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605F1C-1C62-4E54-987C-30B7F2B0ED2C}">
  <a:tblStyle styleId="{04605F1C-1C62-4E54-987C-30B7F2B0ED2C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fill>
          <a:solidFill>
            <a:srgbClr val="E7CECB"/>
          </a:solidFill>
        </a:fill>
      </a:tcStyle>
    </a:band1H>
    <a:band2H>
      <a:tcTxStyle/>
    </a:band2H>
    <a:band1V>
      <a:tcTxStyle/>
      <a:tcStyle>
        <a:fill>
          <a:solidFill>
            <a:srgbClr val="E7CECB"/>
          </a:solidFill>
        </a:fill>
      </a:tcStyle>
    </a:band1V>
    <a:band2V>
      <a:tcTxStyle/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e6ed41a2_0_4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4fe6ed41a2_0_4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e6ed41a2_0_4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4fe6ed41a2_0_4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e6ed41a2_0_4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4fe6ed41a2_0_4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e6ed41a2_0_4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4fe6ed41a2_0_4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e6ed41a2_0_4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4fe6ed41a2_0_4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1d395c52_2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d1d395c52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indent="-308610" lvl="2" marL="13716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indent="-308610" lvl="4" marL="22860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indent="-308610" lvl="5" marL="27432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indent="-308609" lvl="7" marL="36576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indent="-308609" lvl="8" marL="4114800" rtl="0" algn="l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84525" y="1725675"/>
            <a:ext cx="4907400" cy="105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Class Project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72600" y="4112300"/>
            <a:ext cx="7008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4294967295"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002975" y="1792875"/>
            <a:ext cx="1056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8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create an end-product that’s similar to what would be produced in a business environment, utilizing the knowledge gained in this course.  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Steps – Data Science (CRISP-DM) Process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20700" lvl="0" marL="4940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Business Problem (What should you solve for?)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20700" lvl="0" marL="4940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Data 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20700" lvl="0" marL="4940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Prepare Data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20700" lvl="0" marL="4940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Build Model/Data Flow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20700" lvl="0" marL="4940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Test/Evaluate Process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20700" lvl="0" marL="4940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Deployment - Answer business questions, Generate additional questions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4294967295"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20700" lvl="0" marL="494099" rtl="0" algn="l">
              <a:spcBef>
                <a:spcPts val="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/>
              <a:t>Import data into MySQL database (Class 1)</a:t>
            </a:r>
            <a:endParaRPr sz="2400"/>
          </a:p>
          <a:p>
            <a:pPr indent="-520700" lvl="0" marL="494099" rtl="0" algn="l">
              <a:spcBef>
                <a:spcPts val="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/>
              <a:t>Query Data for Data </a:t>
            </a:r>
            <a:r>
              <a:rPr lang="en-US" sz="2400"/>
              <a:t>Understanding</a:t>
            </a:r>
            <a:r>
              <a:rPr lang="en-US" sz="2400"/>
              <a:t>/Relevant Information (Class 2) </a:t>
            </a:r>
            <a:endParaRPr sz="2400"/>
          </a:p>
          <a:p>
            <a:pPr indent="-520700" lvl="0" marL="494099" rtl="0" algn="l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/>
              <a:t>Import data into MySQL database</a:t>
            </a:r>
            <a:r>
              <a:rPr lang="en-US" sz="2400"/>
              <a:t>, clean data for analysis</a:t>
            </a:r>
            <a:r>
              <a:rPr lang="en-US" sz="2400"/>
              <a:t> (Class 3-4)</a:t>
            </a:r>
            <a:endParaRPr sz="2400"/>
          </a:p>
          <a:p>
            <a:pPr indent="-520700" lvl="0" marL="494099" rtl="0" algn="l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/>
              <a:t>Analyze Data Quality &amp; Create Data Dictionary (Class 5) </a:t>
            </a:r>
            <a:endParaRPr sz="2400"/>
          </a:p>
          <a:p>
            <a:pPr indent="-520700" lvl="0" marL="494099" rtl="0" algn="l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/>
              <a:t>Normalize data &amp; Create Data Model (Class 6)</a:t>
            </a:r>
            <a:endParaRPr sz="2400"/>
          </a:p>
          <a:p>
            <a:pPr indent="-520700" lvl="0" marL="494099" rtl="0" algn="l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/>
              <a:t>Automate data workflow using ETL, Python or Dataiku, Connect schema to Google Data Studio (Class 7) </a:t>
            </a:r>
            <a:endParaRPr sz="2400"/>
          </a:p>
          <a:p>
            <a:pPr indent="-520700" lvl="0" marL="494099" rtl="0" algn="l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/>
              <a:t>Ask questions/finish project for professional portfolio (Class 8)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4294967295"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Business Questions</a:t>
            </a:r>
            <a:endParaRPr/>
          </a:p>
        </p:txBody>
      </p:sp>
      <p:sp>
        <p:nvSpPr>
          <p:cNvPr id="115" name="Google Shape;115;p17"/>
          <p:cNvSpPr txBox="1"/>
          <p:nvPr>
            <p:ph idx="4294967295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95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Useful questions often require basic domain knowledge</a:t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Characteristics of effective questions</a:t>
            </a:r>
            <a:endParaRPr sz="2400"/>
          </a:p>
          <a:p>
            <a:pPr indent="-342389" lvl="1" marL="719999" rtl="0" algn="l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Lead to action</a:t>
            </a:r>
            <a:endParaRPr sz="2400"/>
          </a:p>
          <a:p>
            <a:pPr indent="-342389" lvl="1" marL="719999" rtl="0" algn="l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Are specific</a:t>
            </a:r>
            <a:endParaRPr sz="2400"/>
          </a:p>
          <a:p>
            <a:pPr indent="-342389" lvl="1" marL="719999" rtl="0" algn="l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Clarify understanding</a:t>
            </a:r>
            <a:endParaRPr sz="2400"/>
          </a:p>
          <a:p>
            <a:pPr indent="-342389" lvl="1" marL="719999" rtl="0" algn="l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Focus on important features</a:t>
            </a:r>
            <a:endParaRPr sz="2400"/>
          </a:p>
          <a:p>
            <a:pPr indent="-342389" lvl="1" marL="719999" rtl="0" algn="l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Expose underlying issues</a:t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4294967295"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Business Questions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919050" y="1705100"/>
            <a:ext cx="1035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b="1"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9999" lvl="1" marL="71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How many people are seeing our ads?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9999" lvl="1" marL="71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our conversion rate?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9999" lvl="1" marL="71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Who are top performing salespeople / What are our top performing ads?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41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b="1"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Operations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9999" lvl="1" marL="71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does it cost to make our product?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9999" lvl="1" marL="71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products are encountering zero-inventory?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41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b="1"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Financial Risk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9999" lvl="1" marL="71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Which customers are at risk of defaulting?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9999" lvl="1" marL="71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our exposure to catastrophic events?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4294967295"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Rubric</a:t>
            </a:r>
            <a:endParaRPr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1127550" y="1981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{04605F1C-1C62-4E54-987C-30B7F2B0ED2C}</a:tableStyleId>
              </a:tblPr>
              <a:tblGrid>
                <a:gridCol w="3375750"/>
                <a:gridCol w="6977400"/>
              </a:tblGrid>
              <a:tr h="38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Sufficient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5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Documentation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Comments clarify complex code.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Object names are intuitive.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Code is easy to read.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8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Problem Formulation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Questions are relevant and answerable by the available data.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Answers enable a decision by an interested party.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Database Design*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All tables adhere to 1NF.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All tables are connected to at least one table.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Database schema adheres to an appropriate schema.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 Cleanliness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 adhere to appropriate data types.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 is clean.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Code Optimization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SQL code optimized for storage or performance.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Database Creation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Tables have appropriate constraints.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Class Project - Problem Understanding &amp; Goal</a:t>
            </a:r>
            <a:endParaRPr sz="3600"/>
          </a:p>
        </p:txBody>
      </p:sp>
      <p:sp>
        <p:nvSpPr>
          <p:cNvPr id="133" name="Google Shape;133;p20"/>
          <p:cNvSpPr txBox="1"/>
          <p:nvPr/>
        </p:nvSpPr>
        <p:spPr>
          <a:xfrm>
            <a:off x="6224750" y="4556600"/>
            <a:ext cx="5611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Tonight’s Project Steps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1) Navigate to “Class Project\consoles” folder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2) Open the “console_games_import.sql” file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3) Read and execute directions in file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1019150" y="1677750"/>
            <a:ext cx="103539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 Statement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senior leadership team at “NameCo, Inc” would like to create a new smash-hit video game, intended for the hand-held console market.   After much brainstorming, the CEO declares that “People love drama, so let’s create a new “Barbie Adventure Game”!” 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After the meeting, there was an uneasy feeling about investing in a “Barbie Adventure Game”.   Did historical sales information support this claim, or is the CEO just going from his “gut feeling”?  As an analyst, the COO has assigned you a project to gather, store historical gaming console data.  Additionally, the COO would like to create an information dashboard that supports/refutes this claim, using market information you’ve been asked to gather.  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1019150" y="4556600"/>
            <a:ext cx="52056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Project Goal(s)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rabicParenR"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a dynamic information dashboard that provides senior management insight into the video game console market. 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rabicParenR"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 structures that allow for the automated storage of future console/game information.   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