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chopedia.com/definition/26535/cloud-storage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24fce185_2_4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4f24fce185_2_4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f24fce185_2_4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4f24fce185_2_4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24fce185_2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170" name="Google Shape;170;g4f24fce185_2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f24fce185_2_4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4f24fce185_2_4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05c1404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Techopedia -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https://www.techopedia.com/definition/26535/cloud-storage</a:t>
            </a:r>
            <a:endParaRPr/>
          </a:p>
        </p:txBody>
      </p:sp>
      <p:sp>
        <p:nvSpPr>
          <p:cNvPr id="187" name="Google Shape;187;g5d05c1404a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f24fce185_2_4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4f24fce185_2_4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24fce185_2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f24fce185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24fce185_2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4f24fce185_2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24fce185_2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4f24fce185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24fce185_2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4f24fce185_2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24fce185_2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Not?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came first by about 40 years, so more businesses use it.</a:t>
            </a:r>
            <a:br>
              <a:rPr lang="en-US"/>
            </a:br>
            <a:r>
              <a:rPr lang="en-US"/>
              <a:t>Python is harder to learn.</a:t>
            </a:r>
            <a:br>
              <a:rPr lang="en-US"/>
            </a:br>
            <a:r>
              <a:rPr lang="en-US"/>
              <a:t>SQL is designed to only handle data, so it is fast. Faster than native Python lists or dictionaries.</a:t>
            </a:r>
            <a:br>
              <a:rPr lang="en-US"/>
            </a:br>
            <a:r>
              <a:rPr lang="en-US"/>
              <a:t>Pandas dataframes are appropriate depending on the context. It’s easier to show and share your work if you document your cleaning process in Jupyter Lab.</a:t>
            </a:r>
            <a:endParaRPr/>
          </a:p>
        </p:txBody>
      </p:sp>
      <p:sp>
        <p:nvSpPr>
          <p:cNvPr id="125" name="Google Shape;125;g4f24fce185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24fce185_2_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f24fce185_2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24fce185_2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</a:t>
            </a:r>
            <a:br>
              <a:rPr lang="en-US"/>
            </a:br>
            <a:r>
              <a:rPr lang="en-US"/>
              <a:t>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Data Manipulation Language (DML)</a:t>
            </a:r>
            <a:br>
              <a:rPr lang="en-US"/>
            </a:br>
            <a:r>
              <a:rPr lang="en-US"/>
              <a:t>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</a:t>
            </a:r>
            <a:br>
              <a:rPr lang="en-US"/>
            </a:br>
            <a:r>
              <a:rPr lang="en-US"/>
              <a:t>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Transaction Control Language (TCL)</a:t>
            </a:r>
            <a:br>
              <a:rPr lang="en-US"/>
            </a:br>
            <a:r>
              <a:rPr lang="en-US"/>
              <a:t>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138" name="Google Shape;138;g4f24fce185_2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24fce185_2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148" name="Google Shape;148;g4f24fce185_2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indent="-308610" lvl="2" marL="13716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indent="-308610" lvl="5" marL="27432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indent="-308609" lvl="7" marL="36576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indent="-308609" lvl="8" marL="4114800" rtl="0" algn="l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www.tutorialspoint.com/mysql/mysql-data-types.ht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amazon.com/SQL-Beginners-Guide-Andy-Oppel/dp/0071548645/ref=as_at?tag=aboutcom02jobsearchtech-20&amp;linkCode=as2&amp;ie=UTF8&amp;*Version*=1&amp;*entries*=0&amp;ascsubtag=2071909%7C%7C%7C%7C29,37,12%7C25%7C" TargetMode="External"/><Relationship Id="rId22" Type="http://schemas.openxmlformats.org/officeDocument/2006/relationships/hyperlink" Target="https://www.amazon.com/Joe-Celkos-SQL-Smarties-Fifth/dp/0128007613" TargetMode="External"/><Relationship Id="rId21" Type="http://schemas.openxmlformats.org/officeDocument/2006/relationships/hyperlink" Target="https://www.amazon.com/SQL-Nutshell-OReilly-Kevin-Kline/dp/0596518846/ref=as_at?tag=aboutcom02jobsearchtech-20&amp;linkCode=as2&amp;ie=UTF8&amp;*Version*=1&amp;*entries*=0&amp;ascsubtag=2071909%7C%7C%7C%7C29,37,12%7C25%7C" TargetMode="External"/><Relationship Id="rId24" Type="http://schemas.openxmlformats.org/officeDocument/2006/relationships/hyperlink" Target="https://www.khanacademy.org/computing/computer-programming/sql/sql-basics/v/welcome-to-sql" TargetMode="External"/><Relationship Id="rId23" Type="http://schemas.openxmlformats.org/officeDocument/2006/relationships/hyperlink" Target="https://www.youtube.com/watch?v=7Vtl2WggqO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odecademy.com/learn/learn-sql" TargetMode="External"/><Relationship Id="rId4" Type="http://schemas.openxmlformats.org/officeDocument/2006/relationships/hyperlink" Target="https://lagunita.stanford.edu/courses/DB/2014/SelfPaced/about" TargetMode="External"/><Relationship Id="rId9" Type="http://schemas.openxmlformats.org/officeDocument/2006/relationships/hyperlink" Target="https://stackoverflow.com/questions/tagged/sql" TargetMode="External"/><Relationship Id="rId26" Type="http://schemas.openxmlformats.org/officeDocument/2006/relationships/hyperlink" Target="http://sqlfiddle.com/" TargetMode="External"/><Relationship Id="rId25" Type="http://schemas.openxmlformats.org/officeDocument/2006/relationships/hyperlink" Target="https://schemaverse.com/" TargetMode="External"/><Relationship Id="rId27" Type="http://schemas.openxmlformats.org/officeDocument/2006/relationships/hyperlink" Target="https://mysqlsandbox.net/" TargetMode="External"/><Relationship Id="rId5" Type="http://schemas.openxmlformats.org/officeDocument/2006/relationships/hyperlink" Target="http://www.sqlcourse2.com/" TargetMode="External"/><Relationship Id="rId6" Type="http://schemas.openxmlformats.org/officeDocument/2006/relationships/hyperlink" Target="https://dev.mysql.com/doc/refman/5.7/en/" TargetMode="External"/><Relationship Id="rId7" Type="http://schemas.openxmlformats.org/officeDocument/2006/relationships/hyperlink" Target="https://thomaslarock.com/2018/07/databases-101/" TargetMode="External"/><Relationship Id="rId8" Type="http://schemas.openxmlformats.org/officeDocument/2006/relationships/hyperlink" Target="https://docs.microsoft.com/en-us/previous-versions/sql/sql-server-2008-r2/ms167593(v=sql.105)" TargetMode="External"/><Relationship Id="rId11" Type="http://schemas.openxmlformats.org/officeDocument/2006/relationships/hyperlink" Target="https://www.w3schools.com/sql/" TargetMode="External"/><Relationship Id="rId10" Type="http://schemas.openxmlformats.org/officeDocument/2006/relationships/hyperlink" Target="https://www.reddit.com/r/learnSQL/" TargetMode="External"/><Relationship Id="rId13" Type="http://schemas.openxmlformats.org/officeDocument/2006/relationships/hyperlink" Target="https://community.modeanalytics.com/sql/tutorial/introduction-to-sql/" TargetMode="External"/><Relationship Id="rId12" Type="http://schemas.openxmlformats.org/officeDocument/2006/relationships/hyperlink" Target="https://sqlzoo.net/" TargetMode="External"/><Relationship Id="rId15" Type="http://schemas.openxmlformats.org/officeDocument/2006/relationships/hyperlink" Target="http://www.sql-tutorial.net/" TargetMode="External"/><Relationship Id="rId14" Type="http://schemas.openxmlformats.org/officeDocument/2006/relationships/hyperlink" Target="https://www.sololearn.com/Course/SQL/" TargetMode="External"/><Relationship Id="rId17" Type="http://schemas.openxmlformats.org/officeDocument/2006/relationships/hyperlink" Target="https://use-the-index-luke.com/" TargetMode="External"/><Relationship Id="rId16" Type="http://schemas.openxmlformats.org/officeDocument/2006/relationships/hyperlink" Target="https://sqlbolt.com/" TargetMode="External"/><Relationship Id="rId19" Type="http://schemas.openxmlformats.org/officeDocument/2006/relationships/hyperlink" Target="https://www.safaribooksonline.com/library/view/head-first-sql/9780596526849/ch01.html" TargetMode="External"/><Relationship Id="rId18" Type="http://schemas.openxmlformats.org/officeDocument/2006/relationships/hyperlink" Target="https://www.tutorialspoint.com/sq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.mysql.com/downloads/installer/" TargetMode="External"/><Relationship Id="rId4" Type="http://schemas.openxmlformats.org/officeDocument/2006/relationships/hyperlink" Target="https://dev.mysql.com/downloads/windows/installer/8.0.html" TargetMode="External"/><Relationship Id="rId5" Type="http://schemas.openxmlformats.org/officeDocument/2006/relationships/hyperlink" Target="https://github.com/jbergmann56/OSDA-DataManipulationAndManageme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972825" y="3513370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&amp; Management -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What is a table?</a:t>
            </a:r>
            <a:endParaRPr/>
          </a:p>
        </p:txBody>
      </p:sp>
      <p:sp>
        <p:nvSpPr>
          <p:cNvPr id="159" name="Google Shape;159;p23"/>
          <p:cNvSpPr txBox="1"/>
          <p:nvPr>
            <p:ph idx="4294967295" type="body"/>
          </p:nvPr>
        </p:nvSpPr>
        <p:spPr>
          <a:xfrm>
            <a:off x="913800" y="1732450"/>
            <a:ext cx="61116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/>
              <a:t>Tables:  Any display of information in tabular form, with rows and/or columns named</a:t>
            </a:r>
            <a:endParaRPr sz="2400"/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Columns (fields):  Set of named values that define the data within in a table.</a:t>
            </a:r>
            <a:endParaRPr sz="2400"/>
          </a:p>
          <a:p>
            <a:pPr indent="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Rows (records): A single, implicitly structured data item in a table.</a:t>
            </a:r>
            <a:br>
              <a:rPr lang="en-US" sz="2400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7442250" y="2004775"/>
            <a:ext cx="4452000" cy="4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fname varchar(255),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lname varchar(255),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(fname, lname, age)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'Asad', 22),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'Stoklos', 42);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Data </a:t>
            </a:r>
            <a:r>
              <a:rPr lang="en-US" sz="4800"/>
              <a:t>Manipulation</a:t>
            </a:r>
            <a:r>
              <a:rPr lang="en-US" sz="4800"/>
              <a:t> - Example</a:t>
            </a:r>
            <a:endParaRPr sz="4800"/>
          </a:p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1133025" y="2842375"/>
            <a:ext cx="589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Query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/*what columns to get*/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Continent,  sum(Population) as Total_Pop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world.country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/*what schema/table to read*/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/*combine rows by column value*/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/*Sort rows in result*/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50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/*limit number of rows to “bring back*/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939" y="2885126"/>
            <a:ext cx="3075274" cy="29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ETL?</a:t>
            </a:r>
            <a:endParaRPr sz="4800"/>
          </a:p>
        </p:txBody>
      </p:sp>
      <p:sp>
        <p:nvSpPr>
          <p:cNvPr id="182" name="Google Shape;182;p26"/>
          <p:cNvSpPr txBox="1"/>
          <p:nvPr>
            <p:ph idx="4294967295" type="body"/>
          </p:nvPr>
        </p:nvSpPr>
        <p:spPr>
          <a:xfrm>
            <a:off x="553875" y="5372625"/>
            <a:ext cx="45015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Data often comes from multiple sources and incompatible formats</a:t>
            </a:r>
            <a:br>
              <a:rPr lang="en-US" sz="2200"/>
            </a:br>
            <a:br>
              <a:rPr lang="en-US" sz="2200"/>
            </a:b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350" y="1823625"/>
            <a:ext cx="7607209" cy="33268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5640000" y="5277900"/>
            <a:ext cx="655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Common tools: IBM InfoSphere, DataStage, Oracle Warehouse Builder, SQL Server Integration Services, Talend Studio for Data Integration</a:t>
            </a:r>
            <a:b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Cloud Storage?</a:t>
            </a:r>
            <a:endParaRPr sz="4800"/>
          </a:p>
        </p:txBody>
      </p:sp>
      <p:sp>
        <p:nvSpPr>
          <p:cNvPr id="190" name="Google Shape;190;p27"/>
          <p:cNvSpPr txBox="1"/>
          <p:nvPr>
            <p:ph idx="4294967295" type="body"/>
          </p:nvPr>
        </p:nvSpPr>
        <p:spPr>
          <a:xfrm>
            <a:off x="437100" y="2092250"/>
            <a:ext cx="51681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Cloud storage is a cloud computing model in which data is stored on remote servers accessed from the internet [1]</a:t>
            </a:r>
            <a:br>
              <a:rPr lang="en-US" sz="2200"/>
            </a:br>
            <a:br>
              <a:rPr lang="en-US" sz="2200"/>
            </a:b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437100" y="3505000"/>
            <a:ext cx="460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Cloud File Storage:</a:t>
            </a:r>
            <a:r>
              <a:rPr b="1" lang="en-US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Dropbox, Box, Google Drive, Office 365, etc. 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 sz="2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Cloud Platforms providing hosted services:</a:t>
            </a:r>
            <a:r>
              <a:rPr lang="en-US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Amazon AWS, Google GCP, Microsoft Azure, etc. 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167" y="1884908"/>
            <a:ext cx="7073438" cy="421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Where can you learn more SQL?</a:t>
            </a:r>
            <a:endParaRPr sz="4800"/>
          </a:p>
        </p:txBody>
      </p:sp>
      <p:sp>
        <p:nvSpPr>
          <p:cNvPr id="198" name="Google Shape;198;p28"/>
          <p:cNvSpPr txBox="1"/>
          <p:nvPr>
            <p:ph idx="4294967295" type="body"/>
          </p:nvPr>
        </p:nvSpPr>
        <p:spPr>
          <a:xfrm>
            <a:off x="4565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05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Courses</a:t>
            </a:r>
            <a:endParaRPr sz="1800"/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Codecademy</a:t>
            </a:r>
            <a:r>
              <a:rPr lang="en-US" sz="1800"/>
              <a:t> (self-paced, free and paid)</a:t>
            </a:r>
            <a:endParaRPr sz="1800"/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Stanford’s Database Mini-Courses</a:t>
            </a:r>
            <a:r>
              <a:rPr lang="en-US" sz="1800"/>
              <a:t> </a:t>
            </a:r>
            <a:endParaRPr sz="1800"/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SQL Course 2</a:t>
            </a:r>
            <a:endParaRPr sz="1800"/>
          </a:p>
          <a:p>
            <a:pPr indent="0" lvl="0" marL="6096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714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Documentation and Help</a:t>
            </a:r>
            <a:endParaRPr sz="1800"/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MySQL Reference Manual</a:t>
            </a:r>
            <a:endParaRPr sz="1800"/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Databases 101</a:t>
            </a:r>
            <a:endParaRPr sz="1800"/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MS SQL Server</a:t>
            </a:r>
            <a:endParaRPr sz="1800"/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Stack Overflow</a:t>
            </a:r>
            <a:endParaRPr sz="1800"/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Reddit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sz="989"/>
          </a:p>
          <a:p>
            <a:pPr indent="-2571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00"/>
          </a:p>
        </p:txBody>
      </p:sp>
      <p:sp>
        <p:nvSpPr>
          <p:cNvPr id="199" name="Google Shape;199;p28"/>
          <p:cNvSpPr txBox="1"/>
          <p:nvPr/>
        </p:nvSpPr>
        <p:spPr>
          <a:xfrm>
            <a:off x="5326425" y="1580100"/>
            <a:ext cx="417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Interactive Tutorials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W3schools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SQLZoo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Mode Analytics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SoloLearn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SQL Tutorial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SQLBolt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Database Performance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19200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14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Static Tutorials and Books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TutorialsPoint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Head First SQL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(Chpt.1 free)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SQL: A Beginner's Guide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1"/>
              </a:rPr>
              <a:t>SQL in a Nutshell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2"/>
              </a:rPr>
              <a:t>SQL for Smarties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8870900" y="1658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3"/>
              </a:rPr>
              <a:t>Basics in an hour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4"/>
              </a:rPr>
              <a:t>Khan Academy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19200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14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5"/>
              </a:rPr>
              <a:t>Schemaverse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19200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1405" lvl="0" marL="3429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Sandbox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6"/>
              </a:rPr>
              <a:t>SQLfiddle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0338" lvl="1" marL="719999" rtl="0" algn="l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b="1" lang="en-US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7"/>
              </a:rPr>
              <a:t>MySQL Sandbox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are the course objectives?</a:t>
            </a:r>
            <a:endParaRPr sz="4800"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Understand the need and purpose behind data manipulation,    storage/</a:t>
            </a:r>
            <a:r>
              <a:rPr lang="en-US" sz="2400"/>
              <a:t>retrieval</a:t>
            </a:r>
            <a:r>
              <a:rPr lang="en-US" sz="2400"/>
              <a:t>, cleaning and management within Data Science projects.  </a:t>
            </a:r>
            <a:endParaRPr sz="24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Combine disparate data sets for analysis</a:t>
            </a:r>
            <a:endParaRPr sz="24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data extraction, cleaning/transform </a:t>
            </a:r>
            <a:r>
              <a:rPr lang="en-US" sz="2400"/>
              <a:t> and loading ta</a:t>
            </a:r>
            <a:r>
              <a:rPr lang="en-US" sz="2400"/>
              <a:t>sks (ETL)</a:t>
            </a:r>
            <a:endParaRPr sz="24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Understand basic theory behind database design</a:t>
            </a:r>
            <a:endParaRPr sz="24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Evaluate cloud storage platforms and NoSQL alternatives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is this class structured?</a:t>
            </a:r>
            <a:endParaRPr sz="4800"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077720" y="19988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/>
              <a:t>Hour 1</a:t>
            </a:r>
            <a:r>
              <a:rPr lang="en-US" sz="3000"/>
              <a:t>: Previous Class Review + Quiz, Lecture on Theory</a:t>
            </a:r>
            <a:endParaRPr sz="3000"/>
          </a:p>
          <a:p>
            <a:pPr indent="-217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-3048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/>
              <a:t>Hour 2</a:t>
            </a:r>
            <a:r>
              <a:rPr lang="en-US" sz="3000"/>
              <a:t>: Emphasis on application, the concrete</a:t>
            </a:r>
            <a:endParaRPr sz="3000"/>
          </a:p>
          <a:p>
            <a:pPr indent="-217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-30480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/>
              <a:t>Hour 3</a:t>
            </a:r>
            <a:r>
              <a:rPr lang="en-US" sz="3000"/>
              <a:t>: Hands-on Exercises &amp; Class Project, Questions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1 Objectives</a:t>
            </a:r>
            <a:endParaRPr sz="4800"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1077725" y="1998825"/>
            <a:ext cx="111144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Install Software</a:t>
            </a:r>
            <a:endParaRPr sz="2400"/>
          </a:p>
          <a:p>
            <a:pPr indent="-304800" lvl="1" marL="1219200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MySQL Server</a:t>
            </a:r>
            <a:r>
              <a:rPr lang="en-US" sz="2400"/>
              <a:t>,</a:t>
            </a:r>
            <a:r>
              <a:rPr lang="en-US" sz="2400" u="sng">
                <a:solidFill>
                  <a:schemeClr val="accent5"/>
                </a:solidFill>
                <a:hlinkClick r:id="rId4"/>
              </a:rPr>
              <a:t>MySQL Workbench</a:t>
            </a:r>
            <a:r>
              <a:rPr lang="en-US" sz="2400"/>
              <a:t> + Examples</a:t>
            </a:r>
            <a:r>
              <a:rPr lang="en-US" sz="2400"/>
              <a:t>  </a:t>
            </a:r>
            <a:endParaRPr sz="2400"/>
          </a:p>
          <a:p>
            <a:pPr indent="-304800" lvl="1" marL="1219200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Sublime Text - Anaconda Python IDE 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</a:t>
            </a:r>
            <a:r>
              <a:rPr lang="en-US" sz="2400"/>
              <a:t>Github Desktop</a:t>
            </a:r>
            <a:endParaRPr sz="2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Class Repository: 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https://github.com/jbergmann56/OSDA-DataManipulationAndManagement</a:t>
            </a:r>
            <a:endParaRPr sz="1600"/>
          </a:p>
          <a:p>
            <a:pPr indent="-304800" lvl="1" marL="1219200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Later in course:  Dataiku,  Google Cloud - BigQuery &amp; Data Studio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04800" lvl="0" marL="609600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Define data manipulation					Define table</a:t>
            </a:r>
            <a:endParaRPr sz="2400"/>
          </a:p>
          <a:p>
            <a:pPr indent="-304800" lvl="0" marL="609600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Define database							How to create a table</a:t>
            </a:r>
            <a:endParaRPr sz="2400"/>
          </a:p>
          <a:p>
            <a:pPr indent="-304800" lvl="0" marL="609600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Define SQL									How to insert data into a table</a:t>
            </a:r>
            <a:endParaRPr sz="2400"/>
          </a:p>
          <a:p>
            <a:pPr indent="-304800" lvl="0" marL="609600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Define ETL									Define common data types</a:t>
            </a:r>
            <a:endParaRPr sz="2400"/>
          </a:p>
          <a:p>
            <a:pPr indent="-304800" lvl="0" marL="6096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1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Creating new datasets &amp; </a:t>
            </a:r>
            <a:r>
              <a:rPr lang="en-US" sz="2400"/>
              <a:t>Combine disparate data sets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Adding, removing, or modifying data</a:t>
            </a:r>
            <a:endParaRPr sz="2400"/>
          </a:p>
          <a:p>
            <a:pPr indent="0" lvl="0" marL="36899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Extracting and Storing Data</a:t>
            </a:r>
            <a:endParaRPr sz="2400"/>
          </a:p>
        </p:txBody>
      </p: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9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Retrieval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How can you manage large amounts of data?</a:t>
            </a:r>
            <a:endParaRPr sz="3600"/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367825" y="1945250"/>
            <a:ext cx="654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Storage - Relational or Non-Relational DBs </a:t>
            </a: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Relational Database Lingo:</a:t>
            </a:r>
            <a:endParaRPr sz="2400"/>
          </a:p>
          <a:p>
            <a:pPr indent="-304800" lvl="1" marL="762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Table </a:t>
            </a:r>
            <a:r>
              <a:rPr lang="en-US"/>
              <a:t>- the only data structure in SQL, where data is directly stored</a:t>
            </a:r>
            <a:endParaRPr/>
          </a:p>
          <a:p>
            <a:pPr indent="-304800" lvl="1" marL="762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Database</a:t>
            </a:r>
            <a:r>
              <a:rPr lang="en-US"/>
              <a:t> - large container filled with tables</a:t>
            </a:r>
            <a:endParaRPr/>
          </a:p>
          <a:p>
            <a:pPr indent="-304800" lvl="1" marL="762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Field/Record</a:t>
            </a:r>
            <a:r>
              <a:rPr lang="en-US"/>
              <a:t> - column/row</a:t>
            </a:r>
            <a:endParaRPr/>
          </a:p>
          <a:p>
            <a:pPr indent="0" lvl="0" marL="762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u="sng"/>
              <a:t>Schema </a:t>
            </a:r>
            <a:r>
              <a:rPr lang="en-US"/>
              <a:t>-  how a table or database is organized or designed</a:t>
            </a:r>
            <a:endParaRPr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725" y="1945250"/>
            <a:ext cx="4975475" cy="397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SQL?</a:t>
            </a:r>
            <a:endParaRPr sz="4800"/>
          </a:p>
        </p:txBody>
      </p: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1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Structured Query Language -  Structured Query Language (SQL) is a standard computer language for relational database management and data manipulation</a:t>
            </a:r>
            <a:endParaRPr sz="20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3441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Dialects include MySQL, SQLite, MS SQL Server, Oracle, PostgreSQL, IBM DB2</a:t>
            </a:r>
            <a:endParaRPr sz="20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3441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Query: statement that asks for information from the database</a:t>
            </a:r>
            <a:endParaRPr sz="2000"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41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Runs locally, on a server, or in the cloud</a:t>
            </a:r>
            <a:endParaRPr sz="20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3441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Simple and fast - Only one data structure, Optimized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Components</a:t>
            </a:r>
            <a:endParaRPr sz="48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a database?</a:t>
            </a:r>
            <a:endParaRPr sz="4800"/>
          </a:p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1388700" y="2855675"/>
            <a:ext cx="5479200" cy="278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Advantages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Security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integrity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Customization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Recovery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Persistence</a:t>
            </a:r>
            <a:endParaRPr sz="2400"/>
          </a:p>
          <a:p>
            <a:pPr indent="-304800" lvl="1" marL="12192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Sharing</a:t>
            </a:r>
            <a:endParaRPr sz="2400"/>
          </a:p>
        </p:txBody>
      </p:sp>
      <p:sp>
        <p:nvSpPr>
          <p:cNvPr id="152" name="Google Shape;152;p22"/>
          <p:cNvSpPr txBox="1"/>
          <p:nvPr/>
        </p:nvSpPr>
        <p:spPr>
          <a:xfrm>
            <a:off x="6563100" y="2779475"/>
            <a:ext cx="510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Learning curve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Maintenance &amp; Dev costs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1016850" y="1971475"/>
            <a:ext cx="1050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database is a collection of information that is organized so that it can be easily accessed, managed and updated.</a:t>
            </a:r>
            <a:endParaRPr sz="18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