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2527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5170" y="1198624"/>
            <a:ext cx="3959758" cy="88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youtube.com/watch?v=Yd4blFeRTEw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9050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Apresentção </a:t>
            </a:r>
            <a:r>
              <a:rPr dirty="0" spc="15"/>
              <a:t>de</a:t>
            </a:r>
            <a:r>
              <a:rPr dirty="0" spc="-15"/>
              <a:t> </a:t>
            </a:r>
            <a:r>
              <a:rPr dirty="0" spc="10"/>
              <a:t>TEI-HPC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322" y="1123630"/>
            <a:ext cx="2104390" cy="95313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350"/>
              </a:spcBef>
            </a:pPr>
            <a:r>
              <a:rPr dirty="0" sz="1200" spc="-10">
                <a:solidFill>
                  <a:srgbClr val="3333B2"/>
                </a:solidFill>
                <a:latin typeface="LM Sans 12"/>
                <a:cs typeface="LM Sans 12"/>
              </a:rPr>
              <a:t>Projecto </a:t>
            </a:r>
            <a:r>
              <a:rPr dirty="0" sz="1200" i="1">
                <a:solidFill>
                  <a:srgbClr val="3333B2"/>
                </a:solidFill>
                <a:latin typeface="LM Sans 12"/>
                <a:cs typeface="LM Sans 12"/>
              </a:rPr>
              <a:t>Kaleidoscope </a:t>
            </a:r>
            <a:r>
              <a:rPr dirty="0" sz="1200" spc="-5">
                <a:solidFill>
                  <a:srgbClr val="3333B2"/>
                </a:solidFill>
                <a:latin typeface="LM Sans 12"/>
                <a:cs typeface="LM Sans 12"/>
              </a:rPr>
              <a:t>da</a:t>
            </a:r>
            <a:r>
              <a:rPr dirty="0" sz="1200" spc="-40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dirty="0" sz="1200" spc="-5" i="1">
                <a:solidFill>
                  <a:srgbClr val="3333B2"/>
                </a:solidFill>
                <a:latin typeface="LM Sans 12"/>
                <a:cs typeface="LM Sans 12"/>
              </a:rPr>
              <a:t>Repsol</a:t>
            </a:r>
            <a:endParaRPr sz="1200">
              <a:latin typeface="LM Sans 12"/>
              <a:cs typeface="LM Sans 12"/>
            </a:endParaRPr>
          </a:p>
          <a:p>
            <a:pPr marL="38100">
              <a:lnSpc>
                <a:spcPct val="100000"/>
              </a:lnSpc>
              <a:spcBef>
                <a:spcPts val="229"/>
              </a:spcBef>
            </a:pPr>
            <a:r>
              <a:rPr dirty="0" sz="1100" spc="-10">
                <a:latin typeface="LM Sans 10"/>
                <a:cs typeface="LM Sans 10"/>
              </a:rPr>
              <a:t>Alunos:</a:t>
            </a:r>
            <a:endParaRPr sz="1100">
              <a:latin typeface="LM Sans 10"/>
              <a:cs typeface="LM Sans 10"/>
            </a:endParaRPr>
          </a:p>
          <a:p>
            <a:pPr marL="319405" indent="-17780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Arial"/>
              <a:buChar char="►"/>
              <a:tabLst>
                <a:tab pos="320040" algn="l"/>
              </a:tabLst>
            </a:pPr>
            <a:r>
              <a:rPr dirty="0" sz="1100" spc="-15">
                <a:latin typeface="LM Sans 10"/>
                <a:cs typeface="LM Sans 10"/>
              </a:rPr>
              <a:t>Bernardo Marques</a:t>
            </a:r>
            <a:r>
              <a:rPr dirty="0" sz="1100" spc="-10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18373</a:t>
            </a:r>
            <a:endParaRPr sz="1100">
              <a:latin typeface="LM Sans 10"/>
              <a:cs typeface="LM Sans 10"/>
            </a:endParaRPr>
          </a:p>
          <a:p>
            <a:pPr marL="319405" indent="-17780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Arial"/>
              <a:buChar char="►"/>
              <a:tabLst>
                <a:tab pos="320040" algn="l"/>
              </a:tabLst>
            </a:pPr>
            <a:r>
              <a:rPr dirty="0" sz="1100" spc="-10">
                <a:latin typeface="LM Sans 10"/>
                <a:cs typeface="LM Sans 10"/>
              </a:rPr>
              <a:t>Gonçalo </a:t>
            </a:r>
            <a:r>
              <a:rPr dirty="0" sz="1100" spc="-15">
                <a:latin typeface="LM Sans 10"/>
                <a:cs typeface="LM Sans 10"/>
              </a:rPr>
              <a:t>Amaro </a:t>
            </a:r>
            <a:r>
              <a:rPr dirty="0" sz="1100" spc="-5">
                <a:latin typeface="LM Sans 10"/>
                <a:cs typeface="LM Sans 10"/>
              </a:rPr>
              <a:t>17440</a:t>
            </a:r>
            <a:endParaRPr sz="1100">
              <a:latin typeface="LM Sans 10"/>
              <a:cs typeface="LM Sans 10"/>
            </a:endParaRPr>
          </a:p>
          <a:p>
            <a:pPr marL="319405" indent="-17780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Arial"/>
              <a:buChar char="►"/>
              <a:tabLst>
                <a:tab pos="320040" algn="l"/>
              </a:tabLst>
            </a:pPr>
            <a:r>
              <a:rPr dirty="0" sz="1100" spc="-10">
                <a:latin typeface="LM Sans 10"/>
                <a:cs typeface="LM Sans 10"/>
              </a:rPr>
              <a:t>Hugo Silva </a:t>
            </a:r>
            <a:r>
              <a:rPr dirty="0" sz="1100" spc="-5">
                <a:latin typeface="LM Sans 10"/>
                <a:cs typeface="LM Sans 10"/>
              </a:rPr>
              <a:t>16570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2274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/>
              <a:t>Como</a:t>
            </a:r>
            <a:r>
              <a:rPr dirty="0" spc="-65"/>
              <a:t> </a:t>
            </a:r>
            <a:r>
              <a:rPr dirty="0" spc="15"/>
              <a:t>funciona?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408187"/>
            <a:ext cx="382587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10">
                <a:latin typeface="LM Sans 10"/>
                <a:cs typeface="LM Sans 10"/>
              </a:rPr>
              <a:t>É um </a:t>
            </a:r>
            <a:r>
              <a:rPr dirty="0" sz="1100" spc="-5">
                <a:latin typeface="LM Sans 10"/>
                <a:cs typeface="LM Sans 10"/>
              </a:rPr>
              <a:t>sistema </a:t>
            </a:r>
            <a:r>
              <a:rPr dirty="0" sz="1100" spc="-10">
                <a:latin typeface="LM Sans 10"/>
                <a:cs typeface="LM Sans 10"/>
              </a:rPr>
              <a:t>de </a:t>
            </a:r>
            <a:r>
              <a:rPr dirty="0" sz="1100" spc="-5">
                <a:latin typeface="LM Sans 10"/>
                <a:cs typeface="LM Sans 10"/>
              </a:rPr>
              <a:t>simulação </a:t>
            </a:r>
            <a:r>
              <a:rPr dirty="0" sz="1100" spc="-10">
                <a:latin typeface="LM Sans 10"/>
                <a:cs typeface="LM Sans 10"/>
              </a:rPr>
              <a:t>de </a:t>
            </a:r>
            <a:r>
              <a:rPr dirty="0" sz="1100" spc="-5">
                <a:latin typeface="LM Sans 10"/>
                <a:cs typeface="LM Sans 10"/>
              </a:rPr>
              <a:t>fluidos </a:t>
            </a:r>
            <a:r>
              <a:rPr dirty="0" sz="1100" spc="-10">
                <a:latin typeface="LM Sans 10"/>
                <a:cs typeface="LM Sans 10"/>
              </a:rPr>
              <a:t>altamente </a:t>
            </a:r>
            <a:r>
              <a:rPr dirty="0" sz="1100" spc="-15">
                <a:latin typeface="LM Sans 10"/>
                <a:cs typeface="LM Sans 10"/>
              </a:rPr>
              <a:t>paralelizado </a:t>
            </a:r>
            <a:r>
              <a:rPr dirty="0" sz="1100" spc="-10">
                <a:latin typeface="LM Sans 10"/>
                <a:cs typeface="LM Sans 10"/>
              </a:rPr>
              <a:t>com  recurso </a:t>
            </a:r>
            <a:r>
              <a:rPr dirty="0" sz="1100" spc="-5">
                <a:latin typeface="LM Sans 10"/>
                <a:cs typeface="LM Sans 10"/>
              </a:rPr>
              <a:t>a </a:t>
            </a:r>
            <a:r>
              <a:rPr dirty="0" sz="1100" spc="-10" i="1">
                <a:latin typeface="LM Sans 10"/>
                <a:cs typeface="LM Sans 10"/>
              </a:rPr>
              <a:t>datasets </a:t>
            </a:r>
            <a:r>
              <a:rPr dirty="0" sz="1100" spc="-15">
                <a:latin typeface="LM Sans 10"/>
                <a:cs typeface="LM Sans 10"/>
              </a:rPr>
              <a:t>precisos </a:t>
            </a:r>
            <a:r>
              <a:rPr dirty="0" sz="1100" spc="-5">
                <a:latin typeface="LM Sans 10"/>
                <a:cs typeface="LM Sans 10"/>
              </a:rPr>
              <a:t>e </a:t>
            </a:r>
            <a:r>
              <a:rPr dirty="0" sz="1100" spc="-10">
                <a:latin typeface="LM Sans 10"/>
                <a:cs typeface="LM Sans 10"/>
              </a:rPr>
              <a:t>recentes de dados</a:t>
            </a:r>
            <a:r>
              <a:rPr dirty="0" sz="1100" spc="20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geológicos.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2274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/>
              <a:t>Como</a:t>
            </a:r>
            <a:r>
              <a:rPr dirty="0" spc="-65"/>
              <a:t> </a:t>
            </a:r>
            <a:r>
              <a:rPr dirty="0" spc="15"/>
              <a:t>funciona?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429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Este </a:t>
            </a:r>
            <a:r>
              <a:rPr dirty="0" spc="-10"/>
              <a:t>divide </a:t>
            </a:r>
            <a:r>
              <a:rPr dirty="0" spc="-5"/>
              <a:t>a </a:t>
            </a:r>
            <a:r>
              <a:rPr dirty="0" spc="-20"/>
              <a:t>área </a:t>
            </a:r>
            <a:r>
              <a:rPr dirty="0" spc="-10"/>
              <a:t>de </a:t>
            </a:r>
            <a:r>
              <a:rPr dirty="0" spc="-5"/>
              <a:t>cálculo, </a:t>
            </a:r>
            <a:r>
              <a:rPr dirty="0" spc="-10"/>
              <a:t>quer </a:t>
            </a:r>
            <a:r>
              <a:rPr dirty="0" spc="-5"/>
              <a:t>o modelo seja </a:t>
            </a:r>
            <a:r>
              <a:rPr dirty="0" spc="-10"/>
              <a:t>bi</a:t>
            </a:r>
            <a:r>
              <a:rPr dirty="0" spc="20"/>
              <a:t> </a:t>
            </a:r>
            <a:r>
              <a:rPr dirty="0" spc="-5"/>
              <a:t>ou</a:t>
            </a:r>
          </a:p>
          <a:p>
            <a:pPr marL="34290" marR="5080">
              <a:lnSpc>
                <a:spcPct val="102600"/>
              </a:lnSpc>
            </a:pPr>
            <a:r>
              <a:rPr dirty="0" spc="-5"/>
              <a:t>tri-dimensional </a:t>
            </a:r>
            <a:r>
              <a:rPr dirty="0" spc="-10"/>
              <a:t>em </a:t>
            </a:r>
            <a:r>
              <a:rPr dirty="0" spc="-5"/>
              <a:t>células </a:t>
            </a:r>
            <a:r>
              <a:rPr dirty="0" spc="-10"/>
              <a:t>com </a:t>
            </a:r>
            <a:r>
              <a:rPr dirty="0"/>
              <a:t>percepção </a:t>
            </a:r>
            <a:r>
              <a:rPr dirty="0" spc="-5"/>
              <a:t>e comunicação entre si,  </a:t>
            </a:r>
            <a:r>
              <a:rPr dirty="0" spc="-20"/>
              <a:t>onde </a:t>
            </a:r>
            <a:r>
              <a:rPr dirty="0" spc="-15"/>
              <a:t>os fluidos </a:t>
            </a:r>
            <a:r>
              <a:rPr dirty="0" spc="-20"/>
              <a:t>(cujo </a:t>
            </a:r>
            <a:r>
              <a:rPr dirty="0" spc="-15"/>
              <a:t>os </a:t>
            </a:r>
            <a:r>
              <a:rPr dirty="0" spc="-20"/>
              <a:t>mesmo </a:t>
            </a:r>
            <a:r>
              <a:rPr dirty="0" spc="-15"/>
              <a:t>são compostos </a:t>
            </a:r>
            <a:r>
              <a:rPr dirty="0" spc="-20"/>
              <a:t>de partículas) </a:t>
            </a:r>
            <a:r>
              <a:rPr dirty="0" spc="-25"/>
              <a:t>quando  </a:t>
            </a:r>
            <a:r>
              <a:rPr dirty="0" spc="-5"/>
              <a:t>sua </a:t>
            </a:r>
            <a:r>
              <a:rPr dirty="0" spc="-15"/>
              <a:t>parte </a:t>
            </a:r>
            <a:r>
              <a:rPr dirty="0" spc="-5"/>
              <a:t>sai </a:t>
            </a:r>
            <a:r>
              <a:rPr dirty="0" spc="-10"/>
              <a:t>dos limites da </a:t>
            </a:r>
            <a:r>
              <a:rPr dirty="0" spc="-5"/>
              <a:t>célula e entra </a:t>
            </a:r>
            <a:r>
              <a:rPr dirty="0" spc="-10"/>
              <a:t>na </a:t>
            </a:r>
            <a:r>
              <a:rPr dirty="0" spc="-5"/>
              <a:t>célula </a:t>
            </a:r>
            <a:r>
              <a:rPr dirty="0" spc="-10"/>
              <a:t>adjacente </a:t>
            </a:r>
            <a:r>
              <a:rPr dirty="0" spc="-5"/>
              <a:t>é  comunicado o seu estado e </a:t>
            </a:r>
            <a:r>
              <a:rPr dirty="0" spc="-10"/>
              <a:t>características (movimento, </a:t>
            </a:r>
            <a:r>
              <a:rPr dirty="0" spc="-15"/>
              <a:t>força,</a:t>
            </a:r>
            <a:r>
              <a:rPr dirty="0" spc="-40"/>
              <a:t> </a:t>
            </a:r>
            <a:r>
              <a:rPr dirty="0" spc="-5"/>
              <a:t>etc.).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2274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/>
              <a:t>Como</a:t>
            </a:r>
            <a:r>
              <a:rPr dirty="0" spc="-65"/>
              <a:t> </a:t>
            </a:r>
            <a:r>
              <a:rPr dirty="0" spc="15"/>
              <a:t>funciona?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2722" y="1339366"/>
            <a:ext cx="3836670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7145" marR="5080" indent="-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LM Sans 10"/>
                <a:cs typeface="LM Sans 10"/>
              </a:rPr>
              <a:t>Aqui </a:t>
            </a:r>
            <a:r>
              <a:rPr dirty="0" sz="1100" spc="-10">
                <a:latin typeface="LM Sans 10"/>
                <a:cs typeface="LM Sans 10"/>
              </a:rPr>
              <a:t>temos um </a:t>
            </a:r>
            <a:r>
              <a:rPr dirty="0" sz="1100" spc="-5">
                <a:latin typeface="LM Sans 10"/>
                <a:cs typeface="LM Sans 10"/>
                <a:hlinkClick r:id="rId2"/>
              </a:rPr>
              <a:t>video explicativo. </a:t>
            </a:r>
            <a:r>
              <a:rPr dirty="0" sz="1100" spc="-10">
                <a:latin typeface="LM Sans 10"/>
                <a:cs typeface="LM Sans 10"/>
              </a:rPr>
              <a:t>Assistam com atenção, </a:t>
            </a:r>
            <a:r>
              <a:rPr dirty="0" sz="1100" spc="-5">
                <a:latin typeface="LM Sans 10"/>
                <a:cs typeface="LM Sans 10"/>
              </a:rPr>
              <a:t>os  </a:t>
            </a:r>
            <a:r>
              <a:rPr dirty="0" sz="1100" spc="-10">
                <a:latin typeface="LM Sans 10"/>
                <a:cs typeface="LM Sans 10"/>
              </a:rPr>
              <a:t>detalhes deste </a:t>
            </a:r>
            <a:r>
              <a:rPr dirty="0" sz="1100" spc="-5">
                <a:latin typeface="LM Sans 10"/>
                <a:cs typeface="LM Sans 10"/>
              </a:rPr>
              <a:t>video </a:t>
            </a:r>
            <a:r>
              <a:rPr dirty="0" sz="1100" spc="-10">
                <a:latin typeface="LM Sans 10"/>
                <a:cs typeface="LM Sans 10"/>
              </a:rPr>
              <a:t>adecuam-se de </a:t>
            </a:r>
            <a:r>
              <a:rPr dirty="0" sz="1100" spc="-5">
                <a:latin typeface="LM Sans 10"/>
                <a:cs typeface="LM Sans 10"/>
              </a:rPr>
              <a:t>certa </a:t>
            </a:r>
            <a:r>
              <a:rPr dirty="0" sz="1100" spc="-15">
                <a:latin typeface="LM Sans 10"/>
                <a:cs typeface="LM Sans 10"/>
              </a:rPr>
              <a:t>forma </a:t>
            </a:r>
            <a:r>
              <a:rPr dirty="0" sz="1100" spc="-10">
                <a:latin typeface="LM Sans 10"/>
                <a:cs typeface="LM Sans 10"/>
              </a:rPr>
              <a:t>ao </a:t>
            </a:r>
            <a:r>
              <a:rPr dirty="0" sz="1100" spc="-5">
                <a:latin typeface="LM Sans 10"/>
                <a:cs typeface="LM Sans 10"/>
              </a:rPr>
              <a:t>metodo </a:t>
            </a:r>
            <a:r>
              <a:rPr dirty="0" sz="1100" spc="-10">
                <a:latin typeface="LM Sans 10"/>
                <a:cs typeface="LM Sans 10"/>
              </a:rPr>
              <a:t>usado  </a:t>
            </a:r>
            <a:r>
              <a:rPr dirty="0" sz="1100">
                <a:latin typeface="LM Sans 10"/>
                <a:cs typeface="LM Sans 10"/>
              </a:rPr>
              <a:t>pela </a:t>
            </a:r>
            <a:r>
              <a:rPr dirty="0" sz="1100" spc="-10" i="1">
                <a:latin typeface="LM Sans 10"/>
                <a:cs typeface="LM Sans 10"/>
              </a:rPr>
              <a:t>Repsol </a:t>
            </a:r>
            <a:r>
              <a:rPr dirty="0" sz="1100" spc="-10">
                <a:latin typeface="LM Sans 10"/>
                <a:cs typeface="LM Sans 10"/>
              </a:rPr>
              <a:t>no </a:t>
            </a:r>
            <a:r>
              <a:rPr dirty="0" sz="1100" spc="-5">
                <a:latin typeface="LM Sans 10"/>
                <a:cs typeface="LM Sans 10"/>
              </a:rPr>
              <a:t>seu </a:t>
            </a:r>
            <a:r>
              <a:rPr dirty="0" sz="1100" spc="-15">
                <a:latin typeface="LM Sans 10"/>
                <a:cs typeface="LM Sans 10"/>
              </a:rPr>
              <a:t>projecto.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4536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Projecto </a:t>
            </a:r>
            <a:r>
              <a:rPr dirty="0" spc="15" i="1">
                <a:latin typeface="LM Sans 12"/>
                <a:cs typeface="LM Sans 12"/>
              </a:rPr>
              <a:t>Kaleidoscope </a:t>
            </a:r>
            <a:r>
              <a:rPr dirty="0" spc="15"/>
              <a:t>da</a:t>
            </a:r>
            <a:r>
              <a:rPr dirty="0" spc="-45"/>
              <a:t> </a:t>
            </a:r>
            <a:r>
              <a:rPr dirty="0" spc="15" i="1">
                <a:latin typeface="LM Sans 12"/>
                <a:cs typeface="LM Sans 12"/>
              </a:rPr>
              <a:t>Repsol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339366"/>
            <a:ext cx="3940810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 i="1">
                <a:latin typeface="LM Sans 10"/>
                <a:cs typeface="LM Sans 10"/>
              </a:rPr>
              <a:t>Kaleidoscope </a:t>
            </a:r>
            <a:r>
              <a:rPr dirty="0" sz="1100" spc="-5">
                <a:latin typeface="LM Sans 10"/>
                <a:cs typeface="LM Sans 10"/>
              </a:rPr>
              <a:t>é </a:t>
            </a:r>
            <a:r>
              <a:rPr dirty="0" sz="1100" spc="-10">
                <a:latin typeface="LM Sans 10"/>
                <a:cs typeface="LM Sans 10"/>
              </a:rPr>
              <a:t>um </a:t>
            </a:r>
            <a:r>
              <a:rPr dirty="0" sz="1100" spc="-15">
                <a:latin typeface="LM Sans 10"/>
                <a:cs typeface="LM Sans 10"/>
              </a:rPr>
              <a:t>projecto </a:t>
            </a:r>
            <a:r>
              <a:rPr dirty="0" sz="1100" spc="-10">
                <a:latin typeface="LM Sans 10"/>
                <a:cs typeface="LM Sans 10"/>
              </a:rPr>
              <a:t>de colaboração </a:t>
            </a:r>
            <a:r>
              <a:rPr dirty="0" sz="1100" spc="-5">
                <a:latin typeface="LM Sans 10"/>
                <a:cs typeface="LM Sans 10"/>
              </a:rPr>
              <a:t>tecnológico entre a  </a:t>
            </a:r>
            <a:r>
              <a:rPr dirty="0" sz="1100" spc="-20" i="1">
                <a:latin typeface="LM Sans 10"/>
                <a:cs typeface="LM Sans 10"/>
              </a:rPr>
              <a:t>Emerson </a:t>
            </a:r>
            <a:r>
              <a:rPr dirty="0" sz="1100" spc="-15">
                <a:latin typeface="LM Sans 10"/>
                <a:cs typeface="LM Sans 10"/>
              </a:rPr>
              <a:t>e a </a:t>
            </a:r>
            <a:r>
              <a:rPr dirty="0" sz="1100" spc="-20" i="1">
                <a:latin typeface="LM Sans 10"/>
                <a:cs typeface="LM Sans 10"/>
              </a:rPr>
              <a:t>Repsol </a:t>
            </a:r>
            <a:r>
              <a:rPr dirty="0" sz="1100" spc="-20">
                <a:latin typeface="LM Sans 10"/>
                <a:cs typeface="LM Sans 10"/>
              </a:rPr>
              <a:t>projectado </a:t>
            </a:r>
            <a:r>
              <a:rPr dirty="0" sz="1100" spc="-30">
                <a:latin typeface="LM Sans 10"/>
                <a:cs typeface="LM Sans 10"/>
              </a:rPr>
              <a:t>para </a:t>
            </a:r>
            <a:r>
              <a:rPr dirty="0" sz="1100" spc="-15">
                <a:latin typeface="LM Sans 10"/>
                <a:cs typeface="LM Sans 10"/>
              </a:rPr>
              <a:t>trazer tecnologias </a:t>
            </a:r>
            <a:r>
              <a:rPr dirty="0" sz="1100" spc="-20">
                <a:latin typeface="LM Sans 10"/>
                <a:cs typeface="LM Sans 10"/>
              </a:rPr>
              <a:t>avançadas de  </a:t>
            </a:r>
            <a:r>
              <a:rPr dirty="0" sz="1100" spc="-15">
                <a:latin typeface="LM Sans 10"/>
                <a:cs typeface="LM Sans 10"/>
              </a:rPr>
              <a:t>imagem </a:t>
            </a:r>
            <a:r>
              <a:rPr dirty="0" sz="1100" spc="-10">
                <a:latin typeface="LM Sans 10"/>
                <a:cs typeface="LM Sans 10"/>
              </a:rPr>
              <a:t>sísmica </a:t>
            </a:r>
            <a:r>
              <a:rPr dirty="0" sz="1100" spc="-15">
                <a:latin typeface="LM Sans 10"/>
                <a:cs typeface="LM Sans 10"/>
              </a:rPr>
              <a:t>de </a:t>
            </a:r>
            <a:r>
              <a:rPr dirty="0" sz="1100" spc="-5">
                <a:latin typeface="LM Sans 10"/>
                <a:cs typeface="LM Sans 10"/>
              </a:rPr>
              <a:t>sub-superfície </a:t>
            </a:r>
            <a:r>
              <a:rPr dirty="0" sz="1100" spc="-20">
                <a:latin typeface="LM Sans 10"/>
                <a:cs typeface="LM Sans 10"/>
              </a:rPr>
              <a:t>para </a:t>
            </a:r>
            <a:r>
              <a:rPr dirty="0" sz="1100" spc="-10">
                <a:latin typeface="LM Sans 10"/>
                <a:cs typeface="LM Sans 10"/>
              </a:rPr>
              <a:t>a </a:t>
            </a:r>
            <a:r>
              <a:rPr dirty="0" sz="1100" spc="-15">
                <a:latin typeface="LM Sans 10"/>
                <a:cs typeface="LM Sans 10"/>
              </a:rPr>
              <a:t>indústria de </a:t>
            </a:r>
            <a:r>
              <a:rPr dirty="0" sz="1100" spc="-5">
                <a:latin typeface="LM Sans 10"/>
                <a:cs typeface="LM Sans 10"/>
              </a:rPr>
              <a:t>petróleo </a:t>
            </a:r>
            <a:r>
              <a:rPr dirty="0" sz="1100" spc="-10">
                <a:latin typeface="LM Sans 10"/>
                <a:cs typeface="LM Sans 10"/>
              </a:rPr>
              <a:t>e</a:t>
            </a:r>
            <a:r>
              <a:rPr dirty="0" sz="1100" spc="55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gás.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4536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Projecto </a:t>
            </a:r>
            <a:r>
              <a:rPr dirty="0" spc="15" i="1">
                <a:latin typeface="LM Sans 12"/>
                <a:cs typeface="LM Sans 12"/>
              </a:rPr>
              <a:t>Kaleidoscope </a:t>
            </a:r>
            <a:r>
              <a:rPr dirty="0" spc="15"/>
              <a:t>da</a:t>
            </a:r>
            <a:r>
              <a:rPr dirty="0" spc="-45"/>
              <a:t> </a:t>
            </a:r>
            <a:r>
              <a:rPr dirty="0" spc="15" i="1">
                <a:latin typeface="LM Sans 12"/>
                <a:cs typeface="LM Sans 12"/>
              </a:rPr>
              <a:t>Repsol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339366"/>
            <a:ext cx="3684270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LM Sans 10"/>
                <a:cs typeface="LM Sans 10"/>
              </a:rPr>
              <a:t>Como </a:t>
            </a:r>
            <a:r>
              <a:rPr dirty="0" sz="1100" spc="-15">
                <a:latin typeface="LM Sans 10"/>
                <a:cs typeface="LM Sans 10"/>
              </a:rPr>
              <a:t>parte </a:t>
            </a:r>
            <a:r>
              <a:rPr dirty="0" sz="1100" spc="-10">
                <a:latin typeface="LM Sans 10"/>
                <a:cs typeface="LM Sans 10"/>
              </a:rPr>
              <a:t>do </a:t>
            </a:r>
            <a:r>
              <a:rPr dirty="0" sz="1100" spc="-15">
                <a:latin typeface="LM Sans 10"/>
                <a:cs typeface="LM Sans 10"/>
              </a:rPr>
              <a:t>projecto, </a:t>
            </a:r>
            <a:r>
              <a:rPr dirty="0" sz="1100" spc="-5">
                <a:latin typeface="LM Sans 10"/>
                <a:cs typeface="LM Sans 10"/>
              </a:rPr>
              <a:t>a </a:t>
            </a:r>
            <a:r>
              <a:rPr dirty="0" sz="1100" spc="-5" i="1">
                <a:latin typeface="LM Sans 10"/>
                <a:cs typeface="LM Sans 10"/>
              </a:rPr>
              <a:t>Emerson </a:t>
            </a:r>
            <a:r>
              <a:rPr dirty="0" sz="1100" spc="-15">
                <a:latin typeface="LM Sans 10"/>
                <a:cs typeface="LM Sans 10"/>
              </a:rPr>
              <a:t>implementará </a:t>
            </a:r>
            <a:r>
              <a:rPr dirty="0" sz="1100" spc="-5">
                <a:latin typeface="LM Sans 10"/>
                <a:cs typeface="LM Sans 10"/>
              </a:rPr>
              <a:t>e </a:t>
            </a:r>
            <a:r>
              <a:rPr dirty="0" sz="1100" spc="-15">
                <a:latin typeface="LM Sans 10"/>
                <a:cs typeface="LM Sans 10"/>
              </a:rPr>
              <a:t>implantará  </a:t>
            </a:r>
            <a:r>
              <a:rPr dirty="0" sz="1100" spc="-5">
                <a:latin typeface="LM Sans 10"/>
                <a:cs typeface="LM Sans 10"/>
              </a:rPr>
              <a:t>soluções </a:t>
            </a:r>
            <a:r>
              <a:rPr dirty="0" sz="1100" spc="-10">
                <a:latin typeface="LM Sans 10"/>
                <a:cs typeface="LM Sans 10"/>
              </a:rPr>
              <a:t>avançadas de imagem de </a:t>
            </a:r>
            <a:r>
              <a:rPr dirty="0" sz="1100" spc="-5">
                <a:latin typeface="LM Sans 10"/>
                <a:cs typeface="LM Sans 10"/>
              </a:rPr>
              <a:t>sub-superfície </a:t>
            </a:r>
            <a:r>
              <a:rPr dirty="0" sz="1100" spc="-10">
                <a:latin typeface="LM Sans 10"/>
                <a:cs typeface="LM Sans 10"/>
              </a:rPr>
              <a:t>com base nas  </a:t>
            </a:r>
            <a:r>
              <a:rPr dirty="0" sz="1100" spc="-5">
                <a:latin typeface="LM Sans 10"/>
                <a:cs typeface="LM Sans 10"/>
              </a:rPr>
              <a:t>tecnologias centrais </a:t>
            </a:r>
            <a:r>
              <a:rPr dirty="0" sz="1100" spc="-10">
                <a:latin typeface="LM Sans 10"/>
                <a:cs typeface="LM Sans 10"/>
              </a:rPr>
              <a:t>da</a:t>
            </a:r>
            <a:r>
              <a:rPr dirty="0" sz="1100" spc="-15">
                <a:latin typeface="LM Sans 10"/>
                <a:cs typeface="LM Sans 10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Repsol</a:t>
            </a:r>
            <a:r>
              <a:rPr dirty="0" sz="1100" spc="-1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4536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Projecto </a:t>
            </a:r>
            <a:r>
              <a:rPr dirty="0" spc="15" i="1">
                <a:latin typeface="LM Sans 12"/>
                <a:cs typeface="LM Sans 12"/>
              </a:rPr>
              <a:t>Kaleidoscope </a:t>
            </a:r>
            <a:r>
              <a:rPr dirty="0" spc="15"/>
              <a:t>da</a:t>
            </a:r>
            <a:r>
              <a:rPr dirty="0" spc="-45"/>
              <a:t> </a:t>
            </a:r>
            <a:r>
              <a:rPr dirty="0" spc="15" i="1">
                <a:latin typeface="LM Sans 12"/>
                <a:cs typeface="LM Sans 12"/>
              </a:rPr>
              <a:t>Repsol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132876"/>
            <a:ext cx="3893820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LM Sans 10"/>
                <a:cs typeface="LM Sans 10"/>
              </a:rPr>
              <a:t>Combinando </a:t>
            </a:r>
            <a:r>
              <a:rPr dirty="0" sz="1100" spc="-5">
                <a:latin typeface="LM Sans 10"/>
                <a:cs typeface="LM Sans 10"/>
              </a:rPr>
              <a:t>o </a:t>
            </a:r>
            <a:r>
              <a:rPr dirty="0" sz="1100" spc="-10">
                <a:latin typeface="LM Sans 10"/>
                <a:cs typeface="LM Sans 10"/>
              </a:rPr>
              <a:t>que há de mais </a:t>
            </a:r>
            <a:r>
              <a:rPr dirty="0" sz="1100" spc="-5">
                <a:latin typeface="LM Sans 10"/>
                <a:cs typeface="LM Sans 10"/>
              </a:rPr>
              <a:t>moderno </a:t>
            </a:r>
            <a:r>
              <a:rPr dirty="0" sz="1100" spc="-10">
                <a:latin typeface="LM Sans 10"/>
                <a:cs typeface="LM Sans 10"/>
              </a:rPr>
              <a:t>em </a:t>
            </a:r>
            <a:r>
              <a:rPr dirty="0" sz="1100" spc="-5">
                <a:latin typeface="LM Sans 10"/>
                <a:cs typeface="LM Sans 10"/>
              </a:rPr>
              <a:t>visualização  computacional </a:t>
            </a:r>
            <a:r>
              <a:rPr dirty="0" sz="1100" spc="-10">
                <a:latin typeface="LM Sans 10"/>
                <a:cs typeface="LM Sans 10"/>
              </a:rPr>
              <a:t>de </a:t>
            </a:r>
            <a:r>
              <a:rPr dirty="0" sz="1100">
                <a:latin typeface="LM Sans 10"/>
                <a:cs typeface="LM Sans 10"/>
              </a:rPr>
              <a:t>ponta </a:t>
            </a:r>
            <a:r>
              <a:rPr dirty="0" sz="1100" spc="-5">
                <a:latin typeface="LM Sans 10"/>
                <a:cs typeface="LM Sans 10"/>
              </a:rPr>
              <a:t>e </a:t>
            </a:r>
            <a:r>
              <a:rPr dirty="0" sz="1100" spc="-10">
                <a:latin typeface="LM Sans 10"/>
                <a:cs typeface="LM Sans 10"/>
              </a:rPr>
              <a:t>em </a:t>
            </a:r>
            <a:r>
              <a:rPr dirty="0" sz="1100" spc="-5">
                <a:latin typeface="LM Sans 10"/>
                <a:cs typeface="LM Sans 10"/>
              </a:rPr>
              <a:t>computação </a:t>
            </a:r>
            <a:r>
              <a:rPr dirty="0" sz="1100" spc="-10">
                <a:latin typeface="LM Sans 10"/>
                <a:cs typeface="LM Sans 10"/>
              </a:rPr>
              <a:t>de alto </a:t>
            </a:r>
            <a:r>
              <a:rPr dirty="0" sz="1100" spc="-5">
                <a:latin typeface="LM Sans 10"/>
                <a:cs typeface="LM Sans 10"/>
              </a:rPr>
              <a:t>desempenho, </a:t>
            </a:r>
            <a:r>
              <a:rPr dirty="0" sz="1100" spc="-10">
                <a:latin typeface="LM Sans 10"/>
                <a:cs typeface="LM Sans 10"/>
              </a:rPr>
              <a:t>as  </a:t>
            </a:r>
            <a:r>
              <a:rPr dirty="0" sz="1100" spc="-5">
                <a:latin typeface="LM Sans 10"/>
                <a:cs typeface="LM Sans 10"/>
              </a:rPr>
              <a:t>soluções </a:t>
            </a:r>
            <a:r>
              <a:rPr dirty="0" sz="1100" spc="-10">
                <a:latin typeface="LM Sans 10"/>
                <a:cs typeface="LM Sans 10"/>
              </a:rPr>
              <a:t>estarão </a:t>
            </a:r>
            <a:r>
              <a:rPr dirty="0" sz="1100" spc="-5">
                <a:latin typeface="LM Sans 10"/>
                <a:cs typeface="LM Sans 10"/>
              </a:rPr>
              <a:t>disponíveis </a:t>
            </a:r>
            <a:r>
              <a:rPr dirty="0" sz="1100" spc="-20">
                <a:latin typeface="LM Sans 10"/>
                <a:cs typeface="LM Sans 10"/>
              </a:rPr>
              <a:t>para </a:t>
            </a:r>
            <a:r>
              <a:rPr dirty="0" sz="1100" spc="-5">
                <a:latin typeface="LM Sans 10"/>
                <a:cs typeface="LM Sans 10"/>
              </a:rPr>
              <a:t>a comunidade </a:t>
            </a:r>
            <a:r>
              <a:rPr dirty="0" sz="1100" spc="-10">
                <a:latin typeface="LM Sans 10"/>
                <a:cs typeface="LM Sans 10"/>
              </a:rPr>
              <a:t>de </a:t>
            </a:r>
            <a:r>
              <a:rPr dirty="0" sz="1100" spc="-5">
                <a:latin typeface="LM Sans 10"/>
                <a:cs typeface="LM Sans 10"/>
              </a:rPr>
              <a:t>geociências </a:t>
            </a:r>
            <a:r>
              <a:rPr dirty="0" sz="1100" spc="-10">
                <a:latin typeface="LM Sans 10"/>
                <a:cs typeface="LM Sans 10"/>
              </a:rPr>
              <a:t>da  </a:t>
            </a:r>
            <a:r>
              <a:rPr dirty="0" sz="1100" spc="-10" i="1">
                <a:latin typeface="LM Sans 10"/>
                <a:cs typeface="LM Sans 10"/>
              </a:rPr>
              <a:t>Repsol </a:t>
            </a:r>
            <a:r>
              <a:rPr dirty="0" sz="1100" spc="-5">
                <a:latin typeface="LM Sans 10"/>
                <a:cs typeface="LM Sans 10"/>
              </a:rPr>
              <a:t>e </a:t>
            </a:r>
            <a:r>
              <a:rPr dirty="0" sz="1100" spc="-15">
                <a:latin typeface="LM Sans 10"/>
                <a:cs typeface="LM Sans 10"/>
              </a:rPr>
              <a:t>para </a:t>
            </a:r>
            <a:r>
              <a:rPr dirty="0" sz="1100" spc="-5">
                <a:latin typeface="LM Sans 10"/>
                <a:cs typeface="LM Sans 10"/>
              </a:rPr>
              <a:t>todas </a:t>
            </a:r>
            <a:r>
              <a:rPr dirty="0" sz="1100" spc="-10">
                <a:latin typeface="LM Sans 10"/>
                <a:cs typeface="LM Sans 10"/>
              </a:rPr>
              <a:t>as </a:t>
            </a:r>
            <a:r>
              <a:rPr dirty="0" sz="1100" spc="-15">
                <a:latin typeface="LM Sans 10"/>
                <a:cs typeface="LM Sans 10"/>
              </a:rPr>
              <a:t>empresas </a:t>
            </a:r>
            <a:r>
              <a:rPr dirty="0" sz="1100" spc="-10">
                <a:latin typeface="LM Sans 10"/>
                <a:cs typeface="LM Sans 10"/>
              </a:rPr>
              <a:t>de </a:t>
            </a:r>
            <a:r>
              <a:rPr dirty="0" sz="1100" spc="-5">
                <a:latin typeface="LM Sans 10"/>
                <a:cs typeface="LM Sans 10"/>
              </a:rPr>
              <a:t>petróleo e gás </a:t>
            </a:r>
            <a:r>
              <a:rPr dirty="0" sz="1100" spc="-10">
                <a:latin typeface="LM Sans 10"/>
                <a:cs typeface="LM Sans 10"/>
              </a:rPr>
              <a:t>que </a:t>
            </a:r>
            <a:r>
              <a:rPr dirty="0" sz="1100" spc="-5">
                <a:latin typeface="LM Sans 10"/>
                <a:cs typeface="LM Sans 10"/>
              </a:rPr>
              <a:t>optem </a:t>
            </a:r>
            <a:r>
              <a:rPr dirty="0" sz="1100" spc="-10">
                <a:latin typeface="LM Sans 10"/>
                <a:cs typeface="LM Sans 10"/>
              </a:rPr>
              <a:t>por  </a:t>
            </a:r>
            <a:r>
              <a:rPr dirty="0" sz="1100" spc="-15">
                <a:latin typeface="LM Sans 10"/>
                <a:cs typeface="LM Sans 10"/>
              </a:rPr>
              <a:t>licenciar </a:t>
            </a:r>
            <a:r>
              <a:rPr dirty="0" sz="1100" spc="-10">
                <a:latin typeface="LM Sans 10"/>
                <a:cs typeface="LM Sans 10"/>
              </a:rPr>
              <a:t>as </a:t>
            </a:r>
            <a:r>
              <a:rPr dirty="0" sz="1100" spc="-5">
                <a:latin typeface="LM Sans 10"/>
                <a:cs typeface="LM Sans 10"/>
              </a:rPr>
              <a:t>tecnologias, </a:t>
            </a:r>
            <a:r>
              <a:rPr dirty="0" sz="1100" spc="-20">
                <a:latin typeface="LM Sans 10"/>
                <a:cs typeface="LM Sans 10"/>
              </a:rPr>
              <a:t>para </a:t>
            </a:r>
            <a:r>
              <a:rPr dirty="0" sz="1100" spc="-10">
                <a:latin typeface="LM Sans 10"/>
                <a:cs typeface="LM Sans 10"/>
              </a:rPr>
              <a:t>apoiar </a:t>
            </a:r>
            <a:r>
              <a:rPr dirty="0" sz="1100" spc="-5">
                <a:latin typeface="LM Sans 10"/>
                <a:cs typeface="LM Sans 10"/>
              </a:rPr>
              <a:t>os seus processos </a:t>
            </a:r>
            <a:r>
              <a:rPr dirty="0" sz="1100" spc="-10">
                <a:latin typeface="LM Sans 10"/>
                <a:cs typeface="LM Sans 10"/>
              </a:rPr>
              <a:t>de  transformação digital.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1310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0"/>
              <a:t>A </a:t>
            </a:r>
            <a:r>
              <a:rPr dirty="0" spc="15"/>
              <a:t>máquina </a:t>
            </a:r>
            <a:r>
              <a:rPr dirty="0" spc="10"/>
              <a:t>onde se</a:t>
            </a:r>
            <a:r>
              <a:rPr dirty="0" spc="-40"/>
              <a:t> </a:t>
            </a:r>
            <a:r>
              <a:rPr dirty="0" spc="10"/>
              <a:t>processa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2722" y="1098459"/>
            <a:ext cx="3896995" cy="11385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7145" marR="5080" indent="-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LM Sans 10"/>
                <a:cs typeface="LM Sans 10"/>
              </a:rPr>
              <a:t>A </a:t>
            </a:r>
            <a:r>
              <a:rPr dirty="0" sz="1100" spc="-10" i="1">
                <a:latin typeface="LM Sans 10"/>
                <a:cs typeface="LM Sans 10"/>
              </a:rPr>
              <a:t>Repsol </a:t>
            </a:r>
            <a:r>
              <a:rPr dirty="0" sz="1100" spc="-10">
                <a:latin typeface="LM Sans 10"/>
                <a:cs typeface="LM Sans 10"/>
              </a:rPr>
              <a:t>aliou-se ao </a:t>
            </a:r>
            <a:r>
              <a:rPr dirty="0" sz="1100" spc="-5">
                <a:latin typeface="LM Sans 10"/>
                <a:cs typeface="LM Sans 10"/>
              </a:rPr>
              <a:t>centro </a:t>
            </a:r>
            <a:r>
              <a:rPr dirty="0" sz="1100" spc="-10">
                <a:latin typeface="LM Sans 10"/>
                <a:cs typeface="LM Sans 10"/>
              </a:rPr>
              <a:t>de </a:t>
            </a:r>
            <a:r>
              <a:rPr dirty="0" sz="1100" spc="-5">
                <a:latin typeface="LM Sans 10"/>
                <a:cs typeface="LM Sans 10"/>
              </a:rPr>
              <a:t>super-computação </a:t>
            </a:r>
            <a:r>
              <a:rPr dirty="0" sz="1100" spc="-10">
                <a:latin typeface="LM Sans 10"/>
                <a:cs typeface="LM Sans 10"/>
              </a:rPr>
              <a:t>de </a:t>
            </a:r>
            <a:r>
              <a:rPr dirty="0" sz="1100" spc="-15">
                <a:latin typeface="LM Sans 10"/>
                <a:cs typeface="LM Sans 10"/>
              </a:rPr>
              <a:t>Barcelona,  </a:t>
            </a:r>
            <a:r>
              <a:rPr dirty="0" sz="1100" spc="-5">
                <a:latin typeface="LM Sans 10"/>
                <a:cs typeface="LM Sans 10"/>
              </a:rPr>
              <a:t>Espanha, a </a:t>
            </a:r>
            <a:r>
              <a:rPr dirty="0" sz="1100" spc="-10">
                <a:latin typeface="LM Sans 10"/>
                <a:cs typeface="LM Sans 10"/>
              </a:rPr>
              <a:t>qual </a:t>
            </a:r>
            <a:r>
              <a:rPr dirty="0" sz="1100" spc="-5">
                <a:latin typeface="LM Sans 10"/>
                <a:cs typeface="LM Sans 10"/>
              </a:rPr>
              <a:t>disponibiliza tempo-</a:t>
            </a:r>
            <a:r>
              <a:rPr dirty="0" sz="1100" spc="-5" i="1">
                <a:latin typeface="LM Sans 10"/>
                <a:cs typeface="LM Sans 10"/>
              </a:rPr>
              <a:t>CPU </a:t>
            </a:r>
            <a:r>
              <a:rPr dirty="0" sz="1100" spc="-10">
                <a:latin typeface="LM Sans 10"/>
                <a:cs typeface="LM Sans 10"/>
              </a:rPr>
              <a:t>do </a:t>
            </a:r>
            <a:r>
              <a:rPr dirty="0" sz="1100" spc="-5">
                <a:latin typeface="LM Sans 10"/>
                <a:cs typeface="LM Sans 10"/>
              </a:rPr>
              <a:t>seu supercomputador  </a:t>
            </a:r>
            <a:r>
              <a:rPr dirty="0" sz="1100" spc="-15" i="1">
                <a:latin typeface="LM Sans 10"/>
                <a:cs typeface="LM Sans 10"/>
              </a:rPr>
              <a:t>MareNostrum</a:t>
            </a:r>
            <a:r>
              <a:rPr dirty="0" sz="1100" spc="-15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17145" marR="333375">
              <a:lnSpc>
                <a:spcPct val="102600"/>
              </a:lnSpc>
              <a:spcBef>
                <a:spcPts val="680"/>
              </a:spcBef>
            </a:pPr>
            <a:r>
              <a:rPr dirty="0" sz="1100" spc="-10">
                <a:latin typeface="LM Sans 10"/>
                <a:cs typeface="LM Sans 10"/>
              </a:rPr>
              <a:t>O </a:t>
            </a:r>
            <a:r>
              <a:rPr dirty="0" sz="1100" spc="-15">
                <a:latin typeface="LM Sans 10"/>
                <a:cs typeface="LM Sans 10"/>
              </a:rPr>
              <a:t>MareNostrum_ </a:t>
            </a:r>
            <a:r>
              <a:rPr dirty="0" sz="1100" spc="-5">
                <a:latin typeface="LM Sans 10"/>
                <a:cs typeface="LM Sans 10"/>
              </a:rPr>
              <a:t>é </a:t>
            </a:r>
            <a:r>
              <a:rPr dirty="0" sz="1100" spc="-10">
                <a:latin typeface="LM Sans 10"/>
                <a:cs typeface="LM Sans 10"/>
              </a:rPr>
              <a:t>uma </a:t>
            </a:r>
            <a:r>
              <a:rPr dirty="0" sz="1100" spc="-5">
                <a:latin typeface="LM Sans 10"/>
                <a:cs typeface="LM Sans 10"/>
              </a:rPr>
              <a:t>máquina </a:t>
            </a:r>
            <a:r>
              <a:rPr dirty="0" sz="1100" spc="-10">
                <a:latin typeface="LM Sans 10"/>
                <a:cs typeface="LM Sans 10"/>
              </a:rPr>
              <a:t>com </a:t>
            </a:r>
            <a:r>
              <a:rPr dirty="0" sz="1100" spc="-5">
                <a:latin typeface="LM Sans 10"/>
                <a:cs typeface="LM Sans 10"/>
              </a:rPr>
              <a:t>capacidade </a:t>
            </a:r>
            <a:r>
              <a:rPr dirty="0" sz="1100" spc="-10">
                <a:latin typeface="LM Sans 10"/>
                <a:cs typeface="LM Sans 10"/>
              </a:rPr>
              <a:t>de  </a:t>
            </a:r>
            <a:r>
              <a:rPr dirty="0" sz="1100" spc="-5">
                <a:latin typeface="LM Sans 10"/>
                <a:cs typeface="LM Sans 10"/>
              </a:rPr>
              <a:t>processamento </a:t>
            </a:r>
            <a:r>
              <a:rPr dirty="0" sz="1100" spc="-10">
                <a:latin typeface="LM Sans 10"/>
                <a:cs typeface="LM Sans 10"/>
              </a:rPr>
              <a:t>de </a:t>
            </a:r>
            <a:r>
              <a:rPr dirty="0" sz="1100" spc="-5">
                <a:latin typeface="LM Sans 10"/>
                <a:cs typeface="LM Sans 10"/>
              </a:rPr>
              <a:t>13.7 </a:t>
            </a:r>
            <a:r>
              <a:rPr dirty="0" sz="1100" spc="-5" i="1">
                <a:latin typeface="LM Sans 10"/>
                <a:cs typeface="LM Sans 10"/>
              </a:rPr>
              <a:t>petaflops </a:t>
            </a:r>
            <a:r>
              <a:rPr dirty="0" sz="1100" spc="-5">
                <a:latin typeface="LM Sans 10"/>
                <a:cs typeface="LM Sans 10"/>
              </a:rPr>
              <a:t>e </a:t>
            </a:r>
            <a:r>
              <a:rPr dirty="0" sz="1100" spc="-10">
                <a:latin typeface="LM Sans 10"/>
                <a:cs typeface="LM Sans 10"/>
              </a:rPr>
              <a:t>de </a:t>
            </a:r>
            <a:r>
              <a:rPr dirty="0" sz="1100" spc="-15">
                <a:latin typeface="LM Sans 10"/>
                <a:cs typeface="LM Sans 10"/>
              </a:rPr>
              <a:t>armazenamento </a:t>
            </a:r>
            <a:r>
              <a:rPr dirty="0" sz="1100" spc="-10">
                <a:latin typeface="LM Sans 10"/>
                <a:cs typeface="LM Sans 10"/>
              </a:rPr>
              <a:t>de </a:t>
            </a:r>
            <a:r>
              <a:rPr dirty="0" sz="1100" spc="-5">
                <a:latin typeface="LM Sans 10"/>
                <a:cs typeface="LM Sans 10"/>
              </a:rPr>
              <a:t>14  </a:t>
            </a:r>
            <a:r>
              <a:rPr dirty="0" sz="1100" spc="-5" i="1">
                <a:latin typeface="LM Sans 10"/>
                <a:cs typeface="LM Sans 10"/>
              </a:rPr>
              <a:t>petabytes </a:t>
            </a:r>
            <a:r>
              <a:rPr dirty="0" sz="1100" spc="-5">
                <a:latin typeface="LM Sans 10"/>
                <a:cs typeface="LM Sans 10"/>
              </a:rPr>
              <a:t>e é o </a:t>
            </a:r>
            <a:r>
              <a:rPr dirty="0" sz="1100" spc="-15">
                <a:latin typeface="LM Sans 10"/>
                <a:cs typeface="LM Sans 10"/>
              </a:rPr>
              <a:t>maior </a:t>
            </a:r>
            <a:r>
              <a:rPr dirty="0" sz="1100" spc="-5">
                <a:latin typeface="LM Sans 10"/>
                <a:cs typeface="LM Sans 10"/>
              </a:rPr>
              <a:t>supercomputador </a:t>
            </a:r>
            <a:r>
              <a:rPr dirty="0" sz="1100" spc="-10">
                <a:latin typeface="LM Sans 10"/>
                <a:cs typeface="LM Sans 10"/>
              </a:rPr>
              <a:t>da Península</a:t>
            </a:r>
            <a:r>
              <a:rPr dirty="0" sz="1100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Ibérica.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1310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0"/>
              <a:t>A </a:t>
            </a:r>
            <a:r>
              <a:rPr dirty="0" spc="15"/>
              <a:t>máquina </a:t>
            </a:r>
            <a:r>
              <a:rPr dirty="0" spc="10"/>
              <a:t>onde se</a:t>
            </a:r>
            <a:r>
              <a:rPr dirty="0" spc="-40"/>
              <a:t> </a:t>
            </a:r>
            <a:r>
              <a:rPr dirty="0" spc="10"/>
              <a:t>processa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195" y="857553"/>
            <a:ext cx="3968115" cy="17405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42545" marR="33909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LM Sans 10"/>
                <a:cs typeface="LM Sans 10"/>
              </a:rPr>
              <a:t>Este </a:t>
            </a:r>
            <a:r>
              <a:rPr dirty="0" sz="1100" spc="-10">
                <a:latin typeface="LM Sans 10"/>
                <a:cs typeface="LM Sans 10"/>
              </a:rPr>
              <a:t>divide-se um dois </a:t>
            </a:r>
            <a:r>
              <a:rPr dirty="0" sz="1100" spc="-5">
                <a:latin typeface="LM Sans 10"/>
                <a:cs typeface="LM Sans 10"/>
              </a:rPr>
              <a:t>blocos: </a:t>
            </a:r>
            <a:r>
              <a:rPr dirty="0" sz="1100" spc="-10">
                <a:latin typeface="LM Sans 10"/>
                <a:cs typeface="LM Sans 10"/>
              </a:rPr>
              <a:t>um de propósito </a:t>
            </a:r>
            <a:r>
              <a:rPr dirty="0" sz="1100" spc="-5">
                <a:latin typeface="LM Sans 10"/>
                <a:cs typeface="LM Sans 10"/>
              </a:rPr>
              <a:t>geral e </a:t>
            </a:r>
            <a:r>
              <a:rPr dirty="0" sz="1100" spc="-10">
                <a:latin typeface="LM Sans 10"/>
                <a:cs typeface="LM Sans 10"/>
              </a:rPr>
              <a:t>um de  </a:t>
            </a:r>
            <a:r>
              <a:rPr dirty="0" sz="1100" spc="-5">
                <a:latin typeface="LM Sans 10"/>
                <a:cs typeface="LM Sans 10"/>
              </a:rPr>
              <a:t>tecnologias</a:t>
            </a:r>
            <a:r>
              <a:rPr dirty="0" sz="1100" spc="-10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emergentes.</a:t>
            </a:r>
            <a:endParaRPr sz="1100">
              <a:latin typeface="LM Sans 10"/>
              <a:cs typeface="LM Sans 10"/>
            </a:endParaRPr>
          </a:p>
          <a:p>
            <a:pPr marL="38100" marR="30480" indent="4445">
              <a:lnSpc>
                <a:spcPct val="102600"/>
              </a:lnSpc>
              <a:spcBef>
                <a:spcPts val="680"/>
              </a:spcBef>
            </a:pPr>
            <a:r>
              <a:rPr dirty="0" sz="1100" spc="-10">
                <a:latin typeface="LM Sans 10"/>
                <a:cs typeface="LM Sans 10"/>
              </a:rPr>
              <a:t>O </a:t>
            </a:r>
            <a:r>
              <a:rPr dirty="0" sz="1100">
                <a:latin typeface="LM Sans 10"/>
                <a:cs typeface="LM Sans 10"/>
              </a:rPr>
              <a:t>bloco </a:t>
            </a:r>
            <a:r>
              <a:rPr dirty="0" sz="1100" spc="-15">
                <a:latin typeface="LM Sans 10"/>
                <a:cs typeface="LM Sans 10"/>
              </a:rPr>
              <a:t>principal </a:t>
            </a:r>
            <a:r>
              <a:rPr dirty="0" sz="1100" spc="-5">
                <a:latin typeface="LM Sans 10"/>
                <a:cs typeface="LM Sans 10"/>
              </a:rPr>
              <a:t>tem 48 </a:t>
            </a:r>
            <a:r>
              <a:rPr dirty="0" sz="1100" spc="-10" i="1">
                <a:latin typeface="LM Sans 10"/>
                <a:cs typeface="LM Sans 10"/>
              </a:rPr>
              <a:t>racks </a:t>
            </a:r>
            <a:r>
              <a:rPr dirty="0" sz="1100" spc="-10">
                <a:latin typeface="LM Sans 10"/>
                <a:cs typeface="LM Sans 10"/>
              </a:rPr>
              <a:t>com </a:t>
            </a:r>
            <a:r>
              <a:rPr dirty="0" sz="1100" spc="-5">
                <a:latin typeface="LM Sans 10"/>
                <a:cs typeface="LM Sans 10"/>
              </a:rPr>
              <a:t>3456 </a:t>
            </a:r>
            <a:r>
              <a:rPr dirty="0" sz="1100" spc="-5" i="1">
                <a:latin typeface="LM Sans 10"/>
                <a:cs typeface="LM Sans 10"/>
              </a:rPr>
              <a:t>nodes </a:t>
            </a:r>
            <a:r>
              <a:rPr dirty="0" sz="1100" spc="-10">
                <a:latin typeface="LM Sans 10"/>
                <a:cs typeface="LM Sans 10"/>
              </a:rPr>
              <a:t>com um Lenovo  </a:t>
            </a:r>
            <a:r>
              <a:rPr dirty="0" sz="1100" spc="-15">
                <a:latin typeface="LM Sans 10"/>
                <a:cs typeface="LM Sans 10"/>
              </a:rPr>
              <a:t>ThinkSystem SD530, </a:t>
            </a:r>
            <a:r>
              <a:rPr dirty="0" sz="1100" spc="-10">
                <a:latin typeface="LM Sans 10"/>
                <a:cs typeface="LM Sans 10"/>
              </a:rPr>
              <a:t>que é </a:t>
            </a:r>
            <a:r>
              <a:rPr dirty="0" sz="1100" spc="-5">
                <a:latin typeface="LM Sans 10"/>
                <a:cs typeface="LM Sans 10"/>
              </a:rPr>
              <a:t>composto </a:t>
            </a:r>
            <a:r>
              <a:rPr dirty="0" sz="1100" spc="-10">
                <a:latin typeface="LM Sans 10"/>
                <a:cs typeface="LM Sans 10"/>
              </a:rPr>
              <a:t>por dois Intel </a:t>
            </a:r>
            <a:r>
              <a:rPr dirty="0" sz="1100" spc="-15">
                <a:latin typeface="LM Sans 10"/>
                <a:cs typeface="LM Sans 10"/>
              </a:rPr>
              <a:t>Xeon Platinum  </a:t>
            </a:r>
            <a:r>
              <a:rPr dirty="0" sz="1100" spc="-10">
                <a:latin typeface="LM Sans 10"/>
                <a:cs typeface="LM Sans 10"/>
              </a:rPr>
              <a:t>com </a:t>
            </a:r>
            <a:r>
              <a:rPr dirty="0" sz="1100" spc="-5">
                <a:latin typeface="LM Sans 10"/>
                <a:cs typeface="LM Sans 10"/>
              </a:rPr>
              <a:t>24 </a:t>
            </a:r>
            <a:r>
              <a:rPr dirty="0" sz="1100" spc="-15" i="1">
                <a:latin typeface="LM Sans 10"/>
                <a:cs typeface="LM Sans 10"/>
              </a:rPr>
              <a:t>cores </a:t>
            </a:r>
            <a:r>
              <a:rPr dirty="0" sz="1100" spc="-10">
                <a:latin typeface="LM Sans 10"/>
                <a:cs typeface="LM Sans 10"/>
              </a:rPr>
              <a:t>(48 </a:t>
            </a:r>
            <a:r>
              <a:rPr dirty="0" sz="1100" spc="-5" i="1">
                <a:latin typeface="LM Sans 10"/>
                <a:cs typeface="LM Sans 10"/>
              </a:rPr>
              <a:t>threads</a:t>
            </a:r>
            <a:r>
              <a:rPr dirty="0" sz="1100" spc="-5">
                <a:latin typeface="LM Sans 10"/>
                <a:cs typeface="LM Sans 10"/>
              </a:rPr>
              <a:t>) cada, </a:t>
            </a:r>
            <a:r>
              <a:rPr dirty="0" sz="1100" spc="-10">
                <a:latin typeface="LM Sans 10"/>
                <a:cs typeface="LM Sans 10"/>
              </a:rPr>
              <a:t>um </a:t>
            </a:r>
            <a:r>
              <a:rPr dirty="0" sz="1100" spc="-5">
                <a:latin typeface="LM Sans 10"/>
                <a:cs typeface="LM Sans 10"/>
              </a:rPr>
              <a:t>total </a:t>
            </a:r>
            <a:r>
              <a:rPr dirty="0" sz="1100" spc="-10">
                <a:latin typeface="LM Sans 10"/>
                <a:cs typeface="LM Sans 10"/>
              </a:rPr>
              <a:t>de </a:t>
            </a:r>
            <a:r>
              <a:rPr dirty="0" sz="1100" spc="-5">
                <a:latin typeface="LM Sans 10"/>
                <a:cs typeface="LM Sans 10"/>
              </a:rPr>
              <a:t>165888 </a:t>
            </a:r>
            <a:r>
              <a:rPr dirty="0" sz="1100" spc="-10">
                <a:latin typeface="LM Sans 10"/>
                <a:cs typeface="LM Sans 10"/>
              </a:rPr>
              <a:t>processadores  </a:t>
            </a:r>
            <a:r>
              <a:rPr dirty="0" sz="1100" spc="-5">
                <a:latin typeface="LM Sans 10"/>
                <a:cs typeface="LM Sans 10"/>
              </a:rPr>
              <a:t>e </a:t>
            </a:r>
            <a:r>
              <a:rPr dirty="0" sz="1100" spc="-10">
                <a:latin typeface="LM Sans 10"/>
                <a:cs typeface="LM Sans 10"/>
              </a:rPr>
              <a:t>uma </a:t>
            </a:r>
            <a:r>
              <a:rPr dirty="0" sz="1100" spc="-15">
                <a:latin typeface="LM Sans 10"/>
                <a:cs typeface="LM Sans 10"/>
              </a:rPr>
              <a:t>memória </a:t>
            </a:r>
            <a:r>
              <a:rPr dirty="0" sz="1100" spc="-10" i="1">
                <a:latin typeface="LM Sans 10"/>
                <a:cs typeface="LM Sans 10"/>
              </a:rPr>
              <a:t>RAM </a:t>
            </a:r>
            <a:r>
              <a:rPr dirty="0" sz="1100" spc="-10">
                <a:latin typeface="LM Sans 10"/>
                <a:cs typeface="LM Sans 10"/>
              </a:rPr>
              <a:t>de </a:t>
            </a:r>
            <a:r>
              <a:rPr dirty="0" sz="1100" spc="-5">
                <a:latin typeface="LM Sans 10"/>
                <a:cs typeface="LM Sans 10"/>
              </a:rPr>
              <a:t>390</a:t>
            </a:r>
            <a:r>
              <a:rPr dirty="0" sz="1100" spc="10">
                <a:latin typeface="LM Sans 10"/>
                <a:cs typeface="LM Sans 10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terabytes</a:t>
            </a:r>
            <a:r>
              <a:rPr dirty="0" sz="1100" spc="-1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319405" marR="30480" indent="-177165">
              <a:lnSpc>
                <a:spcPct val="102600"/>
              </a:lnSpc>
              <a:spcBef>
                <a:spcPts val="675"/>
              </a:spcBef>
              <a:buClr>
                <a:srgbClr val="3333B2"/>
              </a:buClr>
              <a:buFont typeface="Arial"/>
              <a:buChar char="►"/>
              <a:tabLst>
                <a:tab pos="320040" algn="l"/>
              </a:tabLst>
            </a:pPr>
            <a:r>
              <a:rPr dirty="0" sz="1100" spc="-15">
                <a:latin typeface="LM Sans 10"/>
                <a:cs typeface="LM Sans 10"/>
              </a:rPr>
              <a:t>item </a:t>
            </a:r>
            <a:r>
              <a:rPr dirty="0" sz="1100" spc="-20">
                <a:latin typeface="LM Sans 10"/>
                <a:cs typeface="LM Sans 10"/>
              </a:rPr>
              <a:t>Um </a:t>
            </a:r>
            <a:r>
              <a:rPr dirty="0" sz="1100" spc="-10">
                <a:latin typeface="LM Sans 10"/>
                <a:cs typeface="LM Sans 10"/>
              </a:rPr>
              <a:t>é composto </a:t>
            </a:r>
            <a:r>
              <a:rPr dirty="0" sz="1100" spc="-15">
                <a:latin typeface="LM Sans 10"/>
                <a:cs typeface="LM Sans 10"/>
              </a:rPr>
              <a:t>por </a:t>
            </a:r>
            <a:r>
              <a:rPr dirty="0" sz="1100" spc="-15" i="1">
                <a:latin typeface="LM Sans 10"/>
                <a:cs typeface="LM Sans 10"/>
              </a:rPr>
              <a:t>racks </a:t>
            </a:r>
            <a:r>
              <a:rPr dirty="0" sz="1100" spc="-15">
                <a:latin typeface="LM Sans 10"/>
                <a:cs typeface="LM Sans 10"/>
              </a:rPr>
              <a:t>de </a:t>
            </a:r>
            <a:r>
              <a:rPr dirty="0" sz="1100" spc="-15" i="1">
                <a:latin typeface="LM Sans 10"/>
                <a:cs typeface="LM Sans 10"/>
              </a:rPr>
              <a:t>GPUs</a:t>
            </a:r>
            <a:r>
              <a:rPr dirty="0" sz="1100" spc="-15">
                <a:latin typeface="LM Sans 10"/>
                <a:cs typeface="LM Sans 10"/>
              </a:rPr>
              <a:t>, </a:t>
            </a:r>
            <a:r>
              <a:rPr dirty="0" sz="1100" spc="-20">
                <a:latin typeface="LM Sans 10"/>
                <a:cs typeface="LM Sans 10"/>
              </a:rPr>
              <a:t>nomeadamente </a:t>
            </a:r>
            <a:r>
              <a:rPr dirty="0" sz="1100" spc="-15">
                <a:latin typeface="LM Sans 10"/>
                <a:cs typeface="LM Sans 10"/>
              </a:rPr>
              <a:t>racks  </a:t>
            </a:r>
            <a:r>
              <a:rPr dirty="0" sz="1100" spc="-10">
                <a:latin typeface="LM Sans 10"/>
                <a:cs typeface="LM Sans 10"/>
              </a:rPr>
              <a:t>com </a:t>
            </a:r>
            <a:r>
              <a:rPr dirty="0" sz="1100" spc="-5" i="1">
                <a:latin typeface="LM Sans 10"/>
                <a:cs typeface="LM Sans 10"/>
              </a:rPr>
              <a:t>NVIDIA </a:t>
            </a:r>
            <a:r>
              <a:rPr dirty="0" sz="1100" spc="-15">
                <a:latin typeface="LM Sans 10"/>
                <a:cs typeface="LM Sans 10"/>
              </a:rPr>
              <a:t>Volta </a:t>
            </a:r>
            <a:r>
              <a:rPr dirty="0" sz="1100" spc="-10" i="1">
                <a:latin typeface="LM Sans 10"/>
                <a:cs typeface="LM Sans 10"/>
              </a:rPr>
              <a:t>GPUs </a:t>
            </a:r>
            <a:r>
              <a:rPr dirty="0" sz="1100" spc="-5">
                <a:latin typeface="LM Sans 10"/>
                <a:cs typeface="LM Sans 10"/>
              </a:rPr>
              <a:t>e outros </a:t>
            </a:r>
            <a:r>
              <a:rPr dirty="0" sz="1100" spc="-10">
                <a:latin typeface="LM Sans 10"/>
                <a:cs typeface="LM Sans 10"/>
              </a:rPr>
              <a:t>com </a:t>
            </a:r>
            <a:r>
              <a:rPr dirty="0" sz="1100" spc="-10" i="1">
                <a:latin typeface="LM Sans 10"/>
                <a:cs typeface="LM Sans 10"/>
              </a:rPr>
              <a:t>IMP </a:t>
            </a:r>
            <a:r>
              <a:rPr dirty="0" sz="1100" spc="-15" i="1">
                <a:latin typeface="LM Sans 10"/>
                <a:cs typeface="LM Sans 10"/>
              </a:rPr>
              <a:t>POWER9</a:t>
            </a:r>
            <a:r>
              <a:rPr dirty="0" sz="1100" spc="-15">
                <a:latin typeface="LM Sans 10"/>
                <a:cs typeface="LM Sans 10"/>
              </a:rPr>
              <a:t>. </a:t>
            </a:r>
            <a:r>
              <a:rPr dirty="0" sz="1100" spc="-5">
                <a:latin typeface="LM Sans 10"/>
                <a:cs typeface="LM Sans 10"/>
              </a:rPr>
              <a:t>Este  </a:t>
            </a:r>
            <a:r>
              <a:rPr dirty="0" sz="1100" spc="-5" i="1">
                <a:latin typeface="LM Sans 10"/>
                <a:cs typeface="LM Sans 10"/>
              </a:rPr>
              <a:t>cluster </a:t>
            </a:r>
            <a:r>
              <a:rPr dirty="0" sz="1100" spc="-5">
                <a:latin typeface="LM Sans 10"/>
                <a:cs typeface="LM Sans 10"/>
              </a:rPr>
              <a:t>tem </a:t>
            </a:r>
            <a:r>
              <a:rPr dirty="0" sz="1100" spc="-10">
                <a:latin typeface="LM Sans 10"/>
                <a:cs typeface="LM Sans 10"/>
              </a:rPr>
              <a:t>uma </a:t>
            </a:r>
            <a:r>
              <a:rPr dirty="0" sz="1100" spc="-5">
                <a:latin typeface="LM Sans 10"/>
                <a:cs typeface="LM Sans 10"/>
              </a:rPr>
              <a:t>capacidade computacional </a:t>
            </a:r>
            <a:r>
              <a:rPr dirty="0" sz="1100" spc="-10">
                <a:latin typeface="LM Sans 10"/>
                <a:cs typeface="LM Sans 10"/>
              </a:rPr>
              <a:t>de 1.5</a:t>
            </a:r>
            <a:r>
              <a:rPr dirty="0" sz="1100" spc="-25">
                <a:latin typeface="LM Sans 10"/>
                <a:cs typeface="LM Sans 10"/>
              </a:rPr>
              <a:t> </a:t>
            </a:r>
            <a:r>
              <a:rPr dirty="0" sz="1100" spc="-5" i="1">
                <a:latin typeface="LM Sans 10"/>
                <a:cs typeface="LM Sans 10"/>
              </a:rPr>
              <a:t>petaflops</a:t>
            </a:r>
            <a:r>
              <a:rPr dirty="0" sz="1100" spc="-5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1310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0"/>
              <a:t>A </a:t>
            </a:r>
            <a:r>
              <a:rPr dirty="0" spc="15"/>
              <a:t>máquina </a:t>
            </a:r>
            <a:r>
              <a:rPr dirty="0" spc="10"/>
              <a:t>onde se</a:t>
            </a:r>
            <a:r>
              <a:rPr dirty="0" spc="-40"/>
              <a:t> </a:t>
            </a:r>
            <a:r>
              <a:rPr dirty="0" spc="10"/>
              <a:t>processa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823136"/>
            <a:ext cx="3864610" cy="18268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214629" marR="147320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Arial"/>
              <a:buChar char="►"/>
              <a:tabLst>
                <a:tab pos="215265" algn="l"/>
              </a:tabLst>
            </a:pPr>
            <a:r>
              <a:rPr dirty="0" sz="1100" spc="-10">
                <a:latin typeface="LM Sans 10"/>
                <a:cs typeface="LM Sans 10"/>
              </a:rPr>
              <a:t>item </a:t>
            </a:r>
            <a:r>
              <a:rPr dirty="0" sz="1100" spc="-5">
                <a:latin typeface="LM Sans 10"/>
                <a:cs typeface="LM Sans 10"/>
              </a:rPr>
              <a:t>Outro composto </a:t>
            </a:r>
            <a:r>
              <a:rPr dirty="0" sz="1100" spc="-10">
                <a:latin typeface="LM Sans 10"/>
                <a:cs typeface="LM Sans 10"/>
              </a:rPr>
              <a:t>por </a:t>
            </a:r>
            <a:r>
              <a:rPr dirty="0" sz="1100" spc="-5">
                <a:latin typeface="LM Sans 10"/>
                <a:cs typeface="LM Sans 10"/>
              </a:rPr>
              <a:t>tecnologias </a:t>
            </a:r>
            <a:r>
              <a:rPr dirty="0" sz="1100" spc="-10">
                <a:latin typeface="LM Sans 10"/>
                <a:cs typeface="LM Sans 10"/>
              </a:rPr>
              <a:t>da </a:t>
            </a:r>
            <a:r>
              <a:rPr dirty="0" sz="1100" spc="-10" i="1">
                <a:latin typeface="LM Sans 10"/>
                <a:cs typeface="LM Sans 10"/>
              </a:rPr>
              <a:t>AMD</a:t>
            </a:r>
            <a:r>
              <a:rPr dirty="0" sz="1100" spc="-10">
                <a:latin typeface="LM Sans 10"/>
                <a:cs typeface="LM Sans 10"/>
              </a:rPr>
              <a:t>, com </a:t>
            </a:r>
            <a:r>
              <a:rPr dirty="0" sz="1100" spc="-15" i="1">
                <a:latin typeface="LM Sans 10"/>
                <a:cs typeface="LM Sans 10"/>
              </a:rPr>
              <a:t>CPUs  </a:t>
            </a:r>
            <a:r>
              <a:rPr dirty="0" sz="1100" spc="-15" i="1">
                <a:latin typeface="LM Sans 10"/>
                <a:cs typeface="LM Sans 10"/>
              </a:rPr>
              <a:t>AMD </a:t>
            </a:r>
            <a:r>
              <a:rPr dirty="0" sz="1100" spc="-10" i="1">
                <a:latin typeface="LM Sans 10"/>
                <a:cs typeface="LM Sans 10"/>
              </a:rPr>
              <a:t>EPYC </a:t>
            </a:r>
            <a:r>
              <a:rPr dirty="0" sz="1100" spc="-10">
                <a:latin typeface="LM Sans 10"/>
                <a:cs typeface="LM Sans 10"/>
              </a:rPr>
              <a:t>de </a:t>
            </a:r>
            <a:r>
              <a:rPr dirty="0" sz="1100" spc="-15">
                <a:latin typeface="LM Sans 10"/>
                <a:cs typeface="LM Sans 10"/>
              </a:rPr>
              <a:t>arquitectura </a:t>
            </a:r>
            <a:r>
              <a:rPr dirty="0" sz="1100" spc="-10" i="1">
                <a:latin typeface="LM Sans 10"/>
                <a:cs typeface="LM Sans 10"/>
              </a:rPr>
              <a:t>Rome </a:t>
            </a:r>
            <a:r>
              <a:rPr dirty="0" sz="1100" spc="-5">
                <a:latin typeface="LM Sans 10"/>
                <a:cs typeface="LM Sans 10"/>
              </a:rPr>
              <a:t>e </a:t>
            </a:r>
            <a:r>
              <a:rPr dirty="0" sz="1100" spc="-10" i="1">
                <a:latin typeface="LM Sans 10"/>
                <a:cs typeface="LM Sans 10"/>
              </a:rPr>
              <a:t>CPUs Radeon Instinct  </a:t>
            </a:r>
            <a:r>
              <a:rPr dirty="0" sz="1100" spc="-10" i="1">
                <a:latin typeface="LM Sans 10"/>
                <a:cs typeface="LM Sans 10"/>
              </a:rPr>
              <a:t>MI50</a:t>
            </a:r>
            <a:r>
              <a:rPr dirty="0" sz="1100" spc="-10">
                <a:latin typeface="LM Sans 10"/>
                <a:cs typeface="LM Sans 10"/>
              </a:rPr>
              <a:t>. </a:t>
            </a:r>
            <a:r>
              <a:rPr dirty="0" sz="1100" spc="-5">
                <a:latin typeface="LM Sans 10"/>
                <a:cs typeface="LM Sans 10"/>
              </a:rPr>
              <a:t>Este pequeno </a:t>
            </a:r>
            <a:r>
              <a:rPr dirty="0" sz="1100" spc="-5" i="1">
                <a:latin typeface="LM Sans 10"/>
                <a:cs typeface="LM Sans 10"/>
              </a:rPr>
              <a:t>cluster </a:t>
            </a:r>
            <a:r>
              <a:rPr dirty="0" sz="1100" spc="-5">
                <a:latin typeface="LM Sans 10"/>
                <a:cs typeface="LM Sans 10"/>
              </a:rPr>
              <a:t>sozinho tem </a:t>
            </a:r>
            <a:r>
              <a:rPr dirty="0" sz="1100" spc="-10">
                <a:latin typeface="LM Sans 10"/>
                <a:cs typeface="LM Sans 10"/>
              </a:rPr>
              <a:t>uma </a:t>
            </a:r>
            <a:r>
              <a:rPr dirty="0" sz="1100" spc="-5">
                <a:latin typeface="LM Sans 10"/>
                <a:cs typeface="LM Sans 10"/>
              </a:rPr>
              <a:t>capacidade</a:t>
            </a:r>
            <a:r>
              <a:rPr dirty="0" sz="1100" spc="-250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de</a:t>
            </a:r>
            <a:endParaRPr sz="1100">
              <a:latin typeface="LM Sans 10"/>
              <a:cs typeface="LM Sans 10"/>
            </a:endParaRPr>
          </a:p>
          <a:p>
            <a:pPr algn="just" marL="214629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LM Sans 10"/>
                <a:cs typeface="LM Sans 10"/>
              </a:rPr>
              <a:t>0.52 </a:t>
            </a:r>
            <a:r>
              <a:rPr dirty="0" sz="1100" spc="-5" i="1">
                <a:latin typeface="LM Sans 10"/>
                <a:cs typeface="LM Sans 10"/>
              </a:rPr>
              <a:t>petaflops</a:t>
            </a:r>
            <a:r>
              <a:rPr dirty="0" sz="1100" spc="-5">
                <a:latin typeface="LM Sans 10"/>
                <a:cs typeface="LM Sans 10"/>
              </a:rPr>
              <a:t>, equivalente </a:t>
            </a:r>
            <a:r>
              <a:rPr dirty="0" sz="1100" spc="-10">
                <a:latin typeface="LM Sans 10"/>
                <a:cs typeface="LM Sans 10"/>
              </a:rPr>
              <a:t>ao supercomputador </a:t>
            </a:r>
            <a:r>
              <a:rPr dirty="0" sz="1100" spc="-15" i="1">
                <a:latin typeface="LM Sans 10"/>
                <a:cs typeface="LM Sans 10"/>
              </a:rPr>
              <a:t>Frontier</a:t>
            </a:r>
            <a:r>
              <a:rPr dirty="0" sz="1100" spc="5" i="1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na</a:t>
            </a:r>
            <a:endParaRPr sz="1100">
              <a:latin typeface="LM Sans 10"/>
              <a:cs typeface="LM Sans 10"/>
            </a:endParaRPr>
          </a:p>
          <a:p>
            <a:pPr algn="just" marL="214629">
              <a:lnSpc>
                <a:spcPct val="100000"/>
              </a:lnSpc>
              <a:spcBef>
                <a:spcPts val="35"/>
              </a:spcBef>
            </a:pPr>
            <a:r>
              <a:rPr dirty="0" sz="1100" spc="-10" i="1">
                <a:latin typeface="LM Sans 10"/>
                <a:cs typeface="LM Sans 10"/>
              </a:rPr>
              <a:t>Oak Ridge </a:t>
            </a:r>
            <a:r>
              <a:rPr dirty="0" sz="1100" spc="-5" i="1">
                <a:latin typeface="LM Sans 10"/>
                <a:cs typeface="LM Sans 10"/>
              </a:rPr>
              <a:t>National</a:t>
            </a:r>
            <a:r>
              <a:rPr dirty="0" sz="1100" i="1">
                <a:latin typeface="LM Sans 10"/>
                <a:cs typeface="LM Sans 10"/>
              </a:rPr>
              <a:t> </a:t>
            </a:r>
            <a:r>
              <a:rPr dirty="0" sz="1100" spc="-15" i="1">
                <a:latin typeface="LM Sans 10"/>
                <a:cs typeface="LM Sans 10"/>
              </a:rPr>
              <a:t>Laboratory</a:t>
            </a:r>
            <a:r>
              <a:rPr dirty="0" sz="1100" spc="-15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214629" marR="30480" indent="-177165">
              <a:lnSpc>
                <a:spcPct val="102600"/>
              </a:lnSpc>
              <a:spcBef>
                <a:spcPts val="680"/>
              </a:spcBef>
              <a:buClr>
                <a:srgbClr val="3333B2"/>
              </a:buClr>
              <a:buFont typeface="Arial"/>
              <a:buChar char="►"/>
              <a:tabLst>
                <a:tab pos="215265" algn="l"/>
              </a:tabLst>
            </a:pPr>
            <a:r>
              <a:rPr dirty="0" sz="1100" spc="-10">
                <a:latin typeface="LM Sans 10"/>
                <a:cs typeface="LM Sans 10"/>
              </a:rPr>
              <a:t>O ultimo </a:t>
            </a:r>
            <a:r>
              <a:rPr dirty="0" sz="1100" spc="-5">
                <a:latin typeface="LM Sans 10"/>
                <a:cs typeface="LM Sans 10"/>
              </a:rPr>
              <a:t>é composto </a:t>
            </a:r>
            <a:r>
              <a:rPr dirty="0" sz="1100" spc="-10">
                <a:latin typeface="LM Sans 10"/>
                <a:cs typeface="LM Sans 10"/>
              </a:rPr>
              <a:t>por processadores </a:t>
            </a:r>
            <a:r>
              <a:rPr dirty="0" sz="1100" spc="-10" i="1">
                <a:latin typeface="LM Sans 10"/>
                <a:cs typeface="LM Sans 10"/>
              </a:rPr>
              <a:t>ARMv8 </a:t>
            </a:r>
            <a:r>
              <a:rPr dirty="0" sz="1100" spc="-10">
                <a:latin typeface="LM Sans 10"/>
                <a:cs typeface="LM Sans 10"/>
              </a:rPr>
              <a:t>desenhados  </a:t>
            </a:r>
            <a:r>
              <a:rPr dirty="0" sz="1100" spc="-20">
                <a:latin typeface="LM Sans 10"/>
                <a:cs typeface="LM Sans 10"/>
              </a:rPr>
              <a:t>para </a:t>
            </a:r>
            <a:r>
              <a:rPr dirty="0" sz="1100" spc="-10">
                <a:latin typeface="LM Sans 10"/>
                <a:cs typeface="LM Sans 10"/>
              </a:rPr>
              <a:t>alto </a:t>
            </a:r>
            <a:r>
              <a:rPr dirty="0" sz="1100" spc="-5">
                <a:latin typeface="LM Sans 10"/>
                <a:cs typeface="LM Sans 10"/>
              </a:rPr>
              <a:t>desempenho, </a:t>
            </a:r>
            <a:r>
              <a:rPr dirty="0" sz="1100" spc="-10">
                <a:latin typeface="LM Sans 10"/>
                <a:cs typeface="LM Sans 10"/>
              </a:rPr>
              <a:t>contrariamente aos </a:t>
            </a:r>
            <a:r>
              <a:rPr dirty="0" sz="1100" spc="-10" i="1">
                <a:latin typeface="LM Sans 10"/>
                <a:cs typeface="LM Sans 10"/>
              </a:rPr>
              <a:t>ARMv8 </a:t>
            </a:r>
            <a:r>
              <a:rPr dirty="0" sz="1100" spc="-10">
                <a:latin typeface="LM Sans 10"/>
                <a:cs typeface="LM Sans 10"/>
              </a:rPr>
              <a:t>que  </a:t>
            </a:r>
            <a:r>
              <a:rPr dirty="0" sz="1100" spc="-5">
                <a:latin typeface="LM Sans 10"/>
                <a:cs typeface="LM Sans 10"/>
              </a:rPr>
              <a:t>encontramos </a:t>
            </a:r>
            <a:r>
              <a:rPr dirty="0" sz="1100" spc="-10">
                <a:latin typeface="LM Sans 10"/>
                <a:cs typeface="LM Sans 10"/>
              </a:rPr>
              <a:t>nos nossos </a:t>
            </a:r>
            <a:r>
              <a:rPr dirty="0" sz="1100" spc="-5">
                <a:latin typeface="LM Sans 10"/>
                <a:cs typeface="LM Sans 10"/>
              </a:rPr>
              <a:t>dispositivos </a:t>
            </a:r>
            <a:r>
              <a:rPr dirty="0" sz="1100" spc="-5" i="1">
                <a:latin typeface="LM Sans 10"/>
                <a:cs typeface="LM Sans 10"/>
              </a:rPr>
              <a:t>mobile </a:t>
            </a:r>
            <a:r>
              <a:rPr dirty="0" sz="1100" spc="-10">
                <a:latin typeface="LM Sans 10"/>
                <a:cs typeface="LM Sans 10"/>
              </a:rPr>
              <a:t>(que </a:t>
            </a:r>
            <a:r>
              <a:rPr dirty="0" sz="1100" spc="-5">
                <a:latin typeface="LM Sans 10"/>
                <a:cs typeface="LM Sans 10"/>
              </a:rPr>
              <a:t>são  </a:t>
            </a:r>
            <a:r>
              <a:rPr dirty="0" sz="1100" spc="-20">
                <a:latin typeface="LM Sans 10"/>
                <a:cs typeface="LM Sans 10"/>
              </a:rPr>
              <a:t>desenhados </a:t>
            </a:r>
            <a:r>
              <a:rPr dirty="0" sz="1100" spc="-30">
                <a:latin typeface="LM Sans 10"/>
                <a:cs typeface="LM Sans 10"/>
              </a:rPr>
              <a:t>para </a:t>
            </a:r>
            <a:r>
              <a:rPr dirty="0" sz="1100" spc="-20">
                <a:latin typeface="LM Sans 10"/>
                <a:cs typeface="LM Sans 10"/>
              </a:rPr>
              <a:t>o </a:t>
            </a:r>
            <a:r>
              <a:rPr dirty="0" sz="1100" spc="-25">
                <a:latin typeface="LM Sans 10"/>
                <a:cs typeface="LM Sans 10"/>
              </a:rPr>
              <a:t>menor </a:t>
            </a:r>
            <a:r>
              <a:rPr dirty="0" sz="1100" spc="-15">
                <a:latin typeface="LM Sans 10"/>
                <a:cs typeface="LM Sans 10"/>
              </a:rPr>
              <a:t>custo energético e térmico). </a:t>
            </a:r>
            <a:r>
              <a:rPr dirty="0" sz="1100" spc="-25">
                <a:latin typeface="LM Sans 10"/>
                <a:cs typeface="LM Sans 10"/>
              </a:rPr>
              <a:t>Com </a:t>
            </a:r>
            <a:r>
              <a:rPr dirty="0" sz="1100" spc="-30">
                <a:latin typeface="LM Sans 10"/>
                <a:cs typeface="LM Sans 10"/>
              </a:rPr>
              <a:t>um  </a:t>
            </a:r>
            <a:r>
              <a:rPr dirty="0" sz="1100">
                <a:latin typeface="LM Sans 10"/>
                <a:cs typeface="LM Sans 10"/>
              </a:rPr>
              <a:t>poder </a:t>
            </a:r>
            <a:r>
              <a:rPr dirty="0" sz="1100" spc="-5">
                <a:latin typeface="LM Sans 10"/>
                <a:cs typeface="LM Sans 10"/>
              </a:rPr>
              <a:t>total </a:t>
            </a:r>
            <a:r>
              <a:rPr dirty="0" sz="1100" spc="-10">
                <a:latin typeface="LM Sans 10"/>
                <a:cs typeface="LM Sans 10"/>
              </a:rPr>
              <a:t>de </a:t>
            </a:r>
            <a:r>
              <a:rPr dirty="0" sz="1100" spc="-5">
                <a:latin typeface="LM Sans 10"/>
                <a:cs typeface="LM Sans 10"/>
              </a:rPr>
              <a:t>0.65</a:t>
            </a:r>
            <a:r>
              <a:rPr dirty="0" sz="1100" spc="-10">
                <a:latin typeface="LM Sans 10"/>
                <a:cs typeface="LM Sans 10"/>
              </a:rPr>
              <a:t> </a:t>
            </a:r>
            <a:r>
              <a:rPr dirty="0" sz="1100" spc="-5" i="1">
                <a:latin typeface="LM Sans 10"/>
                <a:cs typeface="LM Sans 10"/>
              </a:rPr>
              <a:t>petaflops</a:t>
            </a:r>
            <a:r>
              <a:rPr dirty="0" sz="1100" spc="-5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8039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5"/>
              <a:t>O</a:t>
            </a:r>
            <a:r>
              <a:rPr dirty="0" spc="-60"/>
              <a:t> </a:t>
            </a:r>
            <a:r>
              <a:rPr dirty="0" spc="10"/>
              <a:t>porquê?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270532"/>
            <a:ext cx="3736975" cy="7080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LM Sans 10"/>
                <a:cs typeface="LM Sans 10"/>
              </a:rPr>
              <a:t>Um </a:t>
            </a:r>
            <a:r>
              <a:rPr dirty="0" sz="1100" spc="-5" i="1">
                <a:latin typeface="LM Sans 10"/>
                <a:cs typeface="LM Sans 10"/>
              </a:rPr>
              <a:t>survey </a:t>
            </a:r>
            <a:r>
              <a:rPr dirty="0" sz="1100" spc="-5">
                <a:latin typeface="LM Sans 10"/>
                <a:cs typeface="LM Sans 10"/>
              </a:rPr>
              <a:t>geológico a </a:t>
            </a:r>
            <a:r>
              <a:rPr dirty="0" sz="1100" spc="-10">
                <a:latin typeface="LM Sans 10"/>
                <a:cs typeface="LM Sans 10"/>
              </a:rPr>
              <a:t>uma </a:t>
            </a:r>
            <a:r>
              <a:rPr dirty="0" sz="1100" spc="-20">
                <a:latin typeface="LM Sans 10"/>
                <a:cs typeface="LM Sans 10"/>
              </a:rPr>
              <a:t>área </a:t>
            </a:r>
            <a:r>
              <a:rPr dirty="0" sz="1100" spc="-5">
                <a:latin typeface="LM Sans 10"/>
                <a:cs typeface="LM Sans 10"/>
              </a:rPr>
              <a:t>geográfica, tem </a:t>
            </a:r>
            <a:r>
              <a:rPr dirty="0" sz="1100" spc="-10">
                <a:latin typeface="LM Sans 10"/>
                <a:cs typeface="LM Sans 10"/>
              </a:rPr>
              <a:t>um </a:t>
            </a:r>
            <a:r>
              <a:rPr dirty="0" sz="1100" spc="-10" i="1">
                <a:latin typeface="LM Sans 10"/>
                <a:cs typeface="LM Sans 10"/>
              </a:rPr>
              <a:t>dataset </a:t>
            </a:r>
            <a:r>
              <a:rPr dirty="0" sz="1100" spc="-10">
                <a:latin typeface="LM Sans 10"/>
                <a:cs typeface="LM Sans 10"/>
              </a:rPr>
              <a:t>de  </a:t>
            </a:r>
            <a:r>
              <a:rPr dirty="0" sz="1100" spc="-5">
                <a:latin typeface="LM Sans 10"/>
                <a:cs typeface="LM Sans 10"/>
              </a:rPr>
              <a:t>entre 10 a 20 </a:t>
            </a:r>
            <a:r>
              <a:rPr dirty="0" sz="1100" spc="-10" i="1">
                <a:latin typeface="LM Sans 10"/>
                <a:cs typeface="LM Sans 10"/>
              </a:rPr>
              <a:t>terabytes</a:t>
            </a:r>
            <a:r>
              <a:rPr dirty="0" sz="1100" spc="-10">
                <a:latin typeface="LM Sans 10"/>
                <a:cs typeface="LM Sans 10"/>
              </a:rPr>
              <a:t>, uma </a:t>
            </a:r>
            <a:r>
              <a:rPr dirty="0" sz="1100" spc="-5">
                <a:latin typeface="LM Sans 10"/>
                <a:cs typeface="LM Sans 10"/>
              </a:rPr>
              <a:t>pequena simulação </a:t>
            </a:r>
            <a:r>
              <a:rPr dirty="0" sz="1100" spc="-10">
                <a:latin typeface="LM Sans 10"/>
                <a:cs typeface="LM Sans 10"/>
              </a:rPr>
              <a:t>de </a:t>
            </a:r>
            <a:r>
              <a:rPr dirty="0" sz="1100" spc="-5">
                <a:latin typeface="LM Sans 10"/>
                <a:cs typeface="LM Sans 10"/>
              </a:rPr>
              <a:t>fluidos </a:t>
            </a:r>
            <a:r>
              <a:rPr dirty="0" sz="1100" spc="-15">
                <a:latin typeface="LM Sans 10"/>
                <a:cs typeface="LM Sans 10"/>
              </a:rPr>
              <a:t>num  </a:t>
            </a:r>
            <a:r>
              <a:rPr dirty="0" sz="1100" spc="-10">
                <a:latin typeface="LM Sans 10"/>
                <a:cs typeface="LM Sans 10"/>
              </a:rPr>
              <a:t>computador </a:t>
            </a:r>
            <a:r>
              <a:rPr dirty="0" sz="1100" spc="-10" i="1">
                <a:latin typeface="LM Sans 10"/>
                <a:cs typeface="LM Sans 10"/>
              </a:rPr>
              <a:t>desktop </a:t>
            </a:r>
            <a:r>
              <a:rPr dirty="0" sz="1100" spc="-5">
                <a:latin typeface="LM Sans 10"/>
                <a:cs typeface="LM Sans 10"/>
              </a:rPr>
              <a:t>comum, </a:t>
            </a:r>
            <a:r>
              <a:rPr dirty="0" sz="1100" spc="-10">
                <a:latin typeface="LM Sans 10"/>
                <a:cs typeface="LM Sans 10"/>
              </a:rPr>
              <a:t>já requer algum </a:t>
            </a:r>
            <a:r>
              <a:rPr dirty="0" sz="1100">
                <a:latin typeface="LM Sans 10"/>
                <a:cs typeface="LM Sans 10"/>
              </a:rPr>
              <a:t>tempo </a:t>
            </a:r>
            <a:r>
              <a:rPr dirty="0" sz="1100" spc="-10">
                <a:latin typeface="LM Sans 10"/>
                <a:cs typeface="LM Sans 10"/>
              </a:rPr>
              <a:t>de  renderização incluindo com </a:t>
            </a:r>
            <a:r>
              <a:rPr dirty="0" sz="1100" spc="-15">
                <a:latin typeface="LM Sans 10"/>
                <a:cs typeface="LM Sans 10"/>
              </a:rPr>
              <a:t>paralelismo </a:t>
            </a:r>
            <a:r>
              <a:rPr dirty="0" sz="1100" spc="-10">
                <a:latin typeface="LM Sans 10"/>
                <a:cs typeface="LM Sans 10"/>
              </a:rPr>
              <a:t>auxiliado </a:t>
            </a:r>
            <a:r>
              <a:rPr dirty="0" sz="1100">
                <a:latin typeface="LM Sans 10"/>
                <a:cs typeface="LM Sans 10"/>
              </a:rPr>
              <a:t>pela</a:t>
            </a:r>
            <a:r>
              <a:rPr dirty="0" sz="1100" spc="40">
                <a:latin typeface="LM Sans 10"/>
                <a:cs typeface="LM Sans 10"/>
              </a:rPr>
              <a:t> </a:t>
            </a:r>
            <a:r>
              <a:rPr dirty="0" sz="1100" spc="-10" i="1">
                <a:latin typeface="LM Sans 10"/>
                <a:cs typeface="LM Sans 10"/>
              </a:rPr>
              <a:t>GPU</a:t>
            </a:r>
            <a:r>
              <a:rPr dirty="0" sz="1100" spc="-1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8039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5"/>
              <a:t>O</a:t>
            </a:r>
            <a:r>
              <a:rPr dirty="0" spc="-60"/>
              <a:t> </a:t>
            </a:r>
            <a:r>
              <a:rPr dirty="0" spc="10"/>
              <a:t>porquê?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408187"/>
            <a:ext cx="371221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10">
                <a:latin typeface="LM Sans 10"/>
                <a:cs typeface="LM Sans 10"/>
              </a:rPr>
              <a:t>Logo com um </a:t>
            </a:r>
            <a:r>
              <a:rPr dirty="0" sz="1100" spc="-10" i="1">
                <a:latin typeface="LM Sans 10"/>
                <a:cs typeface="LM Sans 10"/>
              </a:rPr>
              <a:t>dataset </a:t>
            </a:r>
            <a:r>
              <a:rPr dirty="0" sz="1100" spc="-10">
                <a:latin typeface="LM Sans 10"/>
                <a:cs typeface="LM Sans 10"/>
              </a:rPr>
              <a:t>dessa </a:t>
            </a:r>
            <a:r>
              <a:rPr dirty="0" sz="1100" spc="-15">
                <a:latin typeface="LM Sans 10"/>
                <a:cs typeface="LM Sans 10"/>
              </a:rPr>
              <a:t>larga </a:t>
            </a:r>
            <a:r>
              <a:rPr dirty="0" sz="1100" spc="-5">
                <a:latin typeface="LM Sans 10"/>
                <a:cs typeface="LM Sans 10"/>
              </a:rPr>
              <a:t>escala, </a:t>
            </a:r>
            <a:r>
              <a:rPr dirty="0" sz="1100" spc="-10">
                <a:latin typeface="LM Sans 10"/>
                <a:cs typeface="LM Sans 10"/>
              </a:rPr>
              <a:t>necessita de um </a:t>
            </a:r>
            <a:r>
              <a:rPr dirty="0" sz="1100" spc="-5">
                <a:latin typeface="LM Sans 10"/>
                <a:cs typeface="LM Sans 10"/>
              </a:rPr>
              <a:t>outro  </a:t>
            </a:r>
            <a:r>
              <a:rPr dirty="0" sz="1100" spc="-10">
                <a:latin typeface="LM Sans 10"/>
                <a:cs typeface="LM Sans 10"/>
              </a:rPr>
              <a:t>nível de </a:t>
            </a:r>
            <a:r>
              <a:rPr dirty="0" sz="1100" spc="-15">
                <a:latin typeface="LM Sans 10"/>
                <a:cs typeface="LM Sans 10"/>
              </a:rPr>
              <a:t>paralelismo </a:t>
            </a:r>
            <a:r>
              <a:rPr dirty="0" sz="1100" spc="-5">
                <a:latin typeface="LM Sans 10"/>
                <a:cs typeface="LM Sans 10"/>
              </a:rPr>
              <a:t>e </a:t>
            </a:r>
            <a:r>
              <a:rPr dirty="0" sz="1100" spc="-10">
                <a:latin typeface="LM Sans 10"/>
                <a:cs typeface="LM Sans 10"/>
              </a:rPr>
              <a:t>auxilio </a:t>
            </a:r>
            <a:r>
              <a:rPr dirty="0" sz="1100" spc="-5">
                <a:latin typeface="LM Sans 10"/>
                <a:cs typeface="LM Sans 10"/>
              </a:rPr>
              <a:t>a </a:t>
            </a:r>
            <a:r>
              <a:rPr dirty="0" sz="1100" spc="-15">
                <a:latin typeface="LM Sans 10"/>
                <a:cs typeface="LM Sans 10"/>
              </a:rPr>
              <a:t>algoritmos</a:t>
            </a:r>
            <a:r>
              <a:rPr dirty="0" sz="1100" spc="2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eficientes.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2021-04-12T01:17:47Z</dcterms:created>
  <dcterms:modified xsi:type="dcterms:W3CDTF">2021-04-12T01:17:47Z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2021-04-12T00:00:00Z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2021-04-12T00:00:00Z</vt:filetime>
  </property>
</Properties>
</file>