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6" autoAdjust="0"/>
    <p:restoredTop sz="94660"/>
  </p:normalViewPr>
  <p:slideViewPr>
    <p:cSldViewPr snapToGrid="0">
      <p:cViewPr varScale="1">
        <p:scale>
          <a:sx n="114" d="100"/>
          <a:sy n="114" d="100"/>
        </p:scale>
        <p:origin x="24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PT"/>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48A87A34-81AB-432B-8DAE-1953F412C126}" type="datetimeFigureOut">
              <a:rPr lang="en-US" dirty="0"/>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48A87A34-81AB-432B-8DAE-1953F412C126}" type="datetimeFigureOut">
              <a:rPr lang="en-US" dirty="0"/>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PT"/>
              <a:t>Clique para editar o estilo de título do Modelo Global</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48A87A34-81AB-432B-8DAE-1953F412C126}" type="datetimeFigureOut">
              <a:rPr lang="en-US" dirty="0"/>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48A87A34-81AB-432B-8DAE-1953F412C126}" type="datetimeFigureOut">
              <a:rPr lang="en-US" dirty="0"/>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PT"/>
              <a:t>Clique para editar o estilo de título do Modelo Global</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48A87A34-81AB-432B-8DAE-1953F412C126}" type="datetimeFigureOut">
              <a:rPr lang="en-US" dirty="0"/>
              <a:t>2/21/2022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PT"/>
              <a:t>Clique para editar o estilo de título do Modelo Global</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48A87A34-81AB-432B-8DAE-1953F412C126}" type="datetimeFigureOut">
              <a:rPr lang="en-US" dirty="0"/>
              <a:t>2/21/2022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48A87A34-81AB-432B-8DAE-1953F412C126}" type="datetimeFigureOut">
              <a:rPr lang="en-US" dirty="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141410" y="3073397"/>
            <a:ext cx="4878391" cy="2717801"/>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172200" y="3073397"/>
            <a:ext cx="4875210" cy="2717801"/>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PT"/>
              <a:t>Clique para editar o estilo de título do Modelo Global</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48A87A34-81AB-432B-8DAE-1953F412C126}" type="datetimeFigureOut">
              <a:rPr lang="en-US" dirty="0"/>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48A87A34-81AB-432B-8DAE-1953F412C126}" type="datetimeFigureOut">
              <a:rPr lang="en-US" dirty="0"/>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9D1FD9-EABE-4F54-ADDC-8B6075BE6B0E}"/>
              </a:ext>
            </a:extLst>
          </p:cNvPr>
          <p:cNvSpPr>
            <a:spLocks noGrp="1"/>
          </p:cNvSpPr>
          <p:nvPr>
            <p:ph type="ctrTitle"/>
          </p:nvPr>
        </p:nvSpPr>
        <p:spPr>
          <a:xfrm>
            <a:off x="2317859" y="0"/>
            <a:ext cx="8791575" cy="1447416"/>
          </a:xfrm>
        </p:spPr>
        <p:txBody>
          <a:bodyPr>
            <a:normAutofit/>
          </a:bodyPr>
          <a:lstStyle/>
          <a:p>
            <a:r>
              <a:rPr lang="pt-PT" dirty="0"/>
              <a:t>Sistema de apoio à promoção do turismo rural </a:t>
            </a:r>
          </a:p>
        </p:txBody>
      </p:sp>
      <p:sp>
        <p:nvSpPr>
          <p:cNvPr id="3" name="Subtítulo 2">
            <a:extLst>
              <a:ext uri="{FF2B5EF4-FFF2-40B4-BE49-F238E27FC236}">
                <a16:creationId xmlns:a16="http://schemas.microsoft.com/office/drawing/2014/main" id="{EC6F4497-8EF1-4FE1-9572-B80BB8C6F74D}"/>
              </a:ext>
            </a:extLst>
          </p:cNvPr>
          <p:cNvSpPr>
            <a:spLocks noGrp="1"/>
          </p:cNvSpPr>
          <p:nvPr>
            <p:ph type="subTitle" idx="1"/>
          </p:nvPr>
        </p:nvSpPr>
        <p:spPr>
          <a:xfrm>
            <a:off x="2317859" y="5202238"/>
            <a:ext cx="3211072" cy="1655762"/>
          </a:xfrm>
        </p:spPr>
        <p:txBody>
          <a:bodyPr>
            <a:normAutofit fontScale="92500" lnSpcReduction="20000"/>
          </a:bodyPr>
          <a:lstStyle/>
          <a:p>
            <a:pPr algn="l"/>
            <a:r>
              <a:rPr lang="pt-PT" dirty="0">
                <a:solidFill>
                  <a:srgbClr val="FFFFFF"/>
                </a:solidFill>
              </a:rPr>
              <a:t>Elaborado por: </a:t>
            </a:r>
          </a:p>
          <a:p>
            <a:pPr algn="l"/>
            <a:r>
              <a:rPr lang="pt-PT" dirty="0">
                <a:solidFill>
                  <a:srgbClr val="FFFFFF"/>
                </a:solidFill>
              </a:rPr>
              <a:t>Gonçalo Amaro 17440</a:t>
            </a:r>
          </a:p>
          <a:p>
            <a:pPr algn="l"/>
            <a:r>
              <a:rPr lang="pt-PT" dirty="0">
                <a:solidFill>
                  <a:srgbClr val="FFFFFF"/>
                </a:solidFill>
              </a:rPr>
              <a:t>Pedro Tomás 18962 </a:t>
            </a:r>
          </a:p>
          <a:p>
            <a:pPr algn="l"/>
            <a:r>
              <a:rPr lang="pt-PT" dirty="0">
                <a:solidFill>
                  <a:srgbClr val="FFFFFF"/>
                </a:solidFill>
              </a:rPr>
              <a:t>Vítor Abreu 18966 </a:t>
            </a:r>
          </a:p>
          <a:p>
            <a:endParaRPr lang="pt-PT" dirty="0"/>
          </a:p>
        </p:txBody>
      </p:sp>
      <p:sp>
        <p:nvSpPr>
          <p:cNvPr id="7" name="Subtítulo 2">
            <a:extLst>
              <a:ext uri="{FF2B5EF4-FFF2-40B4-BE49-F238E27FC236}">
                <a16:creationId xmlns:a16="http://schemas.microsoft.com/office/drawing/2014/main" id="{49A37DD5-8FC1-4069-828D-19B617DE03BB}"/>
              </a:ext>
            </a:extLst>
          </p:cNvPr>
          <p:cNvSpPr txBox="1">
            <a:spLocks/>
          </p:cNvSpPr>
          <p:nvPr/>
        </p:nvSpPr>
        <p:spPr>
          <a:xfrm>
            <a:off x="5465129" y="5445519"/>
            <a:ext cx="3737593" cy="16557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l"/>
            <a:r>
              <a:rPr lang="pt-PT" dirty="0">
                <a:solidFill>
                  <a:srgbClr val="FFFFFF"/>
                </a:solidFill>
              </a:rPr>
              <a:t>Organizadora do projeto:</a:t>
            </a:r>
          </a:p>
          <a:p>
            <a:pPr algn="l"/>
            <a:endParaRPr lang="pt-PT" dirty="0">
              <a:solidFill>
                <a:srgbClr val="FFFFFF"/>
              </a:solidFill>
            </a:endParaRPr>
          </a:p>
          <a:p>
            <a:pPr algn="l"/>
            <a:r>
              <a:rPr lang="pt-PT" dirty="0">
                <a:solidFill>
                  <a:srgbClr val="FFFFFF"/>
                </a:solidFill>
              </a:rPr>
              <a:t>Isabel Brito</a:t>
            </a:r>
          </a:p>
          <a:p>
            <a:endParaRPr lang="pt-PT" dirty="0"/>
          </a:p>
        </p:txBody>
      </p:sp>
    </p:spTree>
    <p:extLst>
      <p:ext uri="{BB962C8B-B14F-4D97-AF65-F5344CB8AC3E}">
        <p14:creationId xmlns:p14="http://schemas.microsoft.com/office/powerpoint/2010/main" val="1100694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04CA17A6-00E4-4B2B-BFA5-4F34512F03F4}"/>
              </a:ext>
            </a:extLst>
          </p:cNvPr>
          <p:cNvSpPr txBox="1">
            <a:spLocks/>
          </p:cNvSpPr>
          <p:nvPr/>
        </p:nvSpPr>
        <p:spPr>
          <a:xfrm>
            <a:off x="1141413" y="0"/>
            <a:ext cx="9905998" cy="6627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pt-PT" dirty="0" err="1"/>
              <a:t>Webscrapping</a:t>
            </a:r>
            <a:endParaRPr lang="pt-PT" dirty="0"/>
          </a:p>
        </p:txBody>
      </p:sp>
      <p:sp>
        <p:nvSpPr>
          <p:cNvPr id="8" name="Marcador de Posição de Conteúdo 2">
            <a:extLst>
              <a:ext uri="{FF2B5EF4-FFF2-40B4-BE49-F238E27FC236}">
                <a16:creationId xmlns:a16="http://schemas.microsoft.com/office/drawing/2014/main" id="{E52D1F62-A893-4644-8955-E4AC45655689}"/>
              </a:ext>
            </a:extLst>
          </p:cNvPr>
          <p:cNvSpPr>
            <a:spLocks noGrp="1"/>
          </p:cNvSpPr>
          <p:nvPr>
            <p:ph idx="1"/>
          </p:nvPr>
        </p:nvSpPr>
        <p:spPr>
          <a:xfrm>
            <a:off x="1141413" y="662730"/>
            <a:ext cx="9905998" cy="2692867"/>
          </a:xfrm>
        </p:spPr>
        <p:txBody>
          <a:bodyPr>
            <a:noAutofit/>
          </a:bodyPr>
          <a:lstStyle/>
          <a:p>
            <a:pPr algn="just"/>
            <a:r>
              <a:rPr lang="pt-PT" sz="1800" dirty="0"/>
              <a:t>A divisão de tarefas decidida foi a distribuição de cada um dos três websites por cada um dos elementos do grupo, pela ordem de dificuldade em congruência linear com o tempo </a:t>
            </a:r>
            <a:r>
              <a:rPr lang="pt-PT" sz="1800" dirty="0" err="1"/>
              <a:t>extra-curricular</a:t>
            </a:r>
            <a:r>
              <a:rPr lang="pt-PT" sz="1800" dirty="0"/>
              <a:t> disponível de cada elemento.</a:t>
            </a:r>
          </a:p>
          <a:p>
            <a:pPr algn="just"/>
            <a:r>
              <a:rPr lang="pt-PT" sz="1800" dirty="0"/>
              <a:t>Na realização do </a:t>
            </a:r>
            <a:r>
              <a:rPr lang="pt-PT" sz="1800" dirty="0" err="1"/>
              <a:t>webscraping</a:t>
            </a:r>
            <a:r>
              <a:rPr lang="pt-PT" sz="1800" dirty="0"/>
              <a:t> foi desenvolvido um ambiente virtual de </a:t>
            </a:r>
            <a:r>
              <a:rPr lang="pt-PT" sz="1800" dirty="0" err="1"/>
              <a:t>Python</a:t>
            </a:r>
            <a:r>
              <a:rPr lang="pt-PT" sz="1800" dirty="0"/>
              <a:t> 3 para realizar os scripts que iriam recolher as informações. Como forma de organizar todos os pacotes GitHub e possíveis </a:t>
            </a:r>
            <a:r>
              <a:rPr lang="pt-PT" sz="1800" dirty="0" err="1"/>
              <a:t>actualizações</a:t>
            </a:r>
            <a:r>
              <a:rPr lang="pt-PT" sz="1800" dirty="0"/>
              <a:t> de bibliotecas dentro do código também foi gerado um ficheiro requirements.txt que </a:t>
            </a:r>
            <a:r>
              <a:rPr lang="pt-PT" sz="1800" dirty="0" err="1"/>
              <a:t>actualizamos</a:t>
            </a:r>
            <a:r>
              <a:rPr lang="pt-PT" sz="1800" dirty="0"/>
              <a:t> e usamos sempre que um dos elementos do grupo instale novos pacotes ao realizar o seu trabalho. A linguagem optada para a construção dos scripts foi o </a:t>
            </a:r>
            <a:r>
              <a:rPr lang="pt-PT" sz="1800" dirty="0" err="1"/>
              <a:t>Python</a:t>
            </a:r>
            <a:r>
              <a:rPr lang="pt-PT" sz="1800" dirty="0"/>
              <a:t> já que é uma das mais acessíveis linguagens de programação disponíveis devido à sua simples </a:t>
            </a:r>
            <a:r>
              <a:rPr lang="pt-PT" sz="1800" dirty="0" err="1"/>
              <a:t>syntax</a:t>
            </a:r>
            <a:r>
              <a:rPr lang="pt-PT" sz="1800" dirty="0"/>
              <a:t> e também pela vasta quantidade de bibliotecas disponibilizadas, das quais temos uma dúzia que são bastante úteis para a realização deste </a:t>
            </a:r>
            <a:r>
              <a:rPr lang="pt-PT" sz="1800" dirty="0" err="1"/>
              <a:t>projecto</a:t>
            </a:r>
            <a:r>
              <a:rPr lang="pt-PT" sz="1800" dirty="0"/>
              <a:t>. Para finalizar, todos os ficheiros foram guardados em formato .</a:t>
            </a:r>
            <a:r>
              <a:rPr lang="pt-PT" sz="1800" dirty="0" err="1"/>
              <a:t>csv</a:t>
            </a:r>
            <a:r>
              <a:rPr lang="pt-PT" sz="1800" dirty="0"/>
              <a:t> uma vez que é um formato que é aceite e nos facilita a manipulação de dados (ETL), a alimentação dos dados ao algoritmo de </a:t>
            </a:r>
            <a:r>
              <a:rPr lang="pt-PT" sz="1800" dirty="0" err="1"/>
              <a:t>machine</a:t>
            </a:r>
            <a:r>
              <a:rPr lang="pt-PT" sz="1800" dirty="0"/>
              <a:t> </a:t>
            </a:r>
            <a:r>
              <a:rPr lang="pt-PT" sz="1800" dirty="0" err="1"/>
              <a:t>learning</a:t>
            </a:r>
            <a:r>
              <a:rPr lang="pt-PT" sz="1800" dirty="0"/>
              <a:t>, e pode ser usado com ferramentas de análise e geradores de tabelas (como o </a:t>
            </a:r>
            <a:r>
              <a:rPr lang="pt-PT" sz="1800" dirty="0" err="1"/>
              <a:t>PowerBI</a:t>
            </a:r>
            <a:r>
              <a:rPr lang="pt-PT" sz="1800" dirty="0"/>
              <a:t>). </a:t>
            </a:r>
          </a:p>
        </p:txBody>
      </p:sp>
    </p:spTree>
    <p:extLst>
      <p:ext uri="{BB962C8B-B14F-4D97-AF65-F5344CB8AC3E}">
        <p14:creationId xmlns:p14="http://schemas.microsoft.com/office/powerpoint/2010/main" val="391478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866A6F81-9F7A-46E6-8E2A-CC5719E97D44}"/>
              </a:ext>
            </a:extLst>
          </p:cNvPr>
          <p:cNvSpPr>
            <a:spLocks noGrp="1"/>
          </p:cNvSpPr>
          <p:nvPr>
            <p:ph idx="1"/>
          </p:nvPr>
        </p:nvSpPr>
        <p:spPr>
          <a:xfrm>
            <a:off x="1141413" y="662730"/>
            <a:ext cx="9905999" cy="3541714"/>
          </a:xfrm>
        </p:spPr>
        <p:txBody>
          <a:bodyPr>
            <a:normAutofit fontScale="85000" lnSpcReduction="10000"/>
          </a:bodyPr>
          <a:lstStyle/>
          <a:p>
            <a:r>
              <a:rPr lang="pt-PT" dirty="0"/>
              <a:t>BeautifulSoup4 , uma biblioteca que facilita a </a:t>
            </a:r>
            <a:r>
              <a:rPr lang="pt-PT" dirty="0" err="1"/>
              <a:t>extracção</a:t>
            </a:r>
            <a:r>
              <a:rPr lang="pt-PT" dirty="0"/>
              <a:t> de informações de páginas da web, fornecendo expressões para iterar, pesquisar e modificar a árvore de análise; </a:t>
            </a:r>
          </a:p>
          <a:p>
            <a:r>
              <a:rPr lang="pt-PT" dirty="0" err="1"/>
              <a:t>lxml</a:t>
            </a:r>
            <a:r>
              <a:rPr lang="pt-PT" dirty="0"/>
              <a:t>, uma biblioteca </a:t>
            </a:r>
            <a:r>
              <a:rPr lang="pt-PT" dirty="0" err="1"/>
              <a:t>Python</a:t>
            </a:r>
            <a:r>
              <a:rPr lang="pt-PT" dirty="0"/>
              <a:t> que permite fácil manuseio de arquivos XML e HTML; • </a:t>
            </a:r>
            <a:r>
              <a:rPr lang="pt-PT" dirty="0" err="1"/>
              <a:t>requests</a:t>
            </a:r>
            <a:r>
              <a:rPr lang="pt-PT" dirty="0"/>
              <a:t>, uma biblioteca HTTP elegante e simples para </a:t>
            </a:r>
            <a:r>
              <a:rPr lang="pt-PT" dirty="0" err="1"/>
              <a:t>Python</a:t>
            </a:r>
            <a:r>
              <a:rPr lang="pt-PT" dirty="0"/>
              <a:t>, construída de raiz para ser fácil de usar; </a:t>
            </a:r>
          </a:p>
          <a:p>
            <a:r>
              <a:rPr lang="pt-PT" dirty="0"/>
              <a:t>pandas, uma ferramenta de manipulação e análise de dados de código aberto rápida, poderosa, flexível e fácil de usar; </a:t>
            </a:r>
          </a:p>
          <a:p>
            <a:r>
              <a:rPr lang="pt-PT" dirty="0" err="1"/>
              <a:t>jupyter</a:t>
            </a:r>
            <a:r>
              <a:rPr lang="pt-PT" dirty="0"/>
              <a:t> , um meta-pacote o qual traz (como dependências) o sistema </a:t>
            </a:r>
            <a:r>
              <a:rPr lang="pt-PT" dirty="0" err="1"/>
              <a:t>Jupyter</a:t>
            </a:r>
            <a:r>
              <a:rPr lang="pt-PT" dirty="0"/>
              <a:t> (em especial os cadernos), o </a:t>
            </a:r>
            <a:r>
              <a:rPr lang="pt-PT" dirty="0" err="1"/>
              <a:t>kernel</a:t>
            </a:r>
            <a:r>
              <a:rPr lang="pt-PT" dirty="0"/>
              <a:t> </a:t>
            </a:r>
            <a:r>
              <a:rPr lang="pt-PT" dirty="0" err="1"/>
              <a:t>IPython</a:t>
            </a:r>
            <a:r>
              <a:rPr lang="pt-PT" dirty="0"/>
              <a:t> e outros. </a:t>
            </a:r>
          </a:p>
        </p:txBody>
      </p:sp>
      <p:sp>
        <p:nvSpPr>
          <p:cNvPr id="4" name="Título 1">
            <a:extLst>
              <a:ext uri="{FF2B5EF4-FFF2-40B4-BE49-F238E27FC236}">
                <a16:creationId xmlns:a16="http://schemas.microsoft.com/office/drawing/2014/main" id="{41B4215C-C9D6-4710-88F7-E85BD7AC38AA}"/>
              </a:ext>
            </a:extLst>
          </p:cNvPr>
          <p:cNvSpPr txBox="1">
            <a:spLocks/>
          </p:cNvSpPr>
          <p:nvPr/>
        </p:nvSpPr>
        <p:spPr>
          <a:xfrm>
            <a:off x="1141413" y="0"/>
            <a:ext cx="9905998" cy="6627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pt-PT" dirty="0"/>
              <a:t>Bibliotecas de </a:t>
            </a:r>
            <a:r>
              <a:rPr lang="pt-PT" dirty="0" err="1"/>
              <a:t>Python</a:t>
            </a:r>
            <a:endParaRPr lang="pt-PT" dirty="0"/>
          </a:p>
        </p:txBody>
      </p:sp>
    </p:spTree>
    <p:extLst>
      <p:ext uri="{BB962C8B-B14F-4D97-AF65-F5344CB8AC3E}">
        <p14:creationId xmlns:p14="http://schemas.microsoft.com/office/powerpoint/2010/main" val="1059565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1A19B04-7010-4B5D-894C-8795905A38D8}"/>
              </a:ext>
            </a:extLst>
          </p:cNvPr>
          <p:cNvSpPr txBox="1">
            <a:spLocks/>
          </p:cNvSpPr>
          <p:nvPr/>
        </p:nvSpPr>
        <p:spPr>
          <a:xfrm>
            <a:off x="1141413" y="0"/>
            <a:ext cx="9905998" cy="6627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pt-PT" dirty="0" err="1"/>
              <a:t>Booking</a:t>
            </a:r>
            <a:endParaRPr lang="pt-PT" dirty="0"/>
          </a:p>
        </p:txBody>
      </p:sp>
      <p:pic>
        <p:nvPicPr>
          <p:cNvPr id="6" name="Imagem 5">
            <a:extLst>
              <a:ext uri="{FF2B5EF4-FFF2-40B4-BE49-F238E27FC236}">
                <a16:creationId xmlns:a16="http://schemas.microsoft.com/office/drawing/2014/main" id="{103FA7E6-8F28-44B1-B3F5-804DC0BB21A7}"/>
              </a:ext>
            </a:extLst>
          </p:cNvPr>
          <p:cNvPicPr>
            <a:picLocks noChangeAspect="1"/>
          </p:cNvPicPr>
          <p:nvPr/>
        </p:nvPicPr>
        <p:blipFill>
          <a:blip r:embed="rId2"/>
          <a:stretch>
            <a:fillRect/>
          </a:stretch>
        </p:blipFill>
        <p:spPr>
          <a:xfrm>
            <a:off x="4370387" y="1641108"/>
            <a:ext cx="3448050" cy="1276350"/>
          </a:xfrm>
          <a:prstGeom prst="rect">
            <a:avLst/>
          </a:prstGeom>
        </p:spPr>
      </p:pic>
      <p:pic>
        <p:nvPicPr>
          <p:cNvPr id="8" name="Imagem 7">
            <a:extLst>
              <a:ext uri="{FF2B5EF4-FFF2-40B4-BE49-F238E27FC236}">
                <a16:creationId xmlns:a16="http://schemas.microsoft.com/office/drawing/2014/main" id="{537648B9-CD3C-4215-871C-C741DA827293}"/>
              </a:ext>
            </a:extLst>
          </p:cNvPr>
          <p:cNvPicPr>
            <a:picLocks noChangeAspect="1"/>
          </p:cNvPicPr>
          <p:nvPr/>
        </p:nvPicPr>
        <p:blipFill>
          <a:blip r:embed="rId3"/>
          <a:stretch>
            <a:fillRect/>
          </a:stretch>
        </p:blipFill>
        <p:spPr>
          <a:xfrm>
            <a:off x="1210537" y="3794108"/>
            <a:ext cx="9770926" cy="1422784"/>
          </a:xfrm>
          <a:prstGeom prst="rect">
            <a:avLst/>
          </a:prstGeom>
        </p:spPr>
      </p:pic>
    </p:spTree>
    <p:extLst>
      <p:ext uri="{BB962C8B-B14F-4D97-AF65-F5344CB8AC3E}">
        <p14:creationId xmlns:p14="http://schemas.microsoft.com/office/powerpoint/2010/main" val="4249891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00D9192D-0581-4AAB-A331-6ECF047E25DA}"/>
              </a:ext>
            </a:extLst>
          </p:cNvPr>
          <p:cNvSpPr txBox="1">
            <a:spLocks/>
          </p:cNvSpPr>
          <p:nvPr/>
        </p:nvSpPr>
        <p:spPr>
          <a:xfrm>
            <a:off x="1141413" y="0"/>
            <a:ext cx="9905998" cy="6627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pt-PT" dirty="0" err="1"/>
              <a:t>Tripadvisor</a:t>
            </a:r>
            <a:endParaRPr lang="pt-PT" dirty="0"/>
          </a:p>
        </p:txBody>
      </p:sp>
      <p:pic>
        <p:nvPicPr>
          <p:cNvPr id="6" name="Imagem 5">
            <a:extLst>
              <a:ext uri="{FF2B5EF4-FFF2-40B4-BE49-F238E27FC236}">
                <a16:creationId xmlns:a16="http://schemas.microsoft.com/office/drawing/2014/main" id="{D310E24B-0A9E-40CA-8D22-F4181FDADCA0}"/>
              </a:ext>
            </a:extLst>
          </p:cNvPr>
          <p:cNvPicPr>
            <a:picLocks noChangeAspect="1"/>
          </p:cNvPicPr>
          <p:nvPr/>
        </p:nvPicPr>
        <p:blipFill>
          <a:blip r:embed="rId2"/>
          <a:stretch>
            <a:fillRect/>
          </a:stretch>
        </p:blipFill>
        <p:spPr>
          <a:xfrm>
            <a:off x="1025142" y="803949"/>
            <a:ext cx="10141716" cy="1811655"/>
          </a:xfrm>
          <a:prstGeom prst="rect">
            <a:avLst/>
          </a:prstGeom>
        </p:spPr>
      </p:pic>
      <p:pic>
        <p:nvPicPr>
          <p:cNvPr id="8" name="Imagem 7">
            <a:extLst>
              <a:ext uri="{FF2B5EF4-FFF2-40B4-BE49-F238E27FC236}">
                <a16:creationId xmlns:a16="http://schemas.microsoft.com/office/drawing/2014/main" id="{10FA5ECF-0F28-4A5C-8ACD-11915FE44271}"/>
              </a:ext>
            </a:extLst>
          </p:cNvPr>
          <p:cNvPicPr>
            <a:picLocks noChangeAspect="1"/>
          </p:cNvPicPr>
          <p:nvPr/>
        </p:nvPicPr>
        <p:blipFill>
          <a:blip r:embed="rId3"/>
          <a:stretch>
            <a:fillRect/>
          </a:stretch>
        </p:blipFill>
        <p:spPr>
          <a:xfrm>
            <a:off x="1025142" y="2615604"/>
            <a:ext cx="10141716" cy="1475133"/>
          </a:xfrm>
          <a:prstGeom prst="rect">
            <a:avLst/>
          </a:prstGeom>
        </p:spPr>
      </p:pic>
      <p:pic>
        <p:nvPicPr>
          <p:cNvPr id="10" name="Imagem 9">
            <a:extLst>
              <a:ext uri="{FF2B5EF4-FFF2-40B4-BE49-F238E27FC236}">
                <a16:creationId xmlns:a16="http://schemas.microsoft.com/office/drawing/2014/main" id="{AA2AF482-D5B4-4CBD-B1C7-BB28543A458B}"/>
              </a:ext>
            </a:extLst>
          </p:cNvPr>
          <p:cNvPicPr>
            <a:picLocks noChangeAspect="1"/>
          </p:cNvPicPr>
          <p:nvPr/>
        </p:nvPicPr>
        <p:blipFill>
          <a:blip r:embed="rId4"/>
          <a:stretch>
            <a:fillRect/>
          </a:stretch>
        </p:blipFill>
        <p:spPr>
          <a:xfrm>
            <a:off x="1018652" y="4090736"/>
            <a:ext cx="10148205" cy="1407546"/>
          </a:xfrm>
          <a:prstGeom prst="rect">
            <a:avLst/>
          </a:prstGeom>
        </p:spPr>
      </p:pic>
    </p:spTree>
    <p:extLst>
      <p:ext uri="{BB962C8B-B14F-4D97-AF65-F5344CB8AC3E}">
        <p14:creationId xmlns:p14="http://schemas.microsoft.com/office/powerpoint/2010/main" val="3411739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362E9EFC-AD5E-4EA3-AD68-6F05EBF99C3C}"/>
              </a:ext>
            </a:extLst>
          </p:cNvPr>
          <p:cNvSpPr>
            <a:spLocks noGrp="1"/>
          </p:cNvSpPr>
          <p:nvPr>
            <p:ph idx="1"/>
          </p:nvPr>
        </p:nvSpPr>
        <p:spPr>
          <a:xfrm>
            <a:off x="1141413" y="662730"/>
            <a:ext cx="9905999" cy="3541714"/>
          </a:xfrm>
        </p:spPr>
        <p:txBody>
          <a:bodyPr/>
          <a:lstStyle/>
          <a:p>
            <a:r>
              <a:rPr lang="pt-PT" dirty="0"/>
              <a:t>As páginas da web app do </a:t>
            </a:r>
            <a:r>
              <a:rPr lang="pt-PT" dirty="0" err="1"/>
              <a:t>Zomato</a:t>
            </a:r>
            <a:r>
              <a:rPr lang="pt-PT" dirty="0"/>
              <a:t> usam um </a:t>
            </a:r>
            <a:r>
              <a:rPr lang="pt-PT" dirty="0" err="1"/>
              <a:t>paralax</a:t>
            </a:r>
            <a:r>
              <a:rPr lang="pt-PT" dirty="0"/>
              <a:t> de </a:t>
            </a:r>
            <a:r>
              <a:rPr lang="pt-PT" dirty="0" err="1"/>
              <a:t>scrolling</a:t>
            </a:r>
            <a:r>
              <a:rPr lang="pt-PT" dirty="0"/>
              <a:t> infinito (até não haver mais restaurantes) e as classes dos HTML </a:t>
            </a:r>
            <a:r>
              <a:rPr lang="pt-PT" dirty="0" err="1"/>
              <a:t>tags</a:t>
            </a:r>
            <a:r>
              <a:rPr lang="pt-PT" dirty="0"/>
              <a:t> mudam por sessão e/ou </a:t>
            </a:r>
            <a:r>
              <a:rPr lang="pt-PT" dirty="0" err="1"/>
              <a:t>rendering</a:t>
            </a:r>
            <a:r>
              <a:rPr lang="pt-PT" dirty="0"/>
              <a:t>, logo aqui a estratégia é literalmente fazer download da página web e fazer o </a:t>
            </a:r>
            <a:r>
              <a:rPr lang="pt-PT" dirty="0" err="1"/>
              <a:t>scrape</a:t>
            </a:r>
            <a:r>
              <a:rPr lang="pt-PT" dirty="0"/>
              <a:t> a partir do </a:t>
            </a:r>
            <a:r>
              <a:rPr lang="pt-PT" dirty="0" err="1"/>
              <a:t>parsing</a:t>
            </a:r>
            <a:r>
              <a:rPr lang="pt-PT" dirty="0"/>
              <a:t> dessa página. </a:t>
            </a:r>
          </a:p>
          <a:p>
            <a:r>
              <a:rPr lang="pt-PT" dirty="0"/>
              <a:t>Os resultados deste </a:t>
            </a:r>
            <a:r>
              <a:rPr lang="pt-PT" dirty="0" err="1"/>
              <a:t>scrape</a:t>
            </a:r>
            <a:r>
              <a:rPr lang="pt-PT" dirty="0"/>
              <a:t> foram desapontantes no mínimo devido à infeliz </a:t>
            </a:r>
            <a:r>
              <a:rPr lang="pt-PT" dirty="0" err="1"/>
              <a:t>random</a:t>
            </a:r>
            <a:r>
              <a:rPr lang="pt-PT" dirty="0"/>
              <a:t> </a:t>
            </a:r>
            <a:r>
              <a:rPr lang="pt-PT" dirty="0" err="1"/>
              <a:t>generated</a:t>
            </a:r>
            <a:r>
              <a:rPr lang="pt-PT" dirty="0"/>
              <a:t> nome da classe, que é gerado por cada vez que se usa a página. </a:t>
            </a:r>
          </a:p>
        </p:txBody>
      </p:sp>
      <p:sp>
        <p:nvSpPr>
          <p:cNvPr id="4" name="Título 1">
            <a:extLst>
              <a:ext uri="{FF2B5EF4-FFF2-40B4-BE49-F238E27FC236}">
                <a16:creationId xmlns:a16="http://schemas.microsoft.com/office/drawing/2014/main" id="{21C6DC3A-EE12-4B48-9168-1336B6D4AB3F}"/>
              </a:ext>
            </a:extLst>
          </p:cNvPr>
          <p:cNvSpPr txBox="1">
            <a:spLocks/>
          </p:cNvSpPr>
          <p:nvPr/>
        </p:nvSpPr>
        <p:spPr>
          <a:xfrm>
            <a:off x="1141413" y="0"/>
            <a:ext cx="9905998" cy="6627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pt-PT" dirty="0" err="1"/>
              <a:t>Zoomato</a:t>
            </a:r>
            <a:endParaRPr lang="pt-PT" dirty="0"/>
          </a:p>
        </p:txBody>
      </p:sp>
    </p:spTree>
    <p:extLst>
      <p:ext uri="{BB962C8B-B14F-4D97-AF65-F5344CB8AC3E}">
        <p14:creationId xmlns:p14="http://schemas.microsoft.com/office/powerpoint/2010/main" val="188256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18754A83-93C4-495B-8A27-DA323DEF1D77}"/>
              </a:ext>
            </a:extLst>
          </p:cNvPr>
          <p:cNvSpPr>
            <a:spLocks noGrp="1"/>
          </p:cNvSpPr>
          <p:nvPr>
            <p:ph idx="1"/>
          </p:nvPr>
        </p:nvSpPr>
        <p:spPr>
          <a:xfrm>
            <a:off x="1141412" y="662729"/>
            <a:ext cx="9905999" cy="5897461"/>
          </a:xfrm>
        </p:spPr>
        <p:txBody>
          <a:bodyPr>
            <a:normAutofit/>
          </a:bodyPr>
          <a:lstStyle/>
          <a:p>
            <a:pPr algn="just"/>
            <a:r>
              <a:rPr lang="pt-PT" sz="1800" dirty="0"/>
              <a:t>Esta etapa consiste em remover todos os caracteres especiais, que não são letras, números ou espaços. As quais podemos considerar diacrítico como caracteres especiais ou não. Dependendo do caso, podemos remover todos os caracteres especiais, ou apenas os que não são diacríticos. </a:t>
            </a:r>
          </a:p>
          <a:p>
            <a:pPr algn="just"/>
            <a:r>
              <a:rPr lang="pt-PT" sz="1800" dirty="0"/>
              <a:t>Nos nossos casos de análise textual, houve necessidade de remover todos os caracteres especiais, mas os diacríticos podem ser úteis para a nossa análise, em especial nos passos seguintes, </a:t>
            </a:r>
            <a:r>
              <a:rPr lang="pt-PT" sz="1800" dirty="0" err="1"/>
              <a:t>extracção</a:t>
            </a:r>
            <a:r>
              <a:rPr lang="pt-PT" sz="1800" dirty="0"/>
              <a:t> de </a:t>
            </a:r>
            <a:r>
              <a:rPr lang="pt-PT" sz="1800" dirty="0" err="1"/>
              <a:t>keywords</a:t>
            </a:r>
            <a:r>
              <a:rPr lang="pt-PT" sz="1800" dirty="0"/>
              <a:t> e análise de sentimentos, foram descartados ou usados </a:t>
            </a:r>
            <a:r>
              <a:rPr lang="pt-PT" sz="1800" dirty="0" err="1"/>
              <a:t>respectivamente</a:t>
            </a:r>
            <a:r>
              <a:rPr lang="pt-PT" sz="1800" dirty="0"/>
              <a:t>, pelo motivo da precisão da análise em questão.</a:t>
            </a:r>
          </a:p>
          <a:p>
            <a:pPr algn="just"/>
            <a:r>
              <a:rPr lang="pt-PT" sz="1800" dirty="0"/>
              <a:t>Para remover os caracteres especiais, foram criados dois scripts, um para limpar os ficheiros .</a:t>
            </a:r>
            <a:r>
              <a:rPr lang="pt-PT" sz="1800" dirty="0" err="1"/>
              <a:t>csv</a:t>
            </a:r>
            <a:r>
              <a:rPr lang="pt-PT" sz="1800" dirty="0"/>
              <a:t> e outro tratar do texto em si, que consiste em remover os caracteres especiais, fazer a normalização dos caracteres via NFKD, isto é decompor os caracteres e recompor apenas pela forma canónica equivalente, e aplicar a remoção de acentos, caso seja necessário (apenas alterando o último passo de </a:t>
            </a:r>
            <a:r>
              <a:rPr lang="pt-PT" sz="1800" dirty="0" err="1"/>
              <a:t>encoding</a:t>
            </a:r>
            <a:r>
              <a:rPr lang="pt-PT" sz="1800" dirty="0"/>
              <a:t>/</a:t>
            </a:r>
            <a:r>
              <a:rPr lang="pt-PT" sz="1800" dirty="0" err="1"/>
              <a:t>decoding</a:t>
            </a:r>
            <a:r>
              <a:rPr lang="pt-PT" sz="1800" dirty="0"/>
              <a:t>). </a:t>
            </a:r>
          </a:p>
        </p:txBody>
      </p:sp>
      <p:sp>
        <p:nvSpPr>
          <p:cNvPr id="4" name="Título 1">
            <a:extLst>
              <a:ext uri="{FF2B5EF4-FFF2-40B4-BE49-F238E27FC236}">
                <a16:creationId xmlns:a16="http://schemas.microsoft.com/office/drawing/2014/main" id="{E8B1B159-7009-497D-95D2-E4C3C6ED00C4}"/>
              </a:ext>
            </a:extLst>
          </p:cNvPr>
          <p:cNvSpPr txBox="1">
            <a:spLocks/>
          </p:cNvSpPr>
          <p:nvPr/>
        </p:nvSpPr>
        <p:spPr>
          <a:xfrm>
            <a:off x="1141413" y="0"/>
            <a:ext cx="9905998" cy="6627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pt-PT" dirty="0"/>
              <a:t>Análise de Dados (Data </a:t>
            </a:r>
            <a:r>
              <a:rPr lang="pt-PT" dirty="0" err="1"/>
              <a:t>Mining</a:t>
            </a:r>
            <a:r>
              <a:rPr lang="pt-PT" dirty="0"/>
              <a:t>) </a:t>
            </a:r>
          </a:p>
        </p:txBody>
      </p:sp>
    </p:spTree>
    <p:extLst>
      <p:ext uri="{BB962C8B-B14F-4D97-AF65-F5344CB8AC3E}">
        <p14:creationId xmlns:p14="http://schemas.microsoft.com/office/powerpoint/2010/main" val="1192104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009514F8-FEE8-4175-8685-8E174925F354}"/>
              </a:ext>
            </a:extLst>
          </p:cNvPr>
          <p:cNvSpPr>
            <a:spLocks noGrp="1"/>
          </p:cNvSpPr>
          <p:nvPr>
            <p:ph idx="1"/>
          </p:nvPr>
        </p:nvSpPr>
        <p:spPr>
          <a:xfrm>
            <a:off x="1141413" y="662729"/>
            <a:ext cx="9905999" cy="4513277"/>
          </a:xfrm>
        </p:spPr>
        <p:txBody>
          <a:bodyPr>
            <a:normAutofit fontScale="92500" lnSpcReduction="10000"/>
          </a:bodyPr>
          <a:lstStyle/>
          <a:p>
            <a:pPr algn="just"/>
            <a:r>
              <a:rPr lang="pt-PT" sz="1800" dirty="0"/>
              <a:t>Geralmente, as </a:t>
            </a:r>
            <a:r>
              <a:rPr lang="pt-PT" sz="1800" dirty="0" err="1"/>
              <a:t>keywords</a:t>
            </a:r>
            <a:r>
              <a:rPr lang="pt-PT" sz="1800" dirty="0"/>
              <a:t> são utilizadas para identificar o conteúdo de um documento, ou seja, para identificar o que o documento contém. No nosso caso, as </a:t>
            </a:r>
            <a:r>
              <a:rPr lang="pt-PT" sz="1800" dirty="0" err="1"/>
              <a:t>keywords</a:t>
            </a:r>
            <a:r>
              <a:rPr lang="pt-PT" sz="1800" dirty="0"/>
              <a:t> são utilizadas para identificar pontos fulcrais da </a:t>
            </a:r>
            <a:r>
              <a:rPr lang="pt-PT" sz="1800" dirty="0" err="1"/>
              <a:t>recepção</a:t>
            </a:r>
            <a:r>
              <a:rPr lang="pt-PT" sz="1800" dirty="0"/>
              <a:t> de um cliente turístico num estabelecimento turístico de Beja (hotel, </a:t>
            </a:r>
            <a:r>
              <a:rPr lang="pt-PT" sz="1800" dirty="0" err="1"/>
              <a:t>atracção</a:t>
            </a:r>
            <a:r>
              <a:rPr lang="pt-PT" sz="1800" dirty="0"/>
              <a:t>, restaurante, </a:t>
            </a:r>
            <a:r>
              <a:rPr lang="pt-PT" sz="1800" dirty="0" err="1"/>
              <a:t>etc</a:t>
            </a:r>
            <a:r>
              <a:rPr lang="pt-PT" sz="1800" dirty="0"/>
              <a:t>).</a:t>
            </a:r>
          </a:p>
          <a:p>
            <a:pPr algn="just"/>
            <a:r>
              <a:rPr lang="pt-PT" sz="1800" dirty="0"/>
              <a:t>Para a </a:t>
            </a:r>
            <a:r>
              <a:rPr lang="pt-PT" sz="1800" dirty="0" err="1"/>
              <a:t>extracção</a:t>
            </a:r>
            <a:r>
              <a:rPr lang="pt-PT" sz="1800" dirty="0"/>
              <a:t> de </a:t>
            </a:r>
            <a:r>
              <a:rPr lang="pt-PT" sz="1800" dirty="0" err="1"/>
              <a:t>keywords</a:t>
            </a:r>
            <a:r>
              <a:rPr lang="pt-PT" sz="1800" dirty="0"/>
              <a:t>, utilizamos uma biblioteca de </a:t>
            </a:r>
            <a:r>
              <a:rPr lang="pt-PT" sz="1800" dirty="0" err="1"/>
              <a:t>Python</a:t>
            </a:r>
            <a:r>
              <a:rPr lang="pt-PT" sz="1800" dirty="0"/>
              <a:t> chamada YAKE.</a:t>
            </a:r>
          </a:p>
          <a:p>
            <a:pPr algn="just"/>
            <a:r>
              <a:rPr lang="pt-PT" sz="1800" dirty="0"/>
              <a:t>Para a </a:t>
            </a:r>
            <a:r>
              <a:rPr lang="pt-PT" sz="1800" dirty="0" err="1"/>
              <a:t>extracção</a:t>
            </a:r>
            <a:r>
              <a:rPr lang="pt-PT" sz="1800" dirty="0"/>
              <a:t> de </a:t>
            </a:r>
            <a:r>
              <a:rPr lang="pt-PT" sz="1800" dirty="0" err="1"/>
              <a:t>keywords</a:t>
            </a:r>
            <a:r>
              <a:rPr lang="pt-PT" sz="1800" dirty="0"/>
              <a:t> de cada </a:t>
            </a:r>
            <a:r>
              <a:rPr lang="pt-PT" sz="1800" dirty="0" err="1"/>
              <a:t>review</a:t>
            </a:r>
            <a:r>
              <a:rPr lang="pt-PT" sz="1800" dirty="0"/>
              <a:t>, utilizamos o YAKE iterativamente por cada </a:t>
            </a:r>
            <a:r>
              <a:rPr lang="pt-PT" sz="1800" dirty="0" err="1"/>
              <a:t>review</a:t>
            </a:r>
            <a:r>
              <a:rPr lang="pt-PT" sz="1800" dirty="0"/>
              <a:t>, alimentando-o com o seu conteúdo textual, após o pré-processamento textual de todas as </a:t>
            </a:r>
            <a:r>
              <a:rPr lang="pt-PT" sz="1800" dirty="0" err="1"/>
              <a:t>reviews</a:t>
            </a:r>
            <a:r>
              <a:rPr lang="pt-PT" sz="1800" dirty="0"/>
              <a:t> (a qual especificamente foi usada a versão sem diacríticos).</a:t>
            </a:r>
          </a:p>
          <a:p>
            <a:pPr algn="just"/>
            <a:r>
              <a:rPr lang="pt-PT" sz="1900" dirty="0"/>
              <a:t>As rotinas de </a:t>
            </a:r>
            <a:r>
              <a:rPr lang="pt-PT" sz="1900" dirty="0" err="1"/>
              <a:t>extracção</a:t>
            </a:r>
            <a:r>
              <a:rPr lang="pt-PT" sz="1900" dirty="0"/>
              <a:t> de </a:t>
            </a:r>
            <a:r>
              <a:rPr lang="pt-PT" sz="1900" dirty="0" err="1"/>
              <a:t>keywords</a:t>
            </a:r>
            <a:r>
              <a:rPr lang="pt-PT" sz="1900" dirty="0"/>
              <a:t> são: iterativamente, para cada ficheiro .</a:t>
            </a:r>
            <a:r>
              <a:rPr lang="pt-PT" sz="1900" dirty="0" err="1"/>
              <a:t>csv</a:t>
            </a:r>
            <a:r>
              <a:rPr lang="pt-PT" sz="1900" dirty="0"/>
              <a:t> dentro da pasta indicada, importar via </a:t>
            </a:r>
            <a:r>
              <a:rPr lang="pt-PT" sz="1900" dirty="0" err="1"/>
              <a:t>DataFrame</a:t>
            </a:r>
            <a:r>
              <a:rPr lang="pt-PT" sz="1900" dirty="0"/>
              <a:t> de pandas. O qual </a:t>
            </a:r>
            <a:r>
              <a:rPr lang="pt-PT" sz="1900" dirty="0" err="1"/>
              <a:t>DataFrame</a:t>
            </a:r>
            <a:r>
              <a:rPr lang="pt-PT" sz="1900" dirty="0"/>
              <a:t> é um conjunto de dados, como uma tabela de dados, e contém uma coluna com os </a:t>
            </a:r>
            <a:r>
              <a:rPr lang="pt-PT" sz="1900" dirty="0" err="1"/>
              <a:t>reviews</a:t>
            </a:r>
            <a:r>
              <a:rPr lang="pt-PT" sz="1900" dirty="0"/>
              <a:t>. O </a:t>
            </a:r>
            <a:r>
              <a:rPr lang="pt-PT" sz="1900" dirty="0" err="1"/>
              <a:t>DataFrame</a:t>
            </a:r>
            <a:r>
              <a:rPr lang="pt-PT" sz="1900" dirty="0"/>
              <a:t> é iterado na sua coluna única, e o seu conteúdo é passado para o YAKE. O qual exporta o resultado para um ficheiro .</a:t>
            </a:r>
            <a:r>
              <a:rPr lang="pt-PT" sz="1900" dirty="0" err="1"/>
              <a:t>csv</a:t>
            </a:r>
            <a:r>
              <a:rPr lang="pt-PT" sz="1900" dirty="0"/>
              <a:t>, que é um ficheiro .</a:t>
            </a:r>
            <a:r>
              <a:rPr lang="pt-PT" sz="1900" dirty="0" err="1"/>
              <a:t>csv</a:t>
            </a:r>
            <a:r>
              <a:rPr lang="pt-PT" sz="1900" dirty="0"/>
              <a:t> com uma coluna com as </a:t>
            </a:r>
            <a:r>
              <a:rPr lang="pt-PT" sz="1900" dirty="0" err="1"/>
              <a:t>keywords</a:t>
            </a:r>
            <a:r>
              <a:rPr lang="pt-PT" sz="1900" dirty="0"/>
              <a:t> e outra com o seu peso. </a:t>
            </a:r>
          </a:p>
        </p:txBody>
      </p:sp>
      <p:sp>
        <p:nvSpPr>
          <p:cNvPr id="4" name="Título 1">
            <a:extLst>
              <a:ext uri="{FF2B5EF4-FFF2-40B4-BE49-F238E27FC236}">
                <a16:creationId xmlns:a16="http://schemas.microsoft.com/office/drawing/2014/main" id="{26A58583-3200-40EC-BF7C-7D8C13C9C007}"/>
              </a:ext>
            </a:extLst>
          </p:cNvPr>
          <p:cNvSpPr txBox="1">
            <a:spLocks/>
          </p:cNvSpPr>
          <p:nvPr/>
        </p:nvSpPr>
        <p:spPr>
          <a:xfrm>
            <a:off x="1141413" y="0"/>
            <a:ext cx="9905998" cy="6627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pt-PT" dirty="0" err="1"/>
              <a:t>Extracção</a:t>
            </a:r>
            <a:r>
              <a:rPr lang="pt-PT" dirty="0"/>
              <a:t> de </a:t>
            </a:r>
            <a:r>
              <a:rPr lang="pt-PT" dirty="0" err="1"/>
              <a:t>keywords</a:t>
            </a:r>
            <a:endParaRPr lang="pt-PT" dirty="0"/>
          </a:p>
        </p:txBody>
      </p:sp>
    </p:spTree>
    <p:extLst>
      <p:ext uri="{BB962C8B-B14F-4D97-AF65-F5344CB8AC3E}">
        <p14:creationId xmlns:p14="http://schemas.microsoft.com/office/powerpoint/2010/main" val="533682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9B326E82-FF4E-4063-89CE-306F2351D274}"/>
              </a:ext>
            </a:extLst>
          </p:cNvPr>
          <p:cNvSpPr>
            <a:spLocks noGrp="1"/>
          </p:cNvSpPr>
          <p:nvPr>
            <p:ph idx="1"/>
          </p:nvPr>
        </p:nvSpPr>
        <p:spPr>
          <a:xfrm>
            <a:off x="1141412" y="662730"/>
            <a:ext cx="9905999" cy="3541714"/>
          </a:xfrm>
        </p:spPr>
        <p:txBody>
          <a:bodyPr/>
          <a:lstStyle/>
          <a:p>
            <a:r>
              <a:rPr lang="pt-PT" sz="1800" dirty="0"/>
              <a:t>Para fazer uma análise de sentimento textual, utilizámos um modelo de </a:t>
            </a:r>
            <a:r>
              <a:rPr lang="pt-PT" sz="1800" dirty="0" err="1"/>
              <a:t>machine</a:t>
            </a:r>
            <a:r>
              <a:rPr lang="pt-PT" sz="1800" dirty="0"/>
              <a:t> </a:t>
            </a:r>
            <a:r>
              <a:rPr lang="pt-PT" sz="1800" dirty="0" err="1"/>
              <a:t>learning</a:t>
            </a:r>
            <a:r>
              <a:rPr lang="pt-PT" sz="1800" dirty="0"/>
              <a:t> chamado BERT baseado em </a:t>
            </a:r>
            <a:r>
              <a:rPr lang="pt-PT" sz="1800" dirty="0" err="1"/>
              <a:t>Transformers</a:t>
            </a:r>
            <a:r>
              <a:rPr lang="pt-PT" sz="1800" dirty="0"/>
              <a:t>, a qual criámos um modelo de classificação de texto binário ou ternário, no nosso caso, o modelo é um classificador de sentimentos binário. </a:t>
            </a:r>
          </a:p>
          <a:p>
            <a:r>
              <a:rPr lang="pt-PT" sz="1800" dirty="0"/>
              <a:t>Para fazer o pré-processamento do texto, utilizámos as ferramentas do NLTK, das quais em especial os que fazem (ou determinam) as </a:t>
            </a:r>
            <a:r>
              <a:rPr lang="pt-PT" sz="1800" dirty="0" err="1"/>
              <a:t>stopwords</a:t>
            </a:r>
            <a:r>
              <a:rPr lang="pt-PT" sz="1800" dirty="0"/>
              <a:t>, fazem </a:t>
            </a:r>
            <a:r>
              <a:rPr lang="pt-PT" sz="1800" dirty="0" err="1"/>
              <a:t>stemming</a:t>
            </a:r>
            <a:r>
              <a:rPr lang="pt-PT" sz="1800" dirty="0"/>
              <a:t>, tokenização, etc. </a:t>
            </a:r>
          </a:p>
          <a:p>
            <a:endParaRPr lang="pt-PT" dirty="0"/>
          </a:p>
        </p:txBody>
      </p:sp>
      <p:sp>
        <p:nvSpPr>
          <p:cNvPr id="4" name="Título 1">
            <a:extLst>
              <a:ext uri="{FF2B5EF4-FFF2-40B4-BE49-F238E27FC236}">
                <a16:creationId xmlns:a16="http://schemas.microsoft.com/office/drawing/2014/main" id="{E2E68C51-865B-4DCF-A873-41142D8EB7D0}"/>
              </a:ext>
            </a:extLst>
          </p:cNvPr>
          <p:cNvSpPr txBox="1">
            <a:spLocks/>
          </p:cNvSpPr>
          <p:nvPr/>
        </p:nvSpPr>
        <p:spPr>
          <a:xfrm>
            <a:off x="1141413" y="0"/>
            <a:ext cx="9905998" cy="6627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pt-PT" dirty="0"/>
              <a:t>Análise de Sentimentos</a:t>
            </a:r>
          </a:p>
        </p:txBody>
      </p:sp>
    </p:spTree>
    <p:extLst>
      <p:ext uri="{BB962C8B-B14F-4D97-AF65-F5344CB8AC3E}">
        <p14:creationId xmlns:p14="http://schemas.microsoft.com/office/powerpoint/2010/main" val="2734005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6F716B0B-8C89-48E3-BDB5-B4F882CFAA15}"/>
              </a:ext>
            </a:extLst>
          </p:cNvPr>
          <p:cNvSpPr>
            <a:spLocks noGrp="1"/>
          </p:cNvSpPr>
          <p:nvPr>
            <p:ph idx="1"/>
          </p:nvPr>
        </p:nvSpPr>
        <p:spPr>
          <a:xfrm>
            <a:off x="1141412" y="662730"/>
            <a:ext cx="9905999" cy="3280096"/>
          </a:xfrm>
        </p:spPr>
        <p:txBody>
          <a:bodyPr>
            <a:normAutofit/>
          </a:bodyPr>
          <a:lstStyle/>
          <a:p>
            <a:pPr algn="just"/>
            <a:r>
              <a:rPr lang="pt-PT" sz="1800" dirty="0"/>
              <a:t>Foram feitas três tentativas de classificação de sentimentos. A primeira foi um fracasso completo, foi tentada a criação de um modelo sequencial com </a:t>
            </a:r>
            <a:r>
              <a:rPr lang="pt-PT" sz="1800" dirty="0" err="1"/>
              <a:t>layers</a:t>
            </a:r>
            <a:r>
              <a:rPr lang="pt-PT" sz="1800" dirty="0"/>
              <a:t> LSTM com </a:t>
            </a:r>
            <a:r>
              <a:rPr lang="pt-PT" sz="1800" dirty="0" err="1"/>
              <a:t>embedding</a:t>
            </a:r>
            <a:r>
              <a:rPr lang="pt-PT" sz="1800" dirty="0"/>
              <a:t> e de convulsão. À falta de conhecimento prévio, e à falta de informações simples e palpáveis com acesso fácil na internet, não foi possível fazer a classificação de sentimentos com este modelo. Este modelo foi tentado com o uso da biblioteca de </a:t>
            </a:r>
            <a:r>
              <a:rPr lang="pt-PT" sz="1800" dirty="0" err="1"/>
              <a:t>TensorFlow</a:t>
            </a:r>
            <a:r>
              <a:rPr lang="pt-PT" sz="1800" dirty="0"/>
              <a:t>, que é uma biblioteca de código aberto. </a:t>
            </a:r>
          </a:p>
          <a:p>
            <a:pPr algn="just"/>
            <a:r>
              <a:rPr lang="pt-PT" sz="1800" dirty="0"/>
              <a:t>A segunda tentativa foi muito mais bem sucedida que a primeira. Foi usado para o algoritmo de classificação de sentimentos o Naïve </a:t>
            </a:r>
            <a:r>
              <a:rPr lang="pt-PT" sz="1800" dirty="0" err="1"/>
              <a:t>Bayes</a:t>
            </a:r>
            <a:r>
              <a:rPr lang="pt-PT" sz="1800" dirty="0"/>
              <a:t> (</a:t>
            </a:r>
            <a:r>
              <a:rPr lang="pt-PT" sz="1800" dirty="0" err="1"/>
              <a:t>Multinomial</a:t>
            </a:r>
            <a:r>
              <a:rPr lang="pt-PT" sz="1800" dirty="0"/>
              <a:t>), e como dados de treino e teste, foram utilizados os dados de treino e teste disponíveis no </a:t>
            </a:r>
            <a:r>
              <a:rPr lang="pt-PT" sz="1800" dirty="0" err="1"/>
              <a:t>Kaggle</a:t>
            </a:r>
            <a:r>
              <a:rPr lang="pt-PT" sz="1800" dirty="0"/>
              <a:t>, estes usavam </a:t>
            </a:r>
            <a:r>
              <a:rPr lang="pt-PT" sz="1800" dirty="0" err="1"/>
              <a:t>reviews</a:t>
            </a:r>
            <a:r>
              <a:rPr lang="pt-PT" sz="1800" dirty="0"/>
              <a:t> de filmes e produtos de e-commerce em português do Brasil, já que em português de Portugal não foi possível encontrar. </a:t>
            </a:r>
            <a:endParaRPr lang="pt-PT" dirty="0"/>
          </a:p>
        </p:txBody>
      </p:sp>
      <p:sp>
        <p:nvSpPr>
          <p:cNvPr id="4" name="Título 1">
            <a:extLst>
              <a:ext uri="{FF2B5EF4-FFF2-40B4-BE49-F238E27FC236}">
                <a16:creationId xmlns:a16="http://schemas.microsoft.com/office/drawing/2014/main" id="{75001D58-0EEA-491B-920D-EDF4B555FD54}"/>
              </a:ext>
            </a:extLst>
          </p:cNvPr>
          <p:cNvSpPr txBox="1">
            <a:spLocks/>
          </p:cNvSpPr>
          <p:nvPr/>
        </p:nvSpPr>
        <p:spPr>
          <a:xfrm>
            <a:off x="1141413" y="0"/>
            <a:ext cx="9905998" cy="6627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pt-PT" dirty="0"/>
              <a:t>Tentativas</a:t>
            </a:r>
          </a:p>
        </p:txBody>
      </p:sp>
      <p:sp>
        <p:nvSpPr>
          <p:cNvPr id="5" name="CaixaDeTexto 4">
            <a:extLst>
              <a:ext uri="{FF2B5EF4-FFF2-40B4-BE49-F238E27FC236}">
                <a16:creationId xmlns:a16="http://schemas.microsoft.com/office/drawing/2014/main" id="{0AFBDE56-D2D0-4ABB-B942-D88E874AE742}"/>
              </a:ext>
            </a:extLst>
          </p:cNvPr>
          <p:cNvSpPr txBox="1"/>
          <p:nvPr/>
        </p:nvSpPr>
        <p:spPr>
          <a:xfrm>
            <a:off x="1141413" y="3942826"/>
            <a:ext cx="9905998" cy="400110"/>
          </a:xfrm>
          <a:prstGeom prst="rect">
            <a:avLst/>
          </a:prstGeom>
          <a:noFill/>
        </p:spPr>
        <p:txBody>
          <a:bodyPr wrap="square" rtlCol="0">
            <a:spAutoFit/>
          </a:bodyPr>
          <a:lstStyle/>
          <a:p>
            <a:r>
              <a:rPr lang="pt-PT" sz="2000" b="1" dirty="0"/>
              <a:t>Modelo Sequencial LSTM com </a:t>
            </a:r>
            <a:r>
              <a:rPr lang="pt-PT" sz="2000" b="1" dirty="0" err="1"/>
              <a:t>Embedding</a:t>
            </a:r>
            <a:r>
              <a:rPr lang="pt-PT" sz="2000" b="1" dirty="0"/>
              <a:t>:</a:t>
            </a:r>
          </a:p>
        </p:txBody>
      </p:sp>
      <p:sp>
        <p:nvSpPr>
          <p:cNvPr id="6" name="CaixaDeTexto 5">
            <a:extLst>
              <a:ext uri="{FF2B5EF4-FFF2-40B4-BE49-F238E27FC236}">
                <a16:creationId xmlns:a16="http://schemas.microsoft.com/office/drawing/2014/main" id="{F1E6392E-E8FC-442C-B970-C51BD942B35B}"/>
              </a:ext>
            </a:extLst>
          </p:cNvPr>
          <p:cNvSpPr txBox="1"/>
          <p:nvPr/>
        </p:nvSpPr>
        <p:spPr>
          <a:xfrm>
            <a:off x="1141411" y="4429387"/>
            <a:ext cx="9905998" cy="1200329"/>
          </a:xfrm>
          <a:prstGeom prst="rect">
            <a:avLst/>
          </a:prstGeom>
          <a:noFill/>
        </p:spPr>
        <p:txBody>
          <a:bodyPr wrap="square" rtlCol="0">
            <a:spAutoFit/>
          </a:bodyPr>
          <a:lstStyle/>
          <a:p>
            <a:r>
              <a:rPr lang="pt-PT" dirty="0"/>
              <a:t>Este modelo não chegou a completar qualquer fase de treinamento, pois não foi possível criar um modelo que funcionasse com o </a:t>
            </a:r>
            <a:r>
              <a:rPr lang="pt-PT" dirty="0" err="1"/>
              <a:t>dataset</a:t>
            </a:r>
            <a:r>
              <a:rPr lang="pt-PT" dirty="0"/>
              <a:t> de treino, a quantidade absurda de variáveis e modelações junto com a falta de conhecimento prévio impossibilitaram que um modelo funcional fosse criado, inclusive com </a:t>
            </a:r>
            <a:r>
              <a:rPr lang="pt-PT" dirty="0" err="1"/>
              <a:t>trimming</a:t>
            </a:r>
            <a:r>
              <a:rPr lang="pt-PT" dirty="0"/>
              <a:t> ou </a:t>
            </a:r>
            <a:r>
              <a:rPr lang="pt-PT" dirty="0" err="1"/>
              <a:t>truncation</a:t>
            </a:r>
            <a:r>
              <a:rPr lang="pt-PT" dirty="0"/>
              <a:t> dos inputs</a:t>
            </a:r>
          </a:p>
        </p:txBody>
      </p:sp>
    </p:spTree>
    <p:extLst>
      <p:ext uri="{BB962C8B-B14F-4D97-AF65-F5344CB8AC3E}">
        <p14:creationId xmlns:p14="http://schemas.microsoft.com/office/powerpoint/2010/main" val="263153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55C04269-14CD-4262-9DEB-B817DC1AC688}"/>
              </a:ext>
            </a:extLst>
          </p:cNvPr>
          <p:cNvSpPr>
            <a:spLocks noGrp="1"/>
          </p:cNvSpPr>
          <p:nvPr>
            <p:ph idx="1"/>
          </p:nvPr>
        </p:nvSpPr>
        <p:spPr>
          <a:xfrm>
            <a:off x="1141413" y="662730"/>
            <a:ext cx="9905999" cy="3541714"/>
          </a:xfrm>
        </p:spPr>
        <p:txBody>
          <a:bodyPr>
            <a:normAutofit/>
          </a:bodyPr>
          <a:lstStyle/>
          <a:p>
            <a:r>
              <a:rPr lang="pt-PT" sz="1800" dirty="0"/>
              <a:t>Nesta tentativa de classificação de sentimentos, foi utilizado o pacote </a:t>
            </a:r>
            <a:r>
              <a:rPr lang="pt-PT" sz="1800" dirty="0" err="1"/>
              <a:t>Scikit-Learn</a:t>
            </a:r>
            <a:r>
              <a:rPr lang="pt-PT" sz="1800" dirty="0"/>
              <a:t>, e foi utilizado um par de </a:t>
            </a:r>
            <a:r>
              <a:rPr lang="pt-PT" sz="1800" dirty="0" err="1"/>
              <a:t>datasets</a:t>
            </a:r>
            <a:r>
              <a:rPr lang="pt-PT" sz="1800" dirty="0"/>
              <a:t> de </a:t>
            </a:r>
            <a:r>
              <a:rPr lang="pt-PT" sz="1800" dirty="0" err="1"/>
              <a:t>reviews</a:t>
            </a:r>
            <a:r>
              <a:rPr lang="pt-PT" sz="1800" dirty="0"/>
              <a:t> do </a:t>
            </a:r>
            <a:r>
              <a:rPr lang="pt-PT" sz="1800" dirty="0" err="1"/>
              <a:t>Kaggle</a:t>
            </a:r>
            <a:r>
              <a:rPr lang="pt-PT" sz="1800" dirty="0"/>
              <a:t>, que é um </a:t>
            </a:r>
            <a:r>
              <a:rPr lang="pt-PT" sz="1800" dirty="0" err="1"/>
              <a:t>dataset</a:t>
            </a:r>
            <a:r>
              <a:rPr lang="pt-PT" sz="1800" dirty="0"/>
              <a:t> de </a:t>
            </a:r>
            <a:r>
              <a:rPr lang="pt-PT" sz="1800" dirty="0" err="1"/>
              <a:t>reviews</a:t>
            </a:r>
            <a:r>
              <a:rPr lang="pt-PT" sz="1800" dirty="0"/>
              <a:t> de filmes e produtos de e-commerce em português do Brasil, já que em português de Portugal não foi possível encontrar.</a:t>
            </a:r>
          </a:p>
        </p:txBody>
      </p:sp>
      <p:sp>
        <p:nvSpPr>
          <p:cNvPr id="4" name="Título 1">
            <a:extLst>
              <a:ext uri="{FF2B5EF4-FFF2-40B4-BE49-F238E27FC236}">
                <a16:creationId xmlns:a16="http://schemas.microsoft.com/office/drawing/2014/main" id="{102FF29B-9D6E-440E-8213-4D8B8C8513BB}"/>
              </a:ext>
            </a:extLst>
          </p:cNvPr>
          <p:cNvSpPr txBox="1">
            <a:spLocks/>
          </p:cNvSpPr>
          <p:nvPr/>
        </p:nvSpPr>
        <p:spPr>
          <a:xfrm>
            <a:off x="1141413" y="0"/>
            <a:ext cx="9905998" cy="66273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pt-PT" dirty="0"/>
              <a:t>Modelo Naïve </a:t>
            </a:r>
            <a:r>
              <a:rPr lang="pt-PT" dirty="0" err="1"/>
              <a:t>Bayes</a:t>
            </a:r>
            <a:r>
              <a:rPr lang="pt-PT" dirty="0"/>
              <a:t> do </a:t>
            </a:r>
            <a:r>
              <a:rPr lang="pt-PT" dirty="0" err="1"/>
              <a:t>Scikit-Learn</a:t>
            </a:r>
            <a:r>
              <a:rPr lang="pt-PT" dirty="0"/>
              <a:t> com </a:t>
            </a:r>
            <a:r>
              <a:rPr lang="pt-PT" dirty="0" err="1"/>
              <a:t>Datasets</a:t>
            </a:r>
            <a:r>
              <a:rPr lang="pt-PT" dirty="0"/>
              <a:t> PT-BR do </a:t>
            </a:r>
            <a:r>
              <a:rPr lang="pt-PT" dirty="0" err="1"/>
              <a:t>Kaggle</a:t>
            </a:r>
            <a:endParaRPr lang="pt-PT" dirty="0"/>
          </a:p>
        </p:txBody>
      </p:sp>
      <p:sp>
        <p:nvSpPr>
          <p:cNvPr id="5" name="CaixaDeTexto 4">
            <a:extLst>
              <a:ext uri="{FF2B5EF4-FFF2-40B4-BE49-F238E27FC236}">
                <a16:creationId xmlns:a16="http://schemas.microsoft.com/office/drawing/2014/main" id="{E564FF78-BE2C-40D7-9748-948007109797}"/>
              </a:ext>
            </a:extLst>
          </p:cNvPr>
          <p:cNvSpPr txBox="1"/>
          <p:nvPr/>
        </p:nvSpPr>
        <p:spPr>
          <a:xfrm>
            <a:off x="1141413" y="1820411"/>
            <a:ext cx="10066279" cy="400110"/>
          </a:xfrm>
          <a:prstGeom prst="rect">
            <a:avLst/>
          </a:prstGeom>
          <a:noFill/>
        </p:spPr>
        <p:txBody>
          <a:bodyPr wrap="square" rtlCol="0">
            <a:spAutoFit/>
          </a:bodyPr>
          <a:lstStyle/>
          <a:p>
            <a:r>
              <a:rPr lang="pt-PT" sz="2000" b="1" dirty="0"/>
              <a:t>Pipelines de </a:t>
            </a:r>
            <a:r>
              <a:rPr lang="pt-PT" sz="2000" b="1" dirty="0" err="1"/>
              <a:t>Transformers</a:t>
            </a:r>
            <a:r>
              <a:rPr lang="pt-PT" sz="2000" b="1" dirty="0"/>
              <a:t> do </a:t>
            </a:r>
            <a:r>
              <a:rPr lang="pt-PT" sz="2000" b="1" dirty="0" err="1"/>
              <a:t>HuggingFace</a:t>
            </a:r>
            <a:r>
              <a:rPr lang="pt-PT" sz="2000" b="1" dirty="0"/>
              <a:t> e Modelos BERT da Google fine-</a:t>
            </a:r>
            <a:r>
              <a:rPr lang="pt-PT" sz="2000" b="1" dirty="0" err="1"/>
              <a:t>tuned</a:t>
            </a:r>
            <a:r>
              <a:rPr lang="pt-PT" sz="2000" b="1" dirty="0"/>
              <a:t>:</a:t>
            </a:r>
          </a:p>
        </p:txBody>
      </p:sp>
      <p:sp>
        <p:nvSpPr>
          <p:cNvPr id="6" name="CaixaDeTexto 5">
            <a:extLst>
              <a:ext uri="{FF2B5EF4-FFF2-40B4-BE49-F238E27FC236}">
                <a16:creationId xmlns:a16="http://schemas.microsoft.com/office/drawing/2014/main" id="{97B68073-D29D-4BE4-8567-E0F9CF7F17D1}"/>
              </a:ext>
            </a:extLst>
          </p:cNvPr>
          <p:cNvSpPr txBox="1"/>
          <p:nvPr/>
        </p:nvSpPr>
        <p:spPr>
          <a:xfrm>
            <a:off x="1208015" y="2433587"/>
            <a:ext cx="9748007" cy="2054523"/>
          </a:xfrm>
          <a:prstGeom prst="rect">
            <a:avLst/>
          </a:prstGeom>
          <a:noFill/>
        </p:spPr>
        <p:txBody>
          <a:bodyPr wrap="square" rtlCol="0">
            <a:spAutoFit/>
          </a:bodyPr>
          <a:lstStyle/>
          <a:p>
            <a:endParaRPr lang="pt-PT" dirty="0"/>
          </a:p>
        </p:txBody>
      </p:sp>
      <p:sp>
        <p:nvSpPr>
          <p:cNvPr id="7" name="Marcador de Posição de Conteúdo 2">
            <a:extLst>
              <a:ext uri="{FF2B5EF4-FFF2-40B4-BE49-F238E27FC236}">
                <a16:creationId xmlns:a16="http://schemas.microsoft.com/office/drawing/2014/main" id="{009F1708-49D3-4075-BDFC-2951B8D5B4E9}"/>
              </a:ext>
            </a:extLst>
          </p:cNvPr>
          <p:cNvSpPr txBox="1">
            <a:spLocks/>
          </p:cNvSpPr>
          <p:nvPr/>
        </p:nvSpPr>
        <p:spPr>
          <a:xfrm>
            <a:off x="1141413" y="2299981"/>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pt-PT" sz="1800" dirty="0"/>
              <a:t>Como os resultados finais do modelo Naïve </a:t>
            </a:r>
            <a:r>
              <a:rPr lang="pt-PT" sz="1800" dirty="0" err="1"/>
              <a:t>Bayes</a:t>
            </a:r>
            <a:r>
              <a:rPr lang="pt-PT" sz="1800" dirty="0"/>
              <a:t> não foram satisfatórios, foi criado um pipeline de </a:t>
            </a:r>
            <a:r>
              <a:rPr lang="pt-PT" sz="1800" dirty="0" err="1"/>
              <a:t>transformers</a:t>
            </a:r>
            <a:r>
              <a:rPr lang="pt-PT" sz="1800" dirty="0"/>
              <a:t> do </a:t>
            </a:r>
            <a:r>
              <a:rPr lang="pt-PT" sz="1800" dirty="0" err="1"/>
              <a:t>HuggingFace</a:t>
            </a:r>
            <a:r>
              <a:rPr lang="pt-PT" sz="1800" dirty="0"/>
              <a:t>, com um modelo BERT da Google </a:t>
            </a:r>
            <a:r>
              <a:rPr lang="pt-PT" sz="1800" dirty="0" err="1"/>
              <a:t>finetuned</a:t>
            </a:r>
            <a:r>
              <a:rPr lang="pt-PT" sz="1800" dirty="0"/>
              <a:t> para classificar sentimentos de forma binária.</a:t>
            </a:r>
          </a:p>
          <a:p>
            <a:pPr algn="just"/>
            <a:r>
              <a:rPr lang="pt-PT" sz="1800" dirty="0"/>
              <a:t>Estes pipelines do </a:t>
            </a:r>
            <a:r>
              <a:rPr lang="pt-PT" sz="1800" dirty="0" err="1"/>
              <a:t>HuggingFace</a:t>
            </a:r>
            <a:r>
              <a:rPr lang="pt-PT" sz="1800" dirty="0"/>
              <a:t> são muito mais complexos, são muito mais eficientes, e também são muito flexíveis e fáceis de usar. São definidos com um texto que determina qual é o pipeline, e os parâmetros pedidos. No nosso caso foi utilizado o pipeline de classificação de sentimentos em que tinha dois parâmetros, o </a:t>
            </a:r>
            <a:r>
              <a:rPr lang="pt-PT" sz="1800" dirty="0" err="1"/>
              <a:t>tokenizer</a:t>
            </a:r>
            <a:r>
              <a:rPr lang="pt-PT" sz="1800" dirty="0"/>
              <a:t> e o modelo, mais especificamente um </a:t>
            </a:r>
            <a:r>
              <a:rPr lang="pt-PT" sz="1800" dirty="0" err="1"/>
              <a:t>AutoModelForSequenceClassification</a:t>
            </a:r>
            <a:r>
              <a:rPr lang="pt-PT" sz="1800" dirty="0"/>
              <a:t> e um </a:t>
            </a:r>
            <a:r>
              <a:rPr lang="pt-PT" sz="1800" dirty="0" err="1"/>
              <a:t>AutoTokenizer</a:t>
            </a:r>
            <a:r>
              <a:rPr lang="pt-PT" sz="1800" dirty="0"/>
              <a:t>, os quais foram buscar o modelo </a:t>
            </a:r>
            <a:r>
              <a:rPr lang="pt-PT" sz="1800" dirty="0" err="1"/>
              <a:t>pretrained</a:t>
            </a:r>
            <a:r>
              <a:rPr lang="pt-PT" sz="1800" dirty="0"/>
              <a:t> e o </a:t>
            </a:r>
            <a:r>
              <a:rPr lang="pt-PT" sz="1800" dirty="0" err="1"/>
              <a:t>tokenizer</a:t>
            </a:r>
            <a:r>
              <a:rPr lang="pt-PT" sz="1800" dirty="0"/>
              <a:t> do </a:t>
            </a:r>
            <a:r>
              <a:rPr lang="pt-PT" sz="1800" dirty="0" err="1"/>
              <a:t>gchhablani</a:t>
            </a:r>
            <a:r>
              <a:rPr lang="pt-PT" sz="1800" dirty="0"/>
              <a:t>/bert-base-cased-finetuned-sst2. </a:t>
            </a:r>
          </a:p>
          <a:p>
            <a:pPr algn="just"/>
            <a:endParaRPr lang="pt-PT" sz="1800" dirty="0"/>
          </a:p>
          <a:p>
            <a:pPr algn="just"/>
            <a:endParaRPr lang="pt-PT" sz="1800" dirty="0"/>
          </a:p>
        </p:txBody>
      </p:sp>
      <p:sp>
        <p:nvSpPr>
          <p:cNvPr id="8" name="CaixaDeTexto 7">
            <a:extLst>
              <a:ext uri="{FF2B5EF4-FFF2-40B4-BE49-F238E27FC236}">
                <a16:creationId xmlns:a16="http://schemas.microsoft.com/office/drawing/2014/main" id="{A3EC30BB-6776-430D-A843-67A9A718178B}"/>
              </a:ext>
            </a:extLst>
          </p:cNvPr>
          <p:cNvSpPr txBox="1"/>
          <p:nvPr/>
        </p:nvSpPr>
        <p:spPr>
          <a:xfrm>
            <a:off x="1141412" y="5362125"/>
            <a:ext cx="10066279" cy="707886"/>
          </a:xfrm>
          <a:prstGeom prst="rect">
            <a:avLst/>
          </a:prstGeom>
          <a:noFill/>
        </p:spPr>
        <p:txBody>
          <a:bodyPr wrap="square" rtlCol="0">
            <a:spAutoFit/>
          </a:bodyPr>
          <a:lstStyle/>
          <a:p>
            <a:r>
              <a:rPr lang="pt-PT" sz="2000" b="1" dirty="0"/>
              <a:t>Resultados:</a:t>
            </a:r>
          </a:p>
          <a:p>
            <a:endParaRPr lang="pt-PT" sz="2000" b="1" dirty="0"/>
          </a:p>
        </p:txBody>
      </p:sp>
      <p:sp>
        <p:nvSpPr>
          <p:cNvPr id="9" name="Marcador de Posição de Conteúdo 2">
            <a:extLst>
              <a:ext uri="{FF2B5EF4-FFF2-40B4-BE49-F238E27FC236}">
                <a16:creationId xmlns:a16="http://schemas.microsoft.com/office/drawing/2014/main" id="{C4DE656D-DF85-490B-A9A0-AF5AC70599CA}"/>
              </a:ext>
            </a:extLst>
          </p:cNvPr>
          <p:cNvSpPr txBox="1">
            <a:spLocks/>
          </p:cNvSpPr>
          <p:nvPr/>
        </p:nvSpPr>
        <p:spPr>
          <a:xfrm>
            <a:off x="1141412" y="5779397"/>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pt-PT" sz="1800" dirty="0"/>
              <a:t>Embora não sejam 100% precisos, o BERT foi o mais preciso das três tentativas de classificação de sentimentos e os resultados foram bastante satisfatórios.</a:t>
            </a:r>
            <a:endParaRPr lang="pt-PT" dirty="0"/>
          </a:p>
          <a:p>
            <a:pPr algn="just"/>
            <a:endParaRPr lang="pt-PT" sz="1800" dirty="0"/>
          </a:p>
        </p:txBody>
      </p:sp>
    </p:spTree>
    <p:extLst>
      <p:ext uri="{BB962C8B-B14F-4D97-AF65-F5344CB8AC3E}">
        <p14:creationId xmlns:p14="http://schemas.microsoft.com/office/powerpoint/2010/main" val="316336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664B0-A54D-48FB-9A0A-16C2A0807925}"/>
              </a:ext>
            </a:extLst>
          </p:cNvPr>
          <p:cNvSpPr>
            <a:spLocks noGrp="1"/>
          </p:cNvSpPr>
          <p:nvPr>
            <p:ph type="title"/>
          </p:nvPr>
        </p:nvSpPr>
        <p:spPr>
          <a:xfrm>
            <a:off x="1141413" y="0"/>
            <a:ext cx="9905998" cy="822121"/>
          </a:xfrm>
        </p:spPr>
        <p:txBody>
          <a:bodyPr/>
          <a:lstStyle/>
          <a:p>
            <a:r>
              <a:rPr lang="pt-PT" dirty="0" err="1"/>
              <a:t>Objectivo</a:t>
            </a:r>
            <a:r>
              <a:rPr lang="pt-PT" dirty="0"/>
              <a:t> do trabalho </a:t>
            </a:r>
          </a:p>
        </p:txBody>
      </p:sp>
      <p:sp>
        <p:nvSpPr>
          <p:cNvPr id="3" name="Marcador de Posição de Conteúdo 2">
            <a:extLst>
              <a:ext uri="{FF2B5EF4-FFF2-40B4-BE49-F238E27FC236}">
                <a16:creationId xmlns:a16="http://schemas.microsoft.com/office/drawing/2014/main" id="{DF5376E5-2F0A-4A66-A6BB-216C9026B52A}"/>
              </a:ext>
            </a:extLst>
          </p:cNvPr>
          <p:cNvSpPr>
            <a:spLocks noGrp="1"/>
          </p:cNvSpPr>
          <p:nvPr>
            <p:ph idx="1"/>
          </p:nvPr>
        </p:nvSpPr>
        <p:spPr>
          <a:xfrm>
            <a:off x="1141412" y="822121"/>
            <a:ext cx="9905999" cy="4546833"/>
          </a:xfrm>
        </p:spPr>
        <p:txBody>
          <a:bodyPr/>
          <a:lstStyle/>
          <a:p>
            <a:r>
              <a:rPr lang="pt-PT" dirty="0"/>
              <a:t>Este trabalho tem como principal </a:t>
            </a:r>
            <a:r>
              <a:rPr lang="pt-PT" dirty="0" err="1"/>
              <a:t>objectivo</a:t>
            </a:r>
            <a:r>
              <a:rPr lang="pt-PT" dirty="0"/>
              <a:t> a monitorização de fluxos de visitantes para identificar boas práticas, tendo sempre foco na criação de uma benéfica, sustentável e duradoura relação entre o turismo e o património. Para essa monitorização ser realizada, será necessário desenvolver um sistema de informação que recolha, armazena, processa e comunica dados e informação sobre as visitas ao património dos turistas nacionais e estrangeiros. Para que a essa monitorização seja realizada devidamente, será necessário que sejam realizadas algumas etapas, das quais seriam:</a:t>
            </a:r>
          </a:p>
        </p:txBody>
      </p:sp>
    </p:spTree>
    <p:extLst>
      <p:ext uri="{BB962C8B-B14F-4D97-AF65-F5344CB8AC3E}">
        <p14:creationId xmlns:p14="http://schemas.microsoft.com/office/powerpoint/2010/main" val="1376472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0D94795C-A663-4CBE-8B40-C5737E0088B4}"/>
              </a:ext>
            </a:extLst>
          </p:cNvPr>
          <p:cNvSpPr>
            <a:spLocks noGrp="1"/>
          </p:cNvSpPr>
          <p:nvPr>
            <p:ph idx="1"/>
          </p:nvPr>
        </p:nvSpPr>
        <p:spPr>
          <a:xfrm>
            <a:off x="1141413" y="662730"/>
            <a:ext cx="9905999" cy="3541714"/>
          </a:xfrm>
        </p:spPr>
        <p:txBody>
          <a:bodyPr>
            <a:normAutofit/>
          </a:bodyPr>
          <a:lstStyle/>
          <a:p>
            <a:r>
              <a:rPr lang="pt-PT" sz="1800" dirty="0"/>
              <a:t>Para os gráficos de totais, foi utilizado o pacote </a:t>
            </a:r>
            <a:r>
              <a:rPr lang="pt-PT" sz="1800" dirty="0" err="1"/>
              <a:t>matplotlib</a:t>
            </a:r>
            <a:r>
              <a:rPr lang="pt-PT" sz="1800" dirty="0"/>
              <a:t> e o </a:t>
            </a:r>
            <a:r>
              <a:rPr lang="pt-PT" sz="1800" dirty="0" err="1"/>
              <a:t>WordCloud</a:t>
            </a:r>
            <a:r>
              <a:rPr lang="pt-PT" sz="1800" dirty="0"/>
              <a:t> em que foram usados todos os dados disponíveis (das três plataformas). Já os gráficos de análises temporais foram gerados apenas com os dados do </a:t>
            </a:r>
            <a:r>
              <a:rPr lang="pt-PT" sz="1800" dirty="0" err="1"/>
              <a:t>TripAdvisor</a:t>
            </a:r>
            <a:r>
              <a:rPr lang="pt-PT" sz="1800" dirty="0"/>
              <a:t>, visto que não só eram os mais completos e extensos de todas as categorias de estabelecimento, como também foi possível extrair as datas de criação dos </a:t>
            </a:r>
            <a:r>
              <a:rPr lang="pt-PT" sz="1800" dirty="0" err="1"/>
              <a:t>reviews</a:t>
            </a:r>
            <a:r>
              <a:rPr lang="pt-PT" sz="1800" dirty="0"/>
              <a:t>.</a:t>
            </a:r>
          </a:p>
          <a:p>
            <a:r>
              <a:rPr lang="pt-PT" sz="1800" dirty="0"/>
              <a:t>Para a geração dos gráficos de totais, foi utilizado o pacote e o </a:t>
            </a:r>
            <a:r>
              <a:rPr lang="pt-PT" sz="1800" dirty="0" err="1"/>
              <a:t>wordcloud</a:t>
            </a:r>
            <a:r>
              <a:rPr lang="pt-PT" sz="1800" dirty="0"/>
              <a:t> num script </a:t>
            </a:r>
            <a:r>
              <a:rPr lang="pt-PT" sz="1800" dirty="0" err="1"/>
              <a:t>Python</a:t>
            </a:r>
            <a:r>
              <a:rPr lang="pt-PT" sz="1800" dirty="0"/>
              <a:t>, que iterava sobre os dados disponíveis e gerava os gráficos para cada estabelecimento. Os tipos de gráficos gerados são: gráficos circulares de sentimentos, gráficos de </a:t>
            </a:r>
            <a:r>
              <a:rPr lang="pt-PT" sz="1800" dirty="0" err="1"/>
              <a:t>keywords</a:t>
            </a:r>
            <a:r>
              <a:rPr lang="pt-PT" sz="1800" dirty="0"/>
              <a:t> e nuvens de </a:t>
            </a:r>
            <a:r>
              <a:rPr lang="pt-PT" sz="1800" dirty="0" err="1"/>
              <a:t>keywords</a:t>
            </a:r>
            <a:r>
              <a:rPr lang="pt-PT" sz="1800" dirty="0"/>
              <a:t>. Os quais demonstram a quantidade de sentimentos positivos e negativos, as dez </a:t>
            </a:r>
            <a:r>
              <a:rPr lang="pt-PT" sz="1800" dirty="0" err="1"/>
              <a:t>keywords</a:t>
            </a:r>
            <a:r>
              <a:rPr lang="pt-PT" sz="1800" dirty="0"/>
              <a:t> mais frequentes e as nuvens de </a:t>
            </a:r>
            <a:r>
              <a:rPr lang="pt-PT" sz="1800" dirty="0" err="1"/>
              <a:t>keywords</a:t>
            </a:r>
            <a:r>
              <a:rPr lang="pt-PT" sz="1800" dirty="0"/>
              <a:t> limitadas até cem palavras. </a:t>
            </a:r>
            <a:endParaRPr lang="pt-PT" dirty="0"/>
          </a:p>
        </p:txBody>
      </p:sp>
      <p:sp>
        <p:nvSpPr>
          <p:cNvPr id="4" name="Título 1">
            <a:extLst>
              <a:ext uri="{FF2B5EF4-FFF2-40B4-BE49-F238E27FC236}">
                <a16:creationId xmlns:a16="http://schemas.microsoft.com/office/drawing/2014/main" id="{4645F1C5-2B58-460D-B9A9-3B49843343C0}"/>
              </a:ext>
            </a:extLst>
          </p:cNvPr>
          <p:cNvSpPr txBox="1">
            <a:spLocks/>
          </p:cNvSpPr>
          <p:nvPr/>
        </p:nvSpPr>
        <p:spPr>
          <a:xfrm>
            <a:off x="1141413" y="0"/>
            <a:ext cx="9905998" cy="6627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pt-PT" dirty="0"/>
              <a:t>Geração de gráficos </a:t>
            </a:r>
          </a:p>
        </p:txBody>
      </p:sp>
      <p:pic>
        <p:nvPicPr>
          <p:cNvPr id="6" name="Imagem 5">
            <a:extLst>
              <a:ext uri="{FF2B5EF4-FFF2-40B4-BE49-F238E27FC236}">
                <a16:creationId xmlns:a16="http://schemas.microsoft.com/office/drawing/2014/main" id="{05BAFAE1-A7FB-4374-8E60-41726A257033}"/>
              </a:ext>
            </a:extLst>
          </p:cNvPr>
          <p:cNvPicPr>
            <a:picLocks noChangeAspect="1"/>
          </p:cNvPicPr>
          <p:nvPr/>
        </p:nvPicPr>
        <p:blipFill>
          <a:blip r:embed="rId2"/>
          <a:stretch>
            <a:fillRect/>
          </a:stretch>
        </p:blipFill>
        <p:spPr>
          <a:xfrm>
            <a:off x="0" y="4223184"/>
            <a:ext cx="3440116" cy="2634816"/>
          </a:xfrm>
          <a:prstGeom prst="rect">
            <a:avLst/>
          </a:prstGeom>
        </p:spPr>
      </p:pic>
      <p:pic>
        <p:nvPicPr>
          <p:cNvPr id="8" name="Imagem 7">
            <a:extLst>
              <a:ext uri="{FF2B5EF4-FFF2-40B4-BE49-F238E27FC236}">
                <a16:creationId xmlns:a16="http://schemas.microsoft.com/office/drawing/2014/main" id="{7672DCC9-1DD0-4CE7-AF91-661AAEB9D061}"/>
              </a:ext>
            </a:extLst>
          </p:cNvPr>
          <p:cNvPicPr>
            <a:picLocks noChangeAspect="1"/>
          </p:cNvPicPr>
          <p:nvPr/>
        </p:nvPicPr>
        <p:blipFill>
          <a:blip r:embed="rId3"/>
          <a:stretch>
            <a:fillRect/>
          </a:stretch>
        </p:blipFill>
        <p:spPr>
          <a:xfrm>
            <a:off x="4185746" y="4220978"/>
            <a:ext cx="3817332" cy="2637022"/>
          </a:xfrm>
          <a:prstGeom prst="rect">
            <a:avLst/>
          </a:prstGeom>
        </p:spPr>
      </p:pic>
      <p:pic>
        <p:nvPicPr>
          <p:cNvPr id="10" name="Imagem 9">
            <a:extLst>
              <a:ext uri="{FF2B5EF4-FFF2-40B4-BE49-F238E27FC236}">
                <a16:creationId xmlns:a16="http://schemas.microsoft.com/office/drawing/2014/main" id="{123C4035-203D-49EE-80FE-0079950240B6}"/>
              </a:ext>
            </a:extLst>
          </p:cNvPr>
          <p:cNvPicPr>
            <a:picLocks noChangeAspect="1"/>
          </p:cNvPicPr>
          <p:nvPr/>
        </p:nvPicPr>
        <p:blipFill>
          <a:blip r:embed="rId4"/>
          <a:stretch>
            <a:fillRect/>
          </a:stretch>
        </p:blipFill>
        <p:spPr>
          <a:xfrm>
            <a:off x="8398863" y="4183797"/>
            <a:ext cx="3789962" cy="2678357"/>
          </a:xfrm>
          <a:prstGeom prst="rect">
            <a:avLst/>
          </a:prstGeom>
        </p:spPr>
      </p:pic>
    </p:spTree>
    <p:extLst>
      <p:ext uri="{BB962C8B-B14F-4D97-AF65-F5344CB8AC3E}">
        <p14:creationId xmlns:p14="http://schemas.microsoft.com/office/powerpoint/2010/main" val="2864245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7EE3C80B-3B7B-4894-8EDF-D4871DC60D90}"/>
              </a:ext>
            </a:extLst>
          </p:cNvPr>
          <p:cNvSpPr>
            <a:spLocks noGrp="1"/>
          </p:cNvSpPr>
          <p:nvPr>
            <p:ph idx="1"/>
          </p:nvPr>
        </p:nvSpPr>
        <p:spPr>
          <a:xfrm>
            <a:off x="1141413" y="662730"/>
            <a:ext cx="9905999" cy="4211275"/>
          </a:xfrm>
        </p:spPr>
        <p:txBody>
          <a:bodyPr>
            <a:normAutofit fontScale="62500" lnSpcReduction="20000"/>
          </a:bodyPr>
          <a:lstStyle/>
          <a:p>
            <a:r>
              <a:rPr lang="pt-PT" sz="2900" dirty="0"/>
              <a:t>Para as análises temporais e para o transporte de dados, foi necessário criar uma base de dados organizada e relacional, que garantisse a integridade dos dados e a sua coerência na importação dos mesmos para o </a:t>
            </a:r>
            <a:r>
              <a:rPr lang="pt-PT" sz="2900" dirty="0" err="1"/>
              <a:t>PowerBI</a:t>
            </a:r>
            <a:r>
              <a:rPr lang="pt-PT" sz="2900" dirty="0"/>
              <a:t>. A importação de apenas ficheiros .</a:t>
            </a:r>
            <a:r>
              <a:rPr lang="pt-PT" sz="2900" dirty="0" err="1"/>
              <a:t>csv</a:t>
            </a:r>
            <a:r>
              <a:rPr lang="pt-PT" sz="2900" dirty="0"/>
              <a:t> não nos apresenta relações entre tabelas, nem como quais possíveis relações funcionariam. Para isso foram usados os pacotes pandas para o </a:t>
            </a:r>
            <a:r>
              <a:rPr lang="pt-PT" sz="2900" dirty="0" err="1"/>
              <a:t>import</a:t>
            </a:r>
            <a:r>
              <a:rPr lang="pt-PT" sz="2900" dirty="0"/>
              <a:t> dos .</a:t>
            </a:r>
            <a:r>
              <a:rPr lang="pt-PT" sz="2900" dirty="0" err="1"/>
              <a:t>csv</a:t>
            </a:r>
            <a:r>
              <a:rPr lang="pt-PT" sz="2900" dirty="0"/>
              <a:t> em </a:t>
            </a:r>
            <a:r>
              <a:rPr lang="pt-PT" sz="2900" dirty="0" err="1"/>
              <a:t>DataFrames</a:t>
            </a:r>
            <a:r>
              <a:rPr lang="pt-PT" sz="2900" dirty="0"/>
              <a:t> e sqlite3 para a criação da base de dados SQLite3. </a:t>
            </a:r>
          </a:p>
          <a:p>
            <a:r>
              <a:rPr lang="pt-PT" sz="2900" dirty="0"/>
              <a:t>Foi feito um script para executar a criação da base de dados SQLite3, e para o </a:t>
            </a:r>
            <a:r>
              <a:rPr lang="pt-PT" sz="2900" dirty="0" err="1"/>
              <a:t>import</a:t>
            </a:r>
            <a:r>
              <a:rPr lang="pt-PT" sz="2900" dirty="0"/>
              <a:t> dos dados dos </a:t>
            </a:r>
            <a:r>
              <a:rPr lang="pt-PT" sz="2900" dirty="0" err="1"/>
              <a:t>DataFrames</a:t>
            </a:r>
            <a:r>
              <a:rPr lang="pt-PT" sz="2900" dirty="0"/>
              <a:t> para a base de dados. O qual foi executado com sucesso, como podemos ver na base de dados e nos ficheiros .</a:t>
            </a:r>
            <a:r>
              <a:rPr lang="pt-PT" sz="2900" dirty="0" err="1"/>
              <a:t>csv</a:t>
            </a:r>
            <a:r>
              <a:rPr lang="pt-PT" sz="2900" dirty="0"/>
              <a:t>.</a:t>
            </a:r>
          </a:p>
          <a:p>
            <a:r>
              <a:rPr lang="pt-PT" sz="2900" dirty="0"/>
              <a:t>Os ficheiros .</a:t>
            </a:r>
            <a:r>
              <a:rPr lang="pt-PT" sz="2900" dirty="0" err="1"/>
              <a:t>csv</a:t>
            </a:r>
            <a:r>
              <a:rPr lang="pt-PT" sz="2900" dirty="0"/>
              <a:t> que contêm as informações relativas a todas as </a:t>
            </a:r>
            <a:r>
              <a:rPr lang="pt-PT" sz="2900" dirty="0" err="1"/>
              <a:t>keywords</a:t>
            </a:r>
            <a:r>
              <a:rPr lang="pt-PT" sz="2900" dirty="0"/>
              <a:t> e sentimentos, foram importados para o software </a:t>
            </a:r>
            <a:r>
              <a:rPr lang="pt-PT" sz="2900" dirty="0" err="1"/>
              <a:t>PowerBI</a:t>
            </a:r>
            <a:r>
              <a:rPr lang="pt-PT" sz="2900" dirty="0"/>
              <a:t> e posteriormente organizados da maneira que o grupo achou mais conveniente para que os gráficos ficassem o mais apresentáveis e visivelmente mais fáceis para analisar os dados. Posteriormente os gráficos circulares e de tabelas foram exportados para .</a:t>
            </a:r>
            <a:r>
              <a:rPr lang="pt-PT" sz="2900" dirty="0" err="1"/>
              <a:t>jpg</a:t>
            </a:r>
            <a:r>
              <a:rPr lang="pt-PT" sz="2900" dirty="0"/>
              <a:t> e guardados. </a:t>
            </a:r>
          </a:p>
          <a:p>
            <a:endParaRPr lang="pt-PT" sz="1800" dirty="0"/>
          </a:p>
        </p:txBody>
      </p:sp>
      <p:sp>
        <p:nvSpPr>
          <p:cNvPr id="4" name="Título 1">
            <a:extLst>
              <a:ext uri="{FF2B5EF4-FFF2-40B4-BE49-F238E27FC236}">
                <a16:creationId xmlns:a16="http://schemas.microsoft.com/office/drawing/2014/main" id="{5F51A202-8F90-4DD9-A1D8-16F939F218EF}"/>
              </a:ext>
            </a:extLst>
          </p:cNvPr>
          <p:cNvSpPr txBox="1">
            <a:spLocks/>
          </p:cNvSpPr>
          <p:nvPr/>
        </p:nvSpPr>
        <p:spPr>
          <a:xfrm>
            <a:off x="1141413" y="0"/>
            <a:ext cx="9905998" cy="66273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pt-PT" dirty="0"/>
              <a:t>Reorganização dos dados (</a:t>
            </a:r>
            <a:r>
              <a:rPr lang="pt-PT" dirty="0" err="1"/>
              <a:t>TripAdvisor</a:t>
            </a:r>
            <a:r>
              <a:rPr lang="pt-PT" dirty="0"/>
              <a:t> apenas) </a:t>
            </a:r>
          </a:p>
        </p:txBody>
      </p:sp>
      <p:pic>
        <p:nvPicPr>
          <p:cNvPr id="6" name="Imagem 5">
            <a:extLst>
              <a:ext uri="{FF2B5EF4-FFF2-40B4-BE49-F238E27FC236}">
                <a16:creationId xmlns:a16="http://schemas.microsoft.com/office/drawing/2014/main" id="{89C010E0-AC8B-4A92-9F8E-300891B7AEAF}"/>
              </a:ext>
            </a:extLst>
          </p:cNvPr>
          <p:cNvPicPr>
            <a:picLocks noChangeAspect="1"/>
          </p:cNvPicPr>
          <p:nvPr/>
        </p:nvPicPr>
        <p:blipFill>
          <a:blip r:embed="rId2"/>
          <a:stretch>
            <a:fillRect/>
          </a:stretch>
        </p:blipFill>
        <p:spPr>
          <a:xfrm>
            <a:off x="0" y="4583117"/>
            <a:ext cx="3967993" cy="2274883"/>
          </a:xfrm>
          <a:prstGeom prst="rect">
            <a:avLst/>
          </a:prstGeom>
        </p:spPr>
      </p:pic>
      <p:pic>
        <p:nvPicPr>
          <p:cNvPr id="8" name="Imagem 7">
            <a:extLst>
              <a:ext uri="{FF2B5EF4-FFF2-40B4-BE49-F238E27FC236}">
                <a16:creationId xmlns:a16="http://schemas.microsoft.com/office/drawing/2014/main" id="{9D6AE171-F6D7-4F12-88DA-DB068254FE2D}"/>
              </a:ext>
            </a:extLst>
          </p:cNvPr>
          <p:cNvPicPr>
            <a:picLocks noChangeAspect="1"/>
          </p:cNvPicPr>
          <p:nvPr/>
        </p:nvPicPr>
        <p:blipFill>
          <a:blip r:embed="rId3"/>
          <a:stretch>
            <a:fillRect/>
          </a:stretch>
        </p:blipFill>
        <p:spPr>
          <a:xfrm>
            <a:off x="3967994" y="4583117"/>
            <a:ext cx="3960534" cy="2274883"/>
          </a:xfrm>
          <a:prstGeom prst="rect">
            <a:avLst/>
          </a:prstGeom>
        </p:spPr>
      </p:pic>
      <p:pic>
        <p:nvPicPr>
          <p:cNvPr id="10" name="Imagem 9">
            <a:extLst>
              <a:ext uri="{FF2B5EF4-FFF2-40B4-BE49-F238E27FC236}">
                <a16:creationId xmlns:a16="http://schemas.microsoft.com/office/drawing/2014/main" id="{7A445D8E-1643-447A-ADC7-3542FE7BF3EA}"/>
              </a:ext>
            </a:extLst>
          </p:cNvPr>
          <p:cNvPicPr>
            <a:picLocks noChangeAspect="1"/>
          </p:cNvPicPr>
          <p:nvPr/>
        </p:nvPicPr>
        <p:blipFill>
          <a:blip r:embed="rId4"/>
          <a:stretch>
            <a:fillRect/>
          </a:stretch>
        </p:blipFill>
        <p:spPr>
          <a:xfrm>
            <a:off x="7928528" y="4583117"/>
            <a:ext cx="4260297" cy="2274883"/>
          </a:xfrm>
          <a:prstGeom prst="rect">
            <a:avLst/>
          </a:prstGeom>
        </p:spPr>
      </p:pic>
    </p:spTree>
    <p:extLst>
      <p:ext uri="{BB962C8B-B14F-4D97-AF65-F5344CB8AC3E}">
        <p14:creationId xmlns:p14="http://schemas.microsoft.com/office/powerpoint/2010/main" val="3840099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0C886EB6-8E61-4676-A3DB-6CD5AC633E3A}"/>
              </a:ext>
            </a:extLst>
          </p:cNvPr>
          <p:cNvSpPr>
            <a:spLocks noGrp="1"/>
          </p:cNvSpPr>
          <p:nvPr>
            <p:ph idx="1"/>
          </p:nvPr>
        </p:nvSpPr>
        <p:spPr>
          <a:xfrm>
            <a:off x="1141413" y="672356"/>
            <a:ext cx="9905999" cy="3541714"/>
          </a:xfrm>
        </p:spPr>
        <p:txBody>
          <a:bodyPr>
            <a:normAutofit fontScale="92500" lnSpcReduction="10000"/>
          </a:bodyPr>
          <a:lstStyle/>
          <a:p>
            <a:r>
              <a:rPr lang="pt-PT" dirty="0"/>
              <a:t>Gráficos totais: Existe uma maioria para a quantidade de sentimentos positivos em relação aos negativos e que a maior parte das </a:t>
            </a:r>
            <a:r>
              <a:rPr lang="pt-PT" dirty="0" err="1"/>
              <a:t>keywords</a:t>
            </a:r>
            <a:r>
              <a:rPr lang="pt-PT" dirty="0"/>
              <a:t> são também positivas. Porém, estes valores são retirados no momento em que a </a:t>
            </a:r>
            <a:r>
              <a:rPr lang="pt-PT" dirty="0" err="1"/>
              <a:t>extracção</a:t>
            </a:r>
            <a:r>
              <a:rPr lang="pt-PT" dirty="0"/>
              <a:t> dos dados foi realizada e não é possível verificar à medida do tempo como esses valores foram surgindo.</a:t>
            </a:r>
          </a:p>
          <a:p>
            <a:r>
              <a:rPr lang="pt-PT" dirty="0"/>
              <a:t>Gráficos temporais: É possível verificar desta vez uma evolução com o decorrer do tempo dos valores apresentados, assim como a forte diferença entre a quantidade de sentimentos escritos em meses onde um grande número de pessoas adere aos serviços, como no verão, Páscoa ou Natal.</a:t>
            </a:r>
          </a:p>
          <a:p>
            <a:endParaRPr lang="pt-PT" dirty="0"/>
          </a:p>
        </p:txBody>
      </p:sp>
      <p:sp>
        <p:nvSpPr>
          <p:cNvPr id="4" name="Título 1">
            <a:extLst>
              <a:ext uri="{FF2B5EF4-FFF2-40B4-BE49-F238E27FC236}">
                <a16:creationId xmlns:a16="http://schemas.microsoft.com/office/drawing/2014/main" id="{8E54C5A7-C760-4BA7-B43E-1CAF0320F2FE}"/>
              </a:ext>
            </a:extLst>
          </p:cNvPr>
          <p:cNvSpPr txBox="1">
            <a:spLocks/>
          </p:cNvSpPr>
          <p:nvPr/>
        </p:nvSpPr>
        <p:spPr>
          <a:xfrm>
            <a:off x="1141413" y="0"/>
            <a:ext cx="9905998" cy="6627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pt-PT" dirty="0"/>
              <a:t>Análise dos dados obtidos</a:t>
            </a:r>
          </a:p>
        </p:txBody>
      </p:sp>
    </p:spTree>
    <p:extLst>
      <p:ext uri="{BB962C8B-B14F-4D97-AF65-F5344CB8AC3E}">
        <p14:creationId xmlns:p14="http://schemas.microsoft.com/office/powerpoint/2010/main" val="903750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09E844D6-1800-4C06-BAB3-567C8C23FB2B}"/>
              </a:ext>
            </a:extLst>
          </p:cNvPr>
          <p:cNvSpPr>
            <a:spLocks noGrp="1"/>
          </p:cNvSpPr>
          <p:nvPr>
            <p:ph idx="1"/>
          </p:nvPr>
        </p:nvSpPr>
        <p:spPr>
          <a:xfrm>
            <a:off x="1141412" y="662729"/>
            <a:ext cx="9905999" cy="4714613"/>
          </a:xfrm>
        </p:spPr>
        <p:txBody>
          <a:bodyPr>
            <a:normAutofit/>
          </a:bodyPr>
          <a:lstStyle/>
          <a:p>
            <a:r>
              <a:rPr lang="pt-PT" sz="1800" dirty="0"/>
              <a:t>Podemos concluir que as opiniões acerca do turismo cultural na zona alentejana é bastante positiva, mostrando uma enorme maioria de comentários positivos contra uma pequena quantidade de comentários negativos.</a:t>
            </a:r>
          </a:p>
          <a:p>
            <a:r>
              <a:rPr lang="pt-PT" sz="1800" dirty="0"/>
              <a:t>Podemos também notar que existem muitas mais pessoas a dar as suas opiniões em meses como Junho, Julho e Agosto, muito possivelmente devido á abertura das épocas balneares que movem grandes grupos de turistas nacionais e estrangeiros a fazerem férias pelas zonas costeiras que o Alentejo consegue fornecer com enorme facilidade graças ás magnificas praias na sua zona costeira.</a:t>
            </a:r>
          </a:p>
          <a:p>
            <a:r>
              <a:rPr lang="pt-PT" sz="1800" dirty="0"/>
              <a:t>Por fim também é possível notar a evolução no número de opiniões com o decorrer dos anos e com a popularidade que o website vai conseguindo, já que no começo o número de opiniões é baixo, porém com o passar dos anos começa a subir em elevado número.</a:t>
            </a:r>
          </a:p>
          <a:p>
            <a:r>
              <a:rPr lang="pt-PT" sz="1800" dirty="0"/>
              <a:t>É interessante também realçar um detalhe acerca de um gráfico em específico que o grupo decidiu não passar em branco. </a:t>
            </a:r>
          </a:p>
        </p:txBody>
      </p:sp>
      <p:sp>
        <p:nvSpPr>
          <p:cNvPr id="4" name="Título 1">
            <a:extLst>
              <a:ext uri="{FF2B5EF4-FFF2-40B4-BE49-F238E27FC236}">
                <a16:creationId xmlns:a16="http://schemas.microsoft.com/office/drawing/2014/main" id="{EC5B1F0F-BDFA-410C-B6EF-56DF09715A88}"/>
              </a:ext>
            </a:extLst>
          </p:cNvPr>
          <p:cNvSpPr txBox="1">
            <a:spLocks/>
          </p:cNvSpPr>
          <p:nvPr/>
        </p:nvSpPr>
        <p:spPr>
          <a:xfrm>
            <a:off x="1141413" y="0"/>
            <a:ext cx="9905998" cy="6627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pt-PT" dirty="0"/>
              <a:t>Análise dos resultados</a:t>
            </a:r>
          </a:p>
        </p:txBody>
      </p:sp>
    </p:spTree>
    <p:extLst>
      <p:ext uri="{BB962C8B-B14F-4D97-AF65-F5344CB8AC3E}">
        <p14:creationId xmlns:p14="http://schemas.microsoft.com/office/powerpoint/2010/main" val="270143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E7AF0A06-6596-49D1-A333-48ACECAE8326}"/>
              </a:ext>
            </a:extLst>
          </p:cNvPr>
          <p:cNvPicPr>
            <a:picLocks noChangeAspect="1"/>
          </p:cNvPicPr>
          <p:nvPr/>
        </p:nvPicPr>
        <p:blipFill>
          <a:blip r:embed="rId2"/>
          <a:stretch>
            <a:fillRect/>
          </a:stretch>
        </p:blipFill>
        <p:spPr>
          <a:xfrm>
            <a:off x="2337756" y="0"/>
            <a:ext cx="7516487" cy="4242952"/>
          </a:xfrm>
          <a:prstGeom prst="rect">
            <a:avLst/>
          </a:prstGeom>
        </p:spPr>
      </p:pic>
      <p:sp>
        <p:nvSpPr>
          <p:cNvPr id="6" name="CaixaDeTexto 5">
            <a:extLst>
              <a:ext uri="{FF2B5EF4-FFF2-40B4-BE49-F238E27FC236}">
                <a16:creationId xmlns:a16="http://schemas.microsoft.com/office/drawing/2014/main" id="{41DE5AD6-7633-42D3-9EA2-F7E61FAB5434}"/>
              </a:ext>
            </a:extLst>
          </p:cNvPr>
          <p:cNvSpPr txBox="1"/>
          <p:nvPr/>
        </p:nvSpPr>
        <p:spPr>
          <a:xfrm>
            <a:off x="1651732" y="4325628"/>
            <a:ext cx="8888533" cy="1754326"/>
          </a:xfrm>
          <a:prstGeom prst="rect">
            <a:avLst/>
          </a:prstGeom>
          <a:noFill/>
        </p:spPr>
        <p:txBody>
          <a:bodyPr wrap="square" rtlCol="0">
            <a:spAutoFit/>
          </a:bodyPr>
          <a:lstStyle/>
          <a:p>
            <a:r>
              <a:rPr lang="pt-PT" dirty="0"/>
              <a:t>São interessantes uma vez que durante o ano de 2020 o país se encontrava em confinamento devido á COVID-19, não sendo possível que ajuntamentos fossem realizados, porém foi verificado através do gráfico que o mesmo não se parece verificar já que existe uma brutal subida no número de pessoas a dar a sua opinião acerca da estadia que realizou, o que dá a entender que esse estabelecimento continuou a realizar as suas tarefas com normalidade ao contrário de outros que provavelmente seguiram as normas recomendadas.</a:t>
            </a:r>
          </a:p>
        </p:txBody>
      </p:sp>
    </p:spTree>
    <p:extLst>
      <p:ext uri="{BB962C8B-B14F-4D97-AF65-F5344CB8AC3E}">
        <p14:creationId xmlns:p14="http://schemas.microsoft.com/office/powerpoint/2010/main" val="344626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DB22C7BB-90E3-4D29-95F5-4EAFD1311C7D}"/>
              </a:ext>
            </a:extLst>
          </p:cNvPr>
          <p:cNvSpPr>
            <a:spLocks noGrp="1"/>
          </p:cNvSpPr>
          <p:nvPr>
            <p:ph idx="1"/>
          </p:nvPr>
        </p:nvSpPr>
        <p:spPr>
          <a:xfrm>
            <a:off x="1141413" y="647188"/>
            <a:ext cx="9905999" cy="6038837"/>
          </a:xfrm>
        </p:spPr>
        <p:txBody>
          <a:bodyPr>
            <a:normAutofit/>
          </a:bodyPr>
          <a:lstStyle/>
          <a:p>
            <a:r>
              <a:rPr lang="pt-PT" dirty="0"/>
              <a:t>A recolha de dados sobre as visitas dos turistas nacionais e estrangeiros ao património cultural de Beja, destacando-se dessa mesma recolha, as </a:t>
            </a:r>
            <a:r>
              <a:rPr lang="pt-PT" dirty="0" err="1"/>
              <a:t>atracções</a:t>
            </a:r>
            <a:r>
              <a:rPr lang="pt-PT" dirty="0"/>
              <a:t>, hotéis e restaurantes, e tendo como origens as fontes, "</a:t>
            </a:r>
            <a:r>
              <a:rPr lang="pt-PT" dirty="0" err="1"/>
              <a:t>TripAdvisor</a:t>
            </a:r>
            <a:r>
              <a:rPr lang="pt-PT" dirty="0"/>
              <a:t>", "</a:t>
            </a:r>
            <a:r>
              <a:rPr lang="pt-PT" dirty="0" err="1"/>
              <a:t>Booking</a:t>
            </a:r>
            <a:r>
              <a:rPr lang="pt-PT" dirty="0"/>
              <a:t>", "</a:t>
            </a:r>
            <a:r>
              <a:rPr lang="pt-PT" dirty="0" err="1"/>
              <a:t>Zomato</a:t>
            </a:r>
            <a:r>
              <a:rPr lang="pt-PT" dirty="0"/>
              <a:t>". Para que a recolha de dados fosse realizada das devidas fontes foi necessário recorrer ao conceito de </a:t>
            </a:r>
            <a:r>
              <a:rPr lang="pt-PT" dirty="0" err="1"/>
              <a:t>webscraping</a:t>
            </a:r>
            <a:r>
              <a:rPr lang="pt-PT" dirty="0"/>
              <a:t>; </a:t>
            </a:r>
          </a:p>
          <a:p>
            <a:r>
              <a:rPr lang="pt-PT" dirty="0"/>
              <a:t>O armazenamento de dados numa base de dados SQL, para mais tarde facilitar o gestão de toda a informação para as seguintes etapas;</a:t>
            </a:r>
          </a:p>
          <a:p>
            <a:r>
              <a:rPr lang="pt-PT" dirty="0"/>
              <a:t>O processamento dos dados, iniciando-se com a sua normalização e mais tarde passando á sua análise recorrendo ao </a:t>
            </a:r>
            <a:r>
              <a:rPr lang="pt-PT" dirty="0" err="1"/>
              <a:t>sentiment</a:t>
            </a:r>
            <a:r>
              <a:rPr lang="pt-PT" dirty="0"/>
              <a:t> </a:t>
            </a:r>
            <a:r>
              <a:rPr lang="pt-PT" dirty="0" err="1"/>
              <a:t>analysis</a:t>
            </a:r>
            <a:r>
              <a:rPr lang="pt-PT" dirty="0"/>
              <a:t> e à </a:t>
            </a:r>
            <a:r>
              <a:rPr lang="pt-PT" dirty="0" err="1"/>
              <a:t>Keyword</a:t>
            </a:r>
            <a:r>
              <a:rPr lang="pt-PT" dirty="0"/>
              <a:t> </a:t>
            </a:r>
            <a:r>
              <a:rPr lang="pt-PT" dirty="0" err="1"/>
              <a:t>extraction</a:t>
            </a:r>
            <a:r>
              <a:rPr lang="pt-PT" dirty="0"/>
              <a:t>;</a:t>
            </a:r>
          </a:p>
          <a:p>
            <a:r>
              <a:rPr lang="pt-PT" dirty="0"/>
              <a:t>A elaboração de gráficos usando a biblioteca </a:t>
            </a:r>
            <a:r>
              <a:rPr lang="pt-PT" dirty="0" err="1"/>
              <a:t>MatplotLib</a:t>
            </a:r>
            <a:r>
              <a:rPr lang="pt-PT" dirty="0"/>
              <a:t> e o software </a:t>
            </a:r>
            <a:r>
              <a:rPr lang="pt-PT" dirty="0" err="1"/>
              <a:t>PowerBI</a:t>
            </a:r>
            <a:r>
              <a:rPr lang="pt-PT" dirty="0"/>
              <a:t>;</a:t>
            </a:r>
          </a:p>
        </p:txBody>
      </p:sp>
      <p:sp>
        <p:nvSpPr>
          <p:cNvPr id="4" name="Título 1">
            <a:extLst>
              <a:ext uri="{FF2B5EF4-FFF2-40B4-BE49-F238E27FC236}">
                <a16:creationId xmlns:a16="http://schemas.microsoft.com/office/drawing/2014/main" id="{01098BB5-DBA1-43B0-89D3-1FFC283F4343}"/>
              </a:ext>
            </a:extLst>
          </p:cNvPr>
          <p:cNvSpPr>
            <a:spLocks noGrp="1"/>
          </p:cNvSpPr>
          <p:nvPr>
            <p:ph type="title"/>
          </p:nvPr>
        </p:nvSpPr>
        <p:spPr>
          <a:xfrm>
            <a:off x="1141413" y="0"/>
            <a:ext cx="9905998" cy="822121"/>
          </a:xfrm>
        </p:spPr>
        <p:txBody>
          <a:bodyPr/>
          <a:lstStyle/>
          <a:p>
            <a:r>
              <a:rPr lang="pt-PT" dirty="0" err="1"/>
              <a:t>Objectivo</a:t>
            </a:r>
            <a:r>
              <a:rPr lang="pt-PT" dirty="0"/>
              <a:t> do trabalho </a:t>
            </a:r>
          </a:p>
        </p:txBody>
      </p:sp>
    </p:spTree>
    <p:extLst>
      <p:ext uri="{BB962C8B-B14F-4D97-AF65-F5344CB8AC3E}">
        <p14:creationId xmlns:p14="http://schemas.microsoft.com/office/powerpoint/2010/main" val="256760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768E2-D4C4-4F57-BB5E-0EEB583BD34C}"/>
              </a:ext>
            </a:extLst>
          </p:cNvPr>
          <p:cNvSpPr>
            <a:spLocks noGrp="1"/>
          </p:cNvSpPr>
          <p:nvPr>
            <p:ph type="title"/>
          </p:nvPr>
        </p:nvSpPr>
        <p:spPr>
          <a:xfrm>
            <a:off x="1141413" y="0"/>
            <a:ext cx="9905998" cy="662730"/>
          </a:xfrm>
        </p:spPr>
        <p:txBody>
          <a:bodyPr/>
          <a:lstStyle/>
          <a:p>
            <a:r>
              <a:rPr lang="pt-PT" dirty="0"/>
              <a:t>Investigação</a:t>
            </a:r>
          </a:p>
        </p:txBody>
      </p:sp>
      <p:sp>
        <p:nvSpPr>
          <p:cNvPr id="3" name="Marcador de Posição de Conteúdo 2">
            <a:extLst>
              <a:ext uri="{FF2B5EF4-FFF2-40B4-BE49-F238E27FC236}">
                <a16:creationId xmlns:a16="http://schemas.microsoft.com/office/drawing/2014/main" id="{C6DA74FA-DDA5-4F21-9B96-6D027C6E17AC}"/>
              </a:ext>
            </a:extLst>
          </p:cNvPr>
          <p:cNvSpPr>
            <a:spLocks noGrp="1"/>
          </p:cNvSpPr>
          <p:nvPr>
            <p:ph idx="1"/>
          </p:nvPr>
        </p:nvSpPr>
        <p:spPr>
          <a:xfrm>
            <a:off x="1141413" y="662729"/>
            <a:ext cx="9905999" cy="6098797"/>
          </a:xfrm>
        </p:spPr>
        <p:txBody>
          <a:bodyPr>
            <a:normAutofit/>
          </a:bodyPr>
          <a:lstStyle/>
          <a:p>
            <a:r>
              <a:rPr lang="pt-PT" dirty="0"/>
              <a:t>Foram obtidos todos os dados de </a:t>
            </a:r>
            <a:r>
              <a:rPr lang="pt-PT" dirty="0" err="1"/>
              <a:t>posts</a:t>
            </a:r>
            <a:r>
              <a:rPr lang="pt-PT" dirty="0"/>
              <a:t> e comentários relacionados com </a:t>
            </a:r>
            <a:r>
              <a:rPr lang="pt-PT" dirty="0" err="1"/>
              <a:t>providers</a:t>
            </a:r>
            <a:r>
              <a:rPr lang="pt-PT" dirty="0"/>
              <a:t> de acesso, entretenimento, refeições e estadia </a:t>
            </a:r>
            <a:r>
              <a:rPr lang="pt-PT" dirty="0" err="1"/>
              <a:t>directamente</a:t>
            </a:r>
            <a:r>
              <a:rPr lang="pt-PT" dirty="0"/>
              <a:t> ligados ao património cultural do Alentejo. Estes a serem analisados e classificados, criando assim um modelo de possíveis sentimentos e procuras que o comércio local tem o interesse em fornecer aos visitantes. O foco principal foram os </a:t>
            </a:r>
            <a:r>
              <a:rPr lang="pt-PT" dirty="0" err="1"/>
              <a:t>posts</a:t>
            </a:r>
            <a:r>
              <a:rPr lang="pt-PT" dirty="0"/>
              <a:t> e comentários em português. </a:t>
            </a:r>
          </a:p>
          <a:p>
            <a:r>
              <a:rPr lang="pt-PT" dirty="0"/>
              <a:t>Os websites </a:t>
            </a:r>
            <a:r>
              <a:rPr lang="pt-PT" dirty="0" err="1"/>
              <a:t>seleccionados</a:t>
            </a:r>
            <a:r>
              <a:rPr lang="pt-PT" dirty="0"/>
              <a:t> assim como os métodos de obtenção de dados, e também de analisar os mesmos foi decidida previamente pelo grupo e todos os elementos decidiram usar as mesmas ferramentas para cada função que lhes fora determinado.</a:t>
            </a:r>
          </a:p>
        </p:txBody>
      </p:sp>
    </p:spTree>
    <p:extLst>
      <p:ext uri="{BB962C8B-B14F-4D97-AF65-F5344CB8AC3E}">
        <p14:creationId xmlns:p14="http://schemas.microsoft.com/office/powerpoint/2010/main" val="1197196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898ECDD4-38C6-4559-B84D-E199F01D1E6D}"/>
              </a:ext>
            </a:extLst>
          </p:cNvPr>
          <p:cNvSpPr>
            <a:spLocks noGrp="1"/>
          </p:cNvSpPr>
          <p:nvPr>
            <p:ph idx="1"/>
          </p:nvPr>
        </p:nvSpPr>
        <p:spPr>
          <a:xfrm>
            <a:off x="1141412" y="671119"/>
            <a:ext cx="9905999" cy="6056852"/>
          </a:xfrm>
        </p:spPr>
        <p:txBody>
          <a:bodyPr>
            <a:normAutofit lnSpcReduction="10000"/>
          </a:bodyPr>
          <a:lstStyle/>
          <a:p>
            <a:r>
              <a:rPr lang="pt-PT" dirty="0"/>
              <a:t>Foram usados os sites:</a:t>
            </a:r>
          </a:p>
          <a:p>
            <a:r>
              <a:rPr lang="pt-PT" dirty="0" err="1"/>
              <a:t>Tripadvisor</a:t>
            </a:r>
            <a:endParaRPr lang="pt-PT" dirty="0"/>
          </a:p>
          <a:p>
            <a:r>
              <a:rPr lang="pt-PT" dirty="0" err="1"/>
              <a:t>Booking</a:t>
            </a:r>
            <a:endParaRPr lang="pt-PT" dirty="0"/>
          </a:p>
          <a:p>
            <a:r>
              <a:rPr lang="pt-PT" dirty="0" err="1"/>
              <a:t>Zomato</a:t>
            </a:r>
            <a:endParaRPr lang="pt-PT" dirty="0"/>
          </a:p>
          <a:p>
            <a:r>
              <a:rPr lang="pt-PT" dirty="0"/>
              <a:t>Google </a:t>
            </a:r>
            <a:r>
              <a:rPr lang="pt-PT" dirty="0" err="1"/>
              <a:t>Maps</a:t>
            </a:r>
            <a:endParaRPr lang="pt-PT" dirty="0"/>
          </a:p>
          <a:p>
            <a:endParaRPr lang="pt-PT" dirty="0"/>
          </a:p>
          <a:p>
            <a:pPr marL="0" indent="0">
              <a:buNone/>
            </a:pPr>
            <a:r>
              <a:rPr lang="pt-PT" dirty="0"/>
              <a:t>O foco principal é o </a:t>
            </a:r>
            <a:r>
              <a:rPr lang="pt-PT" dirty="0" err="1"/>
              <a:t>TripAdvisor</a:t>
            </a:r>
            <a:r>
              <a:rPr lang="pt-PT" dirty="0"/>
              <a:t> visto que este oferece a maior variedade de conteúdo (hotéis, restaurantes e outros estabelecimentos), no entanto como uma plataforma é pouco, decidimos adicionar </a:t>
            </a:r>
            <a:r>
              <a:rPr lang="pt-PT" dirty="0" err="1"/>
              <a:t>Booking</a:t>
            </a:r>
            <a:r>
              <a:rPr lang="pt-PT" dirty="0"/>
              <a:t> e </a:t>
            </a:r>
            <a:r>
              <a:rPr lang="pt-PT" dirty="0" err="1"/>
              <a:t>Zomato</a:t>
            </a:r>
            <a:r>
              <a:rPr lang="pt-PT" dirty="0"/>
              <a:t> à lista para uma maior e mais ampla rede de hotéis e restaurantes. Foi também considerado o Google </a:t>
            </a:r>
            <a:r>
              <a:rPr lang="pt-PT" dirty="0" err="1"/>
              <a:t>Maps</a:t>
            </a:r>
            <a:r>
              <a:rPr lang="pt-PT" dirty="0"/>
              <a:t>, mas este apresentou um novo set de problemas que vão ser descritos já de seguida.</a:t>
            </a:r>
          </a:p>
        </p:txBody>
      </p:sp>
      <p:sp>
        <p:nvSpPr>
          <p:cNvPr id="4" name="Título 1">
            <a:extLst>
              <a:ext uri="{FF2B5EF4-FFF2-40B4-BE49-F238E27FC236}">
                <a16:creationId xmlns:a16="http://schemas.microsoft.com/office/drawing/2014/main" id="{91FDBB9C-84FD-4CCC-A9E1-90AFF4F92580}"/>
              </a:ext>
            </a:extLst>
          </p:cNvPr>
          <p:cNvSpPr>
            <a:spLocks noGrp="1"/>
          </p:cNvSpPr>
          <p:nvPr>
            <p:ph type="title"/>
          </p:nvPr>
        </p:nvSpPr>
        <p:spPr>
          <a:xfrm>
            <a:off x="1141413" y="0"/>
            <a:ext cx="9905998" cy="662730"/>
          </a:xfrm>
        </p:spPr>
        <p:txBody>
          <a:bodyPr/>
          <a:lstStyle/>
          <a:p>
            <a:r>
              <a:rPr lang="pt-PT" dirty="0"/>
              <a:t>Investigação</a:t>
            </a:r>
          </a:p>
        </p:txBody>
      </p:sp>
    </p:spTree>
    <p:extLst>
      <p:ext uri="{BB962C8B-B14F-4D97-AF65-F5344CB8AC3E}">
        <p14:creationId xmlns:p14="http://schemas.microsoft.com/office/powerpoint/2010/main" val="1264625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EC1A809D-D969-42C0-9DD9-594A65188DBF}"/>
              </a:ext>
            </a:extLst>
          </p:cNvPr>
          <p:cNvSpPr>
            <a:spLocks noGrp="1"/>
          </p:cNvSpPr>
          <p:nvPr>
            <p:ph idx="1"/>
          </p:nvPr>
        </p:nvSpPr>
        <p:spPr>
          <a:xfrm>
            <a:off x="1141413" y="662730"/>
            <a:ext cx="9905999" cy="6123964"/>
          </a:xfrm>
        </p:spPr>
        <p:txBody>
          <a:bodyPr>
            <a:normAutofit/>
          </a:bodyPr>
          <a:lstStyle/>
          <a:p>
            <a:r>
              <a:rPr lang="pt-PT" dirty="0"/>
              <a:t>Em nenhum dos websites testados foi observada uma facilidade na obtenção de acesso às suas </a:t>
            </a:r>
            <a:r>
              <a:rPr lang="pt-PT" dirty="0" err="1"/>
              <a:t>APIs</a:t>
            </a:r>
            <a:r>
              <a:rPr lang="pt-PT" dirty="0"/>
              <a:t>, apenas alguns (3/4) ofereceram acesso à documentação da(s) mesma(s) facilmente.</a:t>
            </a:r>
          </a:p>
          <a:p>
            <a:r>
              <a:rPr lang="pt-PT" dirty="0"/>
              <a:t>Dentro dos websites que oferecem documentação foi observado que todos subdividem os seus serviços de API em 3 ou 4 </a:t>
            </a:r>
            <a:r>
              <a:rPr lang="pt-PT" dirty="0" err="1"/>
              <a:t>APIs</a:t>
            </a:r>
            <a:r>
              <a:rPr lang="pt-PT" dirty="0"/>
              <a:t> para casos de uso específicos (reservas, dados, </a:t>
            </a:r>
            <a:r>
              <a:rPr lang="pt-PT" dirty="0" err="1"/>
              <a:t>etc</a:t>
            </a:r>
            <a:r>
              <a:rPr lang="pt-PT" dirty="0"/>
              <a:t>)</a:t>
            </a:r>
          </a:p>
          <a:p>
            <a:r>
              <a:rPr lang="pt-PT" dirty="0"/>
              <a:t>Sendo que é impossível o uso das </a:t>
            </a:r>
            <a:r>
              <a:rPr lang="pt-PT" dirty="0" err="1"/>
              <a:t>APIs</a:t>
            </a:r>
            <a:r>
              <a:rPr lang="pt-PT" dirty="0"/>
              <a:t> (que facilitariam o trabalho) temos de recorrer a outras técnicas para obter os dados. </a:t>
            </a:r>
          </a:p>
        </p:txBody>
      </p:sp>
      <p:sp>
        <p:nvSpPr>
          <p:cNvPr id="4" name="Título 1">
            <a:extLst>
              <a:ext uri="{FF2B5EF4-FFF2-40B4-BE49-F238E27FC236}">
                <a16:creationId xmlns:a16="http://schemas.microsoft.com/office/drawing/2014/main" id="{0D9B8E5A-FDD1-41E7-9436-6AB5FC6D4B89}"/>
              </a:ext>
            </a:extLst>
          </p:cNvPr>
          <p:cNvSpPr>
            <a:spLocks noGrp="1"/>
          </p:cNvSpPr>
          <p:nvPr>
            <p:ph type="title"/>
          </p:nvPr>
        </p:nvSpPr>
        <p:spPr>
          <a:xfrm>
            <a:off x="1141413" y="0"/>
            <a:ext cx="9905998" cy="662730"/>
          </a:xfrm>
        </p:spPr>
        <p:txBody>
          <a:bodyPr/>
          <a:lstStyle/>
          <a:p>
            <a:r>
              <a:rPr lang="pt-PT" dirty="0"/>
              <a:t>(</a:t>
            </a:r>
            <a:r>
              <a:rPr lang="pt-PT" dirty="0" err="1"/>
              <a:t>Im</a:t>
            </a:r>
            <a:r>
              <a:rPr lang="pt-PT" dirty="0"/>
              <a:t>)possibilidade de uso de </a:t>
            </a:r>
            <a:r>
              <a:rPr lang="pt-PT" dirty="0" err="1"/>
              <a:t>APIs</a:t>
            </a:r>
            <a:r>
              <a:rPr lang="pt-PT" dirty="0"/>
              <a:t> </a:t>
            </a:r>
          </a:p>
        </p:txBody>
      </p:sp>
    </p:spTree>
    <p:extLst>
      <p:ext uri="{BB962C8B-B14F-4D97-AF65-F5344CB8AC3E}">
        <p14:creationId xmlns:p14="http://schemas.microsoft.com/office/powerpoint/2010/main" val="2447484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2CDFA78A-E51F-4A71-8437-8AFDAA66CABE}"/>
              </a:ext>
            </a:extLst>
          </p:cNvPr>
          <p:cNvSpPr>
            <a:spLocks noGrp="1"/>
          </p:cNvSpPr>
          <p:nvPr>
            <p:ph idx="1"/>
          </p:nvPr>
        </p:nvSpPr>
        <p:spPr>
          <a:xfrm>
            <a:off x="1141412" y="662730"/>
            <a:ext cx="9905999" cy="1015068"/>
          </a:xfrm>
        </p:spPr>
        <p:txBody>
          <a:bodyPr/>
          <a:lstStyle/>
          <a:p>
            <a:r>
              <a:rPr lang="pt-PT" dirty="0"/>
              <a:t>Sendo que é impossível o uso das </a:t>
            </a:r>
            <a:r>
              <a:rPr lang="pt-PT" dirty="0" err="1"/>
              <a:t>APIs</a:t>
            </a:r>
            <a:r>
              <a:rPr lang="pt-PT" dirty="0"/>
              <a:t> (que facilitariam o trabalho) temos de recorrer a outras técnicas para obter os dados.</a:t>
            </a:r>
          </a:p>
          <a:p>
            <a:endParaRPr lang="pt-PT" dirty="0"/>
          </a:p>
        </p:txBody>
      </p:sp>
      <p:sp>
        <p:nvSpPr>
          <p:cNvPr id="4" name="Título 1">
            <a:extLst>
              <a:ext uri="{FF2B5EF4-FFF2-40B4-BE49-F238E27FC236}">
                <a16:creationId xmlns:a16="http://schemas.microsoft.com/office/drawing/2014/main" id="{F3287E2F-2797-4404-AFAB-676BF8C45A44}"/>
              </a:ext>
            </a:extLst>
          </p:cNvPr>
          <p:cNvSpPr>
            <a:spLocks noGrp="1"/>
          </p:cNvSpPr>
          <p:nvPr>
            <p:ph type="title"/>
          </p:nvPr>
        </p:nvSpPr>
        <p:spPr>
          <a:xfrm>
            <a:off x="1141413" y="0"/>
            <a:ext cx="9905998" cy="662730"/>
          </a:xfrm>
        </p:spPr>
        <p:txBody>
          <a:bodyPr/>
          <a:lstStyle/>
          <a:p>
            <a:r>
              <a:rPr lang="pt-PT"/>
              <a:t>Alternativas</a:t>
            </a:r>
            <a:endParaRPr lang="pt-PT" dirty="0"/>
          </a:p>
        </p:txBody>
      </p:sp>
      <p:sp>
        <p:nvSpPr>
          <p:cNvPr id="5" name="Marcador de Posição de Conteúdo 2">
            <a:extLst>
              <a:ext uri="{FF2B5EF4-FFF2-40B4-BE49-F238E27FC236}">
                <a16:creationId xmlns:a16="http://schemas.microsoft.com/office/drawing/2014/main" id="{0DAF64BE-7FB6-4092-9D4A-5C33EB0986B2}"/>
              </a:ext>
            </a:extLst>
          </p:cNvPr>
          <p:cNvSpPr txBox="1">
            <a:spLocks/>
          </p:cNvSpPr>
          <p:nvPr/>
        </p:nvSpPr>
        <p:spPr>
          <a:xfrm>
            <a:off x="1141411" y="1677798"/>
            <a:ext cx="9905999" cy="5788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pt-PT" b="1" dirty="0"/>
              <a:t>Vantagens de web </a:t>
            </a:r>
            <a:r>
              <a:rPr lang="pt-PT" b="1" dirty="0" err="1"/>
              <a:t>scrapping</a:t>
            </a:r>
            <a:r>
              <a:rPr lang="pt-PT" b="1" dirty="0"/>
              <a:t>:</a:t>
            </a:r>
          </a:p>
          <a:p>
            <a:endParaRPr lang="pt-PT" b="1" dirty="0"/>
          </a:p>
        </p:txBody>
      </p:sp>
      <p:sp>
        <p:nvSpPr>
          <p:cNvPr id="6" name="CaixaDeTexto 5">
            <a:extLst>
              <a:ext uri="{FF2B5EF4-FFF2-40B4-BE49-F238E27FC236}">
                <a16:creationId xmlns:a16="http://schemas.microsoft.com/office/drawing/2014/main" id="{20861D2E-9443-400B-9421-9CE4BD3B6378}"/>
              </a:ext>
            </a:extLst>
          </p:cNvPr>
          <p:cNvSpPr txBox="1"/>
          <p:nvPr/>
        </p:nvSpPr>
        <p:spPr>
          <a:xfrm>
            <a:off x="1208016" y="2256639"/>
            <a:ext cx="9370502" cy="3139321"/>
          </a:xfrm>
          <a:prstGeom prst="rect">
            <a:avLst/>
          </a:prstGeom>
          <a:noFill/>
        </p:spPr>
        <p:txBody>
          <a:bodyPr wrap="square" rtlCol="0">
            <a:spAutoFit/>
          </a:bodyPr>
          <a:lstStyle/>
          <a:p>
            <a:r>
              <a:rPr lang="pt-PT" dirty="0"/>
              <a:t>1. Mais rápido: É possível manusear grandes quantidades de dados que poderiam levar</a:t>
            </a:r>
          </a:p>
          <a:p>
            <a:r>
              <a:rPr lang="pt-PT" dirty="0"/>
              <a:t>dias ou semanas a serem processados através do trabalho manual, com o uso do</a:t>
            </a:r>
          </a:p>
          <a:p>
            <a:r>
              <a:rPr lang="pt-PT" dirty="0" err="1"/>
              <a:t>scraping</a:t>
            </a:r>
            <a:r>
              <a:rPr lang="pt-PT" dirty="0"/>
              <a:t> podemos reduzir substancialmente o esforço e aumentar a velocidade de</a:t>
            </a:r>
          </a:p>
          <a:p>
            <a:r>
              <a:rPr lang="pt-PT" dirty="0"/>
              <a:t>decisão;</a:t>
            </a:r>
          </a:p>
          <a:p>
            <a:r>
              <a:rPr lang="pt-PT" dirty="0"/>
              <a:t>2. Confiável e consistente: Ao fazer o trabalho manual é muito fácil de haver erros, por</a:t>
            </a:r>
          </a:p>
          <a:p>
            <a:r>
              <a:rPr lang="pt-PT" dirty="0"/>
              <a:t>exemplo, erros tipográficos, informações esquecidas ou inserção nas colunas erradas.</a:t>
            </a:r>
          </a:p>
          <a:p>
            <a:r>
              <a:rPr lang="pt-PT" dirty="0"/>
              <a:t>O uso do web </a:t>
            </a:r>
            <a:r>
              <a:rPr lang="pt-PT" dirty="0" err="1"/>
              <a:t>scraping</a:t>
            </a:r>
            <a:r>
              <a:rPr lang="pt-PT" dirty="0"/>
              <a:t> garante consistência e a qualidade dos dados;</a:t>
            </a:r>
          </a:p>
          <a:p>
            <a:r>
              <a:rPr lang="pt-PT" dirty="0"/>
              <a:t>3. Ajuda a reduzir a carga de trabalho;</a:t>
            </a:r>
          </a:p>
          <a:p>
            <a:r>
              <a:rPr lang="pt-PT" dirty="0"/>
              <a:t>4. Menor custo: Uma vez implementado o </a:t>
            </a:r>
            <a:r>
              <a:rPr lang="pt-PT" dirty="0" err="1"/>
              <a:t>scraping</a:t>
            </a:r>
            <a:r>
              <a:rPr lang="pt-PT" dirty="0"/>
              <a:t>, o custo total da extração de dados</a:t>
            </a:r>
          </a:p>
          <a:p>
            <a:r>
              <a:rPr lang="pt-PT" dirty="0"/>
              <a:t>é significativamente reduzido, especialmente quando comparado ao trabalho manual;</a:t>
            </a:r>
          </a:p>
          <a:p>
            <a:r>
              <a:rPr lang="pt-PT" dirty="0"/>
              <a:t>5. Manutenção básica: Fazer o </a:t>
            </a:r>
            <a:r>
              <a:rPr lang="pt-PT" dirty="0" err="1"/>
              <a:t>scraping</a:t>
            </a:r>
            <a:r>
              <a:rPr lang="pt-PT" dirty="0"/>
              <a:t> de dados geralmente não requer muita manutenção.</a:t>
            </a:r>
          </a:p>
        </p:txBody>
      </p:sp>
    </p:spTree>
    <p:extLst>
      <p:ext uri="{BB962C8B-B14F-4D97-AF65-F5344CB8AC3E}">
        <p14:creationId xmlns:p14="http://schemas.microsoft.com/office/powerpoint/2010/main" val="150881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BEAFEC13-358B-474A-89FC-EC8DFB9C8DF9}"/>
              </a:ext>
            </a:extLst>
          </p:cNvPr>
          <p:cNvSpPr>
            <a:spLocks noGrp="1"/>
          </p:cNvSpPr>
          <p:nvPr>
            <p:ph idx="1"/>
          </p:nvPr>
        </p:nvSpPr>
        <p:spPr>
          <a:xfrm>
            <a:off x="1141413" y="662728"/>
            <a:ext cx="9905999" cy="2692867"/>
          </a:xfrm>
        </p:spPr>
        <p:txBody>
          <a:bodyPr>
            <a:normAutofit/>
          </a:bodyPr>
          <a:lstStyle/>
          <a:p>
            <a:r>
              <a:rPr lang="pt-PT" sz="1800" dirty="0"/>
              <a:t>1. Baixa proteção: Se os dados na web são protegidos, o uso do </a:t>
            </a:r>
            <a:r>
              <a:rPr lang="pt-PT" sz="1800" dirty="0" err="1"/>
              <a:t>scrapping</a:t>
            </a:r>
            <a:r>
              <a:rPr lang="pt-PT" sz="1800" dirty="0"/>
              <a:t> também pode</a:t>
            </a:r>
          </a:p>
          <a:p>
            <a:r>
              <a:rPr lang="pt-PT" sz="1800" dirty="0"/>
              <a:t>se tornar um desafio e aumentar os custos;</a:t>
            </a:r>
          </a:p>
          <a:p>
            <a:pPr marL="0" indent="0">
              <a:buNone/>
            </a:pPr>
            <a:endParaRPr lang="pt-PT" sz="1800" dirty="0"/>
          </a:p>
          <a:p>
            <a:r>
              <a:rPr lang="pt-PT" sz="1800" dirty="0"/>
              <a:t>2. Dados estruturados: Não vai ser possível fazer </a:t>
            </a:r>
            <a:r>
              <a:rPr lang="pt-PT" sz="1800" dirty="0" err="1"/>
              <a:t>scrapping</a:t>
            </a:r>
            <a:r>
              <a:rPr lang="pt-PT" sz="1800" dirty="0"/>
              <a:t> a 1000 websites diferentes</a:t>
            </a:r>
          </a:p>
          <a:p>
            <a:r>
              <a:rPr lang="pt-PT" sz="1800" dirty="0"/>
              <a:t>pois cada website tem uma estrutura completamente diferente. Será necessário haver</a:t>
            </a:r>
          </a:p>
          <a:p>
            <a:r>
              <a:rPr lang="pt-PT" sz="1800" dirty="0"/>
              <a:t>alguma estrutura básica que seja diferente em determinadas situações</a:t>
            </a:r>
          </a:p>
        </p:txBody>
      </p:sp>
      <p:sp>
        <p:nvSpPr>
          <p:cNvPr id="4" name="Título 1">
            <a:extLst>
              <a:ext uri="{FF2B5EF4-FFF2-40B4-BE49-F238E27FC236}">
                <a16:creationId xmlns:a16="http://schemas.microsoft.com/office/drawing/2014/main" id="{4F842EAB-80F2-4071-A8EF-13616EC957FF}"/>
              </a:ext>
            </a:extLst>
          </p:cNvPr>
          <p:cNvSpPr>
            <a:spLocks noGrp="1"/>
          </p:cNvSpPr>
          <p:nvPr>
            <p:ph type="title"/>
          </p:nvPr>
        </p:nvSpPr>
        <p:spPr>
          <a:xfrm>
            <a:off x="1141413" y="0"/>
            <a:ext cx="9905998" cy="662730"/>
          </a:xfrm>
        </p:spPr>
        <p:txBody>
          <a:bodyPr/>
          <a:lstStyle/>
          <a:p>
            <a:r>
              <a:rPr lang="pt-PT" dirty="0"/>
              <a:t>Desvantagens de web </a:t>
            </a:r>
            <a:r>
              <a:rPr lang="pt-PT" dirty="0" err="1"/>
              <a:t>scrapping</a:t>
            </a:r>
            <a:endParaRPr lang="pt-PT" dirty="0"/>
          </a:p>
        </p:txBody>
      </p:sp>
      <p:sp>
        <p:nvSpPr>
          <p:cNvPr id="5" name="CaixaDeTexto 4">
            <a:extLst>
              <a:ext uri="{FF2B5EF4-FFF2-40B4-BE49-F238E27FC236}">
                <a16:creationId xmlns:a16="http://schemas.microsoft.com/office/drawing/2014/main" id="{47749426-BF83-40C3-BC63-4ECB6B563EDE}"/>
              </a:ext>
            </a:extLst>
          </p:cNvPr>
          <p:cNvSpPr txBox="1"/>
          <p:nvPr/>
        </p:nvSpPr>
        <p:spPr>
          <a:xfrm>
            <a:off x="1141412" y="3355595"/>
            <a:ext cx="9905999" cy="2031325"/>
          </a:xfrm>
          <a:prstGeom prst="rect">
            <a:avLst/>
          </a:prstGeom>
          <a:noFill/>
        </p:spPr>
        <p:txBody>
          <a:bodyPr wrap="square" rtlCol="0">
            <a:spAutoFit/>
          </a:bodyPr>
          <a:lstStyle/>
          <a:p>
            <a:r>
              <a:rPr lang="pt-PT" b="1" dirty="0"/>
              <a:t>Bibliotecas </a:t>
            </a:r>
            <a:r>
              <a:rPr lang="pt-PT" b="1" i="1" dirty="0" err="1"/>
              <a:t>Python</a:t>
            </a:r>
            <a:r>
              <a:rPr lang="pt-PT" b="1" i="1" dirty="0"/>
              <a:t> </a:t>
            </a:r>
            <a:r>
              <a:rPr lang="pt-PT" b="1" dirty="0"/>
              <a:t>para </a:t>
            </a:r>
            <a:r>
              <a:rPr lang="pt-PT" b="1" i="1" dirty="0"/>
              <a:t>Web </a:t>
            </a:r>
            <a:r>
              <a:rPr lang="pt-PT" b="1" i="1" dirty="0" err="1"/>
              <a:t>Scrapping</a:t>
            </a:r>
            <a:r>
              <a:rPr lang="pt-PT" b="1" i="1" dirty="0"/>
              <a:t>:</a:t>
            </a:r>
          </a:p>
          <a:p>
            <a:endParaRPr lang="pt-PT" b="1" i="1" dirty="0"/>
          </a:p>
          <a:p>
            <a:r>
              <a:rPr lang="pt-PT" dirty="0"/>
              <a:t>Para tal linguagem existem algumas bibliotecas para a resolução deste caso: </a:t>
            </a:r>
          </a:p>
          <a:p>
            <a:r>
              <a:rPr lang="pt-PT" dirty="0"/>
              <a:t>• </a:t>
            </a:r>
            <a:r>
              <a:rPr lang="pt-PT" dirty="0" err="1"/>
              <a:t>Requests</a:t>
            </a:r>
            <a:r>
              <a:rPr lang="pt-PT" dirty="0"/>
              <a:t> </a:t>
            </a:r>
          </a:p>
          <a:p>
            <a:r>
              <a:rPr lang="pt-PT" dirty="0"/>
              <a:t>• </a:t>
            </a:r>
            <a:r>
              <a:rPr lang="pt-PT" dirty="0" err="1"/>
              <a:t>BeautifulSoup</a:t>
            </a:r>
            <a:r>
              <a:rPr lang="pt-PT" dirty="0"/>
              <a:t> </a:t>
            </a:r>
          </a:p>
          <a:p>
            <a:r>
              <a:rPr lang="pt-PT" dirty="0"/>
              <a:t>• </a:t>
            </a:r>
            <a:r>
              <a:rPr lang="pt-PT" dirty="0" err="1"/>
              <a:t>Scrapy</a:t>
            </a:r>
            <a:r>
              <a:rPr lang="pt-PT" dirty="0"/>
              <a:t> </a:t>
            </a:r>
          </a:p>
          <a:p>
            <a:r>
              <a:rPr lang="pt-PT" dirty="0"/>
              <a:t>• </a:t>
            </a:r>
            <a:r>
              <a:rPr lang="pt-PT" dirty="0" err="1"/>
              <a:t>lxml</a:t>
            </a:r>
            <a:endParaRPr lang="pt-PT" b="1" dirty="0"/>
          </a:p>
        </p:txBody>
      </p:sp>
    </p:spTree>
    <p:extLst>
      <p:ext uri="{BB962C8B-B14F-4D97-AF65-F5344CB8AC3E}">
        <p14:creationId xmlns:p14="http://schemas.microsoft.com/office/powerpoint/2010/main" val="316205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FC0B12C-557D-4F0F-8E4B-4C2BE66D7693}"/>
              </a:ext>
            </a:extLst>
          </p:cNvPr>
          <p:cNvSpPr>
            <a:spLocks noGrp="1"/>
          </p:cNvSpPr>
          <p:nvPr>
            <p:ph type="title"/>
          </p:nvPr>
        </p:nvSpPr>
        <p:spPr>
          <a:xfrm>
            <a:off x="1141413" y="0"/>
            <a:ext cx="9905998" cy="662730"/>
          </a:xfrm>
        </p:spPr>
        <p:txBody>
          <a:bodyPr/>
          <a:lstStyle/>
          <a:p>
            <a:r>
              <a:rPr lang="pt-PT" dirty="0"/>
              <a:t>Resumo dos Passos de Execução</a:t>
            </a:r>
          </a:p>
        </p:txBody>
      </p:sp>
      <p:pic>
        <p:nvPicPr>
          <p:cNvPr id="6" name="Imagem 5">
            <a:extLst>
              <a:ext uri="{FF2B5EF4-FFF2-40B4-BE49-F238E27FC236}">
                <a16:creationId xmlns:a16="http://schemas.microsoft.com/office/drawing/2014/main" id="{68300C7C-493E-4031-B6DE-699F4DB22AC3}"/>
              </a:ext>
            </a:extLst>
          </p:cNvPr>
          <p:cNvPicPr>
            <a:picLocks noChangeAspect="1"/>
          </p:cNvPicPr>
          <p:nvPr/>
        </p:nvPicPr>
        <p:blipFill>
          <a:blip r:embed="rId2"/>
          <a:stretch>
            <a:fillRect/>
          </a:stretch>
        </p:blipFill>
        <p:spPr>
          <a:xfrm>
            <a:off x="4065587" y="1257300"/>
            <a:ext cx="4057650" cy="4343400"/>
          </a:xfrm>
          <a:prstGeom prst="rect">
            <a:avLst/>
          </a:prstGeom>
        </p:spPr>
      </p:pic>
    </p:spTree>
    <p:extLst>
      <p:ext uri="{BB962C8B-B14F-4D97-AF65-F5344CB8AC3E}">
        <p14:creationId xmlns:p14="http://schemas.microsoft.com/office/powerpoint/2010/main" val="1576612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140</TotalTime>
  <Words>2899</Words>
  <Application>Microsoft Office PowerPoint</Application>
  <PresentationFormat>Ecrã Panorâmico</PresentationFormat>
  <Paragraphs>112</Paragraphs>
  <Slides>24</Slides>
  <Notes>0</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24</vt:i4>
      </vt:variant>
    </vt:vector>
  </HeadingPairs>
  <TitlesOfParts>
    <vt:vector size="27" baseType="lpstr">
      <vt:lpstr>Arial</vt:lpstr>
      <vt:lpstr>Tw Cen MT</vt:lpstr>
      <vt:lpstr>Circuito</vt:lpstr>
      <vt:lpstr>Sistema de apoio à promoção do turismo rural </vt:lpstr>
      <vt:lpstr>Objectivo do trabalho </vt:lpstr>
      <vt:lpstr>Objectivo do trabalho </vt:lpstr>
      <vt:lpstr>Investigação</vt:lpstr>
      <vt:lpstr>Investigação</vt:lpstr>
      <vt:lpstr>(Im)possibilidade de uso de APIs </vt:lpstr>
      <vt:lpstr>Alternativas</vt:lpstr>
      <vt:lpstr>Desvantagens de web scrapping</vt:lpstr>
      <vt:lpstr>Resumo dos Passos de Execução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apoio à promoção do turismo rural</dc:title>
  <dc:creator>Pedro Filipe Bernardino Tomás</dc:creator>
  <cp:lastModifiedBy>Pedro Filipe Bernardino Tomás</cp:lastModifiedBy>
  <cp:revision>2</cp:revision>
  <dcterms:created xsi:type="dcterms:W3CDTF">2022-02-19T16:36:06Z</dcterms:created>
  <dcterms:modified xsi:type="dcterms:W3CDTF">2022-02-21T02:02:47Z</dcterms:modified>
</cp:coreProperties>
</file>