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2808525" cy="302799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1422" y="60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E7866-228E-2004-30A6-82463FE6E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8085D5-09ED-4CE0-8B76-240F7CB465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47D6AC-A516-EF90-9B9B-2B279619B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96B01-522C-4C69-AC55-85AE0ADA0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9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938171-D029-3D4D-E0A2-F877126F0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4FB521-2654-F0D5-00C5-08294845A9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FAB650-85C6-A297-6815-E8D78245A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CABC1-9BFA-4B77-8105-CDF327995E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53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B0D8E1-AB5A-D431-749E-50A205624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3F87F1-3E5D-7BCB-DA7C-66494410E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59DE5B-3A7B-9123-0FB4-12F95E43D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73E7A-B55B-4282-8D27-8B901B7BA3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C36EB5-EF8B-7BF6-5165-A92E2554A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EAB5F7-0F4F-35E3-2CDC-FE6075E05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C6DC5A-62F6-45BC-D679-C8549F1B8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5F605-6B3A-41FD-91D3-E953287AC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1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32A707-1597-3D47-4681-595C7830FD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F76AE-CCB4-E44D-E40F-AA5A438EE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F3CBC-7066-A18E-055D-57EB7499D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9C99B-7352-4201-B653-80DDAE1C7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1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D20E4-26C6-8B86-E59B-30C0C5348F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8FC1E-F1B0-001D-6333-8DE6558E2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EA2FC-3163-A6FF-7B42-4C956387A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1E6E5-73CB-4516-9CF1-AA73336E1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6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7AEE11-8B62-6CCA-9615-48C86E5F2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9DB259-3402-2C8E-C86D-09077D2FE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B683A7-0E98-A55D-81AC-2C475AD55B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63FA9-0BF6-4B79-A0B8-8991311C3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7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34547E3-2E7C-BD2B-B719-CE22F24ED5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084D9B-1B9C-A20B-6B47-EB2C1C53A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C8818-4CDD-9288-C575-28EB0373D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51BA9-0058-4AB8-8955-D73D43A988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31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33036B-1C44-85EA-C2F3-E9F43CE3D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D19C40-FBF1-E058-DD49-CFE5732E7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6D3788-A1CD-03E6-3986-CDA9A58A4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B4D65-6A2F-437E-84EF-49BFA4DFC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00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E81D8-2401-77A9-FEEC-6A4DD92A6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5A5DB-C483-5C8A-939B-3FF41A8A7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D292D-7035-F470-7822-17D08B40E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C109A-128A-43DF-A0E8-FE95B8D4B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92CCA-A4B6-8BDA-B4C9-5F75C37BF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F8EB1-5169-31F7-FEE5-02145CAA8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3D098-CAF1-FB59-0398-5CA4AAB87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17EA9-5F34-42A4-A953-24C20887F4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6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8400F7-EF35-D028-02E0-91A0C5CE6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057E07-DA90-D17A-E879-4DD196441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os estilos de texto do modelo global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C5BC00-D47D-F8E0-10EA-6F1AD99D1B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defTabSz="4176713">
              <a:defRPr sz="6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29FDDD-4326-8AA6-B792-B86A270953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E46559-7776-8B9D-8186-5BEB5CDAFA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fld id="{94E66070-4016-4B30-99BF-6BEF3EAB32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Rectangle 141">
            <a:extLst>
              <a:ext uri="{FF2B5EF4-FFF2-40B4-BE49-F238E27FC236}">
                <a16:creationId xmlns:a16="http://schemas.microsoft.com/office/drawing/2014/main" id="{2CB6A790-8EE3-47D5-0FF8-9720D965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720725"/>
            <a:ext cx="40763825" cy="5985981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DBEFFC4-DFCA-F83B-2288-CE89A044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10258372"/>
            <a:ext cx="8890373" cy="19218286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A28A9B5-1E12-B08E-7AD8-810980F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316" y="23829952"/>
            <a:ext cx="11807825" cy="5646706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19436FDF-E160-846C-0375-B7B7AFF2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974" y="10766963"/>
            <a:ext cx="325755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8562" tIns="44281" rIns="88562" bIns="44281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PT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Resumo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D9DC4F7-203C-811A-49AA-668CEDE1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3" y="803317"/>
            <a:ext cx="34018538" cy="309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5665" tIns="62834" rIns="125665" bIns="62834" anchor="ctr"/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PT" altLang="en-US" sz="8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ESTÁGIO DE BACKEND NA OPTIPLY</a:t>
            </a:r>
          </a:p>
          <a:p>
            <a:pPr algn="ctr"/>
            <a:r>
              <a:rPr lang="pt-PT" altLang="en-US" sz="8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Apresentação do Estágio Académico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8236CE0-DBC0-160F-D501-BB5B6077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2" y="4275523"/>
            <a:ext cx="31851600" cy="227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5665" tIns="62834" rIns="125665" bIns="62834" anchor="ctr"/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PT" altLang="en-US" sz="6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Gonçalo Candeias Amaro, Nº 17440</a:t>
            </a:r>
            <a:endParaRPr lang="pt-PT" altLang="en-US" sz="6000" b="1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pt-PT" altLang="en-US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Escola Superior de Tecnologia e Gestão, Instituto Politécnico de Beja, Portugal</a:t>
            </a:r>
            <a:endParaRPr lang="pt-PT" altLang="en-US" sz="5400" b="1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8780951D-49A3-436D-8E0A-65740706C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7469" y="24412051"/>
            <a:ext cx="5415772" cy="102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5168" tIns="52584" rIns="105168" bIns="52584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PT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sp>
        <p:nvSpPr>
          <p:cNvPr id="3204" name="Text Box 132">
            <a:extLst>
              <a:ext uri="{FF2B5EF4-FFF2-40B4-BE49-F238E27FC236}">
                <a16:creationId xmlns:a16="http://schemas.microsoft.com/office/drawing/2014/main" id="{FDBCA14A-54CA-5BEB-DF26-711C2D103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973" y="11865512"/>
            <a:ext cx="7970838" cy="13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578" tIns="37289" rIns="74578" bIns="37289"/>
          <a:lstStyle>
            <a:lvl1pPr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pt-BR" altLang="en-US" sz="2400" dirty="0"/>
              <a:t>Este poster consiste na representação gráfica informativa do decorrer do meu Estágio Profissional, realizado como parte integrante e conclusiva da Licenciatura em Engenharia informática pela Escola Superior de Tecnologia e Gestão do Instituto Politécnico de Beja.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O Estágio Profissional desenvolveu-se na Optiply, em Évora, no ano letivo de 2021/2022, tendo como objetivo favorecer a integração e consolidação, no contexto da pratica, os conhecimentos teóricos adquiridos durante o decorrer da Licenciatura. O objetivo primordial do estágio seria o de integração no mundo do trabalho.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A ideia de se estagiar na Optiply veio no sentido de propiciar ao estudante um primeiro contacto com a área do desenvolvimento em Backend, e a possibilidade de se desenvolver pessoalmente num ambiente de trabalho que seja compatível com o que se pretende fazer.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As atividades foram desenvolvidas tendo sempre em conta os objetivos inicialmente delineados e que se propôs atingir para a função do estagiário, que foram: treino inicial via cursos do Udemy, o desenvolvimento de um projeto, planificação e implementação do mesmo.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Este referido projeto foi um projeto de desenvolvimento de Backend, que foi desenvolvido em Java, utilizando o framework Micronaut, ligado a uma base de dados Postgres, e que foi desenvolvido num ambiente de desenvolvimento local usando containers Docker.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A aprendizagem durante o estágio foi efetiva e percetível, na medida em que se desenvolveram diversas atividades que proporcionaram a aquisição e o desenvolvimento de diferentes competências técnicas e organizacionais. </a:t>
            </a:r>
            <a:endParaRPr lang="pt-PT" altLang="en-US" sz="2400" dirty="0"/>
          </a:p>
        </p:txBody>
      </p:sp>
      <p:sp>
        <p:nvSpPr>
          <p:cNvPr id="3205" name="Text Box 133">
            <a:extLst>
              <a:ext uri="{FF2B5EF4-FFF2-40B4-BE49-F238E27FC236}">
                <a16:creationId xmlns:a16="http://schemas.microsoft.com/office/drawing/2014/main" id="{CE735054-BBC2-C9F4-0554-23F801C2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330" y="25516951"/>
            <a:ext cx="10630347" cy="359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578" tIns="37289" rIns="74578" bIns="37289"/>
          <a:lstStyle>
            <a:lvl1pPr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Aft>
                <a:spcPct val="30000"/>
              </a:spcAft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pt-BR" altLang="en-US" sz="2400" dirty="0"/>
              <a:t>O meu papel como estagiário foi um de treino para desenvolvimento em backend com um pequeno projeto, um microserviço que realiza a gestão de especificações de lojas online. Este projeto envolveu variadas tecnologias e paradigmas de trabalho e de programação, os quais passam por diversas etapas de desenvolvimento, testes e documentação, mas no que toca à gestão e organização de projeto foi de escolha livre, ou seja, eu geria o meu tempo e o projeto à minha vontade sem vigilância ou controlo. O qual, admitindo a verdade, não geri o meu tempo de qualquer forma, apenas os objetivos de projeto em sí, num estilo primitivo de Kanban.</a:t>
            </a:r>
            <a:endParaRPr lang="pt-PT" altLang="en-US" sz="2400" dirty="0"/>
          </a:p>
        </p:txBody>
      </p:sp>
      <p:sp>
        <p:nvSpPr>
          <p:cNvPr id="3206" name="Rectangle 134">
            <a:extLst>
              <a:ext uri="{FF2B5EF4-FFF2-40B4-BE49-F238E27FC236}">
                <a16:creationId xmlns:a16="http://schemas.microsoft.com/office/drawing/2014/main" id="{B2660A5B-9C6C-3E40-FA24-A97A22EA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8098" y="23829952"/>
            <a:ext cx="18116550" cy="5646706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" name="Text Box 135">
            <a:extLst>
              <a:ext uri="{FF2B5EF4-FFF2-40B4-BE49-F238E27FC236}">
                <a16:creationId xmlns:a16="http://schemas.microsoft.com/office/drawing/2014/main" id="{B8204DB7-8463-1306-7F24-817A4F25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3536" y="24412051"/>
            <a:ext cx="4103688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168" tIns="52584" rIns="105168" bIns="52584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PT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Conclusão</a:t>
            </a:r>
          </a:p>
        </p:txBody>
      </p:sp>
      <p:sp>
        <p:nvSpPr>
          <p:cNvPr id="3208" name="Text Box 136">
            <a:extLst>
              <a:ext uri="{FF2B5EF4-FFF2-40B4-BE49-F238E27FC236}">
                <a16:creationId xmlns:a16="http://schemas.microsoft.com/office/drawing/2014/main" id="{7168BEFF-A5FA-6DAF-03F3-1F8FDF9B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2424" y="25493138"/>
            <a:ext cx="17262475" cy="339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578" tIns="37289" rIns="74578" bIns="37289">
            <a:spAutoFit/>
          </a:bodyPr>
          <a:lstStyle>
            <a:lvl1pPr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pt-BR" altLang="en-US" sz="2400" dirty="0"/>
              <a:t>Finalmente, chegamos à conclusão. Onde posso, com toda a confiança e autoridade, afirmar que este processo de desenvolvimento profissional e pessoal foi um sucesso.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Aqui apliquei os meus conhecimentos, aprendi novos conceitos adjacentes aos que trouxe do meu percurso académico e com eles desenvolvi um projeto prático que os demonstra.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Em suma, foi um estágio principalmente remoto que consolidou o conhecimento cristalino adquirido academicamente de forma prática e livre porém guiada, num microserviço em Micronaut, Java, desenvolvimento reactivo e pesquisa (com muito “Google-Fu” envolvido).</a:t>
            </a:r>
            <a:endParaRPr lang="pt-PT" altLang="en-US" sz="2400" dirty="0"/>
          </a:p>
        </p:txBody>
      </p:sp>
      <p:sp>
        <p:nvSpPr>
          <p:cNvPr id="3217" name="Rectangle 145">
            <a:extLst>
              <a:ext uri="{FF2B5EF4-FFF2-40B4-BE49-F238E27FC236}">
                <a16:creationId xmlns:a16="http://schemas.microsoft.com/office/drawing/2014/main" id="{42655862-CEDA-0799-EFF8-DB199057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8098" y="10258372"/>
            <a:ext cx="18116550" cy="12878433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9" name="Text Box 147">
            <a:extLst>
              <a:ext uri="{FF2B5EF4-FFF2-40B4-BE49-F238E27FC236}">
                <a16:creationId xmlns:a16="http://schemas.microsoft.com/office/drawing/2014/main" id="{BBEC1221-C25D-399E-6058-87320851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3536" y="11986163"/>
            <a:ext cx="17359312" cy="656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5168" tIns="52584" rIns="105168" bIns="52584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Aft>
                <a:spcPct val="30000"/>
              </a:spcAft>
              <a:buClr>
                <a:srgbClr val="FF0000"/>
              </a:buClr>
              <a:buSzPct val="150000"/>
              <a:buFont typeface="Symbol" panose="05050102010706020507" pitchFamily="18" charset="2"/>
              <a:buNone/>
            </a:pPr>
            <a:r>
              <a:rPr lang="pt-BR" altLang="en-US" sz="2400" dirty="0"/>
              <a:t>O Webshop Service Specification é uma RESTful API reactiva, que consiste em gerir as especificações de Webshops, ou seja um microserviço reactivo. Este microserviço recebe pedidos HTTP e retorna uma resposta JSON com o resultado, nomeadamente uma Webshop ou uma caraterística da mesma.</a:t>
            </a:r>
          </a:p>
          <a:p>
            <a:pPr algn="just">
              <a:spcAft>
                <a:spcPct val="30000"/>
              </a:spcAft>
              <a:buClr>
                <a:srgbClr val="FF0000"/>
              </a:buClr>
              <a:buSzPct val="150000"/>
              <a:buFont typeface="Symbol" panose="05050102010706020507" pitchFamily="18" charset="2"/>
              <a:buNone/>
            </a:pPr>
            <a:endParaRPr lang="pt-BR" altLang="en-US" sz="2400" dirty="0"/>
          </a:p>
          <a:p>
            <a:pPr algn="just">
              <a:spcAft>
                <a:spcPct val="30000"/>
              </a:spcAft>
              <a:buClr>
                <a:srgbClr val="FF0000"/>
              </a:buClr>
              <a:buSzPct val="150000"/>
              <a:buFont typeface="Symbol" panose="05050102010706020507" pitchFamily="18" charset="2"/>
              <a:buNone/>
            </a:pPr>
            <a:r>
              <a:rPr lang="pt-BR" altLang="en-US" sz="2400" dirty="0"/>
              <a:t>Sendo esta API reactiva, ela emprega o uso de threading (divisão de tarefas em subprocessos) para poder executar variados pedidos em simultâneo, o mais depressa possível. No entanto esses processos concorrentes e assíncronos requerem um outro nível de cuidado e atenção no que toca à integridade e idempotência dos dados requeridos.</a:t>
            </a:r>
          </a:p>
          <a:p>
            <a:pPr algn="just">
              <a:spcAft>
                <a:spcPct val="30000"/>
              </a:spcAft>
              <a:buClr>
                <a:srgbClr val="FF0000"/>
              </a:buClr>
              <a:buSzPct val="150000"/>
              <a:buFont typeface="Symbol" panose="05050102010706020507" pitchFamily="18" charset="2"/>
              <a:buNone/>
            </a:pPr>
            <a:r>
              <a:rPr lang="pt-BR" altLang="en-US" sz="2400" dirty="0"/>
              <a:t>As relações empregues por uma aplicação reactiva são os padrões de Publisher/Subscriber, onde um pedido, ou uma transação, é uma mensagem enviada pela fonte desses dados, chamada de um Publisher} e a sua receção, ou seja onde os dados são consumidos, é encarregado pelo(s) Subscriber(s). Se um desses pedidos for uma mensagem com varias subscrições ao longo do tempo, devemos alterar o scheduling, que gere as filas de processos e acessos.</a:t>
            </a:r>
          </a:p>
          <a:p>
            <a:pPr algn="just">
              <a:spcAft>
                <a:spcPct val="30000"/>
              </a:spcAft>
              <a:buClr>
                <a:srgbClr val="FF0000"/>
              </a:buClr>
              <a:buSzPct val="150000"/>
              <a:buFont typeface="Symbol" panose="05050102010706020507" pitchFamily="18" charset="2"/>
              <a:buNone/>
            </a:pPr>
            <a:endParaRPr lang="pt-BR" altLang="en-US" sz="2400" dirty="0"/>
          </a:p>
          <a:p>
            <a:pPr algn="just">
              <a:spcAft>
                <a:spcPct val="30000"/>
              </a:spcAft>
              <a:buClr>
                <a:srgbClr val="FF0000"/>
              </a:buClr>
              <a:buSzPct val="150000"/>
              <a:buFont typeface="Symbol" panose="05050102010706020507" pitchFamily="18" charset="2"/>
              <a:buNone/>
            </a:pPr>
            <a:r>
              <a:rPr lang="pt-BR" altLang="en-US" sz="2400" dirty="0"/>
              <a:t>Com isto podemos dizer que os endpoints} desta API são Subscribers e o serviço transacional que comunica diretamente com os dados da base de dados é o nosso Publisher. Este tipo de acessos reactivos à base dados requer um outro tipo de mecanismo de processo de transações SQL, o qual deve ser também reactivo de modo a que a base de dados seja vista e funcione com um Publisher e seja configurável a sua propagação.</a:t>
            </a:r>
            <a:endParaRPr lang="pt-PT" altLang="en-US" sz="2400" dirty="0"/>
          </a:p>
        </p:txBody>
      </p:sp>
      <p:sp>
        <p:nvSpPr>
          <p:cNvPr id="3494" name="Text Box 422">
            <a:extLst>
              <a:ext uri="{FF2B5EF4-FFF2-40B4-BE49-F238E27FC236}">
                <a16:creationId xmlns:a16="http://schemas.microsoft.com/office/drawing/2014/main" id="{8A8C831A-0956-1800-12F2-3C4A3563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4198" y="10474863"/>
            <a:ext cx="7937262" cy="99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168" tIns="52584" rIns="105168" bIns="52584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30000"/>
              </a:spcAft>
            </a:pPr>
            <a:r>
              <a:rPr lang="pt-PT" altLang="en-US" sz="5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Projeto desenvolvido </a:t>
            </a:r>
          </a:p>
        </p:txBody>
      </p:sp>
      <p:pic>
        <p:nvPicPr>
          <p:cNvPr id="2073" name="Picture 30" descr="LOGO_IPB.png">
            <a:extLst>
              <a:ext uri="{FF2B5EF4-FFF2-40B4-BE49-F238E27FC236}">
                <a16:creationId xmlns:a16="http://schemas.microsoft.com/office/drawing/2014/main" id="{3D93DFB4-3269-0814-5040-FDD99F8D3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6" y="985839"/>
            <a:ext cx="6736306" cy="521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3" descr="LOGO_ESTIG.png">
            <a:extLst>
              <a:ext uri="{FF2B5EF4-FFF2-40B4-BE49-F238E27FC236}">
                <a16:creationId xmlns:a16="http://schemas.microsoft.com/office/drawing/2014/main" id="{9C2B2E7C-EEE2-78FB-2524-49E57D27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7618" y="1027113"/>
            <a:ext cx="7139445" cy="521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529B37-065A-6186-D985-581BA797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73" y="26336591"/>
            <a:ext cx="8125939" cy="2068088"/>
          </a:xfrm>
          <a:prstGeom prst="rect">
            <a:avLst/>
          </a:prstGeom>
        </p:spPr>
      </p:pic>
      <p:sp>
        <p:nvSpPr>
          <p:cNvPr id="30" name="Text Box 139">
            <a:extLst>
              <a:ext uri="{FF2B5EF4-FFF2-40B4-BE49-F238E27FC236}">
                <a16:creationId xmlns:a16="http://schemas.microsoft.com/office/drawing/2014/main" id="{449A95B1-A6F3-A0A9-0B65-A72293B4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831" y="28469242"/>
            <a:ext cx="4408487" cy="38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578" tIns="37289" rIns="74578" bIns="37289">
            <a:spAutoFit/>
          </a:bodyPr>
          <a:lstStyle>
            <a:lvl1pPr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3063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746125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119188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492250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9494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4066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8638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3210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pt-PT" sz="2000" dirty="0"/>
              <a:t>Figura 1: Logotipo da empresa</a:t>
            </a: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4C7CC9D7-5C8D-32DA-36D1-1B086942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117" y="17020982"/>
            <a:ext cx="5658458" cy="99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5168" tIns="52584" rIns="105168" bIns="52584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30000"/>
              </a:spcAft>
            </a:pPr>
            <a:r>
              <a:rPr lang="pt-PT" altLang="en-US" sz="5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Fase Formativa 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D2428767-E99D-D67F-3C3C-F8027858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316" y="10258372"/>
            <a:ext cx="11807825" cy="12878433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" name="Text Box 139">
            <a:extLst>
              <a:ext uri="{FF2B5EF4-FFF2-40B4-BE49-F238E27FC236}">
                <a16:creationId xmlns:a16="http://schemas.microsoft.com/office/drawing/2014/main" id="{AD5D169B-0546-2683-084B-47025C97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118" y="16603626"/>
            <a:ext cx="4408487" cy="38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578" tIns="37289" rIns="74578" bIns="37289">
            <a:spAutoFit/>
          </a:bodyPr>
          <a:lstStyle>
            <a:lvl1pPr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3063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746125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119188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492250" defTabSz="7461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9494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4066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8638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321050" defTabSz="746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pt-PT" sz="2000" dirty="0"/>
              <a:t>Figura 2: Software usado no estágio</a:t>
            </a:r>
          </a:p>
        </p:txBody>
      </p:sp>
      <p:sp>
        <p:nvSpPr>
          <p:cNvPr id="43" name="Text Box 423">
            <a:extLst>
              <a:ext uri="{FF2B5EF4-FFF2-40B4-BE49-F238E27FC236}">
                <a16:creationId xmlns:a16="http://schemas.microsoft.com/office/drawing/2014/main" id="{7888F272-1E9B-7958-C755-38CDF51F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117" y="18202082"/>
            <a:ext cx="10630348" cy="450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4578" tIns="37289" rIns="74578" bIns="37289">
            <a:spAutoFit/>
          </a:bodyPr>
          <a:lstStyle>
            <a:lvl1pPr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61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6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pt-BR" altLang="en-US" sz="2400" dirty="0"/>
              <a:t>Esta fase teve uma duração base de duas semanas. Aqui foi-nos doado três cursos do Udemy, gradualmente e sequencialmente dependendo do progresso do estagiário.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Estes cursos tinham como objetivo ajudar ao estagiário a desenvolver competências para o projeto que será desenvolvido, o qual reflete as competências que o estagiário deve possuir para poder trabalhar no backend da empresa que está a trabalhar.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altLang="en-US" sz="2400" dirty="0"/>
              <a:t>Aprendendo assim: Programação Reactiva, Containers, Backend em Java, Gradle tasking e todas as tecnologias que o permitem e estão dispostas na imagem acima.</a:t>
            </a:r>
            <a:endParaRPr lang="pt-PT" altLang="en-US" sz="2400" dirty="0"/>
          </a:p>
        </p:txBody>
      </p:sp>
      <p:pic>
        <p:nvPicPr>
          <p:cNvPr id="44" name="Picture 28" descr="Creating a Rest application with Micronaut | by Daniel Dias | Daniel Dias |  Medium">
            <a:extLst>
              <a:ext uri="{FF2B5EF4-FFF2-40B4-BE49-F238E27FC236}">
                <a16:creationId xmlns:a16="http://schemas.microsoft.com/office/drawing/2014/main" id="{AB6B596A-C0BB-3839-BFB3-DD1BF0A8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859" y="10421637"/>
            <a:ext cx="11374018" cy="62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0" descr="PostgreSQL – Wikipédia, a enciclopédia livre">
            <a:extLst>
              <a:ext uri="{FF2B5EF4-FFF2-40B4-BE49-F238E27FC236}">
                <a16:creationId xmlns:a16="http://schemas.microsoft.com/office/drawing/2014/main" id="{756BE230-CDD0-2358-3F0B-EBBD458E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567" y="14157681"/>
            <a:ext cx="3527214" cy="36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2" descr="Java #logo | Java programming, Top programming languages, Machine learning  projects">
            <a:extLst>
              <a:ext uri="{FF2B5EF4-FFF2-40B4-BE49-F238E27FC236}">
                <a16:creationId xmlns:a16="http://schemas.microsoft.com/office/drawing/2014/main" id="{6DF70566-E019-30EC-6E4C-E5EF320D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731" y="11693742"/>
            <a:ext cx="1106877" cy="146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0">
            <a:extLst>
              <a:ext uri="{FF2B5EF4-FFF2-40B4-BE49-F238E27FC236}">
                <a16:creationId xmlns:a16="http://schemas.microsoft.com/office/drawing/2014/main" id="{B1CA8753-CA1C-B968-68CA-07E84790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187" y="15070926"/>
            <a:ext cx="417194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2">
            <a:extLst>
              <a:ext uri="{FF2B5EF4-FFF2-40B4-BE49-F238E27FC236}">
                <a16:creationId xmlns:a16="http://schemas.microsoft.com/office/drawing/2014/main" id="{A23C4DE1-30AD-DED0-3AE8-9C70B598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57" y="10586911"/>
            <a:ext cx="5526837" cy="131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4">
            <a:extLst>
              <a:ext uri="{FF2B5EF4-FFF2-40B4-BE49-F238E27FC236}">
                <a16:creationId xmlns:a16="http://schemas.microsoft.com/office/drawing/2014/main" id="{BD549DCD-6E39-61C7-7F0D-7AD932A7A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02"/>
          <a:stretch/>
        </p:blipFill>
        <p:spPr bwMode="auto">
          <a:xfrm>
            <a:off x="16040696" y="14316109"/>
            <a:ext cx="2600214" cy="14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6" descr="ORA-01031: insufficient privileges">
            <a:extLst>
              <a:ext uri="{FF2B5EF4-FFF2-40B4-BE49-F238E27FC236}">
                <a16:creationId xmlns:a16="http://schemas.microsoft.com/office/drawing/2014/main" id="{FAA7F3EA-67DA-A991-B9AB-81E25C65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60" y="13736070"/>
            <a:ext cx="2148530" cy="214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8" descr="Reactor · GitHub">
            <a:extLst>
              <a:ext uri="{FF2B5EF4-FFF2-40B4-BE49-F238E27FC236}">
                <a16:creationId xmlns:a16="http://schemas.microsoft.com/office/drawing/2014/main" id="{3350D151-8462-4B8B-8B83-F13C9CC0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767" y="10666608"/>
            <a:ext cx="2616941" cy="261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0" descr="ReactiveX Logo PNG Vector (SVG) Free Download">
            <a:extLst>
              <a:ext uri="{FF2B5EF4-FFF2-40B4-BE49-F238E27FC236}">
                <a16:creationId xmlns:a16="http://schemas.microsoft.com/office/drawing/2014/main" id="{22FFA391-C533-3DA6-2F3A-D7A20BC7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3306" y="11392340"/>
            <a:ext cx="1053160" cy="10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4">
            <a:extLst>
              <a:ext uri="{FF2B5EF4-FFF2-40B4-BE49-F238E27FC236}">
                <a16:creationId xmlns:a16="http://schemas.microsoft.com/office/drawing/2014/main" id="{69D88858-3B7D-7804-7D8D-26A5639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552" y="12428698"/>
            <a:ext cx="2585863" cy="6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2" descr="MongoDB logo | Infinapps">
            <a:extLst>
              <a:ext uri="{FF2B5EF4-FFF2-40B4-BE49-F238E27FC236}">
                <a16:creationId xmlns:a16="http://schemas.microsoft.com/office/drawing/2014/main" id="{B4E83EAF-CA95-8815-CAB5-BEA11F674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" t="1250" r="562" b="27865"/>
          <a:stretch/>
        </p:blipFill>
        <p:spPr bwMode="auto">
          <a:xfrm>
            <a:off x="19130760" y="10421637"/>
            <a:ext cx="2188547" cy="181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97C09-C322-7EA8-D2F4-818CE4A4F257}"/>
              </a:ext>
            </a:extLst>
          </p:cNvPr>
          <p:cNvSpPr txBox="1"/>
          <p:nvPr/>
        </p:nvSpPr>
        <p:spPr>
          <a:xfrm>
            <a:off x="34185176" y="19941959"/>
            <a:ext cx="765058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https://github.com/CatKinKitKat/MicronautJooqPostgresREST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C1BDB-21B4-2015-7914-F7678F00B4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064865" y="18653543"/>
            <a:ext cx="9677400" cy="4305300"/>
          </a:xfrm>
          <a:prstGeom prst="rect">
            <a:avLst/>
          </a:prstGeom>
        </p:spPr>
      </p:pic>
      <p:sp>
        <p:nvSpPr>
          <p:cNvPr id="72" name="Text Box 422">
            <a:extLst>
              <a:ext uri="{FF2B5EF4-FFF2-40B4-BE49-F238E27FC236}">
                <a16:creationId xmlns:a16="http://schemas.microsoft.com/office/drawing/2014/main" id="{1CF7B9B9-18E0-CF1D-4B50-50F5B4774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7491" y="18749439"/>
            <a:ext cx="5502300" cy="99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168" tIns="52584" rIns="105168" bIns="52584">
            <a:spAutoFit/>
          </a:bodyPr>
          <a:lstStyle>
            <a:lvl1pPr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8582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30000"/>
              </a:spcAft>
            </a:pPr>
            <a:r>
              <a:rPr lang="pt-PT" altLang="en-US" sz="5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Disponível em: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905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Symbol</vt:lpstr>
      <vt:lpstr>Times New Roman</vt:lpstr>
      <vt:lpstr>Modelo de apresentação predefinido</vt:lpstr>
      <vt:lpstr>PowerPoint Presentation</vt:lpstr>
    </vt:vector>
  </TitlesOfParts>
  <Company>Escola Superior de Tecnologia e Gestão, Instituto Politécnico de Beja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subject>Poster sobre projecto desenvolvido</dc:subject>
  <dc:creator/>
  <cp:lastModifiedBy>Gonçalo Amaro</cp:lastModifiedBy>
  <cp:revision>14</cp:revision>
  <dcterms:created xsi:type="dcterms:W3CDTF">2007-02-01T20:27:23Z</dcterms:created>
  <dcterms:modified xsi:type="dcterms:W3CDTF">2022-07-04T22:08:34Z</dcterms:modified>
</cp:coreProperties>
</file>