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24"/>
  </p:notesMasterIdLst>
  <p:handoutMasterIdLst>
    <p:handoutMasterId r:id="rId25"/>
  </p:handoutMasterIdLst>
  <p:sldIdLst>
    <p:sldId id="256" r:id="rId5"/>
    <p:sldId id="264" r:id="rId6"/>
    <p:sldId id="265" r:id="rId7"/>
    <p:sldId id="271" r:id="rId8"/>
    <p:sldId id="263" r:id="rId9"/>
    <p:sldId id="273" r:id="rId10"/>
    <p:sldId id="274" r:id="rId11"/>
    <p:sldId id="266" r:id="rId12"/>
    <p:sldId id="272" r:id="rId13"/>
    <p:sldId id="267" r:id="rId14"/>
    <p:sldId id="268" r:id="rId15"/>
    <p:sldId id="269" r:id="rId16"/>
    <p:sldId id="270" r:id="rId17"/>
    <p:sldId id="275" r:id="rId18"/>
    <p:sldId id="276" r:id="rId19"/>
    <p:sldId id="278" r:id="rId20"/>
    <p:sldId id="277" r:id="rId21"/>
    <p:sldId id="280"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8/25/2020</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8/25/2020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8/25/2020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8/25/2020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C++ Basics IV</a:t>
            </a: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dirty="0">
                <a:latin typeface="Rockwell" panose="02060603020205020403" pitchFamily="18" charset="0"/>
              </a:rPr>
              <a:t>Declaration</a:t>
            </a:r>
          </a:p>
        </p:txBody>
      </p:sp>
      <p:pic>
        <p:nvPicPr>
          <p:cNvPr id="4" name="Picture 3">
            <a:extLst>
              <a:ext uri="{FF2B5EF4-FFF2-40B4-BE49-F238E27FC236}">
                <a16:creationId xmlns:a16="http://schemas.microsoft.com/office/drawing/2014/main" id="{13F4A7E0-3B99-4028-AE44-A513BB871FC7}"/>
              </a:ext>
            </a:extLst>
          </p:cNvPr>
          <p:cNvPicPr>
            <a:picLocks noChangeAspect="1"/>
          </p:cNvPicPr>
          <p:nvPr/>
        </p:nvPicPr>
        <p:blipFill rotWithShape="1">
          <a:blip r:embed="rId2"/>
          <a:srcRect l="20494" t="7907" r="42617" b="64806"/>
          <a:stretch/>
        </p:blipFill>
        <p:spPr>
          <a:xfrm>
            <a:off x="1141413" y="1679943"/>
            <a:ext cx="7404830" cy="3080970"/>
          </a:xfrm>
          <a:prstGeom prst="rect">
            <a:avLst/>
          </a:prstGeom>
        </p:spPr>
      </p:pic>
      <p:sp>
        <p:nvSpPr>
          <p:cNvPr id="5" name="Content Placeholder 2">
            <a:extLst>
              <a:ext uri="{FF2B5EF4-FFF2-40B4-BE49-F238E27FC236}">
                <a16:creationId xmlns:a16="http://schemas.microsoft.com/office/drawing/2014/main" id="{539EEC8E-8FBB-4875-857F-E2181AFB9D42}"/>
              </a:ext>
            </a:extLst>
          </p:cNvPr>
          <p:cNvSpPr>
            <a:spLocks noGrp="1"/>
          </p:cNvSpPr>
          <p:nvPr>
            <p:ph idx="1"/>
          </p:nvPr>
        </p:nvSpPr>
        <p:spPr>
          <a:xfrm>
            <a:off x="1141412" y="4782177"/>
            <a:ext cx="9905999" cy="1457305"/>
          </a:xfrm>
        </p:spPr>
        <p:txBody>
          <a:bodyPr vert="horz" lIns="91440" tIns="45720" rIns="91440" bIns="45720" rtlCol="0" anchor="t">
            <a:normAutofit/>
          </a:bodyPr>
          <a:lstStyle/>
          <a:p>
            <a:pPr marL="0" lvl="0" indent="0">
              <a:buNone/>
            </a:pPr>
            <a:r>
              <a:rPr lang="en-US" dirty="0">
                <a:latin typeface="Tahoma" panose="020B0604030504040204" pitchFamily="34" charset="0"/>
                <a:ea typeface="Tahoma" panose="020B0604030504040204" pitchFamily="34" charset="0"/>
                <a:cs typeface="Tahoma" panose="020B0604030504040204" pitchFamily="34" charset="0"/>
              </a:rPr>
              <a:t>Type can be any type!</a:t>
            </a:r>
          </a:p>
          <a:p>
            <a:pPr marL="0" lvl="0" indent="0">
              <a:buNone/>
            </a:pPr>
            <a:r>
              <a:rPr lang="en-US" dirty="0">
                <a:latin typeface="Tahoma" panose="020B0604030504040204" pitchFamily="34" charset="0"/>
                <a:ea typeface="Tahoma" panose="020B0604030504040204" pitchFamily="34" charset="0"/>
                <a:cs typeface="Tahoma" panose="020B0604030504040204" pitchFamily="34" charset="0"/>
              </a:rPr>
              <a:t>It can be an int, a double, a string, or even another vector!</a:t>
            </a:r>
          </a:p>
        </p:txBody>
      </p:sp>
    </p:spTree>
    <p:extLst>
      <p:ext uri="{BB962C8B-B14F-4D97-AF65-F5344CB8AC3E}">
        <p14:creationId xmlns:p14="http://schemas.microsoft.com/office/powerpoint/2010/main" val="456580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dirty="0">
                <a:latin typeface="Rockwell" panose="02060603020205020403" pitchFamily="18" charset="0"/>
              </a:rPr>
              <a:t>Declaration</a:t>
            </a:r>
          </a:p>
        </p:txBody>
      </p:sp>
      <p:sp>
        <p:nvSpPr>
          <p:cNvPr id="5" name="Content Placeholder 2">
            <a:extLst>
              <a:ext uri="{FF2B5EF4-FFF2-40B4-BE49-F238E27FC236}">
                <a16:creationId xmlns:a16="http://schemas.microsoft.com/office/drawing/2014/main" id="{539EEC8E-8FBB-4875-857F-E2181AFB9D42}"/>
              </a:ext>
            </a:extLst>
          </p:cNvPr>
          <p:cNvSpPr>
            <a:spLocks noGrp="1"/>
          </p:cNvSpPr>
          <p:nvPr>
            <p:ph idx="1"/>
          </p:nvPr>
        </p:nvSpPr>
        <p:spPr>
          <a:xfrm>
            <a:off x="1141413" y="1517982"/>
            <a:ext cx="9905999" cy="1457305"/>
          </a:xfrm>
        </p:spPr>
        <p:txBody>
          <a:bodyPr vert="horz" lIns="91440" tIns="45720" rIns="91440" bIns="45720" rtlCol="0" anchor="t">
            <a:normAutofit/>
          </a:bodyPr>
          <a:lstStyle/>
          <a:p>
            <a:pPr marL="0" lvl="0" indent="0">
              <a:buNone/>
            </a:pPr>
            <a:r>
              <a:rPr lang="en-US" dirty="0">
                <a:latin typeface="Tahoma" panose="020B0604030504040204" pitchFamily="34" charset="0"/>
                <a:ea typeface="Tahoma" panose="020B0604030504040204" pitchFamily="34" charset="0"/>
                <a:cs typeface="Tahoma" panose="020B0604030504040204" pitchFamily="34" charset="0"/>
              </a:rPr>
              <a:t>You can also declare vectors like:</a:t>
            </a:r>
          </a:p>
        </p:txBody>
      </p:sp>
      <p:pic>
        <p:nvPicPr>
          <p:cNvPr id="6" name="Picture 5">
            <a:extLst>
              <a:ext uri="{FF2B5EF4-FFF2-40B4-BE49-F238E27FC236}">
                <a16:creationId xmlns:a16="http://schemas.microsoft.com/office/drawing/2014/main" id="{5B07AA9B-C669-44F9-9557-02647A5A7F2A}"/>
              </a:ext>
            </a:extLst>
          </p:cNvPr>
          <p:cNvPicPr>
            <a:picLocks noChangeAspect="1"/>
          </p:cNvPicPr>
          <p:nvPr/>
        </p:nvPicPr>
        <p:blipFill rotWithShape="1">
          <a:blip r:embed="rId2"/>
          <a:srcRect l="23285" t="24186" r="30220" b="48682"/>
          <a:stretch/>
        </p:blipFill>
        <p:spPr>
          <a:xfrm>
            <a:off x="1141411" y="2014052"/>
            <a:ext cx="8368439" cy="2746861"/>
          </a:xfrm>
          <a:prstGeom prst="rect">
            <a:avLst/>
          </a:prstGeom>
        </p:spPr>
      </p:pic>
    </p:spTree>
    <p:extLst>
      <p:ext uri="{BB962C8B-B14F-4D97-AF65-F5344CB8AC3E}">
        <p14:creationId xmlns:p14="http://schemas.microsoft.com/office/powerpoint/2010/main" val="1222401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dirty="0">
                <a:latin typeface="Rockwell" panose="02060603020205020403" pitchFamily="18" charset="0"/>
              </a:rPr>
              <a:t>Vector access</a:t>
            </a:r>
          </a:p>
        </p:txBody>
      </p:sp>
      <p:sp>
        <p:nvSpPr>
          <p:cNvPr id="5" name="Content Placeholder 2">
            <a:extLst>
              <a:ext uri="{FF2B5EF4-FFF2-40B4-BE49-F238E27FC236}">
                <a16:creationId xmlns:a16="http://schemas.microsoft.com/office/drawing/2014/main" id="{539EEC8E-8FBB-4875-857F-E2181AFB9D42}"/>
              </a:ext>
            </a:extLst>
          </p:cNvPr>
          <p:cNvSpPr>
            <a:spLocks noGrp="1"/>
          </p:cNvSpPr>
          <p:nvPr>
            <p:ph idx="1"/>
          </p:nvPr>
        </p:nvSpPr>
        <p:spPr>
          <a:xfrm>
            <a:off x="1141413" y="1517982"/>
            <a:ext cx="9905999" cy="1457305"/>
          </a:xfrm>
        </p:spPr>
        <p:txBody>
          <a:bodyPr vert="horz" lIns="91440" tIns="45720" rIns="91440" bIns="45720" rtlCol="0" anchor="t">
            <a:normAutofit/>
          </a:bodyPr>
          <a:lstStyle/>
          <a:p>
            <a:pPr marL="0" lvl="0" indent="0">
              <a:buNone/>
            </a:pPr>
            <a:r>
              <a:rPr lang="en-US" dirty="0">
                <a:latin typeface="Tahoma" panose="020B0604030504040204" pitchFamily="34" charset="0"/>
                <a:ea typeface="Tahoma" panose="020B0604030504040204" pitchFamily="34" charset="0"/>
                <a:cs typeface="Tahoma" panose="020B0604030504040204" pitchFamily="34" charset="0"/>
              </a:rPr>
              <a:t>Vectors are accessed in the same way that arrays are:</a:t>
            </a:r>
          </a:p>
        </p:txBody>
      </p:sp>
      <p:pic>
        <p:nvPicPr>
          <p:cNvPr id="3" name="Picture 2">
            <a:extLst>
              <a:ext uri="{FF2B5EF4-FFF2-40B4-BE49-F238E27FC236}">
                <a16:creationId xmlns:a16="http://schemas.microsoft.com/office/drawing/2014/main" id="{AADCA348-3CFF-494A-A28A-56132E54CDCB}"/>
              </a:ext>
            </a:extLst>
          </p:cNvPr>
          <p:cNvPicPr>
            <a:picLocks noChangeAspect="1"/>
          </p:cNvPicPr>
          <p:nvPr/>
        </p:nvPicPr>
        <p:blipFill rotWithShape="1">
          <a:blip r:embed="rId2"/>
          <a:srcRect l="23372" t="26357" r="37122" b="63721"/>
          <a:stretch/>
        </p:blipFill>
        <p:spPr>
          <a:xfrm>
            <a:off x="1141412" y="1998920"/>
            <a:ext cx="10122264" cy="1430080"/>
          </a:xfrm>
          <a:prstGeom prst="rect">
            <a:avLst/>
          </a:prstGeom>
        </p:spPr>
      </p:pic>
    </p:spTree>
    <p:extLst>
      <p:ext uri="{BB962C8B-B14F-4D97-AF65-F5344CB8AC3E}">
        <p14:creationId xmlns:p14="http://schemas.microsoft.com/office/powerpoint/2010/main" val="2152996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dirty="0">
                <a:latin typeface="Rockwell" panose="02060603020205020403" pitchFamily="18" charset="0"/>
              </a:rPr>
              <a:t>Insert/delete</a:t>
            </a:r>
          </a:p>
        </p:txBody>
      </p:sp>
      <p:sp>
        <p:nvSpPr>
          <p:cNvPr id="5" name="Content Placeholder 2">
            <a:extLst>
              <a:ext uri="{FF2B5EF4-FFF2-40B4-BE49-F238E27FC236}">
                <a16:creationId xmlns:a16="http://schemas.microsoft.com/office/drawing/2014/main" id="{539EEC8E-8FBB-4875-857F-E2181AFB9D42}"/>
              </a:ext>
            </a:extLst>
          </p:cNvPr>
          <p:cNvSpPr>
            <a:spLocks noGrp="1"/>
          </p:cNvSpPr>
          <p:nvPr>
            <p:ph idx="1"/>
          </p:nvPr>
        </p:nvSpPr>
        <p:spPr>
          <a:xfrm>
            <a:off x="1141413" y="1517982"/>
            <a:ext cx="9905999" cy="1457305"/>
          </a:xfrm>
        </p:spPr>
        <p:txBody>
          <a:bodyPr vert="horz" lIns="91440" tIns="45720" rIns="91440" bIns="45720" rtlCol="0" anchor="t">
            <a:normAutofit/>
          </a:bodyPr>
          <a:lstStyle/>
          <a:p>
            <a:pPr marL="0" lvl="0" indent="0">
              <a:buNone/>
            </a:pPr>
            <a:r>
              <a:rPr lang="en-US" dirty="0">
                <a:latin typeface="Tahoma" panose="020B0604030504040204" pitchFamily="34" charset="0"/>
                <a:ea typeface="Tahoma" panose="020B0604030504040204" pitchFamily="34" charset="0"/>
                <a:cs typeface="Tahoma" panose="020B0604030504040204" pitchFamily="34" charset="0"/>
              </a:rPr>
              <a:t>Insertion and deletion in vectors stem from functions in the &lt;vector&gt; library. The most common ones are:</a:t>
            </a:r>
          </a:p>
        </p:txBody>
      </p:sp>
      <p:pic>
        <p:nvPicPr>
          <p:cNvPr id="6" name="Picture 5">
            <a:extLst>
              <a:ext uri="{FF2B5EF4-FFF2-40B4-BE49-F238E27FC236}">
                <a16:creationId xmlns:a16="http://schemas.microsoft.com/office/drawing/2014/main" id="{03FF4B08-0640-42EC-8AA2-FED3AEED62DD}"/>
              </a:ext>
            </a:extLst>
          </p:cNvPr>
          <p:cNvPicPr>
            <a:picLocks noChangeAspect="1"/>
          </p:cNvPicPr>
          <p:nvPr/>
        </p:nvPicPr>
        <p:blipFill rotWithShape="1">
          <a:blip r:embed="rId2"/>
          <a:srcRect l="23458" t="24341" r="28402" b="57985"/>
          <a:stretch/>
        </p:blipFill>
        <p:spPr>
          <a:xfrm>
            <a:off x="1141412" y="2466754"/>
            <a:ext cx="10348281" cy="2137144"/>
          </a:xfrm>
          <a:prstGeom prst="rect">
            <a:avLst/>
          </a:prstGeom>
        </p:spPr>
      </p:pic>
    </p:spTree>
    <p:extLst>
      <p:ext uri="{BB962C8B-B14F-4D97-AF65-F5344CB8AC3E}">
        <p14:creationId xmlns:p14="http://schemas.microsoft.com/office/powerpoint/2010/main" val="1335056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Foreach loop</a:t>
            </a:r>
          </a:p>
        </p:txBody>
      </p:sp>
    </p:spTree>
    <p:extLst>
      <p:ext uri="{BB962C8B-B14F-4D97-AF65-F5344CB8AC3E}">
        <p14:creationId xmlns:p14="http://schemas.microsoft.com/office/powerpoint/2010/main" val="10984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dirty="0">
                <a:latin typeface="Rockwell" panose="02060603020205020403" pitchFamily="18" charset="0"/>
              </a:rPr>
              <a:t>What is a foreach loop?</a:t>
            </a:r>
          </a:p>
        </p:txBody>
      </p:sp>
      <p:sp>
        <p:nvSpPr>
          <p:cNvPr id="5" name="Content Placeholder 2">
            <a:extLst>
              <a:ext uri="{FF2B5EF4-FFF2-40B4-BE49-F238E27FC236}">
                <a16:creationId xmlns:a16="http://schemas.microsoft.com/office/drawing/2014/main" id="{539EEC8E-8FBB-4875-857F-E2181AFB9D42}"/>
              </a:ext>
            </a:extLst>
          </p:cNvPr>
          <p:cNvSpPr>
            <a:spLocks noGrp="1"/>
          </p:cNvSpPr>
          <p:nvPr>
            <p:ph idx="1"/>
          </p:nvPr>
        </p:nvSpPr>
        <p:spPr>
          <a:xfrm>
            <a:off x="1141413" y="1517982"/>
            <a:ext cx="9905999" cy="1457305"/>
          </a:xfrm>
        </p:spPr>
        <p:txBody>
          <a:bodyPr vert="horz" lIns="91440" tIns="45720" rIns="91440" bIns="45720" rtlCol="0" anchor="t">
            <a:normAutofit/>
          </a:bodyPr>
          <a:lstStyle/>
          <a:p>
            <a:pPr marL="0" lvl="0" indent="0">
              <a:buNone/>
            </a:pPr>
            <a:r>
              <a:rPr lang="en-US" dirty="0">
                <a:latin typeface="Tahoma" panose="020B0604030504040204" pitchFamily="34" charset="0"/>
                <a:ea typeface="Tahoma" panose="020B0604030504040204" pitchFamily="34" charset="0"/>
                <a:cs typeface="Tahoma" panose="020B0604030504040204" pitchFamily="34" charset="0"/>
              </a:rPr>
              <a:t>A foreach loop is a type of for loop that cycles through each element in a container (arrays, vectors, etc.).</a:t>
            </a:r>
          </a:p>
        </p:txBody>
      </p:sp>
      <p:pic>
        <p:nvPicPr>
          <p:cNvPr id="3" name="Picture 2">
            <a:extLst>
              <a:ext uri="{FF2B5EF4-FFF2-40B4-BE49-F238E27FC236}">
                <a16:creationId xmlns:a16="http://schemas.microsoft.com/office/drawing/2014/main" id="{E71E1AA7-FCB2-4A0E-A73B-C499E412B60F}"/>
              </a:ext>
            </a:extLst>
          </p:cNvPr>
          <p:cNvPicPr>
            <a:picLocks noChangeAspect="1"/>
          </p:cNvPicPr>
          <p:nvPr/>
        </p:nvPicPr>
        <p:blipFill rotWithShape="1">
          <a:blip r:embed="rId2"/>
          <a:srcRect l="23459" t="29457" r="35030" b="53024"/>
          <a:stretch/>
        </p:blipFill>
        <p:spPr>
          <a:xfrm>
            <a:off x="1141413" y="2427710"/>
            <a:ext cx="7375414" cy="1750886"/>
          </a:xfrm>
          <a:prstGeom prst="rect">
            <a:avLst/>
          </a:prstGeom>
        </p:spPr>
      </p:pic>
    </p:spTree>
    <p:extLst>
      <p:ext uri="{BB962C8B-B14F-4D97-AF65-F5344CB8AC3E}">
        <p14:creationId xmlns:p14="http://schemas.microsoft.com/office/powerpoint/2010/main" val="2451322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dirty="0">
                <a:latin typeface="Rockwell" panose="02060603020205020403" pitchFamily="18" charset="0"/>
              </a:rPr>
              <a:t>Exercise 1</a:t>
            </a:r>
          </a:p>
        </p:txBody>
      </p:sp>
      <p:sp>
        <p:nvSpPr>
          <p:cNvPr id="5" name="Content Placeholder 2">
            <a:extLst>
              <a:ext uri="{FF2B5EF4-FFF2-40B4-BE49-F238E27FC236}">
                <a16:creationId xmlns:a16="http://schemas.microsoft.com/office/drawing/2014/main" id="{539EEC8E-8FBB-4875-857F-E2181AFB9D42}"/>
              </a:ext>
            </a:extLst>
          </p:cNvPr>
          <p:cNvSpPr>
            <a:spLocks noGrp="1"/>
          </p:cNvSpPr>
          <p:nvPr>
            <p:ph idx="1"/>
          </p:nvPr>
        </p:nvSpPr>
        <p:spPr>
          <a:xfrm>
            <a:off x="1141413" y="1517982"/>
            <a:ext cx="9905999" cy="3649441"/>
          </a:xfrm>
        </p:spPr>
        <p:txBody>
          <a:bodyPr vert="horz" lIns="91440" tIns="45720" rIns="91440" bIns="45720" rtlCol="0" anchor="t">
            <a:normAutofit/>
          </a:bodyPr>
          <a:lstStyle/>
          <a:p>
            <a:pPr marL="0" lvl="0" indent="0">
              <a:buNone/>
            </a:pPr>
            <a:r>
              <a:rPr lang="en-US" dirty="0">
                <a:latin typeface="Tahoma" panose="020B0604030504040204" pitchFamily="34" charset="0"/>
                <a:ea typeface="Tahoma" panose="020B0604030504040204" pitchFamily="34" charset="0"/>
                <a:cs typeface="Tahoma" panose="020B0604030504040204" pitchFamily="34" charset="0"/>
              </a:rPr>
              <a:t>Create an array with numbers 1-100.</a:t>
            </a:r>
          </a:p>
          <a:p>
            <a:pPr marL="0" lvl="0" indent="0">
              <a:buNone/>
            </a:pPr>
            <a:r>
              <a:rPr lang="en-US" dirty="0">
                <a:latin typeface="Tahoma" panose="020B0604030504040204" pitchFamily="34" charset="0"/>
                <a:ea typeface="Tahoma" panose="020B0604030504040204" pitchFamily="34" charset="0"/>
                <a:cs typeface="Tahoma" panose="020B0604030504040204" pitchFamily="34" charset="0"/>
              </a:rPr>
              <a:t>Create 2 vectors that will store the even and odd numbers respectively.</a:t>
            </a:r>
          </a:p>
          <a:p>
            <a:pPr marL="0" lvl="0" indent="0">
              <a:buNone/>
            </a:pPr>
            <a:r>
              <a:rPr lang="en-US" dirty="0">
                <a:latin typeface="Tahoma" panose="020B0604030504040204" pitchFamily="34" charset="0"/>
                <a:ea typeface="Tahoma" panose="020B0604030504040204" pitchFamily="34" charset="0"/>
                <a:cs typeface="Tahoma" panose="020B0604030504040204" pitchFamily="34" charset="0"/>
              </a:rPr>
              <a:t>Print each array at the end.</a:t>
            </a:r>
          </a:p>
        </p:txBody>
      </p:sp>
    </p:spTree>
    <p:extLst>
      <p:ext uri="{BB962C8B-B14F-4D97-AF65-F5344CB8AC3E}">
        <p14:creationId xmlns:p14="http://schemas.microsoft.com/office/powerpoint/2010/main" val="1507352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dirty="0">
                <a:latin typeface="Rockwell" panose="02060603020205020403" pitchFamily="18" charset="0"/>
              </a:rPr>
              <a:t>Exercise 2</a:t>
            </a:r>
          </a:p>
        </p:txBody>
      </p:sp>
      <p:sp>
        <p:nvSpPr>
          <p:cNvPr id="5" name="Content Placeholder 2">
            <a:extLst>
              <a:ext uri="{FF2B5EF4-FFF2-40B4-BE49-F238E27FC236}">
                <a16:creationId xmlns:a16="http://schemas.microsoft.com/office/drawing/2014/main" id="{539EEC8E-8FBB-4875-857F-E2181AFB9D42}"/>
              </a:ext>
            </a:extLst>
          </p:cNvPr>
          <p:cNvSpPr>
            <a:spLocks noGrp="1"/>
          </p:cNvSpPr>
          <p:nvPr>
            <p:ph idx="1"/>
          </p:nvPr>
        </p:nvSpPr>
        <p:spPr>
          <a:xfrm>
            <a:off x="1141413" y="1517982"/>
            <a:ext cx="9905999" cy="3649441"/>
          </a:xfrm>
        </p:spPr>
        <p:txBody>
          <a:bodyPr vert="horz" lIns="91440" tIns="45720" rIns="91440" bIns="45720" rtlCol="0" anchor="t">
            <a:normAutofit/>
          </a:bodyPr>
          <a:lstStyle/>
          <a:p>
            <a:pPr marL="0" lvl="0" indent="0">
              <a:buNone/>
            </a:pPr>
            <a:r>
              <a:rPr lang="en-US" dirty="0">
                <a:latin typeface="Tahoma" panose="020B0604030504040204" pitchFamily="34" charset="0"/>
                <a:ea typeface="Tahoma" panose="020B0604030504040204" pitchFamily="34" charset="0"/>
                <a:cs typeface="Tahoma" panose="020B0604030504040204" pitchFamily="34" charset="0"/>
              </a:rPr>
              <a:t>Print the numbers from 1 – 100 in zigzag order (1 100 2 99 3 98…)</a:t>
            </a:r>
          </a:p>
          <a:p>
            <a:pPr marL="0" lvl="0" indent="0">
              <a:buNone/>
            </a:pPr>
            <a:r>
              <a:rPr lang="en-US" dirty="0">
                <a:latin typeface="Tahoma" panose="020B0604030504040204" pitchFamily="34" charset="0"/>
                <a:ea typeface="Tahoma" panose="020B0604030504040204" pitchFamily="34" charset="0"/>
                <a:cs typeface="Tahoma" panose="020B0604030504040204" pitchFamily="34" charset="0"/>
              </a:rPr>
              <a:t>Requirements:</a:t>
            </a:r>
          </a:p>
          <a:p>
            <a:pPr marL="457200" lvl="0" indent="-457200">
              <a:buAutoNum type="arabicPeriod"/>
            </a:pPr>
            <a:r>
              <a:rPr lang="en-US" dirty="0">
                <a:latin typeface="Tahoma" panose="020B0604030504040204" pitchFamily="34" charset="0"/>
                <a:ea typeface="Tahoma" panose="020B0604030504040204" pitchFamily="34" charset="0"/>
                <a:cs typeface="Tahoma" panose="020B0604030504040204" pitchFamily="34" charset="0"/>
              </a:rPr>
              <a:t>You must use a vector as a container</a:t>
            </a:r>
          </a:p>
          <a:p>
            <a:pPr marL="457200" lvl="0" indent="-457200">
              <a:buAutoNum type="arabicPeriod"/>
            </a:pPr>
            <a:r>
              <a:rPr lang="en-US" dirty="0">
                <a:latin typeface="Tahoma" panose="020B0604030504040204" pitchFamily="34" charset="0"/>
                <a:ea typeface="Tahoma" panose="020B0604030504040204" pitchFamily="34" charset="0"/>
                <a:cs typeface="Tahoma" panose="020B0604030504040204" pitchFamily="34" charset="0"/>
              </a:rPr>
              <a:t>You must use a foreach loop to print</a:t>
            </a:r>
          </a:p>
        </p:txBody>
      </p:sp>
    </p:spTree>
    <p:extLst>
      <p:ext uri="{BB962C8B-B14F-4D97-AF65-F5344CB8AC3E}">
        <p14:creationId xmlns:p14="http://schemas.microsoft.com/office/powerpoint/2010/main" val="641077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dirty="0">
                <a:latin typeface="Rockwell" panose="02060603020205020403" pitchFamily="18" charset="0"/>
              </a:rPr>
              <a:t>Homework 1</a:t>
            </a:r>
          </a:p>
        </p:txBody>
      </p:sp>
      <p:sp>
        <p:nvSpPr>
          <p:cNvPr id="5" name="Content Placeholder 2">
            <a:extLst>
              <a:ext uri="{FF2B5EF4-FFF2-40B4-BE49-F238E27FC236}">
                <a16:creationId xmlns:a16="http://schemas.microsoft.com/office/drawing/2014/main" id="{539EEC8E-8FBB-4875-857F-E2181AFB9D42}"/>
              </a:ext>
            </a:extLst>
          </p:cNvPr>
          <p:cNvSpPr>
            <a:spLocks noGrp="1"/>
          </p:cNvSpPr>
          <p:nvPr>
            <p:ph idx="1"/>
          </p:nvPr>
        </p:nvSpPr>
        <p:spPr>
          <a:xfrm>
            <a:off x="1141413" y="1486084"/>
            <a:ext cx="9905999" cy="5371916"/>
          </a:xfrm>
        </p:spPr>
        <p:txBody>
          <a:bodyPr vert="horz" lIns="91440" tIns="45720" rIns="91440" bIns="45720" rtlCol="0" anchor="t">
            <a:normAutofit/>
          </a:bodyPr>
          <a:lstStyle/>
          <a:p>
            <a:pPr marL="0" lvl="0" indent="0">
              <a:buNone/>
            </a:pPr>
            <a:r>
              <a:rPr lang="en-US" dirty="0">
                <a:latin typeface="Tahoma" panose="020B0604030504040204" pitchFamily="34" charset="0"/>
                <a:ea typeface="Tahoma" panose="020B0604030504040204" pitchFamily="34" charset="0"/>
                <a:cs typeface="Tahoma" panose="020B0604030504040204" pitchFamily="34" charset="0"/>
              </a:rPr>
              <a:t>Bubble sort is a famous type of sorting algorithm that works via the following procedure:</a:t>
            </a:r>
          </a:p>
          <a:p>
            <a:pPr marL="457200" lvl="0" indent="-457200">
              <a:buAutoNum type="arabicPeriod"/>
            </a:pPr>
            <a:r>
              <a:rPr lang="en-US" dirty="0">
                <a:latin typeface="Tahoma" panose="020B0604030504040204" pitchFamily="34" charset="0"/>
                <a:ea typeface="Tahoma" panose="020B0604030504040204" pitchFamily="34" charset="0"/>
                <a:cs typeface="Tahoma" panose="020B0604030504040204" pitchFamily="34" charset="0"/>
              </a:rPr>
              <a:t>Loop through each element of the array.</a:t>
            </a:r>
          </a:p>
          <a:p>
            <a:pPr marL="457200" lvl="0" indent="-457200">
              <a:buAutoNum type="arabicPeriod"/>
            </a:pPr>
            <a:r>
              <a:rPr lang="en-US" dirty="0">
                <a:latin typeface="Tahoma" panose="020B0604030504040204" pitchFamily="34" charset="0"/>
                <a:ea typeface="Tahoma" panose="020B0604030504040204" pitchFamily="34" charset="0"/>
                <a:cs typeface="Tahoma" panose="020B0604030504040204" pitchFamily="34" charset="0"/>
              </a:rPr>
              <a:t>If the current element is less than the next element, swap them.</a:t>
            </a:r>
          </a:p>
          <a:p>
            <a:pPr marL="457200" lvl="0" indent="-457200">
              <a:buAutoNum type="arabicPeriod"/>
            </a:pPr>
            <a:r>
              <a:rPr lang="en-US" dirty="0">
                <a:latin typeface="Tahoma" panose="020B0604030504040204" pitchFamily="34" charset="0"/>
                <a:ea typeface="Tahoma" panose="020B0604030504040204" pitchFamily="34" charset="0"/>
                <a:cs typeface="Tahoma" panose="020B0604030504040204" pitchFamily="34" charset="0"/>
              </a:rPr>
              <a:t>Repeat until the array is sorted.</a:t>
            </a:r>
          </a:p>
          <a:p>
            <a:pPr marL="0" lvl="0" indent="0">
              <a:buNone/>
            </a:pPr>
            <a:r>
              <a:rPr lang="en-US" dirty="0">
                <a:latin typeface="Tahoma" panose="020B0604030504040204" pitchFamily="34" charset="0"/>
                <a:ea typeface="Tahoma" panose="020B0604030504040204" pitchFamily="34" charset="0"/>
                <a:cs typeface="Tahoma" panose="020B0604030504040204" pitchFamily="34" charset="0"/>
              </a:rPr>
              <a:t>Code it!</a:t>
            </a:r>
          </a:p>
        </p:txBody>
      </p:sp>
    </p:spTree>
    <p:extLst>
      <p:ext uri="{BB962C8B-B14F-4D97-AF65-F5344CB8AC3E}">
        <p14:creationId xmlns:p14="http://schemas.microsoft.com/office/powerpoint/2010/main" val="2037458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dirty="0">
                <a:latin typeface="Rockwell" panose="02060603020205020403" pitchFamily="18" charset="0"/>
              </a:rPr>
              <a:t>Homework 2</a:t>
            </a:r>
          </a:p>
        </p:txBody>
      </p:sp>
      <p:sp>
        <p:nvSpPr>
          <p:cNvPr id="5" name="Content Placeholder 2">
            <a:extLst>
              <a:ext uri="{FF2B5EF4-FFF2-40B4-BE49-F238E27FC236}">
                <a16:creationId xmlns:a16="http://schemas.microsoft.com/office/drawing/2014/main" id="{539EEC8E-8FBB-4875-857F-E2181AFB9D42}"/>
              </a:ext>
            </a:extLst>
          </p:cNvPr>
          <p:cNvSpPr>
            <a:spLocks noGrp="1"/>
          </p:cNvSpPr>
          <p:nvPr>
            <p:ph idx="1"/>
          </p:nvPr>
        </p:nvSpPr>
        <p:spPr>
          <a:xfrm>
            <a:off x="1141413" y="1486084"/>
            <a:ext cx="9905999" cy="5371916"/>
          </a:xfrm>
        </p:spPr>
        <p:txBody>
          <a:bodyPr vert="horz" lIns="91440" tIns="45720" rIns="91440" bIns="45720" rtlCol="0" anchor="t">
            <a:normAutofit lnSpcReduction="10000"/>
          </a:bodyPr>
          <a:lstStyle/>
          <a:p>
            <a:pPr marL="0" lvl="0" indent="0">
              <a:buNone/>
            </a:pPr>
            <a:r>
              <a:rPr lang="en-US" dirty="0">
                <a:latin typeface="Tahoma" panose="020B0604030504040204" pitchFamily="34" charset="0"/>
                <a:ea typeface="Tahoma" panose="020B0604030504040204" pitchFamily="34" charset="0"/>
                <a:cs typeface="Tahoma" panose="020B0604030504040204" pitchFamily="34" charset="0"/>
              </a:rPr>
              <a:t>Binary Search is an algorithm on a sorted array that finds us an element in the array quickly.</a:t>
            </a:r>
          </a:p>
          <a:p>
            <a:pPr marL="0" lvl="0" indent="0">
              <a:buNone/>
            </a:pPr>
            <a:r>
              <a:rPr lang="en-US" dirty="0">
                <a:latin typeface="Tahoma" panose="020B0604030504040204" pitchFamily="34" charset="0"/>
                <a:ea typeface="Tahoma" panose="020B0604030504040204" pitchFamily="34" charset="0"/>
                <a:cs typeface="Tahoma" panose="020B0604030504040204" pitchFamily="34" charset="0"/>
              </a:rPr>
              <a:t>How it works is we have two variables lo (0) and hi (size of container), representing our search range.</a:t>
            </a:r>
          </a:p>
          <a:p>
            <a:pPr marL="0" lvl="0" indent="0">
              <a:buNone/>
            </a:pPr>
            <a:r>
              <a:rPr lang="en-US" dirty="0">
                <a:latin typeface="Tahoma" panose="020B0604030504040204" pitchFamily="34" charset="0"/>
                <a:ea typeface="Tahoma" panose="020B0604030504040204" pitchFamily="34" charset="0"/>
                <a:cs typeface="Tahoma" panose="020B0604030504040204" pitchFamily="34" charset="0"/>
              </a:rPr>
              <a:t>For every iteration: </a:t>
            </a:r>
          </a:p>
          <a:p>
            <a:pPr marL="0" lvl="0" indent="0">
              <a:buNone/>
            </a:pPr>
            <a:r>
              <a:rPr lang="en-US" dirty="0">
                <a:latin typeface="Tahoma" panose="020B0604030504040204" pitchFamily="34" charset="0"/>
                <a:ea typeface="Tahoma" panose="020B0604030504040204" pitchFamily="34" charset="0"/>
                <a:cs typeface="Tahoma" panose="020B0604030504040204" pitchFamily="34" charset="0"/>
              </a:rPr>
              <a:t>If the middle value of the range is lower than the element, it must be in the upper half. Otherwise, if it is greater than the element, it must be in the lower half. If it is the element, return true. If you can’t find the element (lo&gt;hi), return false.</a:t>
            </a:r>
          </a:p>
          <a:p>
            <a:pPr marL="0" lvl="0" indent="0">
              <a:buNone/>
            </a:pPr>
            <a:r>
              <a:rPr lang="en-US" dirty="0">
                <a:latin typeface="Tahoma" panose="020B0604030504040204" pitchFamily="34" charset="0"/>
                <a:ea typeface="Tahoma" panose="020B0604030504040204" pitchFamily="34" charset="0"/>
                <a:cs typeface="Tahoma" panose="020B0604030504040204" pitchFamily="34" charset="0"/>
              </a:rPr>
              <a:t>Using a sorted array with numbers from 1-10000, code it! Test it for all numbers!</a:t>
            </a:r>
          </a:p>
        </p:txBody>
      </p:sp>
    </p:spTree>
    <p:extLst>
      <p:ext uri="{BB962C8B-B14F-4D97-AF65-F5344CB8AC3E}">
        <p14:creationId xmlns:p14="http://schemas.microsoft.com/office/powerpoint/2010/main" val="3004071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Homework</a:t>
            </a:r>
          </a:p>
        </p:txBody>
      </p:sp>
    </p:spTree>
    <p:extLst>
      <p:ext uri="{BB962C8B-B14F-4D97-AF65-F5344CB8AC3E}">
        <p14:creationId xmlns:p14="http://schemas.microsoft.com/office/powerpoint/2010/main" val="237289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Readability</a:t>
            </a:r>
          </a:p>
        </p:txBody>
      </p:sp>
    </p:spTree>
    <p:extLst>
      <p:ext uri="{BB962C8B-B14F-4D97-AF65-F5344CB8AC3E}">
        <p14:creationId xmlns:p14="http://schemas.microsoft.com/office/powerpoint/2010/main" val="1629688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sort/fill</a:t>
            </a:r>
          </a:p>
        </p:txBody>
      </p:sp>
    </p:spTree>
    <p:extLst>
      <p:ext uri="{BB962C8B-B14F-4D97-AF65-F5344CB8AC3E}">
        <p14:creationId xmlns:p14="http://schemas.microsoft.com/office/powerpoint/2010/main" val="3765504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dirty="0">
                <a:latin typeface="Rockwell" panose="02060603020205020403" pitchFamily="18" charset="0"/>
              </a:rPr>
              <a:t>Sorting</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3" y="1658143"/>
            <a:ext cx="9905999" cy="3541714"/>
          </a:xfrm>
        </p:spPr>
        <p:txBody>
          <a:bodyPr vert="horz" lIns="91440" tIns="45720" rIns="91440" bIns="45720" rtlCol="0" anchor="t">
            <a:normAutofit/>
          </a:bodyPr>
          <a:lstStyle/>
          <a:p>
            <a:pPr marL="0" lvl="0" indent="0">
              <a:buNone/>
            </a:pPr>
            <a:r>
              <a:rPr lang="en-US" dirty="0">
                <a:latin typeface="Tahoma" panose="020B0604030504040204" pitchFamily="34" charset="0"/>
                <a:ea typeface="Tahoma" panose="020B0604030504040204" pitchFamily="34" charset="0"/>
                <a:cs typeface="Tahoma" panose="020B0604030504040204" pitchFamily="34" charset="0"/>
              </a:rPr>
              <a:t>There are many different sorting algorithms out there, and we will create some in the future!</a:t>
            </a:r>
          </a:p>
          <a:p>
            <a:pPr marL="0" lvl="0" indent="0">
              <a:buNone/>
            </a:pPr>
            <a:r>
              <a:rPr lang="en-US" dirty="0">
                <a:latin typeface="Tahoma" panose="020B0604030504040204" pitchFamily="34" charset="0"/>
                <a:ea typeface="Tahoma" panose="020B0604030504040204" pitchFamily="34" charset="0"/>
                <a:cs typeface="Tahoma" panose="020B0604030504040204" pitchFamily="34" charset="0"/>
              </a:rPr>
              <a:t>For now you should take note of a very useful built-in sort method.</a:t>
            </a:r>
          </a:p>
          <a:p>
            <a:pPr marL="0" lvl="0" indent="0">
              <a:buNone/>
            </a:pPr>
            <a:r>
              <a:rPr lang="en-US" dirty="0">
                <a:latin typeface="Tahoma" panose="020B0604030504040204" pitchFamily="34" charset="0"/>
                <a:ea typeface="Tahoma" panose="020B0604030504040204" pitchFamily="34" charset="0"/>
                <a:cs typeface="Tahoma" panose="020B0604030504040204" pitchFamily="34" charset="0"/>
              </a:rPr>
              <a:t>We’ll need to include &lt;algorithm&gt; for both sort and fill.</a:t>
            </a:r>
          </a:p>
        </p:txBody>
      </p:sp>
      <p:pic>
        <p:nvPicPr>
          <p:cNvPr id="5" name="Picture 4">
            <a:extLst>
              <a:ext uri="{FF2B5EF4-FFF2-40B4-BE49-F238E27FC236}">
                <a16:creationId xmlns:a16="http://schemas.microsoft.com/office/drawing/2014/main" id="{E0AEDA78-B8F1-48E4-A7F6-7BF18504BB57}"/>
              </a:ext>
            </a:extLst>
          </p:cNvPr>
          <p:cNvPicPr>
            <a:picLocks noChangeAspect="1"/>
          </p:cNvPicPr>
          <p:nvPr/>
        </p:nvPicPr>
        <p:blipFill rotWithShape="1">
          <a:blip r:embed="rId2"/>
          <a:srcRect l="20756" t="13178" r="57180" b="82946"/>
          <a:stretch/>
        </p:blipFill>
        <p:spPr>
          <a:xfrm>
            <a:off x="1244008" y="3838352"/>
            <a:ext cx="5487671" cy="542262"/>
          </a:xfrm>
          <a:prstGeom prst="rect">
            <a:avLst/>
          </a:prstGeom>
        </p:spPr>
      </p:pic>
    </p:spTree>
    <p:extLst>
      <p:ext uri="{BB962C8B-B14F-4D97-AF65-F5344CB8AC3E}">
        <p14:creationId xmlns:p14="http://schemas.microsoft.com/office/powerpoint/2010/main" val="1902613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dirty="0">
                <a:latin typeface="Rockwell" panose="02060603020205020403" pitchFamily="18" charset="0"/>
              </a:rPr>
              <a:t>Sorting continued</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3" y="1658143"/>
            <a:ext cx="9905999" cy="734183"/>
          </a:xfrm>
        </p:spPr>
        <p:txBody>
          <a:bodyPr vert="horz" lIns="91440" tIns="45720" rIns="91440" bIns="45720" rtlCol="0" anchor="t">
            <a:normAutofit/>
          </a:bodyPr>
          <a:lstStyle/>
          <a:p>
            <a:pPr marL="0" lvl="0" indent="0">
              <a:buNone/>
            </a:pPr>
            <a:r>
              <a:rPr lang="en-US" dirty="0">
                <a:latin typeface="Tahoma" panose="020B0604030504040204" pitchFamily="34" charset="0"/>
                <a:ea typeface="Tahoma" panose="020B0604030504040204" pitchFamily="34" charset="0"/>
                <a:cs typeface="Tahoma" panose="020B0604030504040204" pitchFamily="34" charset="0"/>
              </a:rPr>
              <a:t>The sort function is implemented like this:</a:t>
            </a:r>
          </a:p>
        </p:txBody>
      </p:sp>
      <p:pic>
        <p:nvPicPr>
          <p:cNvPr id="6" name="Picture 5">
            <a:extLst>
              <a:ext uri="{FF2B5EF4-FFF2-40B4-BE49-F238E27FC236}">
                <a16:creationId xmlns:a16="http://schemas.microsoft.com/office/drawing/2014/main" id="{F1854B72-66C3-484F-8A3B-1729E6D9F79E}"/>
              </a:ext>
            </a:extLst>
          </p:cNvPr>
          <p:cNvPicPr>
            <a:picLocks noChangeAspect="1"/>
          </p:cNvPicPr>
          <p:nvPr/>
        </p:nvPicPr>
        <p:blipFill rotWithShape="1">
          <a:blip r:embed="rId2"/>
          <a:srcRect l="23546" t="29457" r="27790" b="58915"/>
          <a:stretch/>
        </p:blipFill>
        <p:spPr>
          <a:xfrm>
            <a:off x="1233376" y="2179674"/>
            <a:ext cx="8771862" cy="1179014"/>
          </a:xfrm>
          <a:prstGeom prst="rect">
            <a:avLst/>
          </a:prstGeom>
        </p:spPr>
      </p:pic>
      <p:sp>
        <p:nvSpPr>
          <p:cNvPr id="7" name="Content Placeholder 2">
            <a:extLst>
              <a:ext uri="{FF2B5EF4-FFF2-40B4-BE49-F238E27FC236}">
                <a16:creationId xmlns:a16="http://schemas.microsoft.com/office/drawing/2014/main" id="{F4237BE9-5195-4FE6-8ED5-EAA9BF4EFE28}"/>
              </a:ext>
            </a:extLst>
          </p:cNvPr>
          <p:cNvSpPr txBox="1">
            <a:spLocks/>
          </p:cNvSpPr>
          <p:nvPr/>
        </p:nvSpPr>
        <p:spPr>
          <a:xfrm>
            <a:off x="1141413" y="3406902"/>
            <a:ext cx="9905999" cy="73418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latin typeface="Tahoma" panose="020B0604030504040204" pitchFamily="34" charset="0"/>
                <a:ea typeface="Tahoma" panose="020B0604030504040204" pitchFamily="34" charset="0"/>
                <a:cs typeface="Tahoma" panose="020B0604030504040204" pitchFamily="34" charset="0"/>
              </a:rPr>
              <a:t>We can also create our own comparison function:</a:t>
            </a:r>
          </a:p>
        </p:txBody>
      </p:sp>
      <p:pic>
        <p:nvPicPr>
          <p:cNvPr id="9" name="Picture 8">
            <a:extLst>
              <a:ext uri="{FF2B5EF4-FFF2-40B4-BE49-F238E27FC236}">
                <a16:creationId xmlns:a16="http://schemas.microsoft.com/office/drawing/2014/main" id="{DF4FE96C-5529-4073-A32C-E2CEABCB16CA}"/>
              </a:ext>
            </a:extLst>
          </p:cNvPr>
          <p:cNvPicPr>
            <a:picLocks noChangeAspect="1"/>
          </p:cNvPicPr>
          <p:nvPr/>
        </p:nvPicPr>
        <p:blipFill rotWithShape="1">
          <a:blip r:embed="rId3"/>
          <a:srcRect l="20582" t="24178" r="22122" b="54262"/>
          <a:stretch/>
        </p:blipFill>
        <p:spPr>
          <a:xfrm>
            <a:off x="1233376" y="3922877"/>
            <a:ext cx="10049360" cy="2127049"/>
          </a:xfrm>
          <a:prstGeom prst="rect">
            <a:avLst/>
          </a:prstGeom>
        </p:spPr>
      </p:pic>
    </p:spTree>
    <p:extLst>
      <p:ext uri="{BB962C8B-B14F-4D97-AF65-F5344CB8AC3E}">
        <p14:creationId xmlns:p14="http://schemas.microsoft.com/office/powerpoint/2010/main" val="496897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dirty="0">
                <a:latin typeface="Rockwell" panose="02060603020205020403" pitchFamily="18" charset="0"/>
              </a:rPr>
              <a:t>Fill</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3" y="1658143"/>
            <a:ext cx="9905999" cy="1404034"/>
          </a:xfrm>
        </p:spPr>
        <p:txBody>
          <a:bodyPr vert="horz" lIns="91440" tIns="45720" rIns="91440" bIns="45720" rtlCol="0" anchor="t">
            <a:normAutofit/>
          </a:bodyPr>
          <a:lstStyle/>
          <a:p>
            <a:pPr marL="0" lvl="0" indent="0">
              <a:buNone/>
            </a:pPr>
            <a:r>
              <a:rPr lang="en-US" dirty="0">
                <a:latin typeface="Tahoma" panose="020B0604030504040204" pitchFamily="34" charset="0"/>
                <a:ea typeface="Tahoma" panose="020B0604030504040204" pitchFamily="34" charset="0"/>
                <a:cs typeface="Tahoma" panose="020B0604030504040204" pitchFamily="34" charset="0"/>
              </a:rPr>
              <a:t>Fill is a straightforward function that will fill an array with a certain value. It is implemented like this:</a:t>
            </a:r>
          </a:p>
        </p:txBody>
      </p:sp>
      <p:pic>
        <p:nvPicPr>
          <p:cNvPr id="4" name="Picture 3">
            <a:extLst>
              <a:ext uri="{FF2B5EF4-FFF2-40B4-BE49-F238E27FC236}">
                <a16:creationId xmlns:a16="http://schemas.microsoft.com/office/drawing/2014/main" id="{D4E16CE0-9404-4D19-87B9-AAF180F7C730}"/>
              </a:ext>
            </a:extLst>
          </p:cNvPr>
          <p:cNvPicPr>
            <a:picLocks noChangeAspect="1"/>
          </p:cNvPicPr>
          <p:nvPr/>
        </p:nvPicPr>
        <p:blipFill rotWithShape="1">
          <a:blip r:embed="rId2"/>
          <a:srcRect l="23259" t="28691" r="33545" b="61182"/>
          <a:stretch/>
        </p:blipFill>
        <p:spPr>
          <a:xfrm>
            <a:off x="1218577" y="2604304"/>
            <a:ext cx="9035695" cy="1191520"/>
          </a:xfrm>
          <a:prstGeom prst="rect">
            <a:avLst/>
          </a:prstGeom>
        </p:spPr>
      </p:pic>
    </p:spTree>
    <p:extLst>
      <p:ext uri="{BB962C8B-B14F-4D97-AF65-F5344CB8AC3E}">
        <p14:creationId xmlns:p14="http://schemas.microsoft.com/office/powerpoint/2010/main" val="988878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vectors</a:t>
            </a:r>
          </a:p>
        </p:txBody>
      </p:sp>
    </p:spTree>
    <p:extLst>
      <p:ext uri="{BB962C8B-B14F-4D97-AF65-F5344CB8AC3E}">
        <p14:creationId xmlns:p14="http://schemas.microsoft.com/office/powerpoint/2010/main" val="4127062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dirty="0">
                <a:latin typeface="Rockwell" panose="02060603020205020403" pitchFamily="18" charset="0"/>
              </a:rPr>
              <a:t>What are vectors?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3" y="1658143"/>
            <a:ext cx="9905999" cy="3541714"/>
          </a:xfrm>
        </p:spPr>
        <p:txBody>
          <a:bodyPr vert="horz" lIns="91440" tIns="45720" rIns="91440" bIns="45720" rtlCol="0" anchor="t">
            <a:normAutofit/>
          </a:bodyPr>
          <a:lstStyle/>
          <a:p>
            <a:pPr marL="0" lvl="0" indent="0">
              <a:buNone/>
            </a:pPr>
            <a:r>
              <a:rPr lang="en-US" dirty="0">
                <a:latin typeface="Tahoma" panose="020B0604030504040204" pitchFamily="34" charset="0"/>
                <a:ea typeface="Tahoma" panose="020B0604030504040204" pitchFamily="34" charset="0"/>
                <a:cs typeface="Tahoma" panose="020B0604030504040204" pitchFamily="34" charset="0"/>
              </a:rPr>
              <a:t>Vectors are essentially dynamic arrays. </a:t>
            </a:r>
          </a:p>
          <a:p>
            <a:pPr marL="0" lvl="0" indent="0">
              <a:buNone/>
            </a:pPr>
            <a:r>
              <a:rPr lang="en-US" dirty="0">
                <a:latin typeface="Tahoma" panose="020B0604030504040204" pitchFamily="34" charset="0"/>
                <a:ea typeface="Tahoma" panose="020B0604030504040204" pitchFamily="34" charset="0"/>
                <a:cs typeface="Tahoma" panose="020B0604030504040204" pitchFamily="34" charset="0"/>
              </a:rPr>
              <a:t>They can contain many elements, but there is no restriction on size. </a:t>
            </a:r>
          </a:p>
          <a:p>
            <a:pPr marL="0" lvl="0" indent="0">
              <a:buNone/>
            </a:pPr>
            <a:r>
              <a:rPr lang="en-US" dirty="0">
                <a:latin typeface="Tahoma" panose="020B0604030504040204" pitchFamily="34" charset="0"/>
                <a:ea typeface="Tahoma" panose="020B0604030504040204" pitchFamily="34" charset="0"/>
                <a:cs typeface="Tahoma" panose="020B0604030504040204" pitchFamily="34" charset="0"/>
              </a:rPr>
              <a:t>You can add, access, and delete elements to a vector anytime.</a:t>
            </a:r>
          </a:p>
          <a:p>
            <a:pPr marL="0" lvl="0" indent="0">
              <a:buNone/>
            </a:pPr>
            <a:r>
              <a:rPr lang="en-US" dirty="0">
                <a:latin typeface="Tahoma" panose="020B0604030504040204" pitchFamily="34" charset="0"/>
                <a:ea typeface="Tahoma" panose="020B0604030504040204" pitchFamily="34" charset="0"/>
                <a:cs typeface="Tahoma" panose="020B0604030504040204" pitchFamily="34" charset="0"/>
              </a:rPr>
              <a:t>You must include vectors using the #include keyword!</a:t>
            </a:r>
          </a:p>
        </p:txBody>
      </p:sp>
      <p:pic>
        <p:nvPicPr>
          <p:cNvPr id="4" name="Picture 3">
            <a:extLst>
              <a:ext uri="{FF2B5EF4-FFF2-40B4-BE49-F238E27FC236}">
                <a16:creationId xmlns:a16="http://schemas.microsoft.com/office/drawing/2014/main" id="{21D2B7E6-136E-40A5-830F-163E6569134F}"/>
              </a:ext>
            </a:extLst>
          </p:cNvPr>
          <p:cNvPicPr>
            <a:picLocks noChangeAspect="1"/>
          </p:cNvPicPr>
          <p:nvPr/>
        </p:nvPicPr>
        <p:blipFill rotWithShape="1">
          <a:blip r:embed="rId2"/>
          <a:srcRect l="20601" t="13034" r="58661" b="83084"/>
          <a:stretch/>
        </p:blipFill>
        <p:spPr>
          <a:xfrm>
            <a:off x="1141413" y="3877519"/>
            <a:ext cx="6521027" cy="686625"/>
          </a:xfrm>
          <a:prstGeom prst="rect">
            <a:avLst/>
          </a:prstGeom>
        </p:spPr>
      </p:pic>
    </p:spTree>
    <p:extLst>
      <p:ext uri="{BB962C8B-B14F-4D97-AF65-F5344CB8AC3E}">
        <p14:creationId xmlns:p14="http://schemas.microsoft.com/office/powerpoint/2010/main" val="834142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141</TotalTime>
  <Words>492</Words>
  <Application>Microsoft Office PowerPoint</Application>
  <PresentationFormat>Widescreen</PresentationFormat>
  <Paragraphs>52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Rockwell</vt:lpstr>
      <vt:lpstr>Tahoma</vt:lpstr>
      <vt:lpstr>Tw Cen MT</vt:lpstr>
      <vt:lpstr>Circuit</vt:lpstr>
      <vt:lpstr>C++ Basics IV</vt:lpstr>
      <vt:lpstr>Homework</vt:lpstr>
      <vt:lpstr>Readability</vt:lpstr>
      <vt:lpstr>sort/fill</vt:lpstr>
      <vt:lpstr>Sorting</vt:lpstr>
      <vt:lpstr>Sorting continued</vt:lpstr>
      <vt:lpstr>Fill</vt:lpstr>
      <vt:lpstr>vectors</vt:lpstr>
      <vt:lpstr>What are vectors?</vt:lpstr>
      <vt:lpstr>Declaration</vt:lpstr>
      <vt:lpstr>Declaration</vt:lpstr>
      <vt:lpstr>Vector access</vt:lpstr>
      <vt:lpstr>Insert/delete</vt:lpstr>
      <vt:lpstr>Foreach loop</vt:lpstr>
      <vt:lpstr>What is a foreach loop?</vt:lpstr>
      <vt:lpstr>Exercise 1</vt:lpstr>
      <vt:lpstr>Exercise 2</vt:lpstr>
      <vt:lpstr>Homework 1</vt:lpstr>
      <vt:lpstr>Homework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Basics IV</dc:title>
  <dc:creator>Ryan Zhang</dc:creator>
  <cp:lastModifiedBy>Ryan Zhang</cp:lastModifiedBy>
  <cp:revision>9</cp:revision>
  <dcterms:created xsi:type="dcterms:W3CDTF">2020-08-25T16:19:19Z</dcterms:created>
  <dcterms:modified xsi:type="dcterms:W3CDTF">2020-08-25T18:41:02Z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