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43"/>
  </p:notesMasterIdLst>
  <p:handoutMasterIdLst>
    <p:handoutMasterId r:id="rId44"/>
  </p:handoutMasterIdLst>
  <p:sldIdLst>
    <p:sldId id="256" r:id="rId5"/>
    <p:sldId id="264" r:id="rId6"/>
    <p:sldId id="265" r:id="rId7"/>
    <p:sldId id="266" r:id="rId8"/>
    <p:sldId id="267" r:id="rId9"/>
    <p:sldId id="269" r:id="rId10"/>
    <p:sldId id="270" r:id="rId11"/>
    <p:sldId id="257" r:id="rId12"/>
    <p:sldId id="271" r:id="rId13"/>
    <p:sldId id="274" r:id="rId14"/>
    <p:sldId id="273" r:id="rId15"/>
    <p:sldId id="28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303" r:id="rId38"/>
    <p:sldId id="299" r:id="rId39"/>
    <p:sldId id="300" r:id="rId40"/>
    <p:sldId id="30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C++ basics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287612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binary?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14C0-433D-4C3A-AF8F-3B8ED188883E}"/>
              </a:ext>
            </a:extLst>
          </p:cNvPr>
          <p:cNvSpPr txBox="1"/>
          <p:nvPr/>
        </p:nvSpPr>
        <p:spPr>
          <a:xfrm>
            <a:off x="1141412" y="1773238"/>
            <a:ext cx="908843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is the name for the base-2 number system </a:t>
            </a:r>
          </a:p>
          <a:p>
            <a:endParaRPr lang="en-CA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Made up of 1s and 0s</a:t>
            </a:r>
          </a:p>
          <a:p>
            <a:endParaRPr lang="en-CA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the same as the base 10 number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1A17-23C5-4D4E-A2B0-E65F05CE79EE}"/>
              </a:ext>
            </a:extLst>
          </p:cNvPr>
          <p:cNvSpPr txBox="1"/>
          <p:nvPr/>
        </p:nvSpPr>
        <p:spPr>
          <a:xfrm>
            <a:off x="1141411" y="3429000"/>
            <a:ext cx="9088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10: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12345 = 1*10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+ 2*10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+ 3*10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+ 4*10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+ 5*10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1CCA9-C87E-41E9-8A33-DDA540BE1CE6}"/>
              </a:ext>
            </a:extLst>
          </p:cNvPr>
          <p:cNvSpPr txBox="1"/>
          <p:nvPr/>
        </p:nvSpPr>
        <p:spPr>
          <a:xfrm>
            <a:off x="1141411" y="5039153"/>
            <a:ext cx="9088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2: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10110 = 1*2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+ 0*2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+ 1*2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+ 1*2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+ 0*2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22 (base 10)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85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Floating Point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14C0-433D-4C3A-AF8F-3B8ED188883E}"/>
              </a:ext>
            </a:extLst>
          </p:cNvPr>
          <p:cNvSpPr txBox="1"/>
          <p:nvPr/>
        </p:nvSpPr>
        <p:spPr>
          <a:xfrm>
            <a:off x="1141412" y="1773238"/>
            <a:ext cx="90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works with decimal points too!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33FAB-DBFB-4C11-B7AA-68F7A9D08B1B}"/>
              </a:ext>
            </a:extLst>
          </p:cNvPr>
          <p:cNvSpPr txBox="1"/>
          <p:nvPr/>
        </p:nvSpPr>
        <p:spPr>
          <a:xfrm>
            <a:off x="1141411" y="2234903"/>
            <a:ext cx="983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0.10111 = 0*2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CA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+ 1*2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+ 0*2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-2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+ 1*2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-3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+ 1*2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-4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+ 1*2</a:t>
            </a:r>
            <a:r>
              <a:rPr lang="en-CA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-5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23/32</a:t>
            </a:r>
            <a:endParaRPr lang="en-CA" sz="24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5D82C-5643-4084-8149-306391D7F923}"/>
              </a:ext>
            </a:extLst>
          </p:cNvPr>
          <p:cNvSpPr txBox="1"/>
          <p:nvPr/>
        </p:nvSpPr>
        <p:spPr>
          <a:xfrm>
            <a:off x="1141411" y="3020975"/>
            <a:ext cx="9088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numbers do not continue on forever, so decimal numbers are not 100% accurate most of the time!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might be off by 0.000000001 (base 10).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inaccuracy is what we refer to as floating point numbers.</a:t>
            </a:r>
          </a:p>
        </p:txBody>
      </p:sp>
    </p:spTree>
    <p:extLst>
      <p:ext uri="{BB962C8B-B14F-4D97-AF65-F5344CB8AC3E}">
        <p14:creationId xmlns:p14="http://schemas.microsoft.com/office/powerpoint/2010/main" val="144956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Bits and bytes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14C0-433D-4C3A-AF8F-3B8ED188883E}"/>
              </a:ext>
            </a:extLst>
          </p:cNvPr>
          <p:cNvSpPr txBox="1"/>
          <p:nvPr/>
        </p:nvSpPr>
        <p:spPr>
          <a:xfrm>
            <a:off x="1141412" y="1773238"/>
            <a:ext cx="90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Bits is a binary digit, i.e. 0 or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7BEF1-297B-4253-A48A-C54708E49102}"/>
              </a:ext>
            </a:extLst>
          </p:cNvPr>
          <p:cNvSpPr txBox="1"/>
          <p:nvPr/>
        </p:nvSpPr>
        <p:spPr>
          <a:xfrm>
            <a:off x="1141411" y="2573338"/>
            <a:ext cx="90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Bytes are ‘collection’ of 8 binary digits, i.e. 11001100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69D7F-1E70-413C-B212-DD63B35723CD}"/>
              </a:ext>
            </a:extLst>
          </p:cNvPr>
          <p:cNvSpPr txBox="1"/>
          <p:nvPr/>
        </p:nvSpPr>
        <p:spPr>
          <a:xfrm>
            <a:off x="1141410" y="3361333"/>
            <a:ext cx="90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data types use bytes as value</a:t>
            </a:r>
          </a:p>
        </p:txBody>
      </p:sp>
    </p:spTree>
    <p:extLst>
      <p:ext uri="{BB962C8B-B14F-4D97-AF65-F5344CB8AC3E}">
        <p14:creationId xmlns:p14="http://schemas.microsoft.com/office/powerpoint/2010/main" val="128723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types &amp;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2001-C6DE-4E1F-B19B-82382C73B20F}"/>
              </a:ext>
            </a:extLst>
          </p:cNvPr>
          <p:cNvSpPr txBox="1"/>
          <p:nvPr/>
        </p:nvSpPr>
        <p:spPr>
          <a:xfrm>
            <a:off x="1254642" y="1924493"/>
            <a:ext cx="6302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 hold a certain value, for example: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EEB0D9-0602-4238-AF3E-475D67FAE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47118"/>
              </p:ext>
            </p:extLst>
          </p:nvPr>
        </p:nvGraphicFramePr>
        <p:xfrm>
          <a:off x="1254642" y="2386158"/>
          <a:ext cx="9682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738">
                  <a:extLst>
                    <a:ext uri="{9D8B030D-6E8A-4147-A177-3AD203B41FA5}">
                      <a16:colId xmlns:a16="http://schemas.microsoft.com/office/drawing/2014/main" val="3913208189"/>
                    </a:ext>
                  </a:extLst>
                </a:gridCol>
                <a:gridCol w="7593978">
                  <a:extLst>
                    <a:ext uri="{9D8B030D-6E8A-4147-A177-3AD203B41FA5}">
                      <a16:colId xmlns:a16="http://schemas.microsoft.com/office/drawing/2014/main" val="200934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How many bytes?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9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6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3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3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bool (Boolean)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 byte*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4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2*# of character + ~40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7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10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Primitive vs user-created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14C0-433D-4C3A-AF8F-3B8ED188883E}"/>
              </a:ext>
            </a:extLst>
          </p:cNvPr>
          <p:cNvSpPr txBox="1"/>
          <p:nvPr/>
        </p:nvSpPr>
        <p:spPr>
          <a:xfrm>
            <a:off x="1141411" y="1713338"/>
            <a:ext cx="90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 means built-in, C++ created these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F47C-972E-463D-A5F8-4323E789479E}"/>
              </a:ext>
            </a:extLst>
          </p:cNvPr>
          <p:cNvSpPr txBox="1"/>
          <p:nvPr/>
        </p:nvSpPr>
        <p:spPr>
          <a:xfrm>
            <a:off x="1141411" y="4782893"/>
            <a:ext cx="9088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User-created is straightforward, people used primitive data types to create another data type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FE0AAEE-FF41-41E5-9E22-D570B645A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99449"/>
              </p:ext>
            </p:extLst>
          </p:nvPr>
        </p:nvGraphicFramePr>
        <p:xfrm>
          <a:off x="1141411" y="2183548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176989"/>
                    </a:ext>
                  </a:extLst>
                </a:gridCol>
              </a:tblGrid>
              <a:tr h="176106">
                <a:tc>
                  <a:txBody>
                    <a:bodyPr/>
                    <a:lstStyle/>
                    <a:p>
                      <a:r>
                        <a:rPr lang="en-CA" dirty="0"/>
                        <a:t>Primitive data types: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9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2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bool (Boolean)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1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long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5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4242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EF80A63-0F2B-415F-9085-53A57363F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6255"/>
              </p:ext>
            </p:extLst>
          </p:nvPr>
        </p:nvGraphicFramePr>
        <p:xfrm>
          <a:off x="1141411" y="562243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3760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User-crated data types: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3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1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7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67893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Arithmetic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2001-C6DE-4E1F-B19B-82382C73B20F}"/>
              </a:ext>
            </a:extLst>
          </p:cNvPr>
          <p:cNvSpPr txBox="1"/>
          <p:nvPr/>
        </p:nvSpPr>
        <p:spPr>
          <a:xfrm>
            <a:off x="1254642" y="1924493"/>
            <a:ext cx="7716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 operations in C++ involve the following the most: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EEB0D9-0602-4238-AF3E-475D67FAE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13079"/>
              </p:ext>
            </p:extLst>
          </p:nvPr>
        </p:nvGraphicFramePr>
        <p:xfrm>
          <a:off x="1254642" y="2386158"/>
          <a:ext cx="96827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658">
                  <a:extLst>
                    <a:ext uri="{9D8B030D-6E8A-4147-A177-3AD203B41FA5}">
                      <a16:colId xmlns:a16="http://schemas.microsoft.com/office/drawing/2014/main" val="3913208189"/>
                    </a:ext>
                  </a:extLst>
                </a:gridCol>
                <a:gridCol w="7775058">
                  <a:extLst>
                    <a:ext uri="{9D8B030D-6E8A-4147-A177-3AD203B41FA5}">
                      <a16:colId xmlns:a16="http://schemas.microsoft.com/office/drawing/2014/main" val="200934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Expression: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What it does: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9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6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Subtracts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3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Multiplies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3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Divides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After dividing, give the 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9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2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14C0-433D-4C3A-AF8F-3B8ED188883E}"/>
              </a:ext>
            </a:extLst>
          </p:cNvPr>
          <p:cNvSpPr txBox="1"/>
          <p:nvPr/>
        </p:nvSpPr>
        <p:spPr>
          <a:xfrm>
            <a:off x="1141412" y="2361320"/>
            <a:ext cx="952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are names used for data types, creation goes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A5A03-F7C5-46F0-B729-00CBDD35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3" t="7374" r="25321" b="53410"/>
          <a:stretch/>
        </p:blipFill>
        <p:spPr>
          <a:xfrm>
            <a:off x="1141412" y="2852242"/>
            <a:ext cx="8682177" cy="3541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6D93B9-3728-44B7-BC70-6F1E9926801D}"/>
              </a:ext>
            </a:extLst>
          </p:cNvPr>
          <p:cNvSpPr txBox="1"/>
          <p:nvPr/>
        </p:nvSpPr>
        <p:spPr>
          <a:xfrm>
            <a:off x="1141412" y="1635423"/>
            <a:ext cx="952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of a variable as a container that holds a value, and the data type is the type of value</a:t>
            </a:r>
          </a:p>
        </p:txBody>
      </p:sp>
    </p:spTree>
    <p:extLst>
      <p:ext uri="{BB962C8B-B14F-4D97-AF65-F5344CB8AC3E}">
        <p14:creationId xmlns:p14="http://schemas.microsoft.com/office/powerpoint/2010/main" val="247909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Assignment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2001-C6DE-4E1F-B19B-82382C73B20F}"/>
              </a:ext>
            </a:extLst>
          </p:cNvPr>
          <p:cNvSpPr txBox="1"/>
          <p:nvPr/>
        </p:nvSpPr>
        <p:spPr>
          <a:xfrm>
            <a:off x="1254642" y="1924493"/>
            <a:ext cx="656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 operators modify a variable’s value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EEB0D9-0602-4238-AF3E-475D67FAE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40094"/>
              </p:ext>
            </p:extLst>
          </p:nvPr>
        </p:nvGraphicFramePr>
        <p:xfrm>
          <a:off x="1254642" y="2386158"/>
          <a:ext cx="96827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658">
                  <a:extLst>
                    <a:ext uri="{9D8B030D-6E8A-4147-A177-3AD203B41FA5}">
                      <a16:colId xmlns:a16="http://schemas.microsoft.com/office/drawing/2014/main" val="3913208189"/>
                    </a:ext>
                  </a:extLst>
                </a:gridCol>
                <a:gridCol w="7775058">
                  <a:extLst>
                    <a:ext uri="{9D8B030D-6E8A-4147-A177-3AD203B41FA5}">
                      <a16:colId xmlns:a16="http://schemas.microsoft.com/office/drawing/2014/main" val="200934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Expression: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What it does: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9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Assigns a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6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+=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Adds B onto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3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-=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Subtracts B from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3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*=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Multiplies A by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/=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Divides A by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%=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Modulo A by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32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Increments A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Decrements A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5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</a:t>
            </a:r>
            <a:r>
              <a:rPr lang="en-US" sz="4400" dirty="0" err="1">
                <a:latin typeface="Rockwell" panose="02060603020205020403" pitchFamily="18" charset="0"/>
              </a:rPr>
              <a:t>c++</a:t>
            </a:r>
            <a:r>
              <a:rPr lang="en-US" sz="4400" dirty="0">
                <a:latin typeface="Rockwell" panose="020606030202050204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C++ is a general-purpose programming language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makes it such a versatile language is that it: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 object-oriented programming (OOP)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user defined data types (libraries)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incredibly fast (for reasons discussed later)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suitable for both low-level and high-level programming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6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Input &amp;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BF5EE-5514-44C5-A6B8-A34AC4CDA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6" t="7764" r="16741" b="38397"/>
          <a:stretch/>
        </p:blipFill>
        <p:spPr>
          <a:xfrm>
            <a:off x="1141413" y="1697571"/>
            <a:ext cx="9579771" cy="46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244904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If else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CFE46-55F2-48AA-9A28-7ADB3984E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3" t="7834" r="13375" b="41667"/>
          <a:stretch/>
        </p:blipFill>
        <p:spPr>
          <a:xfrm>
            <a:off x="1141413" y="1794510"/>
            <a:ext cx="8023860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00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they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31FF0-525A-4A42-91E8-6696E6DB5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7" t="7834" r="13657" b="40333"/>
          <a:stretch/>
        </p:blipFill>
        <p:spPr>
          <a:xfrm>
            <a:off x="1141413" y="1694497"/>
            <a:ext cx="9650099" cy="42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Else if </a:t>
            </a:r>
            <a:r>
              <a:rPr lang="en-US" sz="4400" dirty="0" err="1">
                <a:latin typeface="Rockwell" panose="02060603020205020403" pitchFamily="18" charset="0"/>
              </a:rPr>
              <a:t>statment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ECB8F-DC4E-4DDE-8F9A-34716B077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2" t="7834" r="18531" b="29167"/>
          <a:stretch/>
        </p:blipFill>
        <p:spPr>
          <a:xfrm>
            <a:off x="1141412" y="1577340"/>
            <a:ext cx="8785679" cy="51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3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3577575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93B9-3728-44B7-BC70-6F1E9926801D}"/>
              </a:ext>
            </a:extLst>
          </p:cNvPr>
          <p:cNvSpPr txBox="1"/>
          <p:nvPr/>
        </p:nvSpPr>
        <p:spPr>
          <a:xfrm>
            <a:off x="1141412" y="1635423"/>
            <a:ext cx="9526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Booleans use logic to determine whether they are true or not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condition for an if statement has to be true for it to run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compound conditions, and the whole thing has to be true for it to run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example: If it is </a:t>
            </a:r>
            <a:r>
              <a:rPr lang="en-CA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raining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don’t have an umbrella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stay indoors</a:t>
            </a:r>
          </a:p>
        </p:txBody>
      </p:sp>
    </p:spTree>
    <p:extLst>
      <p:ext uri="{BB962C8B-B14F-4D97-AF65-F5344CB8AC3E}">
        <p14:creationId xmlns:p14="http://schemas.microsoft.com/office/powerpoint/2010/main" val="206102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Boolean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2001-C6DE-4E1F-B19B-82382C73B20F}"/>
              </a:ext>
            </a:extLst>
          </p:cNvPr>
          <p:cNvSpPr txBox="1"/>
          <p:nvPr/>
        </p:nvSpPr>
        <p:spPr>
          <a:xfrm>
            <a:off x="1254642" y="1924493"/>
            <a:ext cx="656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 operators modify a variable’s value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EEB0D9-0602-4238-AF3E-475D67FAE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81898"/>
              </p:ext>
            </p:extLst>
          </p:nvPr>
        </p:nvGraphicFramePr>
        <p:xfrm>
          <a:off x="1254642" y="2386158"/>
          <a:ext cx="96827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658">
                  <a:extLst>
                    <a:ext uri="{9D8B030D-6E8A-4147-A177-3AD203B41FA5}">
                      <a16:colId xmlns:a16="http://schemas.microsoft.com/office/drawing/2014/main" val="3913208189"/>
                    </a:ext>
                  </a:extLst>
                </a:gridCol>
                <a:gridCol w="7775058">
                  <a:extLst>
                    <a:ext uri="{9D8B030D-6E8A-4147-A177-3AD203B41FA5}">
                      <a16:colId xmlns:a16="http://schemas.microsoft.com/office/drawing/2014/main" val="200934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Expression: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What it does: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9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if A is equivalent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6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if A is not equivalent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3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if A is less than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3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if A is greater than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if A is less than or equal to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if A is greater than or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32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if both A </a:t>
                      </a:r>
                      <a:r>
                        <a:rPr lang="en-CA" b="1" dirty="0"/>
                        <a:t>and</a:t>
                      </a:r>
                      <a:r>
                        <a:rPr lang="en-CA" b="0" dirty="0"/>
                        <a:t> B are 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if either A </a:t>
                      </a:r>
                      <a:r>
                        <a:rPr lang="en-CA" b="1" dirty="0"/>
                        <a:t>or</a:t>
                      </a:r>
                      <a:r>
                        <a:rPr lang="en-CA" b="0" dirty="0"/>
                        <a:t> B are 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5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206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93B9-3728-44B7-BC70-6F1E9926801D}"/>
              </a:ext>
            </a:extLst>
          </p:cNvPr>
          <p:cNvSpPr txBox="1"/>
          <p:nvPr/>
        </p:nvSpPr>
        <p:spPr>
          <a:xfrm>
            <a:off x="1141412" y="1635423"/>
            <a:ext cx="9526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in an int variable</a:t>
            </a:r>
          </a:p>
          <a:p>
            <a:pPr marL="457200" indent="-457200">
              <a:buAutoNum type="arabicPeriod"/>
            </a:pPr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it is greater than 0, output “POSITIVE”</a:t>
            </a:r>
          </a:p>
          <a:p>
            <a:pPr marL="457200" indent="-457200">
              <a:buAutoNum type="arabicPeriod"/>
            </a:pPr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it is less than 0, output “NEGATIVE”</a:t>
            </a:r>
          </a:p>
          <a:p>
            <a:pPr marL="457200" indent="-457200">
              <a:buAutoNum type="arabicPeriod"/>
            </a:pPr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it is equal to 0, output “ZERO”</a:t>
            </a:r>
          </a:p>
        </p:txBody>
      </p:sp>
    </p:spTree>
    <p:extLst>
      <p:ext uri="{BB962C8B-B14F-4D97-AF65-F5344CB8AC3E}">
        <p14:creationId xmlns:p14="http://schemas.microsoft.com/office/powerpoint/2010/main" val="2983652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8881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First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E2E96-4BBA-4259-ADCE-38345C49C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6" t="8081" r="37363" b="62448"/>
          <a:stretch/>
        </p:blipFill>
        <p:spPr>
          <a:xfrm>
            <a:off x="1319512" y="2579354"/>
            <a:ext cx="7048732" cy="2789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78948-D723-459A-9493-5520E5474B1A}"/>
              </a:ext>
            </a:extLst>
          </p:cNvPr>
          <p:cNvSpPr txBox="1"/>
          <p:nvPr/>
        </p:nvSpPr>
        <p:spPr>
          <a:xfrm>
            <a:off x="1238490" y="1981892"/>
            <a:ext cx="721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first code will look something like this:</a:t>
            </a:r>
          </a:p>
        </p:txBody>
      </p:sp>
    </p:spTree>
    <p:extLst>
      <p:ext uri="{BB962C8B-B14F-4D97-AF65-F5344CB8AC3E}">
        <p14:creationId xmlns:p14="http://schemas.microsoft.com/office/powerpoint/2010/main" val="2292464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93B9-3728-44B7-BC70-6F1E9926801D}"/>
              </a:ext>
            </a:extLst>
          </p:cNvPr>
          <p:cNvSpPr txBox="1"/>
          <p:nvPr/>
        </p:nvSpPr>
        <p:spPr>
          <a:xfrm>
            <a:off x="1141412" y="1635423"/>
            <a:ext cx="9526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would be very tedious if we couldn’t repeat instructions in a systematic way.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Imagine outputting every integer from 1-100…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Luckily, we have the while loop!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B5785-8B08-45C1-BEEE-5A77D5B9C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1" t="7501" r="13656" b="53264"/>
          <a:stretch/>
        </p:blipFill>
        <p:spPr>
          <a:xfrm>
            <a:off x="1141411" y="3205083"/>
            <a:ext cx="9529740" cy="31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3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For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93B9-3728-44B7-BC70-6F1E9926801D}"/>
              </a:ext>
            </a:extLst>
          </p:cNvPr>
          <p:cNvSpPr txBox="1"/>
          <p:nvPr/>
        </p:nvSpPr>
        <p:spPr>
          <a:xfrm>
            <a:off x="1141412" y="1635423"/>
            <a:ext cx="952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do the same with another very useful loop called the for loop!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359B7-7FEB-44E4-ACD6-0F02D78AF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8" t="7833" r="12500" b="50000"/>
          <a:stretch/>
        </p:blipFill>
        <p:spPr>
          <a:xfrm>
            <a:off x="1141411" y="2466420"/>
            <a:ext cx="9905998" cy="35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42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Similarities?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584A8-6A7E-42FF-B16B-EAF4AE3B4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8" t="22834" r="40517" b="66333"/>
          <a:stretch/>
        </p:blipFill>
        <p:spPr>
          <a:xfrm>
            <a:off x="1141413" y="4763995"/>
            <a:ext cx="8859837" cy="1478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81C78-9549-413F-AAEE-92DEB8DEF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4" t="23441" r="37592" b="58406"/>
          <a:stretch/>
        </p:blipFill>
        <p:spPr>
          <a:xfrm>
            <a:off x="1141413" y="2447371"/>
            <a:ext cx="8859837" cy="2313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E0DF02-053E-4E75-8E4C-6CAC14B27B65}"/>
              </a:ext>
            </a:extLst>
          </p:cNvPr>
          <p:cNvSpPr txBox="1"/>
          <p:nvPr/>
        </p:nvSpPr>
        <p:spPr>
          <a:xfrm>
            <a:off x="1141412" y="1635423"/>
            <a:ext cx="952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the same code!</a:t>
            </a:r>
          </a:p>
        </p:txBody>
      </p:sp>
    </p:spTree>
    <p:extLst>
      <p:ext uri="{BB962C8B-B14F-4D97-AF65-F5344CB8AC3E}">
        <p14:creationId xmlns:p14="http://schemas.microsoft.com/office/powerpoint/2010/main" val="2760086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Do while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00C79-D3EC-40DA-A7E1-D86828218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1" t="7834" r="12469" b="41999"/>
          <a:stretch/>
        </p:blipFill>
        <p:spPr>
          <a:xfrm>
            <a:off x="1141413" y="1708784"/>
            <a:ext cx="10757217" cy="45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39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Loop commands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93B9-3728-44B7-BC70-6F1E9926801D}"/>
              </a:ext>
            </a:extLst>
          </p:cNvPr>
          <p:cNvSpPr txBox="1"/>
          <p:nvPr/>
        </p:nvSpPr>
        <p:spPr>
          <a:xfrm>
            <a:off x="1141412" y="1635423"/>
            <a:ext cx="9526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helpful loop commands: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 break;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This will take you out of the loop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 continue;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This will skip the rest of the stuff in the body, and continue			with the next iteration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2466861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Exercise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93B9-3728-44B7-BC70-6F1E9926801D}"/>
              </a:ext>
            </a:extLst>
          </p:cNvPr>
          <p:cNvSpPr txBox="1"/>
          <p:nvPr/>
        </p:nvSpPr>
        <p:spPr>
          <a:xfrm>
            <a:off x="1141412" y="1635423"/>
            <a:ext cx="9526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out all the numbers from 1-100, with the following rules: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 If the number is divisible by 3, print out “fizz”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 If the number is divisible by 5, print out “buzz”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3. If the number is not divisible by either, print out the number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1 = 1, 3 = fizz, 15 = </a:t>
            </a:r>
            <a:r>
              <a:rPr lang="en-C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fizzbuzz</a:t>
            </a:r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49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Exercise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93B9-3728-44B7-BC70-6F1E9926801D}"/>
              </a:ext>
            </a:extLst>
          </p:cNvPr>
          <p:cNvSpPr txBox="1"/>
          <p:nvPr/>
        </p:nvSpPr>
        <p:spPr>
          <a:xfrm>
            <a:off x="1141412" y="1635423"/>
            <a:ext cx="952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out prime numbers from 1-100</a:t>
            </a:r>
          </a:p>
        </p:txBody>
      </p:sp>
      <p:pic>
        <p:nvPicPr>
          <p:cNvPr id="1026" name="Picture 2" descr="What are Prime Numbers? [Definition, Facts &amp; Example]">
            <a:extLst>
              <a:ext uri="{FF2B5EF4-FFF2-40B4-BE49-F238E27FC236}">
                <a16:creationId xmlns:a16="http://schemas.microsoft.com/office/drawing/2014/main" id="{94BA4D20-5CF2-40AC-8A02-4D8F1B2D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79" y="2365980"/>
            <a:ext cx="5267961" cy="38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35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Homework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93B9-3728-44B7-BC70-6F1E9926801D}"/>
              </a:ext>
            </a:extLst>
          </p:cNvPr>
          <p:cNvSpPr txBox="1"/>
          <p:nvPr/>
        </p:nvSpPr>
        <p:spPr>
          <a:xfrm>
            <a:off x="1141413" y="1635423"/>
            <a:ext cx="9526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with a positive number n, it is conjectured the following sequence will always terminate: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 If n is even, divide it by 2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 If n is odd, multiply it by 3 and add 1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3. If n is 1, terminate the sequence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want to know if this is true for numbers from 1 – 10000 </a:t>
            </a:r>
          </a:p>
        </p:txBody>
      </p:sp>
    </p:spTree>
    <p:extLst>
      <p:ext uri="{BB962C8B-B14F-4D97-AF65-F5344CB8AC3E}">
        <p14:creationId xmlns:p14="http://schemas.microsoft.com/office/powerpoint/2010/main" val="3356739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Homework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0ABB7-92D2-4AAD-A295-25F0F0C67573}"/>
              </a:ext>
            </a:extLst>
          </p:cNvPr>
          <p:cNvSpPr txBox="1"/>
          <p:nvPr/>
        </p:nvSpPr>
        <p:spPr>
          <a:xfrm>
            <a:off x="1141413" y="1771235"/>
            <a:ext cx="9526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the numbers from 1 – 100000</a:t>
            </a: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you make a program that does this quickly? (&lt; ~2 seconds)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need to include &lt;</a:t>
            </a:r>
            <a:r>
              <a:rPr lang="en-CA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math.h</a:t>
            </a:r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(Also a hint)</a:t>
            </a:r>
          </a:p>
          <a:p>
            <a:endParaRPr lang="en-C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might take a little bit to load the program before hand, so print something at the start of the code (e.g. “Prime count:”)</a:t>
            </a:r>
          </a:p>
        </p:txBody>
      </p:sp>
    </p:spTree>
    <p:extLst>
      <p:ext uri="{BB962C8B-B14F-4D97-AF65-F5344CB8AC3E}">
        <p14:creationId xmlns:p14="http://schemas.microsoft.com/office/powerpoint/2010/main" val="102004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Run Down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D9767-F6C2-491B-BC4E-0AA568824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2" t="7752" r="13663" b="29147"/>
          <a:stretch/>
        </p:blipFill>
        <p:spPr>
          <a:xfrm>
            <a:off x="1141413" y="1645071"/>
            <a:ext cx="9161536" cy="49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8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Using namespace std?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59F66-8101-469C-A96F-EBE589B97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7" t="7763" r="17120" b="55611"/>
          <a:stretch/>
        </p:blipFill>
        <p:spPr>
          <a:xfrm>
            <a:off x="1141413" y="2697252"/>
            <a:ext cx="7297508" cy="2417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B776A-8771-49D3-9626-BEED4B997E10}"/>
              </a:ext>
            </a:extLst>
          </p:cNvPr>
          <p:cNvSpPr txBox="1"/>
          <p:nvPr/>
        </p:nvSpPr>
        <p:spPr>
          <a:xfrm>
            <a:off x="1141413" y="1866255"/>
            <a:ext cx="10509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don’t really need to know this, since you will normally put “using namespace std;” anyways but:</a:t>
            </a:r>
          </a:p>
        </p:txBody>
      </p:sp>
    </p:spTree>
    <p:extLst>
      <p:ext uri="{BB962C8B-B14F-4D97-AF65-F5344CB8AC3E}">
        <p14:creationId xmlns:p14="http://schemas.microsoft.com/office/powerpoint/2010/main" val="419770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Using namespace std!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82E56-03BF-4609-BDB0-3376849A0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6" t="7595" r="26329" b="54093"/>
          <a:stretch/>
        </p:blipFill>
        <p:spPr>
          <a:xfrm>
            <a:off x="1141413" y="1641048"/>
            <a:ext cx="8725652" cy="35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66263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B2001-C6DE-4E1F-B19B-82382C73B20F}"/>
              </a:ext>
            </a:extLst>
          </p:cNvPr>
          <p:cNvSpPr txBox="1"/>
          <p:nvPr/>
        </p:nvSpPr>
        <p:spPr>
          <a:xfrm>
            <a:off x="1254642" y="1924493"/>
            <a:ext cx="6302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 hold a certain value, for example: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EEB0D9-0602-4238-AF3E-475D67FAE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90419"/>
              </p:ext>
            </p:extLst>
          </p:nvPr>
        </p:nvGraphicFramePr>
        <p:xfrm>
          <a:off x="1254642" y="2386158"/>
          <a:ext cx="104562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44">
                  <a:extLst>
                    <a:ext uri="{9D8B030D-6E8A-4147-A177-3AD203B41FA5}">
                      <a16:colId xmlns:a16="http://schemas.microsoft.com/office/drawing/2014/main" val="3913208189"/>
                    </a:ext>
                  </a:extLst>
                </a:gridCol>
                <a:gridCol w="8846544">
                  <a:extLst>
                    <a:ext uri="{9D8B030D-6E8A-4147-A177-3AD203B41FA5}">
                      <a16:colId xmlns:a16="http://schemas.microsoft.com/office/drawing/2014/main" val="200934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What it holds: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9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whole number (1, 74, -18234239)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6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decimal number (0.41, 3.14, 1.203923)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3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character (‘a’, ‘B’, ‘]’, ‘#’)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3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boolean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truth value (true (1), false (0))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long </a:t>
                      </a:r>
                      <a:r>
                        <a:rPr lang="en-CA" dirty="0" err="1"/>
                        <a:t>long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bigger whole number (123423942349)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bigger decimal number (3.14159265358979323)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4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‘string’ of characters (“Hello!”, “L8ER”, “11.293.23428.”)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7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type test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EEB0D9-0602-4238-AF3E-475D67FAE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22815"/>
              </p:ext>
            </p:extLst>
          </p:nvPr>
        </p:nvGraphicFramePr>
        <p:xfrm>
          <a:off x="1141413" y="1791246"/>
          <a:ext cx="8846544" cy="281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6544">
                  <a:extLst>
                    <a:ext uri="{9D8B030D-6E8A-4147-A177-3AD203B41FA5}">
                      <a16:colId xmlns:a16="http://schemas.microsoft.com/office/drawing/2014/main" val="2009345309"/>
                    </a:ext>
                  </a:extLst>
                </a:gridCol>
              </a:tblGrid>
              <a:tr h="703777">
                <a:tc>
                  <a:txBody>
                    <a:bodyPr/>
                    <a:lstStyle/>
                    <a:p>
                      <a:r>
                        <a:rPr lang="en-CA" dirty="0"/>
                        <a:t>What type is 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95073"/>
                  </a:ext>
                </a:extLst>
              </a:tr>
              <a:tr h="703777">
                <a:tc>
                  <a:txBody>
                    <a:bodyPr/>
                    <a:lstStyle/>
                    <a:p>
                      <a:r>
                        <a:rPr lang="en-CA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63802"/>
                  </a:ext>
                </a:extLst>
              </a:tr>
              <a:tr h="703777">
                <a:tc>
                  <a:txBody>
                    <a:bodyPr/>
                    <a:lstStyle/>
                    <a:p>
                      <a:r>
                        <a:rPr lang="en-CA" dirty="0"/>
                        <a:t>-4.0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30075"/>
                  </a:ext>
                </a:extLst>
              </a:tr>
              <a:tr h="703777">
                <a:tc>
                  <a:txBody>
                    <a:bodyPr/>
                    <a:lstStyle/>
                    <a:p>
                      <a:r>
                        <a:rPr lang="en-CA" dirty="0"/>
                        <a:t>+4.0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3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2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911</TotalTime>
  <Words>1176</Words>
  <Application>Microsoft Office PowerPoint</Application>
  <PresentationFormat>Widescreen</PresentationFormat>
  <Paragraphs>212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Rockwell</vt:lpstr>
      <vt:lpstr>Tahoma</vt:lpstr>
      <vt:lpstr>Tw Cen MT</vt:lpstr>
      <vt:lpstr>Circuit</vt:lpstr>
      <vt:lpstr>C++ basics</vt:lpstr>
      <vt:lpstr>What is c++?</vt:lpstr>
      <vt:lpstr>First code</vt:lpstr>
      <vt:lpstr>Run Down</vt:lpstr>
      <vt:lpstr>Using namespace std?</vt:lpstr>
      <vt:lpstr>Using namespace std!</vt:lpstr>
      <vt:lpstr>Data types</vt:lpstr>
      <vt:lpstr>Data types</vt:lpstr>
      <vt:lpstr>Data type test</vt:lpstr>
      <vt:lpstr>binary</vt:lpstr>
      <vt:lpstr>binary?</vt:lpstr>
      <vt:lpstr>Floating Point numbers</vt:lpstr>
      <vt:lpstr>Bits and bytes</vt:lpstr>
      <vt:lpstr>Data types &amp; Memory</vt:lpstr>
      <vt:lpstr>Primitive vs user-created</vt:lpstr>
      <vt:lpstr>Operators</vt:lpstr>
      <vt:lpstr>Arithmetic operators</vt:lpstr>
      <vt:lpstr>Variables</vt:lpstr>
      <vt:lpstr>Assignment operators</vt:lpstr>
      <vt:lpstr>Input &amp; output</vt:lpstr>
      <vt:lpstr>If/else statements</vt:lpstr>
      <vt:lpstr>If else statements</vt:lpstr>
      <vt:lpstr>How they work</vt:lpstr>
      <vt:lpstr>Else if statment</vt:lpstr>
      <vt:lpstr>Boolean logic</vt:lpstr>
      <vt:lpstr>Boolean logic</vt:lpstr>
      <vt:lpstr>Boolean operators</vt:lpstr>
      <vt:lpstr>Exercise</vt:lpstr>
      <vt:lpstr>Loops</vt:lpstr>
      <vt:lpstr>While loop</vt:lpstr>
      <vt:lpstr>For loop</vt:lpstr>
      <vt:lpstr>Similarities?</vt:lpstr>
      <vt:lpstr>Do while loop</vt:lpstr>
      <vt:lpstr>Loop commands</vt:lpstr>
      <vt:lpstr>Exercise 1</vt:lpstr>
      <vt:lpstr>Exercise 2</vt:lpstr>
      <vt:lpstr>Homework 1</vt:lpstr>
      <vt:lpstr>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</dc:title>
  <dc:creator>Ryan Zhang</dc:creator>
  <cp:lastModifiedBy>Ryan Zhang</cp:lastModifiedBy>
  <cp:revision>22</cp:revision>
  <dcterms:created xsi:type="dcterms:W3CDTF">2020-08-04T03:36:56Z</dcterms:created>
  <dcterms:modified xsi:type="dcterms:W3CDTF">2020-08-04T18:48:17Z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