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3"/>
  </p:notesMasterIdLst>
  <p:handoutMasterIdLst>
    <p:handoutMasterId r:id="rId24"/>
  </p:handoutMasterIdLst>
  <p:sldIdLst>
    <p:sldId id="256" r:id="rId5"/>
    <p:sldId id="264" r:id="rId6"/>
    <p:sldId id="265" r:id="rId7"/>
    <p:sldId id="261" r:id="rId8"/>
    <p:sldId id="267"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EEE9F8-362C-4A9E-BBF7-8A7E4E31F558}">
          <p14:sldIdLst>
            <p14:sldId id="256"/>
            <p14:sldId id="264"/>
            <p14:sldId id="265"/>
            <p14:sldId id="261"/>
            <p14:sldId id="267"/>
            <p14:sldId id="266"/>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8/18/2020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C++ Basics III</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Function types</a:t>
            </a:r>
          </a:p>
        </p:txBody>
      </p:sp>
      <p:graphicFrame>
        <p:nvGraphicFramePr>
          <p:cNvPr id="3" name="Table 9">
            <a:extLst>
              <a:ext uri="{FF2B5EF4-FFF2-40B4-BE49-F238E27FC236}">
                <a16:creationId xmlns:a16="http://schemas.microsoft.com/office/drawing/2014/main" id="{023C807B-08BD-44E5-9E74-9CEE07A76304}"/>
              </a:ext>
            </a:extLst>
          </p:cNvPr>
          <p:cNvGraphicFramePr>
            <a:graphicFrameLocks noGrp="1"/>
          </p:cNvGraphicFramePr>
          <p:nvPr>
            <p:extLst>
              <p:ext uri="{D42A27DB-BD31-4B8C-83A1-F6EECF244321}">
                <p14:modId xmlns:p14="http://schemas.microsoft.com/office/powerpoint/2010/main" val="1244835148"/>
              </p:ext>
            </p:extLst>
          </p:nvPr>
        </p:nvGraphicFramePr>
        <p:xfrm>
          <a:off x="1141413" y="2512586"/>
          <a:ext cx="10456288" cy="3337560"/>
        </p:xfrm>
        <a:graphic>
          <a:graphicData uri="http://schemas.openxmlformats.org/drawingml/2006/table">
            <a:tbl>
              <a:tblPr firstRow="1" bandRow="1">
                <a:tableStyleId>{5C22544A-7EE6-4342-B048-85BDC9FD1C3A}</a:tableStyleId>
              </a:tblPr>
              <a:tblGrid>
                <a:gridCol w="1609744">
                  <a:extLst>
                    <a:ext uri="{9D8B030D-6E8A-4147-A177-3AD203B41FA5}">
                      <a16:colId xmlns:a16="http://schemas.microsoft.com/office/drawing/2014/main" val="3913208189"/>
                    </a:ext>
                  </a:extLst>
                </a:gridCol>
                <a:gridCol w="8846544">
                  <a:extLst>
                    <a:ext uri="{9D8B030D-6E8A-4147-A177-3AD203B41FA5}">
                      <a16:colId xmlns:a16="http://schemas.microsoft.com/office/drawing/2014/main" val="2009345309"/>
                    </a:ext>
                  </a:extLst>
                </a:gridCol>
              </a:tblGrid>
              <a:tr h="370840">
                <a:tc>
                  <a:txBody>
                    <a:bodyPr/>
                    <a:lstStyle/>
                    <a:p>
                      <a:r>
                        <a:rPr lang="en-CA" dirty="0"/>
                        <a:t>Type:</a:t>
                      </a:r>
                    </a:p>
                  </a:txBody>
                  <a:tcPr/>
                </a:tc>
                <a:tc>
                  <a:txBody>
                    <a:bodyPr/>
                    <a:lstStyle/>
                    <a:p>
                      <a:r>
                        <a:rPr lang="en-CA" dirty="0"/>
                        <a:t>What it returns:</a:t>
                      </a:r>
                    </a:p>
                  </a:txBody>
                  <a:tcPr/>
                </a:tc>
                <a:extLst>
                  <a:ext uri="{0D108BD9-81ED-4DB2-BD59-A6C34878D82A}">
                    <a16:rowId xmlns:a16="http://schemas.microsoft.com/office/drawing/2014/main" val="1204495073"/>
                  </a:ext>
                </a:extLst>
              </a:tr>
              <a:tr h="370840">
                <a:tc>
                  <a:txBody>
                    <a:bodyPr/>
                    <a:lstStyle/>
                    <a:p>
                      <a:r>
                        <a:rPr lang="en-CA" dirty="0"/>
                        <a:t>void</a:t>
                      </a:r>
                    </a:p>
                  </a:txBody>
                  <a:tcPr/>
                </a:tc>
                <a:tc>
                  <a:txBody>
                    <a:bodyPr/>
                    <a:lstStyle/>
                    <a:p>
                      <a:r>
                        <a:rPr lang="en-CA" dirty="0"/>
                        <a:t>Nothing</a:t>
                      </a:r>
                    </a:p>
                  </a:txBody>
                  <a:tcPr/>
                </a:tc>
                <a:extLst>
                  <a:ext uri="{0D108BD9-81ED-4DB2-BD59-A6C34878D82A}">
                    <a16:rowId xmlns:a16="http://schemas.microsoft.com/office/drawing/2014/main" val="3917163802"/>
                  </a:ext>
                </a:extLst>
              </a:tr>
              <a:tr h="370840">
                <a:tc>
                  <a:txBody>
                    <a:bodyPr/>
                    <a:lstStyle/>
                    <a:p>
                      <a:r>
                        <a:rPr lang="en-CA" dirty="0"/>
                        <a:t>int</a:t>
                      </a:r>
                    </a:p>
                  </a:txBody>
                  <a:tcPr/>
                </a:tc>
                <a:tc>
                  <a:txBody>
                    <a:bodyPr/>
                    <a:lstStyle/>
                    <a:p>
                      <a:r>
                        <a:rPr lang="en-CA" dirty="0"/>
                        <a:t>An integer</a:t>
                      </a:r>
                    </a:p>
                  </a:txBody>
                  <a:tcPr/>
                </a:tc>
                <a:extLst>
                  <a:ext uri="{0D108BD9-81ED-4DB2-BD59-A6C34878D82A}">
                    <a16:rowId xmlns:a16="http://schemas.microsoft.com/office/drawing/2014/main" val="2855285659"/>
                  </a:ext>
                </a:extLst>
              </a:tr>
              <a:tr h="370840">
                <a:tc>
                  <a:txBody>
                    <a:bodyPr/>
                    <a:lstStyle/>
                    <a:p>
                      <a:r>
                        <a:rPr lang="en-CA" dirty="0"/>
                        <a:t>float</a:t>
                      </a:r>
                    </a:p>
                  </a:txBody>
                  <a:tcPr/>
                </a:tc>
                <a:tc>
                  <a:txBody>
                    <a:bodyPr/>
                    <a:lstStyle/>
                    <a:p>
                      <a:r>
                        <a:rPr lang="en-CA" dirty="0"/>
                        <a:t>A decimal number</a:t>
                      </a:r>
                    </a:p>
                  </a:txBody>
                  <a:tcPr/>
                </a:tc>
                <a:extLst>
                  <a:ext uri="{0D108BD9-81ED-4DB2-BD59-A6C34878D82A}">
                    <a16:rowId xmlns:a16="http://schemas.microsoft.com/office/drawing/2014/main" val="3840430075"/>
                  </a:ext>
                </a:extLst>
              </a:tr>
              <a:tr h="370840">
                <a:tc>
                  <a:txBody>
                    <a:bodyPr/>
                    <a:lstStyle/>
                    <a:p>
                      <a:r>
                        <a:rPr lang="en-CA" dirty="0"/>
                        <a:t>char</a:t>
                      </a:r>
                    </a:p>
                  </a:txBody>
                  <a:tcPr/>
                </a:tc>
                <a:tc>
                  <a:txBody>
                    <a:bodyPr/>
                    <a:lstStyle/>
                    <a:p>
                      <a:r>
                        <a:rPr lang="en-CA" dirty="0"/>
                        <a:t>A character</a:t>
                      </a:r>
                    </a:p>
                  </a:txBody>
                  <a:tcPr/>
                </a:tc>
                <a:extLst>
                  <a:ext uri="{0D108BD9-81ED-4DB2-BD59-A6C34878D82A}">
                    <a16:rowId xmlns:a16="http://schemas.microsoft.com/office/drawing/2014/main" val="1959734363"/>
                  </a:ext>
                </a:extLst>
              </a:tr>
              <a:tr h="370840">
                <a:tc>
                  <a:txBody>
                    <a:bodyPr/>
                    <a:lstStyle/>
                    <a:p>
                      <a:r>
                        <a:rPr lang="en-CA" dirty="0" err="1"/>
                        <a:t>boolean</a:t>
                      </a:r>
                      <a:endParaRPr lang="en-CA" dirty="0"/>
                    </a:p>
                  </a:txBody>
                  <a:tcPr/>
                </a:tc>
                <a:tc>
                  <a:txBody>
                    <a:bodyPr/>
                    <a:lstStyle/>
                    <a:p>
                      <a:r>
                        <a:rPr lang="en-CA" dirty="0"/>
                        <a:t>A truth value</a:t>
                      </a:r>
                    </a:p>
                  </a:txBody>
                  <a:tcPr/>
                </a:tc>
                <a:extLst>
                  <a:ext uri="{0D108BD9-81ED-4DB2-BD59-A6C34878D82A}">
                    <a16:rowId xmlns:a16="http://schemas.microsoft.com/office/drawing/2014/main" val="1115234188"/>
                  </a:ext>
                </a:extLst>
              </a:tr>
              <a:tr h="370840">
                <a:tc>
                  <a:txBody>
                    <a:bodyPr/>
                    <a:lstStyle/>
                    <a:p>
                      <a:r>
                        <a:rPr lang="en-CA" dirty="0"/>
                        <a:t>long </a:t>
                      </a:r>
                      <a:r>
                        <a:rPr lang="en-CA" dirty="0" err="1"/>
                        <a:t>long</a:t>
                      </a:r>
                      <a:endParaRPr lang="en-CA" dirty="0"/>
                    </a:p>
                  </a:txBody>
                  <a:tcPr/>
                </a:tc>
                <a:tc>
                  <a:txBody>
                    <a:bodyPr/>
                    <a:lstStyle/>
                    <a:p>
                      <a:r>
                        <a:rPr lang="en-CA" dirty="0"/>
                        <a:t>A bigger whole number</a:t>
                      </a:r>
                    </a:p>
                  </a:txBody>
                  <a:tcPr/>
                </a:tc>
                <a:extLst>
                  <a:ext uri="{0D108BD9-81ED-4DB2-BD59-A6C34878D82A}">
                    <a16:rowId xmlns:a16="http://schemas.microsoft.com/office/drawing/2014/main" val="2448698271"/>
                  </a:ext>
                </a:extLst>
              </a:tr>
              <a:tr h="370840">
                <a:tc>
                  <a:txBody>
                    <a:bodyPr/>
                    <a:lstStyle/>
                    <a:p>
                      <a:r>
                        <a:rPr lang="en-CA" dirty="0"/>
                        <a:t>double</a:t>
                      </a:r>
                    </a:p>
                  </a:txBody>
                  <a:tcPr/>
                </a:tc>
                <a:tc>
                  <a:txBody>
                    <a:bodyPr/>
                    <a:lstStyle/>
                    <a:p>
                      <a:r>
                        <a:rPr lang="en-CA" dirty="0"/>
                        <a:t>A bigger decimal number</a:t>
                      </a:r>
                    </a:p>
                  </a:txBody>
                  <a:tcPr/>
                </a:tc>
                <a:extLst>
                  <a:ext uri="{0D108BD9-81ED-4DB2-BD59-A6C34878D82A}">
                    <a16:rowId xmlns:a16="http://schemas.microsoft.com/office/drawing/2014/main" val="981046602"/>
                  </a:ext>
                </a:extLst>
              </a:tr>
              <a:tr h="370840">
                <a:tc>
                  <a:txBody>
                    <a:bodyPr/>
                    <a:lstStyle/>
                    <a:p>
                      <a:r>
                        <a:rPr lang="en-CA" dirty="0"/>
                        <a:t>string</a:t>
                      </a:r>
                    </a:p>
                  </a:txBody>
                  <a:tcPr/>
                </a:tc>
                <a:tc>
                  <a:txBody>
                    <a:bodyPr/>
                    <a:lstStyle/>
                    <a:p>
                      <a:r>
                        <a:rPr lang="en-CA" dirty="0"/>
                        <a:t>A ‘string’ of characters</a:t>
                      </a:r>
                    </a:p>
                  </a:txBody>
                  <a:tcPr/>
                </a:tc>
                <a:extLst>
                  <a:ext uri="{0D108BD9-81ED-4DB2-BD59-A6C34878D82A}">
                    <a16:rowId xmlns:a16="http://schemas.microsoft.com/office/drawing/2014/main" val="1676172731"/>
                  </a:ext>
                </a:extLst>
              </a:tr>
            </a:tbl>
          </a:graphicData>
        </a:graphic>
      </p:graphicFrame>
      <p:sp>
        <p:nvSpPr>
          <p:cNvPr id="6" name="TextBox 5">
            <a:extLst>
              <a:ext uri="{FF2B5EF4-FFF2-40B4-BE49-F238E27FC236}">
                <a16:creationId xmlns:a16="http://schemas.microsoft.com/office/drawing/2014/main" id="{5559DF84-659A-4C35-8E83-560FD4A7D6F0}"/>
              </a:ext>
            </a:extLst>
          </p:cNvPr>
          <p:cNvSpPr txBox="1"/>
          <p:nvPr/>
        </p:nvSpPr>
        <p:spPr>
          <a:xfrm>
            <a:off x="1141413" y="1681589"/>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The function type designates what it should return, below is the following return types for each type:</a:t>
            </a:r>
          </a:p>
        </p:txBody>
      </p:sp>
      <p:sp>
        <p:nvSpPr>
          <p:cNvPr id="10" name="TextBox 9">
            <a:extLst>
              <a:ext uri="{FF2B5EF4-FFF2-40B4-BE49-F238E27FC236}">
                <a16:creationId xmlns:a16="http://schemas.microsoft.com/office/drawing/2014/main" id="{727C8F55-B531-4E7F-BF5B-6DEB0D9AC6A5}"/>
              </a:ext>
            </a:extLst>
          </p:cNvPr>
          <p:cNvSpPr txBox="1"/>
          <p:nvPr/>
        </p:nvSpPr>
        <p:spPr>
          <a:xfrm>
            <a:off x="1049264" y="5850146"/>
            <a:ext cx="9448615" cy="461665"/>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*Every type besides void just returns the correct value for the type*</a:t>
            </a:r>
          </a:p>
        </p:txBody>
      </p:sp>
    </p:spTree>
    <p:extLst>
      <p:ext uri="{BB962C8B-B14F-4D97-AF65-F5344CB8AC3E}">
        <p14:creationId xmlns:p14="http://schemas.microsoft.com/office/powerpoint/2010/main" val="247490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Function Parameters</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3" y="1681589"/>
            <a:ext cx="9448615" cy="1569660"/>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Parameters are variables we pass into the function, and the function can do things with those variables. When we call the function, we place values or other variables in their place, so that the value we want will carry over into the function:</a:t>
            </a:r>
          </a:p>
        </p:txBody>
      </p:sp>
      <p:pic>
        <p:nvPicPr>
          <p:cNvPr id="4" name="Picture 3">
            <a:extLst>
              <a:ext uri="{FF2B5EF4-FFF2-40B4-BE49-F238E27FC236}">
                <a16:creationId xmlns:a16="http://schemas.microsoft.com/office/drawing/2014/main" id="{997004E1-8B95-4BD4-A9F7-050174CE4F95}"/>
              </a:ext>
            </a:extLst>
          </p:cNvPr>
          <p:cNvPicPr>
            <a:picLocks noChangeAspect="1"/>
          </p:cNvPicPr>
          <p:nvPr/>
        </p:nvPicPr>
        <p:blipFill rotWithShape="1">
          <a:blip r:embed="rId2"/>
          <a:srcRect l="20582" t="7907" r="23954" b="55814"/>
          <a:stretch/>
        </p:blipFill>
        <p:spPr>
          <a:xfrm>
            <a:off x="1141413" y="3251249"/>
            <a:ext cx="8683071" cy="3194715"/>
          </a:xfrm>
          <a:prstGeom prst="rect">
            <a:avLst/>
          </a:prstGeom>
        </p:spPr>
      </p:pic>
    </p:spTree>
    <p:extLst>
      <p:ext uri="{BB962C8B-B14F-4D97-AF65-F5344CB8AC3E}">
        <p14:creationId xmlns:p14="http://schemas.microsoft.com/office/powerpoint/2010/main" val="192829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Function Return</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3" y="1681589"/>
            <a:ext cx="9448615" cy="1200329"/>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After the function runs it’s code, it will return something (if it isn’t a void). This return is similar to a value. In other words, the call of the function is also the value of the function with its given parameters.</a:t>
            </a:r>
          </a:p>
        </p:txBody>
      </p:sp>
      <p:pic>
        <p:nvPicPr>
          <p:cNvPr id="4" name="Picture 3">
            <a:extLst>
              <a:ext uri="{FF2B5EF4-FFF2-40B4-BE49-F238E27FC236}">
                <a16:creationId xmlns:a16="http://schemas.microsoft.com/office/drawing/2014/main" id="{997004E1-8B95-4BD4-A9F7-050174CE4F95}"/>
              </a:ext>
            </a:extLst>
          </p:cNvPr>
          <p:cNvPicPr>
            <a:picLocks noChangeAspect="1"/>
          </p:cNvPicPr>
          <p:nvPr/>
        </p:nvPicPr>
        <p:blipFill rotWithShape="1">
          <a:blip r:embed="rId2"/>
          <a:srcRect l="20582" t="7907" r="51921" b="55814"/>
          <a:stretch/>
        </p:blipFill>
        <p:spPr>
          <a:xfrm>
            <a:off x="1601972" y="2881918"/>
            <a:ext cx="3366792" cy="2498650"/>
          </a:xfrm>
          <a:prstGeom prst="rect">
            <a:avLst/>
          </a:prstGeom>
        </p:spPr>
      </p:pic>
      <p:pic>
        <p:nvPicPr>
          <p:cNvPr id="3" name="Picture 2">
            <a:extLst>
              <a:ext uri="{FF2B5EF4-FFF2-40B4-BE49-F238E27FC236}">
                <a16:creationId xmlns:a16="http://schemas.microsoft.com/office/drawing/2014/main" id="{A66C3B10-42A1-4538-BFE3-96ED784B2FB3}"/>
              </a:ext>
            </a:extLst>
          </p:cNvPr>
          <p:cNvPicPr>
            <a:picLocks noChangeAspect="1"/>
          </p:cNvPicPr>
          <p:nvPr/>
        </p:nvPicPr>
        <p:blipFill rotWithShape="1">
          <a:blip r:embed="rId3"/>
          <a:srcRect l="20669" t="7752" r="51717" b="55814"/>
          <a:stretch/>
        </p:blipFill>
        <p:spPr>
          <a:xfrm>
            <a:off x="6184512" y="2881918"/>
            <a:ext cx="3366792" cy="2498651"/>
          </a:xfrm>
          <a:prstGeom prst="rect">
            <a:avLst/>
          </a:prstGeom>
        </p:spPr>
      </p:pic>
    </p:spTree>
    <p:extLst>
      <p:ext uri="{BB962C8B-B14F-4D97-AF65-F5344CB8AC3E}">
        <p14:creationId xmlns:p14="http://schemas.microsoft.com/office/powerpoint/2010/main" val="6387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Function declaration</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3" y="1681589"/>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Other than creating the function before the main, there is another way to do it:</a:t>
            </a:r>
          </a:p>
        </p:txBody>
      </p:sp>
      <p:sp>
        <p:nvSpPr>
          <p:cNvPr id="5" name="TextBox 4">
            <a:extLst>
              <a:ext uri="{FF2B5EF4-FFF2-40B4-BE49-F238E27FC236}">
                <a16:creationId xmlns:a16="http://schemas.microsoft.com/office/drawing/2014/main" id="{031F9B66-C705-4945-981E-7D9316A0D2FA}"/>
              </a:ext>
            </a:extLst>
          </p:cNvPr>
          <p:cNvSpPr txBox="1"/>
          <p:nvPr/>
        </p:nvSpPr>
        <p:spPr>
          <a:xfrm>
            <a:off x="1141412" y="5644131"/>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This uses a function definition at the top, which is just a reference so that the main function knows that there’s a function there!</a:t>
            </a:r>
          </a:p>
        </p:txBody>
      </p:sp>
      <p:pic>
        <p:nvPicPr>
          <p:cNvPr id="8" name="Picture 7">
            <a:extLst>
              <a:ext uri="{FF2B5EF4-FFF2-40B4-BE49-F238E27FC236}">
                <a16:creationId xmlns:a16="http://schemas.microsoft.com/office/drawing/2014/main" id="{40B80463-CC47-4BAB-A8CC-311E64BC5AFF}"/>
              </a:ext>
            </a:extLst>
          </p:cNvPr>
          <p:cNvPicPr>
            <a:picLocks noChangeAspect="1"/>
          </p:cNvPicPr>
          <p:nvPr/>
        </p:nvPicPr>
        <p:blipFill rotWithShape="1">
          <a:blip r:embed="rId2"/>
          <a:srcRect l="20581" t="7752" r="1922" b="48527"/>
          <a:stretch/>
        </p:blipFill>
        <p:spPr>
          <a:xfrm>
            <a:off x="1141411" y="2494623"/>
            <a:ext cx="9448615" cy="2998381"/>
          </a:xfrm>
          <a:prstGeom prst="rect">
            <a:avLst/>
          </a:prstGeom>
        </p:spPr>
      </p:pic>
    </p:spTree>
    <p:extLst>
      <p:ext uri="{BB962C8B-B14F-4D97-AF65-F5344CB8AC3E}">
        <p14:creationId xmlns:p14="http://schemas.microsoft.com/office/powerpoint/2010/main" val="74371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Exercise 1</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2" y="1681589"/>
            <a:ext cx="9448615" cy="1569660"/>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Create a function </a:t>
            </a:r>
            <a:r>
              <a:rPr lang="en-CA" sz="2400" dirty="0" err="1">
                <a:latin typeface="Tahoma" panose="020B0604030504040204" pitchFamily="34" charset="0"/>
                <a:ea typeface="Tahoma" panose="020B0604030504040204" pitchFamily="34" charset="0"/>
                <a:cs typeface="Tahoma" panose="020B0604030504040204" pitchFamily="34" charset="0"/>
              </a:rPr>
              <a:t>isPrime</a:t>
            </a:r>
            <a:r>
              <a:rPr lang="en-CA" sz="2400" dirty="0">
                <a:latin typeface="Tahoma" panose="020B0604030504040204" pitchFamily="34" charset="0"/>
                <a:ea typeface="Tahoma" panose="020B0604030504040204" pitchFamily="34" charset="0"/>
                <a:cs typeface="Tahoma" panose="020B0604030504040204" pitchFamily="34" charset="0"/>
              </a:rPr>
              <a:t>, that takes in an integer and tests if it’s prime or not. The function should be a bool.</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Use this function to print out the primes from 1-100.</a:t>
            </a:r>
          </a:p>
        </p:txBody>
      </p:sp>
    </p:spTree>
    <p:extLst>
      <p:ext uri="{BB962C8B-B14F-4D97-AF65-F5344CB8AC3E}">
        <p14:creationId xmlns:p14="http://schemas.microsoft.com/office/powerpoint/2010/main" val="535632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Exercise 2</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2" y="1681589"/>
            <a:ext cx="9448615" cy="2308324"/>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Create a function </a:t>
            </a:r>
            <a:r>
              <a:rPr lang="en-CA" sz="2400" dirty="0" err="1">
                <a:latin typeface="Tahoma" panose="020B0604030504040204" pitchFamily="34" charset="0"/>
                <a:ea typeface="Tahoma" panose="020B0604030504040204" pitchFamily="34" charset="0"/>
                <a:cs typeface="Tahoma" panose="020B0604030504040204" pitchFamily="34" charset="0"/>
              </a:rPr>
              <a:t>isPrime</a:t>
            </a:r>
            <a:r>
              <a:rPr lang="en-CA" sz="2400" dirty="0">
                <a:latin typeface="Tahoma" panose="020B0604030504040204" pitchFamily="34" charset="0"/>
                <a:ea typeface="Tahoma" panose="020B0604030504040204" pitchFamily="34" charset="0"/>
                <a:cs typeface="Tahoma" panose="020B0604030504040204" pitchFamily="34" charset="0"/>
              </a:rPr>
              <a:t>, that takes in an integer and prints out if it is a prime number, a composite number, or 1. </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You must use a switch.</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The function should be void.</a:t>
            </a:r>
          </a:p>
        </p:txBody>
      </p:sp>
    </p:spTree>
    <p:extLst>
      <p:ext uri="{BB962C8B-B14F-4D97-AF65-F5344CB8AC3E}">
        <p14:creationId xmlns:p14="http://schemas.microsoft.com/office/powerpoint/2010/main" val="156422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Homework 1</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2" y="1681589"/>
            <a:ext cx="9448615" cy="2308324"/>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Create a function </a:t>
            </a:r>
            <a:r>
              <a:rPr lang="en-CA" sz="2400" dirty="0" err="1">
                <a:latin typeface="Tahoma" panose="020B0604030504040204" pitchFamily="34" charset="0"/>
                <a:ea typeface="Tahoma" panose="020B0604030504040204" pitchFamily="34" charset="0"/>
                <a:cs typeface="Tahoma" panose="020B0604030504040204" pitchFamily="34" charset="0"/>
              </a:rPr>
              <a:t>toBinary</a:t>
            </a:r>
            <a:r>
              <a:rPr lang="en-CA" sz="2400" dirty="0">
                <a:latin typeface="Tahoma" panose="020B0604030504040204" pitchFamily="34" charset="0"/>
                <a:ea typeface="Tahoma" panose="020B0604030504040204" pitchFamily="34" charset="0"/>
                <a:cs typeface="Tahoma" panose="020B0604030504040204" pitchFamily="34" charset="0"/>
              </a:rPr>
              <a:t> that takes in a number, and returns a string representative of the number in binary. </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You might want to use &lt;</a:t>
            </a:r>
            <a:r>
              <a:rPr lang="en-CA" sz="2400" dirty="0" err="1">
                <a:latin typeface="Tahoma" panose="020B0604030504040204" pitchFamily="34" charset="0"/>
                <a:ea typeface="Tahoma" panose="020B0604030504040204" pitchFamily="34" charset="0"/>
                <a:cs typeface="Tahoma" panose="020B0604030504040204" pitchFamily="34" charset="0"/>
              </a:rPr>
              <a:t>math.h</a:t>
            </a:r>
            <a:r>
              <a:rPr lang="en-CA" sz="2400" dirty="0">
                <a:latin typeface="Tahoma" panose="020B0604030504040204" pitchFamily="34" charset="0"/>
                <a:ea typeface="Tahoma" panose="020B0604030504040204" pitchFamily="34" charset="0"/>
                <a:cs typeface="Tahoma" panose="020B0604030504040204" pitchFamily="34" charset="0"/>
              </a:rPr>
              <a:t>&gt; pow(base, exponent) function.</a:t>
            </a:r>
          </a:p>
          <a:p>
            <a:endParaRPr lang="en-CA" sz="2400" dirty="0">
              <a:latin typeface="Tahoma" panose="020B0604030504040204" pitchFamily="34" charset="0"/>
              <a:ea typeface="Tahoma" panose="020B0604030504040204" pitchFamily="34" charset="0"/>
              <a:cs typeface="Tahoma" panose="020B0604030504040204" pitchFamily="34" charset="0"/>
            </a:endParaRPr>
          </a:p>
          <a:p>
            <a:endParaRPr lang="en-CA"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592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Homework 2</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2" y="1681589"/>
            <a:ext cx="9448615" cy="3046988"/>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Create a function </a:t>
            </a:r>
            <a:r>
              <a:rPr lang="en-CA" sz="2400" dirty="0" err="1">
                <a:latin typeface="Tahoma" panose="020B0604030504040204" pitchFamily="34" charset="0"/>
                <a:ea typeface="Tahoma" panose="020B0604030504040204" pitchFamily="34" charset="0"/>
                <a:cs typeface="Tahoma" panose="020B0604030504040204" pitchFamily="34" charset="0"/>
              </a:rPr>
              <a:t>isPerfect</a:t>
            </a:r>
            <a:r>
              <a:rPr lang="en-CA" sz="2400" dirty="0">
                <a:latin typeface="Tahoma" panose="020B0604030504040204" pitchFamily="34" charset="0"/>
                <a:ea typeface="Tahoma" panose="020B0604030504040204" pitchFamily="34" charset="0"/>
                <a:cs typeface="Tahoma" panose="020B0604030504040204" pitchFamily="34" charset="0"/>
              </a:rPr>
              <a:t> that takes in a number, and checks if it is a perfect number or not.</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A perfect number is one such that the sum of its proper divisors (factors besides 1 and itself) is equal to itself.</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Print out all the perfect numbers from 1 - 10000</a:t>
            </a:r>
          </a:p>
          <a:p>
            <a:endParaRPr lang="en-CA"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5627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Homework 3</a:t>
            </a:r>
          </a:p>
        </p:txBody>
      </p:sp>
      <p:sp>
        <p:nvSpPr>
          <p:cNvPr id="6" name="TextBox 5">
            <a:extLst>
              <a:ext uri="{FF2B5EF4-FFF2-40B4-BE49-F238E27FC236}">
                <a16:creationId xmlns:a16="http://schemas.microsoft.com/office/drawing/2014/main" id="{5559DF84-659A-4C35-8E83-560FD4A7D6F0}"/>
              </a:ext>
            </a:extLst>
          </p:cNvPr>
          <p:cNvSpPr txBox="1"/>
          <p:nvPr/>
        </p:nvSpPr>
        <p:spPr>
          <a:xfrm>
            <a:off x="1141412" y="1681589"/>
            <a:ext cx="9448615" cy="4154984"/>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Create a function </a:t>
            </a:r>
            <a:r>
              <a:rPr lang="en-CA" sz="2400" dirty="0" err="1">
                <a:latin typeface="Tahoma" panose="020B0604030504040204" pitchFamily="34" charset="0"/>
                <a:ea typeface="Tahoma" panose="020B0604030504040204" pitchFamily="34" charset="0"/>
                <a:cs typeface="Tahoma" panose="020B0604030504040204" pitchFamily="34" charset="0"/>
              </a:rPr>
              <a:t>isArmstrong</a:t>
            </a:r>
            <a:r>
              <a:rPr lang="en-CA" sz="2400" dirty="0">
                <a:latin typeface="Tahoma" panose="020B0604030504040204" pitchFamily="34" charset="0"/>
                <a:ea typeface="Tahoma" panose="020B0604030504040204" pitchFamily="34" charset="0"/>
                <a:cs typeface="Tahoma" panose="020B0604030504040204" pitchFamily="34" charset="0"/>
              </a:rPr>
              <a:t> that takes in a number, and checks if it is an Armstrong number or not.</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An Armstrong number is one such that the sum of the digits raised to the nth power (n is the number of digits) is equal to itself.</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Example 153:</a:t>
            </a: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153 = 1 + 125 + 27 = 1</a:t>
            </a:r>
            <a:r>
              <a:rPr lang="en-CA" sz="2400" baseline="30000" dirty="0">
                <a:latin typeface="Tahoma" panose="020B0604030504040204" pitchFamily="34" charset="0"/>
                <a:ea typeface="Tahoma" panose="020B0604030504040204" pitchFamily="34" charset="0"/>
                <a:cs typeface="Tahoma" panose="020B0604030504040204" pitchFamily="34" charset="0"/>
              </a:rPr>
              <a:t>3</a:t>
            </a:r>
            <a:r>
              <a:rPr lang="en-CA" sz="2400" dirty="0">
                <a:latin typeface="Tahoma" panose="020B0604030504040204" pitchFamily="34" charset="0"/>
                <a:ea typeface="Tahoma" panose="020B0604030504040204" pitchFamily="34" charset="0"/>
                <a:cs typeface="Tahoma" panose="020B0604030504040204" pitchFamily="34" charset="0"/>
              </a:rPr>
              <a:t> + 5</a:t>
            </a:r>
            <a:r>
              <a:rPr lang="en-CA" sz="2400" baseline="30000" dirty="0">
                <a:latin typeface="Tahoma" panose="020B0604030504040204" pitchFamily="34" charset="0"/>
                <a:ea typeface="Tahoma" panose="020B0604030504040204" pitchFamily="34" charset="0"/>
                <a:cs typeface="Tahoma" panose="020B0604030504040204" pitchFamily="34" charset="0"/>
              </a:rPr>
              <a:t>3</a:t>
            </a:r>
            <a:r>
              <a:rPr lang="en-CA" sz="2400" dirty="0">
                <a:latin typeface="Tahoma" panose="020B0604030504040204" pitchFamily="34" charset="0"/>
                <a:ea typeface="Tahoma" panose="020B0604030504040204" pitchFamily="34" charset="0"/>
                <a:cs typeface="Tahoma" panose="020B0604030504040204" pitchFamily="34" charset="0"/>
              </a:rPr>
              <a:t> + 3</a:t>
            </a:r>
            <a:r>
              <a:rPr lang="en-CA" sz="2400" baseline="30000" dirty="0">
                <a:latin typeface="Tahoma" panose="020B0604030504040204" pitchFamily="34" charset="0"/>
                <a:ea typeface="Tahoma" panose="020B0604030504040204" pitchFamily="34" charset="0"/>
                <a:cs typeface="Tahoma" panose="020B0604030504040204" pitchFamily="34" charset="0"/>
              </a:rPr>
              <a:t>3</a:t>
            </a:r>
            <a:endParaRPr lang="en-CA" sz="2400" dirty="0">
              <a:latin typeface="Tahoma" panose="020B0604030504040204" pitchFamily="34" charset="0"/>
              <a:ea typeface="Tahoma" panose="020B0604030504040204" pitchFamily="34" charset="0"/>
              <a:cs typeface="Tahoma" panose="020B0604030504040204" pitchFamily="34" charset="0"/>
            </a:endParaRPr>
          </a:p>
          <a:p>
            <a:endParaRPr lang="en-CA" sz="2400" dirty="0">
              <a:latin typeface="Tahoma" panose="020B0604030504040204" pitchFamily="34" charset="0"/>
              <a:ea typeface="Tahoma" panose="020B0604030504040204" pitchFamily="34" charset="0"/>
              <a:cs typeface="Tahoma" panose="020B0604030504040204" pitchFamily="34" charset="0"/>
            </a:endParaRPr>
          </a:p>
          <a:p>
            <a:r>
              <a:rPr lang="en-CA" sz="2400" dirty="0">
                <a:latin typeface="Tahoma" panose="020B0604030504040204" pitchFamily="34" charset="0"/>
                <a:ea typeface="Tahoma" panose="020B0604030504040204" pitchFamily="34" charset="0"/>
                <a:cs typeface="Tahoma" panose="020B0604030504040204" pitchFamily="34" charset="0"/>
              </a:rPr>
              <a:t>Print out all of the Armstrong numbers from 1 - 100000</a:t>
            </a:r>
          </a:p>
        </p:txBody>
      </p:sp>
    </p:spTree>
    <p:extLst>
      <p:ext uri="{BB962C8B-B14F-4D97-AF65-F5344CB8AC3E}">
        <p14:creationId xmlns:p14="http://schemas.microsoft.com/office/powerpoint/2010/main" val="68944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Homework Review</a:t>
            </a:r>
          </a:p>
        </p:txBody>
      </p:sp>
    </p:spTree>
    <p:extLst>
      <p:ext uri="{BB962C8B-B14F-4D97-AF65-F5344CB8AC3E}">
        <p14:creationId xmlns:p14="http://schemas.microsoft.com/office/powerpoint/2010/main" val="217652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Switches</a:t>
            </a:r>
          </a:p>
        </p:txBody>
      </p:sp>
    </p:spTree>
    <p:extLst>
      <p:ext uri="{BB962C8B-B14F-4D97-AF65-F5344CB8AC3E}">
        <p14:creationId xmlns:p14="http://schemas.microsoft.com/office/powerpoint/2010/main" val="217166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What are switches?</a:t>
            </a:r>
          </a:p>
        </p:txBody>
      </p:sp>
      <p:sp>
        <p:nvSpPr>
          <p:cNvPr id="4" name="TextBox 3">
            <a:extLst>
              <a:ext uri="{FF2B5EF4-FFF2-40B4-BE49-F238E27FC236}">
                <a16:creationId xmlns:a16="http://schemas.microsoft.com/office/drawing/2014/main" id="{1E1C3540-4E40-492D-A1BB-703F04BAE0DD}"/>
              </a:ext>
            </a:extLst>
          </p:cNvPr>
          <p:cNvSpPr txBox="1"/>
          <p:nvPr/>
        </p:nvSpPr>
        <p:spPr>
          <a:xfrm>
            <a:off x="1141413" y="1743740"/>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Switches are used to design a specific case for certain variable values. Example:</a:t>
            </a:r>
          </a:p>
        </p:txBody>
      </p:sp>
      <p:pic>
        <p:nvPicPr>
          <p:cNvPr id="5" name="Picture 4">
            <a:extLst>
              <a:ext uri="{FF2B5EF4-FFF2-40B4-BE49-F238E27FC236}">
                <a16:creationId xmlns:a16="http://schemas.microsoft.com/office/drawing/2014/main" id="{55BB5E13-C818-4390-B7F0-AC56520C3735}"/>
              </a:ext>
            </a:extLst>
          </p:cNvPr>
          <p:cNvPicPr>
            <a:picLocks noChangeAspect="1"/>
          </p:cNvPicPr>
          <p:nvPr/>
        </p:nvPicPr>
        <p:blipFill rotWithShape="1">
          <a:blip r:embed="rId2"/>
          <a:srcRect l="20494" t="7752" r="20989" b="30578"/>
          <a:stretch/>
        </p:blipFill>
        <p:spPr>
          <a:xfrm>
            <a:off x="1141413" y="2574737"/>
            <a:ext cx="7134448" cy="4229285"/>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Another example</a:t>
            </a:r>
          </a:p>
        </p:txBody>
      </p:sp>
      <p:pic>
        <p:nvPicPr>
          <p:cNvPr id="5" name="Picture 4">
            <a:extLst>
              <a:ext uri="{FF2B5EF4-FFF2-40B4-BE49-F238E27FC236}">
                <a16:creationId xmlns:a16="http://schemas.microsoft.com/office/drawing/2014/main" id="{3107DE6E-761B-4E0D-B83B-242A8452F6B1}"/>
              </a:ext>
            </a:extLst>
          </p:cNvPr>
          <p:cNvPicPr>
            <a:picLocks noChangeAspect="1"/>
          </p:cNvPicPr>
          <p:nvPr/>
        </p:nvPicPr>
        <p:blipFill rotWithShape="1">
          <a:blip r:embed="rId2"/>
          <a:srcRect l="20506" t="7765" r="15981" b="31983"/>
          <a:stretch/>
        </p:blipFill>
        <p:spPr>
          <a:xfrm>
            <a:off x="1141413" y="1562581"/>
            <a:ext cx="9370242" cy="5000265"/>
          </a:xfrm>
          <a:prstGeom prst="rect">
            <a:avLst/>
          </a:prstGeom>
        </p:spPr>
      </p:pic>
    </p:spTree>
    <p:extLst>
      <p:ext uri="{BB962C8B-B14F-4D97-AF65-F5344CB8AC3E}">
        <p14:creationId xmlns:p14="http://schemas.microsoft.com/office/powerpoint/2010/main" val="131881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Functions</a:t>
            </a:r>
          </a:p>
        </p:txBody>
      </p:sp>
    </p:spTree>
    <p:extLst>
      <p:ext uri="{BB962C8B-B14F-4D97-AF65-F5344CB8AC3E}">
        <p14:creationId xmlns:p14="http://schemas.microsoft.com/office/powerpoint/2010/main" val="355231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What are functions?</a:t>
            </a:r>
          </a:p>
        </p:txBody>
      </p:sp>
      <p:sp>
        <p:nvSpPr>
          <p:cNvPr id="4" name="TextBox 3">
            <a:extLst>
              <a:ext uri="{FF2B5EF4-FFF2-40B4-BE49-F238E27FC236}">
                <a16:creationId xmlns:a16="http://schemas.microsoft.com/office/drawing/2014/main" id="{1E1C3540-4E40-492D-A1BB-703F04BAE0DD}"/>
              </a:ext>
            </a:extLst>
          </p:cNvPr>
          <p:cNvSpPr txBox="1"/>
          <p:nvPr/>
        </p:nvSpPr>
        <p:spPr>
          <a:xfrm>
            <a:off x="1141413" y="1743740"/>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Functions are separate bodies of code that run when called. One function that you have interacted with a lot is the main function!</a:t>
            </a:r>
          </a:p>
        </p:txBody>
      </p:sp>
      <p:pic>
        <p:nvPicPr>
          <p:cNvPr id="3" name="Picture 2">
            <a:extLst>
              <a:ext uri="{FF2B5EF4-FFF2-40B4-BE49-F238E27FC236}">
                <a16:creationId xmlns:a16="http://schemas.microsoft.com/office/drawing/2014/main" id="{77D16672-8702-4EB3-9E19-B64DEABAFA78}"/>
              </a:ext>
            </a:extLst>
          </p:cNvPr>
          <p:cNvPicPr>
            <a:picLocks noChangeAspect="1"/>
          </p:cNvPicPr>
          <p:nvPr/>
        </p:nvPicPr>
        <p:blipFill rotWithShape="1">
          <a:blip r:embed="rId2"/>
          <a:srcRect l="20407" t="7597" r="37383" b="69421"/>
          <a:stretch/>
        </p:blipFill>
        <p:spPr>
          <a:xfrm>
            <a:off x="1141413" y="2574736"/>
            <a:ext cx="7528117" cy="2305607"/>
          </a:xfrm>
          <a:prstGeom prst="rect">
            <a:avLst/>
          </a:prstGeom>
        </p:spPr>
      </p:pic>
      <p:sp>
        <p:nvSpPr>
          <p:cNvPr id="7" name="TextBox 6">
            <a:extLst>
              <a:ext uri="{FF2B5EF4-FFF2-40B4-BE49-F238E27FC236}">
                <a16:creationId xmlns:a16="http://schemas.microsoft.com/office/drawing/2014/main" id="{315F270A-AA5E-4479-B673-F82DD9985221}"/>
              </a:ext>
            </a:extLst>
          </p:cNvPr>
          <p:cNvSpPr txBox="1"/>
          <p:nvPr/>
        </p:nvSpPr>
        <p:spPr>
          <a:xfrm>
            <a:off x="1141412" y="5011479"/>
            <a:ext cx="9448615" cy="1200329"/>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The main function is better defined as the starting function of your program, and the compiler will always start running code from this function!</a:t>
            </a:r>
          </a:p>
        </p:txBody>
      </p:sp>
    </p:spTree>
    <p:extLst>
      <p:ext uri="{BB962C8B-B14F-4D97-AF65-F5344CB8AC3E}">
        <p14:creationId xmlns:p14="http://schemas.microsoft.com/office/powerpoint/2010/main" val="7052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How functions work</a:t>
            </a:r>
          </a:p>
        </p:txBody>
      </p:sp>
      <p:sp>
        <p:nvSpPr>
          <p:cNvPr id="4" name="TextBox 3">
            <a:extLst>
              <a:ext uri="{FF2B5EF4-FFF2-40B4-BE49-F238E27FC236}">
                <a16:creationId xmlns:a16="http://schemas.microsoft.com/office/drawing/2014/main" id="{1E1C3540-4E40-492D-A1BB-703F04BAE0DD}"/>
              </a:ext>
            </a:extLst>
          </p:cNvPr>
          <p:cNvSpPr txBox="1"/>
          <p:nvPr/>
        </p:nvSpPr>
        <p:spPr>
          <a:xfrm>
            <a:off x="1141411" y="1743739"/>
            <a:ext cx="9448615" cy="461665"/>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To use a function, we must ‘call it’! It works in the following way:</a:t>
            </a:r>
          </a:p>
        </p:txBody>
      </p:sp>
      <p:pic>
        <p:nvPicPr>
          <p:cNvPr id="5" name="Picture 4">
            <a:extLst>
              <a:ext uri="{FF2B5EF4-FFF2-40B4-BE49-F238E27FC236}">
                <a16:creationId xmlns:a16="http://schemas.microsoft.com/office/drawing/2014/main" id="{6B9F3AB1-A0DE-408B-8073-C58A3BCAB6C3}"/>
              </a:ext>
            </a:extLst>
          </p:cNvPr>
          <p:cNvPicPr>
            <a:picLocks noChangeAspect="1"/>
          </p:cNvPicPr>
          <p:nvPr/>
        </p:nvPicPr>
        <p:blipFill rotWithShape="1">
          <a:blip r:embed="rId2"/>
          <a:srcRect l="20582" t="7752" r="20552" b="54729"/>
          <a:stretch/>
        </p:blipFill>
        <p:spPr>
          <a:xfrm>
            <a:off x="1141411" y="2287657"/>
            <a:ext cx="8566115" cy="3071111"/>
          </a:xfrm>
          <a:prstGeom prst="rect">
            <a:avLst/>
          </a:prstGeom>
        </p:spPr>
      </p:pic>
      <p:sp>
        <p:nvSpPr>
          <p:cNvPr id="6" name="TextBox 5">
            <a:extLst>
              <a:ext uri="{FF2B5EF4-FFF2-40B4-BE49-F238E27FC236}">
                <a16:creationId xmlns:a16="http://schemas.microsoft.com/office/drawing/2014/main" id="{CB006E30-C232-4254-BDF4-15C2D8E6A1F1}"/>
              </a:ext>
            </a:extLst>
          </p:cNvPr>
          <p:cNvSpPr txBox="1"/>
          <p:nvPr/>
        </p:nvSpPr>
        <p:spPr>
          <a:xfrm>
            <a:off x="1141410" y="5455808"/>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Essentially, every time we call function a, it will do stuff 2 before doing the things in the main function again!</a:t>
            </a:r>
          </a:p>
        </p:txBody>
      </p:sp>
    </p:spTree>
    <p:extLst>
      <p:ext uri="{BB962C8B-B14F-4D97-AF65-F5344CB8AC3E}">
        <p14:creationId xmlns:p14="http://schemas.microsoft.com/office/powerpoint/2010/main" val="388690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latin typeface="Rockwell" panose="02060603020205020403" pitchFamily="18" charset="0"/>
              </a:rPr>
              <a:t>Function declaration</a:t>
            </a:r>
          </a:p>
        </p:txBody>
      </p:sp>
      <p:sp>
        <p:nvSpPr>
          <p:cNvPr id="4" name="TextBox 3">
            <a:extLst>
              <a:ext uri="{FF2B5EF4-FFF2-40B4-BE49-F238E27FC236}">
                <a16:creationId xmlns:a16="http://schemas.microsoft.com/office/drawing/2014/main" id="{1E1C3540-4E40-492D-A1BB-703F04BAE0DD}"/>
              </a:ext>
            </a:extLst>
          </p:cNvPr>
          <p:cNvSpPr txBox="1"/>
          <p:nvPr/>
        </p:nvSpPr>
        <p:spPr>
          <a:xfrm>
            <a:off x="1141411" y="1743739"/>
            <a:ext cx="9448615" cy="830997"/>
          </a:xfrm>
          <a:prstGeom prst="rect">
            <a:avLst/>
          </a:prstGeom>
          <a:noFill/>
        </p:spPr>
        <p:txBody>
          <a:bodyPr wrap="square" rtlCol="0">
            <a:spAutoFit/>
          </a:bodyPr>
          <a:lstStyle/>
          <a:p>
            <a:r>
              <a:rPr lang="en-CA" sz="2400" dirty="0">
                <a:latin typeface="Tahoma" panose="020B0604030504040204" pitchFamily="34" charset="0"/>
                <a:ea typeface="Tahoma" panose="020B0604030504040204" pitchFamily="34" charset="0"/>
                <a:cs typeface="Tahoma" panose="020B0604030504040204" pitchFamily="34" charset="0"/>
              </a:rPr>
              <a:t>If we want to create and use a function, we need certain elements first! We need a type, name, parameters, and return.</a:t>
            </a:r>
          </a:p>
        </p:txBody>
      </p:sp>
      <p:pic>
        <p:nvPicPr>
          <p:cNvPr id="8" name="Picture 7">
            <a:extLst>
              <a:ext uri="{FF2B5EF4-FFF2-40B4-BE49-F238E27FC236}">
                <a16:creationId xmlns:a16="http://schemas.microsoft.com/office/drawing/2014/main" id="{459055AB-AA22-4D69-9CFD-E042CB462742}"/>
              </a:ext>
            </a:extLst>
          </p:cNvPr>
          <p:cNvPicPr>
            <a:picLocks noChangeAspect="1"/>
          </p:cNvPicPr>
          <p:nvPr/>
        </p:nvPicPr>
        <p:blipFill rotWithShape="1">
          <a:blip r:embed="rId2"/>
          <a:srcRect l="20494" t="7907" r="22471" b="58295"/>
          <a:stretch/>
        </p:blipFill>
        <p:spPr>
          <a:xfrm>
            <a:off x="1141411" y="2541008"/>
            <a:ext cx="10080186" cy="3360062"/>
          </a:xfrm>
          <a:prstGeom prst="rect">
            <a:avLst/>
          </a:prstGeom>
        </p:spPr>
      </p:pic>
    </p:spTree>
    <p:extLst>
      <p:ext uri="{BB962C8B-B14F-4D97-AF65-F5344CB8AC3E}">
        <p14:creationId xmlns:p14="http://schemas.microsoft.com/office/powerpoint/2010/main" val="615829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82</TotalTime>
  <Words>636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Rockwell</vt:lpstr>
      <vt:lpstr>Tahoma</vt:lpstr>
      <vt:lpstr>Tw Cen MT</vt:lpstr>
      <vt:lpstr>Circuit</vt:lpstr>
      <vt:lpstr>C++ Basics III</vt:lpstr>
      <vt:lpstr>Homework Review</vt:lpstr>
      <vt:lpstr>Switches</vt:lpstr>
      <vt:lpstr>What are switches?</vt:lpstr>
      <vt:lpstr>Another example</vt:lpstr>
      <vt:lpstr>Functions</vt:lpstr>
      <vt:lpstr>What are functions?</vt:lpstr>
      <vt:lpstr>How functions work</vt:lpstr>
      <vt:lpstr>Function declaration</vt:lpstr>
      <vt:lpstr>Function types</vt:lpstr>
      <vt:lpstr>Function Parameters</vt:lpstr>
      <vt:lpstr>Function Return</vt:lpstr>
      <vt:lpstr>Function declaration</vt:lpstr>
      <vt:lpstr>Exercise 1</vt:lpstr>
      <vt:lpstr>Exercise 2</vt:lpstr>
      <vt:lpstr>Homework 1</vt:lpstr>
      <vt:lpstr>Homework 2</vt:lpstr>
      <vt:lpstr>Homework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 III</dc:title>
  <dc:creator>Ryan Zhang</dc:creator>
  <cp:lastModifiedBy>Ryan Zhang</cp:lastModifiedBy>
  <cp:revision>9</cp:revision>
  <dcterms:created xsi:type="dcterms:W3CDTF">2020-08-18T17:16:10Z</dcterms:created>
  <dcterms:modified xsi:type="dcterms:W3CDTF">2020-08-18T18:38:19Z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