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446" r:id="rId4"/>
    <p:sldId id="448" r:id="rId5"/>
    <p:sldId id="452" r:id="rId6"/>
    <p:sldId id="464" r:id="rId7"/>
    <p:sldId id="451" r:id="rId8"/>
    <p:sldId id="453" r:id="rId9"/>
    <p:sldId id="463" r:id="rId10"/>
  </p:sldIdLst>
  <p:sldSz cx="9906000" cy="6858000" type="A4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4" pos="6136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11" orient="horz" pos="3906" userDrawn="1">
          <p15:clr>
            <a:srgbClr val="A4A3A4"/>
          </p15:clr>
        </p15:guide>
        <p15:guide id="12" orient="horz" pos="346" userDrawn="1">
          <p15:clr>
            <a:srgbClr val="A4A3A4"/>
          </p15:clr>
        </p15:guide>
        <p15:guide id="14" orient="horz" pos="618" userDrawn="1">
          <p15:clr>
            <a:srgbClr val="A4A3A4"/>
          </p15:clr>
        </p15:guide>
        <p15:guide id="16" pos="172" userDrawn="1">
          <p15:clr>
            <a:srgbClr val="A4A3A4"/>
          </p15:clr>
        </p15:guide>
        <p15:guide id="18" pos="6068" userDrawn="1">
          <p15:clr>
            <a:srgbClr val="A4A3A4"/>
          </p15:clr>
        </p15:guide>
        <p15:guide id="19" orient="horz" pos="1298" userDrawn="1">
          <p15:clr>
            <a:srgbClr val="A4A3A4"/>
          </p15:clr>
        </p15:guide>
        <p15:guide id="20" pos="3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en jang" initials="ej" lastIdx="4" clrIdx="0">
    <p:extLst>
      <p:ext uri="{19B8F6BF-5375-455C-9EA6-DF929625EA0E}">
        <p15:presenceInfo xmlns:p15="http://schemas.microsoft.com/office/powerpoint/2012/main" userId="14fb0db52d1f6a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000000"/>
    <a:srgbClr val="515395"/>
    <a:srgbClr val="F29B20"/>
    <a:srgbClr val="D2E5F6"/>
    <a:srgbClr val="4472C4"/>
    <a:srgbClr val="FFFFFF"/>
    <a:srgbClr val="DBEEF4"/>
    <a:srgbClr val="EEF0F2"/>
    <a:srgbClr val="48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002" y="102"/>
      </p:cViewPr>
      <p:guideLst>
        <p:guide orient="horz" pos="4292"/>
        <p:guide pos="6136"/>
        <p:guide orient="horz" pos="572"/>
        <p:guide orient="horz" pos="3906"/>
        <p:guide orient="horz" pos="346"/>
        <p:guide orient="horz" pos="618"/>
        <p:guide pos="172"/>
        <p:guide pos="6068"/>
        <p:guide orient="horz" pos="1298"/>
        <p:guide pos="35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910" cy="341529"/>
          </a:xfrm>
          <a:prstGeom prst="rect">
            <a:avLst/>
          </a:prstGeom>
        </p:spPr>
        <p:txBody>
          <a:bodyPr vert="horz" lIns="90452" tIns="45226" rIns="90452" bIns="452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155" y="0"/>
            <a:ext cx="4301909" cy="341529"/>
          </a:xfrm>
          <a:prstGeom prst="rect">
            <a:avLst/>
          </a:prstGeom>
        </p:spPr>
        <p:txBody>
          <a:bodyPr vert="horz" lIns="90452" tIns="45226" rIns="90452" bIns="45226" rtlCol="0"/>
          <a:lstStyle>
            <a:lvl1pPr algn="r">
              <a:defRPr sz="1200"/>
            </a:lvl1pPr>
          </a:lstStyle>
          <a:p>
            <a:fld id="{0F882C0F-8F35-47FD-B6F6-F1498FDD238A}" type="datetimeFigureOut">
              <a:rPr lang="ko-KR" altLang="en-US" smtClean="0"/>
              <a:t>2024-12-20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5175" y="849313"/>
            <a:ext cx="3316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52" tIns="45226" rIns="90452" bIns="4522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507" y="3271155"/>
            <a:ext cx="7941624" cy="2677398"/>
          </a:xfrm>
          <a:prstGeom prst="rect">
            <a:avLst/>
          </a:prstGeom>
        </p:spPr>
        <p:txBody>
          <a:bodyPr vert="horz" lIns="90452" tIns="45226" rIns="90452" bIns="45226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147"/>
            <a:ext cx="4301910" cy="341529"/>
          </a:xfrm>
          <a:prstGeom prst="rect">
            <a:avLst/>
          </a:prstGeom>
        </p:spPr>
        <p:txBody>
          <a:bodyPr vert="horz" lIns="90452" tIns="45226" rIns="90452" bIns="452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155" y="6456147"/>
            <a:ext cx="4301909" cy="341529"/>
          </a:xfrm>
          <a:prstGeom prst="rect">
            <a:avLst/>
          </a:prstGeom>
        </p:spPr>
        <p:txBody>
          <a:bodyPr vert="horz" lIns="90452" tIns="45226" rIns="90452" bIns="45226" rtlCol="0" anchor="b"/>
          <a:lstStyle>
            <a:lvl1pPr algn="r">
              <a:defRPr sz="1200"/>
            </a:lvl1pPr>
          </a:lstStyle>
          <a:p>
            <a:fld id="{2D527A9B-97F5-4154-AE1D-ED7002BF1A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35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0CBE57-98E2-49C2-8C99-7F2D2A370D74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F670F-F5F0-49E7-B4AC-B774A730116D}"/>
              </a:ext>
            </a:extLst>
          </p:cNvPr>
          <p:cNvSpPr txBox="1"/>
          <p:nvPr userDrawn="1"/>
        </p:nvSpPr>
        <p:spPr>
          <a:xfrm>
            <a:off x="128464" y="6671702"/>
            <a:ext cx="120225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표준출입통제 시스템 구축</a:t>
            </a:r>
          </a:p>
        </p:txBody>
      </p:sp>
    </p:spTree>
    <p:extLst>
      <p:ext uri="{BB962C8B-B14F-4D97-AF65-F5344CB8AC3E}">
        <p14:creationId xmlns:p14="http://schemas.microsoft.com/office/powerpoint/2010/main" val="3493270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4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8F5F0B-B648-41E3-A470-C24CB0CC6256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C9E725-6DFB-4603-A588-6D6F34FF404E}"/>
              </a:ext>
            </a:extLst>
          </p:cNvPr>
          <p:cNvSpPr/>
          <p:nvPr userDrawn="1"/>
        </p:nvSpPr>
        <p:spPr>
          <a:xfrm>
            <a:off x="0" y="0"/>
            <a:ext cx="9906000" cy="365125"/>
          </a:xfrm>
          <a:prstGeom prst="rect">
            <a:avLst/>
          </a:prstGeom>
          <a:solidFill>
            <a:srgbClr val="2F5597"/>
          </a:solidFill>
          <a:ln>
            <a:noFill/>
          </a:ln>
          <a:effectLst>
            <a:outerShdw blurRad="88900" dist="12700" dir="654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F670F-F5F0-49E7-B4AC-B774A730116D}"/>
              </a:ext>
            </a:extLst>
          </p:cNvPr>
          <p:cNvSpPr txBox="1"/>
          <p:nvPr userDrawn="1"/>
        </p:nvSpPr>
        <p:spPr>
          <a:xfrm>
            <a:off x="128464" y="6671702"/>
            <a:ext cx="120225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표준출입통제 시스템 구축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4DBB838-797F-4E35-88F1-EAD1CBE250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06926" y="6645910"/>
            <a:ext cx="692149" cy="21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261" tIns="46631" rIns="93261" bIns="46631" anchor="ctr">
            <a:spAutoFit/>
          </a:bodyPr>
          <a:lstStyle/>
          <a:p>
            <a:pPr algn="ctr" defTabSz="933450"/>
            <a:fld id="{C6CC4B55-EA8D-446A-9639-B011337630A0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algn="ctr" defTabSz="933450"/>
              <a:t>‹#›</a:t>
            </a:fld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737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192B-F94C-4540-A2E2-CDF85B529872}" type="datetime1">
              <a:rPr lang="en-US" altLang="ko-KR" smtClean="0"/>
              <a:t>12/20/2024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4"/>
          </a:p>
        </p:txBody>
      </p:sp>
    </p:spTree>
    <p:extLst>
      <p:ext uri="{BB962C8B-B14F-4D97-AF65-F5344CB8AC3E}">
        <p14:creationId xmlns:p14="http://schemas.microsoft.com/office/powerpoint/2010/main" val="2916713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94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66" r:id="rId3"/>
    <p:sldLayoutId id="2147483668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33422"/>
              </p:ext>
            </p:extLst>
          </p:nvPr>
        </p:nvGraphicFramePr>
        <p:xfrm>
          <a:off x="838200" y="2708920"/>
          <a:ext cx="8229600" cy="54662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62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시스템 설치 계획서</a:t>
                      </a:r>
                      <a:endParaRPr lang="en-US" altLang="ko-KR" sz="28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72" marR="8572" marT="8572" marB="10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71197"/>
              </p:ext>
            </p:extLst>
          </p:nvPr>
        </p:nvGraphicFramePr>
        <p:xfrm>
          <a:off x="838200" y="3429000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AMCC-DOC-022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8200" y="1830532"/>
          <a:ext cx="8229600" cy="590356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35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300" b="1" i="0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표준출입통제 시스템 구축</a:t>
                      </a:r>
                      <a:endParaRPr lang="ko-KR" altLang="en-US" sz="23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72" marR="8572" marT="8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281A011-6FA2-8353-32AC-B2BEC19179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06480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3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</a:p>
                  </a:txBody>
                  <a:tcPr marL="8572" marR="8572" marT="85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2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개 정 이 </a:t>
            </a:r>
            <a:r>
              <a:rPr lang="ko-KR" altLang="en-US" sz="1400" b="1" u="sng" dirty="0" err="1"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력</a:t>
            </a:r>
            <a:endParaRPr lang="ko-KR" altLang="en-US" sz="1400" b="1" u="sng" dirty="0"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/>
        </p:nvGraphicFramePr>
        <p:xfrm>
          <a:off x="603739" y="1460788"/>
          <a:ext cx="8698634" cy="3973349"/>
        </p:xfrm>
        <a:graphic>
          <a:graphicData uri="http://schemas.openxmlformats.org/drawingml/2006/table">
            <a:tbl>
              <a:tblPr/>
              <a:tblGrid>
                <a:gridCol w="60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4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0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86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변경일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변경내용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2024-10-01</a:t>
                      </a:r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맹호규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노용일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86B5A6FF-5D2B-6BD6-9DB9-771F3DD06A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837435" y="6574469"/>
            <a:ext cx="2231131" cy="177648"/>
          </a:xfrm>
        </p:spPr>
        <p:txBody>
          <a:bodyPr/>
          <a:lstStyle/>
          <a:p>
            <a:pPr algn="ctr"/>
            <a:fld id="{B6F15528-21DE-4FAA-801E-634DDDAF4B2B}" type="slidenum">
              <a:rPr lang="en-US" altLang="ko-KR" sz="800" smtClean="0"/>
              <a:pPr algn="ctr"/>
              <a:t>2</a:t>
            </a:fld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F3ABE5-2AA8-4BC5-B343-711890CD27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3074" y="59255"/>
            <a:ext cx="5116511" cy="2743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6" name="Text Box 50">
            <a:extLst>
              <a:ext uri="{FF2B5EF4-FFF2-40B4-BE49-F238E27FC236}">
                <a16:creationId xmlns:a16="http://schemas.microsoft.com/office/drawing/2014/main" id="{A2C2D6A6-802B-198A-56B6-89DB10921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568" y="1016732"/>
            <a:ext cx="410445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표준출입통제 시스템 구성도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표준출입통제 시스템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S/W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 구성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표준출입통제 시스템 설치 일정</a:t>
            </a:r>
          </a:p>
        </p:txBody>
      </p:sp>
    </p:spTree>
    <p:extLst>
      <p:ext uri="{BB962C8B-B14F-4D97-AF65-F5344CB8AC3E}">
        <p14:creationId xmlns:p14="http://schemas.microsoft.com/office/powerpoint/2010/main" val="5839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F3ABE5-2AA8-4BC5-B343-711890CD27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3074" y="59255"/>
            <a:ext cx="5116511" cy="2743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663278" y="692696"/>
            <a:ext cx="85741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 출입 통제 시스템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(Standard Access Control System)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건물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사무실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특정 구역에 대한 접근을 제한하고 관리하는 시스템입니다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시스템은 보안 및 안전을 유지하는데 중요한 역할을 합니다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방문자는 사전에 방문 신청을 하여 </a:t>
            </a:r>
            <a:r>
              <a:rPr lang="ko-KR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등록용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단말기를 통해 암호화 된 </a:t>
            </a:r>
            <a:r>
              <a:rPr lang="ko-KR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생체인증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지문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홍체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정보와 인적사항 등을 기록으로 방문 신청 후 승인을 받아 출입증을 획득 합니다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후 방문자는 휴대용 리더기 및 </a:t>
            </a:r>
            <a:r>
              <a:rPr lang="ko-KR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등록용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단말기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PDA 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장비를 통해 복잡한 절차없이 신속하고 자유롭게 출입을 할 수 있습니다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방문자 및 출입자의 모든 기록은 </a:t>
            </a:r>
            <a:r>
              <a:rPr lang="ko-KR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스테이징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서버에 기록되며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 된 통계 화면은 전체 출입 현황을 중앙 </a:t>
            </a:r>
            <a:r>
              <a:rPr lang="ko-KR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콘트롤</a:t>
            </a:r>
            <a:r>
              <a:rPr lang="ko-KR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타워에서 모니터링 됩니다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b="24952"/>
          <a:stretch/>
        </p:blipFill>
        <p:spPr>
          <a:xfrm>
            <a:off x="751757" y="2652251"/>
            <a:ext cx="8402487" cy="36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1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F90630-682F-08A8-5279-0A1AA2088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4" y="1211668"/>
            <a:ext cx="8208913" cy="4874153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1FF3ABE5-2AA8-4BC5-B343-711890CD27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3074" y="59255"/>
            <a:ext cx="5116511" cy="2743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표준출입통제 시스템 구성도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99D1FE7-F006-6836-086F-9E81FA14943D}"/>
              </a:ext>
            </a:extLst>
          </p:cNvPr>
          <p:cNvSpPr txBox="1"/>
          <p:nvPr/>
        </p:nvSpPr>
        <p:spPr>
          <a:xfrm>
            <a:off x="668524" y="614543"/>
            <a:ext cx="849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표준출입통제 시스템 구성 </a:t>
            </a:r>
          </a:p>
        </p:txBody>
      </p:sp>
    </p:spTree>
    <p:extLst>
      <p:ext uri="{BB962C8B-B14F-4D97-AF65-F5344CB8AC3E}">
        <p14:creationId xmlns:p14="http://schemas.microsoft.com/office/powerpoint/2010/main" val="184327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F3ABE5-2AA8-4BC5-B343-711890CD27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3074" y="59255"/>
            <a:ext cx="5116511" cy="2743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표준출입통제 시스템 구성도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99D1FE7-F006-6836-086F-9E81FA14943D}"/>
              </a:ext>
            </a:extLst>
          </p:cNvPr>
          <p:cNvSpPr txBox="1"/>
          <p:nvPr/>
        </p:nvSpPr>
        <p:spPr>
          <a:xfrm>
            <a:off x="668524" y="614543"/>
            <a:ext cx="849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표준출입통제 시스템 구성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43465"/>
              </p:ext>
            </p:extLst>
          </p:nvPr>
        </p:nvGraphicFramePr>
        <p:xfrm>
          <a:off x="738076" y="1052736"/>
          <a:ext cx="8429848" cy="5223288"/>
        </p:xfrm>
        <a:graphic>
          <a:graphicData uri="http://schemas.openxmlformats.org/drawingml/2006/table">
            <a:tbl>
              <a:tblPr/>
              <a:tblGrid>
                <a:gridCol w="1047000">
                  <a:extLst>
                    <a:ext uri="{9D8B030D-6E8A-4147-A177-3AD203B41FA5}">
                      <a16:colId xmlns:a16="http://schemas.microsoft.com/office/drawing/2014/main" val="1203245195"/>
                    </a:ext>
                  </a:extLst>
                </a:gridCol>
                <a:gridCol w="1047000">
                  <a:extLst>
                    <a:ext uri="{9D8B030D-6E8A-4147-A177-3AD203B41FA5}">
                      <a16:colId xmlns:a16="http://schemas.microsoft.com/office/drawing/2014/main" val="868363060"/>
                    </a:ext>
                  </a:extLst>
                </a:gridCol>
                <a:gridCol w="5339700">
                  <a:extLst>
                    <a:ext uri="{9D8B030D-6E8A-4147-A177-3AD203B41FA5}">
                      <a16:colId xmlns:a16="http://schemas.microsoft.com/office/drawing/2014/main" val="88314540"/>
                    </a:ext>
                  </a:extLst>
                </a:gridCol>
                <a:gridCol w="996148">
                  <a:extLst>
                    <a:ext uri="{9D8B030D-6E8A-4147-A177-3AD203B41FA5}">
                      <a16:colId xmlns:a16="http://schemas.microsoft.com/office/drawing/2014/main" val="1624641326"/>
                    </a:ext>
                  </a:extLst>
                </a:gridCol>
              </a:tblGrid>
              <a:tr h="25105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1100" kern="0" spc="-6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100" kern="0" spc="-6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6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615278"/>
                  </a:ext>
                </a:extLst>
              </a:tr>
              <a:tr h="44715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사용자페이지</a:t>
                      </a:r>
                      <a:endParaRPr lang="ko-KR" altLang="en-US" sz="1100" b="1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사용자 관리</a:t>
                      </a:r>
                      <a:endParaRPr lang="ko-KR" altLang="en-US" sz="1100" b="1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방문자관리페이지 로그인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사용자 정보 입력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조회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출입 권한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장소 신청 등</a:t>
                      </a: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427515"/>
                  </a:ext>
                </a:extLst>
              </a:tr>
              <a:tr h="447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방문신청관리</a:t>
                      </a:r>
                      <a:endParaRPr lang="ko-KR" altLang="en-US" sz="1100" b="1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방문객 관리를 위한 방문객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신청현황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조회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방문객 정보 수정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삭제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방문신청에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대한 승인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취소 등</a:t>
                      </a: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8324"/>
                  </a:ext>
                </a:extLst>
              </a:tr>
              <a:tr h="447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방문출입증관리</a:t>
                      </a:r>
                      <a:endParaRPr lang="ko-KR" altLang="en-US" sz="1100" b="1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방문객에게 제공한 출입증 조회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출입증 정보 검색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안내자 정보 입력 등</a:t>
                      </a: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824941"/>
                  </a:ext>
                </a:extLst>
              </a:tr>
              <a:tr h="447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방문통계관리</a:t>
                      </a:r>
                      <a:endParaRPr lang="ko-KR" altLang="en-US" sz="1100" b="1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출입증 발급 현황 조회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미회수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현황조회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차량 별 통계 조회 등</a:t>
                      </a: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996706"/>
                  </a:ext>
                </a:extLst>
              </a:tr>
              <a:tr h="44715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관리자페이지</a:t>
                      </a:r>
                      <a:endParaRPr lang="ko-KR" altLang="en-US" sz="1100" b="1" kern="0" spc="-6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사용자</a:t>
                      </a:r>
                      <a:endParaRPr lang="ko-KR" altLang="en-US" sz="1100" b="1" kern="0" spc="-6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출입통제체계 관리자페이지 로그인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사용자 정보 입력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조회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출입권한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조회 등</a:t>
                      </a: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717911"/>
                  </a:ext>
                </a:extLst>
              </a:tr>
              <a:tr h="447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시스템 관리</a:t>
                      </a:r>
                      <a:endParaRPr lang="ko-KR" altLang="en-US" sz="1100" b="1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관리자페이지 전체 메뉴 관리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권한관리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공지사항 관리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코드관리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등</a:t>
                      </a: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31316"/>
                  </a:ext>
                </a:extLst>
              </a:tr>
              <a:tr h="447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사용자 관리</a:t>
                      </a:r>
                      <a:endParaRPr lang="ko-KR" altLang="en-US" sz="1100" b="1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신청결제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등록사용자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관리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직원 관리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병사관리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상시출입자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관리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임시인원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관리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방문현황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관리 등</a:t>
                      </a: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09733"/>
                  </a:ext>
                </a:extLst>
              </a:tr>
              <a:tr h="447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출입증 관리</a:t>
                      </a:r>
                      <a:endParaRPr lang="ko-KR" altLang="en-US" sz="1100" b="1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출입증 종류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정보 조회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훼손 처리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유효기간 변경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출입권한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중지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폐기처리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차량정보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관리 등</a:t>
                      </a: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305404"/>
                  </a:ext>
                </a:extLst>
              </a:tr>
              <a:tr h="447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출입 장비관리</a:t>
                      </a:r>
                      <a:endParaRPr lang="ko-KR" altLang="en-US" sz="1100" b="1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장비관리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장소관리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권한관리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장비상태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모니터링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원격제어 등</a:t>
                      </a: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6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해당 장비에 한하여 진행</a:t>
                      </a: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001592"/>
                  </a:ext>
                </a:extLst>
              </a:tr>
              <a:tr h="353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이력현황</a:t>
                      </a:r>
                      <a:endParaRPr lang="ko-KR" altLang="en-US" sz="1100" b="1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차량에 대한 통계 조회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차량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출입상황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모니터링 등</a:t>
                      </a: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16104"/>
                  </a:ext>
                </a:extLst>
              </a:tr>
              <a:tr h="44715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휴대용리더기</a:t>
                      </a:r>
                      <a:endParaRPr lang="ko-KR" altLang="en-US" sz="1100" b="1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휴대형 리더기 시스템 로그인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환경설정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인원 및 차량 조회 및 검색 등</a:t>
                      </a: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6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836" marR="63836" marT="17649" marB="1764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8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5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>
            <a:extLst>
              <a:ext uri="{FF2B5EF4-FFF2-40B4-BE49-F238E27FC236}">
                <a16:creationId xmlns:a16="http://schemas.microsoft.com/office/drawing/2014/main" id="{1FF3ABE5-2AA8-4BC5-B343-711890CD27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3074" y="59255"/>
            <a:ext cx="5116511" cy="2743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표준출입통제 시스템 </a:t>
            </a:r>
            <a:r>
              <a:rPr lang="en-US" altLang="ko-KR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S/W </a:t>
            </a:r>
            <a:r>
              <a:rPr lang="ko-KR" altLang="en-US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D1FE7-F006-6836-086F-9E81FA14943D}"/>
              </a:ext>
            </a:extLst>
          </p:cNvPr>
          <p:cNvSpPr txBox="1"/>
          <p:nvPr/>
        </p:nvSpPr>
        <p:spPr>
          <a:xfrm>
            <a:off x="668524" y="614543"/>
            <a:ext cx="849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표준출입통제 시스템의 제품 구성과 버전은 다음과 같습니다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77277"/>
              </p:ext>
            </p:extLst>
          </p:nvPr>
        </p:nvGraphicFramePr>
        <p:xfrm>
          <a:off x="659739" y="1376772"/>
          <a:ext cx="8793761" cy="45941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43164">
                  <a:extLst>
                    <a:ext uri="{9D8B030D-6E8A-4147-A177-3AD203B41FA5}">
                      <a16:colId xmlns:a16="http://schemas.microsoft.com/office/drawing/2014/main" val="3549150531"/>
                    </a:ext>
                  </a:extLst>
                </a:gridCol>
                <a:gridCol w="4245265">
                  <a:extLst>
                    <a:ext uri="{9D8B030D-6E8A-4147-A177-3AD203B41FA5}">
                      <a16:colId xmlns:a16="http://schemas.microsoft.com/office/drawing/2014/main" val="3194927513"/>
                    </a:ext>
                  </a:extLst>
                </a:gridCol>
                <a:gridCol w="2205332">
                  <a:extLst>
                    <a:ext uri="{9D8B030D-6E8A-4147-A177-3AD203B41FA5}">
                      <a16:colId xmlns:a16="http://schemas.microsoft.com/office/drawing/2014/main" val="3098517828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설치버전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35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 Host OS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정보</a:t>
                      </a:r>
                    </a:p>
                  </a:txBody>
                  <a:tcPr marL="10800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j-ea"/>
                          <a:ea typeface="+mj-ea"/>
                        </a:rPr>
                        <a:t>OS Linux </a:t>
                      </a:r>
                      <a:r>
                        <a:rPr lang="en-US" altLang="ko-KR" sz="1200" b="1" u="none" strike="noStrike" dirty="0" err="1">
                          <a:effectLst/>
                          <a:latin typeface="+mj-ea"/>
                          <a:ea typeface="+mj-ea"/>
                        </a:rPr>
                        <a:t>Redhat</a:t>
                      </a:r>
                      <a:r>
                        <a:rPr lang="en-US" altLang="ko-KR" sz="1200" b="1" u="none" strike="noStrike" dirty="0">
                          <a:effectLst/>
                          <a:latin typeface="+mj-ea"/>
                          <a:ea typeface="+mj-ea"/>
                        </a:rPr>
                        <a:t> 8.6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896595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표준프레임워크 버전</a:t>
                      </a:r>
                    </a:p>
                  </a:txBody>
                  <a:tcPr marL="10800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j-ea"/>
                          <a:ea typeface="+mj-ea"/>
                        </a:rPr>
                        <a:t>4.2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101287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3. JDK(JRE)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정보</a:t>
                      </a:r>
                    </a:p>
                  </a:txBody>
                  <a:tcPr marL="10800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r>
                        <a:rPr lang="en-US" altLang="ko-KR" sz="1200" b="1" u="none" strike="noStrike" dirty="0">
                          <a:effectLst/>
                          <a:latin typeface="+mj-ea"/>
                          <a:ea typeface="+mj-ea"/>
                        </a:rPr>
                        <a:t>openjdk:18.0.2.1-jdk-buster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917259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4. WAS </a:t>
                      </a:r>
                      <a:r>
                        <a:rPr lang="ko-KR" alt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정보</a:t>
                      </a:r>
                    </a:p>
                  </a:txBody>
                  <a:tcPr marL="10800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</a:rPr>
                        <a:t>　내장 </a:t>
                      </a:r>
                      <a:r>
                        <a:rPr lang="en-US" altLang="ko-KR" sz="1200" b="1" u="none" strike="noStrike" dirty="0">
                          <a:effectLst/>
                          <a:latin typeface="+mj-ea"/>
                          <a:ea typeface="+mj-ea"/>
                        </a:rPr>
                        <a:t>tomcat-embed-core 10.1.30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615555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5. RDBMS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j-ea"/>
                          <a:ea typeface="+mj-ea"/>
                        </a:rPr>
                        <a:t>Tibero7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213174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6. </a:t>
                      </a:r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Redis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7.2.5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581030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7.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쿠버네티스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Kubernetes v1.29.3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765915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분산 스토리지 플랫폼</a:t>
                      </a:r>
                    </a:p>
                  </a:txBody>
                  <a:tcPr marL="10800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Ceph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96952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네트워크 시스템</a:t>
                      </a:r>
                    </a:p>
                  </a:txBody>
                  <a:tcPr marL="10800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metallb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traefik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487675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보안 솔루션</a:t>
                      </a:r>
                    </a:p>
                  </a:txBody>
                  <a:tcPr marL="10800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서버보안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Secuve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TOS 5.0</a:t>
                      </a:r>
                      <a:b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접근통제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DB : </a:t>
                      </a:r>
                      <a:r>
                        <a:rPr lang="en-US" altLang="ko-KR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PrivacyDB</a:t>
                      </a:r>
                      <a:r>
                        <a:rPr lang="en-US" altLang="ko-K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2.1</a:t>
                      </a:r>
                      <a:endParaRPr lang="ko-KR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해병대 내부 설치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29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97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>
            <a:extLst>
              <a:ext uri="{FF2B5EF4-FFF2-40B4-BE49-F238E27FC236}">
                <a16:creationId xmlns:a16="http://schemas.microsoft.com/office/drawing/2014/main" id="{1FF3ABE5-2AA8-4BC5-B343-711890CD27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3074" y="59255"/>
            <a:ext cx="5116511" cy="2743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표준출입통제 시스템 설치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D1FE7-F006-6836-086F-9E81FA14943D}"/>
              </a:ext>
            </a:extLst>
          </p:cNvPr>
          <p:cNvSpPr txBox="1"/>
          <p:nvPr/>
        </p:nvSpPr>
        <p:spPr>
          <a:xfrm>
            <a:off x="668524" y="614543"/>
            <a:ext cx="849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표준출입통제 시스템의 제품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설치준비를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위한 일정은 다음과 같습니다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20928"/>
              </p:ext>
            </p:extLst>
          </p:nvPr>
        </p:nvGraphicFramePr>
        <p:xfrm>
          <a:off x="555601" y="1520788"/>
          <a:ext cx="8794799" cy="44265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4758">
                  <a:extLst>
                    <a:ext uri="{9D8B030D-6E8A-4147-A177-3AD203B41FA5}">
                      <a16:colId xmlns:a16="http://schemas.microsoft.com/office/drawing/2014/main" val="3549150531"/>
                    </a:ext>
                  </a:extLst>
                </a:gridCol>
                <a:gridCol w="814449">
                  <a:extLst>
                    <a:ext uri="{9D8B030D-6E8A-4147-A177-3AD203B41FA5}">
                      <a16:colId xmlns:a16="http://schemas.microsoft.com/office/drawing/2014/main" val="3194927513"/>
                    </a:ext>
                  </a:extLst>
                </a:gridCol>
                <a:gridCol w="814449">
                  <a:extLst>
                    <a:ext uri="{9D8B030D-6E8A-4147-A177-3AD203B41FA5}">
                      <a16:colId xmlns:a16="http://schemas.microsoft.com/office/drawing/2014/main" val="3098517828"/>
                    </a:ext>
                  </a:extLst>
                </a:gridCol>
                <a:gridCol w="814449">
                  <a:extLst>
                    <a:ext uri="{9D8B030D-6E8A-4147-A177-3AD203B41FA5}">
                      <a16:colId xmlns:a16="http://schemas.microsoft.com/office/drawing/2014/main" val="1447564952"/>
                    </a:ext>
                  </a:extLst>
                </a:gridCol>
                <a:gridCol w="814449">
                  <a:extLst>
                    <a:ext uri="{9D8B030D-6E8A-4147-A177-3AD203B41FA5}">
                      <a16:colId xmlns:a16="http://schemas.microsoft.com/office/drawing/2014/main" val="908110071"/>
                    </a:ext>
                  </a:extLst>
                </a:gridCol>
                <a:gridCol w="814449">
                  <a:extLst>
                    <a:ext uri="{9D8B030D-6E8A-4147-A177-3AD203B41FA5}">
                      <a16:colId xmlns:a16="http://schemas.microsoft.com/office/drawing/2014/main" val="2267938267"/>
                    </a:ext>
                  </a:extLst>
                </a:gridCol>
                <a:gridCol w="814449">
                  <a:extLst>
                    <a:ext uri="{9D8B030D-6E8A-4147-A177-3AD203B41FA5}">
                      <a16:colId xmlns:a16="http://schemas.microsoft.com/office/drawing/2014/main" val="2877191892"/>
                    </a:ext>
                  </a:extLst>
                </a:gridCol>
                <a:gridCol w="814449">
                  <a:extLst>
                    <a:ext uri="{9D8B030D-6E8A-4147-A177-3AD203B41FA5}">
                      <a16:colId xmlns:a16="http://schemas.microsoft.com/office/drawing/2014/main" val="4199788635"/>
                    </a:ext>
                  </a:extLst>
                </a:gridCol>
                <a:gridCol w="814449">
                  <a:extLst>
                    <a:ext uri="{9D8B030D-6E8A-4147-A177-3AD203B41FA5}">
                      <a16:colId xmlns:a16="http://schemas.microsoft.com/office/drawing/2014/main" val="990928235"/>
                    </a:ext>
                  </a:extLst>
                </a:gridCol>
                <a:gridCol w="814449">
                  <a:extLst>
                    <a:ext uri="{9D8B030D-6E8A-4147-A177-3AD203B41FA5}">
                      <a16:colId xmlns:a16="http://schemas.microsoft.com/office/drawing/2014/main" val="2894833565"/>
                    </a:ext>
                  </a:extLst>
                </a:gridCol>
              </a:tblGrid>
              <a:tr h="4228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11/01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11/07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11/08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11/14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11/15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11/21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11/22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11/29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11/30</a:t>
                      </a: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35"/>
                  </a:ext>
                </a:extLst>
              </a:tr>
              <a:tr h="8007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  <a:latin typeface="+mj-ea"/>
                          <a:ea typeface="+mj-ea"/>
                        </a:rPr>
                        <a:t>계획 수립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96595"/>
                  </a:ext>
                </a:extLst>
              </a:tr>
              <a:tr h="8007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effectLst/>
                          <a:latin typeface="+mj-ea"/>
                          <a:ea typeface="+mj-ea"/>
                        </a:rPr>
                        <a:t>환경구성</a:t>
                      </a:r>
                      <a:r>
                        <a:rPr lang="ko-KR" altLang="en-US" sz="1200" b="0" u="none" strike="noStrike" dirty="0">
                          <a:effectLst/>
                          <a:latin typeface="+mj-ea"/>
                          <a:ea typeface="+mj-ea"/>
                        </a:rPr>
                        <a:t> 점검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01287"/>
                  </a:ext>
                </a:extLst>
              </a:tr>
              <a:tr h="80075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strike="noStrike" dirty="0">
                          <a:effectLst/>
                          <a:latin typeface="+mj-ea"/>
                          <a:ea typeface="+mj-ea"/>
                        </a:rPr>
                        <a:t>제품구성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917259"/>
                  </a:ext>
                </a:extLst>
              </a:tr>
              <a:tr h="80075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목표장소</a:t>
                      </a:r>
                      <a:r>
                        <a:rPr lang="ko-KR" altLang="en-US" sz="12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설치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15555"/>
                  </a:ext>
                </a:extLst>
              </a:tr>
              <a:tr h="8007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  <a:latin typeface="+mj-ea"/>
                          <a:ea typeface="+mj-ea"/>
                        </a:rPr>
                        <a:t>결과 보고서 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13174"/>
                  </a:ext>
                </a:extLst>
              </a:tr>
            </a:tbl>
          </a:graphicData>
        </a:graphic>
      </p:graphicFrame>
      <p:sp>
        <p:nvSpPr>
          <p:cNvPr id="9" name="오른쪽 화살표 설명선 8"/>
          <p:cNvSpPr/>
          <p:nvPr/>
        </p:nvSpPr>
        <p:spPr>
          <a:xfrm>
            <a:off x="2288704" y="2104717"/>
            <a:ext cx="1400270" cy="583981"/>
          </a:xfrm>
          <a:prstGeom prst="rightArrowCallout">
            <a:avLst>
              <a:gd name="adj1" fmla="val 18710"/>
              <a:gd name="adj2" fmla="val 18710"/>
              <a:gd name="adj3" fmla="val 44095"/>
              <a:gd name="adj4" fmla="val 79012"/>
            </a:avLst>
          </a:prstGeom>
          <a:gradFill flip="none" rotWithShape="1">
            <a:gsLst>
              <a:gs pos="0">
                <a:srgbClr val="4472C4">
                  <a:shade val="30000"/>
                  <a:satMod val="115000"/>
                </a:srgbClr>
              </a:gs>
              <a:gs pos="50000">
                <a:srgbClr val="4472C4">
                  <a:shade val="67500"/>
                  <a:satMod val="115000"/>
                </a:srgbClr>
              </a:gs>
              <a:gs pos="100000">
                <a:srgbClr val="4472C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표준출입통제 시스템</a:t>
            </a:r>
            <a:endParaRPr lang="en-US" altLang="ko-KR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 계획 수립</a:t>
            </a:r>
          </a:p>
        </p:txBody>
      </p:sp>
      <p:sp>
        <p:nvSpPr>
          <p:cNvPr id="10" name="오른쪽 화살표 설명선 9"/>
          <p:cNvSpPr/>
          <p:nvPr/>
        </p:nvSpPr>
        <p:spPr>
          <a:xfrm>
            <a:off x="3846125" y="2852936"/>
            <a:ext cx="1353406" cy="583981"/>
          </a:xfrm>
          <a:prstGeom prst="rightArrowCallout">
            <a:avLst>
              <a:gd name="adj1" fmla="val 18710"/>
              <a:gd name="adj2" fmla="val 18710"/>
              <a:gd name="adj3" fmla="val 44095"/>
              <a:gd name="adj4" fmla="val 79012"/>
            </a:avLst>
          </a:prstGeom>
          <a:gradFill flip="none" rotWithShape="1">
            <a:gsLst>
              <a:gs pos="0">
                <a:srgbClr val="4472C4">
                  <a:shade val="30000"/>
                  <a:satMod val="115000"/>
                </a:srgbClr>
              </a:gs>
              <a:gs pos="50000">
                <a:srgbClr val="4472C4">
                  <a:shade val="67500"/>
                  <a:satMod val="115000"/>
                </a:srgbClr>
              </a:gs>
              <a:gs pos="100000">
                <a:srgbClr val="4472C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환경구성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제품구성</a:t>
            </a:r>
          </a:p>
        </p:txBody>
      </p:sp>
      <p:sp>
        <p:nvSpPr>
          <p:cNvPr id="11" name="오른쪽 화살표 설명선 10"/>
          <p:cNvSpPr/>
          <p:nvPr/>
        </p:nvSpPr>
        <p:spPr>
          <a:xfrm>
            <a:off x="5565068" y="3645024"/>
            <a:ext cx="1326571" cy="583981"/>
          </a:xfrm>
          <a:prstGeom prst="rightArrowCallout">
            <a:avLst>
              <a:gd name="adj1" fmla="val 18710"/>
              <a:gd name="adj2" fmla="val 18710"/>
              <a:gd name="adj3" fmla="val 44095"/>
              <a:gd name="adj4" fmla="val 72819"/>
            </a:avLst>
          </a:prstGeom>
          <a:gradFill flip="none" rotWithShape="1">
            <a:gsLst>
              <a:gs pos="0">
                <a:srgbClr val="4472C4">
                  <a:shade val="30000"/>
                  <a:satMod val="115000"/>
                </a:srgbClr>
              </a:gs>
              <a:gs pos="50000">
                <a:srgbClr val="4472C4">
                  <a:shade val="67500"/>
                  <a:satMod val="115000"/>
                </a:srgbClr>
              </a:gs>
              <a:gs pos="100000">
                <a:srgbClr val="4472C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디펜던시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9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파일확보</a:t>
            </a:r>
            <a:endParaRPr lang="en-US" altLang="ko-KR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오른쪽 화살표 설명선 11"/>
          <p:cNvSpPr/>
          <p:nvPr/>
        </p:nvSpPr>
        <p:spPr>
          <a:xfrm>
            <a:off x="7185248" y="4473116"/>
            <a:ext cx="1326571" cy="583981"/>
          </a:xfrm>
          <a:prstGeom prst="rightArrowCallout">
            <a:avLst>
              <a:gd name="adj1" fmla="val 18710"/>
              <a:gd name="adj2" fmla="val 18710"/>
              <a:gd name="adj3" fmla="val 44095"/>
              <a:gd name="adj4" fmla="val 73071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제품 설치 및 테스트</a:t>
            </a:r>
          </a:p>
        </p:txBody>
      </p:sp>
      <p:sp>
        <p:nvSpPr>
          <p:cNvPr id="13" name="오른쪽 화살표 설명선 12"/>
          <p:cNvSpPr/>
          <p:nvPr/>
        </p:nvSpPr>
        <p:spPr>
          <a:xfrm>
            <a:off x="7977336" y="5265204"/>
            <a:ext cx="1265863" cy="583981"/>
          </a:xfrm>
          <a:prstGeom prst="rightArrowCallout">
            <a:avLst>
              <a:gd name="adj1" fmla="val 18710"/>
              <a:gd name="adj2" fmla="val 18710"/>
              <a:gd name="adj3" fmla="val 44095"/>
              <a:gd name="adj4" fmla="val 72008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안정화</a:t>
            </a:r>
          </a:p>
        </p:txBody>
      </p:sp>
    </p:spTree>
    <p:extLst>
      <p:ext uri="{BB962C8B-B14F-4D97-AF65-F5344CB8AC3E}">
        <p14:creationId xmlns:p14="http://schemas.microsoft.com/office/powerpoint/2010/main" val="343578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16E4C-6FF4-4A47-A33D-A395796BD3BF}"/>
              </a:ext>
            </a:extLst>
          </p:cNvPr>
          <p:cNvSpPr txBox="1"/>
          <p:nvPr/>
        </p:nvSpPr>
        <p:spPr>
          <a:xfrm>
            <a:off x="4051664" y="2563568"/>
            <a:ext cx="1802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B16AC-10C3-4030-A398-04CA4B8FF691}"/>
              </a:ext>
            </a:extLst>
          </p:cNvPr>
          <p:cNvSpPr txBox="1"/>
          <p:nvPr/>
        </p:nvSpPr>
        <p:spPr>
          <a:xfrm>
            <a:off x="3631965" y="2902122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00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12584</TotalTime>
  <Words>578</Words>
  <Application>Microsoft Office PowerPoint</Application>
  <PresentationFormat>A4 용지(210x297mm)</PresentationFormat>
  <Paragraphs>157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목차</vt:lpstr>
      <vt:lpstr>1. 개요</vt:lpstr>
      <vt:lpstr>2. 표준출입통제 시스템 구성도</vt:lpstr>
      <vt:lpstr>2. 표준출입통제 시스템 구성도</vt:lpstr>
      <vt:lpstr>3. 표준출입통제 시스템 S/W 제품 구성</vt:lpstr>
      <vt:lpstr>4. 표준출입통제 시스템 설치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eden jang</dc:creator>
  <cp:lastModifiedBy>goeunjeong</cp:lastModifiedBy>
  <cp:revision>953</cp:revision>
  <cp:lastPrinted>2024-08-19T08:44:37Z</cp:lastPrinted>
  <dcterms:created xsi:type="dcterms:W3CDTF">2024-04-16T02:22:35Z</dcterms:created>
  <dcterms:modified xsi:type="dcterms:W3CDTF">2024-12-19T18:12:33Z</dcterms:modified>
</cp:coreProperties>
</file>