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293" r:id="rId5"/>
    <p:sldId id="258" r:id="rId6"/>
    <p:sldId id="261" r:id="rId7"/>
    <p:sldId id="260" r:id="rId8"/>
    <p:sldId id="262" r:id="rId9"/>
    <p:sldId id="279" r:id="rId10"/>
    <p:sldId id="280" r:id="rId11"/>
    <p:sldId id="281" r:id="rId12"/>
    <p:sldId id="282" r:id="rId13"/>
    <p:sldId id="352" r:id="rId14"/>
    <p:sldId id="354" r:id="rId15"/>
    <p:sldId id="283" r:id="rId16"/>
    <p:sldId id="278" r:id="rId17"/>
    <p:sldId id="263" r:id="rId18"/>
    <p:sldId id="264" r:id="rId19"/>
    <p:sldId id="265" r:id="rId20"/>
    <p:sldId id="267" r:id="rId21"/>
    <p:sldId id="268" r:id="rId22"/>
    <p:sldId id="269" r:id="rId23"/>
    <p:sldId id="270" r:id="rId24"/>
    <p:sldId id="271" r:id="rId25"/>
    <p:sldId id="294" r:id="rId26"/>
    <p:sldId id="272" r:id="rId27"/>
    <p:sldId id="274" r:id="rId28"/>
    <p:sldId id="275" r:id="rId29"/>
    <p:sldId id="276" r:id="rId30"/>
    <p:sldId id="284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5" r:id="rId39"/>
    <p:sldId id="298" r:id="rId40"/>
    <p:sldId id="296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5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EFEF"/>
    <a:srgbClr val="F0F0F0"/>
    <a:srgbClr val="FF0000"/>
    <a:srgbClr val="70AD47"/>
    <a:srgbClr val="050505"/>
    <a:srgbClr val="F8F8F8"/>
    <a:srgbClr val="EEF3EE"/>
    <a:srgbClr val="F8FDEB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3"/>
    <p:restoredTop sz="94653"/>
  </p:normalViewPr>
  <p:slideViewPr>
    <p:cSldViewPr snapToGrid="0" snapToObjects="1">
      <p:cViewPr varScale="1">
        <p:scale>
          <a:sx n="142" d="100"/>
          <a:sy n="14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Training</a:t>
            </a:r>
            <a:r>
              <a:rPr lang="en-US" b="0" baseline="0" dirty="0"/>
              <a:t> Samples Plot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02-6E40-9F87-4512A7E8B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0008063"/>
        <c:axId val="1389789855"/>
      </c:scatterChart>
      <c:valAx>
        <c:axId val="1390008063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789855"/>
        <c:crosses val="autoZero"/>
        <c:crossBetween val="midCat"/>
      </c:valAx>
      <c:valAx>
        <c:axId val="1389789855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0806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rgbClr val="05050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Training</a:t>
            </a:r>
            <a:r>
              <a:rPr lang="en-US" b="0" baseline="0" dirty="0"/>
              <a:t> Samples Plot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84-6A4A-A70C-8AD884F92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0008063"/>
        <c:axId val="1389789855"/>
      </c:scatterChart>
      <c:valAx>
        <c:axId val="1390008063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789855"/>
        <c:crosses val="autoZero"/>
        <c:crossBetween val="midCat"/>
      </c:valAx>
      <c:valAx>
        <c:axId val="1389789855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0806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rgbClr val="05050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Training</a:t>
            </a:r>
            <a:r>
              <a:rPr lang="en-US" b="0" baseline="0" dirty="0"/>
              <a:t> Samples Plot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2E-D149-A9EC-216AA24B1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0008063"/>
        <c:axId val="1389789855"/>
      </c:scatterChart>
      <c:valAx>
        <c:axId val="1390008063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789855"/>
        <c:crosses val="autoZero"/>
        <c:crossBetween val="midCat"/>
      </c:valAx>
      <c:valAx>
        <c:axId val="1389789855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0806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rgbClr val="05050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6/8/20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4.png"/><Relationship Id="rId7" Type="http://schemas.openxmlformats.org/officeDocument/2006/relationships/image" Target="../media/image55.png"/><Relationship Id="rId12" Type="http://schemas.openxmlformats.org/officeDocument/2006/relationships/image" Target="../media/image6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58.png"/><Relationship Id="rId4" Type="http://schemas.openxmlformats.org/officeDocument/2006/relationships/image" Target="../media/image65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3" Type="http://schemas.openxmlformats.org/officeDocument/2006/relationships/image" Target="../media/image651.png"/><Relationship Id="rId7" Type="http://schemas.openxmlformats.org/officeDocument/2006/relationships/image" Target="../media/image670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Relationship Id="rId9" Type="http://schemas.openxmlformats.org/officeDocument/2006/relationships/image" Target="../media/image6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0.png"/><Relationship Id="rId3" Type="http://schemas.openxmlformats.org/officeDocument/2006/relationships/image" Target="../media/image6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Relationship Id="rId9" Type="http://schemas.openxmlformats.org/officeDocument/2006/relationships/image" Target="../media/image6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72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5.png"/><Relationship Id="rId5" Type="http://schemas.openxmlformats.org/officeDocument/2006/relationships/image" Target="../media/image73.png"/><Relationship Id="rId10" Type="http://schemas.openxmlformats.org/officeDocument/2006/relationships/image" Target="../media/image651.png"/><Relationship Id="rId4" Type="http://schemas.openxmlformats.org/officeDocument/2006/relationships/image" Target="../media/image700.png"/><Relationship Id="rId9" Type="http://schemas.openxmlformats.org/officeDocument/2006/relationships/image" Target="../media/image2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.svg"/><Relationship Id="rId7" Type="http://schemas.openxmlformats.org/officeDocument/2006/relationships/image" Target="../media/image7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0.png"/><Relationship Id="rId9" Type="http://schemas.openxmlformats.org/officeDocument/2006/relationships/image" Target="../media/image8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6.png"/><Relationship Id="rId5" Type="http://schemas.openxmlformats.org/officeDocument/2006/relationships/image" Target="../media/image89.png"/><Relationship Id="rId10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3" Type="http://schemas.openxmlformats.org/officeDocument/2006/relationships/image" Target="../media/image87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image" Target="../media/image91.png"/><Relationship Id="rId4" Type="http://schemas.openxmlformats.org/officeDocument/2006/relationships/image" Target="../media/image88.png"/><Relationship Id="rId9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4.png"/><Relationship Id="rId12" Type="http://schemas.openxmlformats.org/officeDocument/2006/relationships/image" Target="../media/image9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1.png"/><Relationship Id="rId5" Type="http://schemas.openxmlformats.org/officeDocument/2006/relationships/image" Target="../media/image89.png"/><Relationship Id="rId10" Type="http://schemas.openxmlformats.org/officeDocument/2006/relationships/image" Target="../media/image101.png"/><Relationship Id="rId4" Type="http://schemas.openxmlformats.org/officeDocument/2006/relationships/image" Target="../media/image88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0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38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33.png"/><Relationship Id="rId2" Type="http://schemas.openxmlformats.org/officeDocument/2006/relationships/image" Target="../media/image116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44.png"/><Relationship Id="rId5" Type="http://schemas.openxmlformats.org/officeDocument/2006/relationships/image" Target="../media/image117.png"/><Relationship Id="rId15" Type="http://schemas.openxmlformats.org/officeDocument/2006/relationships/image" Target="../media/image131.png"/><Relationship Id="rId10" Type="http://schemas.openxmlformats.org/officeDocument/2006/relationships/image" Target="../media/image143.png"/><Relationship Id="rId19" Type="http://schemas.openxmlformats.org/officeDocument/2006/relationships/image" Target="../media/image135.png"/><Relationship Id="rId4" Type="http://schemas.openxmlformats.org/officeDocument/2006/relationships/image" Target="../media/image139.png"/><Relationship Id="rId9" Type="http://schemas.openxmlformats.org/officeDocument/2006/relationships/image" Target="../media/image142.png"/><Relationship Id="rId1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50.png"/><Relationship Id="rId18" Type="http://schemas.openxmlformats.org/officeDocument/2006/relationships/image" Target="../media/image132.png"/><Relationship Id="rId3" Type="http://schemas.openxmlformats.org/officeDocument/2006/relationships/image" Target="../media/image146.png"/><Relationship Id="rId21" Type="http://schemas.openxmlformats.org/officeDocument/2006/relationships/image" Target="../media/image135.png"/><Relationship Id="rId7" Type="http://schemas.openxmlformats.org/officeDocument/2006/relationships/image" Target="../media/image117.png"/><Relationship Id="rId12" Type="http://schemas.openxmlformats.org/officeDocument/2006/relationships/image" Target="../media/image1490.png"/><Relationship Id="rId17" Type="http://schemas.openxmlformats.org/officeDocument/2006/relationships/image" Target="../media/image131.png"/><Relationship Id="rId2" Type="http://schemas.openxmlformats.org/officeDocument/2006/relationships/image" Target="../media/image137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480.png"/><Relationship Id="rId5" Type="http://schemas.openxmlformats.org/officeDocument/2006/relationships/image" Target="../media/image148.png"/><Relationship Id="rId15" Type="http://schemas.openxmlformats.org/officeDocument/2006/relationships/image" Target="../media/image129.png"/><Relationship Id="rId10" Type="http://schemas.openxmlformats.org/officeDocument/2006/relationships/image" Target="../media/image1470.png"/><Relationship Id="rId19" Type="http://schemas.openxmlformats.org/officeDocument/2006/relationships/image" Target="../media/image133.png"/><Relationship Id="rId4" Type="http://schemas.openxmlformats.org/officeDocument/2006/relationships/image" Target="../media/image147.png"/><Relationship Id="rId9" Type="http://schemas.openxmlformats.org/officeDocument/2006/relationships/image" Target="../media/image1460.png"/><Relationship Id="rId14" Type="http://schemas.openxmlformats.org/officeDocument/2006/relationships/image" Target="../media/image151.png"/><Relationship Id="rId22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153.png"/><Relationship Id="rId7" Type="http://schemas.openxmlformats.org/officeDocument/2006/relationships/image" Target="../media/image159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image" Target="../media/image152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4.png"/><Relationship Id="rId5" Type="http://schemas.openxmlformats.org/officeDocument/2006/relationships/image" Target="../media/image126.png"/><Relationship Id="rId15" Type="http://schemas.openxmlformats.org/officeDocument/2006/relationships/image" Target="../media/image132.png"/><Relationship Id="rId10" Type="http://schemas.openxmlformats.org/officeDocument/2006/relationships/image" Target="../media/image163.png"/><Relationship Id="rId19" Type="http://schemas.openxmlformats.org/officeDocument/2006/relationships/image" Target="../media/image136.png"/><Relationship Id="rId4" Type="http://schemas.openxmlformats.org/officeDocument/2006/relationships/image" Target="../media/image117.png"/><Relationship Id="rId9" Type="http://schemas.openxmlformats.org/officeDocument/2006/relationships/image" Target="../media/image162.png"/><Relationship Id="rId14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9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Relationship Id="rId9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55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1.png"/><Relationship Id="rId5" Type="http://schemas.openxmlformats.org/officeDocument/2006/relationships/image" Target="../media/image194.png"/><Relationship Id="rId10" Type="http://schemas.openxmlformats.org/officeDocument/2006/relationships/image" Target="../media/image200.png"/><Relationship Id="rId4" Type="http://schemas.openxmlformats.org/officeDocument/2006/relationships/image" Target="../media/image192.png"/><Relationship Id="rId9" Type="http://schemas.openxmlformats.org/officeDocument/2006/relationships/image" Target="../media/image19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4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206.png"/><Relationship Id="rId10" Type="http://schemas.openxmlformats.org/officeDocument/2006/relationships/image" Target="../media/image211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Relationship Id="rId14" Type="http://schemas.openxmlformats.org/officeDocument/2006/relationships/image" Target="../media/image2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157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156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113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40.png"/><Relationship Id="rId18" Type="http://schemas.openxmlformats.org/officeDocument/2006/relationships/image" Target="../media/image230.png"/><Relationship Id="rId3" Type="http://schemas.openxmlformats.org/officeDocument/2006/relationships/image" Target="../media/image193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5" Type="http://schemas.openxmlformats.org/officeDocument/2006/relationships/image" Target="../media/image113.png"/><Relationship Id="rId2" Type="http://schemas.openxmlformats.org/officeDocument/2006/relationships/image" Target="../media/image161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24" Type="http://schemas.openxmlformats.org/officeDocument/2006/relationships/image" Target="../media/image236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39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Relationship Id="rId14" Type="http://schemas.openxmlformats.org/officeDocument/2006/relationships/image" Target="../media/image241.png"/><Relationship Id="rId22" Type="http://schemas.openxmlformats.org/officeDocument/2006/relationships/image" Target="../media/image23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3" Type="http://schemas.openxmlformats.org/officeDocument/2006/relationships/image" Target="../media/image237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45.png"/><Relationship Id="rId17" Type="http://schemas.openxmlformats.org/officeDocument/2006/relationships/image" Target="../media/image229.png"/><Relationship Id="rId25" Type="http://schemas.openxmlformats.org/officeDocument/2006/relationships/image" Target="../media/image113.png"/><Relationship Id="rId2" Type="http://schemas.openxmlformats.org/officeDocument/2006/relationships/image" Target="../media/image196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24" Type="http://schemas.openxmlformats.org/officeDocument/2006/relationships/image" Target="../media/image236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39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44.png"/><Relationship Id="rId14" Type="http://schemas.openxmlformats.org/officeDocument/2006/relationships/image" Target="../media/image246.png"/><Relationship Id="rId22" Type="http://schemas.openxmlformats.org/officeDocument/2006/relationships/image" Target="../media/image2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40.png"/><Relationship Id="rId18" Type="http://schemas.openxmlformats.org/officeDocument/2006/relationships/image" Target="../media/image230.png"/><Relationship Id="rId3" Type="http://schemas.openxmlformats.org/officeDocument/2006/relationships/image" Target="../media/image242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45.png"/><Relationship Id="rId17" Type="http://schemas.openxmlformats.org/officeDocument/2006/relationships/image" Target="../media/image229.png"/><Relationship Id="rId25" Type="http://schemas.openxmlformats.org/officeDocument/2006/relationships/image" Target="../media/image113.png"/><Relationship Id="rId2" Type="http://schemas.openxmlformats.org/officeDocument/2006/relationships/image" Target="../media/image238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49.png"/><Relationship Id="rId24" Type="http://schemas.openxmlformats.org/officeDocument/2006/relationships/image" Target="../media/image236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39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44.png"/><Relationship Id="rId14" Type="http://schemas.openxmlformats.org/officeDocument/2006/relationships/image" Target="../media/image250.png"/><Relationship Id="rId22" Type="http://schemas.openxmlformats.org/officeDocument/2006/relationships/image" Target="../media/image2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3" Type="http://schemas.openxmlformats.org/officeDocument/2006/relationships/image" Target="../media/image247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5" Type="http://schemas.openxmlformats.org/officeDocument/2006/relationships/image" Target="../media/image113.png"/><Relationship Id="rId2" Type="http://schemas.openxmlformats.org/officeDocument/2006/relationships/image" Target="../media/image243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49.png"/><Relationship Id="rId24" Type="http://schemas.openxmlformats.org/officeDocument/2006/relationships/image" Target="../media/image236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39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44.png"/><Relationship Id="rId14" Type="http://schemas.openxmlformats.org/officeDocument/2006/relationships/image" Target="../media/image226.png"/><Relationship Id="rId22" Type="http://schemas.openxmlformats.org/officeDocument/2006/relationships/image" Target="../media/image2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40.png"/><Relationship Id="rId18" Type="http://schemas.openxmlformats.org/officeDocument/2006/relationships/image" Target="../media/image230.png"/><Relationship Id="rId3" Type="http://schemas.openxmlformats.org/officeDocument/2006/relationships/image" Target="../media/image251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5" Type="http://schemas.openxmlformats.org/officeDocument/2006/relationships/image" Target="../media/image113.png"/><Relationship Id="rId2" Type="http://schemas.openxmlformats.org/officeDocument/2006/relationships/image" Target="../media/image248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49.png"/><Relationship Id="rId24" Type="http://schemas.openxmlformats.org/officeDocument/2006/relationships/image" Target="../media/image236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53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44.png"/><Relationship Id="rId14" Type="http://schemas.openxmlformats.org/officeDocument/2006/relationships/image" Target="../media/image241.png"/><Relationship Id="rId22" Type="http://schemas.openxmlformats.org/officeDocument/2006/relationships/image" Target="../media/image23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3" Type="http://schemas.openxmlformats.org/officeDocument/2006/relationships/image" Target="../media/image254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45.png"/><Relationship Id="rId17" Type="http://schemas.openxmlformats.org/officeDocument/2006/relationships/image" Target="../media/image229.png"/><Relationship Id="rId25" Type="http://schemas.openxmlformats.org/officeDocument/2006/relationships/image" Target="../media/image113.png"/><Relationship Id="rId2" Type="http://schemas.openxmlformats.org/officeDocument/2006/relationships/image" Target="../media/image252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49.png"/><Relationship Id="rId24" Type="http://schemas.openxmlformats.org/officeDocument/2006/relationships/image" Target="../media/image236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53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56.png"/><Relationship Id="rId14" Type="http://schemas.openxmlformats.org/officeDocument/2006/relationships/image" Target="../media/image241.png"/><Relationship Id="rId22" Type="http://schemas.openxmlformats.org/officeDocument/2006/relationships/image" Target="../media/image2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40.png"/><Relationship Id="rId18" Type="http://schemas.openxmlformats.org/officeDocument/2006/relationships/image" Target="../media/image230.png"/><Relationship Id="rId3" Type="http://schemas.openxmlformats.org/officeDocument/2006/relationships/image" Target="../media/image257.png"/><Relationship Id="rId21" Type="http://schemas.openxmlformats.org/officeDocument/2006/relationships/image" Target="../media/image233.png"/><Relationship Id="rId7" Type="http://schemas.openxmlformats.org/officeDocument/2006/relationships/image" Target="../media/image219.png"/><Relationship Id="rId12" Type="http://schemas.openxmlformats.org/officeDocument/2006/relationships/image" Target="../media/image245.png"/><Relationship Id="rId17" Type="http://schemas.openxmlformats.org/officeDocument/2006/relationships/image" Target="../media/image229.png"/><Relationship Id="rId25" Type="http://schemas.openxmlformats.org/officeDocument/2006/relationships/image" Target="../media/image113.png"/><Relationship Id="rId2" Type="http://schemas.openxmlformats.org/officeDocument/2006/relationships/image" Target="../media/image255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49.png"/><Relationship Id="rId24" Type="http://schemas.openxmlformats.org/officeDocument/2006/relationships/image" Target="../media/image236.png"/><Relationship Id="rId5" Type="http://schemas.openxmlformats.org/officeDocument/2006/relationships/image" Target="../media/image217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10" Type="http://schemas.openxmlformats.org/officeDocument/2006/relationships/image" Target="../media/image253.png"/><Relationship Id="rId19" Type="http://schemas.openxmlformats.org/officeDocument/2006/relationships/image" Target="../media/image231.png"/><Relationship Id="rId4" Type="http://schemas.openxmlformats.org/officeDocument/2006/relationships/image" Target="../media/image216.png"/><Relationship Id="rId9" Type="http://schemas.openxmlformats.org/officeDocument/2006/relationships/image" Target="../media/image256.png"/><Relationship Id="rId14" Type="http://schemas.openxmlformats.org/officeDocument/2006/relationships/image" Target="../media/image250.png"/><Relationship Id="rId22" Type="http://schemas.openxmlformats.org/officeDocument/2006/relationships/image" Target="../media/image2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mnemstudio.org/path-finding-q-learning-tutorial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10 (Final week)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Perceptron Learning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7033C-4127-B749-B353-B6DCDA2AC998}"/>
              </a:ext>
            </a:extLst>
          </p:cNvPr>
          <p:cNvGrpSpPr/>
          <p:nvPr/>
        </p:nvGrpSpPr>
        <p:grpSpPr>
          <a:xfrm>
            <a:off x="645109" y="1844040"/>
            <a:ext cx="10506635" cy="523221"/>
            <a:chOff x="5832322" y="2326821"/>
            <a:chExt cx="5814300" cy="52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1D7E87-DA8C-484C-8178-14BE2696FF87}"/>
                    </a:ext>
                  </a:extLst>
                </p:cNvPr>
                <p:cNvSpPr/>
                <p:nvPr/>
              </p:nvSpPr>
              <p:spPr>
                <a:xfrm>
                  <a:off x="6119707" y="2326821"/>
                  <a:ext cx="5526915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Execute transfer function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1D7E87-DA8C-484C-8178-14BE2696FF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707" y="2326821"/>
                  <a:ext cx="5526915" cy="523221"/>
                </a:xfrm>
                <a:prstGeom prst="rect">
                  <a:avLst/>
                </a:prstGeom>
                <a:blipFill>
                  <a:blip r:embed="rId2"/>
                  <a:stretch>
                    <a:fillRect l="-888" b="-186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DC181E-2000-164E-87A1-8C718217629F}"/>
                </a:ext>
              </a:extLst>
            </p:cNvPr>
            <p:cNvSpPr/>
            <p:nvPr/>
          </p:nvSpPr>
          <p:spPr>
            <a:xfrm>
              <a:off x="5832322" y="2326821"/>
              <a:ext cx="288871" cy="522000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3838" y="4163827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3838" y="4163827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135" t="-6250" r="-19729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356" t="-6250" r="-1000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73838" y="2869304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73838" y="2869304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r="-20137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9864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74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D758DB-A317-804A-8482-B351BD82C933}"/>
                  </a:ext>
                </a:extLst>
              </p:cNvPr>
              <p:cNvSpPr/>
              <p:nvPr/>
            </p:nvSpPr>
            <p:spPr>
              <a:xfrm>
                <a:off x="1622323" y="3388773"/>
                <a:ext cx="471948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D758DB-A317-804A-8482-B351BD82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3" y="3388773"/>
                <a:ext cx="4719482" cy="523221"/>
              </a:xfrm>
              <a:prstGeom prst="rect">
                <a:avLst/>
              </a:prstGeom>
              <a:blipFill>
                <a:blip r:embed="rId5"/>
                <a:stretch>
                  <a:fillRect l="-1072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7FEF05-3130-3A47-93B7-9044525FB6CF}"/>
                  </a:ext>
                </a:extLst>
              </p:cNvPr>
              <p:cNvSpPr/>
              <p:nvPr/>
            </p:nvSpPr>
            <p:spPr>
              <a:xfrm>
                <a:off x="2182535" y="3917417"/>
                <a:ext cx="415927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7FEF05-3130-3A47-93B7-9044525FB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35" y="3917417"/>
                <a:ext cx="4159270" cy="523221"/>
              </a:xfrm>
              <a:prstGeom prst="rect">
                <a:avLst/>
              </a:prstGeom>
              <a:blipFill>
                <a:blip r:embed="rId6"/>
                <a:stretch>
                  <a:fillRect l="-304"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324DE7-505E-2844-A9C9-C521073037C5}"/>
                  </a:ext>
                </a:extLst>
              </p:cNvPr>
              <p:cNvSpPr/>
              <p:nvPr/>
            </p:nvSpPr>
            <p:spPr>
              <a:xfrm>
                <a:off x="1622323" y="4431463"/>
                <a:ext cx="471948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324DE7-505E-2844-A9C9-C52107303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3" y="4431463"/>
                <a:ext cx="4719482" cy="523221"/>
              </a:xfrm>
              <a:prstGeom prst="rect">
                <a:avLst/>
              </a:prstGeom>
              <a:blipFill>
                <a:blip r:embed="rId7"/>
                <a:stretch>
                  <a:fillRect l="-1072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3AAB44-EE37-C941-8CEF-14DFF8B16829}"/>
                  </a:ext>
                </a:extLst>
              </p:cNvPr>
              <p:cNvSpPr/>
              <p:nvPr/>
            </p:nvSpPr>
            <p:spPr>
              <a:xfrm>
                <a:off x="2182535" y="4951548"/>
                <a:ext cx="415927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D3AAB44-EE37-C941-8CEF-14DFF8B16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35" y="4951548"/>
                <a:ext cx="4159270" cy="523221"/>
              </a:xfrm>
              <a:prstGeom prst="rect">
                <a:avLst/>
              </a:prstGeom>
              <a:blipFill>
                <a:blip r:embed="rId8"/>
                <a:stretch>
                  <a:fillRect l="-304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4B0D34E-70DE-2C41-B5B0-33A4E9BA80D1}"/>
              </a:ext>
            </a:extLst>
          </p:cNvPr>
          <p:cNvGrpSpPr/>
          <p:nvPr/>
        </p:nvGrpSpPr>
        <p:grpSpPr>
          <a:xfrm>
            <a:off x="8533592" y="5471645"/>
            <a:ext cx="2627117" cy="523221"/>
            <a:chOff x="3714688" y="5471645"/>
            <a:chExt cx="2627117" cy="5232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6F9BA0-0961-EE4B-B867-B7EBA7B615BB}"/>
                </a:ext>
              </a:extLst>
            </p:cNvPr>
            <p:cNvSpPr/>
            <p:nvPr/>
          </p:nvSpPr>
          <p:spPr>
            <a:xfrm>
              <a:off x="5246841" y="5471645"/>
              <a:ext cx="1094964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5A71B9C-7AA1-604F-B331-850C816E7041}"/>
                    </a:ext>
                  </a:extLst>
                </p:cNvPr>
                <p:cNvSpPr/>
                <p:nvPr/>
              </p:nvSpPr>
              <p:spPr>
                <a:xfrm>
                  <a:off x="3714688" y="5471645"/>
                  <a:ext cx="1532153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(0.5)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5A71B9C-7AA1-604F-B331-850C816E7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688" y="5471645"/>
                  <a:ext cx="1532153" cy="523221"/>
                </a:xfrm>
                <a:prstGeom prst="rect">
                  <a:avLst/>
                </a:prstGeom>
                <a:blipFill>
                  <a:blip r:embed="rId9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26F98F-A39F-3E4E-B829-038BA0FAFE02}"/>
                  </a:ext>
                </a:extLst>
              </p:cNvPr>
              <p:cNvSpPr/>
              <p:nvPr/>
            </p:nvSpPr>
            <p:spPr>
              <a:xfrm>
                <a:off x="650382" y="2869304"/>
                <a:ext cx="971941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26F98F-A39F-3E4E-B829-038BA0FAF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82" y="2869304"/>
                <a:ext cx="971941" cy="523221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6B63C67-F4B7-C448-A25A-2A9299EF32D3}"/>
                  </a:ext>
                </a:extLst>
              </p:cNvPr>
              <p:cNvSpPr/>
              <p:nvPr/>
            </p:nvSpPr>
            <p:spPr>
              <a:xfrm>
                <a:off x="1622324" y="2867736"/>
                <a:ext cx="56021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6B63C67-F4B7-C448-A25A-2A9299EF3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4" y="2867736"/>
                <a:ext cx="560212" cy="523221"/>
              </a:xfrm>
              <a:prstGeom prst="rect">
                <a:avLst/>
              </a:prstGeom>
              <a:blipFill>
                <a:blip r:embed="rId11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D349706-B5BC-684D-98E7-3C108B3AF466}"/>
                  </a:ext>
                </a:extLst>
              </p:cNvPr>
              <p:cNvSpPr/>
              <p:nvPr/>
            </p:nvSpPr>
            <p:spPr>
              <a:xfrm>
                <a:off x="626003" y="5474153"/>
                <a:ext cx="56021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D349706-B5BC-684D-98E7-3C108B3AF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3" y="5474153"/>
                <a:ext cx="560212" cy="523221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6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Perceptron Learning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7033C-4127-B749-B353-B6DCDA2AC998}"/>
              </a:ext>
            </a:extLst>
          </p:cNvPr>
          <p:cNvGrpSpPr/>
          <p:nvPr/>
        </p:nvGrpSpPr>
        <p:grpSpPr>
          <a:xfrm>
            <a:off x="645109" y="1844040"/>
            <a:ext cx="10506635" cy="523221"/>
            <a:chOff x="5832322" y="2326821"/>
            <a:chExt cx="5814300" cy="523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1D7E87-DA8C-484C-8178-14BE2696FF87}"/>
                </a:ext>
              </a:extLst>
            </p:cNvPr>
            <p:cNvSpPr/>
            <p:nvPr/>
          </p:nvSpPr>
          <p:spPr>
            <a:xfrm>
              <a:off x="6119707" y="2326821"/>
              <a:ext cx="5526915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Compare prediction with actual class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DC181E-2000-164E-87A1-8C718217629F}"/>
                </a:ext>
              </a:extLst>
            </p:cNvPr>
            <p:cNvSpPr/>
            <p:nvPr/>
          </p:nvSpPr>
          <p:spPr>
            <a:xfrm>
              <a:off x="5832322" y="2326821"/>
              <a:ext cx="288871" cy="522000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3838" y="4163827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3838" y="4163827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35" t="-6250" r="-19729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8356" t="-6250" r="-1000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73838" y="2869304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73838" y="2869304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r="-20137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9864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74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2B3B3D5-6518-2348-990D-E22FC27A58D1}"/>
              </a:ext>
            </a:extLst>
          </p:cNvPr>
          <p:cNvGrpSpPr/>
          <p:nvPr/>
        </p:nvGrpSpPr>
        <p:grpSpPr>
          <a:xfrm>
            <a:off x="645108" y="2869304"/>
            <a:ext cx="5696697" cy="3125562"/>
            <a:chOff x="645109" y="2869304"/>
            <a:chExt cx="4859592" cy="31255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6F9BA0-0961-EE4B-B867-B7EBA7B615BB}"/>
                </a:ext>
              </a:extLst>
            </p:cNvPr>
            <p:cNvSpPr/>
            <p:nvPr/>
          </p:nvSpPr>
          <p:spPr>
            <a:xfrm>
              <a:off x="4570637" y="5471645"/>
              <a:ext cx="934064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3D758DB-A317-804A-8482-B351BD82C933}"/>
                    </a:ext>
                  </a:extLst>
                </p:cNvPr>
                <p:cNvSpPr/>
                <p:nvPr/>
              </p:nvSpPr>
              <p:spPr>
                <a:xfrm>
                  <a:off x="645109" y="2869304"/>
                  <a:ext cx="4859592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)&gt;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3D758DB-A317-804A-8482-B351BD82C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2869304"/>
                  <a:ext cx="4859592" cy="523221"/>
                </a:xfrm>
                <a:prstGeom prst="rect">
                  <a:avLst/>
                </a:prstGeom>
                <a:blipFill>
                  <a:blip r:embed="rId4"/>
                  <a:stretch>
                    <a:fillRect l="-889"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27FEF05-3130-3A47-93B7-9044525FB6CF}"/>
                    </a:ext>
                  </a:extLst>
                </p:cNvPr>
                <p:cNvSpPr/>
                <p:nvPr/>
              </p:nvSpPr>
              <p:spPr>
                <a:xfrm>
                  <a:off x="1956618" y="3389389"/>
                  <a:ext cx="2614019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𝑆𝑢𝑏𝑡𝑟𝑎𝑐𝑡𝑖𝑜𝑛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27FEF05-3130-3A47-93B7-9044525FB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618" y="3389389"/>
                  <a:ext cx="2614019" cy="523221"/>
                </a:xfrm>
                <a:prstGeom prst="rect">
                  <a:avLst/>
                </a:prstGeom>
                <a:blipFill>
                  <a:blip r:embed="rId5"/>
                  <a:stretch>
                    <a:fillRect l="-41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3324DE7-505E-2844-A9C9-C521073037C5}"/>
                    </a:ext>
                  </a:extLst>
                </p:cNvPr>
                <p:cNvSpPr/>
                <p:nvPr/>
              </p:nvSpPr>
              <p:spPr>
                <a:xfrm>
                  <a:off x="645109" y="4169865"/>
                  <a:ext cx="4859592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)&lt;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3324DE7-505E-2844-A9C9-C52107303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4169865"/>
                  <a:ext cx="4859592" cy="523221"/>
                </a:xfrm>
                <a:prstGeom prst="rect">
                  <a:avLst/>
                </a:prstGeom>
                <a:blipFill>
                  <a:blip r:embed="rId6"/>
                  <a:stretch>
                    <a:fillRect l="-889" b="-68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D3AAB44-EE37-C941-8CEF-14DFF8B16829}"/>
                    </a:ext>
                  </a:extLst>
                </p:cNvPr>
                <p:cNvSpPr/>
                <p:nvPr/>
              </p:nvSpPr>
              <p:spPr>
                <a:xfrm>
                  <a:off x="1956618" y="4689950"/>
                  <a:ext cx="2614019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𝐴𝑑𝑑𝑖𝑡𝑖𝑜𝑛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D3AAB44-EE37-C941-8CEF-14DFF8B16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618" y="4689950"/>
                  <a:ext cx="2614019" cy="523221"/>
                </a:xfrm>
                <a:prstGeom prst="rect">
                  <a:avLst/>
                </a:prstGeom>
                <a:blipFill>
                  <a:blip r:embed="rId7"/>
                  <a:stretch>
                    <a:fillRect l="-41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AD5D325-BEB6-1B42-9603-3D2D3788E9E6}"/>
                    </a:ext>
                  </a:extLst>
                </p:cNvPr>
                <p:cNvSpPr/>
                <p:nvPr/>
              </p:nvSpPr>
              <p:spPr>
                <a:xfrm>
                  <a:off x="645109" y="5471645"/>
                  <a:ext cx="3925528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1&gt;0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AD5D325-BEB6-1B42-9603-3D2D3788E9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471645"/>
                  <a:ext cx="3925528" cy="523221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123CC-F150-C847-B08C-42AB23372607}"/>
              </a:ext>
            </a:extLst>
          </p:cNvPr>
          <p:cNvSpPr/>
          <p:nvPr/>
        </p:nvSpPr>
        <p:spPr>
          <a:xfrm>
            <a:off x="5246841" y="3389389"/>
            <a:ext cx="109496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6C16B-6090-564F-B288-CC302CA36F17}"/>
              </a:ext>
            </a:extLst>
          </p:cNvPr>
          <p:cNvSpPr/>
          <p:nvPr/>
        </p:nvSpPr>
        <p:spPr>
          <a:xfrm>
            <a:off x="5246841" y="4689950"/>
            <a:ext cx="109496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6617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Perceptron Learning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7033C-4127-B749-B353-B6DCDA2AC998}"/>
              </a:ext>
            </a:extLst>
          </p:cNvPr>
          <p:cNvGrpSpPr/>
          <p:nvPr/>
        </p:nvGrpSpPr>
        <p:grpSpPr>
          <a:xfrm>
            <a:off x="645109" y="1844040"/>
            <a:ext cx="10506635" cy="523221"/>
            <a:chOff x="5832322" y="2326821"/>
            <a:chExt cx="5814300" cy="523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1D7E87-DA8C-484C-8178-14BE2696FF87}"/>
                </a:ext>
              </a:extLst>
            </p:cNvPr>
            <p:cNvSpPr/>
            <p:nvPr/>
          </p:nvSpPr>
          <p:spPr>
            <a:xfrm>
              <a:off x="6119707" y="2326821"/>
              <a:ext cx="5526915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weights if necessary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DC181E-2000-164E-87A1-8C718217629F}"/>
                </a:ext>
              </a:extLst>
            </p:cNvPr>
            <p:cNvSpPr/>
            <p:nvPr/>
          </p:nvSpPr>
          <p:spPr>
            <a:xfrm>
              <a:off x="5832322" y="2326821"/>
              <a:ext cx="288871" cy="522000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443040"/>
                  </p:ext>
                </p:extLst>
              </p:nvPr>
            </p:nvGraphicFramePr>
            <p:xfrm>
              <a:off x="7113838" y="4006511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443040"/>
                  </p:ext>
                </p:extLst>
              </p:nvPr>
            </p:nvGraphicFramePr>
            <p:xfrm>
              <a:off x="7113838" y="4006511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35" t="-9375" r="-19729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8356" t="-9375" r="-1000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543526"/>
                  </p:ext>
                </p:extLst>
              </p:nvPr>
            </p:nvGraphicFramePr>
            <p:xfrm>
              <a:off x="8373838" y="2711988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543526"/>
                  </p:ext>
                </p:extLst>
              </p:nvPr>
            </p:nvGraphicFramePr>
            <p:xfrm>
              <a:off x="8373838" y="2711988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3125" r="-2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125" r="-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740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7A640A-C467-5743-A5F5-2FBEF9D1630B}"/>
                  </a:ext>
                </a:extLst>
              </p:cNvPr>
              <p:cNvSpPr/>
              <p:nvPr/>
            </p:nvSpPr>
            <p:spPr>
              <a:xfrm>
                <a:off x="645108" y="5061934"/>
                <a:ext cx="5696697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7A640A-C467-5743-A5F5-2FBEF9D1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5061934"/>
                <a:ext cx="5696697" cy="52322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C83113-077D-6A44-946A-05A27EAA7C2F}"/>
                  </a:ext>
                </a:extLst>
              </p:cNvPr>
              <p:cNvSpPr/>
              <p:nvPr/>
            </p:nvSpPr>
            <p:spPr>
              <a:xfrm>
                <a:off x="645108" y="5579029"/>
                <a:ext cx="5696697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C83113-077D-6A44-946A-05A27EAA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5579029"/>
                <a:ext cx="5696697" cy="523221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4C9C4E-EFE7-DB48-95FE-A04BA529A597}"/>
                  </a:ext>
                </a:extLst>
              </p:cNvPr>
              <p:cNvSpPr/>
              <p:nvPr/>
            </p:nvSpPr>
            <p:spPr>
              <a:xfrm>
                <a:off x="645108" y="4537380"/>
                <a:ext cx="306430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𝑆𝑢𝑏𝑡𝑟𝑎𝑐𝑡𝑖𝑜𝑛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4C9C4E-EFE7-DB48-95FE-A04BA529A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4537380"/>
                <a:ext cx="3064305" cy="523221"/>
              </a:xfrm>
              <a:prstGeom prst="rect">
                <a:avLst/>
              </a:prstGeom>
              <a:blipFill>
                <a:blip r:embed="rId6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6A04F2D-EB10-434B-8276-CA7D2FDD6B68}"/>
              </a:ext>
            </a:extLst>
          </p:cNvPr>
          <p:cNvGrpSpPr/>
          <p:nvPr/>
        </p:nvGrpSpPr>
        <p:grpSpPr>
          <a:xfrm>
            <a:off x="645108" y="2711988"/>
            <a:ext cx="5696697" cy="1570306"/>
            <a:chOff x="645108" y="2349146"/>
            <a:chExt cx="5696697" cy="1570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3D758DB-A317-804A-8482-B351BD82C933}"/>
                    </a:ext>
                  </a:extLst>
                </p:cNvPr>
                <p:cNvSpPr/>
                <p:nvPr/>
              </p:nvSpPr>
              <p:spPr>
                <a:xfrm>
                  <a:off x="645108" y="2869304"/>
                  <a:ext cx="5696697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𝑙𝑒𝑎𝑟𝑛𝑖𝑛𝑔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3D758DB-A317-804A-8482-B351BD82C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8" y="2869304"/>
                  <a:ext cx="5696697" cy="523221"/>
                </a:xfrm>
                <a:prstGeom prst="rect">
                  <a:avLst/>
                </a:prstGeom>
                <a:blipFill>
                  <a:blip r:embed="rId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0060787-0D35-974E-B170-F832FD68C943}"/>
                    </a:ext>
                  </a:extLst>
                </p:cNvPr>
                <p:cNvSpPr/>
                <p:nvPr/>
              </p:nvSpPr>
              <p:spPr>
                <a:xfrm>
                  <a:off x="645108" y="3396231"/>
                  <a:ext cx="5696697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𝑙𝑒𝑎𝑟𝑛𝑖𝑛𝑔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0060787-0D35-974E-B170-F832FD68C9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8" y="3396231"/>
                  <a:ext cx="5696697" cy="523221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6221D2-7157-6940-B5B6-AB27FF9DB9D1}"/>
                    </a:ext>
                  </a:extLst>
                </p:cNvPr>
                <p:cNvSpPr/>
                <p:nvPr/>
              </p:nvSpPr>
              <p:spPr>
                <a:xfrm>
                  <a:off x="645108" y="2349146"/>
                  <a:ext cx="3064305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𝐴𝑑𝑑𝑖𝑡𝑖𝑜𝑛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6221D2-7157-6940-B5B6-AB27FF9DB9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8" y="2349146"/>
                  <a:ext cx="3064305" cy="523221"/>
                </a:xfrm>
                <a:prstGeom prst="rect">
                  <a:avLst/>
                </a:prstGeom>
                <a:blipFill>
                  <a:blip r:embed="rId9"/>
                  <a:stretch>
                    <a:fillRect l="-41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53E950-D8D3-9E49-93BA-AC7ED61F0D16}"/>
              </a:ext>
            </a:extLst>
          </p:cNvPr>
          <p:cNvGrpSpPr/>
          <p:nvPr/>
        </p:nvGrpSpPr>
        <p:grpSpPr>
          <a:xfrm>
            <a:off x="7987554" y="5471645"/>
            <a:ext cx="3173155" cy="523221"/>
            <a:chOff x="3168650" y="5471645"/>
            <a:chExt cx="3173155" cy="52322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5E253F-8A97-E949-8C6E-2603657E7DEC}"/>
                </a:ext>
              </a:extLst>
            </p:cNvPr>
            <p:cNvSpPr/>
            <p:nvPr/>
          </p:nvSpPr>
          <p:spPr>
            <a:xfrm>
              <a:off x="5246841" y="5471645"/>
              <a:ext cx="1094964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0508A2F-64CD-2E4C-90DB-40617FA91BD6}"/>
                    </a:ext>
                  </a:extLst>
                </p:cNvPr>
                <p:cNvSpPr/>
                <p:nvPr/>
              </p:nvSpPr>
              <p:spPr>
                <a:xfrm>
                  <a:off x="3168650" y="5471645"/>
                  <a:ext cx="2078192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𝑒𝑎𝑟𝑛𝑖𝑛𝑔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0508A2F-64CD-2E4C-90DB-40617FA91B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650" y="5471645"/>
                  <a:ext cx="2078192" cy="523221"/>
                </a:xfrm>
                <a:prstGeom prst="rect">
                  <a:avLst/>
                </a:prstGeom>
                <a:blipFill>
                  <a:blip r:embed="rId10"/>
                  <a:stretch>
                    <a:fillRect l="-4217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1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- Learning Rate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1D7E87-DA8C-484C-8178-14BE2696FF87}"/>
              </a:ext>
            </a:extLst>
          </p:cNvPr>
          <p:cNvSpPr/>
          <p:nvPr/>
        </p:nvSpPr>
        <p:spPr>
          <a:xfrm>
            <a:off x="645109" y="1843200"/>
            <a:ext cx="10506636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the degree that the weights can be changed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D39726-BA12-B84E-A415-72A0F6431AB9}"/>
              </a:ext>
            </a:extLst>
          </p:cNvPr>
          <p:cNvGrpSpPr/>
          <p:nvPr/>
        </p:nvGrpSpPr>
        <p:grpSpPr>
          <a:xfrm>
            <a:off x="645109" y="2366717"/>
            <a:ext cx="10506636" cy="1047529"/>
            <a:chOff x="645109" y="2629959"/>
            <a:chExt cx="10506636" cy="10475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05BAB5-A465-494D-936C-E333F4E0DC35}"/>
                </a:ext>
              </a:extLst>
            </p:cNvPr>
            <p:cNvSpPr/>
            <p:nvPr/>
          </p:nvSpPr>
          <p:spPr>
            <a:xfrm>
              <a:off x="645109" y="2629959"/>
              <a:ext cx="10506636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Larger learning rate results in big changes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DD6BAD-3D5D-EE4D-915D-A960DC92C3BF}"/>
                </a:ext>
              </a:extLst>
            </p:cNvPr>
            <p:cNvSpPr/>
            <p:nvPr/>
          </p:nvSpPr>
          <p:spPr>
            <a:xfrm>
              <a:off x="1595717" y="3154267"/>
              <a:ext cx="9556027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Converges to the optimal solution faster, but risks moving past or losing it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18708A-6816-BB41-9DB9-155E48DF3279}"/>
                  </a:ext>
                </a:extLst>
              </p:cNvPr>
              <p:cNvSpPr/>
              <p:nvPr/>
            </p:nvSpPr>
            <p:spPr>
              <a:xfrm>
                <a:off x="645109" y="4752893"/>
                <a:ext cx="303938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18708A-6816-BB41-9DB9-155E48DF3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752893"/>
                <a:ext cx="3039385" cy="523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4317F5-D22F-C64A-8AA6-F7F96948A56E}"/>
                  </a:ext>
                </a:extLst>
              </p:cNvPr>
              <p:cNvSpPr/>
              <p:nvPr/>
            </p:nvSpPr>
            <p:spPr>
              <a:xfrm>
                <a:off x="645109" y="5276114"/>
                <a:ext cx="303938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4317F5-D22F-C64A-8AA6-F7F96948A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276114"/>
                <a:ext cx="3039385" cy="523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741939-CDE3-164C-893F-7C8885146CFB}"/>
                  </a:ext>
                </a:extLst>
              </p:cNvPr>
              <p:cNvSpPr/>
              <p:nvPr/>
            </p:nvSpPr>
            <p:spPr>
              <a:xfrm>
                <a:off x="645109" y="5799335"/>
                <a:ext cx="303938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741939-CDE3-164C-893F-7C8885146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799335"/>
                <a:ext cx="3039385" cy="523221"/>
              </a:xfrm>
              <a:prstGeom prst="rect">
                <a:avLst/>
              </a:prstGeom>
              <a:blipFill>
                <a:blip r:embed="rId4"/>
                <a:stretch>
                  <a:fillRect l="-1245" b="-46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0A67F-7F4E-4E45-A8A8-D6ADECFBF045}"/>
                  </a:ext>
                </a:extLst>
              </p:cNvPr>
              <p:cNvSpPr/>
              <p:nvPr/>
            </p:nvSpPr>
            <p:spPr>
              <a:xfrm>
                <a:off x="645109" y="3706452"/>
                <a:ext cx="4644067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=1+5∗10=51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0A67F-7F4E-4E45-A8A8-D6ADECFBF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06452"/>
                <a:ext cx="4644067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4C6363-1E20-0746-8D26-14F39EEAA39F}"/>
                  </a:ext>
                </a:extLst>
              </p:cNvPr>
              <p:cNvSpPr/>
              <p:nvPr/>
            </p:nvSpPr>
            <p:spPr>
              <a:xfrm>
                <a:off x="5289176" y="3706452"/>
                <a:ext cx="231289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=51,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=55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4C6363-1E20-0746-8D26-14F39EEAA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76" y="3706452"/>
                <a:ext cx="2312895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2C6395-6B3B-C448-B39D-4E7B3058E688}"/>
                  </a:ext>
                </a:extLst>
              </p:cNvPr>
              <p:cNvSpPr/>
              <p:nvPr/>
            </p:nvSpPr>
            <p:spPr>
              <a:xfrm>
                <a:off x="7602072" y="3706451"/>
                <a:ext cx="1380564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≢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2C6395-6B3B-C448-B39D-4E7B3058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72" y="3706451"/>
                <a:ext cx="1380564" cy="523221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BB763E-2056-2A45-90AC-D54A19B6F19A}"/>
                  </a:ext>
                </a:extLst>
              </p:cNvPr>
              <p:cNvSpPr/>
              <p:nvPr/>
            </p:nvSpPr>
            <p:spPr>
              <a:xfrm>
                <a:off x="8982635" y="3706451"/>
                <a:ext cx="2178073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𝐴𝑑𝑑𝑖𝑡𝑖𝑜𝑛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BB763E-2056-2A45-90AC-D54A19B6F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35" y="3706451"/>
                <a:ext cx="2178073" cy="523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66379A-CD28-3A4E-91F3-5F5EEFC705A0}"/>
                  </a:ext>
                </a:extLst>
              </p:cNvPr>
              <p:cNvSpPr/>
              <p:nvPr/>
            </p:nvSpPr>
            <p:spPr>
              <a:xfrm>
                <a:off x="645109" y="4229672"/>
                <a:ext cx="303938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66379A-CD28-3A4E-91F3-5F5EEFC7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29672"/>
                <a:ext cx="3039385" cy="523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AE52E42-AE19-0A49-84E9-FA04678BD2E1}"/>
              </a:ext>
            </a:extLst>
          </p:cNvPr>
          <p:cNvGrpSpPr/>
          <p:nvPr/>
        </p:nvGrpSpPr>
        <p:grpSpPr>
          <a:xfrm>
            <a:off x="4105835" y="4752893"/>
            <a:ext cx="4876800" cy="1569662"/>
            <a:chOff x="4105835" y="4752893"/>
            <a:chExt cx="5871532" cy="15696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02C6941-202A-3A42-BFEF-08D458E2BC58}"/>
                    </a:ext>
                  </a:extLst>
                </p:cNvPr>
                <p:cNvSpPr/>
                <p:nvPr/>
              </p:nvSpPr>
              <p:spPr>
                <a:xfrm>
                  <a:off x="4105835" y="4752893"/>
                  <a:ext cx="4222026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02C6941-202A-3A42-BFEF-08D458E2B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835" y="4752893"/>
                  <a:ext cx="4222026" cy="523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BD0C0-52EE-A84A-A620-BB78C984750F}"/>
                    </a:ext>
                  </a:extLst>
                </p:cNvPr>
                <p:cNvSpPr/>
                <p:nvPr/>
              </p:nvSpPr>
              <p:spPr>
                <a:xfrm>
                  <a:off x="4105835" y="5276114"/>
                  <a:ext cx="4222026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 ∗10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BD0C0-52EE-A84A-A620-BB78C9847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835" y="5276114"/>
                  <a:ext cx="4222026" cy="523221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961C32-0AED-4041-AC25-40B6B724BDF6}"/>
                </a:ext>
              </a:extLst>
            </p:cNvPr>
            <p:cNvSpPr/>
            <p:nvPr/>
          </p:nvSpPr>
          <p:spPr>
            <a:xfrm>
              <a:off x="8327861" y="4752893"/>
              <a:ext cx="1649506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3399691-AE63-5C4C-913E-C192CCDD1D00}"/>
                </a:ext>
              </a:extLst>
            </p:cNvPr>
            <p:cNvSpPr/>
            <p:nvPr/>
          </p:nvSpPr>
          <p:spPr>
            <a:xfrm>
              <a:off x="8327861" y="5276113"/>
              <a:ext cx="1649506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83049AA-F223-1C42-992D-F5174B24741D}"/>
                    </a:ext>
                  </a:extLst>
                </p:cNvPr>
                <p:cNvSpPr/>
                <p:nvPr/>
              </p:nvSpPr>
              <p:spPr>
                <a:xfrm>
                  <a:off x="4105835" y="5799334"/>
                  <a:ext cx="5871532" cy="523221"/>
                </a:xfrm>
                <a:prstGeom prst="rect">
                  <a:avLst/>
                </a:prstGeom>
                <a:solidFill>
                  <a:srgbClr val="F8F8F8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45∗10=5+450=455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83049AA-F223-1C42-992D-F5174B247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835" y="5799334"/>
                  <a:ext cx="5871532" cy="523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CE10DD7-4C47-344E-9F98-DFE328680994}"/>
              </a:ext>
            </a:extLst>
          </p:cNvPr>
          <p:cNvSpPr/>
          <p:nvPr/>
        </p:nvSpPr>
        <p:spPr>
          <a:xfrm>
            <a:off x="8982635" y="4752892"/>
            <a:ext cx="2178073" cy="1569663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/>
            <a:r>
              <a:rPr lang="en-AU" sz="2000" dirty="0">
                <a:solidFill>
                  <a:schemeClr val="tx1"/>
                </a:solidFill>
              </a:rPr>
              <a:t>Completely missed the predicted value.</a:t>
            </a:r>
          </a:p>
        </p:txBody>
      </p:sp>
    </p:spTree>
    <p:extLst>
      <p:ext uri="{BB962C8B-B14F-4D97-AF65-F5344CB8AC3E}">
        <p14:creationId xmlns:p14="http://schemas.microsoft.com/office/powerpoint/2010/main" val="281779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- Learning Rate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D39726-BA12-B84E-A415-72A0F6431AB9}"/>
              </a:ext>
            </a:extLst>
          </p:cNvPr>
          <p:cNvGrpSpPr/>
          <p:nvPr/>
        </p:nvGrpSpPr>
        <p:grpSpPr>
          <a:xfrm>
            <a:off x="645109" y="1843200"/>
            <a:ext cx="10506636" cy="1339200"/>
            <a:chOff x="645109" y="2629959"/>
            <a:chExt cx="10506636" cy="133973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05BAB5-A465-494D-936C-E333F4E0DC35}"/>
                </a:ext>
              </a:extLst>
            </p:cNvPr>
            <p:cNvSpPr/>
            <p:nvPr/>
          </p:nvSpPr>
          <p:spPr>
            <a:xfrm>
              <a:off x="645109" y="2629959"/>
              <a:ext cx="10506636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Smaller learning rate results in shorter, more precise steps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DD6BAD-3D5D-EE4D-915D-A960DC92C3BF}"/>
                </a:ext>
              </a:extLst>
            </p:cNvPr>
            <p:cNvSpPr/>
            <p:nvPr/>
          </p:nvSpPr>
          <p:spPr>
            <a:xfrm>
              <a:off x="1595717" y="3154267"/>
              <a:ext cx="9556027" cy="815425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Converges to the optimal solution much slower, but can get closer since the steps are miniscule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18708A-6816-BB41-9DB9-155E48DF3279}"/>
                  </a:ext>
                </a:extLst>
              </p:cNvPr>
              <p:cNvSpPr/>
              <p:nvPr/>
            </p:nvSpPr>
            <p:spPr>
              <a:xfrm>
                <a:off x="645109" y="4475441"/>
                <a:ext cx="333522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318708A-6816-BB41-9DB9-155E48DF3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475441"/>
                <a:ext cx="3335220" cy="523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4317F5-D22F-C64A-8AA6-F7F96948A56E}"/>
                  </a:ext>
                </a:extLst>
              </p:cNvPr>
              <p:cNvSpPr/>
              <p:nvPr/>
            </p:nvSpPr>
            <p:spPr>
              <a:xfrm>
                <a:off x="645109" y="4998662"/>
                <a:ext cx="333522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4317F5-D22F-C64A-8AA6-F7F96948A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998662"/>
                <a:ext cx="3335220" cy="523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741939-CDE3-164C-893F-7C8885146CFB}"/>
                  </a:ext>
                </a:extLst>
              </p:cNvPr>
              <p:cNvSpPr/>
              <p:nvPr/>
            </p:nvSpPr>
            <p:spPr>
              <a:xfrm>
                <a:off x="645109" y="5521883"/>
                <a:ext cx="333522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741939-CDE3-164C-893F-7C8885146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521883"/>
                <a:ext cx="3335220" cy="523221"/>
              </a:xfrm>
              <a:prstGeom prst="rect">
                <a:avLst/>
              </a:prstGeom>
              <a:blipFill>
                <a:blip r:embed="rId4"/>
                <a:stretch>
                  <a:fillRect l="-1136" b="-46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02C6941-202A-3A42-BFEF-08D458E2BC58}"/>
                  </a:ext>
                </a:extLst>
              </p:cNvPr>
              <p:cNvSpPr/>
              <p:nvPr/>
            </p:nvSpPr>
            <p:spPr>
              <a:xfrm>
                <a:off x="4392706" y="4475441"/>
                <a:ext cx="381896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0.005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02C6941-202A-3A42-BFEF-08D458E2B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06" y="4475441"/>
                <a:ext cx="3818968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7BD0C0-52EE-A84A-A620-BB78C984750F}"/>
                  </a:ext>
                </a:extLst>
              </p:cNvPr>
              <p:cNvSpPr/>
              <p:nvPr/>
            </p:nvSpPr>
            <p:spPr>
              <a:xfrm>
                <a:off x="4392706" y="4998662"/>
                <a:ext cx="381896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0.005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∗10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7BD0C0-52EE-A84A-A620-BB78C9847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06" y="4998662"/>
                <a:ext cx="3818968" cy="523221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0A67F-7F4E-4E45-A8A8-D6ADECFBF045}"/>
                  </a:ext>
                </a:extLst>
              </p:cNvPr>
              <p:cNvSpPr/>
              <p:nvPr/>
            </p:nvSpPr>
            <p:spPr>
              <a:xfrm>
                <a:off x="645109" y="3429000"/>
                <a:ext cx="4644067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=1+5∗10=51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0A67F-7F4E-4E45-A8A8-D6ADECFBF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9000"/>
                <a:ext cx="4644067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4C6363-1E20-0746-8D26-14F39EEAA39F}"/>
                  </a:ext>
                </a:extLst>
              </p:cNvPr>
              <p:cNvSpPr/>
              <p:nvPr/>
            </p:nvSpPr>
            <p:spPr>
              <a:xfrm>
                <a:off x="5289176" y="3429000"/>
                <a:ext cx="231289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=51,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=55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4C6363-1E20-0746-8D26-14F39EEAA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76" y="3429000"/>
                <a:ext cx="2312895" cy="523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2C6395-6B3B-C448-B39D-4E7B3058E688}"/>
                  </a:ext>
                </a:extLst>
              </p:cNvPr>
              <p:cNvSpPr/>
              <p:nvPr/>
            </p:nvSpPr>
            <p:spPr>
              <a:xfrm>
                <a:off x="7602072" y="3428999"/>
                <a:ext cx="1380564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≢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12C6395-6B3B-C448-B39D-4E7B3058E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72" y="3428999"/>
                <a:ext cx="1380564" cy="523221"/>
              </a:xfrm>
              <a:prstGeom prst="rect">
                <a:avLst/>
              </a:prstGeom>
              <a:blipFill>
                <a:blip r:embed="rId9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BB763E-2056-2A45-90AC-D54A19B6F19A}"/>
                  </a:ext>
                </a:extLst>
              </p:cNvPr>
              <p:cNvSpPr/>
              <p:nvPr/>
            </p:nvSpPr>
            <p:spPr>
              <a:xfrm>
                <a:off x="8982635" y="3428999"/>
                <a:ext cx="2178073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𝐴𝑑𝑑𝑖𝑡𝑖𝑜𝑛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BB763E-2056-2A45-90AC-D54A19B6F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35" y="3428999"/>
                <a:ext cx="2178073" cy="523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66379A-CD28-3A4E-91F3-5F5EEFC705A0}"/>
                  </a:ext>
                </a:extLst>
              </p:cNvPr>
              <p:cNvSpPr/>
              <p:nvPr/>
            </p:nvSpPr>
            <p:spPr>
              <a:xfrm>
                <a:off x="645109" y="3952220"/>
                <a:ext cx="333522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66379A-CD28-3A4E-91F3-5F5EEFC7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952220"/>
                <a:ext cx="3335220" cy="523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61961C32-0AED-4041-AC25-40B6B724BDF6}"/>
              </a:ext>
            </a:extLst>
          </p:cNvPr>
          <p:cNvSpPr/>
          <p:nvPr/>
        </p:nvSpPr>
        <p:spPr>
          <a:xfrm>
            <a:off x="8211674" y="4475441"/>
            <a:ext cx="1299879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1.005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399691-AE63-5C4C-913E-C192CCDD1D00}"/>
              </a:ext>
            </a:extLst>
          </p:cNvPr>
          <p:cNvSpPr/>
          <p:nvPr/>
        </p:nvSpPr>
        <p:spPr>
          <a:xfrm>
            <a:off x="8211674" y="4998661"/>
            <a:ext cx="1299879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5.05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3049AA-F223-1C42-992D-F5174B24741D}"/>
                  </a:ext>
                </a:extLst>
              </p:cNvPr>
              <p:cNvSpPr/>
              <p:nvPr/>
            </p:nvSpPr>
            <p:spPr>
              <a:xfrm>
                <a:off x="4392705" y="5521882"/>
                <a:ext cx="7296921" cy="523221"/>
              </a:xfrm>
              <a:prstGeom prst="rect">
                <a:avLst/>
              </a:prstGeom>
              <a:solidFill>
                <a:srgbClr val="F8F8F8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1.005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5.05∗10=1.005+50.5=51.505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3049AA-F223-1C42-992D-F5174B247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05" y="5521882"/>
                <a:ext cx="7296921" cy="523221"/>
              </a:xfrm>
              <a:prstGeom prst="rect">
                <a:avLst/>
              </a:prstGeom>
              <a:blipFill>
                <a:blip r:embed="rId12"/>
                <a:stretch>
                  <a:fillRect r="-17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5CE53BE-9F0A-6B40-851F-5F38121BC5F0}"/>
              </a:ext>
            </a:extLst>
          </p:cNvPr>
          <p:cNvSpPr/>
          <p:nvPr/>
        </p:nvSpPr>
        <p:spPr>
          <a:xfrm>
            <a:off x="9511553" y="4475440"/>
            <a:ext cx="2178073" cy="104644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/>
            <a:r>
              <a:rPr lang="en-AU" sz="2000" dirty="0">
                <a:solidFill>
                  <a:schemeClr val="tx1"/>
                </a:solidFill>
              </a:rPr>
              <a:t>Step is too small, will take too long to converge.</a:t>
            </a:r>
          </a:p>
        </p:txBody>
      </p:sp>
    </p:spTree>
    <p:extLst>
      <p:ext uri="{BB962C8B-B14F-4D97-AF65-F5344CB8AC3E}">
        <p14:creationId xmlns:p14="http://schemas.microsoft.com/office/powerpoint/2010/main" val="212696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Perceptron Learning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7033C-4127-B749-B353-B6DCDA2AC998}"/>
              </a:ext>
            </a:extLst>
          </p:cNvPr>
          <p:cNvGrpSpPr/>
          <p:nvPr/>
        </p:nvGrpSpPr>
        <p:grpSpPr>
          <a:xfrm>
            <a:off x="645109" y="1844040"/>
            <a:ext cx="10506635" cy="523221"/>
            <a:chOff x="5832322" y="2326821"/>
            <a:chExt cx="5814300" cy="523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1D7E87-DA8C-484C-8178-14BE2696FF87}"/>
                </a:ext>
              </a:extLst>
            </p:cNvPr>
            <p:cNvSpPr/>
            <p:nvPr/>
          </p:nvSpPr>
          <p:spPr>
            <a:xfrm>
              <a:off x="6119707" y="2326821"/>
              <a:ext cx="5526915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Change weights if necessary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DC181E-2000-164E-87A1-8C718217629F}"/>
                </a:ext>
              </a:extLst>
            </p:cNvPr>
            <p:cNvSpPr/>
            <p:nvPr/>
          </p:nvSpPr>
          <p:spPr>
            <a:xfrm>
              <a:off x="5832322" y="2326821"/>
              <a:ext cx="288871" cy="522000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570808"/>
                  </p:ext>
                </p:extLst>
              </p:nvPr>
            </p:nvGraphicFramePr>
            <p:xfrm>
              <a:off x="7113838" y="2726020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570808"/>
                  </p:ext>
                </p:extLst>
              </p:nvPr>
            </p:nvGraphicFramePr>
            <p:xfrm>
              <a:off x="7113838" y="2726020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135" t="-6250" r="-19729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8356" t="-6250" r="-1000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587831"/>
                  </p:ext>
                </p:extLst>
              </p:nvPr>
            </p:nvGraphicFramePr>
            <p:xfrm>
              <a:off x="644400" y="5570407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587831"/>
                  </p:ext>
                </p:extLst>
              </p:nvPr>
            </p:nvGraphicFramePr>
            <p:xfrm>
              <a:off x="644400" y="5570407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1" t="-3125" r="-1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40" t="-3125" r="-1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4C9C4E-EFE7-DB48-95FE-A04BA529A597}"/>
                  </a:ext>
                </a:extLst>
              </p:cNvPr>
              <p:cNvSpPr/>
              <p:nvPr/>
            </p:nvSpPr>
            <p:spPr>
              <a:xfrm>
                <a:off x="645108" y="3270385"/>
                <a:ext cx="306430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𝑆𝑢𝑏𝑡𝑟𝑎𝑐𝑡𝑖𝑜𝑛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4C9C4E-EFE7-DB48-95FE-A04BA529A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270385"/>
                <a:ext cx="3064305" cy="523221"/>
              </a:xfrm>
              <a:prstGeom prst="rect">
                <a:avLst/>
              </a:prstGeom>
              <a:blipFill>
                <a:blip r:embed="rId4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C83113-077D-6A44-946A-05A27EAA7C2F}"/>
                  </a:ext>
                </a:extLst>
              </p:cNvPr>
              <p:cNvSpPr/>
              <p:nvPr/>
            </p:nvSpPr>
            <p:spPr>
              <a:xfrm>
                <a:off x="645107" y="4330800"/>
                <a:ext cx="5257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C83113-077D-6A44-946A-05A27EAA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7" y="4330800"/>
                <a:ext cx="5257800" cy="52200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26B646-B888-3E46-BFDB-DAAC4F135BED}"/>
                  </a:ext>
                </a:extLst>
              </p:cNvPr>
              <p:cNvSpPr/>
              <p:nvPr/>
            </p:nvSpPr>
            <p:spPr>
              <a:xfrm>
                <a:off x="5902908" y="4330800"/>
                <a:ext cx="4292124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=0−(1∗0)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26B646-B888-3E46-BFDB-DAAC4F135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08" y="4330800"/>
                <a:ext cx="4292124" cy="52200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000D11-E6C7-8841-900F-5E44E0524D58}"/>
                  </a:ext>
                </a:extLst>
              </p:cNvPr>
              <p:cNvSpPr/>
              <p:nvPr/>
            </p:nvSpPr>
            <p:spPr>
              <a:xfrm>
                <a:off x="5904000" y="3794400"/>
                <a:ext cx="4292124" cy="5436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=−0.5−1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000D11-E6C7-8841-900F-5E44E0524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00" y="3794400"/>
                <a:ext cx="4292124" cy="543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F876F64-E097-254F-BE6E-B49C60AB37D5}"/>
                  </a:ext>
                </a:extLst>
              </p:cNvPr>
              <p:cNvSpPr/>
              <p:nvPr/>
            </p:nvSpPr>
            <p:spPr>
              <a:xfrm>
                <a:off x="5902908" y="4856400"/>
                <a:ext cx="4292124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=1−(1∗1)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F876F64-E097-254F-BE6E-B49C60AB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08" y="4856400"/>
                <a:ext cx="4292124" cy="523221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BD16AF8-C7BE-3942-B4B9-407C982F10C1}"/>
                  </a:ext>
                </a:extLst>
              </p:cNvPr>
              <p:cNvSpPr/>
              <p:nvPr/>
            </p:nvSpPr>
            <p:spPr>
              <a:xfrm>
                <a:off x="10195031" y="3794399"/>
                <a:ext cx="965675" cy="5436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BD16AF8-C7BE-3942-B4B9-407C982F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1" y="3794399"/>
                <a:ext cx="965675" cy="543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37E6C3-D0CC-C04E-8C70-3E7531A17594}"/>
                  </a:ext>
                </a:extLst>
              </p:cNvPr>
              <p:cNvSpPr/>
              <p:nvPr/>
            </p:nvSpPr>
            <p:spPr>
              <a:xfrm>
                <a:off x="10195031" y="4330800"/>
                <a:ext cx="96567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37E6C3-D0CC-C04E-8C70-3E7531A17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1" y="4330800"/>
                <a:ext cx="965675" cy="52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597A3E-9219-0F46-9537-FAF571ADF208}"/>
                  </a:ext>
                </a:extLst>
              </p:cNvPr>
              <p:cNvSpPr/>
              <p:nvPr/>
            </p:nvSpPr>
            <p:spPr>
              <a:xfrm>
                <a:off x="10195031" y="4856400"/>
                <a:ext cx="96567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597A3E-9219-0F46-9537-FAF571ADF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1" y="4856400"/>
                <a:ext cx="965675" cy="523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7A640A-C467-5743-A5F5-2FBEF9D1630B}"/>
                  </a:ext>
                </a:extLst>
              </p:cNvPr>
              <p:cNvSpPr/>
              <p:nvPr/>
            </p:nvSpPr>
            <p:spPr>
              <a:xfrm>
                <a:off x="644400" y="3794400"/>
                <a:ext cx="5257800" cy="5436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7A640A-C467-5743-A5F5-2FBEF9D1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3794400"/>
                <a:ext cx="5257800" cy="543600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45D6ADC1-A884-6F46-8422-53DEAB638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999959"/>
                  </p:ext>
                </p:extLst>
              </p:nvPr>
            </p:nvGraphicFramePr>
            <p:xfrm>
              <a:off x="5902200" y="5570407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45D6ADC1-A884-6F46-8422-53DEAB638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999959"/>
                  </p:ext>
                </p:extLst>
              </p:nvPr>
            </p:nvGraphicFramePr>
            <p:xfrm>
              <a:off x="5902200" y="5570407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3125" r="-1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370" t="-3125" r="-1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98649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647F27-3AD3-4343-8603-58AB658F0DE2}"/>
                  </a:ext>
                </a:extLst>
              </p:cNvPr>
              <p:cNvSpPr/>
              <p:nvPr/>
            </p:nvSpPr>
            <p:spPr>
              <a:xfrm>
                <a:off x="3997595" y="5705036"/>
                <a:ext cx="133828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AU" sz="3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647F27-3AD3-4343-8603-58AB658F0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595" y="5705036"/>
                <a:ext cx="1338280" cy="523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5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C50FB5-86A3-C649-9B85-4A5B4A6271DE}"/>
                  </a:ext>
                </a:extLst>
              </p:cNvPr>
              <p:cNvSpPr/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(0.5) = 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C50FB5-86A3-C649-9B85-4A5B4A627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6DA1BED-DA8A-C941-BD8A-C6B9E0668BD9}"/>
              </a:ext>
            </a:extLst>
          </p:cNvPr>
          <p:cNvSpPr/>
          <p:nvPr/>
        </p:nvSpPr>
        <p:spPr>
          <a:xfrm>
            <a:off x="3441291" y="3855600"/>
            <a:ext cx="2654710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2F3C17-B3A7-2946-981F-EC519ACFD053}"/>
              </a:ext>
            </a:extLst>
          </p:cNvPr>
          <p:cNvSpPr/>
          <p:nvPr/>
        </p:nvSpPr>
        <p:spPr>
          <a:xfrm>
            <a:off x="565200" y="3855600"/>
            <a:ext cx="206225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23857A-8F50-104D-A18E-C2F47EEA9B70}"/>
              </a:ext>
            </a:extLst>
          </p:cNvPr>
          <p:cNvSpPr/>
          <p:nvPr/>
        </p:nvSpPr>
        <p:spPr>
          <a:xfrm>
            <a:off x="2627455" y="3855764"/>
            <a:ext cx="813835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61BE16-759D-8B4A-A95D-A8FFE49CB43A}"/>
              </a:ext>
            </a:extLst>
          </p:cNvPr>
          <p:cNvSpPr/>
          <p:nvPr/>
        </p:nvSpPr>
        <p:spPr>
          <a:xfrm>
            <a:off x="6096000" y="3855600"/>
            <a:ext cx="107381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+ 0.5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0BBA93-6EF0-0D42-A9BD-6E6EBF142A29}"/>
              </a:ext>
            </a:extLst>
          </p:cNvPr>
          <p:cNvSpPr/>
          <p:nvPr/>
        </p:nvSpPr>
        <p:spPr>
          <a:xfrm>
            <a:off x="9062977" y="3855600"/>
            <a:ext cx="209773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2A6E1662-F1ED-A54E-B8B0-82FFAA527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2371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𝐶𝑙𝑎𝑠𝑠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2A6E1662-F1ED-A54E-B8B0-82FFAA527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602371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000" t="-9677" r="-42500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7705" t="-9677" r="-318033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453" t="-9677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3421E4-F4DF-CB49-99FF-E990B4EAE6CD}"/>
                  </a:ext>
                </a:extLst>
              </p:cNvPr>
              <p:cNvSpPr/>
              <p:nvPr/>
            </p:nvSpPr>
            <p:spPr>
              <a:xfrm>
                <a:off x="565199" y="4371593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−0.5−1.0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3421E4-F4DF-CB49-99FF-E990B4EA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4371593"/>
                <a:ext cx="8497778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7B25023-537D-DE49-B72B-20ACF9D17C5C}"/>
                  </a:ext>
                </a:extLst>
              </p:cNvPr>
              <p:cNvSpPr/>
              <p:nvPr/>
            </p:nvSpPr>
            <p:spPr>
              <a:xfrm>
                <a:off x="565199" y="4894814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0.0−(1.0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0.0)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7B25023-537D-DE49-B72B-20ACF9D17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4894814"/>
                <a:ext cx="8497778" cy="52322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3FB5DCE-36D9-E441-A009-5D651785F225}"/>
                  </a:ext>
                </a:extLst>
              </p:cNvPr>
              <p:cNvSpPr/>
              <p:nvPr/>
            </p:nvSpPr>
            <p:spPr>
              <a:xfrm>
                <a:off x="565199" y="5418035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1.0−(1.0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1.0)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3FB5DCE-36D9-E441-A009-5D651785F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5418035"/>
                <a:ext cx="8497778" cy="523221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76794F0-C23E-6541-82BD-E95FF0E40A68}"/>
                  </a:ext>
                </a:extLst>
              </p:cNvPr>
              <p:cNvSpPr/>
              <p:nvPr/>
            </p:nvSpPr>
            <p:spPr>
              <a:xfrm>
                <a:off x="9062977" y="4370600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76794F0-C23E-6541-82BD-E95FF0E40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4370600"/>
                <a:ext cx="2097732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9EFB8BF-EAAD-FA40-B11E-D24446CCFE8C}"/>
                  </a:ext>
                </a:extLst>
              </p:cNvPr>
              <p:cNvSpPr/>
              <p:nvPr/>
            </p:nvSpPr>
            <p:spPr>
              <a:xfrm>
                <a:off x="9062977" y="5410643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9EFB8BF-EAAD-FA40-B11E-D24446CCF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5410643"/>
                <a:ext cx="2097732" cy="523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3986B4-3A4C-FD49-8C2A-FA5BA1622805}"/>
                  </a:ext>
                </a:extLst>
              </p:cNvPr>
              <p:cNvSpPr/>
              <p:nvPr/>
            </p:nvSpPr>
            <p:spPr>
              <a:xfrm>
                <a:off x="9062977" y="4891211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3986B4-3A4C-FD49-8C2A-FA5BA1622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4891211"/>
                <a:ext cx="2097732" cy="523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13DDFF58-B064-F44B-8B91-4FDA7D22A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003734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13DDFF58-B064-F44B-8B91-4FDA7D22A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003734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51" t="-3125" r="-1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740" t="-3125" r="-1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0000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793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50A77F8-03F2-9947-83B8-AC5DB0412B1A}"/>
              </a:ext>
            </a:extLst>
          </p:cNvPr>
          <p:cNvSpPr/>
          <p:nvPr/>
        </p:nvSpPr>
        <p:spPr>
          <a:xfrm>
            <a:off x="3441291" y="3855600"/>
            <a:ext cx="2654710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7CCF1B-A629-754B-849C-5DFFEA2518DC}"/>
                  </a:ext>
                </a:extLst>
              </p:cNvPr>
              <p:cNvSpPr/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0.5) 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7CCF1B-A629-754B-849C-5DFFEA251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blipFill>
                <a:blip r:embed="rId2"/>
                <a:stretch>
                  <a:fillRect l="-1987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A4B202A-25F6-F247-9FBF-375C3CA6837B}"/>
              </a:ext>
            </a:extLst>
          </p:cNvPr>
          <p:cNvSpPr/>
          <p:nvPr/>
        </p:nvSpPr>
        <p:spPr>
          <a:xfrm>
            <a:off x="565200" y="3855600"/>
            <a:ext cx="206225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311D39-4459-F54F-AD95-F70F1923D508}"/>
              </a:ext>
            </a:extLst>
          </p:cNvPr>
          <p:cNvSpPr/>
          <p:nvPr/>
        </p:nvSpPr>
        <p:spPr>
          <a:xfrm>
            <a:off x="2627455" y="3855600"/>
            <a:ext cx="813835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9CCB2-0E54-EF4A-B893-498E53CEE1F3}"/>
              </a:ext>
            </a:extLst>
          </p:cNvPr>
          <p:cNvSpPr/>
          <p:nvPr/>
        </p:nvSpPr>
        <p:spPr>
          <a:xfrm>
            <a:off x="6096000" y="3855600"/>
            <a:ext cx="107381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- 0.5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23DE0-19F4-C541-BED4-8A2C7C2C6186}"/>
              </a:ext>
            </a:extLst>
          </p:cNvPr>
          <p:cNvSpPr/>
          <p:nvPr/>
        </p:nvSpPr>
        <p:spPr>
          <a:xfrm>
            <a:off x="9062977" y="3855600"/>
            <a:ext cx="209773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3421E4-F4DF-CB49-99FF-E990B4EAE6CD}"/>
              </a:ext>
            </a:extLst>
          </p:cNvPr>
          <p:cNvSpPr/>
          <p:nvPr/>
        </p:nvSpPr>
        <p:spPr>
          <a:xfrm>
            <a:off x="565199" y="4371593"/>
            <a:ext cx="10595510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nothing since the predicted result matches the positivity of the actual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DB76636A-6C04-814A-B91C-AC4C40F31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374025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𝐶𝑙𝑎𝑠𝑠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DB76636A-6C04-814A-B91C-AC4C40F31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374025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000" t="-9677" r="-42500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7705" t="-9677" r="-318033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453" t="-9677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95E6219D-7ADF-3447-A804-F2941CF247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452737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95E6219D-7ADF-3447-A804-F2941CF247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452737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1" t="-3125" r="-1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740" t="-3125" r="-1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699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895D92B-13B7-4B46-A203-F63B0A2C2494}"/>
              </a:ext>
            </a:extLst>
          </p:cNvPr>
          <p:cNvSpPr/>
          <p:nvPr/>
        </p:nvSpPr>
        <p:spPr>
          <a:xfrm>
            <a:off x="3441291" y="3855600"/>
            <a:ext cx="2654710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D53DB-7C1A-594E-9268-8BA883BD7E85}"/>
                  </a:ext>
                </a:extLst>
              </p:cNvPr>
              <p:cNvSpPr/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.5) 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D53DB-7C1A-594E-9268-8BA883BD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blipFill>
                <a:blip r:embed="rId2"/>
                <a:stretch>
                  <a:fillRect l="-1987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0B1A084-C189-C444-87C4-57CE4C810A2D}"/>
              </a:ext>
            </a:extLst>
          </p:cNvPr>
          <p:cNvSpPr/>
          <p:nvPr/>
        </p:nvSpPr>
        <p:spPr>
          <a:xfrm>
            <a:off x="565200" y="3855600"/>
            <a:ext cx="206225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E70D24-594C-704F-BEF3-61DDB1C54CA2}"/>
              </a:ext>
            </a:extLst>
          </p:cNvPr>
          <p:cNvSpPr/>
          <p:nvPr/>
        </p:nvSpPr>
        <p:spPr>
          <a:xfrm>
            <a:off x="2627455" y="3855600"/>
            <a:ext cx="813835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6C98C9-1141-804F-B1EF-EAE4783146E2}"/>
              </a:ext>
            </a:extLst>
          </p:cNvPr>
          <p:cNvSpPr/>
          <p:nvPr/>
        </p:nvSpPr>
        <p:spPr>
          <a:xfrm>
            <a:off x="6096000" y="3855600"/>
            <a:ext cx="107381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- 1.5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9E33A-8A3A-1C4E-B4C5-E44CB819AA16}"/>
              </a:ext>
            </a:extLst>
          </p:cNvPr>
          <p:cNvSpPr/>
          <p:nvPr/>
        </p:nvSpPr>
        <p:spPr>
          <a:xfrm>
            <a:off x="9062977" y="3855600"/>
            <a:ext cx="209773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3421E4-F4DF-CB49-99FF-E990B4EAE6CD}"/>
                  </a:ext>
                </a:extLst>
              </p:cNvPr>
              <p:cNvSpPr/>
              <p:nvPr/>
            </p:nvSpPr>
            <p:spPr>
              <a:xfrm>
                <a:off x="565199" y="4371593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−1.5+1.0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3421E4-F4DF-CB49-99FF-E990B4EA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4371593"/>
                <a:ext cx="8497778" cy="523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7B25023-537D-DE49-B72B-20ACF9D17C5C}"/>
                  </a:ext>
                </a:extLst>
              </p:cNvPr>
              <p:cNvSpPr/>
              <p:nvPr/>
            </p:nvSpPr>
            <p:spPr>
              <a:xfrm>
                <a:off x="565199" y="4894814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0.0+(1.0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1.0)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7B25023-537D-DE49-B72B-20ACF9D17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4894814"/>
                <a:ext cx="8497778" cy="52322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3FB5DCE-36D9-E441-A009-5D651785F225}"/>
                  </a:ext>
                </a:extLst>
              </p:cNvPr>
              <p:cNvSpPr/>
              <p:nvPr/>
            </p:nvSpPr>
            <p:spPr>
              <a:xfrm>
                <a:off x="565199" y="5418035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0.0+(1.0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1.0)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3FB5DCE-36D9-E441-A009-5D651785F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5418035"/>
                <a:ext cx="8497778" cy="523221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7DE42-7FA1-DB4A-A6CF-27F996C75469}"/>
                  </a:ext>
                </a:extLst>
              </p:cNvPr>
              <p:cNvSpPr/>
              <p:nvPr/>
            </p:nvSpPr>
            <p:spPr>
              <a:xfrm>
                <a:off x="9062977" y="4370600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7DE42-7FA1-DB4A-A6CF-27F996C75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4370600"/>
                <a:ext cx="2097732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D36707-59B5-DC49-BB7B-6085E36AE5DA}"/>
                  </a:ext>
                </a:extLst>
              </p:cNvPr>
              <p:cNvSpPr/>
              <p:nvPr/>
            </p:nvSpPr>
            <p:spPr>
              <a:xfrm>
                <a:off x="9062977" y="5410643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D36707-59B5-DC49-BB7B-6085E36AE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5410643"/>
                <a:ext cx="2097732" cy="523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807F91-F90D-2F4C-87C1-F98C8AEBBC87}"/>
                  </a:ext>
                </a:extLst>
              </p:cNvPr>
              <p:cNvSpPr/>
              <p:nvPr/>
            </p:nvSpPr>
            <p:spPr>
              <a:xfrm>
                <a:off x="9062977" y="4891211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807F91-F90D-2F4C-87C1-F98C8AEBB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4891211"/>
                <a:ext cx="2097732" cy="523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3D9FADA-DF58-844B-B3F5-AE58FD93BF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374025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𝐶𝑙𝑎𝑠𝑠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3D9FADA-DF58-844B-B3F5-AE58FD93BF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374025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45000" t="-9677" r="-42500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37705" t="-9677" r="-318033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92453" t="-9677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06BB0B4-8E73-5943-B102-A8ACAAF0DD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685918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606BB0B4-8E73-5943-B102-A8ACAAF0DD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685918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1" t="-3125" r="-1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740" t="-3125" r="-1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816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23AF5E7-B76A-684E-A6FD-8EF5DD406DBF}"/>
              </a:ext>
            </a:extLst>
          </p:cNvPr>
          <p:cNvSpPr/>
          <p:nvPr/>
        </p:nvSpPr>
        <p:spPr>
          <a:xfrm>
            <a:off x="3441291" y="3855600"/>
            <a:ext cx="2654710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AF643-5552-4C49-9761-00452BEBA106}"/>
                  </a:ext>
                </a:extLst>
              </p:cNvPr>
              <p:cNvSpPr/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.5) 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AF643-5552-4C49-9761-00452BEBA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12" y="3855600"/>
                <a:ext cx="1902131" cy="523221"/>
              </a:xfrm>
              <a:prstGeom prst="rect">
                <a:avLst/>
              </a:prstGeom>
              <a:blipFill>
                <a:blip r:embed="rId2"/>
                <a:stretch>
                  <a:fillRect l="-1987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FD26497-6913-AA47-8584-6FB2A45AE935}"/>
              </a:ext>
            </a:extLst>
          </p:cNvPr>
          <p:cNvSpPr/>
          <p:nvPr/>
        </p:nvSpPr>
        <p:spPr>
          <a:xfrm>
            <a:off x="565200" y="3855600"/>
            <a:ext cx="206225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21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68F66-F6FB-F144-9C6B-7097391EF358}"/>
              </a:ext>
            </a:extLst>
          </p:cNvPr>
          <p:cNvSpPr/>
          <p:nvPr/>
        </p:nvSpPr>
        <p:spPr>
          <a:xfrm>
            <a:off x="2627455" y="3855600"/>
            <a:ext cx="813835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B3DE6-23FE-454F-B80B-8B474E323834}"/>
              </a:ext>
            </a:extLst>
          </p:cNvPr>
          <p:cNvSpPr/>
          <p:nvPr/>
        </p:nvSpPr>
        <p:spPr>
          <a:xfrm>
            <a:off x="6096000" y="3855600"/>
            <a:ext cx="107381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- 1.5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D76FD-6BA7-0545-A976-94C18C2C1700}"/>
              </a:ext>
            </a:extLst>
          </p:cNvPr>
          <p:cNvSpPr/>
          <p:nvPr/>
        </p:nvSpPr>
        <p:spPr>
          <a:xfrm>
            <a:off x="9062977" y="3855600"/>
            <a:ext cx="2097732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3421E4-F4DF-CB49-99FF-E990B4EAE6CD}"/>
                  </a:ext>
                </a:extLst>
              </p:cNvPr>
              <p:cNvSpPr/>
              <p:nvPr/>
            </p:nvSpPr>
            <p:spPr>
              <a:xfrm>
                <a:off x="565199" y="4371593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−3.5+(1.0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1.0)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3421E4-F4DF-CB49-99FF-E990B4EA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4371593"/>
                <a:ext cx="8497778" cy="523221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7B25023-537D-DE49-B72B-20ACF9D17C5C}"/>
                  </a:ext>
                </a:extLst>
              </p:cNvPr>
              <p:cNvSpPr/>
              <p:nvPr/>
            </p:nvSpPr>
            <p:spPr>
              <a:xfrm>
                <a:off x="565199" y="4894814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0.0+(1.0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1.0)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7B25023-537D-DE49-B72B-20ACF9D17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4894814"/>
                <a:ext cx="8497778" cy="52322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3FB5DCE-36D9-E441-A009-5D651785F225}"/>
                  </a:ext>
                </a:extLst>
              </p:cNvPr>
              <p:cNvSpPr/>
              <p:nvPr/>
            </p:nvSpPr>
            <p:spPr>
              <a:xfrm>
                <a:off x="565199" y="5418035"/>
                <a:ext cx="849777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1.0+(1.0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1.0)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3FB5DCE-36D9-E441-A009-5D651785F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9" y="5418035"/>
                <a:ext cx="8497778" cy="523221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7DE42-7FA1-DB4A-A6CF-27F996C75469}"/>
                  </a:ext>
                </a:extLst>
              </p:cNvPr>
              <p:cNvSpPr/>
              <p:nvPr/>
            </p:nvSpPr>
            <p:spPr>
              <a:xfrm>
                <a:off x="9062977" y="4370600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−2.5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7DE42-7FA1-DB4A-A6CF-27F996C75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4370600"/>
                <a:ext cx="2097732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D36707-59B5-DC49-BB7B-6085E36AE5DA}"/>
                  </a:ext>
                </a:extLst>
              </p:cNvPr>
              <p:cNvSpPr/>
              <p:nvPr/>
            </p:nvSpPr>
            <p:spPr>
              <a:xfrm>
                <a:off x="9062977" y="5410643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D36707-59B5-DC49-BB7B-6085E36AE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5410643"/>
                <a:ext cx="2097732" cy="523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807F91-F90D-2F4C-87C1-F98C8AEBBC87}"/>
                  </a:ext>
                </a:extLst>
              </p:cNvPr>
              <p:cNvSpPr/>
              <p:nvPr/>
            </p:nvSpPr>
            <p:spPr>
              <a:xfrm>
                <a:off x="9062977" y="4891211"/>
                <a:ext cx="209773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807F91-F90D-2F4C-87C1-F98C8AEBB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77" y="4891211"/>
                <a:ext cx="2097732" cy="523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48B3A2AF-03CF-1E4D-98A8-13D001209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374025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𝐶𝑙𝑎𝑠𝑠</m:t>
                                </m:r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48B3A2AF-03CF-1E4D-98A8-13D001209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4374025"/>
                  </p:ext>
                </p:extLst>
              </p:nvPr>
            </p:nvGraphicFramePr>
            <p:xfrm>
              <a:off x="565196" y="1803600"/>
              <a:ext cx="6604617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610323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767125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1119531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  <a:gridCol w="1340513">
                      <a:extLst>
                        <a:ext uri="{9D8B030D-6E8A-4147-A177-3AD203B41FA5}">
                          <a16:colId xmlns:a16="http://schemas.microsoft.com/office/drawing/2014/main" val="38479238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45000" t="-9677" r="-42500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7705" t="-9677" r="-318033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92453" t="-9677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39154BFF-52E1-6743-8064-2250F7B8E5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592694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-3.5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39154BFF-52E1-6743-8064-2250F7B8E5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592694"/>
                  </p:ext>
                </p:extLst>
              </p:nvPr>
            </p:nvGraphicFramePr>
            <p:xfrm>
              <a:off x="7539317" y="1803600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51" t="-3125" r="-1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740" t="-3125" r="-1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0000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-3.5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71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674996"/>
            <a:ext cx="109017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marking will begin soon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Expect to see marks possibly next week</a:t>
            </a:r>
          </a:p>
          <a:p>
            <a:pPr lvl="1"/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Exam consultations 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2pm Tuesday (August 11</a:t>
            </a:r>
            <a:r>
              <a:rPr lang="en-AU" sz="2800" baseline="30000" dirty="0"/>
              <a:t>th</a:t>
            </a:r>
            <a:r>
              <a:rPr lang="en-AU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2pm Thursday (August 13</a:t>
            </a:r>
            <a:r>
              <a:rPr lang="en-AU" sz="2800" baseline="30000" dirty="0"/>
              <a:t>th</a:t>
            </a:r>
            <a:r>
              <a:rPr lang="en-AU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2pm Monday (August 17</a:t>
            </a:r>
            <a:r>
              <a:rPr lang="en-AU" sz="2800" baseline="30000" dirty="0"/>
              <a:t>th</a:t>
            </a:r>
            <a:r>
              <a:rPr lang="en-AU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Exam is at 2 - 5pm Tuesday (August 18</a:t>
            </a:r>
            <a:r>
              <a:rPr lang="en-AU" sz="2800" baseline="30000" dirty="0"/>
              <a:t>th</a:t>
            </a:r>
            <a:r>
              <a:rPr lang="en-AU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2 hours and 10 mins in length, must complete by 5pm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Make sure you do the practise exam to test your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8AD58-1AFB-F745-A9BE-A92E93DFBB1A}"/>
              </a:ext>
            </a:extLst>
          </p:cNvPr>
          <p:cNvSpPr/>
          <p:nvPr/>
        </p:nvSpPr>
        <p:spPr>
          <a:xfrm>
            <a:off x="798244" y="1782000"/>
            <a:ext cx="10595509" cy="857028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Perceptron to compute the OR function of m inputs </a:t>
            </a:r>
          </a:p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Set the bias weight to -1⁄2, all other weights to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EA276-6A2B-B04F-8C0B-FC8474FFF76B}"/>
              </a:ext>
            </a:extLst>
          </p:cNvPr>
          <p:cNvSpPr/>
          <p:nvPr/>
        </p:nvSpPr>
        <p:spPr>
          <a:xfrm>
            <a:off x="798244" y="3195909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inputs where at least one must be true for the overall function to be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1C9A2-7E86-FD44-8506-DCCD92602E5F}"/>
              </a:ext>
            </a:extLst>
          </p:cNvPr>
          <p:cNvSpPr/>
          <p:nvPr/>
        </p:nvSpPr>
        <p:spPr>
          <a:xfrm>
            <a:off x="798244" y="3741773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∨ b ∨ c ∨ d ∨ e … ∨ z</a:t>
            </a:r>
          </a:p>
        </p:txBody>
      </p:sp>
    </p:spTree>
    <p:extLst>
      <p:ext uri="{BB962C8B-B14F-4D97-AF65-F5344CB8AC3E}">
        <p14:creationId xmlns:p14="http://schemas.microsoft.com/office/powerpoint/2010/main" val="399841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8AD58-1AFB-F745-A9BE-A92E93DFBB1A}"/>
              </a:ext>
            </a:extLst>
          </p:cNvPr>
          <p:cNvSpPr/>
          <p:nvPr/>
        </p:nvSpPr>
        <p:spPr>
          <a:xfrm>
            <a:off x="798244" y="1782000"/>
            <a:ext cx="10595509" cy="857028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Perceptron to compute the AND function of m inputs</a:t>
            </a:r>
          </a:p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Set the bias weight to 1⁄2 - n, all other weights to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EA276-6A2B-B04F-8C0B-FC8474FFF76B}"/>
              </a:ext>
            </a:extLst>
          </p:cNvPr>
          <p:cNvSpPr/>
          <p:nvPr/>
        </p:nvSpPr>
        <p:spPr>
          <a:xfrm>
            <a:off x="798244" y="3195909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inputs where all must be true for the overall function to be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1C9A2-7E86-FD44-8506-DCCD92602E5F}"/>
              </a:ext>
            </a:extLst>
          </p:cNvPr>
          <p:cNvSpPr/>
          <p:nvPr/>
        </p:nvSpPr>
        <p:spPr>
          <a:xfrm>
            <a:off x="798244" y="3741773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∧ b ∧ c ∧ d ∧ e … ∧ z</a:t>
            </a:r>
          </a:p>
        </p:txBody>
      </p:sp>
    </p:spTree>
    <p:extLst>
      <p:ext uri="{BB962C8B-B14F-4D97-AF65-F5344CB8AC3E}">
        <p14:creationId xmlns:p14="http://schemas.microsoft.com/office/powerpoint/2010/main" val="215582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8AD58-1AFB-F745-A9BE-A92E93DFBB1A}"/>
              </a:ext>
            </a:extLst>
          </p:cNvPr>
          <p:cNvSpPr/>
          <p:nvPr/>
        </p:nvSpPr>
        <p:spPr>
          <a:xfrm>
            <a:off x="798244" y="1782000"/>
            <a:ext cx="10595509" cy="8568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2-Layer Neural Network to compute any (given) logical expression, assuming it is written in Conjunctive Normal Form.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EA276-6A2B-B04F-8C0B-FC8474FFF76B}"/>
              </a:ext>
            </a:extLst>
          </p:cNvPr>
          <p:cNvSpPr/>
          <p:nvPr/>
        </p:nvSpPr>
        <p:spPr>
          <a:xfrm>
            <a:off x="798244" y="3195909"/>
            <a:ext cx="10595509" cy="8568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Conjunctive normal form is a series of disjunctive predicates connected by conjunctions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1C9A2-7E86-FD44-8506-DCCD92602E5F}"/>
              </a:ext>
            </a:extLst>
          </p:cNvPr>
          <p:cNvSpPr/>
          <p:nvPr/>
        </p:nvSpPr>
        <p:spPr>
          <a:xfrm>
            <a:off x="798244" y="4054866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∨ B) ∧ (¬B ∨ C ∨ ¬D) ∧ (D ∨ ¬E)</a:t>
            </a:r>
          </a:p>
        </p:txBody>
      </p:sp>
    </p:spTree>
    <p:extLst>
      <p:ext uri="{BB962C8B-B14F-4D97-AF65-F5344CB8AC3E}">
        <p14:creationId xmlns:p14="http://schemas.microsoft.com/office/powerpoint/2010/main" val="3941924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1C9A2-7E86-FD44-8506-DCCD92602E5F}"/>
              </a:ext>
            </a:extLst>
          </p:cNvPr>
          <p:cNvSpPr/>
          <p:nvPr/>
        </p:nvSpPr>
        <p:spPr>
          <a:xfrm>
            <a:off x="798244" y="1782000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∨ B) ∧ (¬B ∨ C ∨ ¬D) ∧ (D ∨ ¬E)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ECCB1-CD7D-BA41-BBE2-FA29D135CB11}"/>
              </a:ext>
            </a:extLst>
          </p:cNvPr>
          <p:cNvSpPr/>
          <p:nvPr/>
        </p:nvSpPr>
        <p:spPr>
          <a:xfrm>
            <a:off x="798244" y="2799221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Weights should be +1 for normal predicates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D3935-7682-B845-B6E0-61577324E099}"/>
              </a:ext>
            </a:extLst>
          </p:cNvPr>
          <p:cNvSpPr/>
          <p:nvPr/>
        </p:nvSpPr>
        <p:spPr>
          <a:xfrm>
            <a:off x="798244" y="3354173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Weights should be -1 for negations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C9CC4-A1D2-AA48-BB38-CFA4D2AA536A}"/>
              </a:ext>
            </a:extLst>
          </p:cNvPr>
          <p:cNvSpPr/>
          <p:nvPr/>
        </p:nvSpPr>
        <p:spPr>
          <a:xfrm>
            <a:off x="798244" y="3909125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Basically a combination of the previous two questions</a:t>
            </a:r>
          </a:p>
        </p:txBody>
      </p:sp>
    </p:spTree>
    <p:extLst>
      <p:ext uri="{BB962C8B-B14F-4D97-AF65-F5344CB8AC3E}">
        <p14:creationId xmlns:p14="http://schemas.microsoft.com/office/powerpoint/2010/main" val="374216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1C9A2-7E86-FD44-8506-DCCD92602E5F}"/>
              </a:ext>
            </a:extLst>
          </p:cNvPr>
          <p:cNvSpPr/>
          <p:nvPr/>
        </p:nvSpPr>
        <p:spPr>
          <a:xfrm>
            <a:off x="798244" y="1782000"/>
            <a:ext cx="1059550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∨ B) ∧ (¬B ∨ C ∨ ¬D) ∧ (D ∨ ¬E)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CEB40A-80F7-E643-9989-13AC1E6383F8}"/>
              </a:ext>
            </a:extLst>
          </p:cNvPr>
          <p:cNvSpPr/>
          <p:nvPr/>
        </p:nvSpPr>
        <p:spPr>
          <a:xfrm>
            <a:off x="5505690" y="2598679"/>
            <a:ext cx="590308" cy="5903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3DE19-B00A-7F4D-A6C7-E6ED6F6AA348}"/>
              </a:ext>
            </a:extLst>
          </p:cNvPr>
          <p:cNvSpPr/>
          <p:nvPr/>
        </p:nvSpPr>
        <p:spPr>
          <a:xfrm>
            <a:off x="2532925" y="4117261"/>
            <a:ext cx="590308" cy="5903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144E0-6A0E-644D-8AD8-94E42E4C0BDB}"/>
              </a:ext>
            </a:extLst>
          </p:cNvPr>
          <p:cNvSpPr/>
          <p:nvPr/>
        </p:nvSpPr>
        <p:spPr>
          <a:xfrm>
            <a:off x="5505690" y="4117261"/>
            <a:ext cx="590308" cy="5903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1E43ED-3936-8A40-A3DC-4CCF5CC8A651}"/>
              </a:ext>
            </a:extLst>
          </p:cNvPr>
          <p:cNvSpPr/>
          <p:nvPr/>
        </p:nvSpPr>
        <p:spPr>
          <a:xfrm>
            <a:off x="8478461" y="4117261"/>
            <a:ext cx="590308" cy="5903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5A2989-6E96-0F40-8A09-BF63821ED29D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036784" y="3102538"/>
            <a:ext cx="2555355" cy="11011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88EE4-B0DC-DC43-A1D9-BD46FAD935FD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5800844" y="3188987"/>
            <a:ext cx="0" cy="9282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4BE464-4060-9B46-9362-5EB1EF23AFA9}"/>
              </a:ext>
            </a:extLst>
          </p:cNvPr>
          <p:cNvCxnSpPr>
            <a:cxnSpLocks/>
            <a:stCxn id="15" idx="1"/>
            <a:endCxn id="3" idx="5"/>
          </p:cNvCxnSpPr>
          <p:nvPr/>
        </p:nvCxnSpPr>
        <p:spPr>
          <a:xfrm flipH="1" flipV="1">
            <a:off x="6009549" y="3102538"/>
            <a:ext cx="2555361" cy="11011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EF49A04-85EA-2C4F-821B-50C63777248D}"/>
                  </a:ext>
                </a:extLst>
              </p:cNvPr>
              <p:cNvSpPr/>
              <p:nvPr/>
            </p:nvSpPr>
            <p:spPr>
              <a:xfrm>
                <a:off x="6363096" y="2721547"/>
                <a:ext cx="3602707" cy="34457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+(0.5 −3)</m:t>
                      </m:r>
                    </m:oMath>
                  </m:oMathPara>
                </a14:m>
                <a:endParaRPr lang="en-A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EF49A04-85EA-2C4F-821B-50C637772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96" y="2721547"/>
                <a:ext cx="3602707" cy="344571"/>
              </a:xfrm>
              <a:prstGeom prst="rect">
                <a:avLst/>
              </a:prstGeom>
              <a:blipFill>
                <a:blip r:embed="rId2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D058D66-054C-844E-9881-AABE1B03903C}"/>
                  </a:ext>
                </a:extLst>
              </p:cNvPr>
              <p:cNvSpPr/>
              <p:nvPr/>
            </p:nvSpPr>
            <p:spPr>
              <a:xfrm>
                <a:off x="457627" y="6095133"/>
                <a:ext cx="2829552" cy="34457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+(0 −0.5)</m:t>
                      </m:r>
                    </m:oMath>
                  </m:oMathPara>
                </a14:m>
                <a:endParaRPr lang="en-A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D058D66-054C-844E-9881-AABE1B039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7" y="6095133"/>
                <a:ext cx="2829552" cy="344571"/>
              </a:xfrm>
              <a:prstGeom prst="rect">
                <a:avLst/>
              </a:prstGeom>
              <a:blipFill>
                <a:blip r:embed="rId3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ABDC5B-0217-7340-ABAF-FA630FF50588}"/>
                  </a:ext>
                </a:extLst>
              </p:cNvPr>
              <p:cNvSpPr/>
              <p:nvPr/>
            </p:nvSpPr>
            <p:spPr>
              <a:xfrm>
                <a:off x="3900346" y="6103283"/>
                <a:ext cx="3800995" cy="34457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(2 −0.5)</m:t>
                      </m:r>
                    </m:oMath>
                  </m:oMathPara>
                </a14:m>
                <a:endParaRPr lang="en-A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ABDC5B-0217-7340-ABAF-FA630FF50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46" y="6103283"/>
                <a:ext cx="3800995" cy="344571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3D1731-FEB9-7245-9C97-9E0C4F4E7730}"/>
                  </a:ext>
                </a:extLst>
              </p:cNvPr>
              <p:cNvSpPr/>
              <p:nvPr/>
            </p:nvSpPr>
            <p:spPr>
              <a:xfrm>
                <a:off x="8310144" y="6103283"/>
                <a:ext cx="3275419" cy="34457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(1 −0.5)</m:t>
                      </m:r>
                    </m:oMath>
                  </m:oMathPara>
                </a14:m>
                <a:endParaRPr lang="en-A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3D1731-FEB9-7245-9C97-9E0C4F4E7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44" y="6103283"/>
                <a:ext cx="3275419" cy="344571"/>
              </a:xfrm>
              <a:prstGeom prst="rect">
                <a:avLst/>
              </a:prstGeom>
              <a:blipFill>
                <a:blip r:embed="rId5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F37B70-1111-FA40-8F35-AF680719DEF2}"/>
              </a:ext>
            </a:extLst>
          </p:cNvPr>
          <p:cNvSpPr txBox="1"/>
          <p:nvPr/>
        </p:nvSpPr>
        <p:spPr>
          <a:xfrm>
            <a:off x="2240485" y="5020918"/>
            <a:ext cx="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DBC365-C147-1547-B456-E8D719EF9D88}"/>
              </a:ext>
            </a:extLst>
          </p:cNvPr>
          <p:cNvSpPr txBox="1"/>
          <p:nvPr/>
        </p:nvSpPr>
        <p:spPr>
          <a:xfrm>
            <a:off x="3140959" y="5020352"/>
            <a:ext cx="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7A6C7E-C09C-CA4D-8A65-46CF479CFED1}"/>
              </a:ext>
            </a:extLst>
          </p:cNvPr>
          <p:cNvCxnSpPr>
            <a:cxnSpLocks/>
            <a:stCxn id="9" idx="3"/>
            <a:endCxn id="34" idx="0"/>
          </p:cNvCxnSpPr>
          <p:nvPr/>
        </p:nvCxnSpPr>
        <p:spPr>
          <a:xfrm flipH="1">
            <a:off x="2386705" y="4621120"/>
            <a:ext cx="232669" cy="3997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E8C95-2C1E-6D4D-96B5-05BB312C4CAC}"/>
              </a:ext>
            </a:extLst>
          </p:cNvPr>
          <p:cNvCxnSpPr>
            <a:cxnSpLocks/>
            <a:stCxn id="9" idx="5"/>
            <a:endCxn id="35" idx="0"/>
          </p:cNvCxnSpPr>
          <p:nvPr/>
        </p:nvCxnSpPr>
        <p:spPr>
          <a:xfrm>
            <a:off x="3036784" y="4621120"/>
            <a:ext cx="250395" cy="3992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99D193-6C33-5441-8251-D3AA84CEE21B}"/>
              </a:ext>
            </a:extLst>
          </p:cNvPr>
          <p:cNvSpPr txBox="1"/>
          <p:nvPr/>
        </p:nvSpPr>
        <p:spPr>
          <a:xfrm>
            <a:off x="5068795" y="5020352"/>
            <a:ext cx="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AE9C87-259F-354B-BDD0-9BF00800AAAE}"/>
              </a:ext>
            </a:extLst>
          </p:cNvPr>
          <p:cNvSpPr txBox="1"/>
          <p:nvPr/>
        </p:nvSpPr>
        <p:spPr>
          <a:xfrm>
            <a:off x="5658335" y="5020352"/>
            <a:ext cx="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78AF24-08C1-3842-B666-92F237ADDCBC}"/>
              </a:ext>
            </a:extLst>
          </p:cNvPr>
          <p:cNvSpPr txBox="1"/>
          <p:nvPr/>
        </p:nvSpPr>
        <p:spPr>
          <a:xfrm>
            <a:off x="6252802" y="5020352"/>
            <a:ext cx="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A5D033-6888-4F4F-AF06-CB90E2AB6260}"/>
              </a:ext>
            </a:extLst>
          </p:cNvPr>
          <p:cNvCxnSpPr>
            <a:cxnSpLocks/>
            <a:stCxn id="14" idx="3"/>
            <a:endCxn id="43" idx="0"/>
          </p:cNvCxnSpPr>
          <p:nvPr/>
        </p:nvCxnSpPr>
        <p:spPr>
          <a:xfrm flipH="1">
            <a:off x="5215015" y="4621120"/>
            <a:ext cx="377124" cy="3992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B6B521-8214-0E42-AA82-D0F27DBA7E7E}"/>
              </a:ext>
            </a:extLst>
          </p:cNvPr>
          <p:cNvCxnSpPr>
            <a:cxnSpLocks/>
            <a:stCxn id="14" idx="4"/>
            <a:endCxn id="44" idx="0"/>
          </p:cNvCxnSpPr>
          <p:nvPr/>
        </p:nvCxnSpPr>
        <p:spPr>
          <a:xfrm>
            <a:off x="5800844" y="4707569"/>
            <a:ext cx="3711" cy="3127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F2ECB2-12C2-F843-B9B8-DADED5A4B6F7}"/>
              </a:ext>
            </a:extLst>
          </p:cNvPr>
          <p:cNvCxnSpPr>
            <a:cxnSpLocks/>
            <a:stCxn id="14" idx="5"/>
            <a:endCxn id="45" idx="0"/>
          </p:cNvCxnSpPr>
          <p:nvPr/>
        </p:nvCxnSpPr>
        <p:spPr>
          <a:xfrm>
            <a:off x="6009549" y="4621120"/>
            <a:ext cx="389473" cy="3992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1352773-BF40-D44B-AAA2-F002C5A84F43}"/>
              </a:ext>
            </a:extLst>
          </p:cNvPr>
          <p:cNvSpPr txBox="1"/>
          <p:nvPr/>
        </p:nvSpPr>
        <p:spPr>
          <a:xfrm>
            <a:off x="8168295" y="5020918"/>
            <a:ext cx="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6FFCE7-710D-914F-8F8D-CBA84BDC0CA9}"/>
              </a:ext>
            </a:extLst>
          </p:cNvPr>
          <p:cNvSpPr txBox="1"/>
          <p:nvPr/>
        </p:nvSpPr>
        <p:spPr>
          <a:xfrm>
            <a:off x="9068769" y="5020352"/>
            <a:ext cx="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E8583E-AEE0-084B-825E-2EEF46813D97}"/>
              </a:ext>
            </a:extLst>
          </p:cNvPr>
          <p:cNvCxnSpPr>
            <a:cxnSpLocks/>
            <a:stCxn id="15" idx="5"/>
            <a:endCxn id="56" idx="0"/>
          </p:cNvCxnSpPr>
          <p:nvPr/>
        </p:nvCxnSpPr>
        <p:spPr>
          <a:xfrm>
            <a:off x="8982320" y="4621120"/>
            <a:ext cx="232669" cy="3992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2B8E56-7FA8-104C-9887-3E1FE21A1CB2}"/>
              </a:ext>
            </a:extLst>
          </p:cNvPr>
          <p:cNvCxnSpPr>
            <a:cxnSpLocks/>
            <a:stCxn id="15" idx="3"/>
            <a:endCxn id="55" idx="0"/>
          </p:cNvCxnSpPr>
          <p:nvPr/>
        </p:nvCxnSpPr>
        <p:spPr>
          <a:xfrm flipH="1">
            <a:off x="8314515" y="4621120"/>
            <a:ext cx="250395" cy="3997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FF987FA5-BB0D-DC4C-B8F6-0537DA9DE012}"/>
              </a:ext>
            </a:extLst>
          </p:cNvPr>
          <p:cNvSpPr/>
          <p:nvPr/>
        </p:nvSpPr>
        <p:spPr>
          <a:xfrm rot="10800000">
            <a:off x="9314499" y="4099898"/>
            <a:ext cx="769289" cy="1215342"/>
          </a:xfrm>
          <a:prstGeom prst="leftBrace">
            <a:avLst>
              <a:gd name="adj1" fmla="val 3949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19995D8C-950D-554F-893D-30F681F6DD47}"/>
              </a:ext>
            </a:extLst>
          </p:cNvPr>
          <p:cNvSpPr/>
          <p:nvPr/>
        </p:nvSpPr>
        <p:spPr>
          <a:xfrm>
            <a:off x="2267489" y="2532587"/>
            <a:ext cx="769289" cy="1215342"/>
          </a:xfrm>
          <a:prstGeom prst="leftBrace">
            <a:avLst>
              <a:gd name="adj1" fmla="val 3949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73A6CE-A09D-9B46-82E8-61CBB0F6B958}"/>
              </a:ext>
            </a:extLst>
          </p:cNvPr>
          <p:cNvSpPr/>
          <p:nvPr/>
        </p:nvSpPr>
        <p:spPr>
          <a:xfrm>
            <a:off x="195984" y="2987084"/>
            <a:ext cx="1969351" cy="34457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Conjunctive bias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1CFCC3-AA74-E74F-AAAA-FC63D2B1E228}"/>
              </a:ext>
            </a:extLst>
          </p:cNvPr>
          <p:cNvSpPr/>
          <p:nvPr/>
        </p:nvSpPr>
        <p:spPr>
          <a:xfrm>
            <a:off x="10183298" y="4535971"/>
            <a:ext cx="1797188" cy="34457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Disjunctive bias</a:t>
            </a:r>
          </a:p>
        </p:txBody>
      </p:sp>
    </p:spTree>
    <p:extLst>
      <p:ext uri="{BB962C8B-B14F-4D97-AF65-F5344CB8AC3E}">
        <p14:creationId xmlns:p14="http://schemas.microsoft.com/office/powerpoint/2010/main" val="278854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Reinforcement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7B773D-139B-FB4C-A18D-C850BF43BFAA}"/>
              </a:ext>
            </a:extLst>
          </p:cNvPr>
          <p:cNvSpPr/>
          <p:nvPr/>
        </p:nvSpPr>
        <p:spPr>
          <a:xfrm>
            <a:off x="645109" y="1755549"/>
            <a:ext cx="10515600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 algorithm by providing it rewards when it makes the correct decision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9BFF75-FC87-E242-9CED-FD526C0E3510}"/>
              </a:ext>
            </a:extLst>
          </p:cNvPr>
          <p:cNvGrpSpPr/>
          <p:nvPr/>
        </p:nvGrpSpPr>
        <p:grpSpPr>
          <a:xfrm>
            <a:off x="3977979" y="3271278"/>
            <a:ext cx="3274142" cy="2458587"/>
            <a:chOff x="6327059" y="3288890"/>
            <a:chExt cx="3274142" cy="24585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DF496A-3F6D-DD40-9A89-1B2F0BD23827}"/>
                </a:ext>
              </a:extLst>
            </p:cNvPr>
            <p:cNvGrpSpPr/>
            <p:nvPr/>
          </p:nvGrpSpPr>
          <p:grpSpPr>
            <a:xfrm>
              <a:off x="6975988" y="3288890"/>
              <a:ext cx="1976284" cy="1976284"/>
              <a:chOff x="6975988" y="3288890"/>
              <a:chExt cx="1976284" cy="197628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9E53CC-C996-D841-884D-35FE99D550E1}"/>
                  </a:ext>
                </a:extLst>
              </p:cNvPr>
              <p:cNvSpPr/>
              <p:nvPr/>
            </p:nvSpPr>
            <p:spPr>
              <a:xfrm>
                <a:off x="7010401" y="3288890"/>
                <a:ext cx="1907458" cy="1976284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1" name="Graphic 10" descr="Gears">
                <a:extLst>
                  <a:ext uri="{FF2B5EF4-FFF2-40B4-BE49-F238E27FC236}">
                    <a16:creationId xmlns:a16="http://schemas.microsoft.com/office/drawing/2014/main" id="{4D372EEF-546E-484F-A297-C5BEE45CA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5988" y="3288890"/>
                <a:ext cx="1976284" cy="1976284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3C4E6C-6D2B-E043-AFBE-83E3849BAC2A}"/>
                </a:ext>
              </a:extLst>
            </p:cNvPr>
            <p:cNvSpPr/>
            <p:nvPr/>
          </p:nvSpPr>
          <p:spPr>
            <a:xfrm>
              <a:off x="6327059" y="5224256"/>
              <a:ext cx="3274142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Reinforcement Learner</a:t>
              </a:r>
            </a:p>
          </p:txBody>
        </p: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B66EC94-2FE4-1942-8E96-BD0AA9207C1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 flipV="1">
            <a:off x="6603192" y="3798565"/>
            <a:ext cx="1713818" cy="460855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DD4F215-8414-4E42-8CB9-D4B8B8256CAC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603192" y="4259420"/>
            <a:ext cx="1713817" cy="497790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6E8E7F3-249B-1E44-9785-C0EE8F0EE2B0}"/>
              </a:ext>
            </a:extLst>
          </p:cNvPr>
          <p:cNvGrpSpPr/>
          <p:nvPr/>
        </p:nvGrpSpPr>
        <p:grpSpPr>
          <a:xfrm>
            <a:off x="8317010" y="3536953"/>
            <a:ext cx="2578228" cy="523222"/>
            <a:chOff x="8604869" y="3502741"/>
            <a:chExt cx="2578228" cy="523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BD275D0-FDD0-714E-B775-12C677E4ADE6}"/>
                    </a:ext>
                  </a:extLst>
                </p:cNvPr>
                <p:cNvSpPr/>
                <p:nvPr/>
              </p:nvSpPr>
              <p:spPr>
                <a:xfrm>
                  <a:off x="8604869" y="3502742"/>
                  <a:ext cx="1837537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BD275D0-FDD0-714E-B775-12C677E4AD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4869" y="3502742"/>
                  <a:ext cx="1837537" cy="523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E7A36E1-BFD0-AA48-8584-A0ED1C5B102B}"/>
                    </a:ext>
                  </a:extLst>
                </p:cNvPr>
                <p:cNvSpPr/>
                <p:nvPr/>
              </p:nvSpPr>
              <p:spPr>
                <a:xfrm>
                  <a:off x="10442405" y="3502741"/>
                  <a:ext cx="740692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E7A36E1-BFD0-AA48-8584-A0ED1C5B10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405" y="3502741"/>
                  <a:ext cx="740692" cy="523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E2C4CF-651C-4B4E-8DB0-9D7D91161C7D}"/>
              </a:ext>
            </a:extLst>
          </p:cNvPr>
          <p:cNvGrpSpPr/>
          <p:nvPr/>
        </p:nvGrpSpPr>
        <p:grpSpPr>
          <a:xfrm>
            <a:off x="8317009" y="4495599"/>
            <a:ext cx="2578229" cy="523221"/>
            <a:chOff x="8604868" y="4461387"/>
            <a:chExt cx="2578229" cy="52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0A8F88B-129C-6A47-A4D4-724E4E25B74A}"/>
                    </a:ext>
                  </a:extLst>
                </p:cNvPr>
                <p:cNvSpPr/>
                <p:nvPr/>
              </p:nvSpPr>
              <p:spPr>
                <a:xfrm>
                  <a:off x="8604868" y="4461387"/>
                  <a:ext cx="1837537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0A8F88B-129C-6A47-A4D4-724E4E25B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4868" y="4461387"/>
                  <a:ext cx="1837537" cy="523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F321C52-981E-174F-B3C2-4AEFDFC1BC7F}"/>
                    </a:ext>
                  </a:extLst>
                </p:cNvPr>
                <p:cNvSpPr/>
                <p:nvPr/>
              </p:nvSpPr>
              <p:spPr>
                <a:xfrm>
                  <a:off x="10442405" y="4461387"/>
                  <a:ext cx="740692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F321C52-981E-174F-B3C2-4AEFDFC1B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405" y="4461387"/>
                  <a:ext cx="740692" cy="523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015350-C8AA-9549-87CC-A3EBCB541D95}"/>
              </a:ext>
            </a:extLst>
          </p:cNvPr>
          <p:cNvGrpSpPr/>
          <p:nvPr/>
        </p:nvGrpSpPr>
        <p:grpSpPr>
          <a:xfrm>
            <a:off x="1383517" y="3534614"/>
            <a:ext cx="1908272" cy="1931101"/>
            <a:chOff x="1327637" y="3254477"/>
            <a:chExt cx="1908272" cy="193110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ACFA3F0-4739-9A43-AAD5-4BB8165AAE48}"/>
                </a:ext>
              </a:extLst>
            </p:cNvPr>
            <p:cNvGrpSpPr/>
            <p:nvPr/>
          </p:nvGrpSpPr>
          <p:grpSpPr>
            <a:xfrm>
              <a:off x="1327637" y="3254477"/>
              <a:ext cx="1908272" cy="1931101"/>
              <a:chOff x="7009587" y="3816376"/>
              <a:chExt cx="1908272" cy="193110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59EECD0-AF3E-EB4C-97CC-FFE90BA61C4F}"/>
                  </a:ext>
                </a:extLst>
              </p:cNvPr>
              <p:cNvSpPr/>
              <p:nvPr/>
            </p:nvSpPr>
            <p:spPr>
              <a:xfrm>
                <a:off x="7010401" y="3816376"/>
                <a:ext cx="1907458" cy="1448798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6531337-7C61-7A44-8FAF-6FF5FF9A7F8B}"/>
                  </a:ext>
                </a:extLst>
              </p:cNvPr>
              <p:cNvSpPr/>
              <p:nvPr/>
            </p:nvSpPr>
            <p:spPr>
              <a:xfrm>
                <a:off x="7009587" y="5224256"/>
                <a:ext cx="190745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Chess Move</a:t>
                </a:r>
              </a:p>
            </p:txBody>
          </p:sp>
        </p:grpSp>
        <p:pic>
          <p:nvPicPr>
            <p:cNvPr id="9" name="Graphic 8" descr="Chess pieces">
              <a:extLst>
                <a:ext uri="{FF2B5EF4-FFF2-40B4-BE49-F238E27FC236}">
                  <a16:creationId xmlns:a16="http://schemas.microsoft.com/office/drawing/2014/main" id="{4F9699D2-07BA-0240-986F-62C4BDE43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33799" y="3365596"/>
              <a:ext cx="1296761" cy="1296761"/>
            </a:xfrm>
            <a:prstGeom prst="rect">
              <a:avLst/>
            </a:prstGeom>
          </p:spPr>
        </p:pic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E157522-A2DF-0947-9B26-9F48E38819BD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3291789" y="4259013"/>
            <a:ext cx="1335119" cy="40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0CFBF63-D572-0546-9FB5-E0EFF4329AB8}"/>
              </a:ext>
            </a:extLst>
          </p:cNvPr>
          <p:cNvCxnSpPr>
            <a:cxnSpLocks/>
            <a:stCxn id="41" idx="1"/>
            <a:endCxn id="41" idx="0"/>
          </p:cNvCxnSpPr>
          <p:nvPr/>
        </p:nvCxnSpPr>
        <p:spPr>
          <a:xfrm rot="10800000" flipH="1">
            <a:off x="1384330" y="3534615"/>
            <a:ext cx="953729" cy="724399"/>
          </a:xfrm>
          <a:prstGeom prst="curvedConnector4">
            <a:avLst>
              <a:gd name="adj1" fmla="val -54897"/>
              <a:gd name="adj2" fmla="val 183134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06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41C9A2-7E86-FD44-8506-DCCD92602E5F}"/>
                  </a:ext>
                </a:extLst>
              </p:cNvPr>
              <p:cNvSpPr/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41C9A2-7E86-FD44-8506-DCCD92602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/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/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7532300-9542-EA4B-9A18-6C606944152C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2707353" y="4321278"/>
            <a:ext cx="827343" cy="12700"/>
          </a:xfrm>
          <a:prstGeom prst="curvedConnector5">
            <a:avLst>
              <a:gd name="adj1" fmla="val -10993"/>
              <a:gd name="adj2" fmla="val 6799181"/>
              <a:gd name="adj3" fmla="val 10980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65AB-1DB0-BB41-95AF-AC868AC64016}"/>
              </a:ext>
            </a:extLst>
          </p:cNvPr>
          <p:cNvGrpSpPr/>
          <p:nvPr/>
        </p:nvGrpSpPr>
        <p:grpSpPr>
          <a:xfrm>
            <a:off x="1477546" y="404407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947B195-823E-5343-8157-000C01E17C3C}"/>
                  </a:ext>
                </a:extLst>
              </p:cNvPr>
              <p:cNvSpPr/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947B195-823E-5343-8157-000C01E17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D141731-A416-FF40-8181-A54C24A60297}"/>
              </a:ext>
            </a:extLst>
          </p:cNvPr>
          <p:cNvGrpSpPr/>
          <p:nvPr/>
        </p:nvGrpSpPr>
        <p:grpSpPr>
          <a:xfrm>
            <a:off x="7197213" y="335084"/>
            <a:ext cx="4689987" cy="554952"/>
            <a:chOff x="4119716" y="2719037"/>
            <a:chExt cx="4689987" cy="554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209A938-8032-F24E-B73C-1EF3978D0488}"/>
                    </a:ext>
                  </a:extLst>
                </p:cNvPr>
                <p:cNvSpPr/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sz="2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209A938-8032-F24E-B73C-1EF3978D0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CD704E-9548-EE43-B211-522D574C1278}"/>
                    </a:ext>
                  </a:extLst>
                </p:cNvPr>
                <p:cNvSpPr/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2}</m:t>
                      </m:r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CD704E-9548-EE43-B211-522D574C1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561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/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/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7532300-9542-EA4B-9A18-6C606944152C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2707353" y="4321278"/>
            <a:ext cx="827343" cy="12700"/>
          </a:xfrm>
          <a:prstGeom prst="curvedConnector5">
            <a:avLst>
              <a:gd name="adj1" fmla="val -10993"/>
              <a:gd name="adj2" fmla="val 6799181"/>
              <a:gd name="adj3" fmla="val 10980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65AB-1DB0-BB41-95AF-AC868AC64016}"/>
              </a:ext>
            </a:extLst>
          </p:cNvPr>
          <p:cNvGrpSpPr/>
          <p:nvPr/>
        </p:nvGrpSpPr>
        <p:grpSpPr>
          <a:xfrm>
            <a:off x="1477546" y="404407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564E150-5C1C-4B49-9844-791833F0FCDC}"/>
              </a:ext>
            </a:extLst>
          </p:cNvPr>
          <p:cNvCxnSpPr>
            <a:cxnSpLocks/>
            <a:stCxn id="4" idx="5"/>
            <a:endCxn id="37" idx="3"/>
          </p:cNvCxnSpPr>
          <p:nvPr/>
        </p:nvCxnSpPr>
        <p:spPr>
          <a:xfrm rot="5400000" flipH="1" flipV="1">
            <a:off x="6096000" y="2587316"/>
            <a:ext cx="1" cy="4295266"/>
          </a:xfrm>
          <a:prstGeom prst="curvedConnector3">
            <a:avLst>
              <a:gd name="adj1" fmla="val -399948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97C3A8-D5DA-E64B-A206-86D3ED9A4AEC}"/>
              </a:ext>
            </a:extLst>
          </p:cNvPr>
          <p:cNvGrpSpPr/>
          <p:nvPr/>
        </p:nvGrpSpPr>
        <p:grpSpPr>
          <a:xfrm>
            <a:off x="5541601" y="490629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7A7315D-F18E-434B-9D29-F5FE3314BDB8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7A7315D-F18E-434B-9D29-F5FE3314B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F28FF9-7992-7A4D-93A9-F93D6B49ED3B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F28FF9-7992-7A4D-93A9-F93D6B49ED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254891-99C2-0A4A-B61A-A96D5B55A4DC}"/>
              </a:ext>
            </a:extLst>
          </p:cNvPr>
          <p:cNvGrpSpPr/>
          <p:nvPr/>
        </p:nvGrpSpPr>
        <p:grpSpPr>
          <a:xfrm>
            <a:off x="7197213" y="335084"/>
            <a:ext cx="4689987" cy="554952"/>
            <a:chOff x="4119716" y="2719037"/>
            <a:chExt cx="4689987" cy="554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18B5D37-5AC1-554A-9BCA-CE1C1EF3F573}"/>
                    </a:ext>
                  </a:extLst>
                </p:cNvPr>
                <p:cNvSpPr/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sz="2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18B5D37-5AC1-554A-9BCA-CE1C1EF3F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F8095F1-BEB3-C74B-9074-EE9067256B0E}"/>
                    </a:ext>
                  </a:extLst>
                </p:cNvPr>
                <p:cNvSpPr/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2}</m:t>
                      </m:r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F8095F1-BEB3-C74B-9074-EE9067256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BA7D2A-E635-2145-BF29-35D54C7357AB}"/>
                  </a:ext>
                </a:extLst>
              </p:cNvPr>
              <p:cNvSpPr/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BA7D2A-E635-2145-BF29-35D54C735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BA2012-3BC0-BA48-A972-4EF0AB4A7A6E}"/>
                  </a:ext>
                </a:extLst>
              </p:cNvPr>
              <p:cNvSpPr/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BA2012-3BC0-BA48-A972-4EF0AB4A7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60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/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/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7532300-9542-EA4B-9A18-6C606944152C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2707353" y="4321278"/>
            <a:ext cx="827343" cy="12700"/>
          </a:xfrm>
          <a:prstGeom prst="curvedConnector5">
            <a:avLst>
              <a:gd name="adj1" fmla="val -10993"/>
              <a:gd name="adj2" fmla="val 6799181"/>
              <a:gd name="adj3" fmla="val 10980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65AB-1DB0-BB41-95AF-AC868AC64016}"/>
              </a:ext>
            </a:extLst>
          </p:cNvPr>
          <p:cNvGrpSpPr/>
          <p:nvPr/>
        </p:nvGrpSpPr>
        <p:grpSpPr>
          <a:xfrm>
            <a:off x="1477546" y="404407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564E150-5C1C-4B49-9844-791833F0FCDC}"/>
              </a:ext>
            </a:extLst>
          </p:cNvPr>
          <p:cNvCxnSpPr>
            <a:stCxn id="4" idx="5"/>
            <a:endCxn id="37" idx="3"/>
          </p:cNvCxnSpPr>
          <p:nvPr/>
        </p:nvCxnSpPr>
        <p:spPr>
          <a:xfrm rot="5400000" flipH="1" flipV="1">
            <a:off x="6096000" y="2587316"/>
            <a:ext cx="1" cy="4295266"/>
          </a:xfrm>
          <a:prstGeom prst="curvedConnector3">
            <a:avLst>
              <a:gd name="adj1" fmla="val -399948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97C3A8-D5DA-E64B-A206-86D3ED9A4AEC}"/>
              </a:ext>
            </a:extLst>
          </p:cNvPr>
          <p:cNvGrpSpPr/>
          <p:nvPr/>
        </p:nvGrpSpPr>
        <p:grpSpPr>
          <a:xfrm>
            <a:off x="5541601" y="490629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7A7315D-F18E-434B-9D29-F5FE3314BDB8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7A7315D-F18E-434B-9D29-F5FE3314B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F28FF9-7992-7A4D-93A9-F93D6B49ED3B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F28FF9-7992-7A4D-93A9-F93D6B49ED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AAB8E33-2157-D742-8315-3272A74295B2}"/>
              </a:ext>
            </a:extLst>
          </p:cNvPr>
          <p:cNvCxnSpPr>
            <a:cxnSpLocks/>
            <a:stCxn id="37" idx="7"/>
            <a:endCxn id="37" idx="5"/>
          </p:cNvCxnSpPr>
          <p:nvPr/>
        </p:nvCxnSpPr>
        <p:spPr>
          <a:xfrm rot="16200000" flipH="1">
            <a:off x="8657305" y="4321276"/>
            <a:ext cx="827343" cy="12700"/>
          </a:xfrm>
          <a:prstGeom prst="curvedConnector5">
            <a:avLst>
              <a:gd name="adj1" fmla="val -10993"/>
              <a:gd name="adj2" fmla="val 6799189"/>
              <a:gd name="adj3" fmla="val 10386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5C4936-52DA-0F4F-B14E-ED8E4AC25C98}"/>
              </a:ext>
            </a:extLst>
          </p:cNvPr>
          <p:cNvGrpSpPr/>
          <p:nvPr/>
        </p:nvGrpSpPr>
        <p:grpSpPr>
          <a:xfrm>
            <a:off x="9508917" y="404407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BB466B0-FDE7-4D44-AE3B-BA3D8EDE6004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BB466B0-FDE7-4D44-AE3B-BA3D8EDE6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FF8A512-E61C-8C49-8972-4D268086B296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FF8A512-E61C-8C49-8972-4D268086B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AE5866-960F-2E4C-89CE-FBEF92C7D3B7}"/>
              </a:ext>
            </a:extLst>
          </p:cNvPr>
          <p:cNvGrpSpPr/>
          <p:nvPr/>
        </p:nvGrpSpPr>
        <p:grpSpPr>
          <a:xfrm>
            <a:off x="7197213" y="335084"/>
            <a:ext cx="4689987" cy="554952"/>
            <a:chOff x="4119716" y="2719037"/>
            <a:chExt cx="4689987" cy="554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7A71834-C850-B64D-929F-93251DB2B905}"/>
                    </a:ext>
                  </a:extLst>
                </p:cNvPr>
                <p:cNvSpPr/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sz="2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7A71834-C850-B64D-929F-93251DB2B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861E23-8DCC-A141-8057-2F2685DACA6F}"/>
                    </a:ext>
                  </a:extLst>
                </p:cNvPr>
                <p:cNvSpPr/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2}</m:t>
                      </m:r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861E23-8DCC-A141-8057-2F2685DAC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blipFill>
                  <a:blip r:embed="rId1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A4A57E-3AF5-6A44-9EA8-D8489F5EE152}"/>
                  </a:ext>
                </a:extLst>
              </p:cNvPr>
              <p:cNvSpPr/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A4A57E-3AF5-6A44-9EA8-D8489F5EE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34A9B59-6D86-5542-8874-01023F3F7702}"/>
                  </a:ext>
                </a:extLst>
              </p:cNvPr>
              <p:cNvSpPr/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34A9B59-6D86-5542-8874-01023F3F7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224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/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E8549D-CB8F-B647-8DE1-2F9B32C26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3736258"/>
                <a:ext cx="1170039" cy="11700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/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2D3A59-CF8F-B743-878C-2B7687AD0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86" y="3736257"/>
                <a:ext cx="1170039" cy="11700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7532300-9542-EA4B-9A18-6C606944152C}"/>
              </a:ext>
            </a:extLst>
          </p:cNvPr>
          <p:cNvCxnSpPr>
            <a:stCxn id="4" idx="3"/>
            <a:endCxn id="4" idx="1"/>
          </p:cNvCxnSpPr>
          <p:nvPr/>
        </p:nvCxnSpPr>
        <p:spPr>
          <a:xfrm rot="5400000" flipH="1">
            <a:off x="2707353" y="4321278"/>
            <a:ext cx="827343" cy="12700"/>
          </a:xfrm>
          <a:prstGeom prst="curvedConnector5">
            <a:avLst>
              <a:gd name="adj1" fmla="val -10993"/>
              <a:gd name="adj2" fmla="val 6799181"/>
              <a:gd name="adj3" fmla="val 10980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65AB-1DB0-BB41-95AF-AC868AC64016}"/>
              </a:ext>
            </a:extLst>
          </p:cNvPr>
          <p:cNvGrpSpPr/>
          <p:nvPr/>
        </p:nvGrpSpPr>
        <p:grpSpPr>
          <a:xfrm>
            <a:off x="1477546" y="404407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D694E7-E97E-AD4A-BCCD-8461BB9FA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C9BA73B-B7FD-B148-963B-D4939F843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564E150-5C1C-4B49-9844-791833F0FCDC}"/>
              </a:ext>
            </a:extLst>
          </p:cNvPr>
          <p:cNvCxnSpPr>
            <a:stCxn id="4" idx="5"/>
            <a:endCxn id="37" idx="3"/>
          </p:cNvCxnSpPr>
          <p:nvPr/>
        </p:nvCxnSpPr>
        <p:spPr>
          <a:xfrm rot="5400000" flipH="1" flipV="1">
            <a:off x="6096000" y="2587316"/>
            <a:ext cx="1" cy="4295266"/>
          </a:xfrm>
          <a:prstGeom prst="curvedConnector3">
            <a:avLst>
              <a:gd name="adj1" fmla="val -399948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97C3A8-D5DA-E64B-A206-86D3ED9A4AEC}"/>
              </a:ext>
            </a:extLst>
          </p:cNvPr>
          <p:cNvGrpSpPr/>
          <p:nvPr/>
        </p:nvGrpSpPr>
        <p:grpSpPr>
          <a:xfrm>
            <a:off x="5541601" y="490629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7A7315D-F18E-434B-9D29-F5FE3314BDB8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7A7315D-F18E-434B-9D29-F5FE3314B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F28FF9-7992-7A4D-93A9-F93D6B49ED3B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F28FF9-7992-7A4D-93A9-F93D6B49ED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AAB8E33-2157-D742-8315-3272A74295B2}"/>
              </a:ext>
            </a:extLst>
          </p:cNvPr>
          <p:cNvCxnSpPr>
            <a:cxnSpLocks/>
            <a:stCxn id="37" idx="7"/>
            <a:endCxn id="37" idx="5"/>
          </p:cNvCxnSpPr>
          <p:nvPr/>
        </p:nvCxnSpPr>
        <p:spPr>
          <a:xfrm rot="16200000" flipH="1">
            <a:off x="8657305" y="4321276"/>
            <a:ext cx="827343" cy="12700"/>
          </a:xfrm>
          <a:prstGeom prst="curvedConnector5">
            <a:avLst>
              <a:gd name="adj1" fmla="val -10993"/>
              <a:gd name="adj2" fmla="val 6799189"/>
              <a:gd name="adj3" fmla="val 10386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5C4936-52DA-0F4F-B14E-ED8E4AC25C98}"/>
              </a:ext>
            </a:extLst>
          </p:cNvPr>
          <p:cNvGrpSpPr/>
          <p:nvPr/>
        </p:nvGrpSpPr>
        <p:grpSpPr>
          <a:xfrm>
            <a:off x="9508917" y="4044076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BB466B0-FDE7-4D44-AE3B-BA3D8EDE6004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BB466B0-FDE7-4D44-AE3B-BA3D8EDE6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FF8A512-E61C-8C49-8972-4D268086B296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FF8A512-E61C-8C49-8972-4D268086B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DD775749-CF2C-CC45-AD9E-58E73B484D14}"/>
              </a:ext>
            </a:extLst>
          </p:cNvPr>
          <p:cNvCxnSpPr>
            <a:cxnSpLocks/>
            <a:stCxn id="37" idx="1"/>
            <a:endCxn id="4" idx="7"/>
          </p:cNvCxnSpPr>
          <p:nvPr/>
        </p:nvCxnSpPr>
        <p:spPr>
          <a:xfrm rot="16200000" flipH="1" flipV="1">
            <a:off x="6096000" y="1759972"/>
            <a:ext cx="1" cy="4295266"/>
          </a:xfrm>
          <a:prstGeom prst="curvedConnector3">
            <a:avLst>
              <a:gd name="adj1" fmla="val -3999480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CCAC41B-746F-AD4E-BDBB-0471B6E99541}"/>
              </a:ext>
            </a:extLst>
          </p:cNvPr>
          <p:cNvGrpSpPr/>
          <p:nvPr/>
        </p:nvGrpSpPr>
        <p:grpSpPr>
          <a:xfrm>
            <a:off x="5541598" y="3267531"/>
            <a:ext cx="1108800" cy="554400"/>
            <a:chOff x="1290733" y="4044076"/>
            <a:chExt cx="1108800" cy="55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CEFCADD-37E5-8544-B2F9-FE6DEC12FD3D}"/>
                    </a:ext>
                  </a:extLst>
                </p:cNvPr>
                <p:cNvSpPr/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AU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CEFCADD-37E5-8544-B2F9-FE6DEC12F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33" y="4044076"/>
                  <a:ext cx="554400" cy="55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7196D95-B9A2-3B44-838C-0485DDA1FC24}"/>
                    </a:ext>
                  </a:extLst>
                </p:cNvPr>
                <p:cNvSpPr/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A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7196D95-B9A2-3B44-838C-0485DDA1F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33" y="4044076"/>
                  <a:ext cx="554400" cy="554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120CD-3670-8843-A42C-1A058EB288A5}"/>
              </a:ext>
            </a:extLst>
          </p:cNvPr>
          <p:cNvGrpSpPr/>
          <p:nvPr/>
        </p:nvGrpSpPr>
        <p:grpSpPr>
          <a:xfrm>
            <a:off x="7197213" y="335084"/>
            <a:ext cx="4689987" cy="554952"/>
            <a:chOff x="4119716" y="2719037"/>
            <a:chExt cx="4689987" cy="554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93D554B-A819-B542-8623-FB73322E04E5}"/>
                    </a:ext>
                  </a:extLst>
                </p:cNvPr>
                <p:cNvSpPr/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sz="2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93D554B-A819-B542-8623-FB73322E0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716" y="2719037"/>
                  <a:ext cx="2271252" cy="554952"/>
                </a:xfrm>
                <a:prstGeom prst="rect">
                  <a:avLst/>
                </a:prstGeom>
                <a:blipFill>
                  <a:blip r:embed="rId1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FCE920D-CACD-4A4A-9A90-E3CE15F258EF}"/>
                    </a:ext>
                  </a:extLst>
                </p:cNvPr>
                <p:cNvSpPr/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2}</m:t>
                      </m:r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FCE920D-CACD-4A4A-9A90-E3CE15F25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968" y="2719037"/>
                  <a:ext cx="2418735" cy="554952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810993-3203-1744-87E9-96E7F2C452F2}"/>
                  </a:ext>
                </a:extLst>
              </p:cNvPr>
              <p:cNvSpPr/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810993-3203-1744-87E9-96E7F2C45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4" y="1782000"/>
                <a:ext cx="2574221" cy="554952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1C532F-542D-5A4E-9BA7-4BC91C762578}"/>
                  </a:ext>
                </a:extLst>
              </p:cNvPr>
              <p:cNvSpPr/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1C532F-542D-5A4E-9BA7-4BC91C76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56" y="1782000"/>
                <a:ext cx="2574221" cy="554952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9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Supervised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7B773D-139B-FB4C-A18D-C850BF43BFAA}"/>
              </a:ext>
            </a:extLst>
          </p:cNvPr>
          <p:cNvSpPr/>
          <p:nvPr/>
        </p:nvSpPr>
        <p:spPr>
          <a:xfrm>
            <a:off x="645109" y="1755549"/>
            <a:ext cx="10515600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an algorithm to learn a mapping function between a set of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1F3C3-F8D6-8F47-92EA-2C3DF15B2905}"/>
                  </a:ext>
                </a:extLst>
              </p:cNvPr>
              <p:cNvSpPr/>
              <p:nvPr/>
            </p:nvSpPr>
            <p:spPr>
              <a:xfrm>
                <a:off x="4739148" y="2274401"/>
                <a:ext cx="3147419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1F3C3-F8D6-8F47-92EA-2C3DF15B2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48" y="2274401"/>
                <a:ext cx="3147419" cy="523221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EC72A8-ADD0-F840-93A9-E08E07866CBF}"/>
                  </a:ext>
                </a:extLst>
              </p:cNvPr>
              <p:cNvSpPr/>
              <p:nvPr/>
            </p:nvSpPr>
            <p:spPr>
              <a:xfrm>
                <a:off x="645109" y="2276253"/>
                <a:ext cx="4094039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A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EC72A8-ADD0-F840-93A9-E08E07866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276253"/>
                <a:ext cx="4094039" cy="523221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91BB04-100B-D14D-9CE2-DD9E830160E7}"/>
                  </a:ext>
                </a:extLst>
              </p:cNvPr>
              <p:cNvSpPr/>
              <p:nvPr/>
            </p:nvSpPr>
            <p:spPr>
              <a:xfrm>
                <a:off x="7886567" y="2274401"/>
                <a:ext cx="327414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′≅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91BB04-100B-D14D-9CE2-DD9E83016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567" y="2274401"/>
                <a:ext cx="3274142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F9BFF75-FC87-E242-9CED-FD526C0E3510}"/>
              </a:ext>
            </a:extLst>
          </p:cNvPr>
          <p:cNvGrpSpPr/>
          <p:nvPr/>
        </p:nvGrpSpPr>
        <p:grpSpPr>
          <a:xfrm>
            <a:off x="4265838" y="3741174"/>
            <a:ext cx="3274142" cy="2458587"/>
            <a:chOff x="6327059" y="3288890"/>
            <a:chExt cx="3274142" cy="24585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DF496A-3F6D-DD40-9A89-1B2F0BD23827}"/>
                </a:ext>
              </a:extLst>
            </p:cNvPr>
            <p:cNvGrpSpPr/>
            <p:nvPr/>
          </p:nvGrpSpPr>
          <p:grpSpPr>
            <a:xfrm>
              <a:off x="6975988" y="3288890"/>
              <a:ext cx="1976284" cy="1976284"/>
              <a:chOff x="6975988" y="3288890"/>
              <a:chExt cx="1976284" cy="197628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9E53CC-C996-D841-884D-35FE99D550E1}"/>
                  </a:ext>
                </a:extLst>
              </p:cNvPr>
              <p:cNvSpPr/>
              <p:nvPr/>
            </p:nvSpPr>
            <p:spPr>
              <a:xfrm>
                <a:off x="7010401" y="3288890"/>
                <a:ext cx="1907458" cy="1976284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1" name="Graphic 10" descr="Gears">
                <a:extLst>
                  <a:ext uri="{FF2B5EF4-FFF2-40B4-BE49-F238E27FC236}">
                    <a16:creationId xmlns:a16="http://schemas.microsoft.com/office/drawing/2014/main" id="{4D372EEF-546E-484F-A297-C5BEE45CA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75988" y="3288890"/>
                <a:ext cx="1976284" cy="1976284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3C4E6C-6D2B-E043-AFBE-83E3849BAC2A}"/>
                </a:ext>
              </a:extLst>
            </p:cNvPr>
            <p:cNvSpPr/>
            <p:nvPr/>
          </p:nvSpPr>
          <p:spPr>
            <a:xfrm>
              <a:off x="6327059" y="5224256"/>
              <a:ext cx="3274142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Supervised Learner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8412403-867B-5444-BB29-B9DC7D572450}"/>
              </a:ext>
            </a:extLst>
          </p:cNvPr>
          <p:cNvSpPr/>
          <p:nvPr/>
        </p:nvSpPr>
        <p:spPr>
          <a:xfrm>
            <a:off x="2212258" y="3856841"/>
            <a:ext cx="1154383" cy="1732311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solidFill>
              <a:srgbClr val="2E5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D275D0-FDD0-714E-B775-12C677E4ADE6}"/>
                  </a:ext>
                </a:extLst>
              </p:cNvPr>
              <p:cNvSpPr/>
              <p:nvPr/>
            </p:nvSpPr>
            <p:spPr>
              <a:xfrm>
                <a:off x="8604869" y="3502742"/>
                <a:ext cx="1837537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𝐷𝑜𝑔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D275D0-FDD0-714E-B775-12C677E4A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69" y="3502742"/>
                <a:ext cx="1837537" cy="523221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0A8F88B-129C-6A47-A4D4-724E4E25B74A}"/>
                  </a:ext>
                </a:extLst>
              </p:cNvPr>
              <p:cNvSpPr/>
              <p:nvPr/>
            </p:nvSpPr>
            <p:spPr>
              <a:xfrm>
                <a:off x="8604868" y="4461387"/>
                <a:ext cx="1837537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𝐶𝑎𝑡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0A8F88B-129C-6A47-A4D4-724E4E25B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68" y="4461387"/>
                <a:ext cx="1837537" cy="523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99D9F4-6162-F64A-BE78-E44EDE7ABE70}"/>
                  </a:ext>
                </a:extLst>
              </p:cNvPr>
              <p:cNvSpPr/>
              <p:nvPr/>
            </p:nvSpPr>
            <p:spPr>
              <a:xfrm>
                <a:off x="8604869" y="5438107"/>
                <a:ext cx="1837537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𝑅𝑎𝑏𝑏𝑖𝑡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D99D9F4-6162-F64A-BE78-E44EDE7AB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69" y="5438107"/>
                <a:ext cx="1837537" cy="523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4F531F-724A-D946-9158-4DBE3A47222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3366641" y="4722997"/>
            <a:ext cx="1548126" cy="63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B66EC94-2FE4-1942-8E96-BD0AA9207C1B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 flipV="1">
            <a:off x="6891051" y="3764353"/>
            <a:ext cx="1713818" cy="964963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DD4F215-8414-4E42-8CB9-D4B8B8256CAC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6891051" y="4722998"/>
            <a:ext cx="1713817" cy="6318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2022771-39D2-AB49-A496-CD6B649016E8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6891051" y="4729316"/>
            <a:ext cx="1713818" cy="970402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23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5FCBE0-39CA-764A-9D38-E8D5837D23DA}"/>
                  </a:ext>
                </a:extLst>
              </p:cNvPr>
              <p:cNvSpPr/>
              <p:nvPr/>
            </p:nvSpPr>
            <p:spPr>
              <a:xfrm>
                <a:off x="645108" y="3267467"/>
                <a:ext cx="138024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5FCBE0-39CA-764A-9D38-E8D5837D2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267467"/>
                <a:ext cx="1380244" cy="554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0CF5B2F-A6B2-6B4A-8D3B-496E323C22ED}"/>
              </a:ext>
            </a:extLst>
          </p:cNvPr>
          <p:cNvSpPr/>
          <p:nvPr/>
        </p:nvSpPr>
        <p:spPr>
          <a:xfrm>
            <a:off x="645109" y="5287849"/>
            <a:ext cx="554400" cy="5544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3iib - Calculating the Optimal Policy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CF5B8-488A-9948-9C8C-47FA22C1E9FE}"/>
              </a:ext>
            </a:extLst>
          </p:cNvPr>
          <p:cNvGrpSpPr/>
          <p:nvPr/>
        </p:nvGrpSpPr>
        <p:grpSpPr>
          <a:xfrm>
            <a:off x="6371303" y="1560871"/>
            <a:ext cx="5515898" cy="1907458"/>
            <a:chOff x="6243484" y="1622323"/>
            <a:chExt cx="5515898" cy="190745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C532F-542D-5A4E-9BA7-4BC91C762578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76E8549D-CB8F-B647-8DE1-2F9B32C26120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76E8549D-CB8F-B647-8DE1-2F9B32C26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82D3A59-CF8F-B743-878C-2B7687AD047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82D3A59-CF8F-B743-878C-2B7687AD0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77532300-9542-EA4B-9A18-6C606944152C}"/>
                </a:ext>
              </a:extLst>
            </p:cNvPr>
            <p:cNvCxnSpPr>
              <a:stCxn id="4" idx="3"/>
              <a:endCxn id="4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D365AB-1DB0-BB41-95AF-AC868AC64016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5D694E7-E97E-AD4A-BCCD-8461BB9FAF16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5D694E7-E97E-AD4A-BCCD-8461BB9FA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C9BA73B-B7FD-B148-963B-D4939F8437EB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C9BA73B-B7FD-B148-963B-D4939F8437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2564E150-5C1C-4B49-9844-791833F0FCDC}"/>
                </a:ext>
              </a:extLst>
            </p:cNvPr>
            <p:cNvCxnSpPr>
              <a:cxnSpLocks/>
              <a:stCxn id="4" idx="5"/>
              <a:endCxn id="37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97C3A8-D5DA-E64B-A206-86D3ED9A4AEC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7A7315D-F18E-434B-9D29-F5FE3314BDB8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7A7315D-F18E-434B-9D29-F5FE3314BD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28FF9-7992-7A4D-93A9-F93D6B49ED3B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28FF9-7992-7A4D-93A9-F93D6B49ED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1AAB8E33-2157-D742-8315-3272A74295B2}"/>
                </a:ext>
              </a:extLst>
            </p:cNvPr>
            <p:cNvCxnSpPr>
              <a:cxnSpLocks/>
              <a:stCxn id="37" idx="7"/>
              <a:endCxn id="37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55C4936-52DA-0F4F-B14E-ED8E4AC25C98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ABB466B0-FDE7-4D44-AE3B-BA3D8EDE6004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ABB466B0-FDE7-4D44-AE3B-BA3D8EDE60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FF8A512-E61C-8C49-8972-4D268086B296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FF8A512-E61C-8C49-8972-4D268086B2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DD775749-CF2C-CC45-AD9E-58E73B484D14}"/>
                </a:ext>
              </a:extLst>
            </p:cNvPr>
            <p:cNvCxnSpPr>
              <a:cxnSpLocks/>
              <a:stCxn id="37" idx="1"/>
              <a:endCxn id="4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CCAC41B-746F-AD4E-BDBB-0471B6E99541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CEFCADD-37E5-8544-B2F9-FE6DEC12FD3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CEFCADD-37E5-8544-B2F9-FE6DEC12FD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7196D95-B9A2-3B44-838C-0485DDA1FC24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7196D95-B9A2-3B44-838C-0485DDA1FC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/>
              <p:nvPr/>
            </p:nvSpPr>
            <p:spPr>
              <a:xfrm>
                <a:off x="645109" y="2115823"/>
                <a:ext cx="506743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115823"/>
                <a:ext cx="5067433" cy="554952"/>
              </a:xfrm>
              <a:prstGeom prst="rect">
                <a:avLst/>
              </a:prstGeom>
              <a:blipFill>
                <a:blip r:embed="rId13"/>
                <a:stretch>
                  <a:fillRect l="-24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51A20A87-3A9C-7B49-9F34-4D9C051821EC}"/>
              </a:ext>
            </a:extLst>
          </p:cNvPr>
          <p:cNvSpPr/>
          <p:nvPr/>
        </p:nvSpPr>
        <p:spPr>
          <a:xfrm>
            <a:off x="645109" y="1560871"/>
            <a:ext cx="5067433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Bellman equation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93C909-B93E-024D-B5DA-01093E6C5CD1}"/>
              </a:ext>
            </a:extLst>
          </p:cNvPr>
          <p:cNvSpPr/>
          <p:nvPr/>
        </p:nvSpPr>
        <p:spPr>
          <a:xfrm>
            <a:off x="1199509" y="4742178"/>
            <a:ext cx="8498825" cy="5544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bellman equation for each state and action pair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DC1C8C-067F-714C-9D79-17ED1E035567}"/>
              </a:ext>
            </a:extLst>
          </p:cNvPr>
          <p:cNvSpPr/>
          <p:nvPr/>
        </p:nvSpPr>
        <p:spPr>
          <a:xfrm>
            <a:off x="1199509" y="5293586"/>
            <a:ext cx="8498825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pair that achieves the highest combined result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829AC8-A450-0341-8C42-645267F27E25}"/>
              </a:ext>
            </a:extLst>
          </p:cNvPr>
          <p:cNvSpPr/>
          <p:nvPr/>
        </p:nvSpPr>
        <p:spPr>
          <a:xfrm>
            <a:off x="1999743" y="5842249"/>
            <a:ext cx="7698590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becomes the optimal policy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4B9F4D-3F55-8042-883F-F32F284F2546}"/>
              </a:ext>
            </a:extLst>
          </p:cNvPr>
          <p:cNvSpPr/>
          <p:nvPr/>
        </p:nvSpPr>
        <p:spPr>
          <a:xfrm>
            <a:off x="645109" y="4742178"/>
            <a:ext cx="554400" cy="5544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47858E-B528-6949-83FD-F1C474D334CF}"/>
                  </a:ext>
                </a:extLst>
              </p:cNvPr>
              <p:cNvSpPr/>
              <p:nvPr/>
            </p:nvSpPr>
            <p:spPr>
              <a:xfrm>
                <a:off x="644400" y="3816000"/>
                <a:ext cx="253071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𝑃𝑜𝑙𝑖𝑐𝑦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47858E-B528-6949-83FD-F1C474D33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3816000"/>
                <a:ext cx="2530711" cy="554952"/>
              </a:xfrm>
              <a:prstGeom prst="rect">
                <a:avLst/>
              </a:prstGeom>
              <a:blipFill>
                <a:blip r:embed="rId14"/>
                <a:stretch>
                  <a:fillRect l="-199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280F0BB-D319-044F-97EF-9EC0C0634424}"/>
              </a:ext>
            </a:extLst>
          </p:cNvPr>
          <p:cNvSpPr/>
          <p:nvPr/>
        </p:nvSpPr>
        <p:spPr>
          <a:xfrm>
            <a:off x="3175819" y="3816000"/>
            <a:ext cx="6486019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Maximises the cumulative reward</a:t>
            </a:r>
          </a:p>
        </p:txBody>
      </p:sp>
    </p:spTree>
    <p:extLst>
      <p:ext uri="{BB962C8B-B14F-4D97-AF65-F5344CB8AC3E}">
        <p14:creationId xmlns:p14="http://schemas.microsoft.com/office/powerpoint/2010/main" val="121080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/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blipFill>
                <a:blip r:embed="rId2"/>
                <a:stretch>
                  <a:fillRect l="-249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5070A0-6572-2E45-B25D-4AB32B1D984B}"/>
                  </a:ext>
                </a:extLst>
              </p:cNvPr>
              <p:cNvSpPr/>
              <p:nvPr/>
            </p:nvSpPr>
            <p:spPr>
              <a:xfrm>
                <a:off x="713936" y="1771200"/>
                <a:ext cx="1773626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5070A0-6572-2E45-B25D-4AB32B1D9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6" y="1771200"/>
                <a:ext cx="1773626" cy="554952"/>
              </a:xfrm>
              <a:prstGeom prst="rect">
                <a:avLst/>
              </a:prstGeom>
              <a:blipFill>
                <a:blip r:embed="rId3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FDA0AA-B613-464E-AFE7-773CF733B55D}"/>
                  </a:ext>
                </a:extLst>
              </p:cNvPr>
              <p:cNvSpPr/>
              <p:nvPr/>
            </p:nvSpPr>
            <p:spPr>
              <a:xfrm>
                <a:off x="713935" y="2326152"/>
                <a:ext cx="360844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 + 0.9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FDA0AA-B613-464E-AFE7-773CF733B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2326152"/>
                <a:ext cx="3608440" cy="554952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BA10542-35F9-1547-A553-1DA5C699DB07}"/>
                  </a:ext>
                </a:extLst>
              </p:cNvPr>
              <p:cNvSpPr/>
              <p:nvPr/>
            </p:nvSpPr>
            <p:spPr>
              <a:xfrm>
                <a:off x="4322375" y="2325600"/>
                <a:ext cx="231823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BA10542-35F9-1547-A553-1DA5C699D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375" y="2325600"/>
                <a:ext cx="2318231" cy="554952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28CB2B5-CEFF-E340-B033-878B606D738E}"/>
                  </a:ext>
                </a:extLst>
              </p:cNvPr>
              <p:cNvSpPr/>
              <p:nvPr/>
            </p:nvSpPr>
            <p:spPr>
              <a:xfrm>
                <a:off x="6628278" y="2325600"/>
                <a:ext cx="174591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10 ∗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28CB2B5-CEFF-E340-B033-878B606D7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78" y="2325600"/>
                <a:ext cx="1745910" cy="554952"/>
              </a:xfrm>
              <a:prstGeom prst="rect">
                <a:avLst/>
              </a:prstGeom>
              <a:blipFill>
                <a:blip r:embed="rId6"/>
                <a:stretch>
                  <a:fillRect l="-719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C9D60F5-0791-594D-8B72-56F06A7F440F}"/>
                  </a:ext>
                </a:extLst>
              </p:cNvPr>
              <p:cNvSpPr/>
              <p:nvPr/>
            </p:nvSpPr>
            <p:spPr>
              <a:xfrm>
                <a:off x="713935" y="3436056"/>
                <a:ext cx="1773626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C9D60F5-0791-594D-8B72-56F06A7F4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3436056"/>
                <a:ext cx="1773626" cy="554952"/>
              </a:xfrm>
              <a:prstGeom prst="rect">
                <a:avLst/>
              </a:prstGeom>
              <a:blipFill>
                <a:blip r:embed="rId7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35B52F-F9E6-FF44-9B6F-0BA66E411E59}"/>
                  </a:ext>
                </a:extLst>
              </p:cNvPr>
              <p:cNvSpPr/>
              <p:nvPr/>
            </p:nvSpPr>
            <p:spPr>
              <a:xfrm>
                <a:off x="713936" y="3991008"/>
                <a:ext cx="360843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 + 0.9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35B52F-F9E6-FF44-9B6F-0BA66E411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6" y="3991008"/>
                <a:ext cx="3608439" cy="554952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69D3CFB-DCFD-2041-BAE5-7C6826CF1B83}"/>
                  </a:ext>
                </a:extLst>
              </p:cNvPr>
              <p:cNvSpPr/>
              <p:nvPr/>
            </p:nvSpPr>
            <p:spPr>
              <a:xfrm>
                <a:off x="4322375" y="3991008"/>
                <a:ext cx="231823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69D3CFB-DCFD-2041-BAE5-7C6826CF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375" y="3991008"/>
                <a:ext cx="2318230" cy="5549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8EC5DF5-2BC2-C344-8FDF-C9124DCA7510}"/>
                  </a:ext>
                </a:extLst>
              </p:cNvPr>
              <p:cNvSpPr/>
              <p:nvPr/>
            </p:nvSpPr>
            <p:spPr>
              <a:xfrm>
                <a:off x="6637189" y="3991008"/>
                <a:ext cx="174590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8EC5DF5-2BC2-C344-8FDF-C9124DCA7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89" y="3991008"/>
                <a:ext cx="1745909" cy="554952"/>
              </a:xfrm>
              <a:prstGeom prst="rect">
                <a:avLst/>
              </a:prstGeom>
              <a:blipFill>
                <a:blip r:embed="rId10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/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B6112A6-9069-8546-B475-DCA91E014B63}"/>
                  </a:ext>
                </a:extLst>
              </p:cNvPr>
              <p:cNvSpPr/>
              <p:nvPr/>
            </p:nvSpPr>
            <p:spPr>
              <a:xfrm>
                <a:off x="713935" y="5100912"/>
                <a:ext cx="360844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B6112A6-9069-8546-B475-DCA91E014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100912"/>
                <a:ext cx="3608440" cy="5549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6D34B9-131D-744F-AA28-576476C57967}"/>
                  </a:ext>
                </a:extLst>
              </p:cNvPr>
              <p:cNvSpPr/>
              <p:nvPr/>
            </p:nvSpPr>
            <p:spPr>
              <a:xfrm>
                <a:off x="713935" y="5655864"/>
                <a:ext cx="360844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6D34B9-131D-744F-AA28-576476C57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655864"/>
                <a:ext cx="3608440" cy="5549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2454DEC-550E-E14B-9F53-EA545B39D97F}"/>
              </a:ext>
            </a:extLst>
          </p:cNvPr>
          <p:cNvGrpSpPr/>
          <p:nvPr/>
        </p:nvGrpSpPr>
        <p:grpSpPr>
          <a:xfrm>
            <a:off x="7305291" y="4930803"/>
            <a:ext cx="4604819" cy="1592397"/>
            <a:chOff x="6243484" y="1622323"/>
            <a:chExt cx="5515898" cy="190745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93E59DD-8B6E-BD49-95A8-1D501DE11878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CAB3922-12FD-0643-8F20-C11796638B5B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CAB3922-12FD-0643-8F20-C11796638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DA0DBC5-D14B-2A45-A22D-3947D4E437FC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DA0DBC5-D14B-2A45-A22D-3947D4E43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1501C2BC-FD5A-2F41-8022-BDAAF623AA1E}"/>
                </a:ext>
              </a:extLst>
            </p:cNvPr>
            <p:cNvCxnSpPr>
              <a:stCxn id="95" idx="3"/>
              <a:endCxn id="95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51D3F55-DA1C-004C-884D-29C1D07B755C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00201CB0-A795-8C44-A91C-13536025047F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00201CB0-A795-8C44-A91C-1353602504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6B104F55-9424-5644-AB23-C6D82980E0AA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6B104F55-9424-5644-AB23-C6D82980E0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439DF620-C81E-4743-AFF0-A4AB354383B1}"/>
                </a:ext>
              </a:extLst>
            </p:cNvPr>
            <p:cNvCxnSpPr>
              <a:cxnSpLocks/>
              <a:stCxn id="95" idx="5"/>
              <a:endCxn id="96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4EA2928-E10B-CB46-9E05-F9475AD4CB5C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2254F3FB-6C86-534C-A872-192BDD1EAED2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2254F3FB-6C86-534C-A872-192BDD1EAE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827063CF-8BB7-F446-BD08-E65A65001279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827063CF-8BB7-F446-BD08-E65A650012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1" name="Curved Connector 100">
              <a:extLst>
                <a:ext uri="{FF2B5EF4-FFF2-40B4-BE49-F238E27FC236}">
                  <a16:creationId xmlns:a16="http://schemas.microsoft.com/office/drawing/2014/main" id="{CFE8E65C-C5AE-5647-A5F5-4E40046B7392}"/>
                </a:ext>
              </a:extLst>
            </p:cNvPr>
            <p:cNvCxnSpPr>
              <a:cxnSpLocks/>
              <a:stCxn id="96" idx="7"/>
              <a:endCxn id="96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2B264E9-FE76-DC46-A2B7-5B84F5A94008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29AFE162-6C13-B849-811E-99ABE558033C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29AFE162-6C13-B849-811E-99ABE55803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2D900-B2FE-6B4C-B308-3ADC297307D9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2D900-B2FE-6B4C-B308-3ADC297307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Curved Connector 102">
              <a:extLst>
                <a:ext uri="{FF2B5EF4-FFF2-40B4-BE49-F238E27FC236}">
                  <a16:creationId xmlns:a16="http://schemas.microsoft.com/office/drawing/2014/main" id="{4C9B4403-2F1B-BD49-99CF-6BD3C3DAD64B}"/>
                </a:ext>
              </a:extLst>
            </p:cNvPr>
            <p:cNvCxnSpPr>
              <a:cxnSpLocks/>
              <a:stCxn id="96" idx="1"/>
              <a:endCxn id="95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CA3CF1D-A980-2246-B719-F9A06CDF202A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00EDEF9E-D558-ED41-B39B-7866E20F4B2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00EDEF9E-D558-ED41-B39B-7866E20F4B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13D1E3CF-B7A5-F14D-9988-BB2336838DAC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13D1E3CF-B7A5-F14D-9988-BB2336838D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5602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D0E8CD-A80D-414D-800C-302C9FEEEA6E}"/>
                  </a:ext>
                </a:extLst>
              </p:cNvPr>
              <p:cNvSpPr/>
              <p:nvPr/>
            </p:nvSpPr>
            <p:spPr>
              <a:xfrm>
                <a:off x="713935" y="3445021"/>
                <a:ext cx="1773626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D0E8CD-A80D-414D-800C-302C9FEEE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3445021"/>
                <a:ext cx="1773626" cy="554952"/>
              </a:xfrm>
              <a:prstGeom prst="rect">
                <a:avLst/>
              </a:prstGeom>
              <a:blipFill>
                <a:blip r:embed="rId2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470470-3B3E-1B4C-9E2E-5DAB3D2CC2FC}"/>
                  </a:ext>
                </a:extLst>
              </p:cNvPr>
              <p:cNvSpPr/>
              <p:nvPr/>
            </p:nvSpPr>
            <p:spPr>
              <a:xfrm>
                <a:off x="713936" y="3996000"/>
                <a:ext cx="360843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+ 0.9</m:t>
                      </m:r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470470-3B3E-1B4C-9E2E-5DAB3D2CC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6" y="3996000"/>
                <a:ext cx="3608439" cy="55495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0AE373B-0DF4-D743-AB14-3A41686C5FC6}"/>
                  </a:ext>
                </a:extLst>
              </p:cNvPr>
              <p:cNvSpPr/>
              <p:nvPr/>
            </p:nvSpPr>
            <p:spPr>
              <a:xfrm>
                <a:off x="4322374" y="3996000"/>
                <a:ext cx="354725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1+(0.9 ∗10)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0AE373B-0DF4-D743-AB14-3A41686C5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374" y="3996000"/>
                <a:ext cx="3547253" cy="55495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05A4202D-B9D1-6F48-8FD5-A16B4DCB85D8}"/>
              </a:ext>
            </a:extLst>
          </p:cNvPr>
          <p:cNvSpPr/>
          <p:nvPr/>
        </p:nvSpPr>
        <p:spPr>
          <a:xfrm>
            <a:off x="7869627" y="3996000"/>
            <a:ext cx="792997" cy="55495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/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blipFill>
                <a:blip r:embed="rId5"/>
                <a:stretch>
                  <a:fillRect l="-249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/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C64BE4A-93AC-3748-916A-8E04CC8E03C4}"/>
              </a:ext>
            </a:extLst>
          </p:cNvPr>
          <p:cNvGrpSpPr/>
          <p:nvPr/>
        </p:nvGrpSpPr>
        <p:grpSpPr>
          <a:xfrm>
            <a:off x="713935" y="1771200"/>
            <a:ext cx="7948689" cy="1109904"/>
            <a:chOff x="713935" y="3436056"/>
            <a:chExt cx="7948689" cy="1109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34A8823-CE6D-254B-A75D-66B178B5A8AA}"/>
                    </a:ext>
                  </a:extLst>
                </p:cNvPr>
                <p:cNvSpPr/>
                <p:nvPr/>
              </p:nvSpPr>
              <p:spPr>
                <a:xfrm>
                  <a:off x="713935" y="3436056"/>
                  <a:ext cx="1773626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34A8823-CE6D-254B-A75D-66B178B5A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35" y="3436056"/>
                  <a:ext cx="1773626" cy="554952"/>
                </a:xfrm>
                <a:prstGeom prst="rect">
                  <a:avLst/>
                </a:prstGeom>
                <a:blipFill>
                  <a:blip r:embed="rId7"/>
                  <a:stretch>
                    <a:fillRect l="-70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0C88565-E256-8341-9BA6-112A30CC6020}"/>
                    </a:ext>
                  </a:extLst>
                </p:cNvPr>
                <p:cNvSpPr/>
                <p:nvPr/>
              </p:nvSpPr>
              <p:spPr>
                <a:xfrm>
                  <a:off x="713936" y="3991008"/>
                  <a:ext cx="36084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+ 0.9</m:t>
                        </m:r>
                        <m:sSup>
                          <m:sSup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0C88565-E256-8341-9BA6-112A30CC60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36" y="3991008"/>
                  <a:ext cx="3608439" cy="554952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DBB0A19-41F1-7444-9C10-FF91EB34931B}"/>
                    </a:ext>
                  </a:extLst>
                </p:cNvPr>
                <p:cNvSpPr/>
                <p:nvPr/>
              </p:nvSpPr>
              <p:spPr>
                <a:xfrm>
                  <a:off x="4322375" y="3991008"/>
                  <a:ext cx="2318230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DBB0A19-41F1-7444-9C10-FF91EB349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75" y="3991008"/>
                  <a:ext cx="2318230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458D74D-1A64-2642-BD67-0A1D96259E3F}"/>
                    </a:ext>
                  </a:extLst>
                </p:cNvPr>
                <p:cNvSpPr/>
                <p:nvPr/>
              </p:nvSpPr>
              <p:spPr>
                <a:xfrm>
                  <a:off x="6637189" y="3991008"/>
                  <a:ext cx="2025435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0∗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458D74D-1A64-2642-BD67-0A1D96259E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189" y="3991008"/>
                  <a:ext cx="2025435" cy="554952"/>
                </a:xfrm>
                <a:prstGeom prst="rect">
                  <a:avLst/>
                </a:prstGeom>
                <a:blipFill>
                  <a:blip r:embed="rId10"/>
                  <a:stretch>
                    <a:fillRect l="-62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FBDA3F-2F7E-D44A-8D73-5557E9C05F44}"/>
                  </a:ext>
                </a:extLst>
              </p:cNvPr>
              <p:cNvSpPr/>
              <p:nvPr/>
            </p:nvSpPr>
            <p:spPr>
              <a:xfrm>
                <a:off x="713935" y="5100912"/>
                <a:ext cx="360844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FBDA3F-2F7E-D44A-8D73-5557E9C05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100912"/>
                <a:ext cx="3608440" cy="5549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324783-D82C-FF44-9CAE-EE97D26132A9}"/>
                  </a:ext>
                </a:extLst>
              </p:cNvPr>
              <p:cNvSpPr/>
              <p:nvPr/>
            </p:nvSpPr>
            <p:spPr>
              <a:xfrm>
                <a:off x="713935" y="5655864"/>
                <a:ext cx="360844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324783-D82C-FF44-9CAE-EE97D2613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655864"/>
                <a:ext cx="3608440" cy="5549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5EFDC-7C37-AC4D-820A-AE00D623C779}"/>
              </a:ext>
            </a:extLst>
          </p:cNvPr>
          <p:cNvGrpSpPr/>
          <p:nvPr/>
        </p:nvGrpSpPr>
        <p:grpSpPr>
          <a:xfrm>
            <a:off x="7305291" y="4930803"/>
            <a:ext cx="4604819" cy="1592397"/>
            <a:chOff x="6243484" y="1622323"/>
            <a:chExt cx="5515898" cy="190745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D6D174-8FB8-7C49-90E7-97B05C4EA6AD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61F122F-8E0E-9243-A6C3-14F1E27FF8DF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61F122F-8E0E-9243-A6C3-14F1E27FF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161FD59-CB64-2F4A-BF9A-1DEF3A8C8905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161FD59-CB64-2F4A-BF9A-1DEF3A8C8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C600949D-86BF-CE49-8206-76F92AB41C32}"/>
                </a:ext>
              </a:extLst>
            </p:cNvPr>
            <p:cNvCxnSpPr>
              <a:stCxn id="41" idx="3"/>
              <a:endCxn id="41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53296A-AA5E-A446-AAD1-EABD24895F38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47C54B1-1049-C14F-8447-1EC014FFCD1C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47C54B1-1049-C14F-8447-1EC014FFCD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5E41BB1-E8AA-BF46-B112-BC30A8E58D55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5E41BB1-E8AA-BF46-B112-BC30A8E58D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04830B84-F99B-3642-978C-A25622FC444C}"/>
                </a:ext>
              </a:extLst>
            </p:cNvPr>
            <p:cNvCxnSpPr>
              <a:cxnSpLocks/>
              <a:stCxn id="41" idx="5"/>
              <a:endCxn id="42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E14520-4429-0C48-8887-0D0F84E9CAEF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3802722-5D83-5340-A24B-661454DAFC88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3802722-5D83-5340-A24B-661454DAFC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F7607BB-A237-B343-87F3-B6FB19DF9084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F7607BB-A237-B343-87F3-B6FB19DF90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3C20EF16-9943-1348-B2CE-BA7AD327F3A0}"/>
                </a:ext>
              </a:extLst>
            </p:cNvPr>
            <p:cNvCxnSpPr>
              <a:cxnSpLocks/>
              <a:stCxn id="42" idx="7"/>
              <a:endCxn id="42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3F904FC-4025-F541-BEB9-4047E79638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5B5CB0A5-DD8A-224B-841D-AAA228C58171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5B5CB0A5-DD8A-224B-841D-AAA228C58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CCD7D70-A2AD-674D-907B-660B7950F160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CCD7D70-A2AD-674D-907B-660B7950F1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4C2CF313-37A5-5A4F-96EA-A38239336E06}"/>
                </a:ext>
              </a:extLst>
            </p:cNvPr>
            <p:cNvCxnSpPr>
              <a:cxnSpLocks/>
              <a:stCxn id="42" idx="1"/>
              <a:endCxn id="41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FEAEC66-BD0E-B148-AA2A-C75070AA8CBA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C2ECEE34-6E7B-A742-BD53-CC61D2AE3B76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C2ECEE34-6E7B-A742-BD53-CC61D2AE3B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B495AD0-EF29-0840-B220-F2BBC72D3197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B495AD0-EF29-0840-B220-F2BBC72D31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64702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577E955-8D99-F94F-B5AF-7EDF48184266}"/>
                  </a:ext>
                </a:extLst>
              </p:cNvPr>
              <p:cNvSpPr/>
              <p:nvPr/>
            </p:nvSpPr>
            <p:spPr>
              <a:xfrm>
                <a:off x="713935" y="3977824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3.5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577E955-8D99-F94F-B5AF-7EDF48184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3977824"/>
                <a:ext cx="4506994" cy="554952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F00292-C23A-754E-B369-3BB25B53D990}"/>
                  </a:ext>
                </a:extLst>
              </p:cNvPr>
              <p:cNvSpPr/>
              <p:nvPr/>
            </p:nvSpPr>
            <p:spPr>
              <a:xfrm>
                <a:off x="713935" y="4532776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3.5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+0.81</m:t>
                      </m:r>
                      <m:sSup>
                        <m:sSup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F00292-C23A-754E-B369-3BB25B53D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4532776"/>
                <a:ext cx="4506994" cy="554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D3A8D3E-06B2-6942-AF19-8F2D9874436E}"/>
                  </a:ext>
                </a:extLst>
              </p:cNvPr>
              <p:cNvSpPr/>
              <p:nvPr/>
            </p:nvSpPr>
            <p:spPr>
              <a:xfrm>
                <a:off x="713935" y="5087728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0.19</m:t>
                          </m:r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D3A8D3E-06B2-6942-AF19-8F2D98744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087728"/>
                <a:ext cx="4506994" cy="554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53134A4-2CE7-9F42-8DF1-1546E6D61AF7}"/>
                  </a:ext>
                </a:extLst>
              </p:cNvPr>
              <p:cNvSpPr/>
              <p:nvPr/>
            </p:nvSpPr>
            <p:spPr>
              <a:xfrm>
                <a:off x="713935" y="5642680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3.5/0.19=18.42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53134A4-2CE7-9F42-8DF1-1546E6D61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642680"/>
                <a:ext cx="4506994" cy="554952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BE1AF8-43BF-864F-B3BB-E9DD6F73E04B}"/>
                  </a:ext>
                </a:extLst>
              </p:cNvPr>
              <p:cNvSpPr/>
              <p:nvPr/>
            </p:nvSpPr>
            <p:spPr>
              <a:xfrm>
                <a:off x="713935" y="3424036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BE1AF8-43BF-864F-B3BB-E9DD6F73E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3424036"/>
                <a:ext cx="4506994" cy="55495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/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blipFill>
                <a:blip r:embed="rId7"/>
                <a:stretch>
                  <a:fillRect l="-249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/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7B3689-C4D1-9D41-93E8-F081BF0EC8C0}"/>
              </a:ext>
            </a:extLst>
          </p:cNvPr>
          <p:cNvGrpSpPr/>
          <p:nvPr/>
        </p:nvGrpSpPr>
        <p:grpSpPr>
          <a:xfrm>
            <a:off x="5778000" y="1771200"/>
            <a:ext cx="5382065" cy="554952"/>
            <a:chOff x="713935" y="5069352"/>
            <a:chExt cx="5382065" cy="554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1D8B2BB-D64D-8B41-89E1-308F4E5B0CB0}"/>
                    </a:ext>
                  </a:extLst>
                </p:cNvPr>
                <p:cNvSpPr/>
                <p:nvPr/>
              </p:nvSpPr>
              <p:spPr>
                <a:xfrm>
                  <a:off x="713935" y="5069352"/>
                  <a:ext cx="1773626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1D8B2BB-D64D-8B41-89E1-308F4E5B0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35" y="5069352"/>
                  <a:ext cx="1773626" cy="554952"/>
                </a:xfrm>
                <a:prstGeom prst="rect">
                  <a:avLst/>
                </a:prstGeom>
                <a:blipFill>
                  <a:blip r:embed="rId9"/>
                  <a:stretch>
                    <a:fillRect l="-70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45E450-620E-BE4E-A0AD-6D070168C58A}"/>
                    </a:ext>
                  </a:extLst>
                </p:cNvPr>
                <p:cNvSpPr/>
                <p:nvPr/>
              </p:nvSpPr>
              <p:spPr>
                <a:xfrm>
                  <a:off x="2487562" y="5069352"/>
                  <a:ext cx="3608438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AU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+ 0.9</m:t>
                        </m:r>
                        <m:sSup>
                          <m:sSupPr>
                            <m:ctrlP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400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045E450-620E-BE4E-A0AD-6D070168C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562" y="5069352"/>
                  <a:ext cx="3608438" cy="554952"/>
                </a:xfrm>
                <a:prstGeom prst="rect">
                  <a:avLst/>
                </a:prstGeom>
                <a:blipFill>
                  <a:blip r:embed="rId10"/>
                  <a:stretch>
                    <a:fillRect l="-350" b="-65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F08F11-C6BA-9E42-859F-1AB39C9C7898}"/>
                  </a:ext>
                </a:extLst>
              </p:cNvPr>
              <p:cNvSpPr/>
              <p:nvPr/>
            </p:nvSpPr>
            <p:spPr>
              <a:xfrm>
                <a:off x="713936" y="1771200"/>
                <a:ext cx="1773626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F08F11-C6BA-9E42-859F-1AB39C9C7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6" y="1771200"/>
                <a:ext cx="1773626" cy="554952"/>
              </a:xfrm>
              <a:prstGeom prst="rect">
                <a:avLst/>
              </a:prstGeom>
              <a:blipFill>
                <a:blip r:embed="rId11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B4D616-2B19-454B-BBFF-D6149F59F840}"/>
                  </a:ext>
                </a:extLst>
              </p:cNvPr>
              <p:cNvSpPr/>
              <p:nvPr/>
            </p:nvSpPr>
            <p:spPr>
              <a:xfrm>
                <a:off x="713935" y="2327546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+ 0.9</m:t>
                      </m:r>
                      <m:sSup>
                        <m:sSup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B4D616-2B19-454B-BBFF-D6149F59F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2327546"/>
                <a:ext cx="4506994" cy="554952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D93BE98-5B7D-AB43-89FC-B3DA89633331}"/>
                  </a:ext>
                </a:extLst>
              </p:cNvPr>
              <p:cNvSpPr/>
              <p:nvPr/>
            </p:nvSpPr>
            <p:spPr>
              <a:xfrm>
                <a:off x="713935" y="2872800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+ 0.9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 + 0.9</m:t>
                      </m:r>
                      <m:sSup>
                        <m:sSup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D93BE98-5B7D-AB43-89FC-B3DA89633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2872800"/>
                <a:ext cx="4506994" cy="554952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39F82DD-4E37-0349-9390-266426A6A624}"/>
                  </a:ext>
                </a:extLst>
              </p:cNvPr>
              <p:cNvSpPr/>
              <p:nvPr/>
            </p:nvSpPr>
            <p:spPr>
              <a:xfrm>
                <a:off x="5220929" y="2872800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39F82DD-4E37-0349-9390-266426A6A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29" y="2872800"/>
                <a:ext cx="4506994" cy="554952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0557790-9E7A-1E49-B139-E847010A6A8E}"/>
              </a:ext>
            </a:extLst>
          </p:cNvPr>
          <p:cNvGrpSpPr/>
          <p:nvPr/>
        </p:nvGrpSpPr>
        <p:grpSpPr>
          <a:xfrm>
            <a:off x="7305291" y="4930803"/>
            <a:ext cx="4604819" cy="1592397"/>
            <a:chOff x="6243484" y="1622323"/>
            <a:chExt cx="5515898" cy="19074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104EE3-8D71-E34A-BB27-5C0055456718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997DC7B-36F8-6A40-B13E-D0AD402B6E3D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997DC7B-36F8-6A40-B13E-D0AD402B6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6178B3D-1EE9-9F4D-A87F-1F5572EDE400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6178B3D-1EE9-9F4D-A87F-1F5572EDE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374B9A7-3975-EB40-95CA-B024B29B0715}"/>
                </a:ext>
              </a:extLst>
            </p:cNvPr>
            <p:cNvCxnSpPr>
              <a:stCxn id="51" idx="3"/>
              <a:endCxn id="51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1A7476-394F-4640-8CAF-40A789C880F4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7554D82-2C16-1445-80EC-38E466F225A4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7554D82-2C16-1445-80EC-38E466F225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E008894-58CC-0044-9D95-69291996241F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E008894-58CC-0044-9D95-6929199624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6D11EB95-A037-1C45-BCE8-62AA51707320}"/>
                </a:ext>
              </a:extLst>
            </p:cNvPr>
            <p:cNvCxnSpPr>
              <a:cxnSpLocks/>
              <a:stCxn id="51" idx="5"/>
              <a:endCxn id="53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05A0B5E-A034-134F-828E-B055ED15CD94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F680C2B-9BE9-4A49-A7D5-4161646816FD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F680C2B-9BE9-4A49-A7D5-416164681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029CDEF-CCEE-2046-ABD8-750BA89275D4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029CDEF-CCEE-2046-ABD8-750BA89275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E2510AF8-1894-5C41-8AFD-19542A9A1E7B}"/>
                </a:ext>
              </a:extLst>
            </p:cNvPr>
            <p:cNvCxnSpPr>
              <a:cxnSpLocks/>
              <a:stCxn id="53" idx="7"/>
              <a:endCxn id="53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6A1D4D1-F198-D146-A0B0-4B275EC24BD8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EBA018B-B289-2D46-860D-624134D22770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EBA018B-B289-2D46-860D-624134D227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44A26CC-8E3F-CF41-801E-DA7AB85332E3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44A26CC-8E3F-CF41-801E-DA7AB85332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F8EED540-74A9-E044-8ED9-8FD8F80BC6B3}"/>
                </a:ext>
              </a:extLst>
            </p:cNvPr>
            <p:cNvCxnSpPr>
              <a:cxnSpLocks/>
              <a:stCxn id="53" idx="1"/>
              <a:endCxn id="51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08C61-1081-B243-9F6E-4046FA5D3CF7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8E969BA-C55C-7049-BDFC-64CB56C3F188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8E969BA-C55C-7049-BDFC-64CB56C3F1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94F79675-615C-2E48-8505-B97D11A9621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94F79675-615C-2E48-8505-B97D11A962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68729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577E955-8D99-F94F-B5AF-7EDF48184266}"/>
                  </a:ext>
                </a:extLst>
              </p:cNvPr>
              <p:cNvSpPr/>
              <p:nvPr/>
            </p:nvSpPr>
            <p:spPr>
              <a:xfrm>
                <a:off x="713935" y="3986789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AU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AU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21.58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577E955-8D99-F94F-B5AF-7EDF48184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3986789"/>
                <a:ext cx="4506994" cy="554952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F08F11-C6BA-9E42-859F-1AB39C9C7898}"/>
                  </a:ext>
                </a:extLst>
              </p:cNvPr>
              <p:cNvSpPr/>
              <p:nvPr/>
            </p:nvSpPr>
            <p:spPr>
              <a:xfrm>
                <a:off x="713936" y="1780165"/>
                <a:ext cx="1773626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F08F11-C6BA-9E42-859F-1AB39C9C7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6" y="1780165"/>
                <a:ext cx="1773626" cy="554952"/>
              </a:xfrm>
              <a:prstGeom prst="rect">
                <a:avLst/>
              </a:prstGeom>
              <a:blipFill>
                <a:blip r:embed="rId3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/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D6BCBB-BE08-3441-B5A8-4D1FE5437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278" y="334800"/>
                <a:ext cx="5067433" cy="554952"/>
              </a:xfrm>
              <a:prstGeom prst="rect">
                <a:avLst/>
              </a:prstGeom>
              <a:blipFill>
                <a:blip r:embed="rId4"/>
                <a:stretch>
                  <a:fillRect l="-249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/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5881E7-6F8D-994F-83EA-F58B237B0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29" y="334800"/>
                <a:ext cx="1407349" cy="554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B4D616-2B19-454B-BBFF-D6149F59F840}"/>
                  </a:ext>
                </a:extLst>
              </p:cNvPr>
              <p:cNvSpPr/>
              <p:nvPr/>
            </p:nvSpPr>
            <p:spPr>
              <a:xfrm>
                <a:off x="713935" y="2327546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 + 0.9</m:t>
                      </m:r>
                      <m:sSup>
                        <m:sSup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B4D616-2B19-454B-BBFF-D6149F59F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2327546"/>
                <a:ext cx="4506994" cy="554952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D93BE98-5B7D-AB43-89FC-B3DA89633331}"/>
                  </a:ext>
                </a:extLst>
              </p:cNvPr>
              <p:cNvSpPr/>
              <p:nvPr/>
            </p:nvSpPr>
            <p:spPr>
              <a:xfrm>
                <a:off x="713935" y="2874048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∗18.42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D93BE98-5B7D-AB43-89FC-B3DA89633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2874048"/>
                <a:ext cx="4506994" cy="554952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BE1AF8-43BF-864F-B3BB-E9DD6F73E04B}"/>
                  </a:ext>
                </a:extLst>
              </p:cNvPr>
              <p:cNvSpPr/>
              <p:nvPr/>
            </p:nvSpPr>
            <p:spPr>
              <a:xfrm>
                <a:off x="713935" y="3433001"/>
                <a:ext cx="450699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16.58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BE1AF8-43BF-864F-B3BB-E9DD6F73E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3433001"/>
                <a:ext cx="4506994" cy="554952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54756F-9F55-684F-BABC-44855C1054BC}"/>
                  </a:ext>
                </a:extLst>
              </p:cNvPr>
              <p:cNvSpPr/>
              <p:nvPr/>
            </p:nvSpPr>
            <p:spPr>
              <a:xfrm>
                <a:off x="713935" y="5100912"/>
                <a:ext cx="360844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=18.42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54756F-9F55-684F-BABC-44855C10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100912"/>
                <a:ext cx="3608440" cy="5549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61F8D2-982A-0F4F-B418-37A09D420697}"/>
                  </a:ext>
                </a:extLst>
              </p:cNvPr>
              <p:cNvSpPr/>
              <p:nvPr/>
            </p:nvSpPr>
            <p:spPr>
              <a:xfrm>
                <a:off x="713935" y="5655864"/>
                <a:ext cx="3608440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=21.58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61F8D2-982A-0F4F-B418-37A09D420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5655864"/>
                <a:ext cx="3608440" cy="5549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53134A4-2CE7-9F42-8DF1-1546E6D61AF7}"/>
                  </a:ext>
                </a:extLst>
              </p:cNvPr>
              <p:cNvSpPr/>
              <p:nvPr/>
            </p:nvSpPr>
            <p:spPr>
              <a:xfrm>
                <a:off x="5778000" y="1771200"/>
                <a:ext cx="3469909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=18.42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53134A4-2CE7-9F42-8DF1-1546E6D61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000" y="1771200"/>
                <a:ext cx="3469909" cy="5549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01BFF7C2-F7C1-E243-92D3-B836D9B7FB93}"/>
              </a:ext>
            </a:extLst>
          </p:cNvPr>
          <p:cNvGrpSpPr/>
          <p:nvPr/>
        </p:nvGrpSpPr>
        <p:grpSpPr>
          <a:xfrm>
            <a:off x="7305291" y="4930803"/>
            <a:ext cx="4604819" cy="1592397"/>
            <a:chOff x="6243484" y="1622323"/>
            <a:chExt cx="5515898" cy="190745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753AD9A-0648-124A-96A0-B22477AF44FF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7C9B3DA-D2DC-5D44-A086-C123F0DAB000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7C9B3DA-D2DC-5D44-A086-C123F0DAB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B2C4866-F648-BD4B-9F6E-EA65C06271D4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B2C4866-F648-BD4B-9F6E-EA65C06271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A5B67F95-80B0-F54F-A8ED-1C7CEAFF9BBC}"/>
                </a:ext>
              </a:extLst>
            </p:cNvPr>
            <p:cNvCxnSpPr>
              <a:stCxn id="72" idx="3"/>
              <a:endCxn id="72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D47780D-5CA3-6346-91C1-EEC5E51E6780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286D45B9-EA39-734E-9ABF-B2CC34DB1802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286D45B9-EA39-734E-9ABF-B2CC34DB18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5F5C2BD9-8C15-E442-AAF3-2351E1C8C612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5F5C2BD9-8C15-E442-AAF3-2351E1C8C6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769CB9C5-A7CA-9649-B856-6568CC28D891}"/>
                </a:ext>
              </a:extLst>
            </p:cNvPr>
            <p:cNvCxnSpPr>
              <a:cxnSpLocks/>
              <a:stCxn id="72" idx="5"/>
              <a:endCxn id="73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28F2653-95D8-CD45-826E-20C4B1A5B7A3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E4AFCA-DEBD-454E-A2D2-317DDBD31DD1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E4AFCA-DEBD-454E-A2D2-317DDBD31D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C5741F6-A4C5-6048-B7EC-4BF99007551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C5741F6-A4C5-6048-B7EC-4BF9900755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B1F37A79-F8FD-6942-81F6-649DCACE1EBE}"/>
                </a:ext>
              </a:extLst>
            </p:cNvPr>
            <p:cNvCxnSpPr>
              <a:cxnSpLocks/>
              <a:stCxn id="73" idx="7"/>
              <a:endCxn id="73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202B26-E318-9D4C-BA4C-2115899E585A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4A1606A5-960F-FB46-AA11-6A1E67D4782C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4A1606A5-960F-FB46-AA11-6A1E67D478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A8944CB2-DDAE-3342-9B9B-8A3DA49C5764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A8944CB2-DDAE-3342-9B9B-8A3DA49C57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6970DB2D-399F-EC47-90B1-AE26A15990C0}"/>
                </a:ext>
              </a:extLst>
            </p:cNvPr>
            <p:cNvCxnSpPr>
              <a:cxnSpLocks/>
              <a:stCxn id="73" idx="1"/>
              <a:endCxn id="72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F9C8B4C-C70B-AC48-97BB-4EE01F769476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E108C59D-213D-834A-A249-69478B5B0910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E108C59D-213D-834A-A249-69478B5B09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7AB21C9-A15E-5241-83E8-C7E6643E7C9A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7AB21C9-A15E-5241-83E8-C7E6643E7C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004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3EF135-1EA0-D84E-A182-5C3A3181BEF7}"/>
                  </a:ext>
                </a:extLst>
              </p:cNvPr>
              <p:cNvSpPr/>
              <p:nvPr/>
            </p:nvSpPr>
            <p:spPr>
              <a:xfrm>
                <a:off x="712800" y="1807200"/>
                <a:ext cx="2668362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3EF135-1EA0-D84E-A182-5C3A3181B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00" y="1807200"/>
                <a:ext cx="2668362" cy="554952"/>
              </a:xfrm>
              <a:prstGeom prst="rect">
                <a:avLst/>
              </a:prstGeom>
              <a:blipFill>
                <a:blip r:embed="rId2"/>
                <a:stretch>
                  <a:fillRect l="-3302" b="-130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A8F276-93F3-894F-8AE5-7C8096CAC4B3}"/>
                  </a:ext>
                </a:extLst>
              </p:cNvPr>
              <p:cNvSpPr/>
              <p:nvPr/>
            </p:nvSpPr>
            <p:spPr>
              <a:xfrm>
                <a:off x="713934" y="2361842"/>
                <a:ext cx="266836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A8F276-93F3-894F-8AE5-7C8096CAC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4" y="2361842"/>
                <a:ext cx="2668361" cy="554952"/>
              </a:xfrm>
              <a:prstGeom prst="rect">
                <a:avLst/>
              </a:prstGeom>
              <a:blipFill>
                <a:blip r:embed="rId3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8EEEB5E-9F91-B14F-9D95-134C854538C9}"/>
                  </a:ext>
                </a:extLst>
              </p:cNvPr>
              <p:cNvSpPr/>
              <p:nvPr/>
            </p:nvSpPr>
            <p:spPr>
              <a:xfrm>
                <a:off x="713935" y="3386255"/>
                <a:ext cx="2668362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8EEEB5E-9F91-B14F-9D95-134C85453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5" y="3386255"/>
                <a:ext cx="2668362" cy="554952"/>
              </a:xfrm>
              <a:prstGeom prst="rect">
                <a:avLst/>
              </a:prstGeom>
              <a:blipFill>
                <a:blip r:embed="rId4"/>
                <a:stretch>
                  <a:fillRect l="-330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F1A1880-7EDB-F04B-9DE9-B277E60B721E}"/>
                  </a:ext>
                </a:extLst>
              </p:cNvPr>
              <p:cNvSpPr/>
              <p:nvPr/>
            </p:nvSpPr>
            <p:spPr>
              <a:xfrm>
                <a:off x="713934" y="3940559"/>
                <a:ext cx="2668361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F1A1880-7EDB-F04B-9DE9-B277E60B7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4" y="3940559"/>
                <a:ext cx="2668361" cy="554952"/>
              </a:xfrm>
              <a:prstGeom prst="rect">
                <a:avLst/>
              </a:prstGeom>
              <a:blipFill>
                <a:blip r:embed="rId5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A5CCF4B-4FF9-9C4B-B740-BB28D2CA29ED}"/>
                  </a:ext>
                </a:extLst>
              </p:cNvPr>
              <p:cNvSpPr/>
              <p:nvPr/>
            </p:nvSpPr>
            <p:spPr>
              <a:xfrm>
                <a:off x="3382294" y="1808460"/>
                <a:ext cx="227125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A5CCF4B-4FF9-9C4B-B740-BB28D2CA2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4" y="1808460"/>
                <a:ext cx="2271253" cy="554952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7F25768-8083-244B-8436-F5119BDB7ABE}"/>
                  </a:ext>
                </a:extLst>
              </p:cNvPr>
              <p:cNvSpPr/>
              <p:nvPr/>
            </p:nvSpPr>
            <p:spPr>
              <a:xfrm>
                <a:off x="3382294" y="2361842"/>
                <a:ext cx="227125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7F25768-8083-244B-8436-F5119BDB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4" y="2361842"/>
                <a:ext cx="2271253" cy="554952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181E0C-2C08-E844-84BA-0B4D0D7BA6AC}"/>
                  </a:ext>
                </a:extLst>
              </p:cNvPr>
              <p:cNvSpPr/>
              <p:nvPr/>
            </p:nvSpPr>
            <p:spPr>
              <a:xfrm>
                <a:off x="3382295" y="3386716"/>
                <a:ext cx="2271254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 </m:t>
                      </m:r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181E0C-2C08-E844-84BA-0B4D0D7B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5" y="3386716"/>
                <a:ext cx="2271254" cy="55495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D64DBBF-2F56-0F4E-A57A-3DB5F0D5A8CC}"/>
                  </a:ext>
                </a:extLst>
              </p:cNvPr>
              <p:cNvSpPr/>
              <p:nvPr/>
            </p:nvSpPr>
            <p:spPr>
              <a:xfrm>
                <a:off x="3382295" y="3940098"/>
                <a:ext cx="2271253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D64DBBF-2F56-0F4E-A57A-3DB5F0D5A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5" y="3940098"/>
                <a:ext cx="2271253" cy="554952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7741E3-8C3F-FC49-8A15-BE133786A303}"/>
                  </a:ext>
                </a:extLst>
              </p:cNvPr>
              <p:cNvSpPr/>
              <p:nvPr/>
            </p:nvSpPr>
            <p:spPr>
              <a:xfrm>
                <a:off x="8072284" y="334800"/>
                <a:ext cx="3623427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27741E3-8C3F-FC49-8A15-BE133786A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84" y="334800"/>
                <a:ext cx="3623427" cy="554952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76DFD9-5A48-B042-BF84-3F1A00A0D6C3}"/>
              </a:ext>
            </a:extLst>
          </p:cNvPr>
          <p:cNvGrpSpPr/>
          <p:nvPr/>
        </p:nvGrpSpPr>
        <p:grpSpPr>
          <a:xfrm>
            <a:off x="712800" y="5385260"/>
            <a:ext cx="10447909" cy="882301"/>
            <a:chOff x="712800" y="5640899"/>
            <a:chExt cx="10447909" cy="88230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36EEC85-3868-624B-A592-02354F1DF76D}"/>
                </a:ext>
              </a:extLst>
            </p:cNvPr>
            <p:cNvSpPr/>
            <p:nvPr/>
          </p:nvSpPr>
          <p:spPr>
            <a:xfrm>
              <a:off x="712800" y="5640899"/>
              <a:ext cx="1017677" cy="882299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C61C510-F144-D84C-882C-2D271FED7AE8}"/>
                    </a:ext>
                  </a:extLst>
                </p:cNvPr>
                <p:cNvSpPr/>
                <p:nvPr/>
              </p:nvSpPr>
              <p:spPr>
                <a:xfrm>
                  <a:off x="1730477" y="5640900"/>
                  <a:ext cx="9430232" cy="882300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Don’t need Gamma symbol since we already used it in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calculations for question 3iib. </a:t>
                  </a: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C61C510-F144-D84C-882C-2D271FED7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477" y="5640900"/>
                  <a:ext cx="9430232" cy="882300"/>
                </a:xfrm>
                <a:prstGeom prst="rect">
                  <a:avLst/>
                </a:prstGeom>
                <a:blipFill>
                  <a:blip r:embed="rId11"/>
                  <a:stretch>
                    <a:fillRect l="-940" b="-8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0ECAED3-9303-0E4E-8932-C1D6E0C12798}"/>
                  </a:ext>
                </a:extLst>
              </p:cNvPr>
              <p:cNvSpPr/>
              <p:nvPr/>
            </p:nvSpPr>
            <p:spPr>
              <a:xfrm>
                <a:off x="5653547" y="1806429"/>
                <a:ext cx="2418737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16.58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0ECAED3-9303-0E4E-8932-C1D6E0C12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47" y="1806429"/>
                <a:ext cx="2418737" cy="5549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CA5C5B-3019-D941-AE70-CF81A752A9AE}"/>
                  </a:ext>
                </a:extLst>
              </p:cNvPr>
              <p:cNvSpPr/>
              <p:nvPr/>
            </p:nvSpPr>
            <p:spPr>
              <a:xfrm>
                <a:off x="5653547" y="2361842"/>
                <a:ext cx="2418737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18.42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CA5C5B-3019-D941-AE70-CF81A752A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47" y="2361842"/>
                <a:ext cx="2418737" cy="5549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0ED2026-2B84-104F-BB52-2A40F4F24426}"/>
                  </a:ext>
                </a:extLst>
              </p:cNvPr>
              <p:cNvSpPr/>
              <p:nvPr/>
            </p:nvSpPr>
            <p:spPr>
              <a:xfrm>
                <a:off x="5653547" y="3386255"/>
                <a:ext cx="2418737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20.42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0ED2026-2B84-104F-BB52-2A40F4F24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47" y="3386255"/>
                <a:ext cx="2418737" cy="5549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78E126-C817-3C42-B91E-B6FD4494947A}"/>
                  </a:ext>
                </a:extLst>
              </p:cNvPr>
              <p:cNvSpPr/>
              <p:nvPr/>
            </p:nvSpPr>
            <p:spPr>
              <a:xfrm>
                <a:off x="5653547" y="3941668"/>
                <a:ext cx="2418737" cy="554952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21.58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78E126-C817-3C42-B91E-B6FD44949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47" y="3941668"/>
                <a:ext cx="2418737" cy="5549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417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712800" y="1807200"/>
            <a:ext cx="3893569" cy="1664856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16.58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20.42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18.42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21.58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F48A8BFD-2934-E842-B4B0-07CF87659834}"/>
              </a:ext>
            </a:extLst>
          </p:cNvPr>
          <p:cNvSpPr/>
          <p:nvPr/>
        </p:nvSpPr>
        <p:spPr>
          <a:xfrm rot="5400000">
            <a:off x="2240416" y="2144690"/>
            <a:ext cx="808752" cy="3893567"/>
          </a:xfrm>
          <a:prstGeom prst="rightBrace">
            <a:avLst>
              <a:gd name="adj1" fmla="val 8443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1B6DE3-73FC-124E-8E83-A6CE5D275284}"/>
              </a:ext>
            </a:extLst>
          </p:cNvPr>
          <p:cNvSpPr/>
          <p:nvPr/>
        </p:nvSpPr>
        <p:spPr>
          <a:xfrm>
            <a:off x="698008" y="4824693"/>
            <a:ext cx="9430232" cy="8823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Q-Learning to learn this optimal policy to progress between states in such a way to achieve the greatest value.</a:t>
            </a:r>
          </a:p>
        </p:txBody>
      </p:sp>
    </p:spTree>
    <p:extLst>
      <p:ext uri="{BB962C8B-B14F-4D97-AF65-F5344CB8AC3E}">
        <p14:creationId xmlns:p14="http://schemas.microsoft.com/office/powerpoint/2010/main" val="1476547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7595380" y="1807200"/>
            <a:ext cx="3893569" cy="1664856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80D07-8A15-E040-BCF1-6F1A1C3B231D}"/>
              </a:ext>
            </a:extLst>
          </p:cNvPr>
          <p:cNvSpPr/>
          <p:nvPr/>
        </p:nvSpPr>
        <p:spPr>
          <a:xfrm>
            <a:off x="645109" y="4226033"/>
            <a:ext cx="10843838" cy="808084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learning learns a policy that tell an agent what action it should take given the current 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3A20E-EE42-6345-AB98-09FEA6D14C29}"/>
              </a:ext>
            </a:extLst>
          </p:cNvPr>
          <p:cNvSpPr/>
          <p:nvPr/>
        </p:nvSpPr>
        <p:spPr>
          <a:xfrm>
            <a:off x="645109" y="1822344"/>
            <a:ext cx="6375123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Values initially set to 0 or some fixed amount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89DCFF-D367-C14E-BDA5-CF242D7AB2DD}"/>
              </a:ext>
            </a:extLst>
          </p:cNvPr>
          <p:cNvSpPr/>
          <p:nvPr/>
        </p:nvSpPr>
        <p:spPr>
          <a:xfrm>
            <a:off x="2399071" y="5034117"/>
            <a:ext cx="9089876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Aims to maximise the received reward over all successive steps</a:t>
            </a:r>
          </a:p>
        </p:txBody>
      </p:sp>
    </p:spTree>
    <p:extLst>
      <p:ext uri="{BB962C8B-B14F-4D97-AF65-F5344CB8AC3E}">
        <p14:creationId xmlns:p14="http://schemas.microsoft.com/office/powerpoint/2010/main" val="3269206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2BF235-F509-A645-AA09-FF7B0628A396}"/>
                  </a:ext>
                </a:extLst>
              </p:cNvPr>
              <p:cNvSpPr/>
              <p:nvPr/>
            </p:nvSpPr>
            <p:spPr>
              <a:xfrm>
                <a:off x="1343197" y="4418980"/>
                <a:ext cx="98175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Switch to the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2BF235-F509-A645-AA09-FF7B0628A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97" y="4418980"/>
                <a:ext cx="9817509" cy="522000"/>
              </a:xfrm>
              <a:prstGeom prst="rect">
                <a:avLst/>
              </a:prstGeom>
              <a:blipFill>
                <a:blip r:embed="rId2"/>
                <a:stretch>
                  <a:fillRect l="-903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652129-2DB2-5240-A950-32EBC2CDB47D}"/>
                  </a:ext>
                </a:extLst>
              </p:cNvPr>
              <p:cNvSpPr/>
              <p:nvPr/>
            </p:nvSpPr>
            <p:spPr>
              <a:xfrm>
                <a:off x="3195484" y="3896980"/>
                <a:ext cx="7965223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every possible actions available from the new state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652129-2DB2-5240-A950-32EBC2CDB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84" y="3896980"/>
                <a:ext cx="7965223" cy="522000"/>
              </a:xfrm>
              <a:prstGeom prst="rect">
                <a:avLst/>
              </a:prstGeom>
              <a:blipFill>
                <a:blip r:embed="rId3"/>
                <a:stretch>
                  <a:fillRect l="-1433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E7672F-DA8D-8E43-838E-F48721166101}"/>
                  </a:ext>
                </a:extLst>
              </p:cNvPr>
              <p:cNvSpPr/>
              <p:nvPr/>
            </p:nvSpPr>
            <p:spPr>
              <a:xfrm>
                <a:off x="1343199" y="2339945"/>
                <a:ext cx="981751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Select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E7672F-DA8D-8E43-838E-F48721166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99" y="2339945"/>
                <a:ext cx="9817510" cy="522000"/>
              </a:xfrm>
              <a:prstGeom prst="rect">
                <a:avLst/>
              </a:prstGeom>
              <a:blipFill>
                <a:blip r:embed="rId4"/>
                <a:stretch>
                  <a:fillRect l="-903" b="-18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645109" y="1817945"/>
            <a:ext cx="2914168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 until converge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72054C8-EB43-6D4F-B30C-C45E777D5747}"/>
                  </a:ext>
                </a:extLst>
              </p:cNvPr>
              <p:cNvSpPr/>
              <p:nvPr/>
            </p:nvSpPr>
            <p:spPr>
              <a:xfrm>
                <a:off x="1343197" y="2861945"/>
                <a:ext cx="981751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Update the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i="1" dirty="0" err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value corresponding to it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72054C8-EB43-6D4F-B30C-C45E777D5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97" y="2861945"/>
                <a:ext cx="9817510" cy="522000"/>
              </a:xfrm>
              <a:prstGeom prst="rect">
                <a:avLst/>
              </a:prstGeom>
              <a:blipFill>
                <a:blip r:embed="rId5"/>
                <a:stretch>
                  <a:fillRect l="-903" b="-18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6FD64B-DF08-AF41-B491-7C230EA12B12}"/>
                  </a:ext>
                </a:extLst>
              </p:cNvPr>
              <p:cNvSpPr/>
              <p:nvPr/>
            </p:nvSpPr>
            <p:spPr>
              <a:xfrm>
                <a:off x="2153265" y="3377587"/>
                <a:ext cx="9007442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AU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0…</m:t>
                        </m:r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 </m:t>
                    </m:r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AU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6FD64B-DF08-AF41-B491-7C230EA12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65" y="3377587"/>
                <a:ext cx="9007442" cy="522000"/>
              </a:xfrm>
              <a:prstGeom prst="rect">
                <a:avLst/>
              </a:prstGeom>
              <a:blipFill>
                <a:blip r:embed="rId6"/>
                <a:stretch>
                  <a:fillRect l="-422"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F545B53-846A-5043-A340-B7488AE904F6}"/>
              </a:ext>
            </a:extLst>
          </p:cNvPr>
          <p:cNvGrpSpPr/>
          <p:nvPr/>
        </p:nvGrpSpPr>
        <p:grpSpPr>
          <a:xfrm>
            <a:off x="8830524" y="5206627"/>
            <a:ext cx="2904232" cy="1241824"/>
            <a:chOff x="747251" y="1872402"/>
            <a:chExt cx="3893569" cy="166485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6C14ADF-3907-B244-B268-A280A91B7BE9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53106FD-20DF-6D4F-9AA3-C4E586573409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53106FD-20DF-6D4F-9AA3-C4E586573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5177902-D7DE-934C-858A-83B577181A61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5177902-D7DE-934C-858A-83B577181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12DA4CC-E5A2-6F4A-8B6C-5D4B8DC7779A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12DA4CC-E5A2-6F4A-8B6C-5D4B8DC77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F92E184-AB99-364B-97BE-81A510DD72B1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F92E184-AB99-364B-97BE-81A510DD7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33A90A1-3429-2042-99D7-A67361F55007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33A90A1-3429-2042-99D7-A67361F55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EC77455-EFDC-3E40-BFC2-376E682E0E0F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EC77455-EFDC-3E40-BFC2-376E682E0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8BD62B5-D10E-AC4A-90E2-9B29E2A8334A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8BD62B5-D10E-AC4A-90E2-9B29E2A833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5EC42B7-9084-4E41-9AFF-654DE874B4C5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5EC42B7-9084-4E41-9AFF-654DE874B4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4362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645108" y="1817945"/>
            <a:ext cx="10515597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Actions are selected using some degree of probability to encourage exploration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644E2-3898-904E-8427-FCA391BEB43C}"/>
              </a:ext>
            </a:extLst>
          </p:cNvPr>
          <p:cNvSpPr/>
          <p:nvPr/>
        </p:nvSpPr>
        <p:spPr>
          <a:xfrm>
            <a:off x="645108" y="2343429"/>
            <a:ext cx="2668363" cy="842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AFF6F8-853A-E642-9D9B-E466CBF964D1}"/>
              </a:ext>
            </a:extLst>
          </p:cNvPr>
          <p:cNvSpPr/>
          <p:nvPr/>
        </p:nvSpPr>
        <p:spPr>
          <a:xfrm>
            <a:off x="3313471" y="2339944"/>
            <a:ext cx="7847234" cy="84570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an action with a worse reward to determine if it leads to a potentially better one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6BA7D2-B37A-FC40-B052-5250BD45B68A}"/>
              </a:ext>
            </a:extLst>
          </p:cNvPr>
          <p:cNvSpPr/>
          <p:nvPr/>
        </p:nvSpPr>
        <p:spPr>
          <a:xfrm>
            <a:off x="645108" y="3185650"/>
            <a:ext cx="2668363" cy="842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Exploitation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1C2B99-67F8-4448-88CA-801C8A19DA49}"/>
              </a:ext>
            </a:extLst>
          </p:cNvPr>
          <p:cNvSpPr/>
          <p:nvPr/>
        </p:nvSpPr>
        <p:spPr>
          <a:xfrm>
            <a:off x="3313471" y="3182165"/>
            <a:ext cx="7847234" cy="84570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an action with an already known reward to maximise the current cumulative reward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7B6E5C-D215-8545-8E56-9949B47D422B}"/>
              </a:ext>
            </a:extLst>
          </p:cNvPr>
          <p:cNvGrpSpPr/>
          <p:nvPr/>
        </p:nvGrpSpPr>
        <p:grpSpPr>
          <a:xfrm>
            <a:off x="387008" y="4504357"/>
            <a:ext cx="5515898" cy="1907458"/>
            <a:chOff x="6243484" y="1622323"/>
            <a:chExt cx="5515898" cy="19074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5711A-F594-0944-BBFB-F07D0203857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E939C0-3A4F-BD4E-BA7E-995AF9E873CD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E939C0-3A4F-BD4E-BA7E-995AF9E87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A02502E-0198-3C47-9D22-74DA5D7276B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A02502E-0198-3C47-9D22-74DA5D727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B305F58E-A597-304D-9002-4A8F0A1729A9}"/>
                </a:ext>
              </a:extLst>
            </p:cNvPr>
            <p:cNvCxnSpPr>
              <a:stCxn id="32" idx="3"/>
              <a:endCxn id="32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9AEB46-B3E5-CF4C-8A05-0E5DD34A3F31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AB97710-C96B-6E49-98F5-C10DD1F2A97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AB97710-C96B-6E49-98F5-C10DD1F2A9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45BA6AC-D352-9B4C-92E8-37629C4997F1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45BA6AC-D352-9B4C-92E8-37629C4997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3CDA2B13-B02E-164B-B1B4-F496F7BEAF18}"/>
                </a:ext>
              </a:extLst>
            </p:cNvPr>
            <p:cNvCxnSpPr>
              <a:cxnSpLocks/>
              <a:stCxn id="32" idx="5"/>
              <a:endCxn id="33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2024C6C-66F5-0941-B840-C7FCD79FD483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5595E552-69EB-F645-8C60-C12A8A0779A7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5595E552-69EB-F645-8C60-C12A8A0779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BD0B512-82EF-D949-AA90-C00DB479D8B7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BD0B512-82EF-D949-AA90-C00DB479D8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6D2625DD-2C69-AA4B-AE02-9AD0C68BF37A}"/>
                </a:ext>
              </a:extLst>
            </p:cNvPr>
            <p:cNvCxnSpPr>
              <a:cxnSpLocks/>
              <a:stCxn id="33" idx="7"/>
              <a:endCxn id="33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41F912-CD7A-9A4A-B4F0-B97B6D0755C2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0ADC1B-158A-1343-8EC3-330A422194B1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0ADC1B-158A-1343-8EC3-330A422194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76E99C8-41FF-F441-892C-8C7F6FC07CB6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76E99C8-41FF-F441-892C-8C7F6FC07C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7CEE7BA4-E368-744F-8A80-226F8F835C4A}"/>
                </a:ext>
              </a:extLst>
            </p:cNvPr>
            <p:cNvCxnSpPr>
              <a:cxnSpLocks/>
              <a:stCxn id="33" idx="1"/>
              <a:endCxn id="32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944919-C771-DF4D-9519-F79F3C649366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0EF9912-3266-0C48-B227-B0B3D94048A2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0EF9912-3266-0C48-B227-B0B3D94048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6166026-DC2C-E442-9720-CC6BC607703D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6166026-DC2C-E442-9720-CC6BC60770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C791B79-4B00-584F-AB6A-B61FC5EE50AC}"/>
                  </a:ext>
                </a:extLst>
              </p:cNvPr>
              <p:cNvSpPr/>
              <p:nvPr/>
            </p:nvSpPr>
            <p:spPr>
              <a:xfrm>
                <a:off x="6064758" y="5026357"/>
                <a:ext cx="5376752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Exploration would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as the action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C791B79-4B00-584F-AB6A-B61FC5EE5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58" y="5026357"/>
                <a:ext cx="5376752" cy="522000"/>
              </a:xfrm>
              <a:prstGeom prst="rect">
                <a:avLst/>
              </a:prstGeom>
              <a:blipFill>
                <a:blip r:embed="rId12"/>
                <a:stretch>
                  <a:fillRect l="-1882" t="-2381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EFEEA13-801C-8243-AEDF-2BC467B42C6D}"/>
                  </a:ext>
                </a:extLst>
              </p:cNvPr>
              <p:cNvSpPr/>
              <p:nvPr/>
            </p:nvSpPr>
            <p:spPr>
              <a:xfrm>
                <a:off x="6064758" y="5542119"/>
                <a:ext cx="5376752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Exploitation would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as the action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EFEEA13-801C-8243-AEDF-2BC467B4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58" y="5542119"/>
                <a:ext cx="5376752" cy="522000"/>
              </a:xfrm>
              <a:prstGeom prst="rect">
                <a:avLst/>
              </a:prstGeom>
              <a:blipFill>
                <a:blip r:embed="rId13"/>
                <a:stretch>
                  <a:fillRect l="-1882" b="-18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A1CFE9-4BEB-B34E-9DC7-5283778F4B2A}"/>
                  </a:ext>
                </a:extLst>
              </p:cNvPr>
              <p:cNvSpPr/>
              <p:nvPr/>
            </p:nvSpPr>
            <p:spPr>
              <a:xfrm>
                <a:off x="6064758" y="4504357"/>
                <a:ext cx="59348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A1CFE9-4BEB-B34E-9DC7-5283778F4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58" y="4504357"/>
                <a:ext cx="593485" cy="522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9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Perceptrons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C0BD06-D248-834F-AA2B-69C5AE36C8FE}"/>
                  </a:ext>
                </a:extLst>
              </p:cNvPr>
              <p:cNvSpPr txBox="1"/>
              <p:nvPr/>
            </p:nvSpPr>
            <p:spPr>
              <a:xfrm>
                <a:off x="645109" y="1503092"/>
                <a:ext cx="5773797" cy="334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>
                  <a:ea typeface="Cambria Math" panose="02040503050406030204" pitchFamily="18" charset="0"/>
                </a:endParaRP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AU" sz="2800" dirty="0">
                  <a:ea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C0BD06-D248-834F-AA2B-69C5AE36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03092"/>
                <a:ext cx="5773797" cy="3346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02E9000-C023-1548-8D8B-5E2889AD0B33}"/>
              </a:ext>
            </a:extLst>
          </p:cNvPr>
          <p:cNvGrpSpPr/>
          <p:nvPr/>
        </p:nvGrpSpPr>
        <p:grpSpPr>
          <a:xfrm>
            <a:off x="8677835" y="1637115"/>
            <a:ext cx="3031765" cy="2080442"/>
            <a:chOff x="8803691" y="4209861"/>
            <a:chExt cx="2743200" cy="2080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9B0B9E-C612-F845-B3FE-87005BECFDFA}"/>
                </a:ext>
              </a:extLst>
            </p:cNvPr>
            <p:cNvSpPr/>
            <p:nvPr/>
          </p:nvSpPr>
          <p:spPr>
            <a:xfrm>
              <a:off x="8803691" y="4209861"/>
              <a:ext cx="2743200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</a:rPr>
                <a:t>x = input matrix</a:t>
              </a:r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B8BB02-F384-0F41-87BE-C679CD9383AB}"/>
                </a:ext>
              </a:extLst>
            </p:cNvPr>
            <p:cNvSpPr/>
            <p:nvPr/>
          </p:nvSpPr>
          <p:spPr>
            <a:xfrm>
              <a:off x="8803691" y="4720640"/>
              <a:ext cx="2743200" cy="523221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</a:rPr>
                <a:t>w = weight matrix</a:t>
              </a:r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5BB1211-EE32-434D-BACA-74FF83BBE10D}"/>
                    </a:ext>
                  </a:extLst>
                </p:cNvPr>
                <p:cNvSpPr/>
                <p:nvPr/>
              </p:nvSpPr>
              <p:spPr>
                <a:xfrm>
                  <a:off x="8803691" y="5243861"/>
                  <a:ext cx="2743200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Cambria Math" panose="02040503050406030204" pitchFamily="18" charset="0"/>
                    </a:rPr>
                    <a:t> = actual result</a:t>
                  </a:r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5BB1211-EE32-434D-BACA-74FF83BBE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691" y="5243861"/>
                  <a:ext cx="2743200" cy="523221"/>
                </a:xfrm>
                <a:prstGeom prst="rect">
                  <a:avLst/>
                </a:prstGeom>
                <a:blipFill>
                  <a:blip r:embed="rId4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6ECE954-193C-274A-BA6C-24FC1DD123CA}"/>
                    </a:ext>
                  </a:extLst>
                </p:cNvPr>
                <p:cNvSpPr/>
                <p:nvPr/>
              </p:nvSpPr>
              <p:spPr>
                <a:xfrm>
                  <a:off x="8803691" y="5767082"/>
                  <a:ext cx="2743200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Cambria Math" panose="02040503050406030204" pitchFamily="18" charset="0"/>
                    </a:rPr>
                    <a:t>= predicted result</a:t>
                  </a:r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6ECE954-193C-274A-BA6C-24FC1DD1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691" y="5767082"/>
                  <a:ext cx="2743200" cy="523221"/>
                </a:xfrm>
                <a:prstGeom prst="rect">
                  <a:avLst/>
                </a:prstGeom>
                <a:blipFill>
                  <a:blip r:embed="rId5"/>
                  <a:stretch>
                    <a:fillRect t="-2381" b="-1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7B199-A7B8-2349-9B34-52D9084F431D}"/>
              </a:ext>
            </a:extLst>
          </p:cNvPr>
          <p:cNvCxnSpPr>
            <a:cxnSpLocks/>
          </p:cNvCxnSpPr>
          <p:nvPr/>
        </p:nvCxnSpPr>
        <p:spPr>
          <a:xfrm>
            <a:off x="0" y="4752005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F1BA21-E913-3F46-B9F5-5A796B3166B3}"/>
              </a:ext>
            </a:extLst>
          </p:cNvPr>
          <p:cNvSpPr txBox="1"/>
          <p:nvPr/>
        </p:nvSpPr>
        <p:spPr>
          <a:xfrm>
            <a:off x="645109" y="5147639"/>
            <a:ext cx="85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Generate a weight matrix that ensures: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383709-ADE9-B34D-8D42-3D7DBB9DB0B4}"/>
                  </a:ext>
                </a:extLst>
              </p:cNvPr>
              <p:cNvSpPr/>
              <p:nvPr/>
            </p:nvSpPr>
            <p:spPr>
              <a:xfrm>
                <a:off x="6656258" y="5147639"/>
                <a:ext cx="1555236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383709-ADE9-B34D-8D42-3D7DBB9DB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58" y="5147639"/>
                <a:ext cx="1555236" cy="523221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516C3B-A9DE-074B-8248-664FDC2A9F99}"/>
                  </a:ext>
                </a:extLst>
              </p:cNvPr>
              <p:cNvSpPr/>
              <p:nvPr/>
            </p:nvSpPr>
            <p:spPr>
              <a:xfrm>
                <a:off x="10459203" y="6047615"/>
                <a:ext cx="1403012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A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516C3B-A9DE-074B-8248-664FDC2A9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203" y="6047615"/>
                <a:ext cx="1403012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975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09951" y="28656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951" y="2865600"/>
                <a:ext cx="1166400" cy="522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65600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65600"/>
                <a:ext cx="7264800" cy="522000"/>
              </a:xfrm>
              <a:prstGeom prst="rect">
                <a:avLst/>
              </a:prstGeom>
              <a:blipFill>
                <a:blip r:embed="rId25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58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09951" y="28584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951" y="2858400"/>
                <a:ext cx="1166400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72085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10230" y="28584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30" y="2858400"/>
                <a:ext cx="1166400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58400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58400"/>
                <a:ext cx="7264800" cy="522000"/>
              </a:xfrm>
              <a:prstGeom prst="rect">
                <a:avLst/>
              </a:prstGeom>
              <a:blipFill>
                <a:blip r:embed="rId3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3477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09951" y="28584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951" y="2858400"/>
                <a:ext cx="1166400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37211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10230" y="28584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30" y="2858400"/>
                <a:ext cx="1166400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blipFill>
                <a:blip r:embed="rId3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07819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10230" y="28584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30" y="2858400"/>
                <a:ext cx="1166400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3.5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23086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09951" y="28584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951" y="2858400"/>
                <a:ext cx="1166400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blipFill>
                <a:blip r:embed="rId3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5.5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3.5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35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/>
              <p:nvPr/>
            </p:nvSpPr>
            <p:spPr>
              <a:xfrm>
                <a:off x="10510683" y="2858400"/>
                <a:ext cx="11664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=8.15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F05309-64F6-1F47-8EA8-CB327EF5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683" y="2858400"/>
                <a:ext cx="1166400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/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+0.9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∗3.5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9482A77-2F81-0548-A434-A3C609012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707" y="2857644"/>
                <a:ext cx="7264800" cy="52200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3iv – Q-Learning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749DCB-37F3-9C4D-8E99-7B838C5D7F98}"/>
              </a:ext>
            </a:extLst>
          </p:cNvPr>
          <p:cNvGrpSpPr/>
          <p:nvPr/>
        </p:nvGrpSpPr>
        <p:grpSpPr>
          <a:xfrm>
            <a:off x="8772121" y="4792685"/>
            <a:ext cx="2904232" cy="1241824"/>
            <a:chOff x="747251" y="1872402"/>
            <a:chExt cx="3893569" cy="16648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E68E1-1E27-4F41-A18F-D758B37DAE1D}"/>
                </a:ext>
              </a:extLst>
            </p:cNvPr>
            <p:cNvSpPr/>
            <p:nvPr/>
          </p:nvSpPr>
          <p:spPr>
            <a:xfrm>
              <a:off x="747251" y="1872402"/>
              <a:ext cx="1002892" cy="554952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/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F10AFE7-2450-964E-BDEC-D900152CE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427354"/>
                  <a:ext cx="1002892" cy="554952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/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33EE987-BE3B-FB40-95DF-3E9B3AD1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" y="2982306"/>
                  <a:ext cx="1002892" cy="554952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/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408458-7E05-C74F-911A-A5290F5A8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2" y="1872402"/>
                  <a:ext cx="1445339" cy="554952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/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0437E7B-68B1-0D46-A605-BDBB62A91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81" y="1872402"/>
                  <a:ext cx="1445339" cy="554952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/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84B6265-9A5E-4A40-BC3B-436D214F6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427354"/>
                  <a:ext cx="1445339" cy="5549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/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5.5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D5A1ED-E417-A84C-A43B-353F9AF11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141" y="2982306"/>
                  <a:ext cx="1445339" cy="554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/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3.5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D6EB37-15AA-2340-B275-3F40C908ED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427354"/>
                  <a:ext cx="1445339" cy="5549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/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34B2E03-AA23-154C-A7CB-A858448BBA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479" y="2982306"/>
                  <a:ext cx="1445339" cy="5549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DA26B-EFD0-5841-857A-95A59F4D2038}"/>
              </a:ext>
            </a:extLst>
          </p:cNvPr>
          <p:cNvSpPr/>
          <p:nvPr/>
        </p:nvSpPr>
        <p:spPr>
          <a:xfrm>
            <a:off x="836081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396FE-EE20-8F41-901C-496C66D762D0}"/>
              </a:ext>
            </a:extLst>
          </p:cNvPr>
          <p:cNvSpPr/>
          <p:nvPr/>
        </p:nvSpPr>
        <p:spPr>
          <a:xfrm>
            <a:off x="2041290" y="1818000"/>
            <a:ext cx="1206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ACE8C8-9C25-D744-9B75-FA385174EB06}"/>
              </a:ext>
            </a:extLst>
          </p:cNvPr>
          <p:cNvSpPr/>
          <p:nvPr/>
        </p:nvSpPr>
        <p:spPr>
          <a:xfrm>
            <a:off x="3246498" y="1818000"/>
            <a:ext cx="8429855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Updated Q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/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BD63F5-DA57-2D42-9E85-868E0210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1" y="2343403"/>
                <a:ext cx="1205209" cy="522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/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8A9BB-6C44-5F42-8373-25EBCE5BC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91" y="2343403"/>
                <a:ext cx="1205209" cy="52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/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F87E9B-4188-0B45-9279-127C49823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98" y="2343403"/>
                <a:ext cx="8429855" cy="52200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/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AU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127C5B3-345C-234B-B606-EA8DD1408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423" y="396329"/>
                <a:ext cx="1579931" cy="52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9AB83F0-6110-EF41-861A-FAC3235C3722}"/>
              </a:ext>
            </a:extLst>
          </p:cNvPr>
          <p:cNvGrpSpPr/>
          <p:nvPr/>
        </p:nvGrpSpPr>
        <p:grpSpPr>
          <a:xfrm>
            <a:off x="836081" y="4127051"/>
            <a:ext cx="5515898" cy="1907458"/>
            <a:chOff x="6243484" y="1622323"/>
            <a:chExt cx="5515898" cy="19074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96792-A2FE-0240-92D8-7FEC861D0F2E}"/>
                </a:ext>
              </a:extLst>
            </p:cNvPr>
            <p:cNvSpPr/>
            <p:nvPr/>
          </p:nvSpPr>
          <p:spPr>
            <a:xfrm>
              <a:off x="6243484" y="1622323"/>
              <a:ext cx="5515898" cy="1907458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/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048FBFA-66E0-2E48-8031-763E94C6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62" y="2236117"/>
                  <a:ext cx="694800" cy="694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/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B036BA-ADCB-0242-A646-8DF778ED6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253" y="2236966"/>
                  <a:ext cx="693102" cy="6948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D10AE9B-EC93-E240-A2F7-65A406B44153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rot="5400000" flipH="1">
              <a:off x="7549464" y="2583517"/>
              <a:ext cx="491298" cy="10209"/>
            </a:xfrm>
            <a:prstGeom prst="curvedConnector5">
              <a:avLst>
                <a:gd name="adj1" fmla="val -46530"/>
                <a:gd name="adj2" fmla="val 6469677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58808F-D1B4-4F43-B6C2-F76D796837D3}"/>
                </a:ext>
              </a:extLst>
            </p:cNvPr>
            <p:cNvGrpSpPr/>
            <p:nvPr/>
          </p:nvGrpSpPr>
          <p:grpSpPr>
            <a:xfrm>
              <a:off x="6464271" y="2326412"/>
              <a:ext cx="891318" cy="445659"/>
              <a:chOff x="1506214" y="4044076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/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8074E0E-0E76-494D-BAD5-4AEB6E695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614" y="4044076"/>
                    <a:ext cx="554400" cy="5544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/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B0A959F-433C-5C48-BA55-4B9552D65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214" y="4044076"/>
                    <a:ext cx="554400" cy="5544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160726B9-DE87-8344-8AB2-FDB298480E00}"/>
                </a:ext>
              </a:extLst>
            </p:cNvPr>
            <p:cNvCxnSpPr>
              <a:cxnSpLocks/>
              <a:stCxn id="39" idx="5"/>
              <a:endCxn id="40" idx="3"/>
            </p:cNvCxnSpPr>
            <p:nvPr/>
          </p:nvCxnSpPr>
          <p:spPr>
            <a:xfrm rot="16200000" flipH="1">
              <a:off x="9002159" y="2113418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CC26412-D1B5-B34B-A90B-4D34ADFE123D}"/>
                </a:ext>
              </a:extLst>
            </p:cNvPr>
            <p:cNvGrpSpPr/>
            <p:nvPr/>
          </p:nvGrpSpPr>
          <p:grpSpPr>
            <a:xfrm>
              <a:off x="8570458" y="2914823"/>
              <a:ext cx="891318" cy="445660"/>
              <a:chOff x="1290733" y="3913840"/>
              <a:chExt cx="1108800" cy="554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/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2095F7-CA86-B144-A11D-AAF840FCF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3913840"/>
                    <a:ext cx="554400" cy="5544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/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3DFA27C-675F-2748-B706-954D448B0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3913841"/>
                    <a:ext cx="554400" cy="55440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9544409E-22DF-5B4C-8C82-2E4A83759B5A}"/>
                </a:ext>
              </a:extLst>
            </p:cNvPr>
            <p:cNvCxnSpPr>
              <a:cxnSpLocks/>
              <a:stCxn id="40" idx="7"/>
              <a:endCxn id="40" idx="5"/>
            </p:cNvCxnSpPr>
            <p:nvPr/>
          </p:nvCxnSpPr>
          <p:spPr>
            <a:xfrm rot="16200000" flipH="1">
              <a:off x="9963204" y="2584366"/>
              <a:ext cx="491298" cy="12700"/>
            </a:xfrm>
            <a:prstGeom prst="curvedConnector5">
              <a:avLst>
                <a:gd name="adj1" fmla="val -46530"/>
                <a:gd name="adj2" fmla="val 6458268"/>
                <a:gd name="adj3" fmla="val 14653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549E80-47AD-154F-A449-21BDEA0CD035}"/>
                </a:ext>
              </a:extLst>
            </p:cNvPr>
            <p:cNvGrpSpPr/>
            <p:nvPr/>
          </p:nvGrpSpPr>
          <p:grpSpPr>
            <a:xfrm>
              <a:off x="10648127" y="2326412"/>
              <a:ext cx="891319" cy="445659"/>
              <a:chOff x="1136510" y="4044076"/>
              <a:chExt cx="1108801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/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E57D7586-D171-B04C-8CC9-199C570B16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911" y="4044076"/>
                    <a:ext cx="554400" cy="5544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/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E17AC79-1BC4-F246-8948-1F43132300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510" y="4044076"/>
                    <a:ext cx="554400" cy="55440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A8CCCEEC-4B54-F846-9FBD-2FF5E777F285}"/>
                </a:ext>
              </a:extLst>
            </p:cNvPr>
            <p:cNvCxnSpPr>
              <a:cxnSpLocks/>
              <a:stCxn id="40" idx="1"/>
              <a:endCxn id="39" idx="7"/>
            </p:cNvCxnSpPr>
            <p:nvPr/>
          </p:nvCxnSpPr>
          <p:spPr>
            <a:xfrm rot="16200000" flipV="1">
              <a:off x="9002159" y="1622121"/>
              <a:ext cx="849" cy="1432344"/>
            </a:xfrm>
            <a:prstGeom prst="curvedConnector3">
              <a:avLst>
                <a:gd name="adj1" fmla="val 3901060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175E9B-B748-BA45-BE79-FB31B7CA3BAF}"/>
                </a:ext>
              </a:extLst>
            </p:cNvPr>
            <p:cNvGrpSpPr/>
            <p:nvPr/>
          </p:nvGrpSpPr>
          <p:grpSpPr>
            <a:xfrm>
              <a:off x="8570456" y="1790458"/>
              <a:ext cx="891318" cy="445659"/>
              <a:chOff x="1290733" y="4153894"/>
              <a:chExt cx="1108800" cy="55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/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C36F62B-9819-D84E-9868-6A5717C00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133" y="4153894"/>
                    <a:ext cx="554400" cy="55440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/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AU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AU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206ECD-EB71-274D-BF15-41F023EBAB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0733" y="4153894"/>
                    <a:ext cx="554400" cy="55440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85315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10" y="1781112"/>
            <a:ext cx="10806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Q-Learning walkthrough (ignore the code)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http://mnemstudio.org/path-finding-q-learning-tutorial.htm</a:t>
            </a:r>
            <a:r>
              <a:rPr lang="en-AU" sz="28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461F6-95BA-3843-AECF-5539C9162CFD}"/>
              </a:ext>
            </a:extLst>
          </p:cNvPr>
          <p:cNvSpPr/>
          <p:nvPr/>
        </p:nvSpPr>
        <p:spPr>
          <a:xfrm>
            <a:off x="645109" y="3168000"/>
            <a:ext cx="5450891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luck with the exam everyone!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26175-BA58-0A4B-97A5-C5D5CDCDD4FA}"/>
              </a:ext>
            </a:extLst>
          </p:cNvPr>
          <p:cNvSpPr/>
          <p:nvPr/>
        </p:nvSpPr>
        <p:spPr>
          <a:xfrm>
            <a:off x="6096001" y="3168000"/>
            <a:ext cx="5355266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nice to virtually teach you ~</a:t>
            </a:r>
          </a:p>
        </p:txBody>
      </p:sp>
    </p:spTree>
    <p:extLst>
      <p:ext uri="{BB962C8B-B14F-4D97-AF65-F5344CB8AC3E}">
        <p14:creationId xmlns:p14="http://schemas.microsoft.com/office/powerpoint/2010/main" val="292073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7FBDA45-93A1-D749-B615-9074609D0E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283620"/>
                  </p:ext>
                </p:extLst>
              </p:nvPr>
            </p:nvGraphicFramePr>
            <p:xfrm>
              <a:off x="565199" y="1803600"/>
              <a:ext cx="4757950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71079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7FBDA45-93A1-D749-B615-9074609D0E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283620"/>
                  </p:ext>
                </p:extLst>
              </p:nvPr>
            </p:nvGraphicFramePr>
            <p:xfrm>
              <a:off x="565199" y="1803600"/>
              <a:ext cx="4757950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71079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068" t="-9677" r="-20137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0811" t="-9677" r="-98649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6C4252-C187-174D-AF15-BC8F2C16F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751636"/>
              </p:ext>
            </p:extLst>
          </p:nvPr>
        </p:nvGraphicFramePr>
        <p:xfrm>
          <a:off x="6868848" y="1803600"/>
          <a:ext cx="4757952" cy="461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24FF828-B832-2642-A92A-76F58CE7ECBA}"/>
              </a:ext>
            </a:extLst>
          </p:cNvPr>
          <p:cNvSpPr/>
          <p:nvPr/>
        </p:nvSpPr>
        <p:spPr>
          <a:xfrm>
            <a:off x="7887420" y="4137627"/>
            <a:ext cx="173620" cy="17362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4BB88F-241B-B647-8634-4194E0900BBC}"/>
              </a:ext>
            </a:extLst>
          </p:cNvPr>
          <p:cNvCxnSpPr>
            <a:cxnSpLocks/>
          </p:cNvCxnSpPr>
          <p:nvPr/>
        </p:nvCxnSpPr>
        <p:spPr>
          <a:xfrm>
            <a:off x="7285537" y="3723818"/>
            <a:ext cx="3229337" cy="2340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D8C0C3-0B52-D84E-9796-33E406D69E4E}"/>
              </a:ext>
            </a:extLst>
          </p:cNvPr>
          <p:cNvSpPr/>
          <p:nvPr/>
        </p:nvSpPr>
        <p:spPr>
          <a:xfrm>
            <a:off x="7020911" y="4399237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0, 1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3356FD-6508-BA47-951D-4925C87C6709}"/>
              </a:ext>
            </a:extLst>
          </p:cNvPr>
          <p:cNvSpPr/>
          <p:nvPr/>
        </p:nvSpPr>
        <p:spPr>
          <a:xfrm>
            <a:off x="9372501" y="5707290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2, 0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45BF01-CF08-9A42-B521-76D2E706F02D}"/>
              </a:ext>
            </a:extLst>
          </p:cNvPr>
          <p:cNvSpPr/>
          <p:nvPr/>
        </p:nvSpPr>
        <p:spPr>
          <a:xfrm>
            <a:off x="8394104" y="3643142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1, 1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EEF1C-5E64-3741-B1CD-9BA177CB0936}"/>
              </a:ext>
            </a:extLst>
          </p:cNvPr>
          <p:cNvSpPr/>
          <p:nvPr/>
        </p:nvSpPr>
        <p:spPr>
          <a:xfrm>
            <a:off x="9637126" y="3703029"/>
            <a:ext cx="1100268" cy="377682"/>
          </a:xfrm>
          <a:prstGeom prst="rect">
            <a:avLst/>
          </a:prstGeom>
          <a:solidFill>
            <a:srgbClr val="F8F8F8"/>
          </a:solidFill>
          <a:ln w="25400">
            <a:solidFill>
              <a:schemeClr val="accent6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Class: +1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357678-7AD4-D140-81E7-66A8EC5DC33A}"/>
              </a:ext>
            </a:extLst>
          </p:cNvPr>
          <p:cNvSpPr/>
          <p:nvPr/>
        </p:nvSpPr>
        <p:spPr>
          <a:xfrm>
            <a:off x="7424096" y="5329608"/>
            <a:ext cx="1100268" cy="377682"/>
          </a:xfrm>
          <a:prstGeom prst="rect">
            <a:avLst/>
          </a:prstGeom>
          <a:solidFill>
            <a:srgbClr val="F8F8F8"/>
          </a:solidFill>
          <a:ln w="25400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Class: -1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41C61E-9409-4244-9E1A-4B4141A238D6}"/>
              </a:ext>
            </a:extLst>
          </p:cNvPr>
          <p:cNvSpPr/>
          <p:nvPr/>
        </p:nvSpPr>
        <p:spPr>
          <a:xfrm>
            <a:off x="565200" y="1803600"/>
            <a:ext cx="4252441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Slope = m = 0 – 1 / 2 – 0 = -1/2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9753F9-6A89-004B-8F54-8CBBBAD7DB70}"/>
              </a:ext>
            </a:extLst>
          </p:cNvPr>
          <p:cNvSpPr/>
          <p:nvPr/>
        </p:nvSpPr>
        <p:spPr>
          <a:xfrm>
            <a:off x="565200" y="2674587"/>
            <a:ext cx="4240866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y = mx + b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B1AA46-2072-094D-AB03-0D6EC18B59F3}"/>
              </a:ext>
            </a:extLst>
          </p:cNvPr>
          <p:cNvSpPr/>
          <p:nvPr/>
        </p:nvSpPr>
        <p:spPr>
          <a:xfrm>
            <a:off x="565200" y="3197808"/>
            <a:ext cx="4240866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1 = -1/2 * 0.5 + b 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AC7E2F-D837-E94D-9E1C-FB134A107B57}"/>
              </a:ext>
            </a:extLst>
          </p:cNvPr>
          <p:cNvSpPr/>
          <p:nvPr/>
        </p:nvSpPr>
        <p:spPr>
          <a:xfrm>
            <a:off x="565200" y="3721029"/>
            <a:ext cx="4240866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b = 1.25 = 5/4</a:t>
            </a: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A88B12D-124A-9845-95F4-EB27BB179EA9}"/>
                  </a:ext>
                </a:extLst>
              </p:cNvPr>
              <p:cNvSpPr/>
              <p:nvPr/>
            </p:nvSpPr>
            <p:spPr>
              <a:xfrm>
                <a:off x="565200" y="4542832"/>
                <a:ext cx="4240866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= -0.5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+ 1.25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A88B12D-124A-9845-95F4-EB27BB179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" y="4542832"/>
                <a:ext cx="4240866" cy="523221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45BF19-95D0-0042-BE0B-98B52DD771E1}"/>
                  </a:ext>
                </a:extLst>
              </p:cNvPr>
              <p:cNvSpPr/>
              <p:nvPr/>
            </p:nvSpPr>
            <p:spPr>
              <a:xfrm>
                <a:off x="565200" y="5066053"/>
                <a:ext cx="4240866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0 = 0.5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- </a:t>
                </a:r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1.25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45BF19-95D0-0042-BE0B-98B52DD77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" y="5066053"/>
                <a:ext cx="4240866" cy="523221"/>
              </a:xfrm>
              <a:prstGeom prst="rect">
                <a:avLst/>
              </a:prstGeom>
              <a:blipFill>
                <a:blip r:embed="rId3"/>
                <a:stretch>
                  <a:fillRect l="-2388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CE060B-4DD5-8E44-93FF-B4209E34E99C}"/>
                  </a:ext>
                </a:extLst>
              </p:cNvPr>
              <p:cNvSpPr/>
              <p:nvPr/>
            </p:nvSpPr>
            <p:spPr>
              <a:xfrm>
                <a:off x="565200" y="5580665"/>
                <a:ext cx="4240866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0 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- </a:t>
                </a:r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CE060B-4DD5-8E44-93FF-B4209E34E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" y="5580665"/>
                <a:ext cx="4240866" cy="523221"/>
              </a:xfrm>
              <a:prstGeom prst="rect">
                <a:avLst/>
              </a:prstGeom>
              <a:blipFill>
                <a:blip r:embed="rId4"/>
                <a:stretch>
                  <a:fillRect l="-2388" b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861E2FD-22EA-4C4E-8872-3AD26744E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722157"/>
              </p:ext>
            </p:extLst>
          </p:nvPr>
        </p:nvGraphicFramePr>
        <p:xfrm>
          <a:off x="6868848" y="1803600"/>
          <a:ext cx="4757952" cy="461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0127FFB1-8833-2B46-AA96-64A3B14DDA04}"/>
              </a:ext>
            </a:extLst>
          </p:cNvPr>
          <p:cNvSpPr/>
          <p:nvPr/>
        </p:nvSpPr>
        <p:spPr>
          <a:xfrm>
            <a:off x="7887420" y="4137627"/>
            <a:ext cx="173620" cy="17362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AB26D1-7B33-5443-BEC5-FA05828805C6}"/>
              </a:ext>
            </a:extLst>
          </p:cNvPr>
          <p:cNvCxnSpPr>
            <a:cxnSpLocks/>
          </p:cNvCxnSpPr>
          <p:nvPr/>
        </p:nvCxnSpPr>
        <p:spPr>
          <a:xfrm>
            <a:off x="7285537" y="3723818"/>
            <a:ext cx="3229337" cy="2340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3D0C1-28E5-3C42-8AED-2EF611EE622F}"/>
              </a:ext>
            </a:extLst>
          </p:cNvPr>
          <p:cNvSpPr/>
          <p:nvPr/>
        </p:nvSpPr>
        <p:spPr>
          <a:xfrm>
            <a:off x="7020911" y="4399237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0, 1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AB9A71-3253-1A4D-AC56-D179B31F6ABC}"/>
              </a:ext>
            </a:extLst>
          </p:cNvPr>
          <p:cNvSpPr/>
          <p:nvPr/>
        </p:nvSpPr>
        <p:spPr>
          <a:xfrm>
            <a:off x="9372501" y="5707290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2, 0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98567B-ECFD-3048-9BAA-442F0C077B1C}"/>
              </a:ext>
            </a:extLst>
          </p:cNvPr>
          <p:cNvSpPr/>
          <p:nvPr/>
        </p:nvSpPr>
        <p:spPr>
          <a:xfrm>
            <a:off x="8394104" y="3643142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1, 1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A5E947-6BF5-DF45-818A-F7358311CC20}"/>
              </a:ext>
            </a:extLst>
          </p:cNvPr>
          <p:cNvSpPr/>
          <p:nvPr/>
        </p:nvSpPr>
        <p:spPr>
          <a:xfrm>
            <a:off x="9637126" y="3703029"/>
            <a:ext cx="1100268" cy="377682"/>
          </a:xfrm>
          <a:prstGeom prst="rect">
            <a:avLst/>
          </a:prstGeom>
          <a:solidFill>
            <a:srgbClr val="F8F8F8"/>
          </a:solidFill>
          <a:ln w="25400">
            <a:solidFill>
              <a:schemeClr val="accent6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Class: +1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82F2E0-92AE-B542-B205-B21EC49D6376}"/>
              </a:ext>
            </a:extLst>
          </p:cNvPr>
          <p:cNvSpPr/>
          <p:nvPr/>
        </p:nvSpPr>
        <p:spPr>
          <a:xfrm>
            <a:off x="7424096" y="5329608"/>
            <a:ext cx="1100268" cy="377682"/>
          </a:xfrm>
          <a:prstGeom prst="rect">
            <a:avLst/>
          </a:prstGeom>
          <a:solidFill>
            <a:srgbClr val="F8F8F8"/>
          </a:solidFill>
          <a:ln w="25400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Class: -1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0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0495DF-648B-6646-9D63-9B7A06314DBA}"/>
                  </a:ext>
                </a:extLst>
              </p:cNvPr>
              <p:cNvSpPr/>
              <p:nvPr/>
            </p:nvSpPr>
            <p:spPr>
              <a:xfrm>
                <a:off x="576000" y="3830684"/>
                <a:ext cx="475795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0 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- </a:t>
                </a:r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0495DF-648B-6646-9D63-9B7A06314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" y="3830684"/>
                <a:ext cx="4757950" cy="523221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4B903B0-378E-9748-AACF-564CD18140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308128"/>
                  </p:ext>
                </p:extLst>
              </p:nvPr>
            </p:nvGraphicFramePr>
            <p:xfrm>
              <a:off x="576000" y="4349708"/>
              <a:ext cx="4757950" cy="137160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255087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2502863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4B903B0-378E-9748-AACF-564CD18140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308128"/>
                  </p:ext>
                </p:extLst>
              </p:nvPr>
            </p:nvGraphicFramePr>
            <p:xfrm>
              <a:off x="576000" y="4349708"/>
              <a:ext cx="4757950" cy="137160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255087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2502863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11111" r="-111236" b="-2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-5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108108" r="-111236" b="-1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213889" r="-11123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9151439-15A4-274F-8A42-9309DFACD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3056"/>
                  </p:ext>
                </p:extLst>
              </p:nvPr>
            </p:nvGraphicFramePr>
            <p:xfrm>
              <a:off x="565199" y="1803600"/>
              <a:ext cx="4757950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71079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9151439-15A4-274F-8A42-9309DFACD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3056"/>
                  </p:ext>
                </p:extLst>
              </p:nvPr>
            </p:nvGraphicFramePr>
            <p:xfrm>
              <a:off x="565199" y="1803600"/>
              <a:ext cx="4757950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71079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Training 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5068" t="-9677" r="-201370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811" t="-9677" r="-98649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F94B5F35-76B0-EC4F-92BC-A35F70211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802527"/>
              </p:ext>
            </p:extLst>
          </p:nvPr>
        </p:nvGraphicFramePr>
        <p:xfrm>
          <a:off x="6868848" y="1803600"/>
          <a:ext cx="4757952" cy="461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80F5BC9C-22C8-DC49-BDC6-CDFFB860E014}"/>
              </a:ext>
            </a:extLst>
          </p:cNvPr>
          <p:cNvSpPr/>
          <p:nvPr/>
        </p:nvSpPr>
        <p:spPr>
          <a:xfrm>
            <a:off x="7887420" y="4137627"/>
            <a:ext cx="173620" cy="17362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E5E837-0DA6-F64B-8982-5A90DF272078}"/>
              </a:ext>
            </a:extLst>
          </p:cNvPr>
          <p:cNvCxnSpPr>
            <a:cxnSpLocks/>
          </p:cNvCxnSpPr>
          <p:nvPr/>
        </p:nvCxnSpPr>
        <p:spPr>
          <a:xfrm>
            <a:off x="7285537" y="3723818"/>
            <a:ext cx="3229337" cy="23403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5E890-8AE5-EE46-9292-57D0E3EAAF9F}"/>
              </a:ext>
            </a:extLst>
          </p:cNvPr>
          <p:cNvSpPr/>
          <p:nvPr/>
        </p:nvSpPr>
        <p:spPr>
          <a:xfrm>
            <a:off x="7020911" y="4399237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0, 1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7C9B3-568E-5147-8D2D-C650DD9B93B2}"/>
              </a:ext>
            </a:extLst>
          </p:cNvPr>
          <p:cNvSpPr/>
          <p:nvPr/>
        </p:nvSpPr>
        <p:spPr>
          <a:xfrm>
            <a:off x="9372501" y="5707290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2, 0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E8E34-2860-424E-B496-459B282B0BC9}"/>
              </a:ext>
            </a:extLst>
          </p:cNvPr>
          <p:cNvSpPr/>
          <p:nvPr/>
        </p:nvSpPr>
        <p:spPr>
          <a:xfrm>
            <a:off x="8394104" y="3643142"/>
            <a:ext cx="529251" cy="377682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1, 1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A67D3E-B767-3645-A4DD-7915A32A5B08}"/>
              </a:ext>
            </a:extLst>
          </p:cNvPr>
          <p:cNvSpPr/>
          <p:nvPr/>
        </p:nvSpPr>
        <p:spPr>
          <a:xfrm>
            <a:off x="9637126" y="3703029"/>
            <a:ext cx="1100268" cy="377682"/>
          </a:xfrm>
          <a:prstGeom prst="rect">
            <a:avLst/>
          </a:prstGeom>
          <a:solidFill>
            <a:srgbClr val="F8F8F8"/>
          </a:solidFill>
          <a:ln w="25400">
            <a:solidFill>
              <a:schemeClr val="accent6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Class: +1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DA48AC-CE92-FD40-8B3F-22188DCEA662}"/>
              </a:ext>
            </a:extLst>
          </p:cNvPr>
          <p:cNvSpPr/>
          <p:nvPr/>
        </p:nvSpPr>
        <p:spPr>
          <a:xfrm>
            <a:off x="7424096" y="5329608"/>
            <a:ext cx="1100268" cy="377682"/>
          </a:xfrm>
          <a:prstGeom prst="rect">
            <a:avLst/>
          </a:prstGeom>
          <a:solidFill>
            <a:srgbClr val="F8F8F8"/>
          </a:solidFill>
          <a:ln w="25400">
            <a:solidFill>
              <a:srgbClr val="FF00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Class: -1</a:t>
            </a:r>
            <a:endParaRPr lang="en-A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Perceptron 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1D7E87-DA8C-484C-8178-14BE2696FF87}"/>
                  </a:ext>
                </a:extLst>
              </p:cNvPr>
              <p:cNvSpPr/>
              <p:nvPr/>
            </p:nvSpPr>
            <p:spPr>
              <a:xfrm>
                <a:off x="1164423" y="1844040"/>
                <a:ext cx="9987321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(prediction)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1D7E87-DA8C-484C-8178-14BE2696F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23" y="1844040"/>
                <a:ext cx="9987321" cy="523221"/>
              </a:xfrm>
              <a:prstGeom prst="rect">
                <a:avLst/>
              </a:prstGeom>
              <a:blipFill>
                <a:blip r:embed="rId2"/>
                <a:stretch>
                  <a:fillRect l="-888" b="-18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7DC181E-2000-164E-87A1-8C718217629F}"/>
              </a:ext>
            </a:extLst>
          </p:cNvPr>
          <p:cNvSpPr/>
          <p:nvPr/>
        </p:nvSpPr>
        <p:spPr>
          <a:xfrm>
            <a:off x="645109" y="1844040"/>
            <a:ext cx="522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E9145E-C170-A64B-A94A-F94EC39E7BB5}"/>
              </a:ext>
            </a:extLst>
          </p:cNvPr>
          <p:cNvSpPr/>
          <p:nvPr/>
        </p:nvSpPr>
        <p:spPr>
          <a:xfrm>
            <a:off x="1164423" y="2365077"/>
            <a:ext cx="9987321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Execute transfer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BD66D-27EE-7B42-8340-6AD8633CD06B}"/>
              </a:ext>
            </a:extLst>
          </p:cNvPr>
          <p:cNvSpPr/>
          <p:nvPr/>
        </p:nvSpPr>
        <p:spPr>
          <a:xfrm>
            <a:off x="645109" y="2365077"/>
            <a:ext cx="522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B53CC8-62B0-1E41-B407-EBBBEF99D88F}"/>
              </a:ext>
            </a:extLst>
          </p:cNvPr>
          <p:cNvSpPr/>
          <p:nvPr/>
        </p:nvSpPr>
        <p:spPr>
          <a:xfrm>
            <a:off x="1164423" y="2886115"/>
            <a:ext cx="9987321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prediction with actual class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886A1A-C292-3446-9C7C-DD78A0715DD3}"/>
              </a:ext>
            </a:extLst>
          </p:cNvPr>
          <p:cNvSpPr/>
          <p:nvPr/>
        </p:nvSpPr>
        <p:spPr>
          <a:xfrm>
            <a:off x="645109" y="2886115"/>
            <a:ext cx="522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951D4D-D7E9-4B4F-8D9C-5EAC9E93CD28}"/>
              </a:ext>
            </a:extLst>
          </p:cNvPr>
          <p:cNvSpPr/>
          <p:nvPr/>
        </p:nvSpPr>
        <p:spPr>
          <a:xfrm>
            <a:off x="1164423" y="3403642"/>
            <a:ext cx="9987321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weights if necessary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2418D-7E47-AD41-9111-E12F1FC08EF0}"/>
              </a:ext>
            </a:extLst>
          </p:cNvPr>
          <p:cNvSpPr/>
          <p:nvPr/>
        </p:nvSpPr>
        <p:spPr>
          <a:xfrm>
            <a:off x="645109" y="3403642"/>
            <a:ext cx="522000" cy="52200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94223"/>
                  </p:ext>
                </p:extLst>
              </p:nvPr>
            </p:nvGraphicFramePr>
            <p:xfrm>
              <a:off x="5240593" y="4524538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94223"/>
                  </p:ext>
                </p:extLst>
              </p:nvPr>
            </p:nvGraphicFramePr>
            <p:xfrm>
              <a:off x="5240593" y="4524538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1" t="-3125" r="-19864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40" t="-3125" r="-10137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12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7521CD9D-B168-5C43-87DA-E8F1E61C64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750896"/>
                  </p:ext>
                </p:extLst>
              </p:nvPr>
            </p:nvGraphicFramePr>
            <p:xfrm>
              <a:off x="645109" y="4524538"/>
              <a:ext cx="4046871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7521CD9D-B168-5C43-87DA-E8F1E61C64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750896"/>
                  </p:ext>
                </p:extLst>
              </p:nvPr>
            </p:nvGraphicFramePr>
            <p:xfrm>
              <a:off x="645109" y="4524538"/>
              <a:ext cx="4046871" cy="158496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8356" t="-9375" r="-201370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5135" t="-9375" r="-98649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9873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721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8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1b Perceptron Learning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7033C-4127-B749-B353-B6DCDA2AC998}"/>
              </a:ext>
            </a:extLst>
          </p:cNvPr>
          <p:cNvGrpSpPr/>
          <p:nvPr/>
        </p:nvGrpSpPr>
        <p:grpSpPr>
          <a:xfrm>
            <a:off x="645109" y="1844040"/>
            <a:ext cx="10506635" cy="523221"/>
            <a:chOff x="5832322" y="2326821"/>
            <a:chExt cx="5814300" cy="52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1D7E87-DA8C-484C-8178-14BE2696FF87}"/>
                    </a:ext>
                  </a:extLst>
                </p:cNvPr>
                <p:cNvSpPr/>
                <p:nvPr/>
              </p:nvSpPr>
              <p:spPr>
                <a:xfrm>
                  <a:off x="6119707" y="2326821"/>
                  <a:ext cx="5526915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AU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(prediction)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1D7E87-DA8C-484C-8178-14BE2696FF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707" y="2326821"/>
                  <a:ext cx="5526915" cy="523221"/>
                </a:xfrm>
                <a:prstGeom prst="rect">
                  <a:avLst/>
                </a:prstGeom>
                <a:blipFill>
                  <a:blip r:embed="rId2"/>
                  <a:stretch>
                    <a:fillRect l="-888" b="-186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DC181E-2000-164E-87A1-8C718217629F}"/>
                </a:ext>
              </a:extLst>
            </p:cNvPr>
            <p:cNvSpPr/>
            <p:nvPr/>
          </p:nvSpPr>
          <p:spPr>
            <a:xfrm>
              <a:off x="5832322" y="2326821"/>
              <a:ext cx="288871" cy="522000"/>
            </a:xfrm>
            <a:prstGeom prst="rect">
              <a:avLst/>
            </a:prstGeom>
            <a:solidFill>
              <a:srgbClr val="F8F8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71246"/>
                  </p:ext>
                </p:extLst>
              </p:nvPr>
            </p:nvGraphicFramePr>
            <p:xfrm>
              <a:off x="7113838" y="4163827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232EE4DE-DC27-C446-9EDE-6B3FDEFEB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71246"/>
                  </p:ext>
                </p:extLst>
              </p:nvPr>
            </p:nvGraphicFramePr>
            <p:xfrm>
              <a:off x="7113838" y="4163827"/>
              <a:ext cx="404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669796237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5135" t="-6250" r="-19729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356" t="-6250" r="-1000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706724"/>
                  </p:ext>
                </p:extLst>
              </p:nvPr>
            </p:nvGraphicFramePr>
            <p:xfrm>
              <a:off x="8373838" y="2869304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394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A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39471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D24D1631-5219-E946-8F50-4FF1929CC5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706724"/>
                  </p:ext>
                </p:extLst>
              </p:nvPr>
            </p:nvGraphicFramePr>
            <p:xfrm>
              <a:off x="8373838" y="2869304"/>
              <a:ext cx="2786871" cy="79248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928957">
                      <a:extLst>
                        <a:ext uri="{9D8B030D-6E8A-4147-A177-3AD203B41FA5}">
                          <a16:colId xmlns:a16="http://schemas.microsoft.com/office/drawing/2014/main" val="1942015212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3249749881"/>
                        </a:ext>
                      </a:extLst>
                    </a:gridCol>
                    <a:gridCol w="928957">
                      <a:extLst>
                        <a:ext uri="{9D8B030D-6E8A-4147-A177-3AD203B41FA5}">
                          <a16:colId xmlns:a16="http://schemas.microsoft.com/office/drawing/2014/main" val="1177104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r="-20137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9864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74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2214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1865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83EB11-11DF-684B-8285-3A65570D59CF}"/>
                  </a:ext>
                </a:extLst>
              </p:cNvPr>
              <p:cNvSpPr/>
              <p:nvPr/>
            </p:nvSpPr>
            <p:spPr>
              <a:xfrm>
                <a:off x="645109" y="3387766"/>
                <a:ext cx="486095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83EB11-11DF-684B-8285-3A65570D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387766"/>
                <a:ext cx="4860955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70853DAD-B3F2-144B-A909-A449D9F1AAAB}"/>
              </a:ext>
            </a:extLst>
          </p:cNvPr>
          <p:cNvSpPr/>
          <p:nvPr/>
        </p:nvSpPr>
        <p:spPr>
          <a:xfrm>
            <a:off x="5506065" y="3385308"/>
            <a:ext cx="93406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02FA1E-897C-3C4F-8875-83970D3F51A3}"/>
                  </a:ext>
                </a:extLst>
              </p:cNvPr>
              <p:cNvSpPr/>
              <p:nvPr/>
            </p:nvSpPr>
            <p:spPr>
              <a:xfrm>
                <a:off x="645110" y="3912295"/>
                <a:ext cx="1685136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02FA1E-897C-3C4F-8875-83970D3F5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" y="3912295"/>
                <a:ext cx="1685136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350016F-8351-EF4A-A34F-092B18E907D4}"/>
                  </a:ext>
                </a:extLst>
              </p:cNvPr>
              <p:cNvSpPr/>
              <p:nvPr/>
            </p:nvSpPr>
            <p:spPr>
              <a:xfrm>
                <a:off x="2330246" y="3912295"/>
                <a:ext cx="3175818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 ∗0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350016F-8351-EF4A-A34F-092B18E90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46" y="3912295"/>
                <a:ext cx="3175818" cy="523221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194CCB7-EBE5-EC42-8CE4-3183F6987E9A}"/>
              </a:ext>
            </a:extLst>
          </p:cNvPr>
          <p:cNvGrpSpPr/>
          <p:nvPr/>
        </p:nvGrpSpPr>
        <p:grpSpPr>
          <a:xfrm>
            <a:off x="645110" y="4423254"/>
            <a:ext cx="4860954" cy="523221"/>
            <a:chOff x="658596" y="4449114"/>
            <a:chExt cx="4756621" cy="52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E36B118-D751-CA4F-8EC6-DA3377ADB91E}"/>
                    </a:ext>
                  </a:extLst>
                </p:cNvPr>
                <p:cNvSpPr/>
                <p:nvPr/>
              </p:nvSpPr>
              <p:spPr>
                <a:xfrm>
                  <a:off x="658596" y="4449114"/>
                  <a:ext cx="1648966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E36B118-D751-CA4F-8EC6-DA3377ADB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96" y="4449114"/>
                  <a:ext cx="1648966" cy="523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8B9C45A-194E-5844-8A34-14B99C80194B}"/>
                    </a:ext>
                  </a:extLst>
                </p:cNvPr>
                <p:cNvSpPr/>
                <p:nvPr/>
              </p:nvSpPr>
              <p:spPr>
                <a:xfrm>
                  <a:off x="2307562" y="4449114"/>
                  <a:ext cx="3107655" cy="523221"/>
                </a:xfrm>
                <a:prstGeom prst="rect">
                  <a:avLst/>
                </a:prstGeom>
                <a:solidFill>
                  <a:srgbClr val="F8F8F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∗1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8B9C45A-194E-5844-8A34-14B99C801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562" y="4449114"/>
                  <a:ext cx="3107655" cy="523221"/>
                </a:xfrm>
                <a:prstGeom prst="rect">
                  <a:avLst/>
                </a:prstGeom>
                <a:blipFill>
                  <a:blip r:embed="rId9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27550B9-7EEF-E440-BA54-E6E983F945E8}"/>
              </a:ext>
            </a:extLst>
          </p:cNvPr>
          <p:cNvSpPr/>
          <p:nvPr/>
        </p:nvSpPr>
        <p:spPr>
          <a:xfrm>
            <a:off x="5506064" y="3912294"/>
            <a:ext cx="93406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E07348-13C8-5E4C-BCC7-04AC1779D23A}"/>
              </a:ext>
            </a:extLst>
          </p:cNvPr>
          <p:cNvSpPr/>
          <p:nvPr/>
        </p:nvSpPr>
        <p:spPr>
          <a:xfrm>
            <a:off x="5506063" y="4423253"/>
            <a:ext cx="93406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0B8069A-CDCD-B242-96C4-4082E5777B21}"/>
                  </a:ext>
                </a:extLst>
              </p:cNvPr>
              <p:cNvSpPr/>
              <p:nvPr/>
            </p:nvSpPr>
            <p:spPr>
              <a:xfrm>
                <a:off x="645109" y="2871919"/>
                <a:ext cx="5795020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0B8069A-CDCD-B242-96C4-4082E5777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871919"/>
                <a:ext cx="5795020" cy="523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56F9BA0-0961-EE4B-B867-B7EBA7B615BB}"/>
              </a:ext>
            </a:extLst>
          </p:cNvPr>
          <p:cNvSpPr/>
          <p:nvPr/>
        </p:nvSpPr>
        <p:spPr>
          <a:xfrm>
            <a:off x="5504701" y="5457961"/>
            <a:ext cx="934064" cy="523221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D758DB-A317-804A-8482-B351BD82C933}"/>
                  </a:ext>
                </a:extLst>
              </p:cNvPr>
              <p:cNvSpPr/>
              <p:nvPr/>
            </p:nvSpPr>
            <p:spPr>
              <a:xfrm>
                <a:off x="645109" y="5457961"/>
                <a:ext cx="4860955" cy="523221"/>
              </a:xfrm>
              <a:prstGeom prst="rect">
                <a:avLst/>
              </a:prstGeom>
              <a:solidFill>
                <a:srgbClr val="F8F8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D758DB-A317-804A-8482-B351BD82C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457961"/>
                <a:ext cx="4860955" cy="523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7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2810</Words>
  <Application>Microsoft Macintosh PowerPoint</Application>
  <PresentationFormat>Widescreen</PresentationFormat>
  <Paragraphs>970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Supervised Learning</vt:lpstr>
      <vt:lpstr>Perceptrons</vt:lpstr>
      <vt:lpstr>Question 1a</vt:lpstr>
      <vt:lpstr>Question 1a</vt:lpstr>
      <vt:lpstr>Question 1a</vt:lpstr>
      <vt:lpstr>Question 1b Perceptron Learning Algorithm</vt:lpstr>
      <vt:lpstr>Question 1b Perceptron Learning Algorithm</vt:lpstr>
      <vt:lpstr>Question 1b Perceptron Learning Algorithm</vt:lpstr>
      <vt:lpstr>Question 1b Perceptron Learning Algorithm</vt:lpstr>
      <vt:lpstr>Question 1b Perceptron Learning Algorithm</vt:lpstr>
      <vt:lpstr>Question 1b - Learning Rate</vt:lpstr>
      <vt:lpstr>Question 1b - Learning Rate</vt:lpstr>
      <vt:lpstr>Question 1b Perceptron Learning Algorithm</vt:lpstr>
      <vt:lpstr>Question 1b</vt:lpstr>
      <vt:lpstr>Question 1b</vt:lpstr>
      <vt:lpstr>Question 1b</vt:lpstr>
      <vt:lpstr>Question 1b</vt:lpstr>
      <vt:lpstr>Question 2a</vt:lpstr>
      <vt:lpstr>Question 2b</vt:lpstr>
      <vt:lpstr>Question 2c</vt:lpstr>
      <vt:lpstr>Question 2c</vt:lpstr>
      <vt:lpstr>Question 2c</vt:lpstr>
      <vt:lpstr>Reinforcement Learning</vt:lpstr>
      <vt:lpstr>Question 3i</vt:lpstr>
      <vt:lpstr>Question 3i</vt:lpstr>
      <vt:lpstr>Question 3i</vt:lpstr>
      <vt:lpstr>Question 3i</vt:lpstr>
      <vt:lpstr>Question 3iib - Calculating the Optimal Policy</vt:lpstr>
      <vt:lpstr>Question 3iib</vt:lpstr>
      <vt:lpstr>Question 3iib</vt:lpstr>
      <vt:lpstr>Question 3iib</vt:lpstr>
      <vt:lpstr>Question 3iib</vt:lpstr>
      <vt:lpstr>Question 3iic</vt:lpstr>
      <vt:lpstr>Question 3iii</vt:lpstr>
      <vt:lpstr>Question 3iv – Q-Learning</vt:lpstr>
      <vt:lpstr>Question 3iv – Q-Learning</vt:lpstr>
      <vt:lpstr>Question 3iv – Q-Learning</vt:lpstr>
      <vt:lpstr>Question 3iv – Q-Learning</vt:lpstr>
      <vt:lpstr>Question 3iv – Q-Learning</vt:lpstr>
      <vt:lpstr>Question 3iv – Q-Learning</vt:lpstr>
      <vt:lpstr>Question 3iv – Q-Learning</vt:lpstr>
      <vt:lpstr>Question 3iv – Q-Learning</vt:lpstr>
      <vt:lpstr>Question 3iv – Q-Learning</vt:lpstr>
      <vt:lpstr>Question 3iv – Q-Learning</vt:lpstr>
      <vt:lpstr>Question 3iv – Q-Learning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361</cp:revision>
  <cp:lastPrinted>2020-04-02T07:51:43Z</cp:lastPrinted>
  <dcterms:created xsi:type="dcterms:W3CDTF">2020-03-19T05:12:18Z</dcterms:created>
  <dcterms:modified xsi:type="dcterms:W3CDTF">2020-08-06T06:55:12Z</dcterms:modified>
</cp:coreProperties>
</file>