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85" r:id="rId4"/>
    <p:sldId id="286" r:id="rId5"/>
    <p:sldId id="284" r:id="rId6"/>
    <p:sldId id="260" r:id="rId7"/>
    <p:sldId id="261" r:id="rId8"/>
    <p:sldId id="287" r:id="rId9"/>
    <p:sldId id="289" r:id="rId10"/>
    <p:sldId id="288" r:id="rId11"/>
    <p:sldId id="290" r:id="rId12"/>
    <p:sldId id="298" r:id="rId13"/>
    <p:sldId id="262" r:id="rId14"/>
    <p:sldId id="297" r:id="rId15"/>
    <p:sldId id="291" r:id="rId16"/>
    <p:sldId id="296" r:id="rId17"/>
    <p:sldId id="263" r:id="rId18"/>
    <p:sldId id="265" r:id="rId19"/>
    <p:sldId id="292" r:id="rId20"/>
    <p:sldId id="303" r:id="rId21"/>
    <p:sldId id="293" r:id="rId22"/>
    <p:sldId id="257" r:id="rId23"/>
    <p:sldId id="299" r:id="rId24"/>
    <p:sldId id="300" r:id="rId25"/>
    <p:sldId id="301" r:id="rId26"/>
    <p:sldId id="304" r:id="rId27"/>
    <p:sldId id="312" r:id="rId28"/>
    <p:sldId id="313" r:id="rId29"/>
    <p:sldId id="314" r:id="rId30"/>
    <p:sldId id="315" r:id="rId31"/>
    <p:sldId id="316" r:id="rId32"/>
    <p:sldId id="317" r:id="rId33"/>
    <p:sldId id="362" r:id="rId34"/>
    <p:sldId id="311" r:id="rId35"/>
    <p:sldId id="319" r:id="rId36"/>
    <p:sldId id="320" r:id="rId37"/>
    <p:sldId id="353" r:id="rId38"/>
    <p:sldId id="352" r:id="rId39"/>
    <p:sldId id="321" r:id="rId40"/>
    <p:sldId id="305" r:id="rId41"/>
    <p:sldId id="306" r:id="rId42"/>
    <p:sldId id="309" r:id="rId43"/>
    <p:sldId id="310" r:id="rId44"/>
    <p:sldId id="307" r:id="rId45"/>
    <p:sldId id="308" r:id="rId46"/>
    <p:sldId id="354" r:id="rId47"/>
    <p:sldId id="357" r:id="rId48"/>
    <p:sldId id="356" r:id="rId49"/>
    <p:sldId id="355" r:id="rId50"/>
    <p:sldId id="360" r:id="rId51"/>
    <p:sldId id="361" r:id="rId52"/>
    <p:sldId id="358" r:id="rId53"/>
    <p:sldId id="359" r:id="rId54"/>
    <p:sldId id="35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  <a:srgbClr val="9DC3E6"/>
    <a:srgbClr val="ECEFF6"/>
    <a:srgbClr val="ECF0F7"/>
    <a:srgbClr val="6D99E8"/>
    <a:srgbClr val="0ABDEC"/>
    <a:srgbClr val="4BC9E9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2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54C-AFA7-D543-BF73-69D6874F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2B7E2-9FD0-D747-8B51-20811B8B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6D72-3FB5-F34C-8FF6-03662CF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6453-CF15-B246-97E3-FA63689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6EE2-11CE-4E4E-B03F-5BFA74F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6F-B400-1C4C-8846-A9D237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3F25-8F57-254D-8189-CE578BB2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CDC-7F81-D24B-B074-02896BC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BC32-1ADD-A143-B0A4-0EEB1E6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3AA1-843C-6346-AAA1-8DD4F6A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D41E-45D2-AE4E-9951-989054B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09F-8F97-AE4B-90A4-AF7B769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2453-84D8-E343-9969-DB17D0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0EEE-5B10-BF41-81F6-F034935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7D6-3743-C847-96D0-53A70E0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1762-C3B2-F843-84E8-0961380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ECC-60F8-6948-AA6F-4949417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C70-AE59-3C43-B67D-96FA2BDB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8EC-251B-6A43-A525-4CC5B60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D47F-2CA5-034A-A8BF-180F635B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C49-7DA2-3942-8434-4A268C8D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5EDF-93C5-1644-8342-AC9E5164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89-35CC-B641-B06E-3B654BB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0C1-E9E7-F84E-9C90-8501998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2BC8-3CD4-EA40-B175-AA29F7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9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969-8040-AF4E-B0BB-72414D9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35-B541-414A-B39A-A9CB5DB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457A-4D5C-0D4F-A67E-389B9D0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035-80D8-D34B-B4A6-47BA166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0F7-A03D-A940-BAED-A381ED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CC8-7067-7D4C-820C-8EC7C1C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A4C4-ECDC-1E4E-960F-D40DE42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4EAA-50CB-1745-BBC7-CBF954D3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7D64-80D4-8D43-BF24-EE0E0D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F865-189B-AD4B-84A7-73511D31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1D8C9-E09C-0049-8AF7-FC78C7F9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DDE4-09B4-5545-A78F-825BCA2D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D41A-F377-A342-BE46-FDF96D0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11F46-9F5A-7D45-8293-4EE924E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D29-3B8C-0F41-9347-87BB889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A42D-27BC-C64A-85A6-AEDFAD5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69DF-09BE-214F-B133-77AF20E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1579-77DB-9148-8075-AA19756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A961-B90F-BE49-8E20-CECDD1B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063D-19EE-B74E-BA07-CB64F154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23B-B064-ED40-BAE2-BB0B5CC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9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6E8-3FA4-184A-B3DD-0832C9C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9E1-DCFC-F84A-B4C6-42559F82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E3B0-068F-5245-9573-D78EE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7D6E-8B5F-AB49-B510-8FD913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E1C7-9AB6-1246-80A0-54A934B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59A8-B115-C347-9364-AF04D1E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721-E1CA-9245-B53D-8CA2DA3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FF70-7648-164C-8DB5-BB6A0188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C6EC0-7697-A442-889D-5D43EDCC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C123-63DD-0940-94B6-31DE75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9CEF-1DAA-124F-9CE7-155E203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8B45-5B66-DB4C-9EB2-643F77F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AFE1-2550-C342-AF51-73A3ED4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FD5-FBEF-5A4D-B460-05F476C9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D23-B6B3-CD42-8720-1356F453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6F6-67FD-9240-BEB7-11D8E5AFA3C4}" type="datetimeFigureOut">
              <a:rPr lang="en-AU" smtClean="0"/>
              <a:t>25/6/20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358C-DCAC-1140-BF35-A610803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8FB-F0D7-0745-BF70-ABBCE474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825-techniques-in-artificial-intelligence-sma-5504-fall-2002/lecture-notes/Lecture7FinalPart1.pdf" TargetMode="External"/><Relationship Id="rId2" Type="http://schemas.openxmlformats.org/officeDocument/2006/relationships/hyperlink" Target="https://artint.info/AIPyth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286-D844-5A40-BD7B-753590B7A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7293-3BB6-0345-A280-F5D87781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Week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54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1iii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4400" y="1407600"/>
            <a:ext cx="1090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You will not pass this course unless you study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6AFD25-9A4C-3C4B-8F95-D21014B3004D}"/>
              </a:ext>
            </a:extLst>
          </p:cNvPr>
          <p:cNvCxnSpPr>
            <a:cxnSpLocks/>
          </p:cNvCxnSpPr>
          <p:nvPr/>
        </p:nvCxnSpPr>
        <p:spPr>
          <a:xfrm>
            <a:off x="0" y="2179714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4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1iii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4400" y="1407600"/>
            <a:ext cx="1090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You will not pass this course unless you study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6AFD25-9A4C-3C4B-8F95-D21014B3004D}"/>
              </a:ext>
            </a:extLst>
          </p:cNvPr>
          <p:cNvCxnSpPr>
            <a:cxnSpLocks/>
          </p:cNvCxnSpPr>
          <p:nvPr/>
        </p:nvCxnSpPr>
        <p:spPr>
          <a:xfrm>
            <a:off x="0" y="2179714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2345CD9-6494-F14D-8A8D-F28A3ACF2980}"/>
              </a:ext>
            </a:extLst>
          </p:cNvPr>
          <p:cNvSpPr/>
          <p:nvPr/>
        </p:nvSpPr>
        <p:spPr>
          <a:xfrm>
            <a:off x="644400" y="2582498"/>
            <a:ext cx="10901779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¬S → ¬P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E2494D-8166-E041-A3C1-F0BB1E8D7088}"/>
              </a:ext>
            </a:extLst>
          </p:cNvPr>
          <p:cNvSpPr/>
          <p:nvPr/>
        </p:nvSpPr>
        <p:spPr>
          <a:xfrm>
            <a:off x="1759353" y="4029541"/>
            <a:ext cx="8252748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You study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A167EA-894A-A043-B9CB-72FCC15708AD}"/>
              </a:ext>
            </a:extLst>
          </p:cNvPr>
          <p:cNvSpPr/>
          <p:nvPr/>
        </p:nvSpPr>
        <p:spPr>
          <a:xfrm>
            <a:off x="644400" y="4029541"/>
            <a:ext cx="1114953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14E88-E919-FA42-8E7E-AB4D78F01C19}"/>
              </a:ext>
            </a:extLst>
          </p:cNvPr>
          <p:cNvSpPr/>
          <p:nvPr/>
        </p:nvSpPr>
        <p:spPr>
          <a:xfrm>
            <a:off x="1759353" y="4486741"/>
            <a:ext cx="8252748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You pass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7B58EC-4CD7-2141-808C-D49E51C5E751}"/>
              </a:ext>
            </a:extLst>
          </p:cNvPr>
          <p:cNvSpPr/>
          <p:nvPr/>
        </p:nvSpPr>
        <p:spPr>
          <a:xfrm>
            <a:off x="644400" y="4486741"/>
            <a:ext cx="1114953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96CF5C-1C70-4647-B7A3-9F6FDC5FB362}"/>
              </a:ext>
            </a:extLst>
          </p:cNvPr>
          <p:cNvSpPr/>
          <p:nvPr/>
        </p:nvSpPr>
        <p:spPr>
          <a:xfrm>
            <a:off x="644399" y="3046829"/>
            <a:ext cx="10901779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¬(P ∧ ¬S)</a:t>
            </a:r>
          </a:p>
        </p:txBody>
      </p:sp>
    </p:spTree>
    <p:extLst>
      <p:ext uri="{BB962C8B-B14F-4D97-AF65-F5344CB8AC3E}">
        <p14:creationId xmlns:p14="http://schemas.microsoft.com/office/powerpoint/2010/main" val="346718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Conjunctive Normal Form (CNF)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(A ∨ B) ∧ (C ∨ D) ∧ (E ∨ F ∨ G) ∧ 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Conjunction of disjunctive literals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16681B-7CAE-DB43-AE4B-5D8C1FDCB1E8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3527809"/>
          <a:ext cx="10515600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6704816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810784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Conjunctive Normal 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∨ B) ∧ (C ∨ D) 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∨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C ∧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∨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∨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C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∨</a:t>
                      </a:r>
                      <a:r>
                        <a:rPr lang="en-AU" sz="2400" dirty="0"/>
                        <a:t>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∨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→</a:t>
                      </a:r>
                      <a:r>
                        <a:rPr lang="en-AU" sz="2400" dirty="0"/>
                        <a:t>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¬(</a:t>
                      </a:r>
                      <a:r>
                        <a:rPr lang="en-AU" sz="2400" dirty="0"/>
                        <a:t>D ∨ E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E84827-3060-8C4C-8B91-1F170B5F02BD}"/>
              </a:ext>
            </a:extLst>
          </p:cNvPr>
          <p:cNvSpPr txBox="1"/>
          <p:nvPr/>
        </p:nvSpPr>
        <p:spPr>
          <a:xfrm>
            <a:off x="645109" y="280697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Grammar = {literals, conjunctions, disjunctions, internal negations}</a:t>
            </a:r>
          </a:p>
        </p:txBody>
      </p:sp>
    </p:spTree>
    <p:extLst>
      <p:ext uri="{BB962C8B-B14F-4D97-AF65-F5344CB8AC3E}">
        <p14:creationId xmlns:p14="http://schemas.microsoft.com/office/powerpoint/2010/main" val="22202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Disjunctive Normal Form (DNF)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(A ∧ B) ∨ (C ∧ D) ∨ (E ∧ F ∧ G) ∨ 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Disjunction of conjunctive literals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16681B-7CAE-DB43-AE4B-5D8C1FDCB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11358"/>
              </p:ext>
            </p:extLst>
          </p:nvPr>
        </p:nvGraphicFramePr>
        <p:xfrm>
          <a:off x="838198" y="3527809"/>
          <a:ext cx="10515600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6704816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810784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Conjunctive Normal 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∧ B) ∨ (C ∧ D) 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∧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∨ C ∨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∧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∧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∨ C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∧</a:t>
                      </a:r>
                      <a:r>
                        <a:rPr lang="en-AU" sz="2400" dirty="0"/>
                        <a:t>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∧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→</a:t>
                      </a:r>
                      <a:r>
                        <a:rPr lang="en-AU" sz="2400" dirty="0"/>
                        <a:t>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∨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¬(</a:t>
                      </a:r>
                      <a:r>
                        <a:rPr lang="en-AU" sz="2400" dirty="0"/>
                        <a:t>D ∧ E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E84827-3060-8C4C-8B91-1F170B5F02BD}"/>
              </a:ext>
            </a:extLst>
          </p:cNvPr>
          <p:cNvSpPr txBox="1"/>
          <p:nvPr/>
        </p:nvSpPr>
        <p:spPr>
          <a:xfrm>
            <a:off x="645109" y="280697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Grammar = {literals, conjunctions, disjunctions, internal negations}</a:t>
            </a:r>
          </a:p>
        </p:txBody>
      </p:sp>
    </p:spTree>
    <p:extLst>
      <p:ext uri="{BB962C8B-B14F-4D97-AF65-F5344CB8AC3E}">
        <p14:creationId xmlns:p14="http://schemas.microsoft.com/office/powerpoint/2010/main" val="356794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ABA078C-610D-CF46-8A6D-5F9DCA547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33068"/>
              </p:ext>
            </p:extLst>
          </p:nvPr>
        </p:nvGraphicFramePr>
        <p:xfrm>
          <a:off x="646088" y="4048675"/>
          <a:ext cx="109008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4504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5450400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Distribution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∧ B) ∨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∨ C) ∧ (B ∨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∨ B) ∧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∧ C) ∨ (B ∧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Equivalencies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Change a conjunction into a disjunction and vice-versa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Distribution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DEA86-01D8-A740-A22E-3F8CB35EBD0B}"/>
              </a:ext>
            </a:extLst>
          </p:cNvPr>
          <p:cNvSpPr txBox="1"/>
          <p:nvPr/>
        </p:nvSpPr>
        <p:spPr>
          <a:xfrm>
            <a:off x="645109" y="2806971"/>
            <a:ext cx="10901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Flip centre connective and distribute left predicate literals with right predicate</a:t>
            </a:r>
          </a:p>
        </p:txBody>
      </p:sp>
    </p:spTree>
    <p:extLst>
      <p:ext uri="{BB962C8B-B14F-4D97-AF65-F5344CB8AC3E}">
        <p14:creationId xmlns:p14="http://schemas.microsoft.com/office/powerpoint/2010/main" val="302948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Equivalencies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Negative values cancel each other out, ¬¬A =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Double Negative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30053"/>
              </p:ext>
            </p:extLst>
          </p:nvPr>
        </p:nvGraphicFramePr>
        <p:xfrm>
          <a:off x="2273051" y="3247773"/>
          <a:ext cx="7645893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54863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31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Equivalencies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→ B is equivalent to ¬A ∨ B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Implication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98782"/>
              </p:ext>
            </p:extLst>
          </p:nvPr>
        </p:nvGraphicFramePr>
        <p:xfrm>
          <a:off x="645109" y="3078990"/>
          <a:ext cx="10194524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54863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→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 ∨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24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Equivalencies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1"/>
                </a:solidFill>
              </a:rPr>
              <a:t>¬</a:t>
            </a:r>
            <a:r>
              <a:rPr lang="en-AU" sz="2800" dirty="0"/>
              <a:t>(A </a:t>
            </a:r>
            <a:r>
              <a:rPr lang="en-AU" sz="2800" dirty="0">
                <a:solidFill>
                  <a:schemeClr val="tx1"/>
                </a:solidFill>
              </a:rPr>
              <a:t>∧ </a:t>
            </a:r>
            <a:r>
              <a:rPr lang="en-AU" sz="2800" dirty="0"/>
              <a:t>B) is equivalent to </a:t>
            </a:r>
            <a:r>
              <a:rPr lang="en-AU" sz="2800" dirty="0">
                <a:solidFill>
                  <a:schemeClr val="tx1"/>
                </a:solidFill>
              </a:rPr>
              <a:t>¬A ∨ ¬B</a:t>
            </a:r>
            <a:endParaRPr lang="en-A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De Morgan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4744"/>
              </p:ext>
            </p:extLst>
          </p:nvPr>
        </p:nvGraphicFramePr>
        <p:xfrm>
          <a:off x="645109" y="3541834"/>
          <a:ext cx="10194524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548631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2548631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¬(A ∧ B)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 ∨ ¬B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789848-061D-0A4C-A9A3-A2AF77F88A8D}"/>
              </a:ext>
            </a:extLst>
          </p:cNvPr>
          <p:cNvSpPr txBox="1"/>
          <p:nvPr/>
        </p:nvSpPr>
        <p:spPr>
          <a:xfrm>
            <a:off x="645109" y="280697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1"/>
                </a:solidFill>
              </a:rPr>
              <a:t>¬</a:t>
            </a:r>
            <a:r>
              <a:rPr lang="en-AU" sz="2800" dirty="0"/>
              <a:t>(A </a:t>
            </a:r>
            <a:r>
              <a:rPr lang="en-AU" sz="2800" dirty="0">
                <a:solidFill>
                  <a:schemeClr val="tx1"/>
                </a:solidFill>
              </a:rPr>
              <a:t>∨ </a:t>
            </a:r>
            <a:r>
              <a:rPr lang="en-AU" sz="2800" dirty="0"/>
              <a:t>B) is equivalent to </a:t>
            </a:r>
            <a:r>
              <a:rPr lang="en-AU" sz="2800" dirty="0">
                <a:solidFill>
                  <a:schemeClr val="tx1"/>
                </a:solidFill>
              </a:rPr>
              <a:t>¬A </a:t>
            </a:r>
            <a:r>
              <a:rPr lang="en-AU" sz="2800" b="0" dirty="0">
                <a:solidFill>
                  <a:schemeClr val="tx1"/>
                </a:solidFill>
              </a:rPr>
              <a:t>∧</a:t>
            </a:r>
            <a:r>
              <a:rPr lang="en-AU" sz="2800" dirty="0">
                <a:solidFill>
                  <a:schemeClr val="tx1"/>
                </a:solidFill>
              </a:rPr>
              <a:t> ¬B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57290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20BABF-D83B-DE43-9909-E9699BE1C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341319"/>
              </p:ext>
            </p:extLst>
          </p:nvPr>
        </p:nvGraphicFramePr>
        <p:xfrm>
          <a:off x="644400" y="2312931"/>
          <a:ext cx="10872000" cy="1116069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44604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8425958">
                  <a:extLst>
                    <a:ext uri="{9D8B030D-6E8A-4147-A177-3AD203B41FA5}">
                      <a16:colId xmlns:a16="http://schemas.microsoft.com/office/drawing/2014/main" val="1730777260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61F3AE0-6E17-3A43-B102-D1B75A821035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</a:t>
            </a:r>
          </a:p>
        </p:txBody>
      </p:sp>
    </p:spTree>
    <p:extLst>
      <p:ext uri="{BB962C8B-B14F-4D97-AF65-F5344CB8AC3E}">
        <p14:creationId xmlns:p14="http://schemas.microsoft.com/office/powerpoint/2010/main" val="545763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C3FFE48-C120-A245-9992-906DB5957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11401"/>
              </p:ext>
            </p:extLst>
          </p:nvPr>
        </p:nvGraphicFramePr>
        <p:xfrm>
          <a:off x="644400" y="2312931"/>
          <a:ext cx="10872000" cy="1116069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44604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8425958">
                  <a:extLst>
                    <a:ext uri="{9D8B030D-6E8A-4147-A177-3AD203B41FA5}">
                      <a16:colId xmlns:a16="http://schemas.microsoft.com/office/drawing/2014/main" val="1730777260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Implication</a:t>
                      </a:r>
                      <a:endParaRPr lang="en-A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 ∧ Q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5D8C91-83E5-414E-BD58-A6DCC26CFAF5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</a:t>
            </a:r>
          </a:p>
        </p:txBody>
      </p:sp>
    </p:spTree>
    <p:extLst>
      <p:ext uri="{BB962C8B-B14F-4D97-AF65-F5344CB8AC3E}">
        <p14:creationId xmlns:p14="http://schemas.microsoft.com/office/powerpoint/2010/main" val="6167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Predicates on the left and right must both be true for the clause to be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Conjunctions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5CF7-F828-8942-AD2B-D778451A3AB1}"/>
              </a:ext>
            </a:extLst>
          </p:cNvPr>
          <p:cNvSpPr txBox="1"/>
          <p:nvPr/>
        </p:nvSpPr>
        <p:spPr>
          <a:xfrm>
            <a:off x="645109" y="286911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∧ B = True if A = B = True, else False</a:t>
            </a:r>
            <a:endParaRPr lang="en-AU" sz="2800" dirty="0"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9135AC-582C-6649-A3F0-D4A200BE1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67979"/>
              </p:ext>
            </p:extLst>
          </p:nvPr>
        </p:nvGraphicFramePr>
        <p:xfrm>
          <a:off x="645108" y="3585017"/>
          <a:ext cx="10194525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∧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147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2iii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F68B64-A1A8-0A45-B98C-6777F5622BC3}"/>
              </a:ext>
            </a:extLst>
          </p:cNvPr>
          <p:cNvGraphicFramePr>
            <a:graphicFrameLocks noGrp="1"/>
          </p:cNvGraphicFramePr>
          <p:nvPr/>
        </p:nvGraphicFramePr>
        <p:xfrm>
          <a:off x="644399" y="1754827"/>
          <a:ext cx="10872000" cy="3348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44604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8425958">
                  <a:extLst>
                    <a:ext uri="{9D8B030D-6E8A-4147-A177-3AD203B41FA5}">
                      <a16:colId xmlns:a16="http://schemas.microsoft.com/office/drawing/2014/main" val="1730777260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7110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l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70720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6090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85149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D5C0280-756C-E047-B2CF-4E1AE0A03750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¬(P ∧ ¬Q) → (¬R ∨ ¬Q)</a:t>
            </a:r>
          </a:p>
        </p:txBody>
      </p:sp>
    </p:spTree>
    <p:extLst>
      <p:ext uri="{BB962C8B-B14F-4D97-AF65-F5344CB8AC3E}">
        <p14:creationId xmlns:p14="http://schemas.microsoft.com/office/powerpoint/2010/main" val="2998877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2iii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F68B64-A1A8-0A45-B98C-6777F5622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15130"/>
              </p:ext>
            </p:extLst>
          </p:nvPr>
        </p:nvGraphicFramePr>
        <p:xfrm>
          <a:off x="644399" y="1754827"/>
          <a:ext cx="10872000" cy="3348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44604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8425958">
                  <a:extLst>
                    <a:ext uri="{9D8B030D-6E8A-4147-A177-3AD203B41FA5}">
                      <a16:colId xmlns:a16="http://schemas.microsoft.com/office/drawing/2014/main" val="1730777260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Implication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¬¬(P ∧ ¬Q) ∨ (¬R ∨ ¬Q)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Double Negation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∧ ¬Q) ∨ (¬R ∨ ¬Q)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7110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l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¬R ∨ ¬Q) ∧ (¬Q ∨ ¬R ∨ ¬Q)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707205"/>
                  </a:ext>
                </a:extLst>
              </a:tr>
              <a:tr h="5580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Simplification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¬R ∨ ¬Q) ∧ (¬Q ∨ ¬R)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6090"/>
                  </a:ext>
                </a:extLst>
              </a:tr>
              <a:tr h="55806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∨ ¬Q ∨ ¬R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85149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D5C0280-756C-E047-B2CF-4E1AE0A03750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¬(P ∧ ¬Q) → (¬R ∨ ¬Q)</a:t>
            </a:r>
          </a:p>
        </p:txBody>
      </p:sp>
    </p:spTree>
    <p:extLst>
      <p:ext uri="{BB962C8B-B14F-4D97-AF65-F5344CB8AC3E}">
        <p14:creationId xmlns:p14="http://schemas.microsoft.com/office/powerpoint/2010/main" val="100252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Predicate results in True regardless of the value of its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Valid (Tautology)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/>
        </p:nvGraphicFramePr>
        <p:xfrm>
          <a:off x="645109" y="3168787"/>
          <a:ext cx="10194525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∨ 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57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¬Q |= ¬P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09814"/>
              </p:ext>
            </p:extLst>
          </p:nvPr>
        </p:nvGraphicFramePr>
        <p:xfrm>
          <a:off x="998735" y="2033827"/>
          <a:ext cx="10161972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69366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114937316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|= 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695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66CD08-4759-FF4F-A0D8-7D24A5072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40077"/>
              </p:ext>
            </p:extLst>
          </p:nvPr>
        </p:nvGraphicFramePr>
        <p:xfrm>
          <a:off x="998735" y="2033827"/>
          <a:ext cx="10161972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69366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114937316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|= 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3021D90-9181-3241-8194-5E9069926E58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¬Q |= ¬P</a:t>
            </a:r>
          </a:p>
        </p:txBody>
      </p:sp>
    </p:spTree>
    <p:extLst>
      <p:ext uri="{BB962C8B-B14F-4D97-AF65-F5344CB8AC3E}">
        <p14:creationId xmlns:p14="http://schemas.microsoft.com/office/powerpoint/2010/main" val="4247849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66CD08-4759-FF4F-A0D8-7D24A5072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13775"/>
              </p:ext>
            </p:extLst>
          </p:nvPr>
        </p:nvGraphicFramePr>
        <p:xfrm>
          <a:off x="998736" y="1552883"/>
          <a:ext cx="10194528" cy="5022621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699088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4205859541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|= </a:t>
                      </a: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03269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7882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778033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63415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0C76FDA-4BF9-D444-A37C-8F76E9C84C91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Q → R |= P → R</a:t>
            </a:r>
          </a:p>
        </p:txBody>
      </p:sp>
    </p:spTree>
    <p:extLst>
      <p:ext uri="{BB962C8B-B14F-4D97-AF65-F5344CB8AC3E}">
        <p14:creationId xmlns:p14="http://schemas.microsoft.com/office/powerpoint/2010/main" val="3357701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66CD08-4759-FF4F-A0D8-7D24A5072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42985"/>
              </p:ext>
            </p:extLst>
          </p:nvPr>
        </p:nvGraphicFramePr>
        <p:xfrm>
          <a:off x="998736" y="1552883"/>
          <a:ext cx="10194528" cy="5022621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699088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4205859541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699088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|= </a:t>
                      </a: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03269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7882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778033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63415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0C76FDA-4BF9-D444-A37C-8F76E9C84C91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Q → R |= P → R</a:t>
            </a:r>
          </a:p>
        </p:txBody>
      </p:sp>
    </p:spTree>
    <p:extLst>
      <p:ext uri="{BB962C8B-B14F-4D97-AF65-F5344CB8AC3E}">
        <p14:creationId xmlns:p14="http://schemas.microsoft.com/office/powerpoint/2010/main" val="3018334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Two literals are complimentary if one is a negation of the 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Complimentary literals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B62D8A-9772-0A4B-9F7E-0E0EF359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3153"/>
              </p:ext>
            </p:extLst>
          </p:nvPr>
        </p:nvGraphicFramePr>
        <p:xfrm>
          <a:off x="2504734" y="3429000"/>
          <a:ext cx="6796350" cy="558069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885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new clause is created from two other clauses containing complementary literals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Resolution rule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B62D8A-9772-0A4B-9F7E-0E0EF359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08257"/>
              </p:ext>
            </p:extLst>
          </p:nvPr>
        </p:nvGraphicFramePr>
        <p:xfrm>
          <a:off x="645108" y="3558002"/>
          <a:ext cx="105156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10832254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New 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72788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 ∨ 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 ∨ 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 ∨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4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50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new clause is created from two other clauses containing complementary literals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Resolution rule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B62D8A-9772-0A4B-9F7E-0E0EF359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31966"/>
              </p:ext>
            </p:extLst>
          </p:nvPr>
        </p:nvGraphicFramePr>
        <p:xfrm>
          <a:off x="645108" y="3558002"/>
          <a:ext cx="105156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10832254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New 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72788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{¬Q, P}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{Q, P}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{P}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{Q, R}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{¬R}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{¬Q}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4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93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predicate on the left or right must be true for the clause to be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Disjunctions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5CF7-F828-8942-AD2B-D778451A3AB1}"/>
              </a:ext>
            </a:extLst>
          </p:cNvPr>
          <p:cNvSpPr txBox="1"/>
          <p:nvPr/>
        </p:nvSpPr>
        <p:spPr>
          <a:xfrm>
            <a:off x="645109" y="286911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∨ B = True if A = True or B = True, else False if A = B = False</a:t>
            </a:r>
            <a:endParaRPr lang="en-AU" sz="2800" dirty="0"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9135AC-582C-6649-A3F0-D4A200BE1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27711"/>
              </p:ext>
            </p:extLst>
          </p:nvPr>
        </p:nvGraphicFramePr>
        <p:xfrm>
          <a:off x="645108" y="3585017"/>
          <a:ext cx="10194525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∨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28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Resolution Refutation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7D7FC-301D-C042-B54E-B173B5459CBB}"/>
              </a:ext>
            </a:extLst>
          </p:cNvPr>
          <p:cNvSpPr txBox="1"/>
          <p:nvPr/>
        </p:nvSpPr>
        <p:spPr>
          <a:xfrm>
            <a:off x="645109" y="3110412"/>
            <a:ext cx="109017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/>
              <a:t>Negate the derivation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Convert all clauses to conjunctive normal form (CNF)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Including the derivation</a:t>
            </a:r>
          </a:p>
          <a:p>
            <a:pPr lvl="1"/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Continually apply the resolution rule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Basically just combining clauses until all predicates are cancelled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10216-2C07-7C42-93F8-0A6126DCA1C7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Determine what predicates in the clauses refute the proof</a:t>
            </a:r>
          </a:p>
        </p:txBody>
      </p:sp>
    </p:spTree>
    <p:extLst>
      <p:ext uri="{BB962C8B-B14F-4D97-AF65-F5344CB8AC3E}">
        <p14:creationId xmlns:p14="http://schemas.microsoft.com/office/powerpoint/2010/main" val="2176689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Resolution Rule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7488821" y="192682"/>
            <a:ext cx="4502552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Q), P → R, Q → R ⊢ 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69082"/>
              </p:ext>
            </p:extLst>
          </p:nvPr>
        </p:nvGraphicFramePr>
        <p:xfrm>
          <a:off x="998733" y="1675012"/>
          <a:ext cx="10161976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Conclusion Negation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18695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∨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69033AC-D7DB-D04F-8239-CB559B743BE1}"/>
              </a:ext>
            </a:extLst>
          </p:cNvPr>
          <p:cNvSpPr/>
          <p:nvPr/>
        </p:nvSpPr>
        <p:spPr>
          <a:xfrm>
            <a:off x="998732" y="4954388"/>
            <a:ext cx="10161975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{¬R, P ∨ Q, ¬P ∨ R, ¬Q ∨ R}</a:t>
            </a:r>
          </a:p>
        </p:txBody>
      </p:sp>
    </p:spTree>
    <p:extLst>
      <p:ext uri="{BB962C8B-B14F-4D97-AF65-F5344CB8AC3E}">
        <p14:creationId xmlns:p14="http://schemas.microsoft.com/office/powerpoint/2010/main" val="1802127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Resolution Rule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7488821" y="192682"/>
            <a:ext cx="4502552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Q), P → R, Q → R ⊢ 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38422"/>
              </p:ext>
            </p:extLst>
          </p:nvPr>
        </p:nvGraphicFramePr>
        <p:xfrm>
          <a:off x="998733" y="1675012"/>
          <a:ext cx="10161976" cy="334841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∨ Q, ¬P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2,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480761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¬P ∨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98078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¬Q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04592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, 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rule, 5,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597773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rule, 1,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76700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DDD1046-678B-1C4A-8078-6FD9FBAE8682}"/>
              </a:ext>
            </a:extLst>
          </p:cNvPr>
          <p:cNvSpPr/>
          <p:nvPr/>
        </p:nvSpPr>
        <p:spPr>
          <a:xfrm>
            <a:off x="998732" y="5378707"/>
            <a:ext cx="10161975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{¬R, P ∨ Q, ¬P ∨ R, ¬Q ∨ R}</a:t>
            </a:r>
          </a:p>
        </p:txBody>
      </p:sp>
    </p:spTree>
    <p:extLst>
      <p:ext uri="{BB962C8B-B14F-4D97-AF65-F5344CB8AC3E}">
        <p14:creationId xmlns:p14="http://schemas.microsoft.com/office/powerpoint/2010/main" val="4219305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75A2D2-E2F7-254D-8A62-D7C70506B7FD}"/>
              </a:ext>
            </a:extLst>
          </p:cNvPr>
          <p:cNvSpPr/>
          <p:nvPr/>
        </p:nvSpPr>
        <p:spPr>
          <a:xfrm>
            <a:off x="998732" y="1875000"/>
            <a:ext cx="10161975" cy="4635528"/>
          </a:xfrm>
          <a:prstGeom prst="rect">
            <a:avLst/>
          </a:prstGeom>
          <a:blipFill dpi="0" rotWithShape="1">
            <a:blip r:embed="rId2"/>
            <a:srcRect/>
            <a:stretch>
              <a:fillRect l="5000" t="5000" r="5000" b="5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Resolution Rule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7488821" y="192682"/>
            <a:ext cx="4502552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Q), P → R, Q → R ⊢ 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A17896-F61F-944A-B21C-1AF67523A3F6}"/>
              </a:ext>
            </a:extLst>
          </p:cNvPr>
          <p:cNvSpPr/>
          <p:nvPr/>
        </p:nvSpPr>
        <p:spPr>
          <a:xfrm>
            <a:off x="998732" y="1417800"/>
            <a:ext cx="10161975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{P ∨ Q, ¬P ∨ R, ¬Q ∨ R, ¬R}</a:t>
            </a:r>
          </a:p>
        </p:txBody>
      </p:sp>
    </p:spTree>
    <p:extLst>
      <p:ext uri="{BB962C8B-B14F-4D97-AF65-F5344CB8AC3E}">
        <p14:creationId xmlns:p14="http://schemas.microsoft.com/office/powerpoint/2010/main" val="48254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¬Q ⊢ ¬P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02619"/>
              </p:ext>
            </p:extLst>
          </p:nvPr>
        </p:nvGraphicFramePr>
        <p:xfrm>
          <a:off x="998733" y="1675012"/>
          <a:ext cx="10161976" cy="3906483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5312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2464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04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566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¬Q ⊢ ¬P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08114"/>
              </p:ext>
            </p:extLst>
          </p:nvPr>
        </p:nvGraphicFramePr>
        <p:xfrm>
          <a:off x="997200" y="1674000"/>
          <a:ext cx="10161976" cy="3906483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 rowSpan="2"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Conclusion Negation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192172"/>
                  </a:ext>
                </a:extLst>
              </a:tr>
              <a:tr h="558069">
                <a:tc v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05735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 </a:t>
                      </a:r>
                      <a:r>
                        <a:rPr lang="en-AU" sz="2400" dirty="0"/>
                        <a:t>∨ Q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P, ¬P </a:t>
                      </a:r>
                      <a:r>
                        <a:rPr lang="en-AU" sz="2400" dirty="0"/>
                        <a:t>∨ Q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2464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¬Q,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3,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04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038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4iii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Q → R ⊢ P → 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98434"/>
              </p:ext>
            </p:extLst>
          </p:nvPr>
        </p:nvGraphicFramePr>
        <p:xfrm>
          <a:off x="997200" y="1674000"/>
          <a:ext cx="10355115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698642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09251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41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0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4iii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Q → R ⊢ P → 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37009"/>
              </p:ext>
            </p:extLst>
          </p:nvPr>
        </p:nvGraphicFramePr>
        <p:xfrm>
          <a:off x="997200" y="1674000"/>
          <a:ext cx="10355115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698642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09251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41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001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4iii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Q → R ⊢ P → 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64860"/>
              </p:ext>
            </p:extLst>
          </p:nvPr>
        </p:nvGraphicFramePr>
        <p:xfrm>
          <a:off x="918000" y="1512000"/>
          <a:ext cx="10355115" cy="5022621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698642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 gridSpan="2"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Conclusion Negation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¬(P → 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53124"/>
                  </a:ext>
                </a:extLst>
              </a:tr>
              <a:tr h="55806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¬(P → 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¬(¬P </a:t>
                      </a:r>
                      <a:r>
                        <a:rPr lang="en-AU" sz="2400" dirty="0"/>
                        <a:t>∨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 rowSpan="2" gridSpan="3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∧ 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24649"/>
                  </a:ext>
                </a:extLst>
              </a:tr>
              <a:tr h="558069">
                <a:tc gridSpan="3" v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P, 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04942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A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546490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A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20080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 </a:t>
                      </a:r>
                      <a:r>
                        <a:rPr lang="en-AU" sz="2400" dirty="0"/>
                        <a:t>∨ Q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69603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42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228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4iii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 → Q, Q → R ⊢ P → 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82495"/>
              </p:ext>
            </p:extLst>
          </p:nvPr>
        </p:nvGraphicFramePr>
        <p:xfrm>
          <a:off x="918000" y="1512000"/>
          <a:ext cx="10161976" cy="2232276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P, ¬P ∨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 </a:t>
                      </a:r>
                      <a:r>
                        <a:rPr lang="en-AU" sz="2400" dirty="0"/>
                        <a:t>∨ R, Q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4,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2,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5312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31FA53A-2C98-A14B-AD68-D09EC440E2E6}"/>
              </a:ext>
            </a:extLst>
          </p:cNvPr>
          <p:cNvSpPr/>
          <p:nvPr/>
        </p:nvSpPr>
        <p:spPr>
          <a:xfrm>
            <a:off x="918000" y="4173669"/>
            <a:ext cx="10161976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{P, ¬R, ¬P ∨ Q, ¬Q ∨ R}</a:t>
            </a:r>
          </a:p>
        </p:txBody>
      </p:sp>
    </p:spTree>
    <p:extLst>
      <p:ext uri="{BB962C8B-B14F-4D97-AF65-F5344CB8AC3E}">
        <p14:creationId xmlns:p14="http://schemas.microsoft.com/office/powerpoint/2010/main" val="413735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The value of a predicate is basically flipped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Negation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5CF7-F828-8942-AD2B-D778451A3AB1}"/>
              </a:ext>
            </a:extLst>
          </p:cNvPr>
          <p:cNvSpPr txBox="1"/>
          <p:nvPr/>
        </p:nvSpPr>
        <p:spPr>
          <a:xfrm>
            <a:off x="645109" y="286911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¬A = True if A = False else ¬A = False if A = True </a:t>
            </a:r>
            <a:endParaRPr lang="en-AU" sz="2800" dirty="0"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9135AC-582C-6649-A3F0-D4A200BE1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66597"/>
              </p:ext>
            </p:extLst>
          </p:nvPr>
        </p:nvGraphicFramePr>
        <p:xfrm>
          <a:off x="2504734" y="3746381"/>
          <a:ext cx="679635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061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 (P ∨ Q) ∧ ¬P) → Q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35157"/>
              </p:ext>
            </p:extLst>
          </p:nvPr>
        </p:nvGraphicFramePr>
        <p:xfrm>
          <a:off x="998735" y="2033827"/>
          <a:ext cx="10161972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69366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114937316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(P ∨ Q) ∧ 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43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 (P ∨ Q) ∧ ¬P) → Q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/>
        </p:nvGraphicFramePr>
        <p:xfrm>
          <a:off x="998735" y="2033827"/>
          <a:ext cx="10161972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69366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114937316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(P ∨ Q) ∧ 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05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 → ¬(¬P ∧ ¬Q)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79067"/>
              </p:ext>
            </p:extLst>
          </p:nvPr>
        </p:nvGraphicFramePr>
        <p:xfrm>
          <a:off x="998735" y="2033827"/>
          <a:ext cx="10161972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69366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114937316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439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 → ¬(¬P ∧ ¬Q)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15760"/>
              </p:ext>
            </p:extLst>
          </p:nvPr>
        </p:nvGraphicFramePr>
        <p:xfrm>
          <a:off x="998735" y="2033827"/>
          <a:ext cx="10161976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540494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2540494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  <a:gridCol w="2540494">
                  <a:extLst>
                    <a:ext uri="{9D8B030D-6E8A-4147-A177-3AD203B41FA5}">
                      <a16:colId xmlns:a16="http://schemas.microsoft.com/office/drawing/2014/main" val="639882931"/>
                    </a:ext>
                  </a:extLst>
                </a:gridCol>
                <a:gridCol w="2540494">
                  <a:extLst>
                    <a:ext uri="{9D8B030D-6E8A-4147-A177-3AD203B41FA5}">
                      <a16:colId xmlns:a16="http://schemas.microsoft.com/office/drawing/2014/main" val="3013383897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782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 → ¬(¬P ∧ ¬Q)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37584"/>
              </p:ext>
            </p:extLst>
          </p:nvPr>
        </p:nvGraphicFramePr>
        <p:xfrm>
          <a:off x="998735" y="2033827"/>
          <a:ext cx="10161972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69366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3114937316"/>
                    </a:ext>
                  </a:extLst>
                </a:gridCol>
                <a:gridCol w="1693662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97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 → ¬(¬P ∧ ¬Q)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7929"/>
              </p:ext>
            </p:extLst>
          </p:nvPr>
        </p:nvGraphicFramePr>
        <p:xfrm>
          <a:off x="998735" y="2033827"/>
          <a:ext cx="10161976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540494">
                  <a:extLst>
                    <a:ext uri="{9D8B030D-6E8A-4147-A177-3AD203B41FA5}">
                      <a16:colId xmlns:a16="http://schemas.microsoft.com/office/drawing/2014/main" val="3434284123"/>
                    </a:ext>
                  </a:extLst>
                </a:gridCol>
                <a:gridCol w="2540494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  <a:gridCol w="2540494">
                  <a:extLst>
                    <a:ext uri="{9D8B030D-6E8A-4147-A177-3AD203B41FA5}">
                      <a16:colId xmlns:a16="http://schemas.microsoft.com/office/drawing/2014/main" val="639882931"/>
                    </a:ext>
                  </a:extLst>
                </a:gridCol>
                <a:gridCol w="2540494">
                  <a:extLst>
                    <a:ext uri="{9D8B030D-6E8A-4147-A177-3AD203B41FA5}">
                      <a16:colId xmlns:a16="http://schemas.microsoft.com/office/drawing/2014/main" val="3013383897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485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6i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⊢ ( (P ∨ Q) ∧ ¬P) → Q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B07B21-13E3-9641-AA8B-332DE4E6F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13045"/>
              </p:ext>
            </p:extLst>
          </p:nvPr>
        </p:nvGraphicFramePr>
        <p:xfrm>
          <a:off x="644399" y="1754827"/>
          <a:ext cx="10872000" cy="2232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44604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8425958">
                  <a:extLst>
                    <a:ext uri="{9D8B030D-6E8A-4147-A177-3AD203B41FA5}">
                      <a16:colId xmlns:a16="http://schemas.microsoft.com/office/drawing/2014/main" val="1730777260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7110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l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70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352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6i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⊢ ( (P ∨ Q) ∧ ¬P) → Q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98790"/>
              </p:ext>
            </p:extLst>
          </p:nvPr>
        </p:nvGraphicFramePr>
        <p:xfrm>
          <a:off x="998733" y="1675012"/>
          <a:ext cx="10161976" cy="334841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5312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2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172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6i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⊢ ( (P ∨ Q) ∧ ¬P) → Q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B07B21-13E3-9641-AA8B-332DE4E6F6CE}"/>
              </a:ext>
            </a:extLst>
          </p:cNvPr>
          <p:cNvGraphicFramePr>
            <a:graphicFrameLocks noGrp="1"/>
          </p:cNvGraphicFramePr>
          <p:nvPr/>
        </p:nvGraphicFramePr>
        <p:xfrm>
          <a:off x="644399" y="1754827"/>
          <a:ext cx="10872000" cy="2232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44604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8425958">
                  <a:extLst>
                    <a:ext uri="{9D8B030D-6E8A-4147-A177-3AD203B41FA5}">
                      <a16:colId xmlns:a16="http://schemas.microsoft.com/office/drawing/2014/main" val="1730777260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Implication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¬( ¬( (P ∨ Q ) ∧ ¬P ) ∨ Q)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De Morgan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¬¬( (P ∨ Q) ∧ ¬P) ∧ ¬Q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7110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l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Double Negation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 ∧ ¬P ∧ ¬Q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70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6937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6i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⊢ ( (P ∨ Q) ∧ ¬P) → Q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72692"/>
              </p:ext>
            </p:extLst>
          </p:nvPr>
        </p:nvGraphicFramePr>
        <p:xfrm>
          <a:off x="998733" y="1675012"/>
          <a:ext cx="10161976" cy="334841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 (P ∨ Q) ∧ ¬P)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 (P ∨ Q) ∧ ¬P)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 (P ∨ Q) ∧ ¬P) →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5312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Q), 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P, 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2,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2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54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34589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Predicates on the right are True when all predicates on the left are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Entail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/>
        </p:nvGraphicFramePr>
        <p:xfrm>
          <a:off x="645109" y="3778387"/>
          <a:ext cx="10194525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 |= Q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Must be 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Can be True or 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AB5CF7-F828-8942-AD2B-D778451A3AB1}"/>
              </a:ext>
            </a:extLst>
          </p:cNvPr>
          <p:cNvSpPr txBox="1"/>
          <p:nvPr/>
        </p:nvSpPr>
        <p:spPr>
          <a:xfrm>
            <a:off x="645109" y="286911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∀P, P |= Q if when P = True, Q = True</a:t>
            </a:r>
            <a:endParaRPr lang="en-A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12225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6iv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⊢ (P ∨ Q) → ¬(¬P ∧ ¬Q)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B07B21-13E3-9641-AA8B-332DE4E6F6CE}"/>
              </a:ext>
            </a:extLst>
          </p:cNvPr>
          <p:cNvGraphicFramePr>
            <a:graphicFrameLocks noGrp="1"/>
          </p:cNvGraphicFramePr>
          <p:nvPr/>
        </p:nvGraphicFramePr>
        <p:xfrm>
          <a:off x="644399" y="1754827"/>
          <a:ext cx="10872000" cy="2232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44604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8425958">
                  <a:extLst>
                    <a:ext uri="{9D8B030D-6E8A-4147-A177-3AD203B41FA5}">
                      <a16:colId xmlns:a16="http://schemas.microsoft.com/office/drawing/2014/main" val="1730777260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7110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l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70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3277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6iv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⊢ (P ∨ Q) → ¬(¬P ∧ ¬Q)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/>
        </p:nvGraphicFramePr>
        <p:xfrm>
          <a:off x="998733" y="1675012"/>
          <a:ext cx="10161976" cy="334841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5312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2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825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6iv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⊢ (P ∨ Q) → ¬(¬P ∧ ¬Q)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B07B21-13E3-9641-AA8B-332DE4E6F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04265"/>
              </p:ext>
            </p:extLst>
          </p:nvPr>
        </p:nvGraphicFramePr>
        <p:xfrm>
          <a:off x="644399" y="1754827"/>
          <a:ext cx="10872000" cy="2232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446042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8425958">
                  <a:extLst>
                    <a:ext uri="{9D8B030D-6E8A-4147-A177-3AD203B41FA5}">
                      <a16:colId xmlns:a16="http://schemas.microsoft.com/office/drawing/2014/main" val="1730777260"/>
                    </a:ext>
                  </a:extLst>
                </a:gridCol>
              </a:tblGrid>
              <a:tr h="558000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Implication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¬( ¬(P ∨ Q) ∨ ¬(¬P ∧ ¬Q) )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De Morgan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¬¬(P ∨ Q) ∧ ¬¬(¬P ∧ ¬Q)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7110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l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Double Negation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 ∧ ¬P ∧ ¬Q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70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37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6iv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8005899" y="192682"/>
            <a:ext cx="3985473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⊢ (P ∨ Q) → ¬(¬P ∧ ¬Q)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816FC-59F2-F749-8B88-5F4BF11E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15168"/>
              </p:ext>
            </p:extLst>
          </p:nvPr>
        </p:nvGraphicFramePr>
        <p:xfrm>
          <a:off x="998733" y="1675012"/>
          <a:ext cx="10161976" cy="334841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 → ¬(¬P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 → ¬(¬P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 → ¬(¬P ∧ ¬Q)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5312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Q), 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Q, 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3,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2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355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F59968-CD6A-3346-BC5B-7B49BFB6EAEB}"/>
              </a:ext>
            </a:extLst>
          </p:cNvPr>
          <p:cNvSpPr txBox="1"/>
          <p:nvPr/>
        </p:nvSpPr>
        <p:spPr>
          <a:xfrm>
            <a:off x="645109" y="1781112"/>
            <a:ext cx="109017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All python files for question 3 can be found at: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https://artint.info/AIPython/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Small running example on the resolution rule: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3"/>
              </a:rPr>
              <a:t>https://</a:t>
            </a:r>
            <a:r>
              <a:rPr lang="en-AU" sz="2800" dirty="0" err="1">
                <a:hlinkClick r:id="rId3"/>
              </a:rPr>
              <a:t>ocw.mit.edu</a:t>
            </a:r>
            <a:r>
              <a:rPr lang="en-AU" sz="2800" dirty="0">
                <a:hlinkClick r:id="rId3"/>
              </a:rPr>
              <a:t>/courses/electrical-engineering-and-computer-science/6-825-techniques-in-artificial-intelligence-sma-5504-fall-2002/lecture-notes/Lecture7FinalPart1.pdf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6157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First predicate implies the second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Implication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77516"/>
              </p:ext>
            </p:extLst>
          </p:nvPr>
        </p:nvGraphicFramePr>
        <p:xfrm>
          <a:off x="645108" y="3585017"/>
          <a:ext cx="10194525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→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4AE8EB-8D1C-0441-8FE6-DDF9484650BC}"/>
              </a:ext>
            </a:extLst>
          </p:cNvPr>
          <p:cNvSpPr txBox="1"/>
          <p:nvPr/>
        </p:nvSpPr>
        <p:spPr>
          <a:xfrm>
            <a:off x="645108" y="280697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→ B is False if A = True and B = False, otherwise True</a:t>
            </a:r>
            <a:endParaRPr lang="en-AU" sz="280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11FDE-C9B5-0D47-B2E4-7C0AC7859F38}"/>
              </a:ext>
            </a:extLst>
          </p:cNvPr>
          <p:cNvSpPr txBox="1"/>
          <p:nvPr/>
        </p:nvSpPr>
        <p:spPr>
          <a:xfrm>
            <a:off x="8861392" y="1253120"/>
            <a:ext cx="3330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→ is equivalent to ⇒ </a:t>
            </a:r>
            <a:endParaRPr lang="en-A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698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5609-F685-7747-9AB1-2D5B193FD07C}"/>
              </a:ext>
            </a:extLst>
          </p:cNvPr>
          <p:cNvSpPr txBox="1"/>
          <p:nvPr/>
        </p:nvSpPr>
        <p:spPr>
          <a:xfrm>
            <a:off x="645109" y="228375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True if both side are the same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37421"/>
            <a:ext cx="1090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Bi-implication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79268"/>
              </p:ext>
            </p:extLst>
          </p:nvPr>
        </p:nvGraphicFramePr>
        <p:xfrm>
          <a:off x="645108" y="3585017"/>
          <a:ext cx="10194525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398175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398175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↔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4AE8EB-8D1C-0441-8FE6-DDF9484650BC}"/>
              </a:ext>
            </a:extLst>
          </p:cNvPr>
          <p:cNvSpPr txBox="1"/>
          <p:nvPr/>
        </p:nvSpPr>
        <p:spPr>
          <a:xfrm>
            <a:off x="645108" y="2806972"/>
            <a:ext cx="1090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↔</a:t>
            </a:r>
            <a:r>
              <a:rPr lang="en-AU" dirty="0"/>
              <a:t> </a:t>
            </a:r>
            <a:r>
              <a:rPr lang="en-AU" sz="2800" dirty="0"/>
              <a:t>B is True if A = B</a:t>
            </a:r>
            <a:endParaRPr lang="en-AU" sz="28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B36B0-9B63-2142-AF27-62CC57A66863}"/>
              </a:ext>
            </a:extLst>
          </p:cNvPr>
          <p:cNvSpPr txBox="1"/>
          <p:nvPr/>
        </p:nvSpPr>
        <p:spPr>
          <a:xfrm>
            <a:off x="8735627" y="1253120"/>
            <a:ext cx="345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↔ is equivalent to ⇔</a:t>
            </a:r>
            <a:endParaRPr lang="en-A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433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4400" y="1407600"/>
            <a:ext cx="1090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If Jane and John are not in town we will play tennis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6AFD25-9A4C-3C4B-8F95-D21014B3004D}"/>
              </a:ext>
            </a:extLst>
          </p:cNvPr>
          <p:cNvCxnSpPr>
            <a:cxnSpLocks/>
          </p:cNvCxnSpPr>
          <p:nvPr/>
        </p:nvCxnSpPr>
        <p:spPr>
          <a:xfrm>
            <a:off x="0" y="2179714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4400" y="1407600"/>
            <a:ext cx="1090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If Jane and John are not in town we will play tennis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6AFD25-9A4C-3C4B-8F95-D21014B3004D}"/>
              </a:ext>
            </a:extLst>
          </p:cNvPr>
          <p:cNvCxnSpPr>
            <a:cxnSpLocks/>
          </p:cNvCxnSpPr>
          <p:nvPr/>
        </p:nvCxnSpPr>
        <p:spPr>
          <a:xfrm>
            <a:off x="0" y="2179714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2345CD9-6494-F14D-8A8D-F28A3ACF2980}"/>
              </a:ext>
            </a:extLst>
          </p:cNvPr>
          <p:cNvSpPr/>
          <p:nvPr/>
        </p:nvSpPr>
        <p:spPr>
          <a:xfrm>
            <a:off x="644400" y="2582498"/>
            <a:ext cx="10901779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(¬Jane ∧ ¬John) → Tennis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E2494D-8166-E041-A3C1-F0BB1E8D7088}"/>
              </a:ext>
            </a:extLst>
          </p:cNvPr>
          <p:cNvSpPr/>
          <p:nvPr/>
        </p:nvSpPr>
        <p:spPr>
          <a:xfrm>
            <a:off x="1759353" y="3589703"/>
            <a:ext cx="8252748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Jane is in town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A167EA-894A-A043-B9CB-72FCC15708AD}"/>
              </a:ext>
            </a:extLst>
          </p:cNvPr>
          <p:cNvSpPr/>
          <p:nvPr/>
        </p:nvSpPr>
        <p:spPr>
          <a:xfrm>
            <a:off x="644400" y="3589703"/>
            <a:ext cx="1114953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Jane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14E88-E919-FA42-8E7E-AB4D78F01C19}"/>
              </a:ext>
            </a:extLst>
          </p:cNvPr>
          <p:cNvSpPr/>
          <p:nvPr/>
        </p:nvSpPr>
        <p:spPr>
          <a:xfrm>
            <a:off x="1759353" y="4046903"/>
            <a:ext cx="8252748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John is in town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7B58EC-4CD7-2141-808C-D49E51C5E751}"/>
              </a:ext>
            </a:extLst>
          </p:cNvPr>
          <p:cNvSpPr/>
          <p:nvPr/>
        </p:nvSpPr>
        <p:spPr>
          <a:xfrm>
            <a:off x="644400" y="4046903"/>
            <a:ext cx="1114953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9BF5A-4165-884B-BE24-4E5F138AEFC8}"/>
              </a:ext>
            </a:extLst>
          </p:cNvPr>
          <p:cNvSpPr/>
          <p:nvPr/>
        </p:nvSpPr>
        <p:spPr>
          <a:xfrm>
            <a:off x="1759353" y="4504103"/>
            <a:ext cx="8252748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We will play tennis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F4364B-A72E-884E-8047-A3ECC2B25789}"/>
              </a:ext>
            </a:extLst>
          </p:cNvPr>
          <p:cNvSpPr/>
          <p:nvPr/>
        </p:nvSpPr>
        <p:spPr>
          <a:xfrm>
            <a:off x="644400" y="4504103"/>
            <a:ext cx="1114953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Tennis</a:t>
            </a:r>
          </a:p>
        </p:txBody>
      </p:sp>
    </p:spTree>
    <p:extLst>
      <p:ext uri="{BB962C8B-B14F-4D97-AF65-F5344CB8AC3E}">
        <p14:creationId xmlns:p14="http://schemas.microsoft.com/office/powerpoint/2010/main" val="239158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2456</Words>
  <Application>Microsoft Macintosh PowerPoint</Application>
  <PresentationFormat>Widescreen</PresentationFormat>
  <Paragraphs>782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AI Tutorial</vt:lpstr>
      <vt:lpstr>Background - Definitions</vt:lpstr>
      <vt:lpstr>Background - Definitions</vt:lpstr>
      <vt:lpstr>Background - Definitions</vt:lpstr>
      <vt:lpstr>Background - Definitions</vt:lpstr>
      <vt:lpstr>Background - Definitions</vt:lpstr>
      <vt:lpstr>Background - Definitions</vt:lpstr>
      <vt:lpstr>Question 1i</vt:lpstr>
      <vt:lpstr>Question 1i</vt:lpstr>
      <vt:lpstr>Question 1iii</vt:lpstr>
      <vt:lpstr>Question 1iii</vt:lpstr>
      <vt:lpstr>Background – Conjunctive Normal Form (CNF)</vt:lpstr>
      <vt:lpstr>Background – Disjunctive Normal Form (DNF)</vt:lpstr>
      <vt:lpstr>Background - Equivalencies</vt:lpstr>
      <vt:lpstr>Background - Equivalencies</vt:lpstr>
      <vt:lpstr>Background - Equivalencies</vt:lpstr>
      <vt:lpstr>Background - Equivalencies</vt:lpstr>
      <vt:lpstr>Question 2i</vt:lpstr>
      <vt:lpstr>Question 2i</vt:lpstr>
      <vt:lpstr>Question 2iii</vt:lpstr>
      <vt:lpstr>Question 2iii</vt:lpstr>
      <vt:lpstr>Background - Definitions</vt:lpstr>
      <vt:lpstr>Question 3i</vt:lpstr>
      <vt:lpstr>Question 3i</vt:lpstr>
      <vt:lpstr>Question 3iii</vt:lpstr>
      <vt:lpstr>Question 3iii</vt:lpstr>
      <vt:lpstr>Background - Definitions</vt:lpstr>
      <vt:lpstr>Background - Definitions</vt:lpstr>
      <vt:lpstr>Background - Definitions</vt:lpstr>
      <vt:lpstr>Background - Definitions</vt:lpstr>
      <vt:lpstr>Resolution Rule Example</vt:lpstr>
      <vt:lpstr>Resolution Rule Example</vt:lpstr>
      <vt:lpstr>Resolution Rule Example</vt:lpstr>
      <vt:lpstr>Question 4i</vt:lpstr>
      <vt:lpstr>Question 4i</vt:lpstr>
      <vt:lpstr>Question 4iii</vt:lpstr>
      <vt:lpstr>Question 4iii</vt:lpstr>
      <vt:lpstr>Question 4iii</vt:lpstr>
      <vt:lpstr>Question 4iii</vt:lpstr>
      <vt:lpstr>Question 5i</vt:lpstr>
      <vt:lpstr>Question 5i</vt:lpstr>
      <vt:lpstr>Question 5iv</vt:lpstr>
      <vt:lpstr>Question 5iv</vt:lpstr>
      <vt:lpstr>Question 5iv</vt:lpstr>
      <vt:lpstr>Question 5iv</vt:lpstr>
      <vt:lpstr>Question 6i</vt:lpstr>
      <vt:lpstr>Question 6i</vt:lpstr>
      <vt:lpstr>Question 6i</vt:lpstr>
      <vt:lpstr>Question 6i</vt:lpstr>
      <vt:lpstr>Question 6iv</vt:lpstr>
      <vt:lpstr>Question 6iv</vt:lpstr>
      <vt:lpstr>Question 6iv</vt:lpstr>
      <vt:lpstr>Question 6iv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Tutorial</dc:title>
  <dc:creator>Joshua Goncalves</dc:creator>
  <cp:lastModifiedBy>Joshua Goncalves</cp:lastModifiedBy>
  <cp:revision>193</cp:revision>
  <dcterms:created xsi:type="dcterms:W3CDTF">2020-03-19T05:12:18Z</dcterms:created>
  <dcterms:modified xsi:type="dcterms:W3CDTF">2020-06-25T05:14:12Z</dcterms:modified>
</cp:coreProperties>
</file>