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85" r:id="rId4"/>
    <p:sldId id="286" r:id="rId5"/>
    <p:sldId id="284" r:id="rId6"/>
    <p:sldId id="260" r:id="rId7"/>
    <p:sldId id="261" r:id="rId8"/>
    <p:sldId id="289" r:id="rId9"/>
    <p:sldId id="290" r:id="rId10"/>
    <p:sldId id="298" r:id="rId11"/>
    <p:sldId id="262" r:id="rId12"/>
    <p:sldId id="297" r:id="rId13"/>
    <p:sldId id="291" r:id="rId14"/>
    <p:sldId id="296" r:id="rId15"/>
    <p:sldId id="263" r:id="rId16"/>
    <p:sldId id="292" r:id="rId17"/>
    <p:sldId id="293" r:id="rId18"/>
    <p:sldId id="257" r:id="rId19"/>
    <p:sldId id="300" r:id="rId20"/>
    <p:sldId id="304" r:id="rId21"/>
    <p:sldId id="312" r:id="rId22"/>
    <p:sldId id="313" r:id="rId23"/>
    <p:sldId id="314" r:id="rId24"/>
    <p:sldId id="315" r:id="rId25"/>
    <p:sldId id="316" r:id="rId26"/>
    <p:sldId id="317" r:id="rId27"/>
    <p:sldId id="362" r:id="rId28"/>
    <p:sldId id="319" r:id="rId29"/>
    <p:sldId id="352" r:id="rId30"/>
    <p:sldId id="321" r:id="rId31"/>
    <p:sldId id="306" r:id="rId32"/>
    <p:sldId id="307" r:id="rId33"/>
    <p:sldId id="308" r:id="rId34"/>
    <p:sldId id="356" r:id="rId35"/>
    <p:sldId id="355" r:id="rId36"/>
    <p:sldId id="358" r:id="rId37"/>
    <p:sldId id="359" r:id="rId38"/>
    <p:sldId id="35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9DC3E6"/>
    <a:srgbClr val="ECEFF6"/>
    <a:srgbClr val="ECF0F7"/>
    <a:srgbClr val="6D99E8"/>
    <a:srgbClr val="0ABDEC"/>
    <a:srgbClr val="4BC9E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6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825-techniques-in-artificial-intelligence-sma-5504-fall-2002/lecture-notes/Lecture7FinalPart1.pdf" TargetMode="External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Week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∨ B) ∧ (C ∨ D) ∧ (E ∨ F ∨ G) ∧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 of disjunctive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2220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Disjunctive Normal Form (DNF)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∧ B) ∨ (C ∧ D) ∨ (E ∧ F ∧ G) ∨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 of conjunctive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11358"/>
              </p:ext>
            </p:extLst>
          </p:nvPr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B) ∨ (C ∧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∨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∧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∧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3567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3068"/>
              </p:ext>
            </p:extLst>
          </p:nvPr>
        </p:nvGraphicFramePr>
        <p:xfrm>
          <a:off x="646088" y="4048675"/>
          <a:ext cx="109008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4504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4504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Change a conjunction into a disjunction and vice-versa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Distribution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DEA86-01D8-A740-A22E-3F8CB35EBD0B}"/>
              </a:ext>
            </a:extLst>
          </p:cNvPr>
          <p:cNvSpPr txBox="1"/>
          <p:nvPr/>
        </p:nvSpPr>
        <p:spPr>
          <a:xfrm>
            <a:off x="645109" y="2806971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Flip centre connective and distribute left predicate literals with right predicate</a:t>
            </a:r>
          </a:p>
        </p:txBody>
      </p:sp>
    </p:spTree>
    <p:extLst>
      <p:ext uri="{BB962C8B-B14F-4D97-AF65-F5344CB8AC3E}">
        <p14:creationId xmlns:p14="http://schemas.microsoft.com/office/powerpoint/2010/main" val="302948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Negative values cancel each other out, ¬¬A =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Double Negative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30053"/>
              </p:ext>
            </p:extLst>
          </p:nvPr>
        </p:nvGraphicFramePr>
        <p:xfrm>
          <a:off x="2273051" y="3247773"/>
          <a:ext cx="7645893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equivalent to ¬A ∨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98782"/>
              </p:ext>
            </p:extLst>
          </p:nvPr>
        </p:nvGraphicFramePr>
        <p:xfrm>
          <a:off x="645109" y="3078990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4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∧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∨ ¬B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De Morgan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4744"/>
              </p:ext>
            </p:extLst>
          </p:nvPr>
        </p:nvGraphicFramePr>
        <p:xfrm>
          <a:off x="645109" y="3541834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¬(A ∧ B)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¬B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789848-061D-0A4C-A9A3-A2AF77F88A8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∨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</a:t>
            </a:r>
            <a:r>
              <a:rPr lang="en-AU" sz="2800" b="0" dirty="0">
                <a:solidFill>
                  <a:schemeClr val="tx1"/>
                </a:solidFill>
              </a:rPr>
              <a:t>∧</a:t>
            </a:r>
            <a:r>
              <a:rPr lang="en-AU" sz="2800" dirty="0">
                <a:solidFill>
                  <a:schemeClr val="tx1"/>
                </a:solidFill>
              </a:rPr>
              <a:t> ¬B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7290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3FFE48-C120-A245-9992-906DB595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11401"/>
              </p:ext>
            </p:extLst>
          </p:nvPr>
        </p:nvGraphicFramePr>
        <p:xfrm>
          <a:off x="644400" y="2312931"/>
          <a:ext cx="10872000" cy="1116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Implication</a:t>
                      </a: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∧ 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D8C91-83E5-414E-BD58-A6DCC26CFAF5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</a:t>
            </a:r>
          </a:p>
        </p:txBody>
      </p:sp>
    </p:spTree>
    <p:extLst>
      <p:ext uri="{BB962C8B-B14F-4D97-AF65-F5344CB8AC3E}">
        <p14:creationId xmlns:p14="http://schemas.microsoft.com/office/powerpoint/2010/main" val="6167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F68B64-A1A8-0A45-B98C-6777F562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5130"/>
              </p:ext>
            </p:extLst>
          </p:nvPr>
        </p:nvGraphicFramePr>
        <p:xfrm>
          <a:off x="644399" y="1754827"/>
          <a:ext cx="10872000" cy="3348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¬¬(P ∧ ¬Q) ∨ (¬R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∧ ¬Q) ∨ (¬R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¬R ∨ ¬Q) ∧ (¬Q ∨ 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  <a:tr h="5580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Simplification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¬R ∨ ¬Q) ∧ (¬Q ∨ ¬R)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6090"/>
                  </a:ext>
                </a:extLst>
              </a:tr>
              <a:tr h="55806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¬Q ∨ ¬R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5149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D5C0280-756C-E047-B2CF-4E1AE0A03750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¬(P ∧ ¬Q) → (¬R ∨ ¬Q)</a:t>
            </a:r>
          </a:p>
        </p:txBody>
      </p:sp>
    </p:spTree>
    <p:extLst>
      <p:ext uri="{BB962C8B-B14F-4D97-AF65-F5344CB8AC3E}">
        <p14:creationId xmlns:p14="http://schemas.microsoft.com/office/powerpoint/2010/main" val="100252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 results in True regardless of the value of its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Valid (Tautology)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1687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7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4007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|=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3021D90-9181-3241-8194-5E9069926E58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|= ¬P</a:t>
            </a:r>
          </a:p>
        </p:txBody>
      </p:sp>
    </p:spTree>
    <p:extLst>
      <p:ext uri="{BB962C8B-B14F-4D97-AF65-F5344CB8AC3E}">
        <p14:creationId xmlns:p14="http://schemas.microsoft.com/office/powerpoint/2010/main" val="42478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left and right must both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∧ B = True if A = B = True, else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67979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∧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42985"/>
              </p:ext>
            </p:extLst>
          </p:nvPr>
        </p:nvGraphicFramePr>
        <p:xfrm>
          <a:off x="998736" y="1552883"/>
          <a:ext cx="10194528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908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205859541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|= </a:t>
                      </a: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3269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788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7803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341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C76FDA-4BF9-D444-A37C-8F76E9C84C91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|= P → R</a:t>
            </a:r>
          </a:p>
        </p:txBody>
      </p:sp>
    </p:spTree>
    <p:extLst>
      <p:ext uri="{BB962C8B-B14F-4D97-AF65-F5344CB8AC3E}">
        <p14:creationId xmlns:p14="http://schemas.microsoft.com/office/powerpoint/2010/main" val="301833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Two literals are complimentary if one is a negation of the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Complimentary literals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153"/>
              </p:ext>
            </p:extLst>
          </p:nvPr>
        </p:nvGraphicFramePr>
        <p:xfrm>
          <a:off x="2504734" y="3429000"/>
          <a:ext cx="6796350" cy="558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8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08257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31966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3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Refutation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D7FC-301D-C042-B54E-B173B5459CBB}"/>
              </a:ext>
            </a:extLst>
          </p:cNvPr>
          <p:cNvSpPr txBox="1"/>
          <p:nvPr/>
        </p:nvSpPr>
        <p:spPr>
          <a:xfrm>
            <a:off x="645109" y="31104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Negate the derivation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Convert all clauses to conjunctive normal form (CNF)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Including the derivation</a:t>
            </a:r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Continually apply the resolution rule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Basically just combining clauses until all predicates are cancelled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10216-2C07-7C42-93F8-0A6126DCA1C7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what predicates in the clauses refute the proof</a:t>
            </a:r>
          </a:p>
        </p:txBody>
      </p:sp>
    </p:spTree>
    <p:extLst>
      <p:ext uri="{BB962C8B-B14F-4D97-AF65-F5344CB8AC3E}">
        <p14:creationId xmlns:p14="http://schemas.microsoft.com/office/powerpoint/2010/main" val="217668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9082"/>
              </p:ext>
            </p:extLst>
          </p:nvPr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180212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38422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421930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5A2D2-E2F7-254D-8A62-D7C70506B7FD}"/>
              </a:ext>
            </a:extLst>
          </p:cNvPr>
          <p:cNvSpPr/>
          <p:nvPr/>
        </p:nvSpPr>
        <p:spPr>
          <a:xfrm>
            <a:off x="998732" y="1875000"/>
            <a:ext cx="10161975" cy="4635528"/>
          </a:xfrm>
          <a:prstGeom prst="rect">
            <a:avLst/>
          </a:prstGeom>
          <a:blipFill dpi="0" rotWithShape="1">
            <a:blip r:embed="rId2"/>
            <a:srcRect/>
            <a:stretch>
              <a:fillRect l="5000" t="5000" r="5000" b="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17896-F61F-944A-B21C-1AF67523A3F6}"/>
              </a:ext>
            </a:extLst>
          </p:cNvPr>
          <p:cNvSpPr/>
          <p:nvPr/>
        </p:nvSpPr>
        <p:spPr>
          <a:xfrm>
            <a:off x="998732" y="1417800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{P ∨ Q, ¬P ∨ R, ¬Q ∨ R, ¬R}</a:t>
            </a:r>
          </a:p>
        </p:txBody>
      </p:sp>
    </p:spTree>
    <p:extLst>
      <p:ext uri="{BB962C8B-B14F-4D97-AF65-F5344CB8AC3E}">
        <p14:creationId xmlns:p14="http://schemas.microsoft.com/office/powerpoint/2010/main" val="48254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⊢ ¬P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8114"/>
              </p:ext>
            </p:extLst>
          </p:nvPr>
        </p:nvGraphicFramePr>
        <p:xfrm>
          <a:off x="997200" y="1674000"/>
          <a:ext cx="10161976" cy="390648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 rowSpan="2"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92172"/>
                  </a:ext>
                </a:extLst>
              </a:tr>
              <a:tr h="558069"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05735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¬Q,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3,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3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64860"/>
              </p:ext>
            </p:extLst>
          </p:nvPr>
        </p:nvGraphicFramePr>
        <p:xfrm>
          <a:off x="918000" y="1512000"/>
          <a:ext cx="10355115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¬(P →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¬(P →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¬(¬P </a:t>
                      </a:r>
                      <a:r>
                        <a:rPr lang="en-AU" sz="2400" dirty="0"/>
                        <a:t>∨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 rowSpan="2" gridSpan="3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∧ 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 gridSpan="3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4649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2008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6960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2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2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predicate on the left or right must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∨ B = True if A = True or B = True, else False if A = B =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27711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28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2495"/>
              </p:ext>
            </p:extLst>
          </p:nvPr>
        </p:nvGraphicFramePr>
        <p:xfrm>
          <a:off x="918000" y="1512000"/>
          <a:ext cx="10161976" cy="22322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R,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4,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1FA53A-2C98-A14B-AD68-D09EC440E2E6}"/>
              </a:ext>
            </a:extLst>
          </p:cNvPr>
          <p:cNvSpPr/>
          <p:nvPr/>
        </p:nvSpPr>
        <p:spPr>
          <a:xfrm>
            <a:off x="918000" y="4173669"/>
            <a:ext cx="10161976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{P, ¬R, ¬P ∨ Q, ¬Q ∨ R}</a:t>
            </a:r>
          </a:p>
        </p:txBody>
      </p:sp>
    </p:spTree>
    <p:extLst>
      <p:ext uri="{BB962C8B-B14F-4D97-AF65-F5344CB8AC3E}">
        <p14:creationId xmlns:p14="http://schemas.microsoft.com/office/powerpoint/2010/main" val="413735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 (P ∨ Q) ∧ ¬P) → Q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 ∧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57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37584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9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929"/>
              </p:ext>
            </p:extLst>
          </p:nvPr>
        </p:nvGraphicFramePr>
        <p:xfrm>
          <a:off x="998735" y="2033827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0494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639882931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3013383897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85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 ¬( (P ∨ Q ) ∧ ¬P ) ∨ 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De Morgan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 (P ∨ Q) ∧ ¬P)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∧ ¬P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9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72692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4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04265"/>
              </p:ext>
            </p:extLst>
          </p:nvPr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 ¬(P ∨ Q) ∨ ¬(¬P ∧ ¬Q) 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De Morgan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¬¬(P ∨ Q) ∧ ¬¬(¬P ∧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∧ ¬P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15168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Q),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3,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5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Small running example on the resolution rule: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</a:t>
            </a:r>
            <a:r>
              <a:rPr lang="en-AU" sz="2800" dirty="0" err="1">
                <a:hlinkClick r:id="rId3"/>
              </a:rPr>
              <a:t>ocw.mit.edu</a:t>
            </a:r>
            <a:r>
              <a:rPr lang="en-AU" sz="2800" dirty="0">
                <a:hlinkClick r:id="rId3"/>
              </a:rPr>
              <a:t>/courses/electrical-engineering-and-computer-science/6-825-techniques-in-artificial-intelligence-sma-5504-fall-2002/lecture-notes/Lecture7FinalPart1.pdf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value of a predicate is basically flipped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Negation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¬A = True if A = False else ¬A = False if A = True 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6597"/>
              </p:ext>
            </p:extLst>
          </p:nvPr>
        </p:nvGraphicFramePr>
        <p:xfrm>
          <a:off x="2504734" y="3746381"/>
          <a:ext cx="679635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right are True when all predicates on the left are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Entail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7783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|= 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Must be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Can be True or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∀P, P |= Q if when P = True, Q = True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22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First predicate implies the second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7516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False if A = True and B = False, otherwise True</a:t>
            </a:r>
            <a:endParaRPr lang="en-AU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1FDE-C9B5-0D47-B2E4-7C0AC7859F38}"/>
              </a:ext>
            </a:extLst>
          </p:cNvPr>
          <p:cNvSpPr txBox="1"/>
          <p:nvPr/>
        </p:nvSpPr>
        <p:spPr>
          <a:xfrm>
            <a:off x="8861392" y="1253120"/>
            <a:ext cx="333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→ is equivalent to ⇒ 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9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True if both side are the 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Bi-implication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79268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↔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↔</a:t>
            </a:r>
            <a:r>
              <a:rPr lang="en-AU" dirty="0"/>
              <a:t> </a:t>
            </a:r>
            <a:r>
              <a:rPr lang="en-AU" sz="2800" dirty="0"/>
              <a:t>B is True if A = B</a:t>
            </a:r>
            <a:endParaRPr lang="en-AU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B36B0-9B63-2142-AF27-62CC57A66863}"/>
              </a:ext>
            </a:extLst>
          </p:cNvPr>
          <p:cNvSpPr txBox="1"/>
          <p:nvPr/>
        </p:nvSpPr>
        <p:spPr>
          <a:xfrm>
            <a:off x="8735627" y="1253120"/>
            <a:ext cx="345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↔ is equivalent to ⇔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3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If Jane and John are not in town we will play tennis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345CD9-6494-F14D-8A8D-F28A3ACF2980}"/>
              </a:ext>
            </a:extLst>
          </p:cNvPr>
          <p:cNvSpPr/>
          <p:nvPr/>
        </p:nvSpPr>
        <p:spPr>
          <a:xfrm>
            <a:off x="644400" y="2582498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(¬Jane ∧ ¬John) → Tennis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2494D-8166-E041-A3C1-F0BB1E8D7088}"/>
              </a:ext>
            </a:extLst>
          </p:cNvPr>
          <p:cNvSpPr/>
          <p:nvPr/>
        </p:nvSpPr>
        <p:spPr>
          <a:xfrm>
            <a:off x="1759353" y="35897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Jane is in town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167EA-894A-A043-B9CB-72FCC15708AD}"/>
              </a:ext>
            </a:extLst>
          </p:cNvPr>
          <p:cNvSpPr/>
          <p:nvPr/>
        </p:nvSpPr>
        <p:spPr>
          <a:xfrm>
            <a:off x="644400" y="35897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Jane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14E88-E919-FA42-8E7E-AB4D78F01C19}"/>
              </a:ext>
            </a:extLst>
          </p:cNvPr>
          <p:cNvSpPr/>
          <p:nvPr/>
        </p:nvSpPr>
        <p:spPr>
          <a:xfrm>
            <a:off x="1759353" y="40469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is in town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B58EC-4CD7-2141-808C-D49E51C5E751}"/>
              </a:ext>
            </a:extLst>
          </p:cNvPr>
          <p:cNvSpPr/>
          <p:nvPr/>
        </p:nvSpPr>
        <p:spPr>
          <a:xfrm>
            <a:off x="644400" y="40469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9BF5A-4165-884B-BE24-4E5F138AEFC8}"/>
              </a:ext>
            </a:extLst>
          </p:cNvPr>
          <p:cNvSpPr/>
          <p:nvPr/>
        </p:nvSpPr>
        <p:spPr>
          <a:xfrm>
            <a:off x="1759353" y="45041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We will play tennis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4364B-A72E-884E-8047-A3ECC2B25789}"/>
              </a:ext>
            </a:extLst>
          </p:cNvPr>
          <p:cNvSpPr/>
          <p:nvPr/>
        </p:nvSpPr>
        <p:spPr>
          <a:xfrm>
            <a:off x="644400" y="45041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239158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You will not pass this course unless you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345CD9-6494-F14D-8A8D-F28A3ACF2980}"/>
              </a:ext>
            </a:extLst>
          </p:cNvPr>
          <p:cNvSpPr/>
          <p:nvPr/>
        </p:nvSpPr>
        <p:spPr>
          <a:xfrm>
            <a:off x="644400" y="2582498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¬S → ¬P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2494D-8166-E041-A3C1-F0BB1E8D7088}"/>
              </a:ext>
            </a:extLst>
          </p:cNvPr>
          <p:cNvSpPr/>
          <p:nvPr/>
        </p:nvSpPr>
        <p:spPr>
          <a:xfrm>
            <a:off x="1759353" y="4029541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You study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167EA-894A-A043-B9CB-72FCC15708AD}"/>
              </a:ext>
            </a:extLst>
          </p:cNvPr>
          <p:cNvSpPr/>
          <p:nvPr/>
        </p:nvSpPr>
        <p:spPr>
          <a:xfrm>
            <a:off x="644400" y="4029541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14E88-E919-FA42-8E7E-AB4D78F01C19}"/>
              </a:ext>
            </a:extLst>
          </p:cNvPr>
          <p:cNvSpPr/>
          <p:nvPr/>
        </p:nvSpPr>
        <p:spPr>
          <a:xfrm>
            <a:off x="1759353" y="4486741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You pass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B58EC-4CD7-2141-808C-D49E51C5E751}"/>
              </a:ext>
            </a:extLst>
          </p:cNvPr>
          <p:cNvSpPr/>
          <p:nvPr/>
        </p:nvSpPr>
        <p:spPr>
          <a:xfrm>
            <a:off x="644400" y="4486741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96CF5C-1C70-4647-B7A3-9F6FDC5FB362}"/>
              </a:ext>
            </a:extLst>
          </p:cNvPr>
          <p:cNvSpPr/>
          <p:nvPr/>
        </p:nvSpPr>
        <p:spPr>
          <a:xfrm>
            <a:off x="644399" y="3046829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¬(P ∧ ¬S)</a:t>
            </a:r>
          </a:p>
        </p:txBody>
      </p:sp>
    </p:spTree>
    <p:extLst>
      <p:ext uri="{BB962C8B-B14F-4D97-AF65-F5344CB8AC3E}">
        <p14:creationId xmlns:p14="http://schemas.microsoft.com/office/powerpoint/2010/main" val="346718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2105</Words>
  <Application>Microsoft Macintosh PowerPoint</Application>
  <PresentationFormat>Widescreen</PresentationFormat>
  <Paragraphs>664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AI Tutorial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Question 1i</vt:lpstr>
      <vt:lpstr>Question 1iii</vt:lpstr>
      <vt:lpstr>Background – Conjunctive Normal Form (CNF)</vt:lpstr>
      <vt:lpstr>Background – Disjunctive Normal Form (DNF)</vt:lpstr>
      <vt:lpstr>Background - Equivalencies</vt:lpstr>
      <vt:lpstr>Background - Equivalencies</vt:lpstr>
      <vt:lpstr>Background - Equivalencies</vt:lpstr>
      <vt:lpstr>Background - Equivalencies</vt:lpstr>
      <vt:lpstr>Question 2i</vt:lpstr>
      <vt:lpstr>Question 2iii</vt:lpstr>
      <vt:lpstr>Background - Definitions</vt:lpstr>
      <vt:lpstr>Question 3i</vt:lpstr>
      <vt:lpstr>Question 3iii</vt:lpstr>
      <vt:lpstr>Background - Definitions</vt:lpstr>
      <vt:lpstr>Background - Definitions</vt:lpstr>
      <vt:lpstr>Background - Definitions</vt:lpstr>
      <vt:lpstr>Background - Definitions</vt:lpstr>
      <vt:lpstr>Resolution Rule Example</vt:lpstr>
      <vt:lpstr>Resolution Rule Example</vt:lpstr>
      <vt:lpstr>Resolution Rule Example</vt:lpstr>
      <vt:lpstr>Question 4i</vt:lpstr>
      <vt:lpstr>Question 4iii</vt:lpstr>
      <vt:lpstr>Question 4iii</vt:lpstr>
      <vt:lpstr>Question 5i</vt:lpstr>
      <vt:lpstr>Question 5iv</vt:lpstr>
      <vt:lpstr>Question 5iv</vt:lpstr>
      <vt:lpstr>Question 6i</vt:lpstr>
      <vt:lpstr>Question 6i</vt:lpstr>
      <vt:lpstr>Question 6iv</vt:lpstr>
      <vt:lpstr>Question 6iv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194</cp:revision>
  <dcterms:created xsi:type="dcterms:W3CDTF">2020-03-19T05:12:18Z</dcterms:created>
  <dcterms:modified xsi:type="dcterms:W3CDTF">2020-06-25T05:14:09Z</dcterms:modified>
</cp:coreProperties>
</file>