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6" r:id="rId3"/>
    <p:sldId id="257" r:id="rId4"/>
    <p:sldId id="258" r:id="rId5"/>
    <p:sldId id="266" r:id="rId6"/>
    <p:sldId id="259" r:id="rId7"/>
    <p:sldId id="260" r:id="rId8"/>
    <p:sldId id="261" r:id="rId9"/>
    <p:sldId id="263" r:id="rId10"/>
    <p:sldId id="264" r:id="rId11"/>
    <p:sldId id="267" r:id="rId12"/>
    <p:sldId id="265" r:id="rId13"/>
    <p:sldId id="268" r:id="rId14"/>
    <p:sldId id="269" r:id="rId15"/>
    <p:sldId id="271" r:id="rId16"/>
    <p:sldId id="272" r:id="rId17"/>
    <p:sldId id="352" r:id="rId18"/>
    <p:sldId id="273" r:id="rId19"/>
    <p:sldId id="353" r:id="rId20"/>
    <p:sldId id="274" r:id="rId21"/>
    <p:sldId id="354" r:id="rId22"/>
    <p:sldId id="275" r:id="rId23"/>
    <p:sldId id="355" r:id="rId24"/>
    <p:sldId id="276" r:id="rId25"/>
    <p:sldId id="281" r:id="rId26"/>
    <p:sldId id="277" r:id="rId27"/>
    <p:sldId id="356" r:id="rId28"/>
    <p:sldId id="278" r:id="rId29"/>
    <p:sldId id="279" r:id="rId30"/>
    <p:sldId id="282" r:id="rId31"/>
    <p:sldId id="283" r:id="rId32"/>
    <p:sldId id="357" r:id="rId33"/>
    <p:sldId id="284" r:id="rId34"/>
    <p:sldId id="285" r:id="rId35"/>
    <p:sldId id="286" r:id="rId36"/>
    <p:sldId id="288" r:id="rId37"/>
    <p:sldId id="287" r:id="rId38"/>
    <p:sldId id="362" r:id="rId39"/>
    <p:sldId id="358" r:id="rId40"/>
    <p:sldId id="290" r:id="rId41"/>
    <p:sldId id="359" r:id="rId42"/>
    <p:sldId id="360" r:id="rId43"/>
    <p:sldId id="363" r:id="rId44"/>
    <p:sldId id="361" r:id="rId45"/>
    <p:sldId id="35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D4DEED"/>
    <a:srgbClr val="D2DFEF"/>
    <a:srgbClr val="D6D6D6"/>
    <a:srgbClr val="AB4642"/>
    <a:srgbClr val="EAEFF7"/>
    <a:srgbClr val="D2DEEF"/>
    <a:srgbClr val="9DC3E6"/>
    <a:srgbClr val="ECEFF6"/>
    <a:srgbClr val="EC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1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40.png"/><Relationship Id="rId10" Type="http://schemas.openxmlformats.org/officeDocument/2006/relationships/image" Target="../media/image41.png"/><Relationship Id="rId4" Type="http://schemas.openxmlformats.org/officeDocument/2006/relationships/image" Target="../media/image130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482087" y="1792067"/>
                <a:ext cx="7990926" cy="387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𝐶𝑜𝑚𝑏𝑖𝑛𝑒𝑑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𝑐𝑜𝑙𝑜𝑢𝑟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>
                            <a:latin typeface="Cambria Math" panose="02040503050406030204" pitchFamily="18" charset="0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280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𝑏𝑙𝑢𝑒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r>
                  <a:rPr lang="en-AU" sz="2800" dirty="0"/>
                  <a:t>		 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/>
                      <m:t>0.</m:t>
                    </m:r>
                    <m:r>
                      <m:rPr>
                        <m:nor/>
                      </m:rPr>
                      <a:rPr lang="en-AU" sz="2800" b="0" i="0" smtClean="0"/>
                      <m:t>4056</m:t>
                    </m:r>
                    <m:r>
                      <m:rPr>
                        <m:nor/>
                      </m:rPr>
                      <a:rPr lang="en-AU" sz="2800"/>
                      <m:t> </m:t>
                    </m:r>
                    <m:r>
                      <m:rPr>
                        <m:nor/>
                      </m:rPr>
                      <a:rPr lang="en-AU" sz="2800" dirty="0"/>
                      <m:t>+ </m:t>
                    </m:r>
                    <m:r>
                      <m:rPr>
                        <m:nor/>
                      </m:rPr>
                      <a:rPr lang="en-AU" sz="2800"/>
                      <m:t>0.</m:t>
                    </m:r>
                    <m:r>
                      <m:rPr>
                        <m:nor/>
                      </m:rPr>
                      <a:rPr lang="en-AU" sz="2800" b="0" i="0" smtClean="0"/>
                      <m:t>2718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0.6774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0.67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74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1.5</m:t>
                    </m:r>
                    <m:r>
                      <m:rPr>
                        <m:nor/>
                      </m:rPr>
                      <a:rPr lang="en-AU" sz="2800" b="0" i="0" smtClean="0"/>
                      <m:t>9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87" y="1792067"/>
                <a:ext cx="7990926" cy="3870483"/>
              </a:xfrm>
              <a:prstGeom prst="rect">
                <a:avLst/>
              </a:prstGeom>
              <a:blipFill>
                <a:blip r:embed="rId2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30C8497-BDA9-4E46-848A-B7F468D081AB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80D966E5-0A68-424B-8E52-86F257F3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</p:spTree>
    <p:extLst>
      <p:ext uri="{BB962C8B-B14F-4D97-AF65-F5344CB8AC3E}">
        <p14:creationId xmlns:p14="http://schemas.microsoft.com/office/powerpoint/2010/main" val="325931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Entropy - Information Gain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9AB6BB-B99B-7C44-A981-3B61E74E437A}"/>
              </a:ext>
            </a:extLst>
          </p:cNvPr>
          <p:cNvSpPr txBox="1"/>
          <p:nvPr/>
        </p:nvSpPr>
        <p:spPr>
          <a:xfrm>
            <a:off x="645109" y="1835350"/>
            <a:ext cx="11312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Details how much information some properties tells you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High information gain is an informative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High information gain properties should come first in decision trees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Splits the tree to a larger degree earlier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Resultant tree will be more succinct and compact</a:t>
            </a:r>
          </a:p>
        </p:txBody>
      </p:sp>
    </p:spTree>
    <p:extLst>
      <p:ext uri="{BB962C8B-B14F-4D97-AF65-F5344CB8AC3E}">
        <p14:creationId xmlns:p14="http://schemas.microsoft.com/office/powerpoint/2010/main" val="298437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838800" y="1801031"/>
                <a:ext cx="733750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𝑐𝑜𝑙𝑜𝑢𝑟</m:t>
                          </m:r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𝑐𝑜𝑙𝑜𝑢𝑟</m:t>
                          </m:r>
                        </m:e>
                      </m:d>
                    </m:oMath>
                  </m:oMathPara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dirty="0"/>
                      <m:t>0.9886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dirty="0"/>
                      <m:t>0.67</m:t>
                    </m:r>
                    <m:r>
                      <m:rPr>
                        <m:nor/>
                      </m:rPr>
                      <a:rPr lang="en-AU" sz="2800" b="0" i="0" dirty="0" smtClean="0"/>
                      <m:t>74</m:t>
                    </m:r>
                  </m:oMath>
                </a14:m>
                <a:endParaRPr lang="en-AU" sz="2800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0.3</m:t>
                    </m:r>
                    <m:r>
                      <m:rPr>
                        <m:nor/>
                      </m:rPr>
                      <a:rPr lang="en-AU" sz="2800" b="0" i="0" smtClean="0"/>
                      <m:t>112</m:t>
                    </m:r>
                  </m:oMath>
                </a14:m>
                <a:r>
                  <a:rPr lang="en-AU" sz="2800" dirty="0"/>
                  <a:t>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112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1.2</m:t>
                    </m:r>
                    <m:r>
                      <m:rPr>
                        <m:nor/>
                      </m:rPr>
                      <a:rPr lang="en-AU" sz="2800" b="0" i="0" smtClean="0"/>
                      <m:t>4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1801031"/>
                <a:ext cx="7337507" cy="2246769"/>
              </a:xfrm>
              <a:prstGeom prst="rect">
                <a:avLst/>
              </a:prstGeo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30C8497-BDA9-4E46-848A-B7F468D081AB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037384C8-A4AF-BC40-85FC-BFED5220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</p:spTree>
    <p:extLst>
      <p:ext uri="{BB962C8B-B14F-4D97-AF65-F5344CB8AC3E}">
        <p14:creationId xmlns:p14="http://schemas.microsoft.com/office/powerpoint/2010/main" val="21666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28C11B-B4C4-ED4A-869E-A1E9BCF378C5}"/>
              </a:ext>
            </a:extLst>
          </p:cNvPr>
          <p:cNvGrpSpPr/>
          <p:nvPr/>
        </p:nvGrpSpPr>
        <p:grpSpPr>
          <a:xfrm>
            <a:off x="6094721" y="1900750"/>
            <a:ext cx="5673602" cy="4037341"/>
            <a:chOff x="6094721" y="1900750"/>
            <a:chExt cx="5673602" cy="40373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F2A510-CF03-9D48-A1AC-99EC9DC83BEF}"/>
                </a:ext>
              </a:extLst>
            </p:cNvPr>
            <p:cNvSpPr/>
            <p:nvPr/>
          </p:nvSpPr>
          <p:spPr>
            <a:xfrm>
              <a:off x="6094721" y="1900750"/>
              <a:ext cx="5673602" cy="4037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7154615" y="4747323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0568095" y="3480640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4781" y="2231679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3139" y="4888307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6914705" y="2827572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6731" y="2252823"/>
              <a:ext cx="761138" cy="76113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9899195" y="4796385"/>
              <a:ext cx="761138" cy="76113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8426136" y="3554349"/>
              <a:ext cx="761137" cy="76113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85EBF-438B-934D-9887-16DA0D7B9190}"/>
              </a:ext>
            </a:extLst>
          </p:cNvPr>
          <p:cNvGrpSpPr/>
          <p:nvPr/>
        </p:nvGrpSpPr>
        <p:grpSpPr>
          <a:xfrm>
            <a:off x="421119" y="1900751"/>
            <a:ext cx="5673602" cy="4037341"/>
            <a:chOff x="421119" y="1900751"/>
            <a:chExt cx="5673602" cy="40373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1119" y="1900751"/>
              <a:ext cx="5673602" cy="4037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79839" y="3196024"/>
              <a:ext cx="761138" cy="761138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3746959" y="3508005"/>
              <a:ext cx="761138" cy="761138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08097" y="2252824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36846" y="3576594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39734" y="4801970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1518702" y="4749431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910159" y="2162336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0287" y="3508005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F81D68FA-1C25-A545-AE7C-B6190D1D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</p:spTree>
    <p:extLst>
      <p:ext uri="{BB962C8B-B14F-4D97-AF65-F5344CB8AC3E}">
        <p14:creationId xmlns:p14="http://schemas.microsoft.com/office/powerpoint/2010/main" val="206861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870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205581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A0FD12-0D8B-CE44-B023-B47AA81DF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28541"/>
              </p:ext>
            </p:extLst>
          </p:nvPr>
        </p:nvGraphicFramePr>
        <p:xfrm>
          <a:off x="534324" y="1075915"/>
          <a:ext cx="11123352" cy="5486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853892">
                  <a:extLst>
                    <a:ext uri="{9D8B030D-6E8A-4147-A177-3AD203B41FA5}">
                      <a16:colId xmlns:a16="http://schemas.microsoft.com/office/drawing/2014/main" val="1669796237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1942015212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3249749881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1177104704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1016883668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4219680814"/>
                    </a:ext>
                  </a:extLst>
                </a:gridCol>
              </a:tblGrid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 err="1">
                          <a:solidFill>
                            <a:schemeClr val="tx1"/>
                          </a:solidFill>
                        </a:rPr>
                        <a:t>Play_tennis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21486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18653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987394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2144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578180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2198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693225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57956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91744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230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7568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595025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543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220547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75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61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Parent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2299"/>
                <a:ext cx="11279911" cy="332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yes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tennis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yes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tennis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no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tennis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no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tennis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i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/>
                            <m:t>−0.409</m:t>
                          </m:r>
                          <m:r>
                            <m:rPr>
                              <m:nor/>
                            </m:rPr>
                            <a:rPr lang="en-AU" sz="2800" b="0" i="0" smtClean="0"/>
                            <m:t>8 </m:t>
                          </m:r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r>
                            <m:rPr>
                              <m:nor/>
                            </m:rPr>
                            <a:rPr lang="en-AU" sz="28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AU" sz="2800" i="0"/>
                            <m:t>−0.5305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0.940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2299"/>
                <a:ext cx="11279911" cy="3321294"/>
              </a:xfrm>
              <a:prstGeom prst="rect">
                <a:avLst/>
              </a:prstGeom>
              <a:blipFill>
                <a:blip r:embed="rId2"/>
                <a:stretch>
                  <a:fillRect l="-675" b="-22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85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Outlook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2328265" cy="4289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sz="2800" dirty="0"/>
                  <a:t>.971</a:t>
                </a:r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Overcast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.000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Rain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0.971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2328265" cy="4289444"/>
              </a:xfrm>
              <a:prstGeom prst="rect">
                <a:avLst/>
              </a:prstGeom>
              <a:blipFill>
                <a:blip r:embed="rId2"/>
                <a:stretch>
                  <a:fillRect l="-2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70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Outlook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2328265" cy="2835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Sunny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 + (</m:t>
                            </m:r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Overcast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 +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  <a:endParaRPr lang="en-AU" sz="2800" i="0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0.940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0.3467</m:t>
                    </m:r>
                    <m:r>
                      <m:rPr>
                        <m:nor/>
                      </m:rPr>
                      <a:rPr lang="en-AU" sz="2800" b="0" i="0" smtClean="0"/>
                      <m:t> + 0 + 0.3467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0.2470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2328265" cy="2835713"/>
              </a:xfrm>
              <a:prstGeom prst="rect">
                <a:avLst/>
              </a:prstGeom>
              <a:blipFill>
                <a:blip r:embed="rId2"/>
                <a:stretch>
                  <a:fillRect l="-1029" t="-2232"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Temperature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3858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Hot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1.000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0.918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/>
                        <m:t>0.81</m:t>
                      </m:r>
                      <m:r>
                        <m:rPr>
                          <m:nor/>
                        </m:rPr>
                        <a:rPr lang="en-AU" sz="2800" b="0" i="0" smtClean="0"/>
                        <m:t>1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3858557"/>
              </a:xfrm>
              <a:prstGeom prst="rect">
                <a:avLst/>
              </a:prstGeo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27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Temperature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51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Hot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Mild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Cool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0.940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/>
                      <m:t>0.2857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/>
                      <m:t>0.3934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/>
                      <m:t>0.2317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/>
                      <m:t>0.0292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514535"/>
              </a:xfrm>
              <a:prstGeom prst="rect">
                <a:avLst/>
              </a:prstGeom>
              <a:blipFill>
                <a:blip r:embed="rId2"/>
                <a:stretch>
                  <a:fillRect l="-1064" t="-25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19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494242"/>
            <a:ext cx="109017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1 submissions have closed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Was initially set to auto-submit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Check over your marks if you looked at them 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Plagiarism checking is currently happening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Hope you renamed those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has been released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Due in week 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Should have everything needed to complete it after this week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264768" y="4807276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Humidity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45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0.985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0.592</m:t>
                      </m:r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459519"/>
              </a:xfrm>
              <a:prstGeom prst="rect">
                <a:avLst/>
              </a:prstGeo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18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Humidity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080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Humidity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High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Normal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  <a:endParaRPr lang="en-AU" sz="2800" i="0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0.940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0.4925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0.296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0.1515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080826"/>
              </a:xfrm>
              <a:prstGeom prst="rect">
                <a:avLst/>
              </a:prstGeom>
              <a:blipFill>
                <a:blip r:embed="rId2"/>
                <a:stretch>
                  <a:fillRect l="-1064" t="-3030" b="-48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323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Wind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45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Weak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0.811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Strong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1.000</m:t>
                      </m:r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459519"/>
              </a:xfrm>
              <a:prstGeom prst="rect">
                <a:avLst/>
              </a:prstGeo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9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Wind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08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Wind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Strong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0.940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0.4634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0.428</m:t>
                    </m:r>
                    <m:r>
                      <m:rPr>
                        <m:nor/>
                      </m:rPr>
                      <a:rPr lang="en-AU" sz="2800" b="0" i="0" smtClean="0"/>
                      <m:t>6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0.048</m:t>
                    </m:r>
                  </m:oMath>
                </a14:m>
                <a:r>
                  <a:rPr lang="en-AU" sz="2800" dirty="0"/>
                  <a:t>0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083647"/>
              </a:xfrm>
              <a:prstGeom prst="rect">
                <a:avLst/>
              </a:prstGeom>
              <a:blipFill>
                <a:blip r:embed="rId2"/>
                <a:stretch>
                  <a:fillRect l="-1064" t="-303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213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First Feature Selection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E9ACB5-D058-8947-B549-6D0BE05B2A78}"/>
              </a:ext>
            </a:extLst>
          </p:cNvPr>
          <p:cNvSpPr txBox="1"/>
          <p:nvPr/>
        </p:nvSpPr>
        <p:spPr>
          <a:xfrm>
            <a:off x="648000" y="1800000"/>
            <a:ext cx="110327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Gain(S, Outlook)          = 0.2470</a:t>
            </a:r>
          </a:p>
          <a:p>
            <a:r>
              <a:rPr lang="en-AU" sz="2800" dirty="0"/>
              <a:t>Gain(S, Temperature)  = 0.0292</a:t>
            </a:r>
          </a:p>
          <a:p>
            <a:r>
              <a:rPr lang="en-AU" sz="2800" dirty="0"/>
              <a:t>Gain(S, Humidity)        = 0.1515</a:t>
            </a:r>
          </a:p>
          <a:p>
            <a:r>
              <a:rPr lang="en-AU" sz="2800" dirty="0"/>
              <a:t>Gain(S, Wind)               = 0.0480</a:t>
            </a:r>
          </a:p>
          <a:p>
            <a:endParaRPr lang="en-AU" sz="2800" dirty="0"/>
          </a:p>
          <a:p>
            <a:r>
              <a:rPr lang="en-AU" sz="2800" dirty="0"/>
              <a:t>Split based on Outlook</a:t>
            </a:r>
          </a:p>
        </p:txBody>
      </p:sp>
    </p:spTree>
    <p:extLst>
      <p:ext uri="{BB962C8B-B14F-4D97-AF65-F5344CB8AC3E}">
        <p14:creationId xmlns:p14="http://schemas.microsoft.com/office/powerpoint/2010/main" val="18066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Sunny Outlook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279911" cy="3466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yes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Sunny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yes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Sunny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no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Sunny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no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Sunny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/>
                            <m:t>−0.5287</m:t>
                          </m:r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r>
                            <m:rPr>
                              <m:nor/>
                            </m:rPr>
                            <a:rPr lang="en-AU" sz="28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AU" sz="2800" i="0"/>
                            <m:t>−0.442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/>
                        <m:t>0.97</m:t>
                      </m:r>
                      <m:r>
                        <m:rPr>
                          <m:nor/>
                        </m:rPr>
                        <a:rPr lang="en-AU" sz="2800" b="0" i="0" smtClean="0"/>
                        <m:t>10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279911" cy="3466783"/>
              </a:xfrm>
              <a:prstGeom prst="rect">
                <a:avLst/>
              </a:prstGeom>
              <a:blipFill>
                <a:blip r:embed="rId2"/>
                <a:stretch>
                  <a:fillRect l="-675" b="-21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715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07344" cy="1325563"/>
          </a:xfrm>
        </p:spPr>
        <p:txBody>
          <a:bodyPr/>
          <a:lstStyle/>
          <a:p>
            <a:r>
              <a:rPr lang="en-AU" dirty="0"/>
              <a:t>Question 1 – Temperature Entropy given Sunny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887590" cy="2996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Hot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1.000</m:t>
                      </m:r>
                    </m:oMath>
                  </m:oMathPara>
                </a14:m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0.000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887590" cy="2996782"/>
              </a:xfrm>
              <a:prstGeom prst="rect">
                <a:avLst/>
              </a:prstGeo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913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07344" cy="1325563"/>
          </a:xfrm>
        </p:spPr>
        <p:txBody>
          <a:bodyPr/>
          <a:lstStyle/>
          <a:p>
            <a:r>
              <a:rPr lang="en-AU" dirty="0"/>
              <a:t>Question 1 – Temperature Entropy given Sunny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0919711" cy="366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</m:d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8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Hot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 + 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 + 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AU" sz="2800" i="0" dirty="0">
                  <a:latin typeface="Cambria Math" panose="02040503050406030204" pitchFamily="18" charset="0"/>
                </a:endParaRP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(0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0.4</m:t>
                    </m:r>
                    <m:r>
                      <m:rPr>
                        <m:nor/>
                      </m:rPr>
                      <a:rPr lang="en-AU" sz="2800" b="0" i="0" smtClean="0"/>
                      <m:t>000 + 0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0.571</m:t>
                    </m:r>
                  </m:oMath>
                </a14:m>
                <a:r>
                  <a:rPr lang="en-AU" sz="2800" dirty="0"/>
                  <a:t>0</a:t>
                </a:r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0919711" cy="3666966"/>
              </a:xfrm>
              <a:prstGeom prst="rect">
                <a:avLst/>
              </a:prstGeom>
              <a:blipFill>
                <a:blip r:embed="rId2"/>
                <a:stretch>
                  <a:fillRect l="-1161" t="-25952" b="-294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934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Humidity Entropy given Sunny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509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0.000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Humidity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Sunny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High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Normal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b="0" i="0" smtClean="0"/>
                      <m:t>0.9710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5095690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000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Wind Entropy given Sunny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509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Weak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0.918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Strong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1.000</m:t>
                      </m:r>
                    </m:oMath>
                  </m:oMathPara>
                </a14:m>
                <a:endParaRPr lang="en-AU" sz="2800" b="0" dirty="0"/>
              </a:p>
              <a:p>
                <a:endParaRPr lang="en-AU" sz="2800" dirty="0"/>
              </a:p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Wind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Sunny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Strong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0.5508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0.4</m:t>
                    </m:r>
                    <m:r>
                      <m:rPr>
                        <m:nor/>
                      </m:rPr>
                      <a:rPr lang="en-AU" sz="2800" b="0" i="0" smtClean="0"/>
                      <m:t>000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0.0202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5095690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63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/>
              <p:nvPr/>
            </p:nvSpPr>
            <p:spPr>
              <a:xfrm>
                <a:off x="645109" y="1495969"/>
                <a:ext cx="1090177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Measure of the amount of information required to represent something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Typically in the form of bits</a:t>
                </a:r>
              </a:p>
              <a:p>
                <a:endParaRPr lang="en-AU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is the probability of some variable having a particular value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dirty="0"/>
                  <a:t> converts the probability into the number of bits required to represent it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495969"/>
                <a:ext cx="10901779" cy="4832092"/>
              </a:xfrm>
              <a:prstGeom prst="rect">
                <a:avLst/>
              </a:prstGeom>
              <a:blipFill>
                <a:blip r:embed="rId2"/>
                <a:stretch>
                  <a:fillRect l="-931" t="-1312" b="-23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0704C2-B619-E84C-A2E2-568EA028B823}"/>
                  </a:ext>
                </a:extLst>
              </p:cNvPr>
              <p:cNvSpPr/>
              <p:nvPr/>
            </p:nvSpPr>
            <p:spPr>
              <a:xfrm>
                <a:off x="896471" y="3280630"/>
                <a:ext cx="4836821" cy="12627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0704C2-B619-E84C-A2E2-568EA028B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71" y="3280630"/>
                <a:ext cx="4836821" cy="1262769"/>
              </a:xfrm>
              <a:prstGeom prst="rect">
                <a:avLst/>
              </a:prstGeom>
              <a:blipFill>
                <a:blip r:embed="rId3"/>
                <a:stretch>
                  <a:fillRect t="-109804" r="-1047" b="-1549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CB25071-FC9A-9849-BC60-805A71DB897B}"/>
              </a:ext>
            </a:extLst>
          </p:cNvPr>
          <p:cNvGrpSpPr/>
          <p:nvPr/>
        </p:nvGrpSpPr>
        <p:grpSpPr>
          <a:xfrm>
            <a:off x="8643704" y="2658430"/>
            <a:ext cx="2903184" cy="1541140"/>
            <a:chOff x="9665840" y="2318630"/>
            <a:chExt cx="2112403" cy="15411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0C8B162-42DE-9D44-95B8-030949AC1CA9}"/>
                    </a:ext>
                  </a:extLst>
                </p:cNvPr>
                <p:cNvSpPr/>
                <p:nvPr/>
              </p:nvSpPr>
              <p:spPr>
                <a:xfrm>
                  <a:off x="9665840" y="2797616"/>
                  <a:ext cx="2112403" cy="10621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𝑛𝑡𝑟𝑜𝑝𝑦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)=3</m:t>
                        </m:r>
                      </m:oMath>
                    </m:oMathPara>
                  </a14:m>
                  <a:endParaRPr lang="en-AU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AU" sz="2800" dirty="0">
                      <a:solidFill>
                        <a:schemeClr val="tx1"/>
                      </a:solidFill>
                    </a:rPr>
                    <a:t> = 8 values</a:t>
                  </a: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0C8B162-42DE-9D44-95B8-030949AC1C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5840" y="2797616"/>
                  <a:ext cx="2112403" cy="1062154"/>
                </a:xfrm>
                <a:prstGeom prst="rect">
                  <a:avLst/>
                </a:prstGeom>
                <a:blipFill>
                  <a:blip r:embed="rId4"/>
                  <a:stretch>
                    <a:fillRect b="-814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8D1D22-014A-E742-B9AD-15C79145D568}"/>
                </a:ext>
              </a:extLst>
            </p:cNvPr>
            <p:cNvSpPr/>
            <p:nvPr/>
          </p:nvSpPr>
          <p:spPr>
            <a:xfrm>
              <a:off x="9665840" y="2318630"/>
              <a:ext cx="2112403" cy="4789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/>
              <a:r>
                <a:rPr lang="en-AU" sz="2400" dirty="0">
                  <a:solidFill>
                    <a:schemeClr val="tx1"/>
                  </a:solidFill>
                </a:rPr>
                <a:t>Bits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551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Rain Outlook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792800"/>
                <a:ext cx="11279911" cy="332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Rain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yes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Rain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yes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Rain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no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Rain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no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Rain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/>
                            <m:t>−0.442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2 + −</m:t>
                          </m:r>
                          <m:r>
                            <m:rPr>
                              <m:nor/>
                            </m:rPr>
                            <a:rPr lang="en-AU" sz="2800" i="0"/>
                            <m:t>0.5287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AU" sz="2800" i="0"/>
                        <m:t>0.97</m:t>
                      </m:r>
                      <m:r>
                        <m:rPr>
                          <m:nor/>
                        </m:rPr>
                        <a:rPr lang="en-AU" sz="2800" b="0" i="0" smtClean="0"/>
                        <m:t>10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792800"/>
                <a:ext cx="11279911" cy="3321294"/>
              </a:xfrm>
              <a:prstGeom prst="rect">
                <a:avLst/>
              </a:prstGeom>
              <a:blipFill>
                <a:blip r:embed="rId2"/>
                <a:stretch>
                  <a:fillRect l="-675" b="-22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1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07344" cy="1325563"/>
          </a:xfrm>
        </p:spPr>
        <p:txBody>
          <a:bodyPr/>
          <a:lstStyle/>
          <a:p>
            <a:r>
              <a:rPr lang="en-AU" dirty="0"/>
              <a:t>Question 1 – Temperature Entropy given 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314713" cy="3858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Hot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0.918</m:t>
                      </m:r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1.000</m:t>
                      </m:r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314713" cy="3858557"/>
              </a:xfrm>
              <a:prstGeom prst="rect">
                <a:avLst/>
              </a:prstGeom>
              <a:blipFill>
                <a:blip r:embed="rId2"/>
                <a:stretch>
                  <a:fillRect l="-2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680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07344" cy="1325563"/>
          </a:xfrm>
        </p:spPr>
        <p:txBody>
          <a:bodyPr/>
          <a:lstStyle/>
          <a:p>
            <a:r>
              <a:rPr lang="en-AU" dirty="0"/>
              <a:t>Question 1 – Temperature Entropy given 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314713" cy="2689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AU" sz="28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i="0">
                                  <a:latin typeface="Cambria Math" panose="02040503050406030204" pitchFamily="18" charset="0"/>
                                </a:rPr>
                                <m:t>Rain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Rain</m:t>
                              </m:r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Hot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 + 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 + 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AU" sz="2800" b="0" dirty="0"/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0.971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(0</m:t>
                      </m:r>
                      <m:r>
                        <m:rPr>
                          <m:nor/>
                        </m:rPr>
                        <a:rPr lang="en-AU" sz="2800" b="0" i="0" smtClean="0"/>
                        <m:t> + </m:t>
                      </m:r>
                      <m:r>
                        <m:rPr>
                          <m:nor/>
                        </m:rPr>
                        <a:rPr lang="en-AU" sz="2800" i="0"/>
                        <m:t>0.5508</m:t>
                      </m:r>
                      <m:r>
                        <m:rPr>
                          <m:nor/>
                        </m:rPr>
                        <a:rPr lang="en-AU" sz="2800" b="0" i="0" smtClean="0"/>
                        <m:t> + 0.4000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= 0.0202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314713" cy="2689904"/>
              </a:xfrm>
              <a:prstGeom prst="rect">
                <a:avLst/>
              </a:prstGeom>
              <a:blipFill>
                <a:blip r:embed="rId2"/>
                <a:stretch>
                  <a:fillRect l="-1121" t="-9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2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Humidity Entropy given Rain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49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1.000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0.551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Humidity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High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i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Normal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</m:t>
                    </m:r>
                    <m:r>
                      <m:rPr>
                        <m:nor/>
                      </m:rPr>
                      <a:rPr lang="en-AU" sz="2800" b="0" i="0" smtClean="0"/>
                      <m:t>4000 + </m:t>
                    </m:r>
                    <m:r>
                      <m:rPr>
                        <m:nor/>
                      </m:rPr>
                      <a:rPr lang="en-AU" sz="2800" i="0"/>
                      <m:t>0.3306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0.2404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4937185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033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Wind Entropy given Rain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49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Weak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Strong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0.000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Wind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i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Strong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b="0" i="0" smtClean="0"/>
                      <m:t>0.971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4937185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322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Second Feature Selection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4400" y="1800000"/>
                <a:ext cx="10845484" cy="4503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AU" sz="2800" dirty="0"/>
                  <a:t>, Temperature)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/>
                      <m:t>0.571</m:t>
                    </m:r>
                  </m:oMath>
                </a14:m>
                <a:r>
                  <a:rPr lang="en-AU" sz="2800" dirty="0"/>
                  <a:t>0</a:t>
                </a:r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AU" sz="2800" dirty="0"/>
                  <a:t>, Humidity)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/>
                      <m:t>0.9710</m:t>
                    </m:r>
                  </m:oMath>
                </a14:m>
                <a:endParaRPr lang="en-AU" sz="2800" dirty="0"/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AU" sz="2800" dirty="0"/>
                  <a:t>, Wind)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/>
                      <m:t>0.0202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sub>
                    </m:sSub>
                  </m:oMath>
                </a14:m>
                <a:r>
                  <a:rPr lang="en-AU" sz="2800" dirty="0"/>
                  <a:t>, Temperature)  =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0.0202</m:t>
                    </m:r>
                  </m:oMath>
                </a14:m>
                <a:endParaRPr lang="en-AU" sz="2800" dirty="0"/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sub>
                    </m:sSub>
                  </m:oMath>
                </a14:m>
                <a:r>
                  <a:rPr lang="en-AU" sz="2800" dirty="0"/>
                  <a:t>, Humidity)        =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/>
                      <m:t>0.2404</m:t>
                    </m:r>
                  </m:oMath>
                </a14:m>
                <a:endParaRPr lang="en-AU" sz="2800" dirty="0"/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sub>
                    </m:sSub>
                  </m:oMath>
                </a14:m>
                <a:r>
                  <a:rPr lang="en-AU" sz="2800" dirty="0"/>
                  <a:t>, Wind)               =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/>
                      <m:t>0.971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Split based on Humidity for Sunny</a:t>
                </a:r>
              </a:p>
              <a:p>
                <a:r>
                  <a:rPr lang="en-AU" sz="2800" dirty="0"/>
                  <a:t>Split based on Wind for Rain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" y="1800000"/>
                <a:ext cx="10845484" cy="4503156"/>
              </a:xfrm>
              <a:prstGeom prst="rect">
                <a:avLst/>
              </a:prstGeom>
              <a:blipFill>
                <a:blip r:embed="rId2"/>
                <a:stretch>
                  <a:fillRect l="-1170" t="-1127" b="-28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36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Second Feature Selection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E9ACB5-D058-8947-B549-6D0BE05B2A78}"/>
              </a:ext>
            </a:extLst>
          </p:cNvPr>
          <p:cNvSpPr txBox="1"/>
          <p:nvPr/>
        </p:nvSpPr>
        <p:spPr>
          <a:xfrm>
            <a:off x="648000" y="1800000"/>
            <a:ext cx="10798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No other splits are required since the entropy at the current splits is 0.</a:t>
            </a:r>
          </a:p>
          <a:p>
            <a:endParaRPr lang="en-AU" sz="2800" dirty="0"/>
          </a:p>
          <a:p>
            <a:r>
              <a:rPr lang="en-AU" sz="2800" dirty="0"/>
              <a:t>This means that no bits are required to represent the information since there is only one answer.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66703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Final Decision Tree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EB9E1B-0CCF-0940-BBAB-0DAC916DD53D}"/>
              </a:ext>
            </a:extLst>
          </p:cNvPr>
          <p:cNvSpPr/>
          <p:nvPr/>
        </p:nvSpPr>
        <p:spPr>
          <a:xfrm>
            <a:off x="4829061" y="1593907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F88DBC-F153-7241-8E83-766E48C95BE6}"/>
              </a:ext>
            </a:extLst>
          </p:cNvPr>
          <p:cNvSpPr/>
          <p:nvPr/>
        </p:nvSpPr>
        <p:spPr>
          <a:xfrm>
            <a:off x="1781061" y="3318829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B1CF0D-7AD5-354A-A5F8-FDDB52C06350}"/>
              </a:ext>
            </a:extLst>
          </p:cNvPr>
          <p:cNvSpPr/>
          <p:nvPr/>
        </p:nvSpPr>
        <p:spPr>
          <a:xfrm>
            <a:off x="7877061" y="3318828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BB224C-92E8-B745-A866-F392704B1475}"/>
              </a:ext>
            </a:extLst>
          </p:cNvPr>
          <p:cNvSpPr/>
          <p:nvPr/>
        </p:nvSpPr>
        <p:spPr>
          <a:xfrm>
            <a:off x="5269439" y="3318828"/>
            <a:ext cx="1266939" cy="8042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7F27388-D572-C045-9B30-DDE490F0527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5444549" y="2856499"/>
            <a:ext cx="920690" cy="3969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39517D8-2E12-A144-A2D5-AF01967DE2C5}"/>
              </a:ext>
            </a:extLst>
          </p:cNvPr>
          <p:cNvCxnSpPr>
            <a:stCxn id="3" idx="3"/>
            <a:endCxn id="8" idx="0"/>
          </p:cNvCxnSpPr>
          <p:nvPr/>
        </p:nvCxnSpPr>
        <p:spPr>
          <a:xfrm>
            <a:off x="6984694" y="1996023"/>
            <a:ext cx="1970184" cy="132280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5EA7C76-DB20-464D-81BA-18D30C10F6C0}"/>
              </a:ext>
            </a:extLst>
          </p:cNvPr>
          <p:cNvCxnSpPr>
            <a:stCxn id="3" idx="1"/>
            <a:endCxn id="6" idx="0"/>
          </p:cNvCxnSpPr>
          <p:nvPr/>
        </p:nvCxnSpPr>
        <p:spPr>
          <a:xfrm rot="10800000" flipV="1">
            <a:off x="2858879" y="1996023"/>
            <a:ext cx="1970183" cy="132280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591D9F8-EA02-2F40-AA69-4EBAD2CFB21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799653" y="4104469"/>
            <a:ext cx="1040634" cy="1077817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DEABBCF-157D-E04B-A19E-A0F8C7339CE7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877469" y="4104469"/>
            <a:ext cx="1040634" cy="1077816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A37AC8-1810-044C-81BA-2710526AB74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7895654" y="4104467"/>
            <a:ext cx="1040633" cy="1077817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A1B0B7E-E442-BF42-BE49-F6ABF2B68758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8973470" y="4104467"/>
            <a:ext cx="1040633" cy="1077816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95EB59-3984-1840-B060-AEBB5EC48025}"/>
              </a:ext>
            </a:extLst>
          </p:cNvPr>
          <p:cNvSpPr txBox="1"/>
          <p:nvPr/>
        </p:nvSpPr>
        <p:spPr>
          <a:xfrm>
            <a:off x="1477179" y="2265753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Sunny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52045D-6072-0A4A-BACE-ADF62DABAA72}"/>
              </a:ext>
            </a:extLst>
          </p:cNvPr>
          <p:cNvSpPr txBox="1"/>
          <p:nvPr/>
        </p:nvSpPr>
        <p:spPr>
          <a:xfrm>
            <a:off x="8650996" y="2259729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Rain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2526BB-99B1-3B43-935F-A4B9970F6CBE}"/>
              </a:ext>
            </a:extLst>
          </p:cNvPr>
          <p:cNvSpPr txBox="1"/>
          <p:nvPr/>
        </p:nvSpPr>
        <p:spPr>
          <a:xfrm>
            <a:off x="5758772" y="2598050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Overcast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D7904-F5C1-8A48-8A8A-1A68033832AE}"/>
              </a:ext>
            </a:extLst>
          </p:cNvPr>
          <p:cNvSpPr txBox="1"/>
          <p:nvPr/>
        </p:nvSpPr>
        <p:spPr>
          <a:xfrm>
            <a:off x="634388" y="4555146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Normal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895FB8-DBAB-6E4B-8F72-61AD055C7832}"/>
              </a:ext>
            </a:extLst>
          </p:cNvPr>
          <p:cNvSpPr txBox="1"/>
          <p:nvPr/>
        </p:nvSpPr>
        <p:spPr>
          <a:xfrm>
            <a:off x="3973415" y="4555145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831EFC-DD37-5C4F-97EC-8E3995B589D2}"/>
              </a:ext>
            </a:extLst>
          </p:cNvPr>
          <p:cNvSpPr txBox="1"/>
          <p:nvPr/>
        </p:nvSpPr>
        <p:spPr>
          <a:xfrm>
            <a:off x="10052889" y="4555144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Strong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63F790-92D9-E348-AF51-2F5356D1940D}"/>
              </a:ext>
            </a:extLst>
          </p:cNvPr>
          <p:cNvSpPr txBox="1"/>
          <p:nvPr/>
        </p:nvSpPr>
        <p:spPr>
          <a:xfrm>
            <a:off x="6968170" y="4555143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Weak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95177-DEDE-864D-AE0C-5A31EECF39A2}"/>
              </a:ext>
            </a:extLst>
          </p:cNvPr>
          <p:cNvSpPr/>
          <p:nvPr/>
        </p:nvSpPr>
        <p:spPr>
          <a:xfrm>
            <a:off x="1321224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379283-D5A9-3A46-A1A7-DA71E6A175AB}"/>
              </a:ext>
            </a:extLst>
          </p:cNvPr>
          <p:cNvSpPr/>
          <p:nvPr/>
        </p:nvSpPr>
        <p:spPr>
          <a:xfrm>
            <a:off x="3470431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0EFDFB-86EF-7C4E-8464-8E13FA3CB775}"/>
              </a:ext>
            </a:extLst>
          </p:cNvPr>
          <p:cNvSpPr/>
          <p:nvPr/>
        </p:nvSpPr>
        <p:spPr>
          <a:xfrm>
            <a:off x="7417224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522B42-4FF6-AE4E-8263-4D522C581EA0}"/>
              </a:ext>
            </a:extLst>
          </p:cNvPr>
          <p:cNvSpPr/>
          <p:nvPr/>
        </p:nvSpPr>
        <p:spPr>
          <a:xfrm>
            <a:off x="9572857" y="5178615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67586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Final Decision Tree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EB9E1B-0CCF-0940-BBAB-0DAC916DD53D}"/>
              </a:ext>
            </a:extLst>
          </p:cNvPr>
          <p:cNvSpPr/>
          <p:nvPr/>
        </p:nvSpPr>
        <p:spPr>
          <a:xfrm>
            <a:off x="4829061" y="1593907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F88DBC-F153-7241-8E83-766E48C95BE6}"/>
              </a:ext>
            </a:extLst>
          </p:cNvPr>
          <p:cNvSpPr/>
          <p:nvPr/>
        </p:nvSpPr>
        <p:spPr>
          <a:xfrm>
            <a:off x="1781061" y="3318829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B1CF0D-7AD5-354A-A5F8-FDDB52C06350}"/>
              </a:ext>
            </a:extLst>
          </p:cNvPr>
          <p:cNvSpPr/>
          <p:nvPr/>
        </p:nvSpPr>
        <p:spPr>
          <a:xfrm>
            <a:off x="7877061" y="3318828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BB224C-92E8-B745-A866-F392704B1475}"/>
              </a:ext>
            </a:extLst>
          </p:cNvPr>
          <p:cNvSpPr/>
          <p:nvPr/>
        </p:nvSpPr>
        <p:spPr>
          <a:xfrm>
            <a:off x="5269439" y="3318828"/>
            <a:ext cx="1266939" cy="8042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7F27388-D572-C045-9B30-DDE490F0527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5444549" y="2856499"/>
            <a:ext cx="920690" cy="3969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39517D8-2E12-A144-A2D5-AF01967DE2C5}"/>
              </a:ext>
            </a:extLst>
          </p:cNvPr>
          <p:cNvCxnSpPr>
            <a:stCxn id="3" idx="3"/>
            <a:endCxn id="8" idx="0"/>
          </p:cNvCxnSpPr>
          <p:nvPr/>
        </p:nvCxnSpPr>
        <p:spPr>
          <a:xfrm>
            <a:off x="6984694" y="1996023"/>
            <a:ext cx="1970184" cy="132280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5EA7C76-DB20-464D-81BA-18D30C10F6C0}"/>
              </a:ext>
            </a:extLst>
          </p:cNvPr>
          <p:cNvCxnSpPr>
            <a:stCxn id="3" idx="1"/>
            <a:endCxn id="6" idx="0"/>
          </p:cNvCxnSpPr>
          <p:nvPr/>
        </p:nvCxnSpPr>
        <p:spPr>
          <a:xfrm rot="10800000" flipV="1">
            <a:off x="2858879" y="1996023"/>
            <a:ext cx="1970183" cy="132280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591D9F8-EA02-2F40-AA69-4EBAD2CFB21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799653" y="4104469"/>
            <a:ext cx="1040634" cy="1077817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DEABBCF-157D-E04B-A19E-A0F8C7339CE7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877469" y="4104469"/>
            <a:ext cx="1040634" cy="1077816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A37AC8-1810-044C-81BA-2710526AB74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7895654" y="4104467"/>
            <a:ext cx="1040633" cy="1077817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A1B0B7E-E442-BF42-BE49-F6ABF2B68758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8973470" y="4104467"/>
            <a:ext cx="1040633" cy="1077816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95EB59-3984-1840-B060-AEBB5EC48025}"/>
              </a:ext>
            </a:extLst>
          </p:cNvPr>
          <p:cNvSpPr txBox="1"/>
          <p:nvPr/>
        </p:nvSpPr>
        <p:spPr>
          <a:xfrm>
            <a:off x="1477179" y="2265753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Sunny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52045D-6072-0A4A-BACE-ADF62DABAA72}"/>
              </a:ext>
            </a:extLst>
          </p:cNvPr>
          <p:cNvSpPr txBox="1"/>
          <p:nvPr/>
        </p:nvSpPr>
        <p:spPr>
          <a:xfrm>
            <a:off x="8650996" y="2259729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Rain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2526BB-99B1-3B43-935F-A4B9970F6CBE}"/>
              </a:ext>
            </a:extLst>
          </p:cNvPr>
          <p:cNvSpPr txBox="1"/>
          <p:nvPr/>
        </p:nvSpPr>
        <p:spPr>
          <a:xfrm>
            <a:off x="5758772" y="2598050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Overcast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D7904-F5C1-8A48-8A8A-1A68033832AE}"/>
              </a:ext>
            </a:extLst>
          </p:cNvPr>
          <p:cNvSpPr txBox="1"/>
          <p:nvPr/>
        </p:nvSpPr>
        <p:spPr>
          <a:xfrm>
            <a:off x="634388" y="4555146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Normal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895FB8-DBAB-6E4B-8F72-61AD055C7832}"/>
              </a:ext>
            </a:extLst>
          </p:cNvPr>
          <p:cNvSpPr txBox="1"/>
          <p:nvPr/>
        </p:nvSpPr>
        <p:spPr>
          <a:xfrm>
            <a:off x="3973415" y="4555145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831EFC-DD37-5C4F-97EC-8E3995B589D2}"/>
              </a:ext>
            </a:extLst>
          </p:cNvPr>
          <p:cNvSpPr txBox="1"/>
          <p:nvPr/>
        </p:nvSpPr>
        <p:spPr>
          <a:xfrm>
            <a:off x="10052889" y="4555144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Strong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63F790-92D9-E348-AF51-2F5356D1940D}"/>
              </a:ext>
            </a:extLst>
          </p:cNvPr>
          <p:cNvSpPr txBox="1"/>
          <p:nvPr/>
        </p:nvSpPr>
        <p:spPr>
          <a:xfrm>
            <a:off x="6968170" y="4555143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Weak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95177-DEDE-864D-AE0C-5A31EECF39A2}"/>
              </a:ext>
            </a:extLst>
          </p:cNvPr>
          <p:cNvSpPr/>
          <p:nvPr/>
        </p:nvSpPr>
        <p:spPr>
          <a:xfrm>
            <a:off x="1321224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379283-D5A9-3A46-A1A7-DA71E6A175AB}"/>
              </a:ext>
            </a:extLst>
          </p:cNvPr>
          <p:cNvSpPr/>
          <p:nvPr/>
        </p:nvSpPr>
        <p:spPr>
          <a:xfrm>
            <a:off x="3470431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0EFDFB-86EF-7C4E-8464-8E13FA3CB775}"/>
              </a:ext>
            </a:extLst>
          </p:cNvPr>
          <p:cNvSpPr/>
          <p:nvPr/>
        </p:nvSpPr>
        <p:spPr>
          <a:xfrm>
            <a:off x="7417224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522B42-4FF6-AE4E-8263-4D522C581EA0}"/>
              </a:ext>
            </a:extLst>
          </p:cNvPr>
          <p:cNvSpPr/>
          <p:nvPr/>
        </p:nvSpPr>
        <p:spPr>
          <a:xfrm>
            <a:off x="9572857" y="5178615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2739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Bayes Theorem - Recap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749883-55C8-F44F-8FA4-4DBB7203C14B}"/>
              </a:ext>
            </a:extLst>
          </p:cNvPr>
          <p:cNvSpPr txBox="1"/>
          <p:nvPr/>
        </p:nvSpPr>
        <p:spPr>
          <a:xfrm>
            <a:off x="645110" y="1699561"/>
            <a:ext cx="10901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Probability of a given event occurring based on our prior knowledge or evidence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0F2E36-AADA-494E-97D3-89A1AA997C75}"/>
              </a:ext>
            </a:extLst>
          </p:cNvPr>
          <p:cNvGrpSpPr/>
          <p:nvPr/>
        </p:nvGrpSpPr>
        <p:grpSpPr>
          <a:xfrm>
            <a:off x="831722" y="3156609"/>
            <a:ext cx="10328987" cy="1200329"/>
            <a:chOff x="1017037" y="3374331"/>
            <a:chExt cx="10328987" cy="1356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9EFE09-27C1-624F-9B06-1A8A4584673D}"/>
                    </a:ext>
                  </a:extLst>
                </p:cNvPr>
                <p:cNvSpPr/>
                <p:nvPr/>
              </p:nvSpPr>
              <p:spPr>
                <a:xfrm>
                  <a:off x="1017037" y="3374332"/>
                  <a:ext cx="3946849" cy="13562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𝐻𝑦𝑝𝑜𝑡h𝑒𝑠𝑖𝑠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𝐸𝑣𝑖𝑑𝑒𝑛𝑐𝑒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9EFE09-27C1-624F-9B06-1A8A45846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037" y="3374332"/>
                  <a:ext cx="3946849" cy="1356288"/>
                </a:xfrm>
                <a:prstGeom prst="rect">
                  <a:avLst/>
                </a:prstGeom>
                <a:blipFill>
                  <a:blip r:embed="rId2"/>
                  <a:stretch>
                    <a:fillRect r="-287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F52038-EDF1-9B4C-ADE0-2CCE3C55A876}"/>
                    </a:ext>
                  </a:extLst>
                </p:cNvPr>
                <p:cNvSpPr/>
                <p:nvPr/>
              </p:nvSpPr>
              <p:spPr>
                <a:xfrm>
                  <a:off x="4963886" y="3374331"/>
                  <a:ext cx="6382138" cy="13562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𝐸𝑣𝑖𝑑𝑒𝑛𝑐𝑒</m:t>
                                </m:r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𝐻𝑦𝑝𝑜𝑡h𝑒𝑠𝑖𝑠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𝐻𝑦𝑝𝑜𝑡h𝑒𝑠𝑖𝑠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𝐸𝑣𝑖𝑑𝑒𝑛𝑐𝑒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F52038-EDF1-9B4C-ADE0-2CCE3C55A8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886" y="3374331"/>
                  <a:ext cx="6382138" cy="13562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82F12D-32E6-FD40-8924-37783B6ED528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992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Entropy (Dice Example)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D50E20-013F-814D-8F9C-0200A9F43E27}"/>
              </a:ext>
            </a:extLst>
          </p:cNvPr>
          <p:cNvGrpSpPr/>
          <p:nvPr/>
        </p:nvGrpSpPr>
        <p:grpSpPr>
          <a:xfrm>
            <a:off x="10344838" y="1434950"/>
            <a:ext cx="1609084" cy="1718631"/>
            <a:chOff x="1784110" y="3657600"/>
            <a:chExt cx="1609084" cy="171863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B3B0230-2479-F643-B4B3-0D374221B3B8}"/>
                </a:ext>
              </a:extLst>
            </p:cNvPr>
            <p:cNvSpPr/>
            <p:nvPr/>
          </p:nvSpPr>
          <p:spPr>
            <a:xfrm>
              <a:off x="1784110" y="3657600"/>
              <a:ext cx="1609084" cy="171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21FB5E-DFF7-CA4E-B32B-0222484A33AE}"/>
                </a:ext>
              </a:extLst>
            </p:cNvPr>
            <p:cNvSpPr/>
            <p:nvPr/>
          </p:nvSpPr>
          <p:spPr>
            <a:xfrm>
              <a:off x="2076678" y="3833177"/>
              <a:ext cx="319489" cy="3194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C4707A-E7C5-384E-A9C6-EA13C6B9E54F}"/>
                </a:ext>
              </a:extLst>
            </p:cNvPr>
            <p:cNvSpPr/>
            <p:nvPr/>
          </p:nvSpPr>
          <p:spPr>
            <a:xfrm>
              <a:off x="2771360" y="3833176"/>
              <a:ext cx="319489" cy="3194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1D7DBC-1BA4-BF4E-88D7-34B69A82FFB3}"/>
                </a:ext>
              </a:extLst>
            </p:cNvPr>
            <p:cNvSpPr/>
            <p:nvPr/>
          </p:nvSpPr>
          <p:spPr>
            <a:xfrm>
              <a:off x="2076677" y="4324485"/>
              <a:ext cx="319489" cy="3194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876FE5-B2D0-D442-8408-78327E7785E5}"/>
                </a:ext>
              </a:extLst>
            </p:cNvPr>
            <p:cNvSpPr/>
            <p:nvPr/>
          </p:nvSpPr>
          <p:spPr>
            <a:xfrm>
              <a:off x="2771359" y="4324484"/>
              <a:ext cx="319489" cy="3194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BC64-6DFC-9F46-BD04-470A9D405200}"/>
                  </a:ext>
                </a:extLst>
              </p:cNvPr>
              <p:cNvSpPr txBox="1"/>
              <p:nvPr/>
            </p:nvSpPr>
            <p:spPr>
              <a:xfrm>
                <a:off x="413999" y="3696159"/>
                <a:ext cx="8542962" cy="2895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AU" sz="2800" dirty="0"/>
                  <a:t> + …</a:t>
                </a:r>
              </a:p>
              <a:p>
                <a:r>
                  <a:rPr lang="en-AU" sz="2800" dirty="0"/>
                  <a:t>		 </a:t>
                </a:r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	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dirty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AU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AU" sz="2800" dirty="0"/>
                  <a:t> = 2.585 (bits)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2.585</m:t>
                        </m:r>
                      </m:sup>
                    </m:sSup>
                    <m:r>
                      <a:rPr lang="en-A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6.0</m:t>
                    </m:r>
                  </m:oMath>
                </a14:m>
                <a:r>
                  <a:rPr lang="en-AU" sz="2800" dirty="0"/>
                  <a:t> unique values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BC64-6DFC-9F46-BD04-470A9D405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9" y="3696159"/>
                <a:ext cx="8542962" cy="2895793"/>
              </a:xfrm>
              <a:prstGeom prst="rect">
                <a:avLst/>
              </a:prstGeom>
              <a:blipFill>
                <a:blip r:embed="rId2"/>
                <a:stretch>
                  <a:fillRect l="-892" b="-1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F23D3D-A23E-9743-8F3A-FE847BD4DB06}"/>
              </a:ext>
            </a:extLst>
          </p:cNvPr>
          <p:cNvCxnSpPr>
            <a:cxnSpLocks/>
          </p:cNvCxnSpPr>
          <p:nvPr/>
        </p:nvCxnSpPr>
        <p:spPr>
          <a:xfrm>
            <a:off x="0" y="338493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E77DEE8-BB73-FA4C-8752-9D2479A77D80}"/>
              </a:ext>
            </a:extLst>
          </p:cNvPr>
          <p:cNvSpPr/>
          <p:nvPr/>
        </p:nvSpPr>
        <p:spPr>
          <a:xfrm>
            <a:off x="10637405" y="2591628"/>
            <a:ext cx="319489" cy="3194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DEABED-8877-214F-BA0D-E9A0CEE4D97B}"/>
              </a:ext>
            </a:extLst>
          </p:cNvPr>
          <p:cNvSpPr/>
          <p:nvPr/>
        </p:nvSpPr>
        <p:spPr>
          <a:xfrm>
            <a:off x="11332087" y="2591627"/>
            <a:ext cx="319489" cy="3194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95A9E8-733F-A74D-8B23-81A2C5541479}"/>
                  </a:ext>
                </a:extLst>
              </p:cNvPr>
              <p:cNvSpPr/>
              <p:nvPr/>
            </p:nvSpPr>
            <p:spPr>
              <a:xfrm>
                <a:off x="413999" y="1673641"/>
                <a:ext cx="4778611" cy="12627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95A9E8-733F-A74D-8B23-81A2C554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9" y="1673641"/>
                <a:ext cx="4778611" cy="1262769"/>
              </a:xfrm>
              <a:prstGeom prst="rect">
                <a:avLst/>
              </a:prstGeom>
              <a:blipFill>
                <a:blip r:embed="rId3"/>
                <a:stretch>
                  <a:fillRect l="-529" t="-113000" r="-1323" b="-159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45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F05B6D-E8DB-D249-9185-190FD65CC560}"/>
              </a:ext>
            </a:extLst>
          </p:cNvPr>
          <p:cNvGrpSpPr/>
          <p:nvPr/>
        </p:nvGrpSpPr>
        <p:grpSpPr>
          <a:xfrm>
            <a:off x="645109" y="1800000"/>
            <a:ext cx="7818736" cy="4480430"/>
            <a:chOff x="645109" y="1800000"/>
            <a:chExt cx="7818736" cy="44804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FDAE02E-DE90-C34B-8518-1642E3AC621E}"/>
                </a:ext>
              </a:extLst>
            </p:cNvPr>
            <p:cNvGrpSpPr/>
            <p:nvPr/>
          </p:nvGrpSpPr>
          <p:grpSpPr>
            <a:xfrm>
              <a:off x="648000" y="1800000"/>
              <a:ext cx="7815845" cy="3504953"/>
              <a:chOff x="648000" y="1800000"/>
              <a:chExt cx="7815845" cy="35049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C9B486C-E300-F04F-9FFB-783917923509}"/>
                      </a:ext>
                    </a:extLst>
                  </p:cNvPr>
                  <p:cNvSpPr/>
                  <p:nvPr/>
                </p:nvSpPr>
                <p:spPr>
                  <a:xfrm>
                    <a:off x="648000" y="1800000"/>
                    <a:ext cx="6138390" cy="5406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𝑊𝑖𝑛𝑑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C9B486C-E300-F04F-9FFB-7839179235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000" y="1800000"/>
                    <a:ext cx="6138390" cy="5406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973E82C6-1F44-1C45-875E-287B7D769D0F}"/>
                      </a:ext>
                    </a:extLst>
                  </p:cNvPr>
                  <p:cNvSpPr/>
                  <p:nvPr/>
                </p:nvSpPr>
                <p:spPr>
                  <a:xfrm>
                    <a:off x="648000" y="2820869"/>
                    <a:ext cx="7815845" cy="97547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𝑂𝑢𝑡𝑙𝑜𝑜𝑘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𝑇𝑒𝑚𝑝𝑒𝑟𝑎𝑡𝑢𝑟𝑒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𝑊𝑖𝑛𝑑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ar-AE" sz="2000" dirty="0"/>
                                <m:t>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𝑂𝑢𝑡𝑙𝑜𝑜𝑘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𝑇𝑒𝑚𝑝𝑒𝑟𝑎𝑡𝑢𝑟𝑒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𝑊𝑖𝑛𝑑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973E82C6-1F44-1C45-875E-287B7D769D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000" y="2820869"/>
                    <a:ext cx="7815845" cy="9754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971951E-FC35-9E45-87EB-80DBAD120145}"/>
                      </a:ext>
                    </a:extLst>
                  </p:cNvPr>
                  <p:cNvSpPr/>
                  <p:nvPr/>
                </p:nvSpPr>
                <p:spPr>
                  <a:xfrm>
                    <a:off x="648000" y="4329476"/>
                    <a:ext cx="7815845" cy="97547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𝐻𝑜𝑡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𝑊𝑒𝑎𝑘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ar-AE" sz="2000" dirty="0"/>
                                <m:t>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𝐻𝑜𝑡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𝑊𝑒𝑎𝑘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971951E-FC35-9E45-87EB-80DBAD1201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000" y="4329476"/>
                    <a:ext cx="7815845" cy="9754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46C76BE-4D91-6047-99B1-3BA1DCA770B3}"/>
                    </a:ext>
                  </a:extLst>
                </p:cNvPr>
                <p:cNvSpPr/>
                <p:nvPr/>
              </p:nvSpPr>
              <p:spPr>
                <a:xfrm>
                  <a:off x="645109" y="5304953"/>
                  <a:ext cx="7815845" cy="97547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𝑊𝑒𝑎𝑘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|¬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𝑃𝑙𝑎𝑦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ar-AE" sz="2000" dirty="0"/>
                              <m:t> </m:t>
                            </m:r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 </m:t>
                            </m:r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(¬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𝑃𝑙𝑎𝑦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𝑊𝑒𝑎𝑘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46C76BE-4D91-6047-99B1-3BA1DCA770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5304953"/>
                  <a:ext cx="7815845" cy="9754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3431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369CE3-7375-1D42-BAD7-39B3AB346932}"/>
              </a:ext>
            </a:extLst>
          </p:cNvPr>
          <p:cNvGrpSpPr/>
          <p:nvPr/>
        </p:nvGrpSpPr>
        <p:grpSpPr>
          <a:xfrm>
            <a:off x="2569291" y="2145517"/>
            <a:ext cx="6667236" cy="3230714"/>
            <a:chOff x="2569291" y="2145517"/>
            <a:chExt cx="6667236" cy="323071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1A990D6-068E-204E-A403-0E580D93A76C}"/>
                </a:ext>
              </a:extLst>
            </p:cNvPr>
            <p:cNvGrpSpPr/>
            <p:nvPr/>
          </p:nvGrpSpPr>
          <p:grpSpPr>
            <a:xfrm>
              <a:off x="2569291" y="2686117"/>
              <a:ext cx="6667236" cy="2690114"/>
              <a:chOff x="2564899" y="1936970"/>
              <a:chExt cx="6667236" cy="269011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3633EF3-4B9C-D54E-B91E-4A15AF8975A0}"/>
                  </a:ext>
                </a:extLst>
              </p:cNvPr>
              <p:cNvSpPr/>
              <p:nvPr/>
            </p:nvSpPr>
            <p:spPr>
              <a:xfrm>
                <a:off x="2564899" y="1936970"/>
                <a:ext cx="6667236" cy="26901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2F193D54-8983-914E-A93A-8B700B39AB26}"/>
                      </a:ext>
                    </a:extLst>
                  </p:cNvPr>
                  <p:cNvSpPr/>
                  <p:nvPr/>
                </p:nvSpPr>
                <p:spPr>
                  <a:xfrm>
                    <a:off x="4987070" y="3860008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𝑙𝑎𝑦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2F193D54-8983-914E-A93A-8B700B39AB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7070" y="3860008"/>
                    <a:ext cx="1831678" cy="5406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F93354E-6802-8444-AEEC-A9648CEF6A88}"/>
                      </a:ext>
                    </a:extLst>
                  </p:cNvPr>
                  <p:cNvSpPr/>
                  <p:nvPr/>
                </p:nvSpPr>
                <p:spPr>
                  <a:xfrm>
                    <a:off x="2769581" y="3074901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𝑢𝑡𝑙𝑜𝑜𝑘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F93354E-6802-8444-AEEC-A9648CEF6A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9581" y="3074901"/>
                    <a:ext cx="1831678" cy="5406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09321DB-C77B-C444-AE24-7E7F5EFAB54B}"/>
                      </a:ext>
                    </a:extLst>
                  </p:cNvPr>
                  <p:cNvSpPr/>
                  <p:nvPr/>
                </p:nvSpPr>
                <p:spPr>
                  <a:xfrm>
                    <a:off x="3972079" y="2154644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𝑒𝑚𝑝𝑒𝑟𝑎𝑡𝑢𝑟𝑒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09321DB-C77B-C444-AE24-7E7F5EFAB5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079" y="2154644"/>
                    <a:ext cx="1831678" cy="5406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DC5B24E2-2D36-2249-BE25-2DCC5525E461}"/>
                      </a:ext>
                    </a:extLst>
                  </p:cNvPr>
                  <p:cNvSpPr/>
                  <p:nvPr/>
                </p:nvSpPr>
                <p:spPr>
                  <a:xfrm>
                    <a:off x="7193321" y="3074901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𝑢𝑚𝑖𝑑𝑖𝑡𝑦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DC5B24E2-2D36-2249-BE25-2DCC5525E4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3321" y="3074901"/>
                    <a:ext cx="1831678" cy="5406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F81143F-5AD7-584C-9C35-7DBCCCD86288}"/>
                      </a:ext>
                    </a:extLst>
                  </p:cNvPr>
                  <p:cNvSpPr/>
                  <p:nvPr/>
                </p:nvSpPr>
                <p:spPr>
                  <a:xfrm>
                    <a:off x="5996848" y="2154644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𝑖𝑛𝑑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F81143F-5AD7-584C-9C35-7DBCCCD862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6848" y="2154644"/>
                    <a:ext cx="1831678" cy="5406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33443D6C-52E5-E046-B820-AC4EC58623A8}"/>
                  </a:ext>
                </a:extLst>
              </p:cNvPr>
              <p:cNvCxnSpPr>
                <a:cxnSpLocks/>
                <a:stCxn id="42" idx="3"/>
                <a:endCxn id="40" idx="0"/>
              </p:cNvCxnSpPr>
              <p:nvPr/>
            </p:nvCxnSpPr>
            <p:spPr>
              <a:xfrm>
                <a:off x="4601259" y="3345201"/>
                <a:ext cx="1301650" cy="514807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>
                <a:extLst>
                  <a:ext uri="{FF2B5EF4-FFF2-40B4-BE49-F238E27FC236}">
                    <a16:creationId xmlns:a16="http://schemas.microsoft.com/office/drawing/2014/main" id="{6BB4B6DF-97C3-1048-B53F-5A87500B2DBA}"/>
                  </a:ext>
                </a:extLst>
              </p:cNvPr>
              <p:cNvCxnSpPr>
                <a:cxnSpLocks/>
                <a:stCxn id="43" idx="2"/>
                <a:endCxn id="40" idx="0"/>
              </p:cNvCxnSpPr>
              <p:nvPr/>
            </p:nvCxnSpPr>
            <p:spPr>
              <a:xfrm rot="16200000" flipH="1">
                <a:off x="4813031" y="2770130"/>
                <a:ext cx="1164764" cy="1014991"/>
              </a:xfrm>
              <a:prstGeom prst="bentConnector3">
                <a:avLst>
                  <a:gd name="adj1" fmla="val 55675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209A61A4-2B10-4B49-B360-26891A21E30E}"/>
                  </a:ext>
                </a:extLst>
              </p:cNvPr>
              <p:cNvCxnSpPr>
                <a:cxnSpLocks/>
                <a:stCxn id="44" idx="1"/>
                <a:endCxn id="40" idx="0"/>
              </p:cNvCxnSpPr>
              <p:nvPr/>
            </p:nvCxnSpPr>
            <p:spPr>
              <a:xfrm rot="10800000" flipV="1">
                <a:off x="5902909" y="3345200"/>
                <a:ext cx="1290412" cy="514807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20F92BBB-49B1-2C48-878D-636E50D943E6}"/>
                  </a:ext>
                </a:extLst>
              </p:cNvPr>
              <p:cNvCxnSpPr>
                <a:cxnSpLocks/>
                <a:stCxn id="45" idx="2"/>
                <a:endCxn id="40" idx="0"/>
              </p:cNvCxnSpPr>
              <p:nvPr/>
            </p:nvCxnSpPr>
            <p:spPr>
              <a:xfrm rot="5400000">
                <a:off x="5825416" y="2772737"/>
                <a:ext cx="1164764" cy="1009778"/>
              </a:xfrm>
              <a:prstGeom prst="bentConnector3">
                <a:avLst>
                  <a:gd name="adj1" fmla="val 55675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76958A-5215-774D-909C-028A2A021676}"/>
                </a:ext>
              </a:extLst>
            </p:cNvPr>
            <p:cNvSpPr/>
            <p:nvPr/>
          </p:nvSpPr>
          <p:spPr>
            <a:xfrm>
              <a:off x="2569291" y="2145517"/>
              <a:ext cx="2961176" cy="54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>
                  <a:solidFill>
                    <a:schemeClr val="tx1"/>
                  </a:solidFill>
                </a:rPr>
                <a:t>Independent</a:t>
              </a:r>
              <a:endParaRPr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289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/>
              <p:nvPr/>
            </p:nvSpPr>
            <p:spPr>
              <a:xfrm>
                <a:off x="648000" y="1800000"/>
                <a:ext cx="7815845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𝐻𝑜𝑡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𝑊𝑒𝑎𝑘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ar-AE" sz="2000" dirty="0"/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7815845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C55FF9-CEF1-0F40-964A-23095DA6D283}"/>
                  </a:ext>
                </a:extLst>
              </p:cNvPr>
              <p:cNvSpPr/>
              <p:nvPr/>
            </p:nvSpPr>
            <p:spPr>
              <a:xfrm>
                <a:off x="648000" y="2555913"/>
                <a:ext cx="10512709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𝐻𝑜𝑡</m:t>
                      </m:r>
                      <m:d>
                        <m:dPr>
                          <m:beg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𝑊𝑒𝑎𝑘</m:t>
                      </m:r>
                      <m:d>
                        <m:dPr>
                          <m:beg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C55FF9-CEF1-0F40-964A-23095DA6D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2555913"/>
                <a:ext cx="10512709" cy="75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2514CE-B6AE-F94F-895E-0BD85B4235D0}"/>
                  </a:ext>
                </a:extLst>
              </p:cNvPr>
              <p:cNvSpPr/>
              <p:nvPr/>
            </p:nvSpPr>
            <p:spPr>
              <a:xfrm>
                <a:off x="645109" y="3792095"/>
                <a:ext cx="10512709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=0.00705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2514CE-B6AE-F94F-895E-0BD85B423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792095"/>
                <a:ext cx="10512709" cy="75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887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/>
              <p:nvPr/>
            </p:nvSpPr>
            <p:spPr>
              <a:xfrm>
                <a:off x="648000" y="1800000"/>
                <a:ext cx="7815845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𝐻𝑜𝑡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𝑊𝑒𝑎𝑘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ar-AE" sz="2000" dirty="0"/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7815845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C55FF9-CEF1-0F40-964A-23095DA6D283}"/>
                  </a:ext>
                </a:extLst>
              </p:cNvPr>
              <p:cNvSpPr/>
              <p:nvPr/>
            </p:nvSpPr>
            <p:spPr>
              <a:xfrm>
                <a:off x="648000" y="2555913"/>
                <a:ext cx="10512709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𝐻𝑜𝑡</m:t>
                      </m:r>
                      <m:d>
                        <m:dPr>
                          <m:beg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𝑊𝑒𝑎𝑘</m:t>
                      </m:r>
                      <m:d>
                        <m:dPr>
                          <m:beg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C55FF9-CEF1-0F40-964A-23095DA6D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2555913"/>
                <a:ext cx="10512709" cy="75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2514CE-B6AE-F94F-895E-0BD85B4235D0}"/>
                  </a:ext>
                </a:extLst>
              </p:cNvPr>
              <p:cNvSpPr/>
              <p:nvPr/>
            </p:nvSpPr>
            <p:spPr>
              <a:xfrm>
                <a:off x="645109" y="3792095"/>
                <a:ext cx="10512709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=0.02743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2514CE-B6AE-F94F-895E-0BD85B423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792095"/>
                <a:ext cx="10512709" cy="75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073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/>
              <p:nvPr/>
            </p:nvSpPr>
            <p:spPr>
              <a:xfrm>
                <a:off x="648001" y="1799999"/>
                <a:ext cx="4485860" cy="75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0.00705</m:t>
                          </m:r>
                        </m:num>
                        <m:den>
                          <m:r>
                            <a:rPr lang="ar-A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0.02743</m:t>
                          </m:r>
                        </m:num>
                        <m:den>
                          <m:r>
                            <a:rPr lang="ar-A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ar-AE" sz="2000">
                          <a:solidFill>
                            <a:schemeClr val="tx1"/>
                          </a:solidFill>
                        </a:rPr>
                        <m:t>0.03448</m:t>
                      </m:r>
                    </m:oMath>
                  </m:oMathPara>
                </a14:m>
                <a:endParaRPr lang="ar-A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1" y="1799999"/>
                <a:ext cx="4485860" cy="75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2E68B3B-EE73-6D4E-AA4F-5B81DBFF003F}"/>
              </a:ext>
            </a:extLst>
          </p:cNvPr>
          <p:cNvSpPr/>
          <p:nvPr/>
        </p:nvSpPr>
        <p:spPr>
          <a:xfrm>
            <a:off x="5133861" y="1800000"/>
            <a:ext cx="1189821" cy="755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No</a:t>
            </a:r>
            <a:endParaRPr lang="ar-A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38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09" y="1781112"/>
            <a:ext cx="11268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packages are as follows: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Preprocessing toolkit: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https://www.nltk.org/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Modelling toolkit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https://scikit-learn.org/stable/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615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Entropy (Coin Example)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BBC64-6DFC-9F46-BD04-470A9D405200}"/>
              </a:ext>
            </a:extLst>
          </p:cNvPr>
          <p:cNvSpPr txBox="1"/>
          <p:nvPr/>
        </p:nvSpPr>
        <p:spPr>
          <a:xfrm>
            <a:off x="342768" y="1470752"/>
            <a:ext cx="85429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Fair coin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50% heads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50% tails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Entropy of 1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1 bit required to store all information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Weighted coin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99% heads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1% tails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Entropy of 0.08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0.08 bits required to store all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821D3-EEA0-A041-8747-9CB8AC5AE222}"/>
                  </a:ext>
                </a:extLst>
              </p:cNvPr>
              <p:cNvSpPr/>
              <p:nvPr/>
            </p:nvSpPr>
            <p:spPr>
              <a:xfrm>
                <a:off x="4515771" y="1565364"/>
                <a:ext cx="6644938" cy="684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= 1.0 </a:t>
                </a:r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821D3-EEA0-A041-8747-9CB8AC5AE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71" y="1565364"/>
                <a:ext cx="6644938" cy="684777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470D0B-6D0D-5748-A24D-9B745A9504F4}"/>
                  </a:ext>
                </a:extLst>
              </p:cNvPr>
              <p:cNvSpPr/>
              <p:nvPr/>
            </p:nvSpPr>
            <p:spPr>
              <a:xfrm>
                <a:off x="4515771" y="4057553"/>
                <a:ext cx="6644938" cy="684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99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01)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= 0.08 </a:t>
                </a:r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470D0B-6D0D-5748-A24D-9B745A950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71" y="4057553"/>
                <a:ext cx="6644938" cy="684777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9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336355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30BB60-293F-E846-8482-75BBE9D5EE77}"/>
              </a:ext>
            </a:extLst>
          </p:cNvPr>
          <p:cNvSpPr/>
          <p:nvPr/>
        </p:nvSpPr>
        <p:spPr>
          <a:xfrm>
            <a:off x="429658" y="2555916"/>
            <a:ext cx="11336356" cy="4032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DD407604-8170-9B4D-87E0-7A6B69E67CAD}"/>
              </a:ext>
            </a:extLst>
          </p:cNvPr>
          <p:cNvSpPr/>
          <p:nvPr/>
        </p:nvSpPr>
        <p:spPr>
          <a:xfrm>
            <a:off x="826265" y="2886420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3FF7294B-35FB-C145-B7BE-E278AD02C2C2}"/>
              </a:ext>
            </a:extLst>
          </p:cNvPr>
          <p:cNvSpPr/>
          <p:nvPr/>
        </p:nvSpPr>
        <p:spPr>
          <a:xfrm>
            <a:off x="1353239" y="5304622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E52C54E1-9AE5-2741-BA18-1605E56AEA98}"/>
              </a:ext>
            </a:extLst>
          </p:cNvPr>
          <p:cNvSpPr/>
          <p:nvPr/>
        </p:nvSpPr>
        <p:spPr>
          <a:xfrm>
            <a:off x="10400545" y="2886420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C370F014-4C69-1043-894C-A20E6C8B6251}"/>
              </a:ext>
            </a:extLst>
          </p:cNvPr>
          <p:cNvSpPr/>
          <p:nvPr/>
        </p:nvSpPr>
        <p:spPr>
          <a:xfrm>
            <a:off x="8691094" y="5539649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7DD38E2-45EF-6846-B482-CBB11EFDA975}"/>
              </a:ext>
            </a:extLst>
          </p:cNvPr>
          <p:cNvSpPr/>
          <p:nvPr/>
        </p:nvSpPr>
        <p:spPr>
          <a:xfrm>
            <a:off x="3081673" y="2725809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6DB00A61-CF13-4B4D-99AC-50E7791C5196}"/>
              </a:ext>
            </a:extLst>
          </p:cNvPr>
          <p:cNvSpPr/>
          <p:nvPr/>
        </p:nvSpPr>
        <p:spPr>
          <a:xfrm>
            <a:off x="2286000" y="3849531"/>
            <a:ext cx="760164" cy="760164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DE3308A4-6D3F-E24F-8D8A-5F2E6928AC74}"/>
              </a:ext>
            </a:extLst>
          </p:cNvPr>
          <p:cNvSpPr/>
          <p:nvPr/>
        </p:nvSpPr>
        <p:spPr>
          <a:xfrm>
            <a:off x="8604796" y="2907537"/>
            <a:ext cx="760164" cy="76016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01DA46B3-A44B-DF4D-9CDC-0B50885FEE2D}"/>
              </a:ext>
            </a:extLst>
          </p:cNvPr>
          <p:cNvSpPr/>
          <p:nvPr/>
        </p:nvSpPr>
        <p:spPr>
          <a:xfrm>
            <a:off x="5335836" y="5370722"/>
            <a:ext cx="760164" cy="76016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C978662D-8D00-2F4B-90D2-2CFF5F636DCE}"/>
              </a:ext>
            </a:extLst>
          </p:cNvPr>
          <p:cNvSpPr/>
          <p:nvPr/>
        </p:nvSpPr>
        <p:spPr>
          <a:xfrm>
            <a:off x="10544978" y="5187108"/>
            <a:ext cx="760164" cy="760164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51EF16-0C4E-194B-9068-CDFCF465228D}"/>
              </a:ext>
            </a:extLst>
          </p:cNvPr>
          <p:cNvSpPr/>
          <p:nvPr/>
        </p:nvSpPr>
        <p:spPr>
          <a:xfrm>
            <a:off x="4511407" y="2907538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E07333-EF0C-AC4D-AF41-7117B160BBC6}"/>
              </a:ext>
            </a:extLst>
          </p:cNvPr>
          <p:cNvSpPr/>
          <p:nvPr/>
        </p:nvSpPr>
        <p:spPr>
          <a:xfrm>
            <a:off x="645109" y="4229614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E6B465-B974-CD41-B34A-DF32F149265C}"/>
              </a:ext>
            </a:extLst>
          </p:cNvPr>
          <p:cNvSpPr/>
          <p:nvPr/>
        </p:nvSpPr>
        <p:spPr>
          <a:xfrm>
            <a:off x="3344538" y="5453422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0681D2-5034-0443-B678-7D9045A986EF}"/>
              </a:ext>
            </a:extLst>
          </p:cNvPr>
          <p:cNvSpPr/>
          <p:nvPr/>
        </p:nvSpPr>
        <p:spPr>
          <a:xfrm>
            <a:off x="9364960" y="4221988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AB3089-3446-244E-8038-CA374B7C4864}"/>
              </a:ext>
            </a:extLst>
          </p:cNvPr>
          <p:cNvSpPr/>
          <p:nvPr/>
        </p:nvSpPr>
        <p:spPr>
          <a:xfrm>
            <a:off x="7343987" y="4572003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6B276D-3407-6C48-8204-DF7D1CFC630C}"/>
              </a:ext>
            </a:extLst>
          </p:cNvPr>
          <p:cNvSpPr/>
          <p:nvPr/>
        </p:nvSpPr>
        <p:spPr>
          <a:xfrm>
            <a:off x="6414900" y="3105891"/>
            <a:ext cx="760163" cy="7601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2F0A429-4B2A-D148-980C-23EB0DB06198}"/>
              </a:ext>
            </a:extLst>
          </p:cNvPr>
          <p:cNvSpPr/>
          <p:nvPr/>
        </p:nvSpPr>
        <p:spPr>
          <a:xfrm>
            <a:off x="5062890" y="4161113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2A325C-ACAE-7041-B5B7-AD025BDA3336}"/>
              </a:ext>
            </a:extLst>
          </p:cNvPr>
          <p:cNvSpPr txBox="1"/>
          <p:nvPr/>
        </p:nvSpPr>
        <p:spPr>
          <a:xfrm>
            <a:off x="429659" y="1321417"/>
            <a:ext cx="589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n(star) = n(green) + n(blue)    = 2 + 7 = 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3F2E82-2857-8B46-A9C1-B8D0CFA9F982}"/>
              </a:ext>
            </a:extLst>
          </p:cNvPr>
          <p:cNvSpPr txBox="1"/>
          <p:nvPr/>
        </p:nvSpPr>
        <p:spPr>
          <a:xfrm>
            <a:off x="429658" y="1890140"/>
            <a:ext cx="589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n(circle) = n(green) + n(blue) = 6 + 1 = 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FEC34F-8B1B-424A-9339-F084973607F0}"/>
              </a:ext>
            </a:extLst>
          </p:cNvPr>
          <p:cNvSpPr txBox="1"/>
          <p:nvPr/>
        </p:nvSpPr>
        <p:spPr>
          <a:xfrm>
            <a:off x="6414900" y="1352070"/>
            <a:ext cx="5347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800" dirty="0"/>
              <a:t>If a shape is picked at random, will it be a star or a circle?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3C24CB-17AF-EE46-854D-19DF30BDD629}"/>
              </a:ext>
            </a:extLst>
          </p:cNvPr>
          <p:cNvCxnSpPr/>
          <p:nvPr/>
        </p:nvCxnSpPr>
        <p:spPr>
          <a:xfrm>
            <a:off x="6492019" y="1238525"/>
            <a:ext cx="0" cy="1324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0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838800" y="1791283"/>
                <a:ext cx="7337507" cy="3322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dirty="0"/>
                          <m:t> +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r>
                  <a:rPr lang="en-AU" sz="2800" dirty="0"/>
                  <a:t>		 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/>
                          <m:t>−0.4669</m:t>
                        </m:r>
                        <m:r>
                          <m:rPr>
                            <m:nor/>
                          </m:rPr>
                          <a:rPr lang="en-AU" sz="2800" b="0" smtClean="0"/>
                          <m:t> </m:t>
                        </m:r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AU" sz="2800" dirty="0"/>
                          <m:t>−0.5217</m:t>
                        </m:r>
                      </m:e>
                    </m:d>
                  </m:oMath>
                </a14:m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0.9886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0.9886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1.984</m:t>
                    </m:r>
                    <m:r>
                      <m:rPr>
                        <m:nor/>
                      </m:rPr>
                      <a:rPr lang="en-AU" sz="2800" b="0" i="0" smtClean="0"/>
                      <m:t>3 </m:t>
                    </m:r>
                    <m:r>
                      <m:rPr>
                        <m:nor/>
                      </m:rPr>
                      <a:rPr lang="en-AU" sz="2800" b="0" i="0" smtClean="0"/>
                      <m:t>unique</m:t>
                    </m:r>
                    <m:r>
                      <m:rPr>
                        <m:nor/>
                      </m:rPr>
                      <a:rPr lang="en-AU" sz="2800" b="0" i="0" smtClean="0"/>
                      <m:t> </m:t>
                    </m:r>
                    <m:r>
                      <m:rPr>
                        <m:nor/>
                      </m:rPr>
                      <a:rPr lang="en-AU" sz="2800" b="0" i="0" smtClean="0"/>
                      <m:t>values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1791283"/>
                <a:ext cx="7337507" cy="3322513"/>
              </a:xfrm>
              <a:prstGeom prst="rect">
                <a:avLst/>
              </a:prstGeom>
              <a:blipFill>
                <a:blip r:embed="rId2"/>
                <a:stretch>
                  <a:fillRect l="-345" b="-30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A2B46A1-8D82-124F-9DCD-06703A9FC774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4D4739-6AAA-6F46-80EC-60DCF7F616A3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E4B09462-2CE3-0C42-875A-FE5DDD89CD2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B49C8162-C43D-8243-9EC6-B5CFDE422843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0A166A80-CE6B-6640-B105-E0FC31754166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D295BB74-86F5-0349-BC89-AC48B598FA56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BDB31648-1949-8D40-80A9-48D7F862B15B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826CC249-75BE-E448-BBE4-4C18454D6C2E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3FA8A5F2-2460-C742-B846-0522423BB91D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A78C6756-2416-E24F-AFF3-7804A4FCF146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5-point Star 46">
              <a:extLst>
                <a:ext uri="{FF2B5EF4-FFF2-40B4-BE49-F238E27FC236}">
                  <a16:creationId xmlns:a16="http://schemas.microsoft.com/office/drawing/2014/main" id="{BC179357-14B4-204E-9F3A-8DF04268500B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2C6D298-AE7E-9144-92A5-BA7D5113828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BE533B-96A3-1F4E-AE46-60DCBBF6E41A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A3A83DF-7345-EA44-A2E3-E7F0B9F60BA0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9DBC3-8221-544E-838D-4DB0F0908659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97B444-D27D-574D-8F8D-E1303D31CF6D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2308DF-9A61-6645-A4E1-1959D30DA420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A51A246-BFCB-994C-8FCB-C1642EA2C397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83331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838800" y="1791283"/>
                <a:ext cx="7337507" cy="3790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star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circle</m:t>
                        </m:r>
                      </m:e>
                    </m:d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dirty="0"/>
                          <m:t> +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r>
                  <a:rPr lang="en-AU" sz="2800" dirty="0"/>
                  <a:t>		 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/>
                          <m:t>−0.5</m:t>
                        </m:r>
                        <m:r>
                          <m:rPr>
                            <m:nor/>
                          </m:rPr>
                          <a:rPr lang="en-AU" sz="2800" b="0" i="0" smtClean="0"/>
                          <m:t>000 </m:t>
                        </m:r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AU" sz="2800"/>
                          <m:t>−0.311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0.8113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0.8113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1.754</m:t>
                    </m:r>
                    <m:r>
                      <m:rPr>
                        <m:nor/>
                      </m:rPr>
                      <a:rPr lang="en-AU" sz="2800" b="0" i="0" smtClean="0"/>
                      <m:t>8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1791283"/>
                <a:ext cx="7337507" cy="3790268"/>
              </a:xfrm>
              <a:prstGeom prst="rect">
                <a:avLst/>
              </a:prstGeo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30C8497-BDA9-4E46-848A-B7F468D081AB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454E36A9-F165-5442-A0D1-B9E5F385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</p:spTree>
    <p:extLst>
      <p:ext uri="{BB962C8B-B14F-4D97-AF65-F5344CB8AC3E}">
        <p14:creationId xmlns:p14="http://schemas.microsoft.com/office/powerpoint/2010/main" val="68491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838800" y="1791283"/>
                <a:ext cx="7337507" cy="3790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blue</m:t>
                        </m:r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star</m:t>
                        </m:r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blue</m:t>
                        </m:r>
                        <m:r>
                          <a:rPr lang="en-AU" sz="28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circle</m:t>
                        </m:r>
                      </m:e>
                    </m:d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dirty="0"/>
                          <m:t> +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r>
                  <a:rPr lang="en-AU" sz="2800" dirty="0"/>
                  <a:t>		 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/>
                          <m:t>−0.168</m:t>
                        </m:r>
                        <m:r>
                          <m:rPr>
                            <m:nor/>
                          </m:rPr>
                          <a:rPr lang="en-AU" sz="2800" b="0" i="0" smtClean="0"/>
                          <m:t>6 </m:t>
                        </m:r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AU" sz="2800"/>
                          <m:t>−0.375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0.5436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0.5436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1.4576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1791283"/>
                <a:ext cx="7337507" cy="3790268"/>
              </a:xfrm>
              <a:prstGeom prst="rect">
                <a:avLst/>
              </a:prstGeo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30C8497-BDA9-4E46-848A-B7F468D081AB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57248FF0-0BD8-C74A-B6FF-D60DCD38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</p:spTree>
    <p:extLst>
      <p:ext uri="{BB962C8B-B14F-4D97-AF65-F5344CB8AC3E}">
        <p14:creationId xmlns:p14="http://schemas.microsoft.com/office/powerpoint/2010/main" val="173442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1584</Words>
  <Application>Microsoft Macintosh PowerPoint</Application>
  <PresentationFormat>Widescreen</PresentationFormat>
  <Paragraphs>401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COMP9414 Tutorial</vt:lpstr>
      <vt:lpstr>News</vt:lpstr>
      <vt:lpstr>Background - Entropy</vt:lpstr>
      <vt:lpstr>Background - Entropy (Dice Example)</vt:lpstr>
      <vt:lpstr>Background - Entropy (Coin Example)</vt:lpstr>
      <vt:lpstr>Background - Entropy (Shape Selection Example)</vt:lpstr>
      <vt:lpstr>Background - Entropy (Shape Selection Example)</vt:lpstr>
      <vt:lpstr>Background - Entropy (Shape Selection Example)</vt:lpstr>
      <vt:lpstr>Background - Entropy (Shape Selection Example)</vt:lpstr>
      <vt:lpstr>Background - Entropy (Shape Selection Example)</vt:lpstr>
      <vt:lpstr>Entropy - Information Gain</vt:lpstr>
      <vt:lpstr>Background - Entropy (Shape Selection Example)</vt:lpstr>
      <vt:lpstr>Background - Entropy (Shape Selection Example)</vt:lpstr>
      <vt:lpstr>Question 1</vt:lpstr>
      <vt:lpstr>Question 1 – Parent Entropy</vt:lpstr>
      <vt:lpstr>Question 1 – Outlook Entropy</vt:lpstr>
      <vt:lpstr>Question 1 – Outlook Entropy</vt:lpstr>
      <vt:lpstr>Question 1 – Temperature Entropy</vt:lpstr>
      <vt:lpstr>Question 1 – Temperature Entropy</vt:lpstr>
      <vt:lpstr>Question 1 – Humidity Entropy</vt:lpstr>
      <vt:lpstr>Question 1 – Humidity Entropy</vt:lpstr>
      <vt:lpstr>Question 1 – Wind Entropy</vt:lpstr>
      <vt:lpstr>Question 1 – Wind Entropy</vt:lpstr>
      <vt:lpstr>Question 1 – First Feature Selection Gains</vt:lpstr>
      <vt:lpstr>Question 1 – Sunny Outlook Entropy</vt:lpstr>
      <vt:lpstr>Question 1 – Temperature Entropy given Sunny</vt:lpstr>
      <vt:lpstr>Question 1 – Temperature Entropy given Sunny</vt:lpstr>
      <vt:lpstr>Question 1 – Humidity Entropy given Sunny</vt:lpstr>
      <vt:lpstr>Question 1 – Wind Entropy given Sunny</vt:lpstr>
      <vt:lpstr>Question 1 – Rain Outlook Entropy</vt:lpstr>
      <vt:lpstr>Question 1 – Temperature Entropy given Rain</vt:lpstr>
      <vt:lpstr>Question 1 – Temperature Entropy given Rain</vt:lpstr>
      <vt:lpstr>Question 1 – Humidity Entropy given Rain</vt:lpstr>
      <vt:lpstr>Question 1 – Wind Entropy given Rain</vt:lpstr>
      <vt:lpstr>Question 1 – Second Feature Selection Gains</vt:lpstr>
      <vt:lpstr>Question 1 – Second Feature Selection Gains</vt:lpstr>
      <vt:lpstr>Question 1 – Final Decision Tree</vt:lpstr>
      <vt:lpstr>Question 1 – Final Decision Tree</vt:lpstr>
      <vt:lpstr>Bayes Theorem - Recap</vt:lpstr>
      <vt:lpstr>Question 2 – Bayes Classifier</vt:lpstr>
      <vt:lpstr>Question 2 – Bayes Classifier</vt:lpstr>
      <vt:lpstr>Question 2 – Bayes Classifier</vt:lpstr>
      <vt:lpstr>Question 2 – Bayes Classifier</vt:lpstr>
      <vt:lpstr>Question 2 – Bayes Classifier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425</cp:revision>
  <dcterms:created xsi:type="dcterms:W3CDTF">2020-03-19T05:12:18Z</dcterms:created>
  <dcterms:modified xsi:type="dcterms:W3CDTF">2020-07-16T04:26:14Z</dcterms:modified>
</cp:coreProperties>
</file>