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57" r:id="rId4"/>
    <p:sldId id="352" r:id="rId5"/>
    <p:sldId id="353" r:id="rId6"/>
    <p:sldId id="367" r:id="rId7"/>
    <p:sldId id="368" r:id="rId8"/>
    <p:sldId id="354" r:id="rId9"/>
    <p:sldId id="373" r:id="rId10"/>
    <p:sldId id="355" r:id="rId11"/>
    <p:sldId id="361" r:id="rId12"/>
    <p:sldId id="357" r:id="rId13"/>
    <p:sldId id="358" r:id="rId14"/>
    <p:sldId id="359" r:id="rId15"/>
    <p:sldId id="360" r:id="rId16"/>
    <p:sldId id="362" r:id="rId17"/>
    <p:sldId id="371" r:id="rId18"/>
    <p:sldId id="369" r:id="rId19"/>
    <p:sldId id="372" r:id="rId20"/>
    <p:sldId id="370" r:id="rId21"/>
    <p:sldId id="363" r:id="rId22"/>
    <p:sldId id="364" r:id="rId23"/>
    <p:sldId id="374" r:id="rId24"/>
    <p:sldId id="377" r:id="rId25"/>
    <p:sldId id="375" r:id="rId26"/>
    <p:sldId id="366" r:id="rId27"/>
    <p:sldId id="378" r:id="rId28"/>
    <p:sldId id="380" r:id="rId29"/>
    <p:sldId id="379" r:id="rId30"/>
    <p:sldId id="376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65" r:id="rId44"/>
    <p:sldId id="35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642"/>
    <a:srgbClr val="F0F0F0"/>
    <a:srgbClr val="D4DEED"/>
    <a:srgbClr val="D2DFEF"/>
    <a:srgbClr val="D6D6D6"/>
    <a:srgbClr val="EAEFF7"/>
    <a:srgbClr val="D2DEEF"/>
    <a:srgbClr val="9DC3E6"/>
    <a:srgbClr val="ECEFF6"/>
    <a:srgbClr val="EC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0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23/7/20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7C21-7735-BF44-B2B2-2DBBC6F8C403}"/>
              </a:ext>
            </a:extLst>
          </p:cNvPr>
          <p:cNvSpPr/>
          <p:nvPr/>
        </p:nvSpPr>
        <p:spPr>
          <a:xfrm>
            <a:off x="8186057" y="1602417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Active Arcs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02344B-EE11-5347-BF88-A237D758DC2C}"/>
                  </a:ext>
                </a:extLst>
              </p:cNvPr>
              <p:cNvSpPr/>
              <p:nvPr/>
            </p:nvSpPr>
            <p:spPr>
              <a:xfrm>
                <a:off x="8186057" y="212563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02344B-EE11-5347-BF88-A237D758D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2125637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B0227-5122-B645-9786-4C4DE6D24EBA}"/>
                  </a:ext>
                </a:extLst>
              </p:cNvPr>
              <p:cNvSpPr/>
              <p:nvPr/>
            </p:nvSpPr>
            <p:spPr>
              <a:xfrm>
                <a:off x="8186057" y="264885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B0227-5122-B645-9786-4C4DE6D24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2648857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102358E-C84B-E045-A6AF-0D8C1F40A073}"/>
              </a:ext>
            </a:extLst>
          </p:cNvPr>
          <p:cNvSpPr/>
          <p:nvPr/>
        </p:nvSpPr>
        <p:spPr>
          <a:xfrm>
            <a:off x="8186057" y="3172077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F541D-4B52-9040-906A-18965AD19FEF}"/>
              </a:ext>
            </a:extLst>
          </p:cNvPr>
          <p:cNvSpPr/>
          <p:nvPr/>
        </p:nvSpPr>
        <p:spPr>
          <a:xfrm>
            <a:off x="8186057" y="3695297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E8D7C-17E4-814C-BE6B-0C7CF706D59A}"/>
              </a:ext>
            </a:extLst>
          </p:cNvPr>
          <p:cNvSpPr/>
          <p:nvPr/>
        </p:nvSpPr>
        <p:spPr>
          <a:xfrm>
            <a:off x="8186057" y="420914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B59A6-AEFC-2240-B6CD-2F0252275573}"/>
              </a:ext>
            </a:extLst>
          </p:cNvPr>
          <p:cNvSpPr/>
          <p:nvPr/>
        </p:nvSpPr>
        <p:spPr>
          <a:xfrm>
            <a:off x="8186057" y="473236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FBB02-C607-FE4B-9511-ED469CDF1CC6}"/>
              </a:ext>
            </a:extLst>
          </p:cNvPr>
          <p:cNvSpPr/>
          <p:nvPr/>
        </p:nvSpPr>
        <p:spPr>
          <a:xfrm>
            <a:off x="8186057" y="525558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BA4CB-D24C-CE43-8139-350E1291325E}"/>
              </a:ext>
            </a:extLst>
          </p:cNvPr>
          <p:cNvSpPr/>
          <p:nvPr/>
        </p:nvSpPr>
        <p:spPr>
          <a:xfrm>
            <a:off x="8186057" y="577880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0C857E-9553-B249-80C3-05FE16913287}"/>
              </a:ext>
            </a:extLst>
          </p:cNvPr>
          <p:cNvSpPr/>
          <p:nvPr/>
        </p:nvSpPr>
        <p:spPr>
          <a:xfrm>
            <a:off x="890206" y="3695297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FD4A54-1824-7845-9D99-560A93598CEB}"/>
              </a:ext>
            </a:extLst>
          </p:cNvPr>
          <p:cNvSpPr/>
          <p:nvPr/>
        </p:nvSpPr>
        <p:spPr>
          <a:xfrm>
            <a:off x="2904062" y="3695297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C39F9D-54D1-A04F-89BD-B777F40F8810}"/>
              </a:ext>
            </a:extLst>
          </p:cNvPr>
          <p:cNvCxnSpPr>
            <a:stCxn id="3" idx="0"/>
            <a:endCxn id="17" idx="0"/>
          </p:cNvCxnSpPr>
          <p:nvPr/>
        </p:nvCxnSpPr>
        <p:spPr>
          <a:xfrm rot="5400000" flipH="1" flipV="1">
            <a:off x="2215340" y="2688369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EDF4E0-3327-BA4B-9736-51112AC649B3}"/>
              </a:ext>
            </a:extLst>
          </p:cNvPr>
          <p:cNvSpPr/>
          <p:nvPr/>
        </p:nvSpPr>
        <p:spPr>
          <a:xfrm>
            <a:off x="1643839" y="3751892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This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D0437FA-A772-8D4C-9387-B740A4002A14}"/>
              </a:ext>
            </a:extLst>
          </p:cNvPr>
          <p:cNvCxnSpPr>
            <a:cxnSpLocks/>
            <a:stCxn id="3" idx="4"/>
            <a:endCxn id="17" idx="4"/>
          </p:cNvCxnSpPr>
          <p:nvPr/>
        </p:nvCxnSpPr>
        <p:spPr>
          <a:xfrm rot="16200000" flipH="1">
            <a:off x="2215340" y="3324780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B6CE16-79DA-C84E-85D0-CDD4B0112C4B}"/>
              </a:ext>
            </a:extLst>
          </p:cNvPr>
          <p:cNvSpPr/>
          <p:nvPr/>
        </p:nvSpPr>
        <p:spPr>
          <a:xfrm>
            <a:off x="4633786" y="1602418"/>
            <a:ext cx="2684942" cy="2265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/>
                </a:solidFill>
              </a:rPr>
              <a:t>These are the grammar that our current rules start with. For example. NP1 is first in the rule S, which is the same for the rule NP.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2B9AEF0-A702-7447-9ADB-71E676F3E648}"/>
              </a:ext>
            </a:extLst>
          </p:cNvPr>
          <p:cNvSpPr/>
          <p:nvPr/>
        </p:nvSpPr>
        <p:spPr>
          <a:xfrm>
            <a:off x="7433330" y="2125637"/>
            <a:ext cx="596490" cy="1046440"/>
          </a:xfrm>
          <a:prstGeom prst="leftBrace">
            <a:avLst>
              <a:gd name="adj1" fmla="val 3869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AFC47B-D3A2-4542-B48B-3CE024330204}"/>
              </a:ext>
            </a:extLst>
          </p:cNvPr>
          <p:cNvSpPr/>
          <p:nvPr/>
        </p:nvSpPr>
        <p:spPr>
          <a:xfrm>
            <a:off x="1351339" y="2811743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(Rule 2)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EF169E-EC50-844C-A6F0-E742EB3E3562}"/>
              </a:ext>
            </a:extLst>
          </p:cNvPr>
          <p:cNvSpPr/>
          <p:nvPr/>
        </p:nvSpPr>
        <p:spPr>
          <a:xfrm>
            <a:off x="1351339" y="4637212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 (Lex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71E14-6261-6148-9839-59D121CC3B88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7C21-7735-BF44-B2B2-2DBBC6F8C403}"/>
              </a:ext>
            </a:extLst>
          </p:cNvPr>
          <p:cNvSpPr/>
          <p:nvPr/>
        </p:nvSpPr>
        <p:spPr>
          <a:xfrm>
            <a:off x="8186057" y="1602417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Active Arcs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02344B-EE11-5347-BF88-A237D758DC2C}"/>
                  </a:ext>
                </a:extLst>
              </p:cNvPr>
              <p:cNvSpPr/>
              <p:nvPr/>
            </p:nvSpPr>
            <p:spPr>
              <a:xfrm>
                <a:off x="8186057" y="212563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02344B-EE11-5347-BF88-A237D758D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2125637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B0227-5122-B645-9786-4C4DE6D24EBA}"/>
                  </a:ext>
                </a:extLst>
              </p:cNvPr>
              <p:cNvSpPr/>
              <p:nvPr/>
            </p:nvSpPr>
            <p:spPr>
              <a:xfrm>
                <a:off x="8186057" y="264885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B0227-5122-B645-9786-4C4DE6D24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2648857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02358E-C84B-E045-A6AF-0D8C1F40A073}"/>
                  </a:ext>
                </a:extLst>
              </p:cNvPr>
              <p:cNvSpPr/>
              <p:nvPr/>
            </p:nvSpPr>
            <p:spPr>
              <a:xfrm>
                <a:off x="8186057" y="317207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02358E-C84B-E045-A6AF-0D8C1F40A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3172077"/>
                <a:ext cx="3420537" cy="523220"/>
              </a:xfrm>
              <a:prstGeom prst="rect">
                <a:avLst/>
              </a:prstGeom>
              <a:blipFill>
                <a:blip r:embed="rId4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D9F541D-4B52-9040-906A-18965AD19FEF}"/>
              </a:ext>
            </a:extLst>
          </p:cNvPr>
          <p:cNvSpPr/>
          <p:nvPr/>
        </p:nvSpPr>
        <p:spPr>
          <a:xfrm>
            <a:off x="8186057" y="3695297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E8D7C-17E4-814C-BE6B-0C7CF706D59A}"/>
              </a:ext>
            </a:extLst>
          </p:cNvPr>
          <p:cNvSpPr/>
          <p:nvPr/>
        </p:nvSpPr>
        <p:spPr>
          <a:xfrm>
            <a:off x="8186057" y="420914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B59A6-AEFC-2240-B6CD-2F0252275573}"/>
              </a:ext>
            </a:extLst>
          </p:cNvPr>
          <p:cNvSpPr/>
          <p:nvPr/>
        </p:nvSpPr>
        <p:spPr>
          <a:xfrm>
            <a:off x="8186057" y="473236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FBB02-C607-FE4B-9511-ED469CDF1CC6}"/>
              </a:ext>
            </a:extLst>
          </p:cNvPr>
          <p:cNvSpPr/>
          <p:nvPr/>
        </p:nvSpPr>
        <p:spPr>
          <a:xfrm>
            <a:off x="8186057" y="525558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BA4CB-D24C-CE43-8139-350E1291325E}"/>
              </a:ext>
            </a:extLst>
          </p:cNvPr>
          <p:cNvSpPr/>
          <p:nvPr/>
        </p:nvSpPr>
        <p:spPr>
          <a:xfrm>
            <a:off x="8186057" y="577880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0C857E-9553-B249-80C3-05FE16913287}"/>
              </a:ext>
            </a:extLst>
          </p:cNvPr>
          <p:cNvSpPr/>
          <p:nvPr/>
        </p:nvSpPr>
        <p:spPr>
          <a:xfrm>
            <a:off x="1619549" y="3794021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FD4A54-1824-7845-9D99-560A93598CEB}"/>
              </a:ext>
            </a:extLst>
          </p:cNvPr>
          <p:cNvSpPr/>
          <p:nvPr/>
        </p:nvSpPr>
        <p:spPr>
          <a:xfrm>
            <a:off x="3633405" y="3794021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C39F9D-54D1-A04F-89BD-B777F40F8810}"/>
              </a:ext>
            </a:extLst>
          </p:cNvPr>
          <p:cNvCxnSpPr>
            <a:stCxn id="3" idx="0"/>
            <a:endCxn id="17" idx="0"/>
          </p:cNvCxnSpPr>
          <p:nvPr/>
        </p:nvCxnSpPr>
        <p:spPr>
          <a:xfrm rot="5400000" flipH="1" flipV="1">
            <a:off x="2944683" y="2787093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EDF4E0-3327-BA4B-9736-51112AC649B3}"/>
              </a:ext>
            </a:extLst>
          </p:cNvPr>
          <p:cNvSpPr/>
          <p:nvPr/>
        </p:nvSpPr>
        <p:spPr>
          <a:xfrm>
            <a:off x="2373182" y="3850616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10459-F8D7-484B-BC7A-C2975A08A16C}"/>
              </a:ext>
            </a:extLst>
          </p:cNvPr>
          <p:cNvSpPr/>
          <p:nvPr/>
        </p:nvSpPr>
        <p:spPr>
          <a:xfrm>
            <a:off x="2080682" y="2910467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(Rule 2)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D0437FA-A772-8D4C-9387-B740A4002A14}"/>
              </a:ext>
            </a:extLst>
          </p:cNvPr>
          <p:cNvCxnSpPr>
            <a:cxnSpLocks/>
            <a:stCxn id="3" idx="4"/>
            <a:endCxn id="17" idx="4"/>
          </p:cNvCxnSpPr>
          <p:nvPr/>
        </p:nvCxnSpPr>
        <p:spPr>
          <a:xfrm rot="16200000" flipH="1">
            <a:off x="2944683" y="3423504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F649C-37C5-3A44-A9F0-741716689316}"/>
              </a:ext>
            </a:extLst>
          </p:cNvPr>
          <p:cNvSpPr/>
          <p:nvPr/>
        </p:nvSpPr>
        <p:spPr>
          <a:xfrm>
            <a:off x="2080682" y="4735936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 (Lex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51A66E-8212-4A4D-AF7A-864DB6B6B8CD}"/>
              </a:ext>
            </a:extLst>
          </p:cNvPr>
          <p:cNvSpPr/>
          <p:nvPr/>
        </p:nvSpPr>
        <p:spPr>
          <a:xfrm>
            <a:off x="5647261" y="3794021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5452D02-3EBB-1C40-8311-619FE2399E64}"/>
              </a:ext>
            </a:extLst>
          </p:cNvPr>
          <p:cNvCxnSpPr/>
          <p:nvPr/>
        </p:nvCxnSpPr>
        <p:spPr>
          <a:xfrm rot="5400000" flipH="1" flipV="1">
            <a:off x="4958539" y="2777568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1792971-2582-1245-BA04-796E1DB7A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8539" y="3433029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8E1BA-60C2-254D-8048-719D5EA77CE3}"/>
              </a:ext>
            </a:extLst>
          </p:cNvPr>
          <p:cNvSpPr/>
          <p:nvPr/>
        </p:nvSpPr>
        <p:spPr>
          <a:xfrm>
            <a:off x="4094538" y="4735936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(Lex 2)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3466B5-370A-BA43-A7B7-A70B45EC0EF0}"/>
              </a:ext>
            </a:extLst>
          </p:cNvPr>
          <p:cNvSpPr/>
          <p:nvPr/>
        </p:nvSpPr>
        <p:spPr>
          <a:xfrm>
            <a:off x="4387038" y="3850616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C3B11-104B-2D42-B01D-2E9BFB31F100}"/>
              </a:ext>
            </a:extLst>
          </p:cNvPr>
          <p:cNvSpPr/>
          <p:nvPr/>
        </p:nvSpPr>
        <p:spPr>
          <a:xfrm>
            <a:off x="4094538" y="2910467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VP1 (Rule 6)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F68F20-E225-264C-BDE8-41B1EDAD32C7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0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4048521-2165-814D-BFA2-056580555937}"/>
              </a:ext>
            </a:extLst>
          </p:cNvPr>
          <p:cNvCxnSpPr>
            <a:cxnSpLocks/>
            <a:stCxn id="3" idx="0"/>
            <a:endCxn id="27" idx="0"/>
          </p:cNvCxnSpPr>
          <p:nvPr/>
        </p:nvCxnSpPr>
        <p:spPr>
          <a:xfrm rot="5400000" flipH="1" flipV="1">
            <a:off x="4201983" y="2095097"/>
            <a:ext cx="12700" cy="4027712"/>
          </a:xfrm>
          <a:prstGeom prst="curvedConnector3">
            <a:avLst>
              <a:gd name="adj1" fmla="val 1079999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7C21-7735-BF44-B2B2-2DBBC6F8C403}"/>
              </a:ext>
            </a:extLst>
          </p:cNvPr>
          <p:cNvSpPr/>
          <p:nvPr/>
        </p:nvSpPr>
        <p:spPr>
          <a:xfrm>
            <a:off x="8186057" y="1602417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Active Arcs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02344B-EE11-5347-BF88-A237D758DC2C}"/>
                  </a:ext>
                </a:extLst>
              </p:cNvPr>
              <p:cNvSpPr/>
              <p:nvPr/>
            </p:nvSpPr>
            <p:spPr>
              <a:xfrm>
                <a:off x="8186057" y="212563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02344B-EE11-5347-BF88-A237D758D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2125637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B0227-5122-B645-9786-4C4DE6D24EBA}"/>
                  </a:ext>
                </a:extLst>
              </p:cNvPr>
              <p:cNvSpPr/>
              <p:nvPr/>
            </p:nvSpPr>
            <p:spPr>
              <a:xfrm>
                <a:off x="8186057" y="264885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B0227-5122-B645-9786-4C4DE6D24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2648857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02358E-C84B-E045-A6AF-0D8C1F40A073}"/>
                  </a:ext>
                </a:extLst>
              </p:cNvPr>
              <p:cNvSpPr/>
              <p:nvPr/>
            </p:nvSpPr>
            <p:spPr>
              <a:xfrm>
                <a:off x="8186057" y="317207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02358E-C84B-E045-A6AF-0D8C1F40A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3172077"/>
                <a:ext cx="3420537" cy="523220"/>
              </a:xfrm>
              <a:prstGeom prst="rect">
                <a:avLst/>
              </a:prstGeom>
              <a:blipFill>
                <a:blip r:embed="rId4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D9F541D-4B52-9040-906A-18965AD19FEF}"/>
              </a:ext>
            </a:extLst>
          </p:cNvPr>
          <p:cNvSpPr/>
          <p:nvPr/>
        </p:nvSpPr>
        <p:spPr>
          <a:xfrm>
            <a:off x="8186057" y="3695297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E8D7C-17E4-814C-BE6B-0C7CF706D59A}"/>
              </a:ext>
            </a:extLst>
          </p:cNvPr>
          <p:cNvSpPr/>
          <p:nvPr/>
        </p:nvSpPr>
        <p:spPr>
          <a:xfrm>
            <a:off x="8186057" y="420914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B59A6-AEFC-2240-B6CD-2F0252275573}"/>
              </a:ext>
            </a:extLst>
          </p:cNvPr>
          <p:cNvSpPr/>
          <p:nvPr/>
        </p:nvSpPr>
        <p:spPr>
          <a:xfrm>
            <a:off x="8186057" y="473236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FBB02-C607-FE4B-9511-ED469CDF1CC6}"/>
              </a:ext>
            </a:extLst>
          </p:cNvPr>
          <p:cNvSpPr/>
          <p:nvPr/>
        </p:nvSpPr>
        <p:spPr>
          <a:xfrm>
            <a:off x="8186057" y="525558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BA4CB-D24C-CE43-8139-350E1291325E}"/>
              </a:ext>
            </a:extLst>
          </p:cNvPr>
          <p:cNvSpPr/>
          <p:nvPr/>
        </p:nvSpPr>
        <p:spPr>
          <a:xfrm>
            <a:off x="8186057" y="577880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0C857E-9553-B249-80C3-05FE16913287}"/>
              </a:ext>
            </a:extLst>
          </p:cNvPr>
          <p:cNvSpPr/>
          <p:nvPr/>
        </p:nvSpPr>
        <p:spPr>
          <a:xfrm>
            <a:off x="1869921" y="4108953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FD4A54-1824-7845-9D99-560A93598CEB}"/>
              </a:ext>
            </a:extLst>
          </p:cNvPr>
          <p:cNvSpPr/>
          <p:nvPr/>
        </p:nvSpPr>
        <p:spPr>
          <a:xfrm>
            <a:off x="3883777" y="4108953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C39F9D-54D1-A04F-89BD-B777F40F8810}"/>
              </a:ext>
            </a:extLst>
          </p:cNvPr>
          <p:cNvCxnSpPr>
            <a:stCxn id="3" idx="0"/>
            <a:endCxn id="17" idx="0"/>
          </p:cNvCxnSpPr>
          <p:nvPr/>
        </p:nvCxnSpPr>
        <p:spPr>
          <a:xfrm rot="5400000" flipH="1" flipV="1">
            <a:off x="3195055" y="3102025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EDF4E0-3327-BA4B-9736-51112AC649B3}"/>
              </a:ext>
            </a:extLst>
          </p:cNvPr>
          <p:cNvSpPr/>
          <p:nvPr/>
        </p:nvSpPr>
        <p:spPr>
          <a:xfrm>
            <a:off x="2623554" y="4165548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10459-F8D7-484B-BC7A-C2975A08A16C}"/>
              </a:ext>
            </a:extLst>
          </p:cNvPr>
          <p:cNvSpPr/>
          <p:nvPr/>
        </p:nvSpPr>
        <p:spPr>
          <a:xfrm>
            <a:off x="2331054" y="3225399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(Rule 2)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D0437FA-A772-8D4C-9387-B740A4002A14}"/>
              </a:ext>
            </a:extLst>
          </p:cNvPr>
          <p:cNvCxnSpPr>
            <a:cxnSpLocks/>
            <a:stCxn id="3" idx="4"/>
            <a:endCxn id="17" idx="4"/>
          </p:cNvCxnSpPr>
          <p:nvPr/>
        </p:nvCxnSpPr>
        <p:spPr>
          <a:xfrm rot="16200000" flipH="1">
            <a:off x="3195055" y="3738436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F649C-37C5-3A44-A9F0-741716689316}"/>
              </a:ext>
            </a:extLst>
          </p:cNvPr>
          <p:cNvSpPr/>
          <p:nvPr/>
        </p:nvSpPr>
        <p:spPr>
          <a:xfrm>
            <a:off x="2331054" y="5050868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 (Lex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51A66E-8212-4A4D-AF7A-864DB6B6B8CD}"/>
              </a:ext>
            </a:extLst>
          </p:cNvPr>
          <p:cNvSpPr/>
          <p:nvPr/>
        </p:nvSpPr>
        <p:spPr>
          <a:xfrm>
            <a:off x="5897633" y="4108953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5452D02-3EBB-1C40-8311-619FE2399E64}"/>
              </a:ext>
            </a:extLst>
          </p:cNvPr>
          <p:cNvCxnSpPr/>
          <p:nvPr/>
        </p:nvCxnSpPr>
        <p:spPr>
          <a:xfrm rot="5400000" flipH="1" flipV="1">
            <a:off x="5208911" y="3092500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1792971-2582-1245-BA04-796E1DB7A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8911" y="3747961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8E1BA-60C2-254D-8048-719D5EA77CE3}"/>
              </a:ext>
            </a:extLst>
          </p:cNvPr>
          <p:cNvSpPr/>
          <p:nvPr/>
        </p:nvSpPr>
        <p:spPr>
          <a:xfrm>
            <a:off x="4344910" y="5050868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(Lex 2)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3466B5-370A-BA43-A7B7-A70B45EC0EF0}"/>
              </a:ext>
            </a:extLst>
          </p:cNvPr>
          <p:cNvSpPr/>
          <p:nvPr/>
        </p:nvSpPr>
        <p:spPr>
          <a:xfrm>
            <a:off x="4637410" y="4165548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C3B11-104B-2D42-B01D-2E9BFB31F100}"/>
              </a:ext>
            </a:extLst>
          </p:cNvPr>
          <p:cNvSpPr/>
          <p:nvPr/>
        </p:nvSpPr>
        <p:spPr>
          <a:xfrm>
            <a:off x="4344910" y="3225399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VP1 (Rule 6)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5905F-3E5C-CF4F-9623-B02CB48291DE}"/>
              </a:ext>
            </a:extLst>
          </p:cNvPr>
          <p:cNvSpPr/>
          <p:nvPr/>
        </p:nvSpPr>
        <p:spPr>
          <a:xfrm>
            <a:off x="3344333" y="229670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S1 (Rule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8782AE-2114-1C49-8638-3975E1DB28BF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0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4048521-2165-814D-BFA2-056580555937}"/>
              </a:ext>
            </a:extLst>
          </p:cNvPr>
          <p:cNvCxnSpPr>
            <a:cxnSpLocks/>
            <a:stCxn id="3" idx="0"/>
            <a:endCxn id="27" idx="0"/>
          </p:cNvCxnSpPr>
          <p:nvPr/>
        </p:nvCxnSpPr>
        <p:spPr>
          <a:xfrm rot="5400000" flipH="1" flipV="1">
            <a:off x="3135594" y="2098940"/>
            <a:ext cx="12700" cy="4027712"/>
          </a:xfrm>
          <a:prstGeom prst="curvedConnector3">
            <a:avLst>
              <a:gd name="adj1" fmla="val 1079999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7C21-7735-BF44-B2B2-2DBBC6F8C403}"/>
              </a:ext>
            </a:extLst>
          </p:cNvPr>
          <p:cNvSpPr/>
          <p:nvPr/>
        </p:nvSpPr>
        <p:spPr>
          <a:xfrm>
            <a:off x="8186057" y="1602417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Active Arcs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02344B-EE11-5347-BF88-A237D758DC2C}"/>
                  </a:ext>
                </a:extLst>
              </p:cNvPr>
              <p:cNvSpPr/>
              <p:nvPr/>
            </p:nvSpPr>
            <p:spPr>
              <a:xfrm>
                <a:off x="8186057" y="212563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02344B-EE11-5347-BF88-A237D758D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2125637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B0227-5122-B645-9786-4C4DE6D24EBA}"/>
                  </a:ext>
                </a:extLst>
              </p:cNvPr>
              <p:cNvSpPr/>
              <p:nvPr/>
            </p:nvSpPr>
            <p:spPr>
              <a:xfrm>
                <a:off x="8186057" y="264885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B0227-5122-B645-9786-4C4DE6D24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2648857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02358E-C84B-E045-A6AF-0D8C1F40A073}"/>
                  </a:ext>
                </a:extLst>
              </p:cNvPr>
              <p:cNvSpPr/>
              <p:nvPr/>
            </p:nvSpPr>
            <p:spPr>
              <a:xfrm>
                <a:off x="8186057" y="317207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02358E-C84B-E045-A6AF-0D8C1F40A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3172077"/>
                <a:ext cx="3420537" cy="523220"/>
              </a:xfrm>
              <a:prstGeom prst="rect">
                <a:avLst/>
              </a:prstGeom>
              <a:blipFill>
                <a:blip r:embed="rId4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9F541D-4B52-9040-906A-18965AD19FEF}"/>
                  </a:ext>
                </a:extLst>
              </p:cNvPr>
              <p:cNvSpPr/>
              <p:nvPr/>
            </p:nvSpPr>
            <p:spPr>
              <a:xfrm>
                <a:off x="8186057" y="3695297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𝐴𝑅𝑇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𝑁𝑂𝑈𝑁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9F541D-4B52-9040-906A-18965AD19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7" y="3695297"/>
                <a:ext cx="3420537" cy="523220"/>
              </a:xfrm>
              <a:prstGeom prst="rect">
                <a:avLst/>
              </a:prstGeom>
              <a:blipFill>
                <a:blip r:embed="rId5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AAE8D7C-17E4-814C-BE6B-0C7CF706D59A}"/>
              </a:ext>
            </a:extLst>
          </p:cNvPr>
          <p:cNvSpPr/>
          <p:nvPr/>
        </p:nvSpPr>
        <p:spPr>
          <a:xfrm>
            <a:off x="8186057" y="420914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B59A6-AEFC-2240-B6CD-2F0252275573}"/>
              </a:ext>
            </a:extLst>
          </p:cNvPr>
          <p:cNvSpPr/>
          <p:nvPr/>
        </p:nvSpPr>
        <p:spPr>
          <a:xfrm>
            <a:off x="8186057" y="473236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FBB02-C607-FE4B-9511-ED469CDF1CC6}"/>
              </a:ext>
            </a:extLst>
          </p:cNvPr>
          <p:cNvSpPr/>
          <p:nvPr/>
        </p:nvSpPr>
        <p:spPr>
          <a:xfrm>
            <a:off x="8186057" y="525558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BA4CB-D24C-CE43-8139-350E1291325E}"/>
              </a:ext>
            </a:extLst>
          </p:cNvPr>
          <p:cNvSpPr/>
          <p:nvPr/>
        </p:nvSpPr>
        <p:spPr>
          <a:xfrm>
            <a:off x="8186057" y="5778803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0C857E-9553-B249-80C3-05FE16913287}"/>
              </a:ext>
            </a:extLst>
          </p:cNvPr>
          <p:cNvSpPr/>
          <p:nvPr/>
        </p:nvSpPr>
        <p:spPr>
          <a:xfrm>
            <a:off x="803532" y="4112796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FD4A54-1824-7845-9D99-560A93598CEB}"/>
              </a:ext>
            </a:extLst>
          </p:cNvPr>
          <p:cNvSpPr/>
          <p:nvPr/>
        </p:nvSpPr>
        <p:spPr>
          <a:xfrm>
            <a:off x="2817388" y="4112796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C39F9D-54D1-A04F-89BD-B777F40F8810}"/>
              </a:ext>
            </a:extLst>
          </p:cNvPr>
          <p:cNvCxnSpPr>
            <a:stCxn id="3" idx="0"/>
            <a:endCxn id="17" idx="0"/>
          </p:cNvCxnSpPr>
          <p:nvPr/>
        </p:nvCxnSpPr>
        <p:spPr>
          <a:xfrm rot="5400000" flipH="1" flipV="1">
            <a:off x="2128666" y="3105868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EDF4E0-3327-BA4B-9736-51112AC649B3}"/>
              </a:ext>
            </a:extLst>
          </p:cNvPr>
          <p:cNvSpPr/>
          <p:nvPr/>
        </p:nvSpPr>
        <p:spPr>
          <a:xfrm>
            <a:off x="1557165" y="4169391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10459-F8D7-484B-BC7A-C2975A08A16C}"/>
              </a:ext>
            </a:extLst>
          </p:cNvPr>
          <p:cNvSpPr/>
          <p:nvPr/>
        </p:nvSpPr>
        <p:spPr>
          <a:xfrm>
            <a:off x="1264665" y="3229242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(Rule 2)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D0437FA-A772-8D4C-9387-B740A4002A14}"/>
              </a:ext>
            </a:extLst>
          </p:cNvPr>
          <p:cNvCxnSpPr>
            <a:cxnSpLocks/>
            <a:stCxn id="3" idx="4"/>
            <a:endCxn id="17" idx="4"/>
          </p:cNvCxnSpPr>
          <p:nvPr/>
        </p:nvCxnSpPr>
        <p:spPr>
          <a:xfrm rot="16200000" flipH="1">
            <a:off x="2128666" y="3742279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F649C-37C5-3A44-A9F0-741716689316}"/>
              </a:ext>
            </a:extLst>
          </p:cNvPr>
          <p:cNvSpPr/>
          <p:nvPr/>
        </p:nvSpPr>
        <p:spPr>
          <a:xfrm>
            <a:off x="1264665" y="5054711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 (Lex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51A66E-8212-4A4D-AF7A-864DB6B6B8CD}"/>
              </a:ext>
            </a:extLst>
          </p:cNvPr>
          <p:cNvSpPr/>
          <p:nvPr/>
        </p:nvSpPr>
        <p:spPr>
          <a:xfrm>
            <a:off x="4831244" y="4112796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5452D02-3EBB-1C40-8311-619FE2399E64}"/>
              </a:ext>
            </a:extLst>
          </p:cNvPr>
          <p:cNvCxnSpPr/>
          <p:nvPr/>
        </p:nvCxnSpPr>
        <p:spPr>
          <a:xfrm rot="5400000" flipH="1" flipV="1">
            <a:off x="4142522" y="3096343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1792971-2582-1245-BA04-796E1DB7A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2522" y="3751804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8E1BA-60C2-254D-8048-719D5EA77CE3}"/>
              </a:ext>
            </a:extLst>
          </p:cNvPr>
          <p:cNvSpPr/>
          <p:nvPr/>
        </p:nvSpPr>
        <p:spPr>
          <a:xfrm>
            <a:off x="3278521" y="5054711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(Lex 2)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3466B5-370A-BA43-A7B7-A70B45EC0EF0}"/>
              </a:ext>
            </a:extLst>
          </p:cNvPr>
          <p:cNvSpPr/>
          <p:nvPr/>
        </p:nvSpPr>
        <p:spPr>
          <a:xfrm>
            <a:off x="3571021" y="4169391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C3B11-104B-2D42-B01D-2E9BFB31F100}"/>
              </a:ext>
            </a:extLst>
          </p:cNvPr>
          <p:cNvSpPr/>
          <p:nvPr/>
        </p:nvSpPr>
        <p:spPr>
          <a:xfrm>
            <a:off x="3278521" y="3229242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VP1 (Rule 6)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5905F-3E5C-CF4F-9623-B02CB48291DE}"/>
              </a:ext>
            </a:extLst>
          </p:cNvPr>
          <p:cNvSpPr/>
          <p:nvPr/>
        </p:nvSpPr>
        <p:spPr>
          <a:xfrm>
            <a:off x="2277944" y="2300547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S1 (Rule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DE573-F8D4-CC43-84AD-B6BB2D0BFD25}"/>
              </a:ext>
            </a:extLst>
          </p:cNvPr>
          <p:cNvSpPr/>
          <p:nvPr/>
        </p:nvSpPr>
        <p:spPr>
          <a:xfrm>
            <a:off x="6845100" y="4112796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2712ED4-301D-8647-A155-2DC0B7E7A5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4131" y="3739104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4B171-CCAC-7F43-B7A8-46132AA0437B}"/>
              </a:ext>
            </a:extLst>
          </p:cNvPr>
          <p:cNvSpPr/>
          <p:nvPr/>
        </p:nvSpPr>
        <p:spPr>
          <a:xfrm>
            <a:off x="5316481" y="5054711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ART1 (Lex 3)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67F4B41-D9E5-8A42-9245-AE6E4A8FB8E0}"/>
              </a:ext>
            </a:extLst>
          </p:cNvPr>
          <p:cNvSpPr/>
          <p:nvPr/>
        </p:nvSpPr>
        <p:spPr>
          <a:xfrm>
            <a:off x="5584784" y="4125241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56CE94-75EF-E642-9020-336C6AD74E37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9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4048521-2165-814D-BFA2-056580555937}"/>
              </a:ext>
            </a:extLst>
          </p:cNvPr>
          <p:cNvCxnSpPr>
            <a:cxnSpLocks/>
            <a:stCxn id="3" idx="0"/>
            <a:endCxn id="27" idx="0"/>
          </p:cNvCxnSpPr>
          <p:nvPr/>
        </p:nvCxnSpPr>
        <p:spPr>
          <a:xfrm rot="5400000" flipH="1" flipV="1">
            <a:off x="3857667" y="2160413"/>
            <a:ext cx="12700" cy="4027712"/>
          </a:xfrm>
          <a:prstGeom prst="curvedConnector3">
            <a:avLst>
              <a:gd name="adj1" fmla="val 1079999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0C857E-9553-B249-80C3-05FE16913287}"/>
              </a:ext>
            </a:extLst>
          </p:cNvPr>
          <p:cNvSpPr/>
          <p:nvPr/>
        </p:nvSpPr>
        <p:spPr>
          <a:xfrm>
            <a:off x="1525605" y="4174269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FD4A54-1824-7845-9D99-560A93598CEB}"/>
              </a:ext>
            </a:extLst>
          </p:cNvPr>
          <p:cNvSpPr/>
          <p:nvPr/>
        </p:nvSpPr>
        <p:spPr>
          <a:xfrm>
            <a:off x="3539461" y="4174269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C39F9D-54D1-A04F-89BD-B777F40F8810}"/>
              </a:ext>
            </a:extLst>
          </p:cNvPr>
          <p:cNvCxnSpPr>
            <a:stCxn id="3" idx="0"/>
            <a:endCxn id="17" idx="0"/>
          </p:cNvCxnSpPr>
          <p:nvPr/>
        </p:nvCxnSpPr>
        <p:spPr>
          <a:xfrm rot="5400000" flipH="1" flipV="1">
            <a:off x="2850739" y="3167341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EDF4E0-3327-BA4B-9736-51112AC649B3}"/>
              </a:ext>
            </a:extLst>
          </p:cNvPr>
          <p:cNvSpPr/>
          <p:nvPr/>
        </p:nvSpPr>
        <p:spPr>
          <a:xfrm>
            <a:off x="2279238" y="4230864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10459-F8D7-484B-BC7A-C2975A08A16C}"/>
              </a:ext>
            </a:extLst>
          </p:cNvPr>
          <p:cNvSpPr/>
          <p:nvPr/>
        </p:nvSpPr>
        <p:spPr>
          <a:xfrm>
            <a:off x="1986738" y="3290715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(Rule 2)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D0437FA-A772-8D4C-9387-B740A4002A14}"/>
              </a:ext>
            </a:extLst>
          </p:cNvPr>
          <p:cNvCxnSpPr>
            <a:cxnSpLocks/>
            <a:stCxn id="3" idx="4"/>
            <a:endCxn id="17" idx="4"/>
          </p:cNvCxnSpPr>
          <p:nvPr/>
        </p:nvCxnSpPr>
        <p:spPr>
          <a:xfrm rot="16200000" flipH="1">
            <a:off x="2850739" y="3803752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F649C-37C5-3A44-A9F0-741716689316}"/>
              </a:ext>
            </a:extLst>
          </p:cNvPr>
          <p:cNvSpPr/>
          <p:nvPr/>
        </p:nvSpPr>
        <p:spPr>
          <a:xfrm>
            <a:off x="1986738" y="511618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 (Lex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51A66E-8212-4A4D-AF7A-864DB6B6B8CD}"/>
              </a:ext>
            </a:extLst>
          </p:cNvPr>
          <p:cNvSpPr/>
          <p:nvPr/>
        </p:nvSpPr>
        <p:spPr>
          <a:xfrm>
            <a:off x="5553317" y="4174269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5452D02-3EBB-1C40-8311-619FE2399E64}"/>
              </a:ext>
            </a:extLst>
          </p:cNvPr>
          <p:cNvCxnSpPr/>
          <p:nvPr/>
        </p:nvCxnSpPr>
        <p:spPr>
          <a:xfrm rot="5400000" flipH="1" flipV="1">
            <a:off x="4864595" y="3157816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1792971-2582-1245-BA04-796E1DB7A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64595" y="3813277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8E1BA-60C2-254D-8048-719D5EA77CE3}"/>
              </a:ext>
            </a:extLst>
          </p:cNvPr>
          <p:cNvSpPr/>
          <p:nvPr/>
        </p:nvSpPr>
        <p:spPr>
          <a:xfrm>
            <a:off x="4000594" y="511618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(Lex 2)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3466B5-370A-BA43-A7B7-A70B45EC0EF0}"/>
              </a:ext>
            </a:extLst>
          </p:cNvPr>
          <p:cNvSpPr/>
          <p:nvPr/>
        </p:nvSpPr>
        <p:spPr>
          <a:xfrm>
            <a:off x="4293094" y="4230864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C3B11-104B-2D42-B01D-2E9BFB31F100}"/>
              </a:ext>
            </a:extLst>
          </p:cNvPr>
          <p:cNvSpPr/>
          <p:nvPr/>
        </p:nvSpPr>
        <p:spPr>
          <a:xfrm>
            <a:off x="4000594" y="3290715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VP1 (Rule 6)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5905F-3E5C-CF4F-9623-B02CB48291DE}"/>
              </a:ext>
            </a:extLst>
          </p:cNvPr>
          <p:cNvSpPr/>
          <p:nvPr/>
        </p:nvSpPr>
        <p:spPr>
          <a:xfrm>
            <a:off x="3000017" y="2362020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S1 (Rule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DE573-F8D4-CC43-84AD-B6BB2D0BFD25}"/>
              </a:ext>
            </a:extLst>
          </p:cNvPr>
          <p:cNvSpPr/>
          <p:nvPr/>
        </p:nvSpPr>
        <p:spPr>
          <a:xfrm>
            <a:off x="7567173" y="4174269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2712ED4-301D-8647-A155-2DC0B7E7A5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6204" y="3800577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4B171-CCAC-7F43-B7A8-46132AA0437B}"/>
              </a:ext>
            </a:extLst>
          </p:cNvPr>
          <p:cNvSpPr/>
          <p:nvPr/>
        </p:nvSpPr>
        <p:spPr>
          <a:xfrm>
            <a:off x="6038554" y="511618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ART1 (Lex 3)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67F4B41-D9E5-8A42-9245-AE6E4A8FB8E0}"/>
              </a:ext>
            </a:extLst>
          </p:cNvPr>
          <p:cNvSpPr/>
          <p:nvPr/>
        </p:nvSpPr>
        <p:spPr>
          <a:xfrm>
            <a:off x="6306857" y="4186714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D26DD0-7577-9649-BBF3-0DEFE7D1639F}"/>
              </a:ext>
            </a:extLst>
          </p:cNvPr>
          <p:cNvSpPr/>
          <p:nvPr/>
        </p:nvSpPr>
        <p:spPr>
          <a:xfrm>
            <a:off x="9581029" y="4174268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0279D62-C3D3-BA4C-9C9F-E3D0AD53B9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34164" y="3830156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1FC6B3-F68C-024B-89DD-8B89AF3CF256}"/>
              </a:ext>
            </a:extLst>
          </p:cNvPr>
          <p:cNvSpPr/>
          <p:nvPr/>
        </p:nvSpPr>
        <p:spPr>
          <a:xfrm>
            <a:off x="8076514" y="5145763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NOUN1 (Lex 4)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B20801D-34CD-0F48-8044-4E6B55D2A7F2}"/>
              </a:ext>
            </a:extLst>
          </p:cNvPr>
          <p:cNvSpPr/>
          <p:nvPr/>
        </p:nvSpPr>
        <p:spPr>
          <a:xfrm>
            <a:off x="8320806" y="4208888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house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8DA4E0-4DBB-2C43-9F12-7DEB1267F657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9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7C21-7735-BF44-B2B2-2DBBC6F8C403}"/>
              </a:ext>
            </a:extLst>
          </p:cNvPr>
          <p:cNvSpPr/>
          <p:nvPr/>
        </p:nvSpPr>
        <p:spPr>
          <a:xfrm>
            <a:off x="645109" y="1852789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Active Arcs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6FE7B8-CC2F-DE43-B575-28F70521F779}"/>
                  </a:ext>
                </a:extLst>
              </p:cNvPr>
              <p:cNvSpPr/>
              <p:nvPr/>
            </p:nvSpPr>
            <p:spPr>
              <a:xfrm>
                <a:off x="645109" y="237600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6FE7B8-CC2F-DE43-B575-28F70521F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376009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t="-2326" b="-162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1E19AC-0D49-8941-9F65-9B909785112D}"/>
                  </a:ext>
                </a:extLst>
              </p:cNvPr>
              <p:cNvSpPr/>
              <p:nvPr/>
            </p:nvSpPr>
            <p:spPr>
              <a:xfrm>
                <a:off x="645109" y="289922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1E19AC-0D49-8941-9F65-9B9097851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899229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C088D0-4134-5248-A4FB-30DB2F5885C4}"/>
                  </a:ext>
                </a:extLst>
              </p:cNvPr>
              <p:cNvSpPr/>
              <p:nvPr/>
            </p:nvSpPr>
            <p:spPr>
              <a:xfrm>
                <a:off x="645109" y="342244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C088D0-4134-5248-A4FB-30DB2F588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422449"/>
                <a:ext cx="3420537" cy="523220"/>
              </a:xfrm>
              <a:prstGeom prst="rect">
                <a:avLst/>
              </a:prstGeom>
              <a:blipFill>
                <a:blip r:embed="rId4"/>
                <a:stretch>
                  <a:fillRect l="-369" b="-1363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CCCA7-EE8F-E745-98FF-07604CD0727B}"/>
                  </a:ext>
                </a:extLst>
              </p:cNvPr>
              <p:cNvSpPr/>
              <p:nvPr/>
            </p:nvSpPr>
            <p:spPr>
              <a:xfrm>
                <a:off x="645109" y="394566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𝐴𝑅𝑇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𝑁𝑂𝑈𝑁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CCCA7-EE8F-E745-98FF-07604CD07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945669"/>
                <a:ext cx="3420537" cy="52322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5FDD559-92C5-A54C-9A3F-D881C90DB940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4048521-2165-814D-BFA2-056580555937}"/>
              </a:ext>
            </a:extLst>
          </p:cNvPr>
          <p:cNvCxnSpPr>
            <a:cxnSpLocks/>
            <a:stCxn id="3" idx="0"/>
            <a:endCxn id="27" idx="0"/>
          </p:cNvCxnSpPr>
          <p:nvPr/>
        </p:nvCxnSpPr>
        <p:spPr>
          <a:xfrm rot="5400000" flipH="1" flipV="1">
            <a:off x="3977410" y="2189304"/>
            <a:ext cx="12700" cy="4027712"/>
          </a:xfrm>
          <a:prstGeom prst="curvedConnector3">
            <a:avLst>
              <a:gd name="adj1" fmla="val 1079999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0C857E-9553-B249-80C3-05FE16913287}"/>
              </a:ext>
            </a:extLst>
          </p:cNvPr>
          <p:cNvSpPr/>
          <p:nvPr/>
        </p:nvSpPr>
        <p:spPr>
          <a:xfrm>
            <a:off x="1645348" y="4203160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FD4A54-1824-7845-9D99-560A93598CEB}"/>
              </a:ext>
            </a:extLst>
          </p:cNvPr>
          <p:cNvSpPr/>
          <p:nvPr/>
        </p:nvSpPr>
        <p:spPr>
          <a:xfrm>
            <a:off x="3659204" y="4203160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C39F9D-54D1-A04F-89BD-B777F40F8810}"/>
              </a:ext>
            </a:extLst>
          </p:cNvPr>
          <p:cNvCxnSpPr>
            <a:stCxn id="3" idx="0"/>
            <a:endCxn id="17" idx="0"/>
          </p:cNvCxnSpPr>
          <p:nvPr/>
        </p:nvCxnSpPr>
        <p:spPr>
          <a:xfrm rot="5400000" flipH="1" flipV="1">
            <a:off x="2970482" y="3196232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EDF4E0-3327-BA4B-9736-51112AC649B3}"/>
              </a:ext>
            </a:extLst>
          </p:cNvPr>
          <p:cNvSpPr/>
          <p:nvPr/>
        </p:nvSpPr>
        <p:spPr>
          <a:xfrm>
            <a:off x="2398981" y="4259755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10459-F8D7-484B-BC7A-C2975A08A16C}"/>
              </a:ext>
            </a:extLst>
          </p:cNvPr>
          <p:cNvSpPr/>
          <p:nvPr/>
        </p:nvSpPr>
        <p:spPr>
          <a:xfrm>
            <a:off x="2106481" y="3319606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(Rule 2)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D0437FA-A772-8D4C-9387-B740A4002A14}"/>
              </a:ext>
            </a:extLst>
          </p:cNvPr>
          <p:cNvCxnSpPr>
            <a:cxnSpLocks/>
            <a:stCxn id="3" idx="4"/>
            <a:endCxn id="17" idx="4"/>
          </p:cNvCxnSpPr>
          <p:nvPr/>
        </p:nvCxnSpPr>
        <p:spPr>
          <a:xfrm rot="16200000" flipH="1">
            <a:off x="2970482" y="3832643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F649C-37C5-3A44-A9F0-741716689316}"/>
              </a:ext>
            </a:extLst>
          </p:cNvPr>
          <p:cNvSpPr/>
          <p:nvPr/>
        </p:nvSpPr>
        <p:spPr>
          <a:xfrm>
            <a:off x="2106481" y="5145075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 (Lex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51A66E-8212-4A4D-AF7A-864DB6B6B8CD}"/>
              </a:ext>
            </a:extLst>
          </p:cNvPr>
          <p:cNvSpPr/>
          <p:nvPr/>
        </p:nvSpPr>
        <p:spPr>
          <a:xfrm>
            <a:off x="5673060" y="4203160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5452D02-3EBB-1C40-8311-619FE2399E64}"/>
              </a:ext>
            </a:extLst>
          </p:cNvPr>
          <p:cNvCxnSpPr/>
          <p:nvPr/>
        </p:nvCxnSpPr>
        <p:spPr>
          <a:xfrm rot="5400000" flipH="1" flipV="1">
            <a:off x="4984338" y="3186707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1792971-2582-1245-BA04-796E1DB7A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4338" y="3842168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8E1BA-60C2-254D-8048-719D5EA77CE3}"/>
              </a:ext>
            </a:extLst>
          </p:cNvPr>
          <p:cNvSpPr/>
          <p:nvPr/>
        </p:nvSpPr>
        <p:spPr>
          <a:xfrm>
            <a:off x="4120337" y="5145075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(Lex 2)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3466B5-370A-BA43-A7B7-A70B45EC0EF0}"/>
              </a:ext>
            </a:extLst>
          </p:cNvPr>
          <p:cNvSpPr/>
          <p:nvPr/>
        </p:nvSpPr>
        <p:spPr>
          <a:xfrm>
            <a:off x="4412837" y="4259755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C3B11-104B-2D42-B01D-2E9BFB31F100}"/>
              </a:ext>
            </a:extLst>
          </p:cNvPr>
          <p:cNvSpPr/>
          <p:nvPr/>
        </p:nvSpPr>
        <p:spPr>
          <a:xfrm>
            <a:off x="4120337" y="3319606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VP1 (Rule 6)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5905F-3E5C-CF4F-9623-B02CB48291DE}"/>
              </a:ext>
            </a:extLst>
          </p:cNvPr>
          <p:cNvSpPr/>
          <p:nvPr/>
        </p:nvSpPr>
        <p:spPr>
          <a:xfrm>
            <a:off x="3119760" y="2390911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S1 (Rule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DE573-F8D4-CC43-84AD-B6BB2D0BFD25}"/>
              </a:ext>
            </a:extLst>
          </p:cNvPr>
          <p:cNvSpPr/>
          <p:nvPr/>
        </p:nvSpPr>
        <p:spPr>
          <a:xfrm>
            <a:off x="7686916" y="4203160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2712ED4-301D-8647-A155-2DC0B7E7A5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5947" y="3829468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4B171-CCAC-7F43-B7A8-46132AA0437B}"/>
              </a:ext>
            </a:extLst>
          </p:cNvPr>
          <p:cNvSpPr/>
          <p:nvPr/>
        </p:nvSpPr>
        <p:spPr>
          <a:xfrm>
            <a:off x="6158297" y="5145075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ART1 (Lex 3)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67F4B41-D9E5-8A42-9245-AE6E4A8FB8E0}"/>
              </a:ext>
            </a:extLst>
          </p:cNvPr>
          <p:cNvSpPr/>
          <p:nvPr/>
        </p:nvSpPr>
        <p:spPr>
          <a:xfrm>
            <a:off x="6426600" y="4215605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D26DD0-7577-9649-BBF3-0DEFE7D1639F}"/>
              </a:ext>
            </a:extLst>
          </p:cNvPr>
          <p:cNvSpPr/>
          <p:nvPr/>
        </p:nvSpPr>
        <p:spPr>
          <a:xfrm>
            <a:off x="9700772" y="4203159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0279D62-C3D3-BA4C-9C9F-E3D0AD53B9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53907" y="3859047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1FC6B3-F68C-024B-89DD-8B89AF3CF256}"/>
              </a:ext>
            </a:extLst>
          </p:cNvPr>
          <p:cNvSpPr/>
          <p:nvPr/>
        </p:nvSpPr>
        <p:spPr>
          <a:xfrm>
            <a:off x="8196257" y="517465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NOUN1 (Lex 4)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B20801D-34CD-0F48-8044-4E6B55D2A7F2}"/>
              </a:ext>
            </a:extLst>
          </p:cNvPr>
          <p:cNvSpPr/>
          <p:nvPr/>
        </p:nvSpPr>
        <p:spPr>
          <a:xfrm>
            <a:off x="8440549" y="4237779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F6A7A7CF-A2C6-A542-BE87-1E98CFB21C6C}"/>
              </a:ext>
            </a:extLst>
          </p:cNvPr>
          <p:cNvCxnSpPr>
            <a:cxnSpLocks/>
            <a:stCxn id="27" idx="7"/>
            <a:endCxn id="39" idx="1"/>
          </p:cNvCxnSpPr>
          <p:nvPr/>
        </p:nvCxnSpPr>
        <p:spPr>
          <a:xfrm rot="5400000" flipH="1" flipV="1">
            <a:off x="8005121" y="2507510"/>
            <a:ext cx="1" cy="3577701"/>
          </a:xfrm>
          <a:prstGeom prst="curvedConnector3">
            <a:avLst>
              <a:gd name="adj1" fmla="val 3218010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D239FF-503A-2F4C-909C-E2440C03A361}"/>
              </a:ext>
            </a:extLst>
          </p:cNvPr>
          <p:cNvSpPr/>
          <p:nvPr/>
        </p:nvSpPr>
        <p:spPr>
          <a:xfrm>
            <a:off x="7141121" y="3330676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NP2 (Rule 3)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AB46D1-8D44-AC49-86E0-3D2463D23155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7C21-7735-BF44-B2B2-2DBBC6F8C403}"/>
              </a:ext>
            </a:extLst>
          </p:cNvPr>
          <p:cNvSpPr/>
          <p:nvPr/>
        </p:nvSpPr>
        <p:spPr>
          <a:xfrm>
            <a:off x="645109" y="1852789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Active Arcs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6FE7B8-CC2F-DE43-B575-28F70521F779}"/>
                  </a:ext>
                </a:extLst>
              </p:cNvPr>
              <p:cNvSpPr/>
              <p:nvPr/>
            </p:nvSpPr>
            <p:spPr>
              <a:xfrm>
                <a:off x="645109" y="237600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6FE7B8-CC2F-DE43-B575-28F70521F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376009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t="-2326" b="-162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1E19AC-0D49-8941-9F65-9B909785112D}"/>
                  </a:ext>
                </a:extLst>
              </p:cNvPr>
              <p:cNvSpPr/>
              <p:nvPr/>
            </p:nvSpPr>
            <p:spPr>
              <a:xfrm>
                <a:off x="645109" y="289922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1E19AC-0D49-8941-9F65-9B9097851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899229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CCCA7-EE8F-E745-98FF-07604CD0727B}"/>
                  </a:ext>
                </a:extLst>
              </p:cNvPr>
              <p:cNvSpPr/>
              <p:nvPr/>
            </p:nvSpPr>
            <p:spPr>
              <a:xfrm>
                <a:off x="645109" y="394566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𝐴𝑅𝑇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𝑁𝑂𝑈𝑁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CCCA7-EE8F-E745-98FF-07604CD07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945669"/>
                <a:ext cx="3420537" cy="523220"/>
              </a:xfrm>
              <a:prstGeom prst="rect">
                <a:avLst/>
              </a:prstGeom>
              <a:blipFill>
                <a:blip r:embed="rId4"/>
                <a:stretch>
                  <a:fillRect l="-369" t="-2326" b="-139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C088D0-4134-5248-A4FB-30DB2F5885C4}"/>
                  </a:ext>
                </a:extLst>
              </p:cNvPr>
              <p:cNvSpPr/>
              <p:nvPr/>
            </p:nvSpPr>
            <p:spPr>
              <a:xfrm>
                <a:off x="645109" y="342244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C088D0-4134-5248-A4FB-30DB2F588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422449"/>
                <a:ext cx="3420537" cy="523220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A51B4A8-C206-D04D-807B-30821ABE6703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8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2C3AC039-EA9C-5240-82E7-7896449851F4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3994645" y="4326667"/>
            <a:ext cx="6035218" cy="3178"/>
          </a:xfrm>
          <a:prstGeom prst="curvedConnector4">
            <a:avLst>
              <a:gd name="adj1" fmla="val 5338"/>
              <a:gd name="adj2" fmla="val 42231624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4048521-2165-814D-BFA2-056580555937}"/>
              </a:ext>
            </a:extLst>
          </p:cNvPr>
          <p:cNvCxnSpPr>
            <a:cxnSpLocks/>
            <a:stCxn id="3" idx="0"/>
            <a:endCxn id="27" idx="0"/>
          </p:cNvCxnSpPr>
          <p:nvPr/>
        </p:nvCxnSpPr>
        <p:spPr>
          <a:xfrm rot="5400000" flipH="1" flipV="1">
            <a:off x="3988295" y="2312812"/>
            <a:ext cx="12700" cy="4027712"/>
          </a:xfrm>
          <a:prstGeom prst="curvedConnector3">
            <a:avLst>
              <a:gd name="adj1" fmla="val 1079999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0C857E-9553-B249-80C3-05FE16913287}"/>
              </a:ext>
            </a:extLst>
          </p:cNvPr>
          <p:cNvSpPr/>
          <p:nvPr/>
        </p:nvSpPr>
        <p:spPr>
          <a:xfrm>
            <a:off x="1656233" y="4326668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FD4A54-1824-7845-9D99-560A93598CEB}"/>
              </a:ext>
            </a:extLst>
          </p:cNvPr>
          <p:cNvSpPr/>
          <p:nvPr/>
        </p:nvSpPr>
        <p:spPr>
          <a:xfrm>
            <a:off x="3670089" y="4326668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C39F9D-54D1-A04F-89BD-B777F40F8810}"/>
              </a:ext>
            </a:extLst>
          </p:cNvPr>
          <p:cNvCxnSpPr>
            <a:stCxn id="3" idx="0"/>
            <a:endCxn id="17" idx="0"/>
          </p:cNvCxnSpPr>
          <p:nvPr/>
        </p:nvCxnSpPr>
        <p:spPr>
          <a:xfrm rot="5400000" flipH="1" flipV="1">
            <a:off x="2981367" y="3319740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EDF4E0-3327-BA4B-9736-51112AC649B3}"/>
              </a:ext>
            </a:extLst>
          </p:cNvPr>
          <p:cNvSpPr/>
          <p:nvPr/>
        </p:nvSpPr>
        <p:spPr>
          <a:xfrm>
            <a:off x="2409866" y="4383263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10459-F8D7-484B-BC7A-C2975A08A16C}"/>
              </a:ext>
            </a:extLst>
          </p:cNvPr>
          <p:cNvSpPr/>
          <p:nvPr/>
        </p:nvSpPr>
        <p:spPr>
          <a:xfrm>
            <a:off x="2117366" y="344311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(Rule 2)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D0437FA-A772-8D4C-9387-B740A4002A14}"/>
              </a:ext>
            </a:extLst>
          </p:cNvPr>
          <p:cNvCxnSpPr>
            <a:cxnSpLocks/>
            <a:stCxn id="3" idx="4"/>
            <a:endCxn id="17" idx="4"/>
          </p:cNvCxnSpPr>
          <p:nvPr/>
        </p:nvCxnSpPr>
        <p:spPr>
          <a:xfrm rot="16200000" flipH="1">
            <a:off x="2981367" y="3956151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F649C-37C5-3A44-A9F0-741716689316}"/>
              </a:ext>
            </a:extLst>
          </p:cNvPr>
          <p:cNvSpPr/>
          <p:nvPr/>
        </p:nvSpPr>
        <p:spPr>
          <a:xfrm>
            <a:off x="2117366" y="5268583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 (Lex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51A66E-8212-4A4D-AF7A-864DB6B6B8CD}"/>
              </a:ext>
            </a:extLst>
          </p:cNvPr>
          <p:cNvSpPr/>
          <p:nvPr/>
        </p:nvSpPr>
        <p:spPr>
          <a:xfrm>
            <a:off x="5683945" y="4326668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5452D02-3EBB-1C40-8311-619FE2399E64}"/>
              </a:ext>
            </a:extLst>
          </p:cNvPr>
          <p:cNvCxnSpPr/>
          <p:nvPr/>
        </p:nvCxnSpPr>
        <p:spPr>
          <a:xfrm rot="5400000" flipH="1" flipV="1">
            <a:off x="4995223" y="3310215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1792971-2582-1245-BA04-796E1DB7A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95223" y="3965676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8E1BA-60C2-254D-8048-719D5EA77CE3}"/>
              </a:ext>
            </a:extLst>
          </p:cNvPr>
          <p:cNvSpPr/>
          <p:nvPr/>
        </p:nvSpPr>
        <p:spPr>
          <a:xfrm>
            <a:off x="4131222" y="5268583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(Lex 2)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3466B5-370A-BA43-A7B7-A70B45EC0EF0}"/>
              </a:ext>
            </a:extLst>
          </p:cNvPr>
          <p:cNvSpPr/>
          <p:nvPr/>
        </p:nvSpPr>
        <p:spPr>
          <a:xfrm>
            <a:off x="4423722" y="4383263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C3B11-104B-2D42-B01D-2E9BFB31F100}"/>
              </a:ext>
            </a:extLst>
          </p:cNvPr>
          <p:cNvSpPr/>
          <p:nvPr/>
        </p:nvSpPr>
        <p:spPr>
          <a:xfrm>
            <a:off x="4131222" y="344311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VP1 (Rule 6)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5905F-3E5C-CF4F-9623-B02CB48291DE}"/>
              </a:ext>
            </a:extLst>
          </p:cNvPr>
          <p:cNvSpPr/>
          <p:nvPr/>
        </p:nvSpPr>
        <p:spPr>
          <a:xfrm>
            <a:off x="3130645" y="2514419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S1 (Rule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DE573-F8D4-CC43-84AD-B6BB2D0BFD25}"/>
              </a:ext>
            </a:extLst>
          </p:cNvPr>
          <p:cNvSpPr/>
          <p:nvPr/>
        </p:nvSpPr>
        <p:spPr>
          <a:xfrm>
            <a:off x="7697801" y="4326668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2712ED4-301D-8647-A155-2DC0B7E7A5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26832" y="3952976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4B171-CCAC-7F43-B7A8-46132AA0437B}"/>
              </a:ext>
            </a:extLst>
          </p:cNvPr>
          <p:cNvSpPr/>
          <p:nvPr/>
        </p:nvSpPr>
        <p:spPr>
          <a:xfrm>
            <a:off x="6169182" y="5268583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ART1 (Lex 3)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67F4B41-D9E5-8A42-9245-AE6E4A8FB8E0}"/>
              </a:ext>
            </a:extLst>
          </p:cNvPr>
          <p:cNvSpPr/>
          <p:nvPr/>
        </p:nvSpPr>
        <p:spPr>
          <a:xfrm>
            <a:off x="6437485" y="4339113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D26DD0-7577-9649-BBF3-0DEFE7D1639F}"/>
              </a:ext>
            </a:extLst>
          </p:cNvPr>
          <p:cNvSpPr/>
          <p:nvPr/>
        </p:nvSpPr>
        <p:spPr>
          <a:xfrm>
            <a:off x="9711657" y="4326667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0279D62-C3D3-BA4C-9C9F-E3D0AD53B9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4792" y="3982555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1FC6B3-F68C-024B-89DD-8B89AF3CF256}"/>
              </a:ext>
            </a:extLst>
          </p:cNvPr>
          <p:cNvSpPr/>
          <p:nvPr/>
        </p:nvSpPr>
        <p:spPr>
          <a:xfrm>
            <a:off x="8207142" y="5298162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NOUN1 (Lex 4)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B20801D-34CD-0F48-8044-4E6B55D2A7F2}"/>
              </a:ext>
            </a:extLst>
          </p:cNvPr>
          <p:cNvSpPr/>
          <p:nvPr/>
        </p:nvSpPr>
        <p:spPr>
          <a:xfrm>
            <a:off x="8451434" y="4361287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F6A7A7CF-A2C6-A542-BE87-1E98CFB21C6C}"/>
              </a:ext>
            </a:extLst>
          </p:cNvPr>
          <p:cNvCxnSpPr>
            <a:cxnSpLocks/>
            <a:stCxn id="27" idx="7"/>
            <a:endCxn id="39" idx="1"/>
          </p:cNvCxnSpPr>
          <p:nvPr/>
        </p:nvCxnSpPr>
        <p:spPr>
          <a:xfrm rot="5400000" flipH="1" flipV="1">
            <a:off x="8016006" y="2631018"/>
            <a:ext cx="1" cy="3577701"/>
          </a:xfrm>
          <a:prstGeom prst="curvedConnector3">
            <a:avLst>
              <a:gd name="adj1" fmla="val 3218010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D239FF-503A-2F4C-909C-E2440C03A361}"/>
              </a:ext>
            </a:extLst>
          </p:cNvPr>
          <p:cNvSpPr/>
          <p:nvPr/>
        </p:nvSpPr>
        <p:spPr>
          <a:xfrm>
            <a:off x="7152006" y="345418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NP2 (Rule 3)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429E79-78FB-024C-9743-5A9999752781}"/>
              </a:ext>
            </a:extLst>
          </p:cNvPr>
          <p:cNvSpPr/>
          <p:nvPr/>
        </p:nvSpPr>
        <p:spPr>
          <a:xfrm>
            <a:off x="6277213" y="2546104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VP2 (Rule 7)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4A7D08-4EB7-624C-8727-604545356171}"/>
              </a:ext>
            </a:extLst>
          </p:cNvPr>
          <p:cNvSpPr/>
          <p:nvPr/>
        </p:nvSpPr>
        <p:spPr>
          <a:xfrm>
            <a:off x="8005212" y="2545095"/>
            <a:ext cx="15892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NP2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0BC5D4-6C17-C942-B45A-B369B6FD996F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4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7C21-7735-BF44-B2B2-2DBBC6F8C403}"/>
              </a:ext>
            </a:extLst>
          </p:cNvPr>
          <p:cNvSpPr/>
          <p:nvPr/>
        </p:nvSpPr>
        <p:spPr>
          <a:xfrm>
            <a:off x="645109" y="1852789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Active Arcs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1E19AC-0D49-8941-9F65-9B909785112D}"/>
                  </a:ext>
                </a:extLst>
              </p:cNvPr>
              <p:cNvSpPr/>
              <p:nvPr/>
            </p:nvSpPr>
            <p:spPr>
              <a:xfrm>
                <a:off x="645109" y="289922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1E19AC-0D49-8941-9F65-9B9097851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899229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CCCA7-EE8F-E745-98FF-07604CD0727B}"/>
                  </a:ext>
                </a:extLst>
              </p:cNvPr>
              <p:cNvSpPr/>
              <p:nvPr/>
            </p:nvSpPr>
            <p:spPr>
              <a:xfrm>
                <a:off x="645109" y="394566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𝐴𝑅𝑇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𝑁𝑂𝑈𝑁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CCCA7-EE8F-E745-98FF-07604CD07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945669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26" b="-139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C088D0-4134-5248-A4FB-30DB2F5885C4}"/>
                  </a:ext>
                </a:extLst>
              </p:cNvPr>
              <p:cNvSpPr/>
              <p:nvPr/>
            </p:nvSpPr>
            <p:spPr>
              <a:xfrm>
                <a:off x="645109" y="342244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C088D0-4134-5248-A4FB-30DB2F588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422449"/>
                <a:ext cx="3420537" cy="523220"/>
              </a:xfrm>
              <a:prstGeom prst="rect">
                <a:avLst/>
              </a:prstGeom>
              <a:blipFill>
                <a:blip r:embed="rId4"/>
                <a:stretch>
                  <a:fillRect l="-369" b="-1363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6FE7B8-CC2F-DE43-B575-28F70521F779}"/>
                  </a:ext>
                </a:extLst>
              </p:cNvPr>
              <p:cNvSpPr/>
              <p:nvPr/>
            </p:nvSpPr>
            <p:spPr>
              <a:xfrm>
                <a:off x="645109" y="237600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6FE7B8-CC2F-DE43-B575-28F70521F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376009"/>
                <a:ext cx="3420537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D9EABBC-FE00-B54B-B8DC-4B3A9590B90A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9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494242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1 submissions have closed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Marks have been released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Check them and contact your tutor/lecturer if you have concerns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Plagiarism checking is currently happening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Hope you renamed those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has been released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Due in week 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Should have everything needed to complete it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264768" y="4807276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C2F648CB-3FD9-D247-B698-8966DEDB7445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H="1">
            <a:off x="6056581" y="636413"/>
            <a:ext cx="152398" cy="8207824"/>
          </a:xfrm>
          <a:prstGeom prst="curvedConnector4">
            <a:avLst>
              <a:gd name="adj1" fmla="val -1564307"/>
              <a:gd name="adj2" fmla="val 9583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2C3AC039-EA9C-5240-82E7-7896449851F4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4049074" y="4664125"/>
            <a:ext cx="6035218" cy="3178"/>
          </a:xfrm>
          <a:prstGeom prst="curvedConnector4">
            <a:avLst>
              <a:gd name="adj1" fmla="val 5338"/>
              <a:gd name="adj2" fmla="val 42231624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4048521-2165-814D-BFA2-056580555937}"/>
              </a:ext>
            </a:extLst>
          </p:cNvPr>
          <p:cNvCxnSpPr>
            <a:cxnSpLocks/>
            <a:stCxn id="3" idx="0"/>
            <a:endCxn id="27" idx="0"/>
          </p:cNvCxnSpPr>
          <p:nvPr/>
        </p:nvCxnSpPr>
        <p:spPr>
          <a:xfrm rot="5400000" flipH="1" flipV="1">
            <a:off x="4042724" y="2650270"/>
            <a:ext cx="12700" cy="4027712"/>
          </a:xfrm>
          <a:prstGeom prst="curvedConnector3">
            <a:avLst>
              <a:gd name="adj1" fmla="val 1079999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0C857E-9553-B249-80C3-05FE16913287}"/>
              </a:ext>
            </a:extLst>
          </p:cNvPr>
          <p:cNvSpPr/>
          <p:nvPr/>
        </p:nvSpPr>
        <p:spPr>
          <a:xfrm>
            <a:off x="1710662" y="4664126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FD4A54-1824-7845-9D99-560A93598CEB}"/>
              </a:ext>
            </a:extLst>
          </p:cNvPr>
          <p:cNvSpPr/>
          <p:nvPr/>
        </p:nvSpPr>
        <p:spPr>
          <a:xfrm>
            <a:off x="3724518" y="4664126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C39F9D-54D1-A04F-89BD-B777F40F8810}"/>
              </a:ext>
            </a:extLst>
          </p:cNvPr>
          <p:cNvCxnSpPr>
            <a:stCxn id="3" idx="0"/>
            <a:endCxn id="17" idx="0"/>
          </p:cNvCxnSpPr>
          <p:nvPr/>
        </p:nvCxnSpPr>
        <p:spPr>
          <a:xfrm rot="5400000" flipH="1" flipV="1">
            <a:off x="3035796" y="3657198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EDF4E0-3327-BA4B-9736-51112AC649B3}"/>
              </a:ext>
            </a:extLst>
          </p:cNvPr>
          <p:cNvSpPr/>
          <p:nvPr/>
        </p:nvSpPr>
        <p:spPr>
          <a:xfrm>
            <a:off x="2464295" y="4720721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10459-F8D7-484B-BC7A-C2975A08A16C}"/>
              </a:ext>
            </a:extLst>
          </p:cNvPr>
          <p:cNvSpPr/>
          <p:nvPr/>
        </p:nvSpPr>
        <p:spPr>
          <a:xfrm>
            <a:off x="2171795" y="3780572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(Rule 2)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D0437FA-A772-8D4C-9387-B740A4002A14}"/>
              </a:ext>
            </a:extLst>
          </p:cNvPr>
          <p:cNvCxnSpPr>
            <a:cxnSpLocks/>
            <a:stCxn id="3" idx="4"/>
            <a:endCxn id="17" idx="4"/>
          </p:cNvCxnSpPr>
          <p:nvPr/>
        </p:nvCxnSpPr>
        <p:spPr>
          <a:xfrm rot="16200000" flipH="1">
            <a:off x="3035796" y="4293609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F649C-37C5-3A44-A9F0-741716689316}"/>
              </a:ext>
            </a:extLst>
          </p:cNvPr>
          <p:cNvSpPr/>
          <p:nvPr/>
        </p:nvSpPr>
        <p:spPr>
          <a:xfrm>
            <a:off x="2171795" y="5606041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 (Lex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51A66E-8212-4A4D-AF7A-864DB6B6B8CD}"/>
              </a:ext>
            </a:extLst>
          </p:cNvPr>
          <p:cNvSpPr/>
          <p:nvPr/>
        </p:nvSpPr>
        <p:spPr>
          <a:xfrm>
            <a:off x="5738374" y="4664126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5452D02-3EBB-1C40-8311-619FE2399E64}"/>
              </a:ext>
            </a:extLst>
          </p:cNvPr>
          <p:cNvCxnSpPr/>
          <p:nvPr/>
        </p:nvCxnSpPr>
        <p:spPr>
          <a:xfrm rot="5400000" flipH="1" flipV="1">
            <a:off x="5049652" y="3647673"/>
            <a:ext cx="12700" cy="2013856"/>
          </a:xfrm>
          <a:prstGeom prst="curvedConnector3">
            <a:avLst>
              <a:gd name="adj1" fmla="val 34285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1792971-2582-1245-BA04-796E1DB7A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9652" y="4303134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8E1BA-60C2-254D-8048-719D5EA77CE3}"/>
              </a:ext>
            </a:extLst>
          </p:cNvPr>
          <p:cNvSpPr/>
          <p:nvPr/>
        </p:nvSpPr>
        <p:spPr>
          <a:xfrm>
            <a:off x="4185651" y="5606041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(Lex 2)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3466B5-370A-BA43-A7B7-A70B45EC0EF0}"/>
              </a:ext>
            </a:extLst>
          </p:cNvPr>
          <p:cNvSpPr/>
          <p:nvPr/>
        </p:nvSpPr>
        <p:spPr>
          <a:xfrm>
            <a:off x="4478151" y="4720721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C3B11-104B-2D42-B01D-2E9BFB31F100}"/>
              </a:ext>
            </a:extLst>
          </p:cNvPr>
          <p:cNvSpPr/>
          <p:nvPr/>
        </p:nvSpPr>
        <p:spPr>
          <a:xfrm>
            <a:off x="4185651" y="3780572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VP1 (Rule 6)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5905F-3E5C-CF4F-9623-B02CB48291DE}"/>
              </a:ext>
            </a:extLst>
          </p:cNvPr>
          <p:cNvSpPr/>
          <p:nvPr/>
        </p:nvSpPr>
        <p:spPr>
          <a:xfrm>
            <a:off x="3185074" y="2851877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S1 (Rule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DE573-F8D4-CC43-84AD-B6BB2D0BFD25}"/>
              </a:ext>
            </a:extLst>
          </p:cNvPr>
          <p:cNvSpPr/>
          <p:nvPr/>
        </p:nvSpPr>
        <p:spPr>
          <a:xfrm>
            <a:off x="7752230" y="4664126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2712ED4-301D-8647-A155-2DC0B7E7A5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1261" y="4290434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4B171-CCAC-7F43-B7A8-46132AA0437B}"/>
              </a:ext>
            </a:extLst>
          </p:cNvPr>
          <p:cNvSpPr/>
          <p:nvPr/>
        </p:nvSpPr>
        <p:spPr>
          <a:xfrm>
            <a:off x="6223611" y="5606041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ART1 (Lex 3)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67F4B41-D9E5-8A42-9245-AE6E4A8FB8E0}"/>
              </a:ext>
            </a:extLst>
          </p:cNvPr>
          <p:cNvSpPr/>
          <p:nvPr/>
        </p:nvSpPr>
        <p:spPr>
          <a:xfrm>
            <a:off x="6491914" y="4676571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D26DD0-7577-9649-BBF3-0DEFE7D1639F}"/>
              </a:ext>
            </a:extLst>
          </p:cNvPr>
          <p:cNvSpPr/>
          <p:nvPr/>
        </p:nvSpPr>
        <p:spPr>
          <a:xfrm>
            <a:off x="9766086" y="4664125"/>
            <a:ext cx="636411" cy="6364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0279D62-C3D3-BA4C-9C9F-E3D0AD53B9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19221" y="4320013"/>
            <a:ext cx="12700" cy="2013856"/>
          </a:xfrm>
          <a:prstGeom prst="curvedConnector3">
            <a:avLst>
              <a:gd name="adj1" fmla="val 27428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1FC6B3-F68C-024B-89DD-8B89AF3CF256}"/>
              </a:ext>
            </a:extLst>
          </p:cNvPr>
          <p:cNvSpPr/>
          <p:nvPr/>
        </p:nvSpPr>
        <p:spPr>
          <a:xfrm>
            <a:off x="8261571" y="5635620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NOUN1 (Lex 4)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B20801D-34CD-0F48-8044-4E6B55D2A7F2}"/>
              </a:ext>
            </a:extLst>
          </p:cNvPr>
          <p:cNvSpPr/>
          <p:nvPr/>
        </p:nvSpPr>
        <p:spPr>
          <a:xfrm>
            <a:off x="8505863" y="4698745"/>
            <a:ext cx="1143000" cy="523220"/>
          </a:xfrm>
          <a:prstGeom prst="roundRect">
            <a:avLst>
              <a:gd name="adj" fmla="val 333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F6A7A7CF-A2C6-A542-BE87-1E98CFB21C6C}"/>
              </a:ext>
            </a:extLst>
          </p:cNvPr>
          <p:cNvCxnSpPr>
            <a:cxnSpLocks/>
            <a:stCxn id="27" idx="7"/>
            <a:endCxn id="39" idx="1"/>
          </p:cNvCxnSpPr>
          <p:nvPr/>
        </p:nvCxnSpPr>
        <p:spPr>
          <a:xfrm rot="5400000" flipH="1" flipV="1">
            <a:off x="8070435" y="2968476"/>
            <a:ext cx="1" cy="3577701"/>
          </a:xfrm>
          <a:prstGeom prst="curvedConnector3">
            <a:avLst>
              <a:gd name="adj1" fmla="val 3218010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D239FF-503A-2F4C-909C-E2440C03A361}"/>
              </a:ext>
            </a:extLst>
          </p:cNvPr>
          <p:cNvSpPr/>
          <p:nvPr/>
        </p:nvSpPr>
        <p:spPr>
          <a:xfrm>
            <a:off x="7206435" y="3791642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NP2 (Rule 3)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429E79-78FB-024C-9743-5A9999752781}"/>
              </a:ext>
            </a:extLst>
          </p:cNvPr>
          <p:cNvSpPr/>
          <p:nvPr/>
        </p:nvSpPr>
        <p:spPr>
          <a:xfrm>
            <a:off x="6331642" y="2883562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VP2 (Rule 7)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9FD164-0C30-B24C-94D1-533ECB3A4E29}"/>
              </a:ext>
            </a:extLst>
          </p:cNvPr>
          <p:cNvSpPr/>
          <p:nvPr/>
        </p:nvSpPr>
        <p:spPr>
          <a:xfrm>
            <a:off x="5232000" y="2015295"/>
            <a:ext cx="172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S2 (Rule 1)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775554-7B05-F44A-A441-E7CDB8E2740B}"/>
              </a:ext>
            </a:extLst>
          </p:cNvPr>
          <p:cNvSpPr/>
          <p:nvPr/>
        </p:nvSpPr>
        <p:spPr>
          <a:xfrm>
            <a:off x="6957573" y="2010070"/>
            <a:ext cx="131507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NP1 VP2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4A7D08-4EB7-624C-8727-604545356171}"/>
              </a:ext>
            </a:extLst>
          </p:cNvPr>
          <p:cNvSpPr/>
          <p:nvPr/>
        </p:nvSpPr>
        <p:spPr>
          <a:xfrm>
            <a:off x="8059641" y="2882553"/>
            <a:ext cx="15892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VERB1 NP2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C9000E-4580-454F-8E6B-6BACAB0C1B43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7C21-7735-BF44-B2B2-2DBBC6F8C403}"/>
              </a:ext>
            </a:extLst>
          </p:cNvPr>
          <p:cNvSpPr/>
          <p:nvPr/>
        </p:nvSpPr>
        <p:spPr>
          <a:xfrm>
            <a:off x="645109" y="1852789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Active Arcs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6FE7B8-CC2F-DE43-B575-28F70521F779}"/>
                  </a:ext>
                </a:extLst>
              </p:cNvPr>
              <p:cNvSpPr/>
              <p:nvPr/>
            </p:nvSpPr>
            <p:spPr>
              <a:xfrm>
                <a:off x="645109" y="237600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6FE7B8-CC2F-DE43-B575-28F70521F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376009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1E19AC-0D49-8941-9F65-9B909785112D}"/>
                  </a:ext>
                </a:extLst>
              </p:cNvPr>
              <p:cNvSpPr/>
              <p:nvPr/>
            </p:nvSpPr>
            <p:spPr>
              <a:xfrm>
                <a:off x="645109" y="289922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1E19AC-0D49-8941-9F65-9B9097851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899229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C088D0-4134-5248-A4FB-30DB2F5885C4}"/>
                  </a:ext>
                </a:extLst>
              </p:cNvPr>
              <p:cNvSpPr/>
              <p:nvPr/>
            </p:nvSpPr>
            <p:spPr>
              <a:xfrm>
                <a:off x="645109" y="342244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C088D0-4134-5248-A4FB-30DB2F588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422449"/>
                <a:ext cx="3420537" cy="523220"/>
              </a:xfrm>
              <a:prstGeom prst="rect">
                <a:avLst/>
              </a:prstGeom>
              <a:blipFill>
                <a:blip r:embed="rId4"/>
                <a:stretch>
                  <a:fillRect l="-369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CCCA7-EE8F-E745-98FF-07604CD0727B}"/>
                  </a:ext>
                </a:extLst>
              </p:cNvPr>
              <p:cNvSpPr/>
              <p:nvPr/>
            </p:nvSpPr>
            <p:spPr>
              <a:xfrm>
                <a:off x="645109" y="394566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𝐴𝑅𝑇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𝑁𝑂𝑈𝑁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CCCA7-EE8F-E745-98FF-07604CD07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945669"/>
                <a:ext cx="3420537" cy="523220"/>
              </a:xfrm>
              <a:prstGeom prst="rect">
                <a:avLst/>
              </a:prstGeom>
              <a:blipFill>
                <a:blip r:embed="rId5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4E4694C-D2DF-694E-BB6C-072D29B99B89}"/>
                  </a:ext>
                </a:extLst>
              </p:cNvPr>
              <p:cNvSpPr/>
              <p:nvPr/>
            </p:nvSpPr>
            <p:spPr>
              <a:xfrm>
                <a:off x="645109" y="446888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4E4694C-D2DF-694E-BB6C-072D29B99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468889"/>
                <a:ext cx="3420537" cy="523220"/>
              </a:xfrm>
              <a:prstGeom prst="rect">
                <a:avLst/>
              </a:prstGeom>
              <a:blipFill>
                <a:blip r:embed="rId6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FE12DAA-3E45-0743-8F77-FBA56AB583CD}"/>
                  </a:ext>
                </a:extLst>
              </p:cNvPr>
              <p:cNvSpPr/>
              <p:nvPr/>
            </p:nvSpPr>
            <p:spPr>
              <a:xfrm>
                <a:off x="645109" y="4992109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FE12DAA-3E45-0743-8F77-FBA56AB58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992109"/>
                <a:ext cx="3420537" cy="523220"/>
              </a:xfrm>
              <a:prstGeom prst="rect">
                <a:avLst/>
              </a:prstGeom>
              <a:blipFill>
                <a:blip r:embed="rId7"/>
                <a:stretch>
                  <a:fillRect l="-369"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7774D22-5545-C946-82DE-BA4946A8ECA9}"/>
              </a:ext>
            </a:extLst>
          </p:cNvPr>
          <p:cNvSpPr/>
          <p:nvPr/>
        </p:nvSpPr>
        <p:spPr>
          <a:xfrm>
            <a:off x="7627328" y="350950"/>
            <a:ext cx="41689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5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09" y="1852789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Phrases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792C-3A72-CD4A-B569-16A6ED181F4C}"/>
              </a:ext>
            </a:extLst>
          </p:cNvPr>
          <p:cNvSpPr/>
          <p:nvPr/>
        </p:nvSpPr>
        <p:spPr>
          <a:xfrm>
            <a:off x="645108" y="2376009"/>
            <a:ext cx="65721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Today is hot and humid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61DE7-2CEC-2843-A110-D7D925401C9A}"/>
              </a:ext>
            </a:extLst>
          </p:cNvPr>
          <p:cNvSpPr/>
          <p:nvPr/>
        </p:nvSpPr>
        <p:spPr>
          <a:xfrm>
            <a:off x="634221" y="3958772"/>
            <a:ext cx="65721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and Mary went to the beach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6BDF5E-EF2C-B747-849F-9F715BA5F93E}"/>
              </a:ext>
            </a:extLst>
          </p:cNvPr>
          <p:cNvSpPr/>
          <p:nvPr/>
        </p:nvSpPr>
        <p:spPr>
          <a:xfrm>
            <a:off x="645108" y="2899229"/>
            <a:ext cx="65721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NOUN VERB ADJ and ADJ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B6BCD-65F9-9548-BB42-CC902BF4F7CB}"/>
              </a:ext>
            </a:extLst>
          </p:cNvPr>
          <p:cNvSpPr/>
          <p:nvPr/>
        </p:nvSpPr>
        <p:spPr>
          <a:xfrm>
            <a:off x="634220" y="4483040"/>
            <a:ext cx="657211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NOUN and NOUN VERB PROP ADJ NOUN 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F033C39-7C3B-2D40-99E3-8A99E6836A82}"/>
                  </a:ext>
                </a:extLst>
              </p:cNvPr>
              <p:cNvSpPr/>
              <p:nvPr/>
            </p:nvSpPr>
            <p:spPr>
              <a:xfrm>
                <a:off x="7217225" y="2899229"/>
                <a:ext cx="3943484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F033C39-7C3B-2D40-99E3-8A99E6836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225" y="2899229"/>
                <a:ext cx="3943484" cy="523220"/>
              </a:xfrm>
              <a:prstGeom prst="rect">
                <a:avLst/>
              </a:prstGeom>
              <a:blipFill>
                <a:blip r:embed="rId2"/>
                <a:stretch>
                  <a:fillRect l="-958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5D55649-A027-DB47-968A-99F067D591FB}"/>
                  </a:ext>
                </a:extLst>
              </p:cNvPr>
              <p:cNvSpPr/>
              <p:nvPr/>
            </p:nvSpPr>
            <p:spPr>
              <a:xfrm>
                <a:off x="7206339" y="4483212"/>
                <a:ext cx="395437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5D55649-A027-DB47-968A-99F067D59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39" y="4483212"/>
                <a:ext cx="3954370" cy="52200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428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09" y="1852789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Phrases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26857-E48E-F14D-953E-54C845402D9F}"/>
              </a:ext>
            </a:extLst>
          </p:cNvPr>
          <p:cNvSpPr/>
          <p:nvPr/>
        </p:nvSpPr>
        <p:spPr>
          <a:xfrm>
            <a:off x="645110" y="2371867"/>
            <a:ext cx="6866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Mary went to the beach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711B0-38D8-3C43-AA19-ABCA6F826475}"/>
              </a:ext>
            </a:extLst>
          </p:cNvPr>
          <p:cNvSpPr/>
          <p:nvPr/>
        </p:nvSpPr>
        <p:spPr>
          <a:xfrm>
            <a:off x="645109" y="2884128"/>
            <a:ext cx="6866033" cy="970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NOUN VERB PROP ADJ NOUN and NOUN VERB PROP ADJ NOUN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B5E5FE-6DE7-C049-A92F-F70E3A594A30}"/>
                  </a:ext>
                </a:extLst>
              </p:cNvPr>
              <p:cNvSpPr/>
              <p:nvPr/>
            </p:nvSpPr>
            <p:spPr>
              <a:xfrm>
                <a:off x="7511141" y="2884127"/>
                <a:ext cx="3649567" cy="5300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B5E5FE-6DE7-C049-A92F-F70E3A594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1" y="2884127"/>
                <a:ext cx="3649567" cy="530037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127B1E-03FA-3148-9461-242C2E513681}"/>
                  </a:ext>
                </a:extLst>
              </p:cNvPr>
              <p:cNvSpPr/>
              <p:nvPr/>
            </p:nvSpPr>
            <p:spPr>
              <a:xfrm>
                <a:off x="7511141" y="3394929"/>
                <a:ext cx="3649567" cy="4593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127B1E-03FA-3148-9461-242C2E513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1" y="3394929"/>
                <a:ext cx="3649567" cy="459392"/>
              </a:xfrm>
              <a:prstGeom prst="rect">
                <a:avLst/>
              </a:prstGeom>
              <a:blipFill>
                <a:blip r:embed="rId3"/>
                <a:stretch>
                  <a:fillRect t="-7895" b="-236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E1D1CF-42A9-3442-93CF-4431666F033A}"/>
                  </a:ext>
                </a:extLst>
              </p:cNvPr>
              <p:cNvSpPr/>
              <p:nvPr/>
            </p:nvSpPr>
            <p:spPr>
              <a:xfrm>
                <a:off x="7511140" y="3850492"/>
                <a:ext cx="364956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E1D1CF-42A9-3442-93CF-4431666F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0" y="3850492"/>
                <a:ext cx="3649567" cy="523220"/>
              </a:xfrm>
              <a:prstGeom prst="rect">
                <a:avLst/>
              </a:prstGeom>
              <a:blipFill>
                <a:blip r:embed="rId4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58D32C-DAFB-5B43-B02E-4F4AB2389065}"/>
                  </a:ext>
                </a:extLst>
              </p:cNvPr>
              <p:cNvSpPr/>
              <p:nvPr/>
            </p:nvSpPr>
            <p:spPr>
              <a:xfrm>
                <a:off x="7511140" y="4362440"/>
                <a:ext cx="364956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58D32C-DAFB-5B43-B02E-4F4AB2389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0" y="4362440"/>
                <a:ext cx="3649567" cy="52322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12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09" y="1852789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Phrases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00345-DA72-6D4F-9EC0-18065AF2B98B}"/>
              </a:ext>
            </a:extLst>
          </p:cNvPr>
          <p:cNvSpPr/>
          <p:nvPr/>
        </p:nvSpPr>
        <p:spPr>
          <a:xfrm>
            <a:off x="645109" y="2376009"/>
            <a:ext cx="6866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to the beach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0C33AD-5A71-A147-9A24-B89E4415350B}"/>
              </a:ext>
            </a:extLst>
          </p:cNvPr>
          <p:cNvSpPr/>
          <p:nvPr/>
        </p:nvSpPr>
        <p:spPr>
          <a:xfrm>
            <a:off x="645108" y="2899229"/>
            <a:ext cx="6866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NOUN VERB PROP ADJ NOUN and PROP ADJ NOUN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6A9244-42D0-0640-9589-6DD289DEB31F}"/>
                  </a:ext>
                </a:extLst>
              </p:cNvPr>
              <p:cNvSpPr/>
              <p:nvPr/>
            </p:nvSpPr>
            <p:spPr>
              <a:xfrm>
                <a:off x="7511142" y="3406201"/>
                <a:ext cx="364956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6A9244-42D0-0640-9589-6DD289DEB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2" y="3406201"/>
                <a:ext cx="3649567" cy="523220"/>
              </a:xfrm>
              <a:prstGeom prst="rect">
                <a:avLst/>
              </a:prstGeom>
              <a:blipFill>
                <a:blip r:embed="rId2"/>
                <a:stretch>
                  <a:fillRect l="-690"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823498-91FE-864A-A68B-F1A86AB79963}"/>
                  </a:ext>
                </a:extLst>
              </p:cNvPr>
              <p:cNvSpPr/>
              <p:nvPr/>
            </p:nvSpPr>
            <p:spPr>
              <a:xfrm>
                <a:off x="7511142" y="2895400"/>
                <a:ext cx="364956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823498-91FE-864A-A68B-F1A86AB79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2" y="2895400"/>
                <a:ext cx="3649567" cy="523220"/>
              </a:xfrm>
              <a:prstGeom prst="rect">
                <a:avLst/>
              </a:prstGeom>
              <a:blipFill>
                <a:blip r:embed="rId3"/>
                <a:stretch>
                  <a:fillRect t="-4762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4BE32C-69B3-0F4B-8882-5A88E44A2466}"/>
                  </a:ext>
                </a:extLst>
              </p:cNvPr>
              <p:cNvSpPr/>
              <p:nvPr/>
            </p:nvSpPr>
            <p:spPr>
              <a:xfrm>
                <a:off x="7511142" y="3913173"/>
                <a:ext cx="364956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4BE32C-69B3-0F4B-8882-5A88E44A2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2" y="3913173"/>
                <a:ext cx="3649567" cy="523220"/>
              </a:xfrm>
              <a:prstGeom prst="rect">
                <a:avLst/>
              </a:prstGeom>
              <a:blipFill>
                <a:blip r:embed="rId4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242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09" y="1852789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Phrases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84764-F21C-C84C-8CB4-DCC17BC9BCD1}"/>
              </a:ext>
            </a:extLst>
          </p:cNvPr>
          <p:cNvSpPr/>
          <p:nvPr/>
        </p:nvSpPr>
        <p:spPr>
          <a:xfrm>
            <a:off x="645109" y="2376009"/>
            <a:ext cx="6866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talks quickly and in a loud voice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9049B-5665-964D-8955-170A83B5A8D6}"/>
              </a:ext>
            </a:extLst>
          </p:cNvPr>
          <p:cNvSpPr/>
          <p:nvPr/>
        </p:nvSpPr>
        <p:spPr>
          <a:xfrm>
            <a:off x="645109" y="2899229"/>
            <a:ext cx="6866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NOUN VERB ADV and PROP a ADJ NOUN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4B827-E74F-5A49-8609-37DCF1679805}"/>
                  </a:ext>
                </a:extLst>
              </p:cNvPr>
              <p:cNvSpPr/>
              <p:nvPr/>
            </p:nvSpPr>
            <p:spPr>
              <a:xfrm>
                <a:off x="7511143" y="2892485"/>
                <a:ext cx="3649566" cy="5299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4B827-E74F-5A49-8609-37DCF1679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3" y="2892485"/>
                <a:ext cx="3649566" cy="529964"/>
              </a:xfrm>
              <a:prstGeom prst="rect">
                <a:avLst/>
              </a:prstGeom>
              <a:blipFill>
                <a:blip r:embed="rId2"/>
                <a:stretch>
                  <a:fillRect t="-4762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3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09" y="1852789"/>
            <a:ext cx="389423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Grammar Rules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66792C-3A72-CD4A-B569-16A6ED181F4C}"/>
                  </a:ext>
                </a:extLst>
              </p:cNvPr>
              <p:cNvSpPr/>
              <p:nvPr/>
            </p:nvSpPr>
            <p:spPr>
              <a:xfrm>
                <a:off x="645108" y="2376009"/>
                <a:ext cx="389423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66792C-3A72-CD4A-B569-16A6ED181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2376009"/>
                <a:ext cx="3894235" cy="523220"/>
              </a:xfrm>
              <a:prstGeom prst="rect">
                <a:avLst/>
              </a:prstGeom>
              <a:blipFill>
                <a:blip r:embed="rId2"/>
                <a:stretch>
                  <a:fillRect l="-325"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C61DE7-2CEC-2843-A110-D7D925401C9A}"/>
                  </a:ext>
                </a:extLst>
              </p:cNvPr>
              <p:cNvSpPr/>
              <p:nvPr/>
            </p:nvSpPr>
            <p:spPr>
              <a:xfrm>
                <a:off x="645108" y="2899229"/>
                <a:ext cx="389423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C61DE7-2CEC-2843-A110-D7D925401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2899229"/>
                <a:ext cx="3894235" cy="523220"/>
              </a:xfrm>
              <a:prstGeom prst="rect">
                <a:avLst/>
              </a:prstGeom>
              <a:blipFill>
                <a:blip r:embed="rId3"/>
                <a:stretch>
                  <a:fillRect l="-325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526857-E48E-F14D-953E-54C845402D9F}"/>
                  </a:ext>
                </a:extLst>
              </p:cNvPr>
              <p:cNvSpPr/>
              <p:nvPr/>
            </p:nvSpPr>
            <p:spPr>
              <a:xfrm>
                <a:off x="645108" y="3411491"/>
                <a:ext cx="389423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526857-E48E-F14D-953E-54C84540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411491"/>
                <a:ext cx="3894235" cy="523220"/>
              </a:xfrm>
              <a:prstGeom prst="rect">
                <a:avLst/>
              </a:prstGeom>
              <a:blipFill>
                <a:blip r:embed="rId4"/>
                <a:stretch>
                  <a:fillRect l="-325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400345-DA72-6D4F-9EC0-18065AF2B98B}"/>
                  </a:ext>
                </a:extLst>
              </p:cNvPr>
              <p:cNvSpPr/>
              <p:nvPr/>
            </p:nvSpPr>
            <p:spPr>
              <a:xfrm>
                <a:off x="645108" y="3934711"/>
                <a:ext cx="389423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400345-DA72-6D4F-9EC0-18065AF2B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934711"/>
                <a:ext cx="3894235" cy="523220"/>
              </a:xfrm>
              <a:prstGeom prst="rect">
                <a:avLst/>
              </a:prstGeom>
              <a:blipFill>
                <a:blip r:embed="rId5"/>
                <a:stretch>
                  <a:fillRect l="-325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B84764-F21C-C84C-8CB4-DCC17BC9BCD1}"/>
                  </a:ext>
                </a:extLst>
              </p:cNvPr>
              <p:cNvSpPr/>
              <p:nvPr/>
            </p:nvSpPr>
            <p:spPr>
              <a:xfrm>
                <a:off x="645108" y="4446973"/>
                <a:ext cx="389423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B84764-F21C-C84C-8CB4-DCC17BC9B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4446973"/>
                <a:ext cx="3894235" cy="523220"/>
              </a:xfrm>
              <a:prstGeom prst="rect">
                <a:avLst/>
              </a:prstGeom>
              <a:blipFill>
                <a:blip r:embed="rId6"/>
                <a:stretch>
                  <a:fillRect l="-974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785CF3-9D1B-4E49-85EE-5B07C85FC439}"/>
                  </a:ext>
                </a:extLst>
              </p:cNvPr>
              <p:cNvSpPr/>
              <p:nvPr/>
            </p:nvSpPr>
            <p:spPr>
              <a:xfrm>
                <a:off x="645108" y="4970193"/>
                <a:ext cx="389423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785CF3-9D1B-4E49-85EE-5B07C85F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4970193"/>
                <a:ext cx="3894235" cy="523220"/>
              </a:xfrm>
              <a:prstGeom prst="rect">
                <a:avLst/>
              </a:prstGeom>
              <a:blipFill>
                <a:blip r:embed="rId7"/>
                <a:stretch>
                  <a:fillRect l="-325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8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 – Noun/Pronoun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F6B81-D767-1544-A8C4-7E83DEB7D016}"/>
              </a:ext>
            </a:extLst>
          </p:cNvPr>
          <p:cNvSpPr/>
          <p:nvPr/>
        </p:nvSpPr>
        <p:spPr>
          <a:xfrm>
            <a:off x="838201" y="175361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Person-view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08FAA-1717-9440-8376-D0448044A91E}"/>
              </a:ext>
            </a:extLst>
          </p:cNvPr>
          <p:cNvSpPr/>
          <p:nvPr/>
        </p:nvSpPr>
        <p:spPr>
          <a:xfrm>
            <a:off x="838201" y="227683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First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E083A8-8C16-8145-A920-99336F7CB249}"/>
              </a:ext>
            </a:extLst>
          </p:cNvPr>
          <p:cNvSpPr/>
          <p:nvPr/>
        </p:nvSpPr>
        <p:spPr>
          <a:xfrm>
            <a:off x="3494315" y="227683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Second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34868-6A29-D841-BAD2-DE4988DB1DAB}"/>
              </a:ext>
            </a:extLst>
          </p:cNvPr>
          <p:cNvSpPr/>
          <p:nvPr/>
        </p:nvSpPr>
        <p:spPr>
          <a:xfrm>
            <a:off x="6150429" y="227683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Third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5C357-7B59-0546-A98E-BCCBDD56D560}"/>
              </a:ext>
            </a:extLst>
          </p:cNvPr>
          <p:cNvSpPr/>
          <p:nvPr/>
        </p:nvSpPr>
        <p:spPr>
          <a:xfrm>
            <a:off x="838201" y="332327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Number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65F7F3-0B0F-AF41-9973-90F253B2A6B3}"/>
              </a:ext>
            </a:extLst>
          </p:cNvPr>
          <p:cNvSpPr/>
          <p:nvPr/>
        </p:nvSpPr>
        <p:spPr>
          <a:xfrm>
            <a:off x="838201" y="384649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Singular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D381D-F6A1-3A4B-9B14-93F08451F14E}"/>
              </a:ext>
            </a:extLst>
          </p:cNvPr>
          <p:cNvSpPr/>
          <p:nvPr/>
        </p:nvSpPr>
        <p:spPr>
          <a:xfrm>
            <a:off x="3494315" y="384649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Plural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8DB693-6467-F84B-B539-C328FC2828E3}"/>
              </a:ext>
            </a:extLst>
          </p:cNvPr>
          <p:cNvSpPr/>
          <p:nvPr/>
        </p:nvSpPr>
        <p:spPr>
          <a:xfrm>
            <a:off x="838201" y="489293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Gender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05B39E-29F2-0A41-88F5-888BDC784064}"/>
              </a:ext>
            </a:extLst>
          </p:cNvPr>
          <p:cNvSpPr/>
          <p:nvPr/>
        </p:nvSpPr>
        <p:spPr>
          <a:xfrm>
            <a:off x="838201" y="541615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Masculine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C56C2D-211A-634A-A18D-A53230322B07}"/>
              </a:ext>
            </a:extLst>
          </p:cNvPr>
          <p:cNvSpPr/>
          <p:nvPr/>
        </p:nvSpPr>
        <p:spPr>
          <a:xfrm>
            <a:off x="3494315" y="541615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Neuter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B2C73E-5BA4-0A48-8C81-3CDDA682B0B6}"/>
              </a:ext>
            </a:extLst>
          </p:cNvPr>
          <p:cNvSpPr/>
          <p:nvPr/>
        </p:nvSpPr>
        <p:spPr>
          <a:xfrm>
            <a:off x="6150429" y="5416155"/>
            <a:ext cx="2656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Feminine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9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 – Noun/Pronoun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F6B81-D767-1544-A8C4-7E83DEB7D016}"/>
              </a:ext>
            </a:extLst>
          </p:cNvPr>
          <p:cNvSpPr/>
          <p:nvPr/>
        </p:nvSpPr>
        <p:spPr>
          <a:xfrm>
            <a:off x="838201" y="1753615"/>
            <a:ext cx="213359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Case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08FAA-1717-9440-8376-D0448044A91E}"/>
              </a:ext>
            </a:extLst>
          </p:cNvPr>
          <p:cNvSpPr/>
          <p:nvPr/>
        </p:nvSpPr>
        <p:spPr>
          <a:xfrm>
            <a:off x="838201" y="2276835"/>
            <a:ext cx="213359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Nominative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E083A8-8C16-8145-A920-99336F7CB249}"/>
              </a:ext>
            </a:extLst>
          </p:cNvPr>
          <p:cNvSpPr/>
          <p:nvPr/>
        </p:nvSpPr>
        <p:spPr>
          <a:xfrm>
            <a:off x="838201" y="3846495"/>
            <a:ext cx="213359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Accusative</a:t>
            </a:r>
            <a:endParaRPr lang="ar-AE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E6BFA-2CEE-7A43-ABAD-7F2E3C98960A}"/>
              </a:ext>
            </a:extLst>
          </p:cNvPr>
          <p:cNvGrpSpPr/>
          <p:nvPr/>
        </p:nvGrpSpPr>
        <p:grpSpPr>
          <a:xfrm>
            <a:off x="2971799" y="2276835"/>
            <a:ext cx="8188908" cy="1046440"/>
            <a:chOff x="3494315" y="2276835"/>
            <a:chExt cx="7666394" cy="1046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D1E50B-B062-C04B-B780-6DFA4103AA20}"/>
                </a:ext>
              </a:extLst>
            </p:cNvPr>
            <p:cNvSpPr/>
            <p:nvPr/>
          </p:nvSpPr>
          <p:spPr>
            <a:xfrm>
              <a:off x="3494315" y="2276835"/>
              <a:ext cx="766639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Denotes the subject of a verb. 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584F06-BDD9-BA4B-B8AA-D27BB16F67FE}"/>
                </a:ext>
              </a:extLst>
            </p:cNvPr>
            <p:cNvSpPr/>
            <p:nvPr/>
          </p:nvSpPr>
          <p:spPr>
            <a:xfrm>
              <a:off x="3494315" y="2800055"/>
              <a:ext cx="383177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He went bowling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9332DB-02C2-754A-B746-12DB2DF779D8}"/>
                </a:ext>
              </a:extLst>
            </p:cNvPr>
            <p:cNvSpPr/>
            <p:nvPr/>
          </p:nvSpPr>
          <p:spPr>
            <a:xfrm>
              <a:off x="7328938" y="2800055"/>
              <a:ext cx="383177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NOUN VERB VERB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9B66C48-3232-2046-ACE5-A3E379F8AA80}"/>
              </a:ext>
            </a:extLst>
          </p:cNvPr>
          <p:cNvSpPr/>
          <p:nvPr/>
        </p:nvSpPr>
        <p:spPr>
          <a:xfrm>
            <a:off x="2971799" y="3846495"/>
            <a:ext cx="818890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Denotes the noun as an object of an action.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747E11-8B8C-F64B-90F7-6BB94F56E325}"/>
              </a:ext>
            </a:extLst>
          </p:cNvPr>
          <p:cNvSpPr/>
          <p:nvPr/>
        </p:nvSpPr>
        <p:spPr>
          <a:xfrm>
            <a:off x="2971800" y="4369715"/>
            <a:ext cx="409293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Good things happened to her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DB347-C234-3A4B-93B0-5DB7B83E5FC1}"/>
              </a:ext>
            </a:extLst>
          </p:cNvPr>
          <p:cNvSpPr/>
          <p:nvPr/>
        </p:nvSpPr>
        <p:spPr>
          <a:xfrm>
            <a:off x="7064730" y="4369715"/>
            <a:ext cx="409293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ADJ NOUNS VERB PREP NOUN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9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80AEBA-62D7-AA4A-98F0-4BE8DEFC518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55630"/>
          <a:ext cx="10515600" cy="21945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697962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20152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7498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71047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6883668"/>
                    </a:ext>
                  </a:extLst>
                </a:gridCol>
              </a:tblGrid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Pronoun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21486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Third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Singular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Masculine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Nominative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8653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Third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Singular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Feminine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Nominative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987394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Third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Singular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Neuter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Neuter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2144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Third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Singular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Masculine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Accusative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578180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Third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Singular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Feminine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Accusative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0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/>
              <p:nvPr/>
            </p:nvSpPr>
            <p:spPr>
              <a:xfrm>
                <a:off x="645109" y="1789883"/>
                <a:ext cx="109017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Basically a set of rules used to rewrite strings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→[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𝑡𝑒𝑟𝑚𝑖𝑛𝑎𝑙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𝑛𝑜𝑛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𝑡𝑒𝑟𝑚𝑖𝑛𝑎𝑙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789883"/>
                <a:ext cx="10901779" cy="954107"/>
              </a:xfrm>
              <a:prstGeom prst="rect">
                <a:avLst/>
              </a:prstGeom>
              <a:blipFill>
                <a:blip r:embed="rId2"/>
                <a:stretch>
                  <a:fillRect l="-931" t="-6579" b="-131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2D6F62-2297-2C44-80E8-C200BC5C893F}"/>
                  </a:ext>
                </a:extLst>
              </p:cNvPr>
              <p:cNvSpPr/>
              <p:nvPr/>
            </p:nvSpPr>
            <p:spPr>
              <a:xfrm>
                <a:off x="8955042" y="1989874"/>
                <a:ext cx="2205667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2D6F62-2297-2C44-80E8-C200BC5C8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42" y="1989874"/>
                <a:ext cx="2205667" cy="598725"/>
              </a:xfrm>
              <a:prstGeom prst="rect">
                <a:avLst/>
              </a:prstGeom>
              <a:blipFill>
                <a:blip r:embed="rId3"/>
                <a:stretch>
                  <a:fillRect t="-4082" b="-163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84429E6-5535-AD46-B36E-B0EC34A6089A}"/>
                  </a:ext>
                </a:extLst>
              </p:cNvPr>
              <p:cNvSpPr/>
              <p:nvPr/>
            </p:nvSpPr>
            <p:spPr>
              <a:xfrm>
                <a:off x="1012316" y="3823754"/>
                <a:ext cx="2205667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84429E6-5535-AD46-B36E-B0EC34A6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16" y="3823754"/>
                <a:ext cx="2205667" cy="598725"/>
              </a:xfrm>
              <a:prstGeom prst="rect">
                <a:avLst/>
              </a:prstGeom>
              <a:blipFill>
                <a:blip r:embed="rId4"/>
                <a:stretch>
                  <a:fillRect l="-571" b="-61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D8EFB4B-5161-6A4A-BEA9-A32C87DD61B7}"/>
                  </a:ext>
                </a:extLst>
              </p:cNvPr>
              <p:cNvSpPr/>
              <p:nvPr/>
            </p:nvSpPr>
            <p:spPr>
              <a:xfrm>
                <a:off x="1012315" y="4422479"/>
                <a:ext cx="2205667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b="0" dirty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𝐻𝑒𝑙𝑙𝑜</m:t>
                    </m:r>
                  </m:oMath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D8EFB4B-5161-6A4A-BEA9-A32C87DD6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15" y="4422479"/>
                <a:ext cx="2205667" cy="598725"/>
              </a:xfrm>
              <a:prstGeom prst="rect">
                <a:avLst/>
              </a:prstGeom>
              <a:blipFill>
                <a:blip r:embed="rId5"/>
                <a:stretch>
                  <a:fillRect l="-4000" b="-104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02AF40-8538-7044-A6F6-8A2FE0B9C42E}"/>
                  </a:ext>
                </a:extLst>
              </p:cNvPr>
              <p:cNvSpPr/>
              <p:nvPr/>
            </p:nvSpPr>
            <p:spPr>
              <a:xfrm>
                <a:off x="1012314" y="5021204"/>
                <a:ext cx="2205667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b="0" dirty="0">
                    <a:solidFill>
                      <a:schemeClr val="tx1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𝑇h𝑒𝑟𝑒</m:t>
                    </m:r>
                  </m:oMath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02AF40-8538-7044-A6F6-8A2FE0B9C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14" y="5021204"/>
                <a:ext cx="2205667" cy="598725"/>
              </a:xfrm>
              <a:prstGeom prst="rect">
                <a:avLst/>
              </a:prstGeom>
              <a:blipFill>
                <a:blip r:embed="rId6"/>
                <a:stretch>
                  <a:fillRect l="-4000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D25F921-F53E-5E46-857F-FF2F244782E7}"/>
              </a:ext>
            </a:extLst>
          </p:cNvPr>
          <p:cNvSpPr/>
          <p:nvPr/>
        </p:nvSpPr>
        <p:spPr>
          <a:xfrm>
            <a:off x="1012314" y="3225028"/>
            <a:ext cx="2205667" cy="598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5E706C-B343-2743-9113-4DD62CB5A875}"/>
              </a:ext>
            </a:extLst>
          </p:cNvPr>
          <p:cNvSpPr/>
          <p:nvPr/>
        </p:nvSpPr>
        <p:spPr>
          <a:xfrm>
            <a:off x="3890333" y="3823754"/>
            <a:ext cx="2205667" cy="598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Hello There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0797F-BE3D-614F-8E2C-5315E5D0C5D8}"/>
              </a:ext>
            </a:extLst>
          </p:cNvPr>
          <p:cNvSpPr/>
          <p:nvPr/>
        </p:nvSpPr>
        <p:spPr>
          <a:xfrm>
            <a:off x="3890333" y="4422478"/>
            <a:ext cx="2205667" cy="598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B46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Hello John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5BCAA-F03A-7E49-BB1B-E81EFAFCBBE9}"/>
              </a:ext>
            </a:extLst>
          </p:cNvPr>
          <p:cNvSpPr/>
          <p:nvPr/>
        </p:nvSpPr>
        <p:spPr>
          <a:xfrm>
            <a:off x="3890333" y="5021203"/>
            <a:ext cx="2205667" cy="598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B46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Good bye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5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10" y="1852789"/>
            <a:ext cx="51243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Incorrect sentences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792C-3A72-CD4A-B569-16A6ED181F4C}"/>
              </a:ext>
            </a:extLst>
          </p:cNvPr>
          <p:cNvSpPr/>
          <p:nvPr/>
        </p:nvSpPr>
        <p:spPr>
          <a:xfrm>
            <a:off x="645108" y="237600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b="1" dirty="0">
                <a:solidFill>
                  <a:schemeClr val="tx1"/>
                </a:solidFill>
              </a:rPr>
              <a:t>Him</a:t>
            </a:r>
            <a:r>
              <a:rPr lang="en-AU" sz="2400" dirty="0">
                <a:solidFill>
                  <a:schemeClr val="tx1"/>
                </a:solidFill>
              </a:rPr>
              <a:t> and </a:t>
            </a:r>
            <a:r>
              <a:rPr lang="en-AU" sz="2400" b="1" dirty="0">
                <a:solidFill>
                  <a:schemeClr val="tx1"/>
                </a:solidFill>
              </a:rPr>
              <a:t>she</a:t>
            </a:r>
            <a:r>
              <a:rPr lang="en-AU" sz="2400" dirty="0">
                <a:solidFill>
                  <a:schemeClr val="tx1"/>
                </a:solidFill>
              </a:rPr>
              <a:t> went to the park.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61DE7-2CEC-2843-A110-D7D925401C9A}"/>
              </a:ext>
            </a:extLst>
          </p:cNvPr>
          <p:cNvSpPr/>
          <p:nvPr/>
        </p:nvSpPr>
        <p:spPr>
          <a:xfrm>
            <a:off x="645108" y="289922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and Jack </a:t>
            </a:r>
            <a:r>
              <a:rPr lang="en-AU" sz="2400" b="1" dirty="0">
                <a:solidFill>
                  <a:schemeClr val="tx1"/>
                </a:solidFill>
              </a:rPr>
              <a:t>drinks</a:t>
            </a:r>
            <a:r>
              <a:rPr lang="en-AU" sz="2400" dirty="0">
                <a:solidFill>
                  <a:schemeClr val="tx1"/>
                </a:solidFill>
              </a:rPr>
              <a:t> coffee.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26857-E48E-F14D-953E-54C845402D9F}"/>
              </a:ext>
            </a:extLst>
          </p:cNvPr>
          <p:cNvSpPr/>
          <p:nvPr/>
        </p:nvSpPr>
        <p:spPr>
          <a:xfrm>
            <a:off x="645108" y="341149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</a:t>
            </a:r>
            <a:r>
              <a:rPr lang="en-AU" sz="2400" b="1" dirty="0">
                <a:solidFill>
                  <a:schemeClr val="tx1"/>
                </a:solidFill>
              </a:rPr>
              <a:t>and</a:t>
            </a:r>
            <a:r>
              <a:rPr lang="en-AU" sz="2400" dirty="0">
                <a:solidFill>
                  <a:schemeClr val="tx1"/>
                </a:solidFill>
              </a:rPr>
              <a:t> drink coffee.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00345-DA72-6D4F-9EC0-18065AF2B98B}"/>
              </a:ext>
            </a:extLst>
          </p:cNvPr>
          <p:cNvSpPr/>
          <p:nvPr/>
        </p:nvSpPr>
        <p:spPr>
          <a:xfrm>
            <a:off x="645108" y="393471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</a:t>
            </a:r>
            <a:r>
              <a:rPr lang="en-AU" sz="2400" b="1" dirty="0">
                <a:solidFill>
                  <a:schemeClr val="tx1"/>
                </a:solidFill>
              </a:rPr>
              <a:t>he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63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10" y="1852789"/>
            <a:ext cx="51243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Incorrect sentences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792C-3A72-CD4A-B569-16A6ED181F4C}"/>
              </a:ext>
            </a:extLst>
          </p:cNvPr>
          <p:cNvSpPr/>
          <p:nvPr/>
        </p:nvSpPr>
        <p:spPr>
          <a:xfrm>
            <a:off x="645108" y="237600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Him and she went to the park.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61DE7-2CEC-2843-A110-D7D925401C9A}"/>
              </a:ext>
            </a:extLst>
          </p:cNvPr>
          <p:cNvSpPr/>
          <p:nvPr/>
        </p:nvSpPr>
        <p:spPr>
          <a:xfrm>
            <a:off x="645108" y="289922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and Jack drinks coffee.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26857-E48E-F14D-953E-54C845402D9F}"/>
              </a:ext>
            </a:extLst>
          </p:cNvPr>
          <p:cNvSpPr/>
          <p:nvPr/>
        </p:nvSpPr>
        <p:spPr>
          <a:xfrm>
            <a:off x="645108" y="341149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drink coffee.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00345-DA72-6D4F-9EC0-18065AF2B98B}"/>
              </a:ext>
            </a:extLst>
          </p:cNvPr>
          <p:cNvSpPr/>
          <p:nvPr/>
        </p:nvSpPr>
        <p:spPr>
          <a:xfrm>
            <a:off x="645108" y="393471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he.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24AE1-3B35-814B-BBC5-10758A02FB13}"/>
                  </a:ext>
                </a:extLst>
              </p:cNvPr>
              <p:cNvSpPr/>
              <p:nvPr/>
            </p:nvSpPr>
            <p:spPr>
              <a:xfrm>
                <a:off x="5769428" y="2376009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𝑝𝑙𝑢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24AE1-3B35-814B-BBC5-10758A02F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8" y="2376009"/>
                <a:ext cx="5777461" cy="523220"/>
              </a:xfrm>
              <a:prstGeom prst="rect">
                <a:avLst/>
              </a:prstGeom>
              <a:blipFill>
                <a:blip r:embed="rId2"/>
                <a:stretch>
                  <a:fillRect t="-2326" r="-2407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762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10" y="1852789"/>
            <a:ext cx="51243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Incorrect sentences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792C-3A72-CD4A-B569-16A6ED181F4C}"/>
              </a:ext>
            </a:extLst>
          </p:cNvPr>
          <p:cNvSpPr/>
          <p:nvPr/>
        </p:nvSpPr>
        <p:spPr>
          <a:xfrm>
            <a:off x="645108" y="237600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Him and she went to the park.</a:t>
            </a:r>
            <a:endParaRPr lang="ar-AE" sz="2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61DE7-2CEC-2843-A110-D7D925401C9A}"/>
              </a:ext>
            </a:extLst>
          </p:cNvPr>
          <p:cNvSpPr/>
          <p:nvPr/>
        </p:nvSpPr>
        <p:spPr>
          <a:xfrm>
            <a:off x="645108" y="289922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and Jack drinks coffee.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26857-E48E-F14D-953E-54C845402D9F}"/>
              </a:ext>
            </a:extLst>
          </p:cNvPr>
          <p:cNvSpPr/>
          <p:nvPr/>
        </p:nvSpPr>
        <p:spPr>
          <a:xfrm>
            <a:off x="645108" y="341149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drink coffee.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00345-DA72-6D4F-9EC0-18065AF2B98B}"/>
              </a:ext>
            </a:extLst>
          </p:cNvPr>
          <p:cNvSpPr/>
          <p:nvPr/>
        </p:nvSpPr>
        <p:spPr>
          <a:xfrm>
            <a:off x="645108" y="393471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he.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60CBF3-087C-F44D-BBC3-5394CDB72287}"/>
                  </a:ext>
                </a:extLst>
              </p:cNvPr>
              <p:cNvSpPr/>
              <p:nvPr/>
            </p:nvSpPr>
            <p:spPr>
              <a:xfrm>
                <a:off x="5769428" y="2888343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𝑝𝑙𝑢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60CBF3-087C-F44D-BBC3-5394CDB72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8" y="2888343"/>
                <a:ext cx="5777461" cy="523220"/>
              </a:xfrm>
              <a:prstGeom prst="rect">
                <a:avLst/>
              </a:prstGeom>
              <a:blipFill>
                <a:blip r:embed="rId2"/>
                <a:stretch>
                  <a:fillRect r="-2407" b="-13636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24AE1-3B35-814B-BBC5-10758A02FB13}"/>
                  </a:ext>
                </a:extLst>
              </p:cNvPr>
              <p:cNvSpPr/>
              <p:nvPr/>
            </p:nvSpPr>
            <p:spPr>
              <a:xfrm>
                <a:off x="5769428" y="2376009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𝑝𝑙𝑢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24AE1-3B35-814B-BBC5-10758A02F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8" y="2376009"/>
                <a:ext cx="5777461" cy="523220"/>
              </a:xfrm>
              <a:prstGeom prst="rect">
                <a:avLst/>
              </a:prstGeom>
              <a:blipFill>
                <a:blip r:embed="rId3"/>
                <a:stretch>
                  <a:fillRect t="-2326" r="-2407" b="-1627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4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10" y="1852789"/>
            <a:ext cx="51243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Incorrect sentences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792C-3A72-CD4A-B569-16A6ED181F4C}"/>
              </a:ext>
            </a:extLst>
          </p:cNvPr>
          <p:cNvSpPr/>
          <p:nvPr/>
        </p:nvSpPr>
        <p:spPr>
          <a:xfrm>
            <a:off x="645108" y="237600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Him and she went to the park.</a:t>
            </a:r>
            <a:endParaRPr lang="ar-AE" sz="2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61DE7-2CEC-2843-A110-D7D925401C9A}"/>
              </a:ext>
            </a:extLst>
          </p:cNvPr>
          <p:cNvSpPr/>
          <p:nvPr/>
        </p:nvSpPr>
        <p:spPr>
          <a:xfrm>
            <a:off x="645108" y="289922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John and Jack drinks coffee.</a:t>
            </a:r>
            <a:endParaRPr lang="ar-AE" sz="2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26857-E48E-F14D-953E-54C845402D9F}"/>
              </a:ext>
            </a:extLst>
          </p:cNvPr>
          <p:cNvSpPr/>
          <p:nvPr/>
        </p:nvSpPr>
        <p:spPr>
          <a:xfrm>
            <a:off x="645108" y="341149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drink coffee.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00345-DA72-6D4F-9EC0-18065AF2B98B}"/>
              </a:ext>
            </a:extLst>
          </p:cNvPr>
          <p:cNvSpPr/>
          <p:nvPr/>
        </p:nvSpPr>
        <p:spPr>
          <a:xfrm>
            <a:off x="645108" y="393471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he.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60CBF3-087C-F44D-BBC3-5394CDB72287}"/>
                  </a:ext>
                </a:extLst>
              </p:cNvPr>
              <p:cNvSpPr/>
              <p:nvPr/>
            </p:nvSpPr>
            <p:spPr>
              <a:xfrm>
                <a:off x="5769428" y="2888343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𝑝𝑙𝑢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60CBF3-087C-F44D-BBC3-5394CDB72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8" y="2888343"/>
                <a:ext cx="5777461" cy="523220"/>
              </a:xfrm>
              <a:prstGeom prst="rect">
                <a:avLst/>
              </a:prstGeom>
              <a:blipFill>
                <a:blip r:embed="rId2"/>
                <a:stretch>
                  <a:fillRect r="-2407" b="-13636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24AE1-3B35-814B-BBC5-10758A02FB13}"/>
                  </a:ext>
                </a:extLst>
              </p:cNvPr>
              <p:cNvSpPr/>
              <p:nvPr/>
            </p:nvSpPr>
            <p:spPr>
              <a:xfrm>
                <a:off x="5769428" y="2376009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𝑝𝑙𝑢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24AE1-3B35-814B-BBC5-10758A02F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8" y="2376009"/>
                <a:ext cx="5777461" cy="523220"/>
              </a:xfrm>
              <a:prstGeom prst="rect">
                <a:avLst/>
              </a:prstGeom>
              <a:blipFill>
                <a:blip r:embed="rId3"/>
                <a:stretch>
                  <a:fillRect t="-2326" r="-2407" b="-1627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17A682-0E1A-AE4E-9E89-EA137F8765B4}"/>
                  </a:ext>
                </a:extLst>
              </p:cNvPr>
              <p:cNvSpPr/>
              <p:nvPr/>
            </p:nvSpPr>
            <p:spPr>
              <a:xfrm>
                <a:off x="5769427" y="3411491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17A682-0E1A-AE4E-9E89-EA137F876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7" y="3411491"/>
                <a:ext cx="5777461" cy="52322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54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10" y="1852789"/>
            <a:ext cx="51243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Incorrect sentences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792C-3A72-CD4A-B569-16A6ED181F4C}"/>
              </a:ext>
            </a:extLst>
          </p:cNvPr>
          <p:cNvSpPr/>
          <p:nvPr/>
        </p:nvSpPr>
        <p:spPr>
          <a:xfrm>
            <a:off x="645108" y="237600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Him and she went to the park.</a:t>
            </a:r>
            <a:endParaRPr lang="ar-AE" sz="2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61DE7-2CEC-2843-A110-D7D925401C9A}"/>
              </a:ext>
            </a:extLst>
          </p:cNvPr>
          <p:cNvSpPr/>
          <p:nvPr/>
        </p:nvSpPr>
        <p:spPr>
          <a:xfrm>
            <a:off x="645108" y="2899229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John and Jack drinks coffee.</a:t>
            </a:r>
            <a:endParaRPr lang="ar-AE" sz="2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26857-E48E-F14D-953E-54C845402D9F}"/>
              </a:ext>
            </a:extLst>
          </p:cNvPr>
          <p:cNvSpPr/>
          <p:nvPr/>
        </p:nvSpPr>
        <p:spPr>
          <a:xfrm>
            <a:off x="645108" y="341149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John went to the park and drink coffee.</a:t>
            </a:r>
            <a:endParaRPr lang="ar-AE" sz="2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00345-DA72-6D4F-9EC0-18065AF2B98B}"/>
              </a:ext>
            </a:extLst>
          </p:cNvPr>
          <p:cNvSpPr/>
          <p:nvPr/>
        </p:nvSpPr>
        <p:spPr>
          <a:xfrm>
            <a:off x="645108" y="3934711"/>
            <a:ext cx="51243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he.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60CBF3-087C-F44D-BBC3-5394CDB72287}"/>
                  </a:ext>
                </a:extLst>
              </p:cNvPr>
              <p:cNvSpPr/>
              <p:nvPr/>
            </p:nvSpPr>
            <p:spPr>
              <a:xfrm>
                <a:off x="5769428" y="2888343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𝑝𝑙𝑢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60CBF3-087C-F44D-BBC3-5394CDB72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8" y="2888343"/>
                <a:ext cx="5777461" cy="523220"/>
              </a:xfrm>
              <a:prstGeom prst="rect">
                <a:avLst/>
              </a:prstGeom>
              <a:blipFill>
                <a:blip r:embed="rId2"/>
                <a:stretch>
                  <a:fillRect r="-2407" b="-13636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24AE1-3B35-814B-BBC5-10758A02FB13}"/>
                  </a:ext>
                </a:extLst>
              </p:cNvPr>
              <p:cNvSpPr/>
              <p:nvPr/>
            </p:nvSpPr>
            <p:spPr>
              <a:xfrm>
                <a:off x="5769428" y="2376009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𝑝𝑙𝑢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24AE1-3B35-814B-BBC5-10758A02F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8" y="2376009"/>
                <a:ext cx="5777461" cy="523220"/>
              </a:xfrm>
              <a:prstGeom prst="rect">
                <a:avLst/>
              </a:prstGeom>
              <a:blipFill>
                <a:blip r:embed="rId3"/>
                <a:stretch>
                  <a:fillRect t="-2326" r="-2407" b="-1627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17A682-0E1A-AE4E-9E89-EA137F8765B4}"/>
                  </a:ext>
                </a:extLst>
              </p:cNvPr>
              <p:cNvSpPr/>
              <p:nvPr/>
            </p:nvSpPr>
            <p:spPr>
              <a:xfrm>
                <a:off x="5769427" y="3411491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17A682-0E1A-AE4E-9E89-EA137F876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7" y="3411491"/>
                <a:ext cx="5777461" cy="52322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DD3F41-A476-0B49-8ACB-71B7367D2134}"/>
                  </a:ext>
                </a:extLst>
              </p:cNvPr>
              <p:cNvSpPr/>
              <p:nvPr/>
            </p:nvSpPr>
            <p:spPr>
              <a:xfrm>
                <a:off x="5769427" y="3934711"/>
                <a:ext cx="577746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DD3F41-A476-0B49-8ACB-71B7367D2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7" y="3934711"/>
                <a:ext cx="5777461" cy="523220"/>
              </a:xfrm>
              <a:prstGeom prst="rect">
                <a:avLst/>
              </a:prstGeom>
              <a:blipFill>
                <a:blip r:embed="rId5"/>
                <a:stretch>
                  <a:fillRect t="-2326" b="-1395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094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E04DE-6C1F-204A-AC15-512BCC60EB7F}"/>
              </a:ext>
            </a:extLst>
          </p:cNvPr>
          <p:cNvSpPr/>
          <p:nvPr/>
        </p:nvSpPr>
        <p:spPr>
          <a:xfrm>
            <a:off x="645109" y="1852789"/>
            <a:ext cx="644149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New Grammar Rules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66792C-3A72-CD4A-B569-16A6ED181F4C}"/>
                  </a:ext>
                </a:extLst>
              </p:cNvPr>
              <p:cNvSpPr/>
              <p:nvPr/>
            </p:nvSpPr>
            <p:spPr>
              <a:xfrm>
                <a:off x="645108" y="2376009"/>
                <a:ext cx="6441492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66792C-3A72-CD4A-B569-16A6ED181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2376009"/>
                <a:ext cx="6441492" cy="523220"/>
              </a:xfrm>
              <a:prstGeom prst="rect">
                <a:avLst/>
              </a:prstGeom>
              <a:blipFill>
                <a:blip r:embed="rId2"/>
                <a:stretch>
                  <a:fillRect l="-196"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C61DE7-2CEC-2843-A110-D7D925401C9A}"/>
                  </a:ext>
                </a:extLst>
              </p:cNvPr>
              <p:cNvSpPr/>
              <p:nvPr/>
            </p:nvSpPr>
            <p:spPr>
              <a:xfrm>
                <a:off x="645108" y="2899229"/>
                <a:ext cx="6441492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𝑝𝑙𝑢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C61DE7-2CEC-2843-A110-D7D925401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2899229"/>
                <a:ext cx="6441492" cy="523220"/>
              </a:xfrm>
              <a:prstGeom prst="rect">
                <a:avLst/>
              </a:prstGeom>
              <a:blipFill>
                <a:blip r:embed="rId3"/>
                <a:stretch>
                  <a:fillRect l="-196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526857-E48E-F14D-953E-54C845402D9F}"/>
                  </a:ext>
                </a:extLst>
              </p:cNvPr>
              <p:cNvSpPr/>
              <p:nvPr/>
            </p:nvSpPr>
            <p:spPr>
              <a:xfrm>
                <a:off x="645108" y="3411491"/>
                <a:ext cx="6441492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526857-E48E-F14D-953E-54C84540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411491"/>
                <a:ext cx="6441492" cy="523220"/>
              </a:xfrm>
              <a:prstGeom prst="rect">
                <a:avLst/>
              </a:prstGeom>
              <a:blipFill>
                <a:blip r:embed="rId4"/>
                <a:stretch>
                  <a:fillRect l="-196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400345-DA72-6D4F-9EC0-18065AF2B98B}"/>
                  </a:ext>
                </a:extLst>
              </p:cNvPr>
              <p:cNvSpPr/>
              <p:nvPr/>
            </p:nvSpPr>
            <p:spPr>
              <a:xfrm>
                <a:off x="645108" y="3934711"/>
                <a:ext cx="6441492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400345-DA72-6D4F-9EC0-18065AF2B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934711"/>
                <a:ext cx="6441492" cy="523220"/>
              </a:xfrm>
              <a:prstGeom prst="rect">
                <a:avLst/>
              </a:prstGeom>
              <a:blipFill>
                <a:blip r:embed="rId5"/>
                <a:stretch>
                  <a:fillRect l="-196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B84764-F21C-C84C-8CB4-DCC17BC9BCD1}"/>
                  </a:ext>
                </a:extLst>
              </p:cNvPr>
              <p:cNvSpPr/>
              <p:nvPr/>
            </p:nvSpPr>
            <p:spPr>
              <a:xfrm>
                <a:off x="645108" y="4970193"/>
                <a:ext cx="6441492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B84764-F21C-C84C-8CB4-DCC17BC9B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4970193"/>
                <a:ext cx="6441492" cy="523220"/>
              </a:xfrm>
              <a:prstGeom prst="rect">
                <a:avLst/>
              </a:prstGeom>
              <a:blipFill>
                <a:blip r:embed="rId6"/>
                <a:stretch>
                  <a:fillRect l="-589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785CF3-9D1B-4E49-85EE-5B07C85FC439}"/>
                  </a:ext>
                </a:extLst>
              </p:cNvPr>
              <p:cNvSpPr/>
              <p:nvPr/>
            </p:nvSpPr>
            <p:spPr>
              <a:xfrm>
                <a:off x="645108" y="5493413"/>
                <a:ext cx="6441492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785CF3-9D1B-4E49-85EE-5B07C85F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5493413"/>
                <a:ext cx="6441492" cy="523220"/>
              </a:xfrm>
              <a:prstGeom prst="rect">
                <a:avLst/>
              </a:prstGeom>
              <a:blipFill>
                <a:blip r:embed="rId7"/>
                <a:stretch>
                  <a:fillRect l="-196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D54900-BDF1-8747-9B4E-CC59FCFD99BE}"/>
                  </a:ext>
                </a:extLst>
              </p:cNvPr>
              <p:cNvSpPr/>
              <p:nvPr/>
            </p:nvSpPr>
            <p:spPr>
              <a:xfrm>
                <a:off x="645108" y="4457931"/>
                <a:ext cx="6441492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𝑃𝑅𝐸𝑃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D54900-BDF1-8747-9B4E-CC59FCFD9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4457931"/>
                <a:ext cx="6441492" cy="523220"/>
              </a:xfrm>
              <a:prstGeom prst="rect">
                <a:avLst/>
              </a:prstGeom>
              <a:blipFill>
                <a:blip r:embed="rId8"/>
                <a:stretch>
                  <a:fillRect l="-196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62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 – Logical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CF1F20-850F-814B-8FD5-B109DDC92863}"/>
                  </a:ext>
                </a:extLst>
              </p:cNvPr>
              <p:cNvSpPr txBox="1"/>
              <p:nvPr/>
            </p:nvSpPr>
            <p:spPr>
              <a:xfrm>
                <a:off x="645109" y="1789883"/>
                <a:ext cx="1090177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Slight modification that introduces parameters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Takes the form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where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a parameter and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AU" sz="2800" dirty="0"/>
                  <a:t> is a formula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“X such that F”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CF1F20-850F-814B-8FD5-B109DDC92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789883"/>
                <a:ext cx="10901779" cy="1384995"/>
              </a:xfrm>
              <a:prstGeom prst="rect">
                <a:avLst/>
              </a:prstGeom>
              <a:blipFill>
                <a:blip r:embed="rId2"/>
                <a:stretch>
                  <a:fillRect l="-931" t="-4545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/>
              <p:nvPr/>
            </p:nvSpPr>
            <p:spPr>
              <a:xfrm>
                <a:off x="4444224" y="2889648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A(X^(F^G)) </a:t>
                </a:r>
                <a14:m>
                  <m:oMath xmlns:m="http://schemas.openxmlformats.org/officeDocument/2006/math">
                    <m:r>
                      <a:rPr lang="en-A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B(X^F) </a:t>
                </a:r>
                <a14:m>
                  <m:oMath xmlns:m="http://schemas.openxmlformats.org/officeDocument/2006/math">
                    <m:r>
                      <a:rPr lang="en-A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B(X^G)</a:t>
                </a:r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224" y="2889648"/>
                <a:ext cx="4898571" cy="598725"/>
              </a:xfrm>
              <a:prstGeom prst="rect">
                <a:avLst/>
              </a:prstGeom>
              <a:blipFill>
                <a:blip r:embed="rId3"/>
                <a:stretch>
                  <a:fillRect t="-8333" r="-258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6313956-732A-344B-AC84-A05C5099AAE0}"/>
              </a:ext>
            </a:extLst>
          </p:cNvPr>
          <p:cNvSpPr txBox="1"/>
          <p:nvPr/>
        </p:nvSpPr>
        <p:spPr>
          <a:xfrm>
            <a:off x="645109" y="4046043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Can substitute the parameters for text strings</a:t>
            </a:r>
          </a:p>
        </p:txBody>
      </p:sp>
    </p:spTree>
    <p:extLst>
      <p:ext uri="{BB962C8B-B14F-4D97-AF65-F5344CB8AC3E}">
        <p14:creationId xmlns:p14="http://schemas.microsoft.com/office/powerpoint/2010/main" val="1421429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 – Logical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/>
              <p:nvPr/>
            </p:nvSpPr>
            <p:spPr>
              <a:xfrm>
                <a:off x="645109" y="1975248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→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975248"/>
                <a:ext cx="4898571" cy="598725"/>
              </a:xfrm>
              <a:prstGeom prst="rect">
                <a:avLst/>
              </a:prstGeom>
              <a:blipFill>
                <a:blip r:embed="rId2"/>
                <a:stretch>
                  <a:fillRect l="-258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5BF3A0E-DC94-C049-A39E-927C868ABDC9}"/>
              </a:ext>
            </a:extLst>
          </p:cNvPr>
          <p:cNvSpPr/>
          <p:nvPr/>
        </p:nvSpPr>
        <p:spPr>
          <a:xfrm>
            <a:off x="645109" y="3229490"/>
            <a:ext cx="8063462" cy="598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Mary went to the beach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/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John went to the park 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blipFill>
                <a:blip r:embed="rId3"/>
                <a:stretch>
                  <a:fillRect l="-258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/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Mary went to the beach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blipFill>
                <a:blip r:embed="rId4"/>
                <a:stretch>
                  <a:fillRect l="-773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023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 – Logical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/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blipFill>
                <a:blip r:embed="rId2"/>
                <a:stretch>
                  <a:fillRect l="-157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/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John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blipFill>
                <a:blip r:embed="rId3"/>
                <a:stretch>
                  <a:fillRect l="-258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/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Mary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blipFill>
                <a:blip r:embed="rId4"/>
                <a:stretch>
                  <a:fillRect l="-258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1640064-50BD-D147-A167-30DC3702A7FD}"/>
              </a:ext>
            </a:extLst>
          </p:cNvPr>
          <p:cNvSpPr/>
          <p:nvPr/>
        </p:nvSpPr>
        <p:spPr>
          <a:xfrm>
            <a:off x="645109" y="3304995"/>
            <a:ext cx="806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and Mary went to the beach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/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went to the beach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blipFill>
                <a:blip r:embed="rId5"/>
                <a:stretch>
                  <a:fillRect l="-258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75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 – Logical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/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blipFill>
                <a:blip r:embed="rId2"/>
                <a:stretch>
                  <a:fillRect l="-157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/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went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blipFill>
                <a:blip r:embed="rId3"/>
                <a:stretch>
                  <a:fillRect l="-258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/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went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blipFill>
                <a:blip r:embed="rId4"/>
                <a:stretch>
                  <a:fillRect l="-258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/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went to the park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blipFill>
                <a:blip r:embed="rId5"/>
                <a:stretch>
                  <a:fillRect l="-258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5D169A2-21BF-D248-977A-CBF4E9B1D356}"/>
              </a:ext>
            </a:extLst>
          </p:cNvPr>
          <p:cNvSpPr/>
          <p:nvPr/>
        </p:nvSpPr>
        <p:spPr>
          <a:xfrm>
            <a:off x="645108" y="3304995"/>
            <a:ext cx="806346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Mary went to the beach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1D4143-158B-3F43-A0C0-1A107D10F727}"/>
                  </a:ext>
                </a:extLst>
              </p:cNvPr>
              <p:cNvSpPr/>
              <p:nvPr/>
            </p:nvSpPr>
            <p:spPr>
              <a:xfrm>
                <a:off x="645109" y="5608728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went to the beach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1D4143-158B-3F43-A0C0-1A107D10F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608728"/>
                <a:ext cx="4898571" cy="598725"/>
              </a:xfrm>
              <a:prstGeom prst="rect">
                <a:avLst/>
              </a:prstGeom>
              <a:blipFill>
                <a:blip r:embed="rId6"/>
                <a:stretch>
                  <a:fillRect l="-258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78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Lexicon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458E-BF50-A847-8525-E1F3B19B3487}"/>
              </a:ext>
            </a:extLst>
          </p:cNvPr>
          <p:cNvSpPr txBox="1"/>
          <p:nvPr/>
        </p:nvSpPr>
        <p:spPr>
          <a:xfrm>
            <a:off x="645109" y="1778998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Constituent elements of a particular language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Basically the literals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6D2F4-DE40-AD47-978D-AB46C19C9658}"/>
              </a:ext>
            </a:extLst>
          </p:cNvPr>
          <p:cNvSpPr/>
          <p:nvPr/>
        </p:nvSpPr>
        <p:spPr>
          <a:xfrm>
            <a:off x="645109" y="3113304"/>
            <a:ext cx="2205667" cy="598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Grammar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E3F50C-D1AB-C44F-9D4F-FCEDCCC30D9B}"/>
                  </a:ext>
                </a:extLst>
              </p:cNvPr>
              <p:cNvSpPr/>
              <p:nvPr/>
            </p:nvSpPr>
            <p:spPr>
              <a:xfrm>
                <a:off x="645109" y="3712029"/>
                <a:ext cx="3684844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𝑁𝑂𝑈𝑁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E3F50C-D1AB-C44F-9D4F-FCEDCCC30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12029"/>
                <a:ext cx="3684844" cy="598725"/>
              </a:xfrm>
              <a:prstGeom prst="rect">
                <a:avLst/>
              </a:prstGeom>
              <a:blipFill>
                <a:blip r:embed="rId2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672868-50D1-F24F-BD49-3C511921268F}"/>
                  </a:ext>
                </a:extLst>
              </p:cNvPr>
              <p:cNvSpPr/>
              <p:nvPr/>
            </p:nvSpPr>
            <p:spPr>
              <a:xfrm>
                <a:off x="645109" y="4787793"/>
                <a:ext cx="7136257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𝑁𝑂𝑈𝑁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𝑐𝑎𝑟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𝑑𝑜𝑔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𝑧𝑒𝑏𝑟𝑎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672868-50D1-F24F-BD49-3C511921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787793"/>
                <a:ext cx="7136257" cy="598725"/>
              </a:xfrm>
              <a:prstGeom prst="rect">
                <a:avLst/>
              </a:prstGeom>
              <a:blipFill>
                <a:blip r:embed="rId3"/>
                <a:stretch>
                  <a:fillRect l="-177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C6FC1-5CCE-7C4F-8876-99A433787F8B}"/>
                  </a:ext>
                </a:extLst>
              </p:cNvPr>
              <p:cNvSpPr/>
              <p:nvPr/>
            </p:nvSpPr>
            <p:spPr>
              <a:xfrm>
                <a:off x="645108" y="5386518"/>
                <a:ext cx="7136258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𝑑𝑟𝑖𝑣𝑖𝑛𝑔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𝑏𝑎𝑟𝑘𝑖𝑛𝑔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𝑗𝑢𝑚𝑝𝑖𝑛𝑔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𝑤𝑎𝑙𝑘𝑖𝑛𝑔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C6FC1-5CCE-7C4F-8876-99A433787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5386518"/>
                <a:ext cx="7136258" cy="598725"/>
              </a:xfrm>
              <a:prstGeom prst="rect">
                <a:avLst/>
              </a:prstGeom>
              <a:blipFill>
                <a:blip r:embed="rId4"/>
                <a:stretch>
                  <a:fillRect l="-177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625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 – Logical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/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blipFill>
                <a:blip r:embed="rId2"/>
                <a:stretch>
                  <a:fillRect l="-157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/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to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blipFill>
                <a:blip r:embed="rId3"/>
                <a:stretch>
                  <a:fillRect l="-258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/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the park 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blipFill>
                <a:blip r:embed="rId4"/>
                <a:stretch>
                  <a:fillRect l="-258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/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the beach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blipFill>
                <a:blip r:embed="rId5"/>
                <a:stretch>
                  <a:fillRect l="-258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5D169A2-21BF-D248-977A-CBF4E9B1D356}"/>
              </a:ext>
            </a:extLst>
          </p:cNvPr>
          <p:cNvSpPr/>
          <p:nvPr/>
        </p:nvSpPr>
        <p:spPr>
          <a:xfrm>
            <a:off x="645108" y="3304995"/>
            <a:ext cx="806346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to the beach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 – Logical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/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𝐴𝐷𝐽𝑃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blipFill>
                <a:blip r:embed="rId2"/>
                <a:stretch>
                  <a:fillRect l="-471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/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the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blipFill>
                <a:blip r:embed="rId3"/>
                <a:stretch>
                  <a:fillRect l="-258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/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park 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blipFill>
                <a:blip r:embed="rId4"/>
                <a:stretch>
                  <a:fillRect l="-258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/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beach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blipFill>
                <a:blip r:embed="rId5"/>
                <a:stretch>
                  <a:fillRect l="-258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5D169A2-21BF-D248-977A-CBF4E9B1D356}"/>
              </a:ext>
            </a:extLst>
          </p:cNvPr>
          <p:cNvSpPr/>
          <p:nvPr/>
        </p:nvSpPr>
        <p:spPr>
          <a:xfrm>
            <a:off x="645108" y="3304995"/>
            <a:ext cx="806346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went to the park and to the beach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78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 – Logical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/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𝐴𝐷𝑉𝑃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69148C-10B9-7940-83FA-59852FBD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975248"/>
                <a:ext cx="8063462" cy="598725"/>
              </a:xfrm>
              <a:prstGeom prst="rect">
                <a:avLst/>
              </a:prstGeom>
              <a:blipFill>
                <a:blip r:embed="rId2"/>
                <a:stretch>
                  <a:fillRect l="-157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/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quickly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3F6565-D0D3-2843-B8C1-83E4D851D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828215"/>
                <a:ext cx="4898571" cy="598725"/>
              </a:xfrm>
              <a:prstGeom prst="rect">
                <a:avLst/>
              </a:prstGeom>
              <a:blipFill>
                <a:blip r:embed="rId3"/>
                <a:stretch>
                  <a:fillRect l="-258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/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John talks 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76C3D9-7FF1-7547-BD51-4F0BC3613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426940"/>
                <a:ext cx="4898571" cy="598725"/>
              </a:xfrm>
              <a:prstGeom prst="rect">
                <a:avLst/>
              </a:prstGeom>
              <a:blipFill>
                <a:blip r:embed="rId4"/>
                <a:stretch>
                  <a:fillRect l="-258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/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loud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07C3BB-FED4-514E-873B-3C8D4ADE3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025665"/>
                <a:ext cx="4898571" cy="598725"/>
              </a:xfrm>
              <a:prstGeom prst="rect">
                <a:avLst/>
              </a:prstGeom>
              <a:blipFill>
                <a:blip r:embed="rId5"/>
                <a:stretch>
                  <a:fillRect l="-258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5D169A2-21BF-D248-977A-CBF4E9B1D356}"/>
              </a:ext>
            </a:extLst>
          </p:cNvPr>
          <p:cNvSpPr/>
          <p:nvPr/>
        </p:nvSpPr>
        <p:spPr>
          <a:xfrm>
            <a:off x="645108" y="3304995"/>
            <a:ext cx="806346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talks quickly and in a loud voice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DCD597-AFCD-924B-A66E-0FCB7E6B5532}"/>
                  </a:ext>
                </a:extLst>
              </p:cNvPr>
              <p:cNvSpPr/>
              <p:nvPr/>
            </p:nvSpPr>
            <p:spPr>
              <a:xfrm>
                <a:off x="645109" y="5608728"/>
                <a:ext cx="4898571" cy="5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voice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DCD597-AFCD-924B-A66E-0FCB7E6B5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608728"/>
                <a:ext cx="4898571" cy="598725"/>
              </a:xfrm>
              <a:prstGeom prst="rect">
                <a:avLst/>
              </a:prstGeom>
              <a:blipFill>
                <a:blip r:embed="rId6"/>
                <a:stretch>
                  <a:fillRect l="-258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929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BA7E2-800A-A042-958A-E13E3CDD4709}"/>
              </a:ext>
            </a:extLst>
          </p:cNvPr>
          <p:cNvSpPr/>
          <p:nvPr/>
        </p:nvSpPr>
        <p:spPr>
          <a:xfrm>
            <a:off x="645109" y="1954995"/>
            <a:ext cx="20218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dirty="0">
                <a:solidFill>
                  <a:schemeClr val="tx1"/>
                </a:solidFill>
              </a:rPr>
              <a:t>And</a:t>
            </a:r>
            <a:endParaRPr lang="ar-AE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25331-D4F6-0C47-8BA9-3529EEE5F395}"/>
              </a:ext>
            </a:extLst>
          </p:cNvPr>
          <p:cNvSpPr/>
          <p:nvPr/>
        </p:nvSpPr>
        <p:spPr>
          <a:xfrm>
            <a:off x="645108" y="3867452"/>
            <a:ext cx="20218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dirty="0">
                <a:solidFill>
                  <a:schemeClr val="tx1"/>
                </a:solidFill>
              </a:rPr>
              <a:t>But</a:t>
            </a:r>
            <a:endParaRPr lang="ar-AE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D23969-25DE-A142-9FD5-04DC7773F5FC}"/>
              </a:ext>
            </a:extLst>
          </p:cNvPr>
          <p:cNvSpPr/>
          <p:nvPr/>
        </p:nvSpPr>
        <p:spPr>
          <a:xfrm>
            <a:off x="645109" y="2478215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Conjunction that requires both components to be true or apparent.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EC85D-2965-094D-AE63-7F952B96DF6F}"/>
              </a:ext>
            </a:extLst>
          </p:cNvPr>
          <p:cNvSpPr/>
          <p:nvPr/>
        </p:nvSpPr>
        <p:spPr>
          <a:xfrm>
            <a:off x="645108" y="4387649"/>
            <a:ext cx="10515600" cy="789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Conjunction that requires the first component to be true whilst the second must be false.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FD96AF-94D2-154A-852F-97D9B32AAC31}"/>
                  </a:ext>
                </a:extLst>
              </p:cNvPr>
              <p:cNvSpPr/>
              <p:nvPr/>
            </p:nvSpPr>
            <p:spPr>
              <a:xfrm>
                <a:off x="2666999" y="3864429"/>
                <a:ext cx="202189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FD96AF-94D2-154A-852F-97D9B32AA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9" y="3864429"/>
                <a:ext cx="2021891" cy="523220"/>
              </a:xfrm>
              <a:prstGeom prst="rect">
                <a:avLst/>
              </a:prstGeom>
              <a:blipFill>
                <a:blip r:embed="rId2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8362DA-471F-C74F-834D-CF6E2223E10B}"/>
                  </a:ext>
                </a:extLst>
              </p:cNvPr>
              <p:cNvSpPr/>
              <p:nvPr/>
            </p:nvSpPr>
            <p:spPr>
              <a:xfrm>
                <a:off x="2667000" y="1962858"/>
                <a:ext cx="2021891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8362DA-471F-C74F-834D-CF6E2223E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62858"/>
                <a:ext cx="2021891" cy="52322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840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1268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packages are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Preprocessing toolkit: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https://www.nltk.org/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Modelling toolkit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https://scikit-learn.org/stable/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English Language Grammar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C300D5-36D9-064D-B1D4-9B3D9A49DD56}"/>
              </a:ext>
            </a:extLst>
          </p:cNvPr>
          <p:cNvGrpSpPr/>
          <p:nvPr/>
        </p:nvGrpSpPr>
        <p:grpSpPr>
          <a:xfrm>
            <a:off x="645107" y="1857600"/>
            <a:ext cx="10080001" cy="3589141"/>
            <a:chOff x="645107" y="1656846"/>
            <a:chExt cx="10080001" cy="35891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F6D2F4-DE40-AD47-978D-AB46C19C9658}"/>
                </a:ext>
              </a:extLst>
            </p:cNvPr>
            <p:cNvSpPr/>
            <p:nvPr/>
          </p:nvSpPr>
          <p:spPr>
            <a:xfrm>
              <a:off x="645108" y="2180066"/>
              <a:ext cx="10080000" cy="9266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 thing such as a </a:t>
              </a:r>
              <a:r>
                <a:rPr lang="en-AU" sz="2400" b="1" dirty="0">
                  <a:solidFill>
                    <a:schemeClr val="tx1"/>
                  </a:solidFill>
                </a:rPr>
                <a:t>cat</a:t>
              </a:r>
              <a:r>
                <a:rPr lang="en-AU" sz="2400" dirty="0">
                  <a:solidFill>
                    <a:schemeClr val="tx1"/>
                  </a:solidFill>
                </a:rPr>
                <a:t> or a </a:t>
              </a:r>
              <a:r>
                <a:rPr lang="en-AU" sz="2400" b="1" dirty="0">
                  <a:solidFill>
                    <a:schemeClr val="tx1"/>
                  </a:solidFill>
                </a:rPr>
                <a:t>dog</a:t>
              </a:r>
              <a:r>
                <a:rPr lang="en-AU" sz="24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en-AU" sz="2400" dirty="0">
                  <a:solidFill>
                    <a:schemeClr val="tx1"/>
                  </a:solidFill>
                </a:rPr>
                <a:t>Can generally be singular or quantified.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D57C21-7735-BF44-B2B2-2DBBC6F8C403}"/>
                </a:ext>
              </a:extLst>
            </p:cNvPr>
            <p:cNvSpPr/>
            <p:nvPr/>
          </p:nvSpPr>
          <p:spPr>
            <a:xfrm>
              <a:off x="645108" y="1656846"/>
              <a:ext cx="23400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Noun Phrase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65D351-359E-7349-BA7A-114A400DB3A7}"/>
                </a:ext>
              </a:extLst>
            </p:cNvPr>
            <p:cNvSpPr/>
            <p:nvPr/>
          </p:nvSpPr>
          <p:spPr>
            <a:xfrm>
              <a:off x="645108" y="4319357"/>
              <a:ext cx="10080000" cy="9266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 doing word such as </a:t>
              </a:r>
              <a:r>
                <a:rPr lang="en-AU" sz="2400" b="1" dirty="0">
                  <a:solidFill>
                    <a:schemeClr val="tx1"/>
                  </a:solidFill>
                </a:rPr>
                <a:t>running</a:t>
              </a:r>
              <a:r>
                <a:rPr lang="en-AU" sz="2400" dirty="0">
                  <a:solidFill>
                    <a:schemeClr val="tx1"/>
                  </a:solidFill>
                </a:rPr>
                <a:t> or </a:t>
              </a:r>
              <a:r>
                <a:rPr lang="en-AU" sz="2400" b="1" dirty="0">
                  <a:solidFill>
                    <a:schemeClr val="tx1"/>
                  </a:solidFill>
                </a:rPr>
                <a:t>climbing</a:t>
              </a:r>
              <a:r>
                <a:rPr lang="en-AU" sz="24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AU" sz="2400" dirty="0">
                  <a:solidFill>
                    <a:schemeClr val="tx1"/>
                  </a:solidFill>
                </a:rPr>
                <a:t>Typically applied to a noun.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13F19B-BDCB-664B-B256-91C45027C90C}"/>
                </a:ext>
              </a:extLst>
            </p:cNvPr>
            <p:cNvSpPr/>
            <p:nvPr/>
          </p:nvSpPr>
          <p:spPr>
            <a:xfrm>
              <a:off x="645107" y="3796137"/>
              <a:ext cx="23400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Verb Phrase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19E2C1F-BC67-DF44-9E62-1BEF2AA30EB2}"/>
                    </a:ext>
                  </a:extLst>
                </p:cNvPr>
                <p:cNvSpPr/>
                <p:nvPr/>
              </p:nvSpPr>
              <p:spPr>
                <a:xfrm>
                  <a:off x="2985107" y="1656846"/>
                  <a:ext cx="3916436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𝑁𝑂𝑈𝑁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𝑂𝑇𝐻𝐸𝑅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19E2C1F-BC67-DF44-9E62-1BEF2AA30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107" y="1656846"/>
                  <a:ext cx="3916436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9BB8E23-9EA3-AA42-9E6A-A3E030C6CFAE}"/>
                    </a:ext>
                  </a:extLst>
                </p:cNvPr>
                <p:cNvSpPr/>
                <p:nvPr/>
              </p:nvSpPr>
              <p:spPr>
                <a:xfrm>
                  <a:off x="2985107" y="3796137"/>
                  <a:ext cx="3916436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𝑉𝐸𝑅𝐵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𝑂𝑇𝐻𝐸𝑅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9BB8E23-9EA3-AA42-9E6A-A3E030C6C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107" y="3796137"/>
                  <a:ext cx="3916436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429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English Language Grammar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826C7-DEC9-DA42-8B52-90E0491435EC}"/>
              </a:ext>
            </a:extLst>
          </p:cNvPr>
          <p:cNvGrpSpPr/>
          <p:nvPr/>
        </p:nvGrpSpPr>
        <p:grpSpPr>
          <a:xfrm>
            <a:off x="645107" y="1857600"/>
            <a:ext cx="9813642" cy="3710111"/>
            <a:chOff x="645107" y="1656846"/>
            <a:chExt cx="9813642" cy="37101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F6D2F4-DE40-AD47-978D-AB46C19C9658}"/>
                </a:ext>
              </a:extLst>
            </p:cNvPr>
            <p:cNvSpPr/>
            <p:nvPr/>
          </p:nvSpPr>
          <p:spPr>
            <a:xfrm>
              <a:off x="645108" y="2180066"/>
              <a:ext cx="3578548" cy="104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 modifier to a clause.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D57C21-7735-BF44-B2B2-2DBBC6F8C403}"/>
                </a:ext>
              </a:extLst>
            </p:cNvPr>
            <p:cNvSpPr/>
            <p:nvPr/>
          </p:nvSpPr>
          <p:spPr>
            <a:xfrm>
              <a:off x="645107" y="1656846"/>
              <a:ext cx="357854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Prepositional Phrase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65D351-359E-7349-BA7A-114A400DB3A7}"/>
                </a:ext>
              </a:extLst>
            </p:cNvPr>
            <p:cNvSpPr/>
            <p:nvPr/>
          </p:nvSpPr>
          <p:spPr>
            <a:xfrm>
              <a:off x="645108" y="4319357"/>
              <a:ext cx="3578547" cy="104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Describe or modify a noun.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13F19B-BDCB-664B-B256-91C45027C90C}"/>
                </a:ext>
              </a:extLst>
            </p:cNvPr>
            <p:cNvSpPr/>
            <p:nvPr/>
          </p:nvSpPr>
          <p:spPr>
            <a:xfrm>
              <a:off x="645107" y="3796137"/>
              <a:ext cx="357854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Adjective Phrase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19E2C1F-BC67-DF44-9E62-1BEF2AA30EB2}"/>
                    </a:ext>
                  </a:extLst>
                </p:cNvPr>
                <p:cNvSpPr/>
                <p:nvPr/>
              </p:nvSpPr>
              <p:spPr>
                <a:xfrm>
                  <a:off x="4223655" y="1656846"/>
                  <a:ext cx="6235093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𝑃𝑅𝑂𝑃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𝑂𝑇𝐻𝐸𝑅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19E2C1F-BC67-DF44-9E62-1BEF2AA30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655" y="1656846"/>
                  <a:ext cx="6235093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9BB8E23-9EA3-AA42-9E6A-A3E030C6CFAE}"/>
                    </a:ext>
                  </a:extLst>
                </p:cNvPr>
                <p:cNvSpPr/>
                <p:nvPr/>
              </p:nvSpPr>
              <p:spPr>
                <a:xfrm>
                  <a:off x="4223654" y="3796137"/>
                  <a:ext cx="6235093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𝐴𝐷𝐽𝑃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𝐴𝐷𝐽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𝑂𝑇𝐻𝐸𝑅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9BB8E23-9EA3-AA42-9E6A-A3E030C6C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654" y="3796137"/>
                  <a:ext cx="6235093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134B6F-4817-2F42-870A-A2221BBD8647}"/>
                </a:ext>
              </a:extLst>
            </p:cNvPr>
            <p:cNvSpPr/>
            <p:nvPr/>
          </p:nvSpPr>
          <p:spPr>
            <a:xfrm>
              <a:off x="4223656" y="2180066"/>
              <a:ext cx="23186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b="1" dirty="0">
                  <a:solidFill>
                    <a:schemeClr val="tx1"/>
                  </a:solidFill>
                </a:rPr>
                <a:t>In</a:t>
              </a:r>
              <a:r>
                <a:rPr lang="en-AU" sz="2400" dirty="0">
                  <a:solidFill>
                    <a:schemeClr val="tx1"/>
                  </a:solidFill>
                </a:rPr>
                <a:t> time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1B82D2-A9D6-7C47-9CB6-8C59FCDE4333}"/>
                </a:ext>
              </a:extLst>
            </p:cNvPr>
            <p:cNvSpPr/>
            <p:nvPr/>
          </p:nvSpPr>
          <p:spPr>
            <a:xfrm>
              <a:off x="4223656" y="2703286"/>
              <a:ext cx="23186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b="1" dirty="0">
                  <a:solidFill>
                    <a:schemeClr val="tx1"/>
                  </a:solidFill>
                </a:rPr>
                <a:t>By</a:t>
              </a:r>
              <a:r>
                <a:rPr lang="en-AU" sz="2400" dirty="0">
                  <a:solidFill>
                    <a:schemeClr val="tx1"/>
                  </a:solidFill>
                </a:rPr>
                <a:t> singing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03FAA4-D794-7743-9960-C02CBF640C41}"/>
                </a:ext>
              </a:extLst>
            </p:cNvPr>
            <p:cNvSpPr/>
            <p:nvPr/>
          </p:nvSpPr>
          <p:spPr>
            <a:xfrm>
              <a:off x="6542313" y="2180066"/>
              <a:ext cx="391643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b="1" dirty="0">
                  <a:solidFill>
                    <a:schemeClr val="tx1"/>
                  </a:solidFill>
                </a:rPr>
                <a:t>Along</a:t>
              </a:r>
              <a:r>
                <a:rPr lang="en-AU" sz="2400" dirty="0">
                  <a:solidFill>
                    <a:schemeClr val="tx1"/>
                  </a:solidFill>
                </a:rPr>
                <a:t> the highway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84654C-2AD7-B141-9712-D69D8040CC78}"/>
                </a:ext>
              </a:extLst>
            </p:cNvPr>
            <p:cNvSpPr/>
            <p:nvPr/>
          </p:nvSpPr>
          <p:spPr>
            <a:xfrm>
              <a:off x="6542313" y="2703286"/>
              <a:ext cx="391643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b="1" dirty="0">
                  <a:solidFill>
                    <a:schemeClr val="tx1"/>
                  </a:solidFill>
                </a:rPr>
                <a:t>Without</a:t>
              </a:r>
              <a:r>
                <a:rPr lang="en-AU" sz="2400" dirty="0">
                  <a:solidFill>
                    <a:schemeClr val="tx1"/>
                  </a:solidFill>
                </a:rPr>
                <a:t> excessive worrying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462CDC-F57F-544C-8B56-6A891C7B5E6E}"/>
                </a:ext>
              </a:extLst>
            </p:cNvPr>
            <p:cNvSpPr/>
            <p:nvPr/>
          </p:nvSpPr>
          <p:spPr>
            <a:xfrm>
              <a:off x="4223655" y="4319357"/>
              <a:ext cx="23186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b="1" dirty="0">
                  <a:solidFill>
                    <a:schemeClr val="tx1"/>
                  </a:solidFill>
                </a:rPr>
                <a:t>Old </a:t>
              </a:r>
              <a:r>
                <a:rPr lang="en-AU" sz="2400" dirty="0">
                  <a:solidFill>
                    <a:schemeClr val="tx1"/>
                  </a:solidFill>
                </a:rPr>
                <a:t>dog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569433-7169-0F43-B103-35D008AC1CD0}"/>
                </a:ext>
              </a:extLst>
            </p:cNvPr>
            <p:cNvSpPr/>
            <p:nvPr/>
          </p:nvSpPr>
          <p:spPr>
            <a:xfrm>
              <a:off x="4223655" y="4842577"/>
              <a:ext cx="23186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b="1" dirty="0">
                  <a:solidFill>
                    <a:schemeClr val="tx1"/>
                  </a:solidFill>
                </a:rPr>
                <a:t>Burnt </a:t>
              </a:r>
              <a:r>
                <a:rPr lang="en-AU" sz="2400" dirty="0">
                  <a:solidFill>
                    <a:schemeClr val="tx1"/>
                  </a:solidFill>
                </a:rPr>
                <a:t>trees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C546BC-73A3-0D45-8D8C-C279C8EFC94D}"/>
                </a:ext>
              </a:extLst>
            </p:cNvPr>
            <p:cNvSpPr/>
            <p:nvPr/>
          </p:nvSpPr>
          <p:spPr>
            <a:xfrm>
              <a:off x="6542312" y="4319357"/>
              <a:ext cx="391643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b="1" dirty="0">
                  <a:solidFill>
                    <a:schemeClr val="tx1"/>
                  </a:solidFill>
                </a:rPr>
                <a:t>Sleepy </a:t>
              </a:r>
              <a:r>
                <a:rPr lang="en-AU" sz="2400" dirty="0">
                  <a:solidFill>
                    <a:schemeClr val="tx1"/>
                  </a:solidFill>
                </a:rPr>
                <a:t>doctor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0821EE-CA98-AA44-BBFA-D2DEA7B291AB}"/>
                </a:ext>
              </a:extLst>
            </p:cNvPr>
            <p:cNvSpPr/>
            <p:nvPr/>
          </p:nvSpPr>
          <p:spPr>
            <a:xfrm>
              <a:off x="6542312" y="4842577"/>
              <a:ext cx="391643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b="1" dirty="0">
                  <a:solidFill>
                    <a:schemeClr val="tx1"/>
                  </a:solidFill>
                </a:rPr>
                <a:t>Hungry </a:t>
              </a:r>
              <a:r>
                <a:rPr lang="en-AU" sz="2400" dirty="0">
                  <a:solidFill>
                    <a:schemeClr val="tx1"/>
                  </a:solidFill>
                </a:rPr>
                <a:t>panda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09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English Language Grammar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8C5F4C-D2DA-4F42-9379-A22DF6A4B9D5}"/>
              </a:ext>
            </a:extLst>
          </p:cNvPr>
          <p:cNvGrpSpPr/>
          <p:nvPr/>
        </p:nvGrpSpPr>
        <p:grpSpPr>
          <a:xfrm>
            <a:off x="645107" y="1857600"/>
            <a:ext cx="9813642" cy="1570820"/>
            <a:chOff x="645107" y="1858180"/>
            <a:chExt cx="9813642" cy="1570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F6D2F4-DE40-AD47-978D-AB46C19C9658}"/>
                </a:ext>
              </a:extLst>
            </p:cNvPr>
            <p:cNvSpPr/>
            <p:nvPr/>
          </p:nvSpPr>
          <p:spPr>
            <a:xfrm>
              <a:off x="645108" y="2381400"/>
              <a:ext cx="3578548" cy="104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Describe or modify a verb or adjective.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D57C21-7735-BF44-B2B2-2DBBC6F8C403}"/>
                </a:ext>
              </a:extLst>
            </p:cNvPr>
            <p:cNvSpPr/>
            <p:nvPr/>
          </p:nvSpPr>
          <p:spPr>
            <a:xfrm>
              <a:off x="645107" y="1858180"/>
              <a:ext cx="357854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Adverb Phrase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19E2C1F-BC67-DF44-9E62-1BEF2AA30EB2}"/>
                    </a:ext>
                  </a:extLst>
                </p:cNvPr>
                <p:cNvSpPr/>
                <p:nvPr/>
              </p:nvSpPr>
              <p:spPr>
                <a:xfrm>
                  <a:off x="4223655" y="1858180"/>
                  <a:ext cx="6235093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𝐴𝐷𝑉𝑃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𝐴𝐷𝑉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𝑂𝑇𝐻𝐸𝑅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19E2C1F-BC67-DF44-9E62-1BEF2AA30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655" y="1858180"/>
                  <a:ext cx="6235093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134B6F-4817-2F42-870A-A2221BBD8647}"/>
                </a:ext>
              </a:extLst>
            </p:cNvPr>
            <p:cNvSpPr/>
            <p:nvPr/>
          </p:nvSpPr>
          <p:spPr>
            <a:xfrm>
              <a:off x="4223656" y="2381400"/>
              <a:ext cx="23186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He sings </a:t>
              </a:r>
              <a:r>
                <a:rPr lang="en-AU" sz="2400" b="1" dirty="0">
                  <a:solidFill>
                    <a:schemeClr val="tx1"/>
                  </a:solidFill>
                </a:rPr>
                <a:t>loudly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1B82D2-A9D6-7C47-9CB6-8C59FCDE4333}"/>
                </a:ext>
              </a:extLst>
            </p:cNvPr>
            <p:cNvSpPr/>
            <p:nvPr/>
          </p:nvSpPr>
          <p:spPr>
            <a:xfrm>
              <a:off x="4223656" y="2904620"/>
              <a:ext cx="23186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Ben is </a:t>
              </a:r>
              <a:r>
                <a:rPr lang="en-AU" sz="2400" b="1" dirty="0">
                  <a:solidFill>
                    <a:schemeClr val="tx1"/>
                  </a:solidFill>
                </a:rPr>
                <a:t>very </a:t>
              </a:r>
              <a:r>
                <a:rPr lang="en-AU" sz="2400" dirty="0">
                  <a:solidFill>
                    <a:schemeClr val="tx1"/>
                  </a:solidFill>
                </a:rPr>
                <a:t>tall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03FAA4-D794-7743-9960-C02CBF640C41}"/>
                </a:ext>
              </a:extLst>
            </p:cNvPr>
            <p:cNvSpPr/>
            <p:nvPr/>
          </p:nvSpPr>
          <p:spPr>
            <a:xfrm>
              <a:off x="6542313" y="2381400"/>
              <a:ext cx="391643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The race finished </a:t>
              </a:r>
              <a:r>
                <a:rPr lang="en-AU" sz="2400" b="1" dirty="0">
                  <a:solidFill>
                    <a:schemeClr val="tx1"/>
                  </a:solidFill>
                </a:rPr>
                <a:t>too</a:t>
              </a:r>
              <a:r>
                <a:rPr lang="en-AU" sz="2400" dirty="0">
                  <a:solidFill>
                    <a:schemeClr val="tx1"/>
                  </a:solidFill>
                </a:rPr>
                <a:t> quickly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84654C-2AD7-B141-9712-D69D8040CC78}"/>
                </a:ext>
              </a:extLst>
            </p:cNvPr>
            <p:cNvSpPr/>
            <p:nvPr/>
          </p:nvSpPr>
          <p:spPr>
            <a:xfrm>
              <a:off x="6542313" y="2904620"/>
              <a:ext cx="391643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I worked </a:t>
              </a:r>
              <a:r>
                <a:rPr lang="en-AU" sz="2400" b="1" dirty="0">
                  <a:solidFill>
                    <a:schemeClr val="tx1"/>
                  </a:solidFill>
                </a:rPr>
                <a:t>yesterday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57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Bottom-up Parsing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4AD4F-1992-C34F-906B-21786A5CA072}"/>
              </a:ext>
            </a:extLst>
          </p:cNvPr>
          <p:cNvSpPr txBox="1"/>
          <p:nvPr/>
        </p:nvSpPr>
        <p:spPr>
          <a:xfrm>
            <a:off x="645110" y="1527343"/>
            <a:ext cx="109017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Parse each token in the sentence sequentially:</a:t>
            </a:r>
          </a:p>
          <a:p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Convert the literal into its constituent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AU" sz="2800" dirty="0"/>
              <a:t>Add the constituent to the chart</a:t>
            </a:r>
          </a:p>
          <a:p>
            <a:pPr lvl="1"/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Determine if the constituent is the first token in any grammar rule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AU" sz="2800" dirty="0"/>
              <a:t>Add that grammar rule as an active arc</a:t>
            </a:r>
          </a:p>
          <a:p>
            <a:pPr lvl="1"/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Check to see if any subsequence of tokens so far corresponds to a rule in the active arc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AU" sz="2800" dirty="0"/>
              <a:t>Add the rule to the chart if so</a:t>
            </a:r>
          </a:p>
        </p:txBody>
      </p:sp>
    </p:spTree>
    <p:extLst>
      <p:ext uri="{BB962C8B-B14F-4D97-AF65-F5344CB8AC3E}">
        <p14:creationId xmlns:p14="http://schemas.microsoft.com/office/powerpoint/2010/main" val="294508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B4F53-9D3C-0246-A934-9554132DF8C5}"/>
              </a:ext>
            </a:extLst>
          </p:cNvPr>
          <p:cNvSpPr/>
          <p:nvPr/>
        </p:nvSpPr>
        <p:spPr>
          <a:xfrm>
            <a:off x="645109" y="217643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Grammar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17454F9-622F-7A4A-A05E-2B0F67FF0E7D}"/>
                  </a:ext>
                </a:extLst>
              </p:cNvPr>
              <p:cNvSpPr/>
              <p:nvPr/>
            </p:nvSpPr>
            <p:spPr>
              <a:xfrm>
                <a:off x="645109" y="2699658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17454F9-622F-7A4A-A05E-2B0F67FF0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699658"/>
                <a:ext cx="3420537" cy="523220"/>
              </a:xfrm>
              <a:prstGeom prst="rect">
                <a:avLst/>
              </a:prstGeom>
              <a:blipFill>
                <a:blip r:embed="rId2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C3193-BA6D-3F48-9857-CA71E66E4F84}"/>
                  </a:ext>
                </a:extLst>
              </p:cNvPr>
              <p:cNvSpPr/>
              <p:nvPr/>
            </p:nvSpPr>
            <p:spPr>
              <a:xfrm>
                <a:off x="645109" y="3222878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𝑃𝑅𝑂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C3193-BA6D-3F48-9857-CA71E66E4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222878"/>
                <a:ext cx="3420537" cy="523220"/>
              </a:xfrm>
              <a:prstGeom prst="rect">
                <a:avLst/>
              </a:prstGeom>
              <a:blipFill>
                <a:blip r:embed="rId3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8F45CC-C078-E544-9409-2D3F555910B4}"/>
                  </a:ext>
                </a:extLst>
              </p:cNvPr>
              <p:cNvSpPr/>
              <p:nvPr/>
            </p:nvSpPr>
            <p:spPr>
              <a:xfrm>
                <a:off x="645109" y="3746098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𝐴𝑅𝑇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𝑁𝑂𝑈𝑁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8F45CC-C078-E544-9409-2D3F55591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46098"/>
                <a:ext cx="3420537" cy="523220"/>
              </a:xfrm>
              <a:prstGeom prst="rect">
                <a:avLst/>
              </a:prstGeom>
              <a:blipFill>
                <a:blip r:embed="rId4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93AE15-0F83-F246-998F-26A869C27458}"/>
                  </a:ext>
                </a:extLst>
              </p:cNvPr>
              <p:cNvSpPr/>
              <p:nvPr/>
            </p:nvSpPr>
            <p:spPr>
              <a:xfrm>
                <a:off x="645109" y="4269318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𝑁𝐴𝑀𝐸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93AE15-0F83-F246-998F-26A869C27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69318"/>
                <a:ext cx="3420537" cy="523220"/>
              </a:xfrm>
              <a:prstGeom prst="rect">
                <a:avLst/>
              </a:prstGeom>
              <a:blipFill>
                <a:blip r:embed="rId5"/>
                <a:stretch>
                  <a:fillRect l="-369" t="-2381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E27D88B-17E9-9D4C-9D5E-361D3F15854F}"/>
                  </a:ext>
                </a:extLst>
              </p:cNvPr>
              <p:cNvSpPr/>
              <p:nvPr/>
            </p:nvSpPr>
            <p:spPr>
              <a:xfrm>
                <a:off x="645109" y="4792538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𝑅𝐸𝐿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E27D88B-17E9-9D4C-9D5E-361D3F158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792538"/>
                <a:ext cx="3420537" cy="523220"/>
              </a:xfrm>
              <a:prstGeom prst="rect">
                <a:avLst/>
              </a:prstGeom>
              <a:blipFill>
                <a:blip r:embed="rId6"/>
                <a:stretch>
                  <a:fillRect l="-369" t="-2273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1F8279-595E-4D4D-A8D3-46346A3A0876}"/>
                  </a:ext>
                </a:extLst>
              </p:cNvPr>
              <p:cNvSpPr/>
              <p:nvPr/>
            </p:nvSpPr>
            <p:spPr>
              <a:xfrm>
                <a:off x="645109" y="5315758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1F8279-595E-4D4D-A8D3-46346A3A0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315758"/>
                <a:ext cx="3420537" cy="523220"/>
              </a:xfrm>
              <a:prstGeom prst="rect">
                <a:avLst/>
              </a:prstGeom>
              <a:blipFill>
                <a:blip r:embed="rId7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261A1A-9152-5F4B-A843-CD058600043C}"/>
                  </a:ext>
                </a:extLst>
              </p:cNvPr>
              <p:cNvSpPr/>
              <p:nvPr/>
            </p:nvSpPr>
            <p:spPr>
              <a:xfrm>
                <a:off x="645109" y="5838978"/>
                <a:ext cx="34205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𝑉𝐸𝑅𝐵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261A1A-9152-5F4B-A843-CD0586000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838978"/>
                <a:ext cx="3420537" cy="523220"/>
              </a:xfrm>
              <a:prstGeom prst="rect">
                <a:avLst/>
              </a:prstGeom>
              <a:blipFill>
                <a:blip r:embed="rId8"/>
                <a:stretch>
                  <a:fillRect l="-369"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93BDF7D-89B0-1F44-843B-8A8DAF20900B}"/>
              </a:ext>
            </a:extLst>
          </p:cNvPr>
          <p:cNvSpPr/>
          <p:nvPr/>
        </p:nvSpPr>
        <p:spPr>
          <a:xfrm>
            <a:off x="4988509" y="217643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 err="1">
                <a:solidFill>
                  <a:schemeClr val="tx1"/>
                </a:solidFill>
              </a:rPr>
              <a:t>Lexion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B4D30-AF5E-7C4A-8D2B-B564ADA0C880}"/>
              </a:ext>
            </a:extLst>
          </p:cNvPr>
          <p:cNvSpPr/>
          <p:nvPr/>
        </p:nvSpPr>
        <p:spPr>
          <a:xfrm>
            <a:off x="4988509" y="269965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This: PRO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1674AB-61F3-B943-B9EB-3FF3B5959557}"/>
              </a:ext>
            </a:extLst>
          </p:cNvPr>
          <p:cNvSpPr/>
          <p:nvPr/>
        </p:nvSpPr>
        <p:spPr>
          <a:xfrm>
            <a:off x="4988509" y="322287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is: VERB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D1938-9F1C-224B-9186-8933D1B64866}"/>
              </a:ext>
            </a:extLst>
          </p:cNvPr>
          <p:cNvSpPr/>
          <p:nvPr/>
        </p:nvSpPr>
        <p:spPr>
          <a:xfrm>
            <a:off x="4988509" y="374609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the: ART 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E3B5DB-964B-C141-BDB4-00F52DFB7F4A}"/>
              </a:ext>
            </a:extLst>
          </p:cNvPr>
          <p:cNvSpPr/>
          <p:nvPr/>
        </p:nvSpPr>
        <p:spPr>
          <a:xfrm>
            <a:off x="4988509" y="426931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house: NOUN 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5D56BD-19FC-9A41-A644-B2487214C148}"/>
              </a:ext>
            </a:extLst>
          </p:cNvPr>
          <p:cNvSpPr/>
          <p:nvPr/>
        </p:nvSpPr>
        <p:spPr>
          <a:xfrm>
            <a:off x="4988509" y="479253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that: PRO, REL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46D24B-57AB-9749-99E4-8B84A51A0944}"/>
              </a:ext>
            </a:extLst>
          </p:cNvPr>
          <p:cNvSpPr/>
          <p:nvPr/>
        </p:nvSpPr>
        <p:spPr>
          <a:xfrm>
            <a:off x="4988509" y="531575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Jack: NAME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8304D1-2FEA-7C42-A7FE-9B09E6002E30}"/>
              </a:ext>
            </a:extLst>
          </p:cNvPr>
          <p:cNvSpPr/>
          <p:nvPr/>
        </p:nvSpPr>
        <p:spPr>
          <a:xfrm>
            <a:off x="4988509" y="5838978"/>
            <a:ext cx="342053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built: VERB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D088D7-D2C1-A149-8F61-41979005FF8D}"/>
              </a:ext>
            </a:extLst>
          </p:cNvPr>
          <p:cNvSpPr/>
          <p:nvPr/>
        </p:nvSpPr>
        <p:spPr>
          <a:xfrm>
            <a:off x="645108" y="1439168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This is the house that jack built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5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2097</Words>
  <Application>Microsoft Macintosh PowerPoint</Application>
  <PresentationFormat>Widescreen</PresentationFormat>
  <Paragraphs>459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Context-free Grammar</vt:lpstr>
      <vt:lpstr>Lexicon</vt:lpstr>
      <vt:lpstr>English Language Grammar</vt:lpstr>
      <vt:lpstr>English Language Grammar</vt:lpstr>
      <vt:lpstr>English Language Grammar</vt:lpstr>
      <vt:lpstr>Question 1 – Bottom-up Parsing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2i</vt:lpstr>
      <vt:lpstr>Question 2i</vt:lpstr>
      <vt:lpstr>Question 2i</vt:lpstr>
      <vt:lpstr>Question 2i</vt:lpstr>
      <vt:lpstr>Question 2i</vt:lpstr>
      <vt:lpstr>Question 2ii – Noun/Pronoun Features</vt:lpstr>
      <vt:lpstr>Question 2ii – Noun/Pronoun Features</vt:lpstr>
      <vt:lpstr>Question 2ii</vt:lpstr>
      <vt:lpstr>Question 2ii</vt:lpstr>
      <vt:lpstr>Question 2ii</vt:lpstr>
      <vt:lpstr>Question 2ii</vt:lpstr>
      <vt:lpstr>Question 2ii</vt:lpstr>
      <vt:lpstr>Question 2ii</vt:lpstr>
      <vt:lpstr>Question 2ii</vt:lpstr>
      <vt:lpstr>Question 2iii – Logical Form</vt:lpstr>
      <vt:lpstr>Question 2iii – Logical Form</vt:lpstr>
      <vt:lpstr>Question 2iii – Logical Form</vt:lpstr>
      <vt:lpstr>Question 2iii – Logical Form</vt:lpstr>
      <vt:lpstr>Question 2iii – Logical Form</vt:lpstr>
      <vt:lpstr>Question 2iii – Logical Form</vt:lpstr>
      <vt:lpstr>Question 2iii – Logical Form</vt:lpstr>
      <vt:lpstr>Question 2iv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527</cp:revision>
  <dcterms:created xsi:type="dcterms:W3CDTF">2020-03-19T05:12:18Z</dcterms:created>
  <dcterms:modified xsi:type="dcterms:W3CDTF">2020-07-23T05:52:35Z</dcterms:modified>
</cp:coreProperties>
</file>