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57" r:id="rId4"/>
    <p:sldId id="353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297" r:id="rId14"/>
    <p:sldId id="291" r:id="rId15"/>
    <p:sldId id="296" r:id="rId16"/>
    <p:sldId id="363" r:id="rId17"/>
    <p:sldId id="364" r:id="rId18"/>
    <p:sldId id="365" r:id="rId19"/>
    <p:sldId id="366" r:id="rId20"/>
    <p:sldId id="368" r:id="rId21"/>
    <p:sldId id="369" r:id="rId22"/>
    <p:sldId id="370" r:id="rId23"/>
    <p:sldId id="371" r:id="rId24"/>
    <p:sldId id="372" r:id="rId25"/>
    <p:sldId id="374" r:id="rId26"/>
    <p:sldId id="313" r:id="rId27"/>
    <p:sldId id="376" r:id="rId28"/>
    <p:sldId id="315" r:id="rId29"/>
    <p:sldId id="316" r:id="rId30"/>
    <p:sldId id="317" r:id="rId31"/>
    <p:sldId id="379" r:id="rId32"/>
    <p:sldId id="380" r:id="rId33"/>
    <p:sldId id="378" r:id="rId34"/>
    <p:sldId id="377" r:id="rId35"/>
    <p:sldId id="381" r:id="rId36"/>
    <p:sldId id="382" r:id="rId37"/>
    <p:sldId id="383" r:id="rId38"/>
    <p:sldId id="386" r:id="rId39"/>
    <p:sldId id="384" r:id="rId40"/>
    <p:sldId id="388" r:id="rId41"/>
    <p:sldId id="387" r:id="rId42"/>
    <p:sldId id="385" r:id="rId43"/>
    <p:sldId id="35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642"/>
    <a:srgbClr val="ECF0F7"/>
    <a:srgbClr val="F0F0F0"/>
    <a:srgbClr val="D4DEED"/>
    <a:srgbClr val="D2DFEF"/>
    <a:srgbClr val="D6D6D6"/>
    <a:srgbClr val="EAEFF7"/>
    <a:srgbClr val="D2DEEF"/>
    <a:srgbClr val="9DC3E6"/>
    <a:srgbClr val="ECE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68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ril.eecs.umich.edu/courses/eecs492_w10/wiki/images/6/6b/CNF_conversio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cats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mammals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20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DD748F3-2CE5-D742-A13B-08987C5A63AB}"/>
              </a:ext>
            </a:extLst>
          </p:cNvPr>
          <p:cNvGrpSpPr/>
          <p:nvPr/>
        </p:nvGrpSpPr>
        <p:grpSpPr>
          <a:xfrm>
            <a:off x="838198" y="2880000"/>
            <a:ext cx="10515600" cy="3128834"/>
            <a:chOff x="838198" y="3167390"/>
            <a:chExt cx="10515600" cy="31288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7A92FC-AB33-0741-A72F-00FB5898B2F5}"/>
                </a:ext>
              </a:extLst>
            </p:cNvPr>
            <p:cNvSpPr/>
            <p:nvPr/>
          </p:nvSpPr>
          <p:spPr>
            <a:xfrm>
              <a:off x="838199" y="3167390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Terms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FA494-DC0A-A448-AA38-6BD222C2288D}"/>
                </a:ext>
              </a:extLst>
            </p:cNvPr>
            <p:cNvSpPr/>
            <p:nvPr/>
          </p:nvSpPr>
          <p:spPr>
            <a:xfrm>
              <a:off x="2710926" y="3167390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AB2016-2073-4B43-905F-2BEDF0E1A844}"/>
                </a:ext>
              </a:extLst>
            </p:cNvPr>
            <p:cNvSpPr/>
            <p:nvPr/>
          </p:nvSpPr>
          <p:spPr>
            <a:xfrm>
              <a:off x="838199" y="3689112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Quantifiers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ACDA0B-A8EB-2143-B081-BDE10C44BD0D}"/>
                </a:ext>
              </a:extLst>
            </p:cNvPr>
            <p:cNvSpPr/>
            <p:nvPr/>
          </p:nvSpPr>
          <p:spPr>
            <a:xfrm>
              <a:off x="2710926" y="3689112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F87EEA-6980-1141-86AB-863A123710E7}"/>
                </a:ext>
              </a:extLst>
            </p:cNvPr>
            <p:cNvSpPr/>
            <p:nvPr/>
          </p:nvSpPr>
          <p:spPr>
            <a:xfrm>
              <a:off x="2710926" y="4210834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cats, mammals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8F3754-2C0F-254F-A616-AFEB6A0385E3}"/>
                </a:ext>
              </a:extLst>
            </p:cNvPr>
            <p:cNvSpPr/>
            <p:nvPr/>
          </p:nvSpPr>
          <p:spPr>
            <a:xfrm>
              <a:off x="838199" y="4209336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Predicates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2F7B8C-8CE2-BD45-A75A-2E5E776934D2}"/>
                </a:ext>
              </a:extLst>
            </p:cNvPr>
            <p:cNvSpPr/>
            <p:nvPr/>
          </p:nvSpPr>
          <p:spPr>
            <a:xfrm>
              <a:off x="2710926" y="4732556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are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D4B5D-80BC-694B-8660-7D5D9D8C1E24}"/>
                </a:ext>
              </a:extLst>
            </p:cNvPr>
            <p:cNvSpPr/>
            <p:nvPr/>
          </p:nvSpPr>
          <p:spPr>
            <a:xfrm>
              <a:off x="838199" y="4731058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Operators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/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𝑐𝑎𝑡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𝑚𝑎𝑚𝑚𝑎𝑙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4762" b="-1428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135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2iii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B4B08-DF74-AC4B-B918-903D624E476C}"/>
              </a:ext>
            </a:extLst>
          </p:cNvPr>
          <p:cNvSpPr/>
          <p:nvPr/>
        </p:nvSpPr>
        <p:spPr>
          <a:xfrm>
            <a:off x="838200" y="182085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computer scientists like some operating system</a:t>
            </a:r>
            <a:endParaRPr lang="ar-AE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A9C82A-F04A-4C44-8755-7BD800245AB2}"/>
              </a:ext>
            </a:extLst>
          </p:cNvPr>
          <p:cNvGrpSpPr/>
          <p:nvPr/>
        </p:nvGrpSpPr>
        <p:grpSpPr>
          <a:xfrm>
            <a:off x="838198" y="2880000"/>
            <a:ext cx="10515600" cy="3128834"/>
            <a:chOff x="838198" y="3167390"/>
            <a:chExt cx="10515600" cy="31288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7A92FC-AB33-0741-A72F-00FB5898B2F5}"/>
                </a:ext>
              </a:extLst>
            </p:cNvPr>
            <p:cNvSpPr/>
            <p:nvPr/>
          </p:nvSpPr>
          <p:spPr>
            <a:xfrm>
              <a:off x="838199" y="3167390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Terms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FA494-DC0A-A448-AA38-6BD222C2288D}"/>
                </a:ext>
              </a:extLst>
            </p:cNvPr>
            <p:cNvSpPr/>
            <p:nvPr/>
          </p:nvSpPr>
          <p:spPr>
            <a:xfrm>
              <a:off x="2710926" y="3167390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AB2016-2073-4B43-905F-2BEDF0E1A844}"/>
                </a:ext>
              </a:extLst>
            </p:cNvPr>
            <p:cNvSpPr/>
            <p:nvPr/>
          </p:nvSpPr>
          <p:spPr>
            <a:xfrm>
              <a:off x="838199" y="3689112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Quantifiers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ACDA0B-A8EB-2143-B081-BDE10C44BD0D}"/>
                </a:ext>
              </a:extLst>
            </p:cNvPr>
            <p:cNvSpPr/>
            <p:nvPr/>
          </p:nvSpPr>
          <p:spPr>
            <a:xfrm>
              <a:off x="2710926" y="3689112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All, some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F87EEA-6980-1141-86AB-863A123710E7}"/>
                </a:ext>
              </a:extLst>
            </p:cNvPr>
            <p:cNvSpPr/>
            <p:nvPr/>
          </p:nvSpPr>
          <p:spPr>
            <a:xfrm>
              <a:off x="2710926" y="4210834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computer_scientist, operating_system, likes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8F3754-2C0F-254F-A616-AFEB6A0385E3}"/>
                </a:ext>
              </a:extLst>
            </p:cNvPr>
            <p:cNvSpPr/>
            <p:nvPr/>
          </p:nvSpPr>
          <p:spPr>
            <a:xfrm>
              <a:off x="838199" y="4209336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Predicates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2F7B8C-8CE2-BD45-A75A-2E5E776934D2}"/>
                </a:ext>
              </a:extLst>
            </p:cNvPr>
            <p:cNvSpPr/>
            <p:nvPr/>
          </p:nvSpPr>
          <p:spPr>
            <a:xfrm>
              <a:off x="2710926" y="4732556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D4B5D-80BC-694B-8660-7D5D9D8C1E24}"/>
                </a:ext>
              </a:extLst>
            </p:cNvPr>
            <p:cNvSpPr/>
            <p:nvPr/>
          </p:nvSpPr>
          <p:spPr>
            <a:xfrm>
              <a:off x="838199" y="4731058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Operators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/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𝑐𝑜𝑚𝑝𝑢𝑡𝑒𝑟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𝑠𝑐𝑖𝑒𝑛𝑡𝑖𝑠𝑡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𝑜𝑝𝑒𝑟𝑎𝑡𝑖𝑛𝑔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𝑠𝑦𝑠𝑡𝑒𝑚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4762" b="-1428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659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Background – Conjunctive Normal Form (CNF)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F0B3-F5E7-FF41-A35A-0B6B0A5D9905}"/>
              </a:ext>
            </a:extLst>
          </p:cNvPr>
          <p:cNvSpPr/>
          <p:nvPr/>
        </p:nvSpPr>
        <p:spPr>
          <a:xfrm>
            <a:off x="838200" y="182085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Conjunction of disjunctive literals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7C14B-220E-CE41-95D0-347E9A748990}"/>
              </a:ext>
            </a:extLst>
          </p:cNvPr>
          <p:cNvSpPr/>
          <p:nvPr/>
        </p:nvSpPr>
        <p:spPr>
          <a:xfrm>
            <a:off x="838200" y="2344074"/>
            <a:ext cx="52578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(A ∨ B) ∧ (C ∨ D) ∧ (E ∨ F ∨ G) ∧ H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E679-FE65-104D-B580-BCDFF187DFDC}"/>
              </a:ext>
            </a:extLst>
          </p:cNvPr>
          <p:cNvSpPr/>
          <p:nvPr/>
        </p:nvSpPr>
        <p:spPr>
          <a:xfrm>
            <a:off x="6096000" y="2344074"/>
            <a:ext cx="52578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{A ∨ B,  C ∨ D,  E ∨ F ∨ G,  H}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C1E2A-0A55-A249-B8A4-8FDC9AA15B9A}"/>
              </a:ext>
            </a:extLst>
          </p:cNvPr>
          <p:cNvSpPr/>
          <p:nvPr/>
        </p:nvSpPr>
        <p:spPr>
          <a:xfrm>
            <a:off x="838200" y="286729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Grammar = {predicates, literals, conjunctions, disjunctions, internal negations}</a:t>
            </a:r>
            <a:endParaRPr lang="ar-AE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DBC186-AFA5-FA43-80D3-91EEA373C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21456"/>
              </p:ext>
            </p:extLst>
          </p:nvPr>
        </p:nvGraphicFramePr>
        <p:xfrm>
          <a:off x="838198" y="3742682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B) ∧ (C ∨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∧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∨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∨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5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BA078C-610D-CF46-8A6D-5F9DCA547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01841"/>
              </p:ext>
            </p:extLst>
          </p:nvPr>
        </p:nvGraphicFramePr>
        <p:xfrm>
          <a:off x="837662" y="337895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Distribution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B) ∨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C) ∧ (B ∨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B) ∧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C) ∨ (B ∧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- Distribution Changes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14E20-7C75-E34A-A456-24628B74FA06}"/>
              </a:ext>
            </a:extLst>
          </p:cNvPr>
          <p:cNvGrpSpPr/>
          <p:nvPr/>
        </p:nvGrpSpPr>
        <p:grpSpPr>
          <a:xfrm>
            <a:off x="838737" y="1821600"/>
            <a:ext cx="10515600" cy="1039675"/>
            <a:chOff x="838737" y="2344820"/>
            <a:chExt cx="10515600" cy="10396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46949-E6E8-BB4A-9F50-77B889EA35A3}"/>
                </a:ext>
              </a:extLst>
            </p:cNvPr>
            <p:cNvSpPr/>
            <p:nvPr/>
          </p:nvSpPr>
          <p:spPr>
            <a:xfrm>
              <a:off x="838737" y="2344820"/>
              <a:ext cx="105156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Change a conjunction into a disjunction and vice-versa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B205B2-2965-B340-8288-395FB4C88241}"/>
                </a:ext>
              </a:extLst>
            </p:cNvPr>
            <p:cNvSpPr/>
            <p:nvPr/>
          </p:nvSpPr>
          <p:spPr>
            <a:xfrm>
              <a:off x="838737" y="2862495"/>
              <a:ext cx="105156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Flip centre connective and distribute left predicate literals with right predicate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0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52E59A-6855-B343-AAA4-4DC0FEC4B776}"/>
              </a:ext>
            </a:extLst>
          </p:cNvPr>
          <p:cNvSpPr/>
          <p:nvPr/>
        </p:nvSpPr>
        <p:spPr>
          <a:xfrm>
            <a:off x="838198" y="2415670"/>
            <a:ext cx="4052780" cy="2091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When the negation is applied, universal/existential quantifiers and equal/not equal signs are flipped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44110" cy="1325563"/>
          </a:xfrm>
        </p:spPr>
        <p:txBody>
          <a:bodyPr/>
          <a:lstStyle/>
          <a:p>
            <a:r>
              <a:rPr lang="en-AU" dirty="0"/>
              <a:t>CNF Rules – Negation Changes (De Morgan)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AFF00E-9528-E94B-811F-EA3079998CDB}"/>
              </a:ext>
            </a:extLst>
          </p:cNvPr>
          <p:cNvSpPr/>
          <p:nvPr/>
        </p:nvSpPr>
        <p:spPr>
          <a:xfrm>
            <a:off x="838198" y="1909943"/>
            <a:ext cx="405278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Moving negation inwards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FE44DB-E547-8B45-8D07-EE0D3582AFAF}"/>
                  </a:ext>
                </a:extLst>
              </p:cNvPr>
              <p:cNvSpPr/>
              <p:nvPr/>
            </p:nvSpPr>
            <p:spPr>
              <a:xfrm>
                <a:off x="4890978" y="1909943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FE44DB-E547-8B45-8D07-EE0D3582A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1909943"/>
                <a:ext cx="6462819" cy="522000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8CE26D-25FC-8E4E-B7A1-FA5132CF5191}"/>
                  </a:ext>
                </a:extLst>
              </p:cNvPr>
              <p:cNvSpPr/>
              <p:nvPr/>
            </p:nvSpPr>
            <p:spPr>
              <a:xfrm>
                <a:off x="4890978" y="2431943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8CE26D-25FC-8E4E-B7A1-FA5132CF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2431943"/>
                <a:ext cx="6462819" cy="52200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3AC581-7651-3143-A86B-6E0BDA1D5412}"/>
                  </a:ext>
                </a:extLst>
              </p:cNvPr>
              <p:cNvSpPr/>
              <p:nvPr/>
            </p:nvSpPr>
            <p:spPr>
              <a:xfrm>
                <a:off x="4890978" y="3462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3AC581-7651-3143-A86B-6E0BDA1D5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3462784"/>
                <a:ext cx="6462819" cy="52200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F7303D-4E09-264D-B97A-0E4E76EAA346}"/>
                  </a:ext>
                </a:extLst>
              </p:cNvPr>
              <p:cNvSpPr/>
              <p:nvPr/>
            </p:nvSpPr>
            <p:spPr>
              <a:xfrm>
                <a:off x="4890978" y="3984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F7303D-4E09-264D-B97A-0E4E76EAA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3984784"/>
                <a:ext cx="6462819" cy="52200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274BC6C-CA16-3045-BE53-0D6A259A3487}"/>
              </a:ext>
            </a:extLst>
          </p:cNvPr>
          <p:cNvGrpSpPr/>
          <p:nvPr/>
        </p:nvGrpSpPr>
        <p:grpSpPr>
          <a:xfrm>
            <a:off x="838200" y="5028784"/>
            <a:ext cx="10515599" cy="522000"/>
            <a:chOff x="838198" y="5630543"/>
            <a:chExt cx="10515599" cy="522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7FFEAA-3816-9843-BD24-A747ABBB7EF0}"/>
                </a:ext>
              </a:extLst>
            </p:cNvPr>
            <p:cNvSpPr/>
            <p:nvPr/>
          </p:nvSpPr>
          <p:spPr>
            <a:xfrm>
              <a:off x="838198" y="5630543"/>
              <a:ext cx="405278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Double negation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43FE2C-83D9-DA48-ADCB-39828D02C4B8}"/>
                    </a:ext>
                  </a:extLst>
                </p:cNvPr>
                <p:cNvSpPr/>
                <p:nvPr/>
              </p:nvSpPr>
              <p:spPr>
                <a:xfrm>
                  <a:off x="4890978" y="5630543"/>
                  <a:ext cx="6462819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43FE2C-83D9-DA48-ADCB-39828D02C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78" y="5630543"/>
                  <a:ext cx="6462819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FC6C7A-3461-EB4D-9F33-35214A838A16}"/>
                  </a:ext>
                </a:extLst>
              </p:cNvPr>
              <p:cNvSpPr/>
              <p:nvPr/>
            </p:nvSpPr>
            <p:spPr>
              <a:xfrm>
                <a:off x="4890978" y="2940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𝑙𝑖𝑘𝑒𝑠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FC6C7A-3461-EB4D-9F33-35214A838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2940784"/>
                <a:ext cx="6462819" cy="52200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165687-2608-6A44-B8A1-9909D5F2CFA1}"/>
                  </a:ext>
                </a:extLst>
              </p:cNvPr>
              <p:cNvSpPr/>
              <p:nvPr/>
            </p:nvSpPr>
            <p:spPr>
              <a:xfrm>
                <a:off x="838198" y="5958433"/>
                <a:ext cx="2882155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165687-2608-6A44-B8A1-9909D5F2C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958433"/>
                <a:ext cx="2882155" cy="52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- 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26016"/>
              </p:ext>
            </p:extLst>
          </p:nvPr>
        </p:nvGraphicFramePr>
        <p:xfrm>
          <a:off x="838197" y="284546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3C75381-DF4F-064B-B317-124DB7951EFA}"/>
              </a:ext>
            </a:extLst>
          </p:cNvPr>
          <p:cNvSpPr/>
          <p:nvPr/>
        </p:nvSpPr>
        <p:spPr>
          <a:xfrm>
            <a:off x="838197" y="182160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 → B is equivalent to ¬A ∨ B </a:t>
            </a:r>
          </a:p>
        </p:txBody>
      </p:sp>
    </p:spTree>
    <p:extLst>
      <p:ext uri="{BB962C8B-B14F-4D97-AF65-F5344CB8AC3E}">
        <p14:creationId xmlns:p14="http://schemas.microsoft.com/office/powerpoint/2010/main" val="208232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– Bi-implication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529083-0154-9B42-9129-0C1AECE149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055033"/>
                  </p:ext>
                </p:extLst>
              </p:nvPr>
            </p:nvGraphicFramePr>
            <p:xfrm>
              <a:off x="838197" y="2845469"/>
              <a:ext cx="10515600" cy="2790345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2516379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414786993"/>
                        </a:ext>
                      </a:extLst>
                    </a:gridCol>
                    <a:gridCol w="2966463">
                      <a:extLst>
                        <a:ext uri="{9D8B030D-6E8A-4147-A177-3AD203B41FA5}">
                          <a16:colId xmlns:a16="http://schemas.microsoft.com/office/drawing/2014/main" val="150910369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∧(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0247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529083-0154-9B42-9129-0C1AECE149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055033"/>
                  </p:ext>
                </p:extLst>
              </p:nvPr>
            </p:nvGraphicFramePr>
            <p:xfrm>
              <a:off x="838197" y="2845469"/>
              <a:ext cx="10515600" cy="2790345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2516379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414786993"/>
                        </a:ext>
                      </a:extLst>
                    </a:gridCol>
                    <a:gridCol w="2966463">
                      <a:extLst>
                        <a:ext uri="{9D8B030D-6E8A-4147-A177-3AD203B41FA5}">
                          <a16:colId xmlns:a16="http://schemas.microsoft.com/office/drawing/2014/main" val="150910369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5" t="-2273" r="-118687" b="-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274" t="-2273" r="-427" b="-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0247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C75381-DF4F-064B-B317-124DB7951EFA}"/>
                  </a:ext>
                </a:extLst>
              </p:cNvPr>
              <p:cNvSpPr/>
              <p:nvPr/>
            </p:nvSpPr>
            <p:spPr>
              <a:xfrm>
                <a:off x="838197" y="1821600"/>
                <a:ext cx="105156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is equivalent to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∧(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C75381-DF4F-064B-B317-124DB7951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1821600"/>
                <a:ext cx="10515600" cy="522000"/>
              </a:xfrm>
              <a:prstGeom prst="rect">
                <a:avLst/>
              </a:prstGeom>
              <a:blipFill>
                <a:blip r:embed="rId3"/>
                <a:stretch>
                  <a:fillRect l="-120" b="-15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61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3720E-C258-764F-877E-80ABFC5C9EB1}"/>
              </a:ext>
            </a:extLst>
          </p:cNvPr>
          <p:cNvGrpSpPr/>
          <p:nvPr/>
        </p:nvGrpSpPr>
        <p:grpSpPr>
          <a:xfrm>
            <a:off x="724786" y="1817945"/>
            <a:ext cx="10629014" cy="525655"/>
            <a:chOff x="724786" y="1817945"/>
            <a:chExt cx="10629014" cy="5256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9192DD-C18F-0A4A-A627-5F4E58DE2C13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Eliminate all bi-implication and implications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9E2C3C-D7E9-9046-9BA3-8D4F32DAE716}"/>
                </a:ext>
              </a:extLst>
            </p:cNvPr>
            <p:cNvSpPr/>
            <p:nvPr/>
          </p:nvSpPr>
          <p:spPr>
            <a:xfrm>
              <a:off x="724786" y="1817945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2C57B-8970-894E-A751-B26BF2BC3E46}"/>
              </a:ext>
            </a:extLst>
          </p:cNvPr>
          <p:cNvGrpSpPr/>
          <p:nvPr/>
        </p:nvGrpSpPr>
        <p:grpSpPr>
          <a:xfrm>
            <a:off x="724786" y="2677253"/>
            <a:ext cx="10629014" cy="523147"/>
            <a:chOff x="724786" y="1821600"/>
            <a:chExt cx="10629014" cy="5231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FD4BAA-D031-FD4E-B468-CE5E2F828A3B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Move all negations inwards and correct double negations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89ECAE-85E2-0F47-8196-3A5819E2FC9A}"/>
                </a:ext>
              </a:extLst>
            </p:cNvPr>
            <p:cNvSpPr/>
            <p:nvPr/>
          </p:nvSpPr>
          <p:spPr>
            <a:xfrm>
              <a:off x="724786" y="1822747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03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AA0FB4-6812-EF46-ACD6-F327ECF1F5F0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Rename variables to ensure each quantifier has a unique one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11F754-3B55-E942-92ED-62C5DA6C5634}"/>
              </a:ext>
            </a:extLst>
          </p:cNvPr>
          <p:cNvGrpSpPr/>
          <p:nvPr/>
        </p:nvGrpSpPr>
        <p:grpSpPr>
          <a:xfrm>
            <a:off x="2988516" y="3795577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3DF39F5-D91B-B941-AAC9-37C8EBFBAE70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3DF39F5-D91B-B941-AAC9-37C8EBFBAE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37A88D-AEC4-5340-802C-AA533338FD71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37A88D-AEC4-5340-802C-AA533338F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4943A64-F0A0-984F-A106-A81CB0C766E2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4943A64-F0A0-984F-A106-A81CB0C7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883DA9-6FF0-C149-BA5D-AABC23E58C25}"/>
                  </a:ext>
                </a:extLst>
              </p:cNvPr>
              <p:cNvSpPr/>
              <p:nvPr/>
            </p:nvSpPr>
            <p:spPr>
              <a:xfrm>
                <a:off x="1246786" y="2343598"/>
                <a:ext cx="10107014" cy="9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No convention with the naming, just choose a different letter.</a:t>
                </a:r>
              </a:p>
              <a:p>
                <a:r>
                  <a:rPr lang="en-AU" sz="2400" dirty="0">
                    <a:solidFill>
                      <a:schemeClr val="tx1"/>
                    </a:solidFill>
                  </a:rPr>
                  <a:t>Adding a subscript number is fine as well,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sSub>
                      <m:sSub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883DA9-6FF0-C149-BA5D-AABC23E58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86" y="2343598"/>
                <a:ext cx="10107014" cy="954000"/>
              </a:xfrm>
              <a:prstGeom prst="rect">
                <a:avLst/>
              </a:prstGeom>
              <a:blipFill>
                <a:blip r:embed="rId5"/>
                <a:stretch>
                  <a:fillRect l="-877" b="-38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ECF72C0-C9F2-F646-AA56-51EC469A07EB}"/>
              </a:ext>
            </a:extLst>
          </p:cNvPr>
          <p:cNvGrpSpPr/>
          <p:nvPr/>
        </p:nvGrpSpPr>
        <p:grpSpPr>
          <a:xfrm>
            <a:off x="2988516" y="5340580"/>
            <a:ext cx="6296452" cy="1035020"/>
            <a:chOff x="1330841" y="4827449"/>
            <a:chExt cx="6296452" cy="1035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50ADB-5FD1-A640-964C-979C664BB3CE}"/>
                    </a:ext>
                  </a:extLst>
                </p:cNvPr>
                <p:cNvSpPr/>
                <p:nvPr/>
              </p:nvSpPr>
              <p:spPr>
                <a:xfrm>
                  <a:off x="1330841" y="4827449"/>
                  <a:ext cx="629645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50ADB-5FD1-A640-964C-979C664BB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1" y="4827449"/>
                  <a:ext cx="6296451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EF3AFDC-F545-DF4F-B15F-BA467924554C}"/>
                    </a:ext>
                  </a:extLst>
                </p:cNvPr>
                <p:cNvSpPr/>
                <p:nvPr/>
              </p:nvSpPr>
              <p:spPr>
                <a:xfrm>
                  <a:off x="1330842" y="5340469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EF3AFDC-F545-DF4F-B15F-BA46792455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5340469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2FB4F-DE61-4B4F-8B8C-5069749DAB3F}"/>
                    </a:ext>
                  </a:extLst>
                </p:cNvPr>
                <p:cNvSpPr/>
                <p:nvPr/>
              </p:nvSpPr>
              <p:spPr>
                <a:xfrm>
                  <a:off x="2379853" y="5340469"/>
                  <a:ext cx="524744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2FB4F-DE61-4B4F-8B8C-5069749DA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5340469"/>
                  <a:ext cx="5247440" cy="522000"/>
                </a:xfrm>
                <a:prstGeom prst="rect">
                  <a:avLst/>
                </a:prstGeom>
                <a:blipFill>
                  <a:blip r:embed="rId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2FD5B-1DB0-3A48-A2A0-A930FED4E331}"/>
              </a:ext>
            </a:extLst>
          </p:cNvPr>
          <p:cNvSpPr/>
          <p:nvPr/>
        </p:nvSpPr>
        <p:spPr>
          <a:xfrm>
            <a:off x="724786" y="3794830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09907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Replace each existential quantifier 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) with a </a:t>
                  </a:r>
                  <a:r>
                    <a:rPr lang="en-AU" sz="2400" dirty="0" err="1">
                      <a:solidFill>
                        <a:schemeClr val="tx1"/>
                      </a:solidFill>
                    </a:rPr>
                    <a:t>Skolem</a:t>
                  </a:r>
                  <a:r>
                    <a:rPr lang="en-AU" sz="2400" dirty="0">
                      <a:solidFill>
                        <a:schemeClr val="tx1"/>
                      </a:solidFill>
                    </a:rPr>
                    <a:t> constant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remove the quantifier and wrap its variable in some arbitrary predicate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3315600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at the outermost level (no parent)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CD024-7DA2-184F-A816-F77B8AF7796B}"/>
              </a:ext>
            </a:extLst>
          </p:cNvPr>
          <p:cNvSpPr/>
          <p:nvPr/>
        </p:nvSpPr>
        <p:spPr>
          <a:xfrm>
            <a:off x="2988516" y="3837599"/>
            <a:ext cx="836528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Replace all occurrence of the variable with an arbitrary constant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634EF1-01C3-9D47-879F-147284B2D4F1}"/>
              </a:ext>
            </a:extLst>
          </p:cNvPr>
          <p:cNvGrpSpPr/>
          <p:nvPr/>
        </p:nvGrpSpPr>
        <p:grpSpPr>
          <a:xfrm>
            <a:off x="2988516" y="4901363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4"/>
                  <a:stretch>
                    <a:fillRect l="-1128"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D11F02-B189-CE47-B3F1-70B79CE71F06}"/>
              </a:ext>
            </a:extLst>
          </p:cNvPr>
          <p:cNvSpPr/>
          <p:nvPr/>
        </p:nvSpPr>
        <p:spPr>
          <a:xfrm>
            <a:off x="724786" y="4900616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68723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674996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is due tomorrow at midnight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Week 9, Friday, July 31</a:t>
            </a:r>
            <a:r>
              <a:rPr lang="en-AU" sz="2800" baseline="30000" dirty="0"/>
              <a:t>st</a:t>
            </a:r>
            <a:r>
              <a:rPr lang="en-AU" sz="2800" dirty="0"/>
              <a:t>, 11:59pm</a:t>
            </a:r>
          </a:p>
          <a:p>
            <a:pPr lvl="1"/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Ignore questions 2ii, 2iii and 2iv from tutorial 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Wayne didn’t want us to go over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No idea why he included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264768" y="4807276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Replace each existential quantifier 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) with a </a:t>
                  </a:r>
                  <a:r>
                    <a:rPr lang="en-AU" sz="2400" dirty="0" err="1">
                      <a:solidFill>
                        <a:schemeClr val="tx1"/>
                      </a:solidFill>
                    </a:rPr>
                    <a:t>Skolem</a:t>
                  </a:r>
                  <a:r>
                    <a:rPr lang="en-AU" sz="2400" dirty="0">
                      <a:solidFill>
                        <a:schemeClr val="tx1"/>
                      </a:solidFill>
                    </a:rPr>
                    <a:t> constant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remove the quantifier and wrap its variable in some arbitrary predicate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3315600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wrapped in a Universal quantifier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CD024-7DA2-184F-A816-F77B8AF7796B}"/>
              </a:ext>
            </a:extLst>
          </p:cNvPr>
          <p:cNvSpPr/>
          <p:nvPr/>
        </p:nvSpPr>
        <p:spPr>
          <a:xfrm>
            <a:off x="2988516" y="3837598"/>
            <a:ext cx="8365284" cy="972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Replace all occurrence of the variable with a predicate whose parameters include the universal quantifier variables</a:t>
            </a:r>
          </a:p>
        </p:txBody>
      </p:sp>
    </p:spTree>
    <p:extLst>
      <p:ext uri="{BB962C8B-B14F-4D97-AF65-F5344CB8AC3E}">
        <p14:creationId xmlns:p14="http://schemas.microsoft.com/office/powerpoint/2010/main" val="13028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1821597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wrapped in a Universal quantifier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634EF1-01C3-9D47-879F-147284B2D4F1}"/>
              </a:ext>
            </a:extLst>
          </p:cNvPr>
          <p:cNvGrpSpPr/>
          <p:nvPr/>
        </p:nvGrpSpPr>
        <p:grpSpPr>
          <a:xfrm>
            <a:off x="2988516" y="2845463"/>
            <a:ext cx="5165958" cy="1044000"/>
            <a:chOff x="1330842" y="3795577"/>
            <a:chExt cx="5165958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5165958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5165958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D11F02-B189-CE47-B3F1-70B79CE71F06}"/>
              </a:ext>
            </a:extLst>
          </p:cNvPr>
          <p:cNvSpPr/>
          <p:nvPr/>
        </p:nvSpPr>
        <p:spPr>
          <a:xfrm>
            <a:off x="724786" y="2844716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0EB532-8567-DC43-A3C9-192205D40CB3}"/>
              </a:ext>
            </a:extLst>
          </p:cNvPr>
          <p:cNvGrpSpPr/>
          <p:nvPr/>
        </p:nvGrpSpPr>
        <p:grpSpPr>
          <a:xfrm>
            <a:off x="2988515" y="4337970"/>
            <a:ext cx="5165959" cy="1044000"/>
            <a:chOff x="1330841" y="3795577"/>
            <a:chExt cx="5165959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B51BD53-5FB6-BF4F-8DDB-220FF8186E58}"/>
                    </a:ext>
                  </a:extLst>
                </p:cNvPr>
                <p:cNvSpPr/>
                <p:nvPr/>
              </p:nvSpPr>
              <p:spPr>
                <a:xfrm>
                  <a:off x="1330841" y="3795577"/>
                  <a:ext cx="5165959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B51BD53-5FB6-BF4F-8DDB-220FF8186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1" y="3795577"/>
                  <a:ext cx="5165959" cy="522000"/>
                </a:xfrm>
                <a:prstGeom prst="rect">
                  <a:avLst/>
                </a:prstGeom>
                <a:blipFill>
                  <a:blip r:embed="rId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1CC1C94-707C-164D-8A29-946196DB0ECA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1CC1C94-707C-164D-8A29-946196DB0E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7F2432B-EF21-D24A-A961-161CCD2B1D01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7F2432B-EF21-D24A-A961-161CCD2B1D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77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AA0FB4-6812-EF46-ACD6-F327ECF1F5F0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Drop all universal quantifiers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just remove them all, no other changes are necessary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C86CD1-C165-0141-AB06-CB4CE75B5AFA}"/>
              </a:ext>
            </a:extLst>
          </p:cNvPr>
          <p:cNvGrpSpPr/>
          <p:nvPr/>
        </p:nvGrpSpPr>
        <p:grpSpPr>
          <a:xfrm>
            <a:off x="2988516" y="3427200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0AE8E9-F2CB-7947-B37D-B29E0D3D6645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0AE8E9-F2CB-7947-B37D-B29E0D3D66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8C09250-6400-224D-9E58-86BB3236BEBA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8C09250-6400-224D-9E58-86BB3236B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3"/>
                  <a:stretch>
                    <a:fillRect l="-3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50BD363-1BC6-8344-933D-47D821D1BBF7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50BD363-1BC6-8344-933D-47D821D1B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E80D7-3DC3-6944-8AC3-8034D57A4E8B}"/>
              </a:ext>
            </a:extLst>
          </p:cNvPr>
          <p:cNvSpPr/>
          <p:nvPr/>
        </p:nvSpPr>
        <p:spPr>
          <a:xfrm>
            <a:off x="724786" y="3427200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79244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Arrange the 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connective to match conjunctive normal form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95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Just used the basic CNF rules in the previous slides, nothing special is required from this point onwards</a:t>
            </a:r>
          </a:p>
        </p:txBody>
      </p:sp>
    </p:spTree>
    <p:extLst>
      <p:ext uri="{BB962C8B-B14F-4D97-AF65-F5344CB8AC3E}">
        <p14:creationId xmlns:p14="http://schemas.microsoft.com/office/powerpoint/2010/main" val="414860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22394" y="354508"/>
                <a:ext cx="346798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𝑏𝑖𝑟𝑑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𝑓𝑙𝑖𝑒𝑠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94" y="354508"/>
                <a:ext cx="3467987" cy="523220"/>
              </a:xfrm>
              <a:prstGeom prst="rect">
                <a:avLst/>
              </a:prstGeom>
              <a:blipFill>
                <a:blip r:embed="rId2"/>
                <a:stretch>
                  <a:fillRect t="-2326" r="-363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6301C96B-6DD9-F848-972B-89F9207B1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540600"/>
                  </p:ext>
                </p:extLst>
              </p:nvPr>
            </p:nvGraphicFramePr>
            <p:xfrm>
              <a:off x="781745" y="1716770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10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6301C96B-6DD9-F848-972B-89F9207B1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540600"/>
                  </p:ext>
                </p:extLst>
              </p:nvPr>
            </p:nvGraphicFramePr>
            <p:xfrm>
              <a:off x="781745" y="1716770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102273" b="-6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5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7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101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836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3610961" y="395339"/>
                <a:ext cx="8380229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𝑝𝑒𝑟𝑠𝑜𝑛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)∧((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)→¬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961" y="395339"/>
                <a:ext cx="8380229" cy="523220"/>
              </a:xfrm>
              <a:prstGeom prst="rect">
                <a:avLst/>
              </a:prstGeom>
              <a:blipFill>
                <a:blip r:embed="rId2"/>
                <a:stretch>
                  <a:fillRect t="-2326" r="-1057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0093B489-9B4E-374A-9C1F-C43BBE26D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871569"/>
                  </p:ext>
                </p:extLst>
              </p:nvPr>
            </p:nvGraphicFramePr>
            <p:xfrm>
              <a:off x="781745" y="1715069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)∧(¬(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74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0093B489-9B4E-374A-9C1F-C43BBE26D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871569"/>
                  </p:ext>
                </p:extLst>
              </p:nvPr>
            </p:nvGraphicFramePr>
            <p:xfrm>
              <a:off x="781745" y="1715069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102273" b="-6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202273" b="-5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402273" b="-3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5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7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7491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600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83386"/>
              </p:ext>
            </p:extLst>
          </p:nvPr>
        </p:nvGraphicFramePr>
        <p:xfrm>
          <a:off x="645108" y="294120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∨ 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F388FA5-1A21-7C47-9BAC-B8196507761F}"/>
              </a:ext>
            </a:extLst>
          </p:cNvPr>
          <p:cNvSpPr/>
          <p:nvPr/>
        </p:nvSpPr>
        <p:spPr>
          <a:xfrm>
            <a:off x="645108" y="186956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Create a new clause from two other clauses containing complementary literals</a:t>
            </a:r>
          </a:p>
        </p:txBody>
      </p:sp>
    </p:spTree>
    <p:extLst>
      <p:ext uri="{BB962C8B-B14F-4D97-AF65-F5344CB8AC3E}">
        <p14:creationId xmlns:p14="http://schemas.microsoft.com/office/powerpoint/2010/main" val="204248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88FA5-1A21-7C47-9BAC-B8196507761F}"/>
              </a:ext>
            </a:extLst>
          </p:cNvPr>
          <p:cNvSpPr/>
          <p:nvPr/>
        </p:nvSpPr>
        <p:spPr>
          <a:xfrm>
            <a:off x="644400" y="186840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Create a new clause from two other clauses containing complementary literals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F9C606-4058-8047-A9BF-A29E93382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54520"/>
              </p:ext>
            </p:extLst>
          </p:nvPr>
        </p:nvGraphicFramePr>
        <p:xfrm>
          <a:off x="645108" y="294120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{¬Q, P}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80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Refutation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B57CD-6B36-EF45-B2B8-2B93C840B201}"/>
              </a:ext>
            </a:extLst>
          </p:cNvPr>
          <p:cNvSpPr/>
          <p:nvPr/>
        </p:nvSpPr>
        <p:spPr>
          <a:xfrm>
            <a:off x="644400" y="18684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Determine what predicates in the clauses refute the proof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30926-D661-324C-B996-FDE290C88A59}"/>
              </a:ext>
            </a:extLst>
          </p:cNvPr>
          <p:cNvGrpSpPr/>
          <p:nvPr/>
        </p:nvGrpSpPr>
        <p:grpSpPr>
          <a:xfrm>
            <a:off x="644400" y="2908800"/>
            <a:ext cx="10629014" cy="522000"/>
            <a:chOff x="724786" y="1823400"/>
            <a:chExt cx="10629014" cy="52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Negate the derivation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36787F-C80C-AE45-90DD-F2E65ED83F34}"/>
              </a:ext>
            </a:extLst>
          </p:cNvPr>
          <p:cNvGrpSpPr/>
          <p:nvPr/>
        </p:nvGrpSpPr>
        <p:grpSpPr>
          <a:xfrm>
            <a:off x="644400" y="3762000"/>
            <a:ext cx="10629014" cy="1038136"/>
            <a:chOff x="587693" y="3157503"/>
            <a:chExt cx="10629014" cy="10381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31C2DB-819F-B14B-91B2-0EC6C1A1DC6A}"/>
                </a:ext>
              </a:extLst>
            </p:cNvPr>
            <p:cNvSpPr/>
            <p:nvPr/>
          </p:nvSpPr>
          <p:spPr>
            <a:xfrm>
              <a:off x="1109693" y="3673639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Including the derivation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ACAB21-C4CB-664E-8F4D-305BC77764F2}"/>
                </a:ext>
              </a:extLst>
            </p:cNvPr>
            <p:cNvGrpSpPr/>
            <p:nvPr/>
          </p:nvGrpSpPr>
          <p:grpSpPr>
            <a:xfrm>
              <a:off x="587693" y="3157503"/>
              <a:ext cx="10629014" cy="522000"/>
              <a:chOff x="724786" y="1820486"/>
              <a:chExt cx="10629014" cy="522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2DE570-7B4C-6C4B-BCA9-5943A0196073}"/>
                  </a:ext>
                </a:extLst>
              </p:cNvPr>
              <p:cNvSpPr/>
              <p:nvPr/>
            </p:nvSpPr>
            <p:spPr>
              <a:xfrm>
                <a:off x="1246786" y="1820486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Convert all clauses to conjunctive normal form (CNF)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195D06-2075-DA44-8FB4-A719FE40E2B2}"/>
                  </a:ext>
                </a:extLst>
              </p:cNvPr>
              <p:cNvSpPr/>
              <p:nvPr/>
            </p:nvSpPr>
            <p:spPr>
              <a:xfrm>
                <a:off x="724786" y="1820486"/>
                <a:ext cx="5220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03E79F-01FD-3447-96B6-38DE2CF37FB1}"/>
              </a:ext>
            </a:extLst>
          </p:cNvPr>
          <p:cNvGrpSpPr/>
          <p:nvPr/>
        </p:nvGrpSpPr>
        <p:grpSpPr>
          <a:xfrm>
            <a:off x="644400" y="5187600"/>
            <a:ext cx="10629014" cy="1038136"/>
            <a:chOff x="587693" y="3160069"/>
            <a:chExt cx="10629014" cy="10381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96FB4-7EDD-344F-8E26-256A3E3EB631}"/>
                </a:ext>
              </a:extLst>
            </p:cNvPr>
            <p:cNvSpPr/>
            <p:nvPr/>
          </p:nvSpPr>
          <p:spPr>
            <a:xfrm>
              <a:off x="1109693" y="3676205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Basically just combining clauses until all predicates are cancelled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EAE250-5353-9046-A47E-4B984F17DD4F}"/>
                </a:ext>
              </a:extLst>
            </p:cNvPr>
            <p:cNvGrpSpPr/>
            <p:nvPr/>
          </p:nvGrpSpPr>
          <p:grpSpPr>
            <a:xfrm>
              <a:off x="587693" y="3160069"/>
              <a:ext cx="10629014" cy="522000"/>
              <a:chOff x="724786" y="1823052"/>
              <a:chExt cx="10629014" cy="522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D21EC-C562-104C-A936-C538845351C9}"/>
                  </a:ext>
                </a:extLst>
              </p:cNvPr>
              <p:cNvSpPr/>
              <p:nvPr/>
            </p:nvSpPr>
            <p:spPr>
              <a:xfrm>
                <a:off x="1246786" y="182305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Continually apply the resolution rule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57D13B-3745-8D44-8DDD-DFC45D838751}"/>
                  </a:ext>
                </a:extLst>
              </p:cNvPr>
              <p:cNvSpPr/>
              <p:nvPr/>
            </p:nvSpPr>
            <p:spPr>
              <a:xfrm>
                <a:off x="724786" y="1823052"/>
                <a:ext cx="5220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026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Original Resolution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/>
        </p:nvGraphicFramePr>
        <p:xfrm>
          <a:off x="998733" y="1675012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8695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9033AC-D7DB-D04F-8239-CB559B743BE1}"/>
              </a:ext>
            </a:extLst>
          </p:cNvPr>
          <p:cNvSpPr/>
          <p:nvPr/>
        </p:nvSpPr>
        <p:spPr>
          <a:xfrm>
            <a:off x="998732" y="4954388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269734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/>
              <p:nvPr/>
            </p:nvSpPr>
            <p:spPr>
              <a:xfrm>
                <a:off x="645109" y="1789883"/>
                <a:ext cx="1090177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Express knowledge about objects, their properties and the relationships that they share</a:t>
                </a:r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Predicate symbols applied to various terms/variables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Combined with operators to provide meaning: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∃, →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789883"/>
                <a:ext cx="10901779" cy="2246769"/>
              </a:xfrm>
              <a:prstGeom prst="rect">
                <a:avLst/>
              </a:prstGeom>
              <a:blipFill>
                <a:blip r:embed="rId2"/>
                <a:stretch>
                  <a:fillRect l="-931" t="-2809" b="-6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55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Original Resolution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/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Q, 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480761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¬P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8078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0459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5,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9777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1,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67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DD1046-678B-1C4A-8078-6FD9FBAE8682}"/>
              </a:ext>
            </a:extLst>
          </p:cNvPr>
          <p:cNvSpPr/>
          <p:nvPr/>
        </p:nvSpPr>
        <p:spPr>
          <a:xfrm>
            <a:off x="998732" y="5378707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269691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8A239FF-B886-0D44-A60D-C14D75AA38C1}"/>
              </a:ext>
            </a:extLst>
          </p:cNvPr>
          <p:cNvSpPr/>
          <p:nvPr/>
        </p:nvSpPr>
        <p:spPr>
          <a:xfrm>
            <a:off x="1166400" y="2390400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Once all clauses have been converted to CNF based on their quantifiers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30926-D661-324C-B996-FDE290C88A59}"/>
              </a:ext>
            </a:extLst>
          </p:cNvPr>
          <p:cNvGrpSpPr/>
          <p:nvPr/>
        </p:nvGrpSpPr>
        <p:grpSpPr>
          <a:xfrm>
            <a:off x="644400" y="1868400"/>
            <a:ext cx="10629014" cy="522000"/>
            <a:chOff x="724786" y="1823400"/>
            <a:chExt cx="10629014" cy="52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Rename variables to ensure they are unique amongst CNF clauses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Resolution Refutation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111973-AD1A-3A44-8BE7-7AB330504E69}"/>
                  </a:ext>
                </a:extLst>
              </p:cNvPr>
              <p:cNvSpPr/>
              <p:nvPr/>
            </p:nvSpPr>
            <p:spPr>
              <a:xfrm>
                <a:off x="2908130" y="3429000"/>
                <a:ext cx="662337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111973-AD1A-3A44-8BE7-7AB330504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130" y="3429000"/>
                <a:ext cx="6623374" cy="522000"/>
              </a:xfrm>
              <a:prstGeom prst="rect">
                <a:avLst/>
              </a:prstGeom>
              <a:blipFill>
                <a:blip r:embed="rId2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D67F8B-91B2-1A4D-B03C-F48C9DF6E8A0}"/>
                  </a:ext>
                </a:extLst>
              </p:cNvPr>
              <p:cNvSpPr/>
              <p:nvPr/>
            </p:nvSpPr>
            <p:spPr>
              <a:xfrm>
                <a:off x="3957141" y="3952494"/>
                <a:ext cx="557436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D67F8B-91B2-1A4D-B03C-F48C9DF6E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41" y="3952494"/>
                <a:ext cx="5574363" cy="52200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4B1440-61FE-5947-A24C-B3AA0788D669}"/>
                  </a:ext>
                </a:extLst>
              </p:cNvPr>
              <p:cNvSpPr/>
              <p:nvPr/>
            </p:nvSpPr>
            <p:spPr>
              <a:xfrm>
                <a:off x="2908130" y="3952494"/>
                <a:ext cx="1049011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4B1440-61FE-5947-A24C-B3AA0788D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130" y="3952494"/>
                <a:ext cx="1049011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852BEC5-28CB-A243-8B7D-B7193DA2E90D}"/>
              </a:ext>
            </a:extLst>
          </p:cNvPr>
          <p:cNvSpPr/>
          <p:nvPr/>
        </p:nvSpPr>
        <p:spPr>
          <a:xfrm>
            <a:off x="644400" y="3429747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9609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CEDCB6-B6F2-CC44-A8AB-C55451AB9FC1}"/>
              </a:ext>
            </a:extLst>
          </p:cNvPr>
          <p:cNvGrpSpPr/>
          <p:nvPr/>
        </p:nvGrpSpPr>
        <p:grpSpPr>
          <a:xfrm>
            <a:off x="644400" y="1866906"/>
            <a:ext cx="10629014" cy="522000"/>
            <a:chOff x="724786" y="1823400"/>
            <a:chExt cx="10629014" cy="52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A6CF9A-F5B4-5244-B905-565B5A07CF0E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Variables can be substituted to resolve their predicates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E5CB5D-A7A4-9A4A-82F6-E25D964E0FDC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Resolution Refutation Differences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0B6EF-68EF-D74C-8DF1-4BE032E61F12}"/>
              </a:ext>
            </a:extLst>
          </p:cNvPr>
          <p:cNvGrpSpPr/>
          <p:nvPr/>
        </p:nvGrpSpPr>
        <p:grpSpPr>
          <a:xfrm>
            <a:off x="644400" y="2941397"/>
            <a:ext cx="5988540" cy="1045494"/>
            <a:chOff x="644400" y="3429000"/>
            <a:chExt cx="5988540" cy="1045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1111973-AD1A-3A44-8BE7-7AB330504E69}"/>
                    </a:ext>
                  </a:extLst>
                </p:cNvPr>
                <p:cNvSpPr/>
                <p:nvPr/>
              </p:nvSpPr>
              <p:spPr>
                <a:xfrm>
                  <a:off x="2908130" y="3429000"/>
                  <a:ext cx="372481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AU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1111973-AD1A-3A44-8BE7-7AB330504E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130" y="3429000"/>
                  <a:ext cx="3724810" cy="52200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ED67F8B-91B2-1A4D-B03C-F48C9DF6E8A0}"/>
                    </a:ext>
                  </a:extLst>
                </p:cNvPr>
                <p:cNvSpPr/>
                <p:nvPr/>
              </p:nvSpPr>
              <p:spPr>
                <a:xfrm>
                  <a:off x="3957141" y="3952494"/>
                  <a:ext cx="104760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r>
                    <a:rPr lang="en-AU" sz="2400" dirty="0">
                      <a:solidFill>
                        <a:schemeClr val="tx1"/>
                      </a:solidFill>
                    </a:rPr>
                    <a:t>{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}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ED67F8B-91B2-1A4D-B03C-F48C9DF6E8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141" y="3952494"/>
                  <a:ext cx="1047600" cy="522000"/>
                </a:xfrm>
                <a:prstGeom prst="rect">
                  <a:avLst/>
                </a:prstGeom>
                <a:blipFill>
                  <a:blip r:embed="rId3"/>
                  <a:stretch>
                    <a:fillRect l="-1205" t="-2326" r="-7229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F4B1440-61FE-5947-A24C-B3AA0788D669}"/>
                    </a:ext>
                  </a:extLst>
                </p:cNvPr>
                <p:cNvSpPr/>
                <p:nvPr/>
              </p:nvSpPr>
              <p:spPr>
                <a:xfrm>
                  <a:off x="2908130" y="3952494"/>
                  <a:ext cx="104760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F4B1440-61FE-5947-A24C-B3AA0788D6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130" y="3952494"/>
                  <a:ext cx="1047600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52BEC5-28CB-A243-8B7D-B7193DA2E90D}"/>
                </a:ext>
              </a:extLst>
            </p:cNvPr>
            <p:cNvSpPr/>
            <p:nvPr/>
          </p:nvSpPr>
          <p:spPr>
            <a:xfrm>
              <a:off x="644400" y="3429747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Example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D3554-B349-2649-936B-D42AA3279BDD}"/>
                  </a:ext>
                </a:extLst>
              </p:cNvPr>
              <p:cNvSpPr/>
              <p:nvPr/>
            </p:nvSpPr>
            <p:spPr>
              <a:xfrm>
                <a:off x="5004741" y="3464891"/>
                <a:ext cx="162819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D3554-B349-2649-936B-D42AA3279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41" y="3464891"/>
                <a:ext cx="1628199" cy="522000"/>
              </a:xfrm>
              <a:prstGeom prst="rect">
                <a:avLst/>
              </a:prstGeom>
              <a:blipFill>
                <a:blip r:embed="rId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17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021664"/>
                  </p:ext>
                </p:extLst>
              </p:nvPr>
            </p:nvGraphicFramePr>
            <p:xfrm>
              <a:off x="523364" y="1675012"/>
              <a:ext cx="11149733" cy="3906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3999600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Conclusion Negation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¬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∨ 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¬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∨ 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∧ 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021664"/>
                  </p:ext>
                </p:extLst>
              </p:nvPr>
            </p:nvGraphicFramePr>
            <p:xfrm>
              <a:off x="523364" y="1675012"/>
              <a:ext cx="11149733" cy="3906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3999600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100000" r="-165079" b="-5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Conclusion Negation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100000" b="-5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200000" r="-165079" b="-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200000" b="-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293333" r="-165079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293333" b="-3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402273" r="-144847" b="-211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4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502273" b="-1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6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BFD068-84AA-0442-963C-9D844087DB33}"/>
                  </a:ext>
                </a:extLst>
              </p:cNvPr>
              <p:cNvSpPr/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⊢∀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BFD068-84AA-0442-963C-9D844087D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blipFill>
                <a:blip r:embed="rId3"/>
                <a:stretch>
                  <a:fillRect t="-2326" r="-158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6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1015012" y="4659768"/>
                <a:ext cx="1016197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2" y="4659768"/>
                <a:ext cx="10161976" cy="523220"/>
              </a:xfrm>
              <a:prstGeom prst="rect">
                <a:avLst/>
              </a:prstGeom>
              <a:blipFill>
                <a:blip r:embed="rId2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75642"/>
                  </p:ext>
                </p:extLst>
              </p:nvPr>
            </p:nvGraphicFramePr>
            <p:xfrm>
              <a:off x="523364" y="1675012"/>
              <a:ext cx="11150340" cy="223227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000207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2, 3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4, 5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}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6,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kern="1200" dirty="0">
                              <a:solidFill>
                                <a:schemeClr val="dk1"/>
                              </a:solidFill>
                              <a:effectLst/>
                              <a:ea typeface="+mn-ea"/>
                              <a:cs typeface="+mn-cs"/>
                            </a:rPr>
                            <a:t>.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75642"/>
                  </p:ext>
                </p:extLst>
              </p:nvPr>
            </p:nvGraphicFramePr>
            <p:xfrm>
              <a:off x="523364" y="1675012"/>
              <a:ext cx="11150340" cy="223227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000207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97778" r="-165079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97778" r="-116667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97778" b="-2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202273" r="-165079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202273" r="-116667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20227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302273" r="-16507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6,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30227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74E836-19D9-1648-9554-0C053CCC28D1}"/>
                  </a:ext>
                </a:extLst>
              </p:cNvPr>
              <p:cNvSpPr/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⊢∀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74E836-19D9-1648-9554-0C053CCC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blipFill>
                <a:blip r:embed="rId4"/>
                <a:stretch>
                  <a:fillRect t="-2326" r="-158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08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E55589-E79F-0D47-8804-177C76C6C90E}"/>
              </a:ext>
            </a:extLst>
          </p:cNvPr>
          <p:cNvGrpSpPr/>
          <p:nvPr/>
        </p:nvGrpSpPr>
        <p:grpSpPr>
          <a:xfrm>
            <a:off x="644400" y="1868400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𝑜𝑠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𝑙𝑖𝑘𝑒𝑠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There is a computer scientist who likes every operating 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CB57F6-AD38-FF4B-8EC5-B06FF370FCA1}"/>
              </a:ext>
            </a:extLst>
          </p:cNvPr>
          <p:cNvGrpSpPr/>
          <p:nvPr/>
        </p:nvGrpSpPr>
        <p:grpSpPr>
          <a:xfrm>
            <a:off x="644400" y="3423601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9A4CF7-2AA9-7447-A243-F6A34F4957E9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Linux is an operating system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1E276-010B-6C4C-A2A9-A9D45156421B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B5DD46-D8A1-DD4B-AB91-BEFA31939786}"/>
              </a:ext>
            </a:extLst>
          </p:cNvPr>
          <p:cNvGrpSpPr/>
          <p:nvPr/>
        </p:nvGrpSpPr>
        <p:grpSpPr>
          <a:xfrm>
            <a:off x="644400" y="4978802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4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F98182-83F6-544F-9ED2-22079EE03049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Someone likes Linux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89DD94-C3CA-A148-A3C2-C252E8DDBA56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666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E55589-E79F-0D47-8804-177C76C6C90E}"/>
              </a:ext>
            </a:extLst>
          </p:cNvPr>
          <p:cNvGrpSpPr/>
          <p:nvPr/>
        </p:nvGrpSpPr>
        <p:grpSpPr>
          <a:xfrm>
            <a:off x="644400" y="1868400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∧(¬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)∨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CD27BB4-C886-FB43-BABC-18003D3F6BAD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)∧∀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𝑜𝑠</m:t>
                            </m:r>
                            <m:d>
                              <m:dPr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𝑙𝑖𝑘𝑒𝑠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CD27BB4-C886-FB43-BABC-18003D3F6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5ii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CB57F6-AD38-FF4B-8EC5-B06FF370FCA1}"/>
              </a:ext>
            </a:extLst>
          </p:cNvPr>
          <p:cNvGrpSpPr/>
          <p:nvPr/>
        </p:nvGrpSpPr>
        <p:grpSpPr>
          <a:xfrm>
            <a:off x="644400" y="3423601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49A4CF7-2AA9-7447-A243-F6A34F4957E9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49A4CF7-2AA9-7447-A243-F6A34F495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1E276-010B-6C4C-A2A9-A9D45156421B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B5DD46-D8A1-DD4B-AB91-BEFA31939786}"/>
              </a:ext>
            </a:extLst>
          </p:cNvPr>
          <p:cNvGrpSpPr/>
          <p:nvPr/>
        </p:nvGrpSpPr>
        <p:grpSpPr>
          <a:xfrm>
            <a:off x="644400" y="4978802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F98182-83F6-544F-9ED2-22079EE03049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F98182-83F6-544F-9ED2-22079EE030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89DD94-C3CA-A148-A3C2-C252E8DDBA56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76F78-E146-3449-A18D-01A23A65E75F}"/>
              </a:ext>
            </a:extLst>
          </p:cNvPr>
          <p:cNvSpPr/>
          <p:nvPr/>
        </p:nvSpPr>
        <p:spPr>
          <a:xfrm>
            <a:off x="8098827" y="395949"/>
            <a:ext cx="3596986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Basically convert to CNF</a:t>
            </a:r>
          </a:p>
        </p:txBody>
      </p:sp>
    </p:spTree>
    <p:extLst>
      <p:ext uri="{BB962C8B-B14F-4D97-AF65-F5344CB8AC3E}">
        <p14:creationId xmlns:p14="http://schemas.microsoft.com/office/powerpoint/2010/main" val="742623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328740"/>
                  </p:ext>
                </p:extLst>
              </p:nvPr>
            </p:nvGraphicFramePr>
            <p:xfrm>
              <a:off x="290624" y="1675012"/>
              <a:ext cx="11610751" cy="4464552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458611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2712918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∧(¬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𝑜𝑠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A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</m:oMath>
                          </a14:m>
                          <a:r>
                            <a:rPr lang="en-AU" sz="2400" dirty="0"/>
                            <a:t>}</a:t>
                          </a:r>
                          <a:endParaRPr lang="en-A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4, 5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400" dirty="0"/>
                            <a:t>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328740"/>
                  </p:ext>
                </p:extLst>
              </p:nvPr>
            </p:nvGraphicFramePr>
            <p:xfrm>
              <a:off x="290624" y="1675012"/>
              <a:ext cx="11610751" cy="4464552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458611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2712918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b="-6159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00000" b="-5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93333" b="-4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2273" b="-3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50227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37" t="-602273" r="-139011" b="-1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292" t="-602273" r="-86716" b="-1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60227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37" t="-702273" r="-139011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292" t="-702273" r="-86716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388549" y="395949"/>
                <a:ext cx="230726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¬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49" y="395949"/>
                <a:ext cx="2307264" cy="52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758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Horn Clauses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1EFBE-F889-7642-9BCB-86D1EA91F882}"/>
              </a:ext>
            </a:extLst>
          </p:cNvPr>
          <p:cNvSpPr/>
          <p:nvPr/>
        </p:nvSpPr>
        <p:spPr>
          <a:xfrm>
            <a:off x="644400" y="18684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Disjunction of literals containing at most a single positive literal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288B6-AC94-F247-9987-94853C980E6D}"/>
              </a:ext>
            </a:extLst>
          </p:cNvPr>
          <p:cNvSpPr/>
          <p:nvPr/>
        </p:nvSpPr>
        <p:spPr>
          <a:xfrm>
            <a:off x="644400" y="2390400"/>
            <a:ext cx="1620335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Case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36692F-AEB6-8542-9C1D-2221FC382D6C}"/>
              </a:ext>
            </a:extLst>
          </p:cNvPr>
          <p:cNvSpPr/>
          <p:nvPr/>
        </p:nvSpPr>
        <p:spPr>
          <a:xfrm>
            <a:off x="2264735" y="2390400"/>
            <a:ext cx="9008679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literals are negated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C6E43-ED4E-A449-A037-EFFE3D85AB1E}"/>
              </a:ext>
            </a:extLst>
          </p:cNvPr>
          <p:cNvSpPr/>
          <p:nvPr/>
        </p:nvSpPr>
        <p:spPr>
          <a:xfrm>
            <a:off x="644400" y="2907000"/>
            <a:ext cx="1620335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Case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58568-D388-F74F-9C99-410FDA7AC5A4}"/>
              </a:ext>
            </a:extLst>
          </p:cNvPr>
          <p:cNvSpPr/>
          <p:nvPr/>
        </p:nvSpPr>
        <p:spPr>
          <a:xfrm>
            <a:off x="2264735" y="2907000"/>
            <a:ext cx="9008679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Exactly one literal is not negated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BBD9A4-C479-EC42-A631-1339A6E3B3F7}"/>
              </a:ext>
            </a:extLst>
          </p:cNvPr>
          <p:cNvSpPr/>
          <p:nvPr/>
        </p:nvSpPr>
        <p:spPr>
          <a:xfrm>
            <a:off x="644400" y="39456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 idea is that the positive literal is implied by reversing the implication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D11491-522F-804E-BD0B-0CE5710E42CA}"/>
                  </a:ext>
                </a:extLst>
              </p:cNvPr>
              <p:cNvSpPr/>
              <p:nvPr/>
            </p:nvSpPr>
            <p:spPr>
              <a:xfrm>
                <a:off x="644400" y="4462200"/>
                <a:ext cx="4790707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D11491-522F-804E-BD0B-0CE5710E4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4462200"/>
                <a:ext cx="4790707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5BC822-1921-6748-B466-5AB6BA1C7E8A}"/>
                  </a:ext>
                </a:extLst>
              </p:cNvPr>
              <p:cNvSpPr/>
              <p:nvPr/>
            </p:nvSpPr>
            <p:spPr>
              <a:xfrm>
                <a:off x="6482707" y="4462200"/>
                <a:ext cx="4790707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5BC822-1921-6748-B466-5AB6BA1C7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07" y="4462200"/>
                <a:ext cx="4790707" cy="52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8DC799-55CA-A54F-BE16-AC9D4F18FE89}"/>
                  </a:ext>
                </a:extLst>
              </p:cNvPr>
              <p:cNvSpPr/>
              <p:nvPr/>
            </p:nvSpPr>
            <p:spPr>
              <a:xfrm>
                <a:off x="5435107" y="4462200"/>
                <a:ext cx="10476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8DC799-55CA-A54F-BE16-AC9D4F18F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107" y="4462200"/>
                <a:ext cx="1047600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7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B54D-46C6-2745-8768-BEC411A5216C}"/>
              </a:ext>
            </a:extLst>
          </p:cNvPr>
          <p:cNvSpPr/>
          <p:nvPr/>
        </p:nvSpPr>
        <p:spPr>
          <a:xfrm>
            <a:off x="1042493" y="18683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clauses from 5ii are Horn clauses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F3090-2B64-064A-BC12-59959E4A0886}"/>
              </a:ext>
            </a:extLst>
          </p:cNvPr>
          <p:cNvSpPr/>
          <p:nvPr/>
        </p:nvSpPr>
        <p:spPr>
          <a:xfrm>
            <a:off x="1042493" y="2390398"/>
            <a:ext cx="10107014" cy="1038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Even clause A, since the two disjunctions separated by the conjunction each have only one positive literal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337C6-70DE-0E4D-972C-F1A51B886623}"/>
              </a:ext>
            </a:extLst>
          </p:cNvPr>
          <p:cNvSpPr/>
          <p:nvPr/>
        </p:nvSpPr>
        <p:spPr>
          <a:xfrm>
            <a:off x="1042493" y="3945602"/>
            <a:ext cx="10107014" cy="1317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Since all clauses are horn clauses and there exists a regular resolution for the empty clause, it is therefore possible to derive an SLD resolution for the empty clause as well.</a:t>
            </a:r>
          </a:p>
        </p:txBody>
      </p:sp>
    </p:spTree>
    <p:extLst>
      <p:ext uri="{BB962C8B-B14F-4D97-AF65-F5344CB8AC3E}">
        <p14:creationId xmlns:p14="http://schemas.microsoft.com/office/powerpoint/2010/main" val="27695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-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18DAE1-BE8E-F34F-B061-776B43D20D7A}"/>
                  </a:ext>
                </a:extLst>
              </p:cNvPr>
              <p:cNvSpPr/>
              <p:nvPr/>
            </p:nvSpPr>
            <p:spPr>
              <a:xfrm>
                <a:off x="763793" y="1793670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18DAE1-BE8E-F34F-B061-776B43D20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1793670"/>
                <a:ext cx="860611" cy="677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78B1DC-5B86-FD46-AA1F-BDA49F638B74}"/>
              </a:ext>
            </a:extLst>
          </p:cNvPr>
          <p:cNvSpPr/>
          <p:nvPr/>
        </p:nvSpPr>
        <p:spPr>
          <a:xfrm>
            <a:off x="4733363" y="1793670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For all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822536-1308-294F-AEB6-ABC63E797DA8}"/>
                  </a:ext>
                </a:extLst>
              </p:cNvPr>
              <p:cNvSpPr/>
              <p:nvPr/>
            </p:nvSpPr>
            <p:spPr>
              <a:xfrm>
                <a:off x="763793" y="2471402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822536-1308-294F-AEB6-ABC63E797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2471402"/>
                <a:ext cx="860611" cy="677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89616BA-7C9B-6C48-87D2-7E965E7A1589}"/>
              </a:ext>
            </a:extLst>
          </p:cNvPr>
          <p:cNvSpPr/>
          <p:nvPr/>
        </p:nvSpPr>
        <p:spPr>
          <a:xfrm>
            <a:off x="1624403" y="2471402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Existential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00C40-6C8A-8944-936B-BFF8F0953EAF}"/>
              </a:ext>
            </a:extLst>
          </p:cNvPr>
          <p:cNvSpPr/>
          <p:nvPr/>
        </p:nvSpPr>
        <p:spPr>
          <a:xfrm>
            <a:off x="1624403" y="1793670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Universal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45D3-EB38-9143-A549-8094A5D9C9F5}"/>
              </a:ext>
            </a:extLst>
          </p:cNvPr>
          <p:cNvSpPr/>
          <p:nvPr/>
        </p:nvSpPr>
        <p:spPr>
          <a:xfrm>
            <a:off x="4733363" y="2471402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At least one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2370AA-18B6-3245-8422-8015C12BC9AD}"/>
                  </a:ext>
                </a:extLst>
              </p:cNvPr>
              <p:cNvSpPr/>
              <p:nvPr/>
            </p:nvSpPr>
            <p:spPr>
              <a:xfrm>
                <a:off x="763793" y="3149134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2370AA-18B6-3245-8422-8015C12BC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3149134"/>
                <a:ext cx="860611" cy="677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B8A4722-9993-A84A-B8E2-DB555E6AD43C}"/>
              </a:ext>
            </a:extLst>
          </p:cNvPr>
          <p:cNvSpPr/>
          <p:nvPr/>
        </p:nvSpPr>
        <p:spPr>
          <a:xfrm>
            <a:off x="1624403" y="3149134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Binary Connective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E44F9-DF0A-0845-BDBE-872BE0D953B4}"/>
              </a:ext>
            </a:extLst>
          </p:cNvPr>
          <p:cNvSpPr/>
          <p:nvPr/>
        </p:nvSpPr>
        <p:spPr>
          <a:xfrm>
            <a:off x="4733363" y="3149134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Leads to or is true as a 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83AE5-70C2-CF41-A37A-F1A95B5F7BBE}"/>
              </a:ext>
            </a:extLst>
          </p:cNvPr>
          <p:cNvSpPr/>
          <p:nvPr/>
        </p:nvSpPr>
        <p:spPr>
          <a:xfrm>
            <a:off x="763793" y="4504598"/>
            <a:ext cx="3969568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0AAC84-86DB-294F-B000-E56DCC08C0E7}"/>
                  </a:ext>
                </a:extLst>
              </p:cNvPr>
              <p:cNvSpPr/>
              <p:nvPr/>
            </p:nvSpPr>
            <p:spPr>
              <a:xfrm>
                <a:off x="4733362" y="4504598"/>
                <a:ext cx="4937762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≠, ≤, 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0AAC84-86DB-294F-B000-E56DCC08C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62" y="4504598"/>
                <a:ext cx="4937762" cy="677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44B211C-E1F7-E34D-BA89-26AF04C3B338}"/>
              </a:ext>
            </a:extLst>
          </p:cNvPr>
          <p:cNvSpPr/>
          <p:nvPr/>
        </p:nvSpPr>
        <p:spPr>
          <a:xfrm>
            <a:off x="763793" y="5182330"/>
            <a:ext cx="3969568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3AE6EBE-1FE3-9C4F-87F7-F22F9A3A6434}"/>
                  </a:ext>
                </a:extLst>
              </p:cNvPr>
              <p:cNvSpPr/>
              <p:nvPr/>
            </p:nvSpPr>
            <p:spPr>
              <a:xfrm>
                <a:off x="4733362" y="5182330"/>
                <a:ext cx="4937762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∨, →,↔,¬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3AE6EBE-1FE3-9C4F-87F7-F22F9A3A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62" y="5182330"/>
                <a:ext cx="4937762" cy="677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12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F977C0-EFB4-344D-9CE6-E02B870D5E92}"/>
                  </a:ext>
                </a:extLst>
              </p:cNvPr>
              <p:cNvSpPr/>
              <p:nvPr/>
            </p:nvSpPr>
            <p:spPr>
              <a:xfrm>
                <a:off x="8257630" y="1868399"/>
                <a:ext cx="257694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F977C0-EFB4-344D-9CE6-E02B870D5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0" y="1868399"/>
                <a:ext cx="2576944" cy="522000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– SLD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14F4F5E-817D-3342-B751-8C8388D443C7}"/>
              </a:ext>
            </a:extLst>
          </p:cNvPr>
          <p:cNvSpPr/>
          <p:nvPr/>
        </p:nvSpPr>
        <p:spPr>
          <a:xfrm>
            <a:off x="8144539" y="395949"/>
            <a:ext cx="1095153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Target: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C65804-4659-C047-8EBC-C560A5B1EC63}"/>
                  </a:ext>
                </a:extLst>
              </p:cNvPr>
              <p:cNvSpPr/>
              <p:nvPr/>
            </p:nvSpPr>
            <p:spPr>
              <a:xfrm>
                <a:off x="1042493" y="2678067"/>
                <a:ext cx="1291081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C65804-4659-C047-8EBC-C560A5B1E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2678067"/>
                <a:ext cx="1291081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6E0DC-D4A3-174D-881E-8E2F43642822}"/>
                  </a:ext>
                </a:extLst>
              </p:cNvPr>
              <p:cNvSpPr/>
              <p:nvPr/>
            </p:nvSpPr>
            <p:spPr>
              <a:xfrm>
                <a:off x="2559545" y="2678067"/>
                <a:ext cx="338997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6E0DC-D4A3-174D-881E-8E2F43642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45" y="2678067"/>
                <a:ext cx="3389974" cy="52200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FFD1AE-B65F-D844-90DD-53CB8F3D44B9}"/>
                  </a:ext>
                </a:extLst>
              </p:cNvPr>
              <p:cNvSpPr/>
              <p:nvPr/>
            </p:nvSpPr>
            <p:spPr>
              <a:xfrm>
                <a:off x="6175491" y="2678067"/>
                <a:ext cx="185617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FFD1AE-B65F-D844-90DD-53CB8F3D4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91" y="2678067"/>
                <a:ext cx="1856170" cy="52200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E802E8-A46B-484F-B17D-BB3B8A8B6E3E}"/>
                  </a:ext>
                </a:extLst>
              </p:cNvPr>
              <p:cNvSpPr/>
              <p:nvPr/>
            </p:nvSpPr>
            <p:spPr>
              <a:xfrm>
                <a:off x="8257633" y="2678067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E802E8-A46B-484F-B17D-BB3B8A8B6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3" y="2678067"/>
                <a:ext cx="2576943" cy="52200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  <a:ln w="254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224319-C111-F54E-B9E3-5F7237460ED5}"/>
                  </a:ext>
                </a:extLst>
              </p:cNvPr>
              <p:cNvSpPr/>
              <p:nvPr/>
            </p:nvSpPr>
            <p:spPr>
              <a:xfrm>
                <a:off x="8257633" y="3657934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224319-C111-F54E-B9E3-5F7237460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3" y="3657934"/>
                <a:ext cx="2576943" cy="522000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8B0BA6-152E-F543-9A48-F219E01988CE}"/>
                  </a:ext>
                </a:extLst>
              </p:cNvPr>
              <p:cNvSpPr/>
              <p:nvPr/>
            </p:nvSpPr>
            <p:spPr>
              <a:xfrm>
                <a:off x="8257632" y="4637801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8B0BA6-152E-F543-9A48-F219E0198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2" y="4637801"/>
                <a:ext cx="2576943" cy="522000"/>
              </a:xfrm>
              <a:prstGeom prst="rect">
                <a:avLst/>
              </a:prstGeom>
              <a:blipFill>
                <a:blip r:embed="rId9"/>
                <a:stretch>
                  <a:fillRect b="-6977"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0E5EDD-B246-9545-8D4F-F8EF91019619}"/>
                  </a:ext>
                </a:extLst>
              </p:cNvPr>
              <p:cNvSpPr/>
              <p:nvPr/>
            </p:nvSpPr>
            <p:spPr>
              <a:xfrm>
                <a:off x="8257631" y="5617668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0E5EDD-B246-9545-8D4F-F8EF91019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1" y="5617668"/>
                <a:ext cx="2576943" cy="52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CF3C122-AAE8-AC41-BFB0-680369968421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6200000" flipH="1">
            <a:off x="4613400" y="274700"/>
            <a:ext cx="718867" cy="656959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96EFAC2-EED1-F54B-958A-9A1EC166E853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5406715" y="2047884"/>
            <a:ext cx="1698734" cy="40031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4828AAA-FE08-1442-ACB1-FD96FCA84F7E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16200000" flipH="1">
            <a:off x="6341303" y="3962339"/>
            <a:ext cx="2678601" cy="115405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354D90-E056-0F4E-9FF4-E0120AC4644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546105" y="3200067"/>
            <a:ext cx="0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7A5EC5-042A-574D-AEDD-7D7AF774ED8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546104" y="4179934"/>
            <a:ext cx="1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2EA384-8101-A44F-8A9C-3532A11A031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546103" y="5159801"/>
            <a:ext cx="1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7314BD8-0599-3943-B714-F4ECD196E538}"/>
              </a:ext>
            </a:extLst>
          </p:cNvPr>
          <p:cNvSpPr/>
          <p:nvPr/>
        </p:nvSpPr>
        <p:spPr>
          <a:xfrm>
            <a:off x="1042493" y="1868399"/>
            <a:ext cx="6989168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Previous clause is always used in next resolution</a:t>
            </a:r>
          </a:p>
        </p:txBody>
      </p:sp>
    </p:spTree>
    <p:extLst>
      <p:ext uri="{BB962C8B-B14F-4D97-AF65-F5344CB8AC3E}">
        <p14:creationId xmlns:p14="http://schemas.microsoft.com/office/powerpoint/2010/main" val="293452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– SLD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307613"/>
                  </p:ext>
                </p:extLst>
              </p:nvPr>
            </p:nvGraphicFramePr>
            <p:xfrm>
              <a:off x="290624" y="1546638"/>
              <a:ext cx="11610751" cy="472944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1229099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1942430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∧(¬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4 {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dirty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AU" sz="24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</m:oMath>
                          </a14:m>
                          <a:r>
                            <a:rPr lang="en-AU" sz="2400" dirty="0"/>
                            <a:t>}</a:t>
                          </a:r>
                          <a:endParaRPr lang="en-A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3, 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307613"/>
                  </p:ext>
                </p:extLst>
              </p:nvPr>
            </p:nvGraphicFramePr>
            <p:xfrm>
              <a:off x="290624" y="1546638"/>
              <a:ext cx="11610751" cy="472944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1229099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1942430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2273" b="-66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02273" b="-5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95556" b="-4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4545" b="-3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504545" b="-2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4" t="-409231" r="-104706" b="-7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286" t="-409231" r="-111905" b="-7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9231" b="-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4" t="-752273" r="-104706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3, 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14F4F5E-817D-3342-B751-8C8388D443C7}"/>
              </a:ext>
            </a:extLst>
          </p:cNvPr>
          <p:cNvSpPr/>
          <p:nvPr/>
        </p:nvSpPr>
        <p:spPr>
          <a:xfrm>
            <a:off x="8144539" y="395949"/>
            <a:ext cx="1095153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Target:</a:t>
            </a:r>
          </a:p>
        </p:txBody>
      </p:sp>
    </p:spTree>
    <p:extLst>
      <p:ext uri="{BB962C8B-B14F-4D97-AF65-F5344CB8AC3E}">
        <p14:creationId xmlns:p14="http://schemas.microsoft.com/office/powerpoint/2010/main" val="66257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5v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B54D-46C6-2745-8768-BEC411A5216C}"/>
              </a:ext>
            </a:extLst>
          </p:cNvPr>
          <p:cNvSpPr/>
          <p:nvPr/>
        </p:nvSpPr>
        <p:spPr>
          <a:xfrm>
            <a:off x="1042493" y="1868399"/>
            <a:ext cx="10107014" cy="853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If a computer scientist likes every operating system, and Linux is an operating system then they will like Linux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F383FA-B333-0241-966B-92D208731CBD}"/>
                  </a:ext>
                </a:extLst>
              </p:cNvPr>
              <p:cNvSpPr/>
              <p:nvPr/>
            </p:nvSpPr>
            <p:spPr>
              <a:xfrm>
                <a:off x="1042493" y="378092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𝑐𝑠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)∧∀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𝑜𝑠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𝐿𝑖𝑛𝑢𝑥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𝑙𝑖𝑘𝑒𝑠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𝐿𝑖𝑛𝑢𝑥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F383FA-B333-0241-966B-92D208731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3780922"/>
                <a:ext cx="10107014" cy="52200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10D0F-0233-7B46-8F2D-9F2905F3A1E1}"/>
                  </a:ext>
                </a:extLst>
              </p:cNvPr>
              <p:cNvSpPr/>
              <p:nvPr/>
            </p:nvSpPr>
            <p:spPr>
              <a:xfrm>
                <a:off x="1042493" y="325892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Computer scientist like every OS, Linus is an OS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computer scientist like Linux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10D0F-0233-7B46-8F2D-9F2905F3A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3258922"/>
                <a:ext cx="10107014" cy="522000"/>
              </a:xfrm>
              <a:prstGeom prst="rect">
                <a:avLst/>
              </a:prstGeom>
              <a:blipFill>
                <a:blip r:embed="rId3"/>
                <a:stretch>
                  <a:fillRect l="-877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572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10" y="1781112"/>
            <a:ext cx="108061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packages are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Preprocessing toolkit: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https://www.nltk.org/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Modelling toolkit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https://scikit-learn.org/stable/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First-order logic: Conversion to CNF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4"/>
              </a:rPr>
              <a:t>https://april.eecs.umich.edu/courses/eecs492_w10/wiki/images/6/6b/CNF_conversion.pdf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– Basic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297" y="2670569"/>
            <a:ext cx="4556609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Someone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James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5490905" y="2670569"/>
                <a:ext cx="5669803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𝐽𝑎𝑚𝑒𝑠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905" y="2670569"/>
                <a:ext cx="5669803" cy="486000"/>
              </a:xfrm>
              <a:prstGeom prst="rect">
                <a:avLst/>
              </a:prstGeom>
              <a:blipFill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77807-30FC-BF47-8709-274B174FF30C}"/>
              </a:ext>
            </a:extLst>
          </p:cNvPr>
          <p:cNvGrpSpPr/>
          <p:nvPr/>
        </p:nvGrpSpPr>
        <p:grpSpPr>
          <a:xfrm>
            <a:off x="934297" y="3624896"/>
            <a:ext cx="10226412" cy="972667"/>
            <a:chOff x="645109" y="3319336"/>
            <a:chExt cx="7946047" cy="972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52305B4-CD13-6947-94B6-B22896F098CE}"/>
                </a:ext>
              </a:extLst>
            </p:cNvPr>
            <p:cNvGrpSpPr/>
            <p:nvPr/>
          </p:nvGrpSpPr>
          <p:grpSpPr>
            <a:xfrm>
              <a:off x="645109" y="3806003"/>
              <a:ext cx="7946047" cy="486000"/>
              <a:chOff x="645109" y="3517717"/>
              <a:chExt cx="7946047" cy="486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A072507-E023-7844-8D2A-E3D9E0BD0C4D}"/>
                  </a:ext>
                </a:extLst>
              </p:cNvPr>
              <p:cNvSpPr/>
              <p:nvPr/>
            </p:nvSpPr>
            <p:spPr>
              <a:xfrm>
                <a:off x="645109" y="3517717"/>
                <a:ext cx="3540541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rgbClr val="AB4642"/>
                    </a:solidFill>
                  </a:rPr>
                  <a:t>All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people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rgbClr val="AB4642"/>
                    </a:solidFill>
                  </a:rPr>
                  <a:t>are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mortal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30FD776-E53E-1D4E-AEAA-BFD1FB4A885E}"/>
                      </a:ext>
                    </a:extLst>
                  </p:cNvPr>
                  <p:cNvSpPr/>
                  <p:nvPr/>
                </p:nvSpPr>
                <p:spPr>
                  <a:xfrm>
                    <a:off x="4185650" y="3517717"/>
                    <a:ext cx="4405506" cy="486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rIns="10800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𝑝𝑒𝑟𝑠𝑜𝑛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𝑚𝑜𝑟𝑡𝑎𝑙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30FD776-E53E-1D4E-AEAA-BFD1FB4A88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5650" y="3517717"/>
                    <a:ext cx="4405506" cy="486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9D867F2-665B-1441-AC23-1F4F731152AA}"/>
                    </a:ext>
                  </a:extLst>
                </p:cNvPr>
                <p:cNvSpPr/>
                <p:nvPr/>
              </p:nvSpPr>
              <p:spPr>
                <a:xfrm>
                  <a:off x="645109" y="3319336"/>
                  <a:ext cx="7946047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 generally involves a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symbol.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9D867F2-665B-1441-AC23-1F4F73115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3319336"/>
                  <a:ext cx="7946047" cy="486000"/>
                </a:xfrm>
                <a:prstGeom prst="rect">
                  <a:avLst/>
                </a:prstGeom>
                <a:blipFill>
                  <a:blip r:embed="rId4"/>
                  <a:stretch>
                    <a:fillRect l="-743" t="-2439" b="-2195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FC1492-8E33-FE49-817F-ECDCC0BBA224}"/>
              </a:ext>
            </a:extLst>
          </p:cNvPr>
          <p:cNvGrpSpPr/>
          <p:nvPr/>
        </p:nvGrpSpPr>
        <p:grpSpPr>
          <a:xfrm>
            <a:off x="934297" y="5099657"/>
            <a:ext cx="10226412" cy="954327"/>
            <a:chOff x="645109" y="5196477"/>
            <a:chExt cx="7946047" cy="9543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72FBBD-8DD9-1741-802D-4E7D7C2B104B}"/>
                </a:ext>
              </a:extLst>
            </p:cNvPr>
            <p:cNvGrpSpPr/>
            <p:nvPr/>
          </p:nvGrpSpPr>
          <p:grpSpPr>
            <a:xfrm>
              <a:off x="645109" y="5664804"/>
              <a:ext cx="7946047" cy="486000"/>
              <a:chOff x="982794" y="4360273"/>
              <a:chExt cx="7946047" cy="6777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DDB248-6AA2-F44C-BB83-451AC65A1A31}"/>
                  </a:ext>
                </a:extLst>
              </p:cNvPr>
              <p:cNvSpPr/>
              <p:nvPr/>
            </p:nvSpPr>
            <p:spPr>
              <a:xfrm>
                <a:off x="982794" y="4360273"/>
                <a:ext cx="354054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rgbClr val="AB4642"/>
                    </a:solidFill>
                  </a:rPr>
                  <a:t>All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cats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rgbClr val="AB4642"/>
                    </a:solidFill>
                  </a:rPr>
                  <a:t>are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immortal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EBDE4B4-122F-1345-9AC3-D2473299BD84}"/>
                      </a:ext>
                    </a:extLst>
                  </p:cNvPr>
                  <p:cNvSpPr/>
                  <p:nvPr/>
                </p:nvSpPr>
                <p:spPr>
                  <a:xfrm>
                    <a:off x="4523335" y="4360273"/>
                    <a:ext cx="4405506" cy="6777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rIns="10800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𝑐𝑎𝑡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𝑚𝑜𝑟𝑡𝑎𝑙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EBDE4B4-122F-1345-9AC3-D2473299BD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3335" y="4360273"/>
                    <a:ext cx="4405506" cy="6777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AA23F4-8A81-5142-AB4F-D97ED9237C83}"/>
                    </a:ext>
                  </a:extLst>
                </p:cNvPr>
                <p:cNvSpPr/>
                <p:nvPr/>
              </p:nvSpPr>
              <p:spPr>
                <a:xfrm>
                  <a:off x="645109" y="5196477"/>
                  <a:ext cx="7946047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 generally involves a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symbol.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AA23F4-8A81-5142-AB4F-D97ED9237C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5196477"/>
                  <a:ext cx="7946047" cy="486000"/>
                </a:xfrm>
                <a:prstGeom prst="rect">
                  <a:avLst/>
                </a:prstGeom>
                <a:blipFill>
                  <a:blip r:embed="rId6"/>
                  <a:stretch>
                    <a:fillRect l="-743" t="-5000" b="-225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332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CB9F34-4544-2D44-AEE9-C85BBC2EF3CD}"/>
              </a:ext>
            </a:extLst>
          </p:cNvPr>
          <p:cNvGrpSpPr/>
          <p:nvPr/>
        </p:nvGrpSpPr>
        <p:grpSpPr>
          <a:xfrm>
            <a:off x="934297" y="3435876"/>
            <a:ext cx="10226406" cy="486000"/>
            <a:chOff x="645115" y="3630856"/>
            <a:chExt cx="10226406" cy="486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AC2D88-E167-084C-96C1-341F8BE95E2E}"/>
                </a:ext>
              </a:extLst>
            </p:cNvPr>
            <p:cNvSpPr/>
            <p:nvPr/>
          </p:nvSpPr>
          <p:spPr>
            <a:xfrm>
              <a:off x="645115" y="3630856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rgbClr val="AB4642"/>
                  </a:solidFill>
                </a:rPr>
                <a:t>Every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student took </a:t>
              </a:r>
              <a:r>
                <a:rPr lang="en-AU" sz="2400" dirty="0">
                  <a:solidFill>
                    <a:schemeClr val="tx1"/>
                  </a:solidFill>
                </a:rPr>
                <a:t>an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exam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93C2B7-A35E-1F45-A04B-D0F70117808B}"/>
                    </a:ext>
                  </a:extLst>
                </p:cNvPr>
                <p:cNvSpPr/>
                <p:nvPr/>
              </p:nvSpPr>
              <p:spPr>
                <a:xfrm>
                  <a:off x="4313817" y="3630856"/>
                  <a:ext cx="6557704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𝑒𝑥𝑎𝑚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𝑠𝑡𝑢𝑑𝑒𝑛𝑡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rgbClr val="AB46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𝑡𝑜𝑜𝑘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93C2B7-A35E-1F45-A04B-D0F701178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7" y="3630856"/>
                  <a:ext cx="6557704" cy="486000"/>
                </a:xfrm>
                <a:prstGeom prst="rect">
                  <a:avLst/>
                </a:prstGeom>
                <a:blipFill>
                  <a:blip r:embed="rId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– Equivalency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303" y="2670569"/>
            <a:ext cx="366870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took</a:t>
            </a:r>
            <a:r>
              <a:rPr lang="en-AU" sz="2400" dirty="0">
                <a:solidFill>
                  <a:schemeClr val="tx1"/>
                </a:solidFill>
              </a:rPr>
              <a:t> an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exam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4603005" y="2670569"/>
                <a:ext cx="655770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𝑠𝑡𝑢𝑑𝑒𝑛𝑡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𝑡𝑜𝑜𝑘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05" y="2670569"/>
                <a:ext cx="6557704" cy="48600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8F4DFA4-7788-034D-A205-C1916FD3D159}"/>
              </a:ext>
            </a:extLst>
          </p:cNvPr>
          <p:cNvGrpSpPr/>
          <p:nvPr/>
        </p:nvGrpSpPr>
        <p:grpSpPr>
          <a:xfrm>
            <a:off x="934297" y="4507407"/>
            <a:ext cx="10226406" cy="486000"/>
            <a:chOff x="645109" y="4697028"/>
            <a:chExt cx="10226406" cy="486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C2BF56-0C10-DB47-A737-771A2301F28C}"/>
                </a:ext>
              </a:extLst>
            </p:cNvPr>
            <p:cNvSpPr/>
            <p:nvPr/>
          </p:nvSpPr>
          <p:spPr>
            <a:xfrm>
              <a:off x="645109" y="4697028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Brothers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rgbClr val="AB4642"/>
                  </a:solidFill>
                </a:rPr>
                <a:t>are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siblings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AAF0462-5329-BF40-899E-271471F6D006}"/>
                    </a:ext>
                  </a:extLst>
                </p:cNvPr>
                <p:cNvSpPr/>
                <p:nvPr/>
              </p:nvSpPr>
              <p:spPr>
                <a:xfrm>
                  <a:off x="4313811" y="4697028"/>
                  <a:ext cx="6557704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𝑏𝑟𝑜𝑡h𝑒𝑟𝑠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AAF0462-5329-BF40-899E-271471F6D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1" y="4697028"/>
                  <a:ext cx="6557704" cy="486000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9A62E0-F530-654D-A0DB-AE5C66303F8B}"/>
              </a:ext>
            </a:extLst>
          </p:cNvPr>
          <p:cNvGrpSpPr/>
          <p:nvPr/>
        </p:nvGrpSpPr>
        <p:grpSpPr>
          <a:xfrm>
            <a:off x="934297" y="5272714"/>
            <a:ext cx="10226406" cy="486000"/>
            <a:chOff x="645109" y="5451626"/>
            <a:chExt cx="10226406" cy="486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FEE121-F5F8-5F45-9453-8F84BE8269C1}"/>
                </a:ext>
              </a:extLst>
            </p:cNvPr>
            <p:cNvSpPr/>
            <p:nvPr/>
          </p:nvSpPr>
          <p:spPr>
            <a:xfrm>
              <a:off x="645109" y="5451626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Siblings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4FE6EA2-48E3-E849-8BEF-945D25DA30D0}"/>
                    </a:ext>
                  </a:extLst>
                </p:cNvPr>
                <p:cNvSpPr/>
                <p:nvPr/>
              </p:nvSpPr>
              <p:spPr>
                <a:xfrm>
                  <a:off x="4313810" y="5451626"/>
                  <a:ext cx="6557705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4FE6EA2-48E3-E849-8BEF-945D25DA3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0" y="5451626"/>
                  <a:ext cx="6557705" cy="486000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2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AC2D88-E167-084C-96C1-341F8BE95E2E}"/>
              </a:ext>
            </a:extLst>
          </p:cNvPr>
          <p:cNvSpPr/>
          <p:nvPr/>
        </p:nvSpPr>
        <p:spPr>
          <a:xfrm>
            <a:off x="934297" y="3435876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something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93C2B7-A35E-1F45-A04B-D0F70117808B}"/>
                  </a:ext>
                </a:extLst>
              </p:cNvPr>
              <p:cNvSpPr/>
              <p:nvPr/>
            </p:nvSpPr>
            <p:spPr>
              <a:xfrm>
                <a:off x="5151639" y="3435876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93C2B7-A35E-1F45-A04B-D0F701178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3435876"/>
                <a:ext cx="6009064" cy="48600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First-order Logic – Nested Quantifier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303" y="2670569"/>
            <a:ext cx="4217334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everything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5151637" y="2670569"/>
                <a:ext cx="6009071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7" y="2670569"/>
                <a:ext cx="6009071" cy="48600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2AAD6535-59C8-3F4D-86A2-8EE44697AA17}"/>
              </a:ext>
            </a:extLst>
          </p:cNvPr>
          <p:cNvSpPr/>
          <p:nvPr/>
        </p:nvSpPr>
        <p:spPr>
          <a:xfrm>
            <a:off x="934297" y="4201183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something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4C680B-62D4-3748-B28E-8BC702A29AF0}"/>
                  </a:ext>
                </a:extLst>
              </p:cNvPr>
              <p:cNvSpPr/>
              <p:nvPr/>
            </p:nvSpPr>
            <p:spPr>
              <a:xfrm>
                <a:off x="5151639" y="4201183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4C680B-62D4-3748-B28E-8BC702A29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4201183"/>
                <a:ext cx="6009064" cy="486000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DEE4595B-117C-3C41-9A34-7FBB55BE84ED}"/>
              </a:ext>
            </a:extLst>
          </p:cNvPr>
          <p:cNvSpPr/>
          <p:nvPr/>
        </p:nvSpPr>
        <p:spPr>
          <a:xfrm>
            <a:off x="934297" y="4966490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liked by</a:t>
            </a:r>
            <a:r>
              <a:rPr lang="en-AU" sz="2400" dirty="0">
                <a:solidFill>
                  <a:srgbClr val="AB4642"/>
                </a:solidFill>
              </a:rPr>
              <a:t> everything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8D70CD-93C5-1E4F-860C-B2B40AAD3B23}"/>
                  </a:ext>
                </a:extLst>
              </p:cNvPr>
              <p:cNvSpPr/>
              <p:nvPr/>
            </p:nvSpPr>
            <p:spPr>
              <a:xfrm>
                <a:off x="5151639" y="4966490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8D70CD-93C5-1E4F-860C-B2B40AAD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4966490"/>
                <a:ext cx="6009064" cy="48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1i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𝑏𝑖𝑟𝑑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𝑓𝑙𝑖𝑒𝑠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7DE032-7A3A-F448-BBB6-2111BF795E59}"/>
              </a:ext>
            </a:extLst>
          </p:cNvPr>
          <p:cNvGrpSpPr/>
          <p:nvPr/>
        </p:nvGrpSpPr>
        <p:grpSpPr>
          <a:xfrm>
            <a:off x="838198" y="2880000"/>
            <a:ext cx="10515600" cy="2965527"/>
            <a:chOff x="838198" y="2905200"/>
            <a:chExt cx="10515600" cy="2965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/>
                <p:nvPr/>
              </p:nvSpPr>
              <p:spPr>
                <a:xfrm>
                  <a:off x="838199" y="290520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05200"/>
                  <a:ext cx="1872727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/>
                <p:nvPr/>
              </p:nvSpPr>
              <p:spPr>
                <a:xfrm>
                  <a:off x="2710926" y="2905780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2905780"/>
                  <a:ext cx="338865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2602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/>
                <p:nvPr/>
              </p:nvSpPr>
              <p:spPr>
                <a:xfrm>
                  <a:off x="838199" y="342750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𝑏𝑖𝑟𝑑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427502"/>
                  <a:ext cx="1872727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671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/>
                <p:nvPr/>
              </p:nvSpPr>
              <p:spPr>
                <a:xfrm>
                  <a:off x="2710926" y="3427502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bird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427502"/>
                  <a:ext cx="3388658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/>
                <p:nvPr/>
              </p:nvSpPr>
              <p:spPr>
                <a:xfrm>
                  <a:off x="2710926" y="3949224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can fly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949224"/>
                  <a:ext cx="3388658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26" b="-1860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/>
                <p:nvPr/>
              </p:nvSpPr>
              <p:spPr>
                <a:xfrm>
                  <a:off x="838199" y="3947726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𝑓𝑙𝑖𝑒𝑠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947726"/>
                  <a:ext cx="187272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85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2FA966-946F-C341-902C-8D426728C971}"/>
                    </a:ext>
                  </a:extLst>
                </p:cNvPr>
                <p:cNvSpPr/>
                <p:nvPr/>
              </p:nvSpPr>
              <p:spPr>
                <a:xfrm>
                  <a:off x="838198" y="483314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bird implies that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can fly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2FA966-946F-C341-902C-8D426728C9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4833144"/>
                  <a:ext cx="105156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843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926987-B9EC-974A-9DDB-27471F88174B}"/>
                </a:ext>
              </a:extLst>
            </p:cNvPr>
            <p:cNvSpPr/>
            <p:nvPr/>
          </p:nvSpPr>
          <p:spPr>
            <a:xfrm>
              <a:off x="838198" y="5347507"/>
              <a:ext cx="105156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 birds can fly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76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1iii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𝑝𝑒𝑟𝑠𝑜𝑛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𝑚𝑜𝑡h𝑒𝑟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015C1D8-31BE-4C43-AEF6-BE1AB7CA5C43}"/>
              </a:ext>
            </a:extLst>
          </p:cNvPr>
          <p:cNvGrpSpPr/>
          <p:nvPr/>
        </p:nvGrpSpPr>
        <p:grpSpPr>
          <a:xfrm>
            <a:off x="834615" y="2880000"/>
            <a:ext cx="10527726" cy="2611606"/>
            <a:chOff x="834615" y="3167390"/>
            <a:chExt cx="10527726" cy="2611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/>
                <p:nvPr/>
              </p:nvSpPr>
              <p:spPr>
                <a:xfrm>
                  <a:off x="838199" y="316739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167390"/>
                  <a:ext cx="1872727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/>
                <p:nvPr/>
              </p:nvSpPr>
              <p:spPr>
                <a:xfrm>
                  <a:off x="2710926" y="3167390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least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167390"/>
                  <a:ext cx="286200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3070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/>
                <p:nvPr/>
              </p:nvSpPr>
              <p:spPr>
                <a:xfrm>
                  <a:off x="838199" y="368911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689112"/>
                  <a:ext cx="1872727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/>
                <p:nvPr/>
              </p:nvSpPr>
              <p:spPr>
                <a:xfrm>
                  <a:off x="2710926" y="3689112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689112"/>
                  <a:ext cx="286200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070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/>
                <p:nvPr/>
              </p:nvSpPr>
              <p:spPr>
                <a:xfrm>
                  <a:off x="8500341" y="3167390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person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341" y="3167390"/>
                  <a:ext cx="2862000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/>
                <p:nvPr/>
              </p:nvSpPr>
              <p:spPr>
                <a:xfrm>
                  <a:off x="6627614" y="316739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𝑝𝑒𝑟𝑠𝑜𝑛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614" y="3167390"/>
                  <a:ext cx="187272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671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5DD051D-4512-CC47-AF2C-8B458DC0CA3A}"/>
                    </a:ext>
                  </a:extLst>
                </p:cNvPr>
                <p:cNvSpPr/>
                <p:nvPr/>
              </p:nvSpPr>
              <p:spPr>
                <a:xfrm>
                  <a:off x="8496757" y="3689112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the mother of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5DD051D-4512-CC47-AF2C-8B458DC0C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57" y="3689112"/>
                  <a:ext cx="286200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C774A7A-2D86-6B45-908A-75C6F6AE70E9}"/>
                    </a:ext>
                  </a:extLst>
                </p:cNvPr>
                <p:cNvSpPr/>
                <p:nvPr/>
              </p:nvSpPr>
              <p:spPr>
                <a:xfrm>
                  <a:off x="6624030" y="368911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C774A7A-2D86-6B45-908A-75C6F6AE70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030" y="3689112"/>
                  <a:ext cx="1872727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342" t="-2326" r="-10067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62504AD-FD14-7E4C-81E9-7D06FBD550F6}"/>
                    </a:ext>
                  </a:extLst>
                </p:cNvPr>
                <p:cNvSpPr/>
                <p:nvPr/>
              </p:nvSpPr>
              <p:spPr>
                <a:xfrm>
                  <a:off x="834615" y="473405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At least one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person and the mother of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62504AD-FD14-7E4C-81E9-7D06FBD55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5" y="4734054"/>
                  <a:ext cx="10515600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843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2D427F-F048-1B42-A290-CAD60AF60AAA}"/>
                </a:ext>
              </a:extLst>
            </p:cNvPr>
            <p:cNvSpPr/>
            <p:nvPr/>
          </p:nvSpPr>
          <p:spPr>
            <a:xfrm>
              <a:off x="841785" y="5255776"/>
              <a:ext cx="105156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There is someone who is everyone’s mother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58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2764</Words>
  <Application>Microsoft Macintosh PowerPoint</Application>
  <PresentationFormat>Widescreen</PresentationFormat>
  <Paragraphs>530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First-order Logic</vt:lpstr>
      <vt:lpstr>First-order Logic - Operators</vt:lpstr>
      <vt:lpstr>First-order Logic – Basic Examples</vt:lpstr>
      <vt:lpstr>First-order Logic – Equivalency Examples</vt:lpstr>
      <vt:lpstr>First-order Logic – Nested Quantifier Examples</vt:lpstr>
      <vt:lpstr>Question 1i</vt:lpstr>
      <vt:lpstr>Question 1iii</vt:lpstr>
      <vt:lpstr>Question 2i</vt:lpstr>
      <vt:lpstr>Question 2iii</vt:lpstr>
      <vt:lpstr>Background – Conjunctive Normal Form (CNF)</vt:lpstr>
      <vt:lpstr>CNF Rules - Distribution Changes</vt:lpstr>
      <vt:lpstr>CNF Rules – Negation Changes (De Morgan)</vt:lpstr>
      <vt:lpstr>CNF Rules - Implication</vt:lpstr>
      <vt:lpstr>CNF Rules – Bi-implication</vt:lpstr>
      <vt:lpstr>CNF Conversion steps</vt:lpstr>
      <vt:lpstr>CNF Conversion steps</vt:lpstr>
      <vt:lpstr>CNF Conversion steps</vt:lpstr>
      <vt:lpstr>CNF Conversion steps</vt:lpstr>
      <vt:lpstr>CNF Conversion steps</vt:lpstr>
      <vt:lpstr>CNF Conversion steps</vt:lpstr>
      <vt:lpstr>CNF Conversion steps</vt:lpstr>
      <vt:lpstr>Question 3i</vt:lpstr>
      <vt:lpstr>Question 3ii</vt:lpstr>
      <vt:lpstr>Background – Resolution Rule</vt:lpstr>
      <vt:lpstr>Background – Resolution Rule</vt:lpstr>
      <vt:lpstr>Background – Resolution Refutation Steps</vt:lpstr>
      <vt:lpstr>Original Resolution Example</vt:lpstr>
      <vt:lpstr>Original Resolution Example</vt:lpstr>
      <vt:lpstr>Background – Resolution Refutation Differences</vt:lpstr>
      <vt:lpstr>Background – Resolution Refutation Differences</vt:lpstr>
      <vt:lpstr>Question 4v</vt:lpstr>
      <vt:lpstr>Question 4v</vt:lpstr>
      <vt:lpstr>Question 5i</vt:lpstr>
      <vt:lpstr>Question 5ii </vt:lpstr>
      <vt:lpstr>Question 5iii </vt:lpstr>
      <vt:lpstr>Background – Horn Clauses</vt:lpstr>
      <vt:lpstr>Question 5iv </vt:lpstr>
      <vt:lpstr>Question 5iv – SLD Resolution </vt:lpstr>
      <vt:lpstr>Question 5iv – SLD Resolution </vt:lpstr>
      <vt:lpstr>Question 5v 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752</cp:revision>
  <dcterms:created xsi:type="dcterms:W3CDTF">2020-03-19T05:12:18Z</dcterms:created>
  <dcterms:modified xsi:type="dcterms:W3CDTF">2020-07-30T06:31:06Z</dcterms:modified>
</cp:coreProperties>
</file>