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1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82" r:id="rId11"/>
    <p:sldId id="381" r:id="rId12"/>
    <p:sldId id="375" r:id="rId13"/>
    <p:sldId id="377" r:id="rId14"/>
    <p:sldId id="383" r:id="rId15"/>
    <p:sldId id="386" r:id="rId16"/>
    <p:sldId id="387" r:id="rId17"/>
    <p:sldId id="389" r:id="rId18"/>
    <p:sldId id="388" r:id="rId19"/>
    <p:sldId id="390" r:id="rId20"/>
    <p:sldId id="395" r:id="rId21"/>
    <p:sldId id="396" r:id="rId22"/>
    <p:sldId id="384" r:id="rId23"/>
    <p:sldId id="394" r:id="rId24"/>
    <p:sldId id="393" r:id="rId25"/>
    <p:sldId id="392" r:id="rId26"/>
    <p:sldId id="391" r:id="rId27"/>
    <p:sldId id="397" r:id="rId28"/>
    <p:sldId id="401" r:id="rId29"/>
    <p:sldId id="409" r:id="rId30"/>
    <p:sldId id="408" r:id="rId31"/>
    <p:sldId id="407" r:id="rId32"/>
    <p:sldId id="406" r:id="rId33"/>
    <p:sldId id="405" r:id="rId34"/>
    <p:sldId id="404" r:id="rId35"/>
    <p:sldId id="410" r:id="rId36"/>
    <p:sldId id="403" r:id="rId37"/>
    <p:sldId id="411" r:id="rId38"/>
    <p:sldId id="413" r:id="rId39"/>
    <p:sldId id="412" r:id="rId40"/>
    <p:sldId id="414" r:id="rId41"/>
    <p:sldId id="415" r:id="rId42"/>
    <p:sldId id="41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9A1AEE-6E96-495F-8C34-9D2398B2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AFC6C-CD0A-4323-B900-D0077573F1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7A275-3220-43D3-A7C4-F10222D232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618AE-3C73-4A3B-BC3C-0AD7DE84CD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DD9C-4386-4EF9-8F58-9097170A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15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CC78E-287A-46D5-8FE2-D02AA66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017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5F330AD-7BFB-496C-BF34-803D802B8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595573-8529-4B6A-8DBF-4F2A18BD272B}" type="slidenum">
              <a:rPr kumimoji="0" lang="en-AU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AU" altLang="en-US"/>
          </a:p>
        </p:txBody>
      </p:sp>
      <p:sp>
        <p:nvSpPr>
          <p:cNvPr id="83971" name="Rectangle 1026">
            <a:extLst>
              <a:ext uri="{FF2B5EF4-FFF2-40B4-BE49-F238E27FC236}">
                <a16:creationId xmlns:a16="http://schemas.microsoft.com/office/drawing/2014/main" id="{54443ABC-66CC-4452-9329-485615985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4538"/>
            <a:ext cx="6599238" cy="3713162"/>
          </a:xfrm>
          <a:solidFill>
            <a:srgbClr val="FFFFFF"/>
          </a:solidFill>
          <a:ln/>
        </p:spPr>
      </p:sp>
      <p:sp>
        <p:nvSpPr>
          <p:cNvPr id="83972" name="Rectangle 1027">
            <a:extLst>
              <a:ext uri="{FF2B5EF4-FFF2-40B4-BE49-F238E27FC236}">
                <a16:creationId xmlns:a16="http://schemas.microsoft.com/office/drawing/2014/main" id="{A74D4EB1-06F9-4397-B249-154FF3350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6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BE2F3-371C-461F-BE72-0533BB49CE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A88FFD65-953B-4A0C-96CB-D7E3927B0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D7CECD-E98C-4B4A-8031-BBF9EC93E12B}" type="slidenum">
              <a:rPr kumimoji="0" lang="en-AU" altLang="en-US"/>
              <a:pPr eaLnBrk="1" hangingPunct="1">
                <a:spcBef>
                  <a:spcPct val="0"/>
                </a:spcBef>
              </a:pPr>
              <a:t>12</a:t>
            </a:fld>
            <a:endParaRPr kumimoji="0" lang="en-AU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8CA4435-B485-4D03-BBD0-776168D8FA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A0576B2-E303-4E11-874E-FA8F66E1F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2C66D-578F-45FC-8BB7-FE47A31E47B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FF0AC97-8E83-4E8E-B53C-D63E621C5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0FFA0C-642A-482A-AE81-86AF592453F1}" type="slidenum">
              <a:rPr kumimoji="0" lang="en-AU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AU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5B0B8E7-431D-4BB5-884A-48234DF02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78B3ECA-D7C7-4BFD-919B-16DAE4396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261D-23E4-4B02-BCCB-83CA4A5BE7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DDCF3E5-08D0-4E2E-9C33-8B1418A23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B55B83-1AA8-4E46-BD5E-92FE74EB4756}" type="slidenum">
              <a:rPr kumimoji="0" lang="en-AU" altLang="en-US"/>
              <a:pPr eaLnBrk="1" hangingPunct="1">
                <a:spcBef>
                  <a:spcPct val="0"/>
                </a:spcBef>
              </a:pPr>
              <a:t>5</a:t>
            </a:fld>
            <a:endParaRPr kumimoji="0" lang="en-AU" altLang="en-US"/>
          </a:p>
        </p:txBody>
      </p:sp>
      <p:sp>
        <p:nvSpPr>
          <p:cNvPr id="86019" name="Rectangle 1026">
            <a:extLst>
              <a:ext uri="{FF2B5EF4-FFF2-40B4-BE49-F238E27FC236}">
                <a16:creationId xmlns:a16="http://schemas.microsoft.com/office/drawing/2014/main" id="{4EABC438-973D-463C-A8D6-3D07E878C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1027">
            <a:extLst>
              <a:ext uri="{FF2B5EF4-FFF2-40B4-BE49-F238E27FC236}">
                <a16:creationId xmlns:a16="http://schemas.microsoft.com/office/drawing/2014/main" id="{7DE70B97-A965-4187-A86B-B492E8B7D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70665-EA7D-4FF6-8705-5ADCBBF831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745A6D1-3E52-48B1-9C5E-B419ACDB4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953A75-5615-4167-ACDA-F1FA620067DD}" type="slidenum">
              <a:rPr kumimoji="0" lang="en-AU" altLang="en-US"/>
              <a:pPr eaLnBrk="1" hangingPunct="1">
                <a:spcBef>
                  <a:spcPct val="0"/>
                </a:spcBef>
              </a:pPr>
              <a:t>6</a:t>
            </a:fld>
            <a:endParaRPr kumimoji="0" lang="en-AU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02F893C-6D48-449E-9F50-7A3813FDD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BC743F9-58D2-43AE-8185-0407EFA82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97404-F817-4138-8810-56BC6E03A7E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D78F277-2EE8-46AC-8FDC-A26AEBB05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3D6812-0871-4200-B026-D47D0E2ECA70}" type="slidenum">
              <a:rPr kumimoji="0" lang="en-AU" altLang="en-US"/>
              <a:pPr eaLnBrk="1" hangingPunct="1">
                <a:spcBef>
                  <a:spcPct val="0"/>
                </a:spcBef>
              </a:pPr>
              <a:t>7</a:t>
            </a:fld>
            <a:endParaRPr kumimoji="0" lang="en-AU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484DD52-36A7-4367-833F-D27233BC1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3FEA1CA-2F4E-4251-9C3B-D5D948F75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20503-D39E-437F-9AE1-79F5F8623B0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C16811A-E783-4F4D-8D6C-4E1CF0D6A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36D07A-815D-4FFD-805E-7AB3139B15D3}" type="slidenum">
              <a:rPr kumimoji="0" lang="en-AU" altLang="en-US"/>
              <a:pPr eaLnBrk="1" hangingPunct="1">
                <a:spcBef>
                  <a:spcPct val="0"/>
                </a:spcBef>
              </a:pPr>
              <a:t>8</a:t>
            </a:fld>
            <a:endParaRPr kumimoji="0" lang="en-AU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F74BD3F-DBB2-4E20-B91B-CB37B5FAA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FCF7C16-CB87-409D-84B1-7305BEAAE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64BD-B1AC-40AD-BC7A-8E60746C4A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0856F64-AB1A-4835-B618-5070204D3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5BB2C4-BF4B-46C0-A239-0712D20A1DFE}" type="slidenum">
              <a:rPr kumimoji="0" lang="en-AU" altLang="en-US"/>
              <a:pPr eaLnBrk="1" hangingPunct="1">
                <a:spcBef>
                  <a:spcPct val="0"/>
                </a:spcBef>
              </a:pPr>
              <a:t>9</a:t>
            </a:fld>
            <a:endParaRPr kumimoji="0" lang="en-AU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CBB1E87-16D8-44D9-B405-DBC75A086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A8C138E-D4E1-4627-BC7D-AC11FE4B0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1479D-6D63-44D7-9064-2235B5C8E9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0856F64-AB1A-4835-B618-5070204D3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5BB2C4-BF4B-46C0-A239-0712D20A1DFE}" type="slidenum">
              <a:rPr kumimoji="0" lang="en-AU" altLang="en-US"/>
              <a:pPr eaLnBrk="1" hangingPunct="1">
                <a:spcBef>
                  <a:spcPct val="0"/>
                </a:spcBef>
              </a:pPr>
              <a:t>10</a:t>
            </a:fld>
            <a:endParaRPr kumimoji="0" lang="en-AU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CBB1E87-16D8-44D9-B405-DBC75A086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A8C138E-D4E1-4627-BC7D-AC11FE4B0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6E4DF-8038-43AF-8C2A-B22EBE3849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4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0856F64-AB1A-4835-B618-5070204D3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5BB2C4-BF4B-46C0-A239-0712D20A1DFE}" type="slidenum">
              <a:rPr kumimoji="0" lang="en-AU" altLang="en-US"/>
              <a:pPr eaLnBrk="1" hangingPunct="1">
                <a:spcBef>
                  <a:spcPct val="0"/>
                </a:spcBef>
              </a:pPr>
              <a:t>11</a:t>
            </a:fld>
            <a:endParaRPr kumimoji="0" lang="en-AU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CBB1E87-16D8-44D9-B405-DBC75A086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A8C138E-D4E1-4627-BC7D-AC11FE4B0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963E4-4FB2-4A80-A50B-E5A4352B419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9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8927-1B9A-4FF8-B3B0-FDAED160BA4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797" y="3868242"/>
            <a:ext cx="9144000" cy="2520538"/>
          </a:xfrm>
        </p:spPr>
        <p:txBody>
          <a:bodyPr>
            <a:normAutofit/>
          </a:bodyPr>
          <a:lstStyle/>
          <a:p>
            <a:r>
              <a:rPr lang="en-AU" sz="4000" dirty="0"/>
              <a:t>Graphs (I)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97BE2BF-B4CE-4CFB-AEBF-4B38B80A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546393-E0E5-4F4B-8E06-D7573A11DEC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5CDC9F-699C-4D1C-9591-AAD81B451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530" y="326756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Terminology (4/5)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99A8D58F-DB90-43D3-BC70-44B65AF91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328" y="1828800"/>
            <a:ext cx="4191000" cy="4419600"/>
          </a:xfrm>
        </p:spPr>
        <p:txBody>
          <a:bodyPr/>
          <a:lstStyle/>
          <a:p>
            <a:pPr eaLnBrk="1" hangingPunct="1"/>
            <a:r>
              <a:rPr lang="en-AU" altLang="en-US" sz="2200" dirty="0"/>
              <a:t>D</a:t>
            </a:r>
            <a:r>
              <a:rPr lang="en-US" altLang="en-US" sz="2200" dirty="0" err="1"/>
              <a:t>egree</a:t>
            </a:r>
            <a:r>
              <a:rPr lang="en-US" altLang="en-US" sz="2200" dirty="0"/>
              <a:t> of a vertex in a undirected graph</a:t>
            </a:r>
          </a:p>
          <a:p>
            <a:pPr lvl="1" eaLnBrk="1" hangingPunct="1"/>
            <a:r>
              <a:rPr lang="en-US" altLang="en-US" sz="1800" dirty="0"/>
              <a:t>The number of edges</a:t>
            </a:r>
          </a:p>
          <a:p>
            <a:pPr lvl="1" eaLnBrk="1" hangingPunct="1"/>
            <a:r>
              <a:rPr lang="en-US" altLang="en-US" sz="1800" dirty="0"/>
              <a:t>for example, the degree of V is 3 </a:t>
            </a:r>
          </a:p>
          <a:p>
            <a:pPr lvl="1" eaLnBrk="1" hangingPunct="1"/>
            <a:endParaRPr lang="en-AU" altLang="en-US" sz="1800" dirty="0"/>
          </a:p>
          <a:p>
            <a:r>
              <a:rPr lang="en-AU" altLang="en-US" sz="2200" dirty="0"/>
              <a:t>I</a:t>
            </a:r>
            <a:r>
              <a:rPr lang="en-US" altLang="en-US" sz="2200" dirty="0" err="1"/>
              <a:t>ndegree</a:t>
            </a:r>
            <a:r>
              <a:rPr lang="en-US" altLang="en-US" sz="2200" dirty="0"/>
              <a:t> (outdegree) of a vertex (directed graph)</a:t>
            </a:r>
          </a:p>
          <a:p>
            <a:pPr lvl="1"/>
            <a:r>
              <a:rPr lang="en-AU" altLang="en-US" sz="1800" dirty="0"/>
              <a:t>The number of incoming (outgoing) edges</a:t>
            </a:r>
          </a:p>
          <a:p>
            <a:pPr lvl="1"/>
            <a:r>
              <a:rPr lang="en-AU" altLang="en-US" sz="1800" dirty="0"/>
              <a:t>For example, the indegree of V is 3 and its out degree is 0</a:t>
            </a:r>
            <a:endParaRPr lang="en-US" altLang="en-US" sz="1800" dirty="0"/>
          </a:p>
        </p:txBody>
      </p:sp>
      <p:sp>
        <p:nvSpPr>
          <p:cNvPr id="11272" name="Oval 7">
            <a:extLst>
              <a:ext uri="{FF2B5EF4-FFF2-40B4-BE49-F238E27FC236}">
                <a16:creationId xmlns:a16="http://schemas.microsoft.com/office/drawing/2014/main" id="{B5B5A379-5876-48AF-9C78-CA9D2AF0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514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11273" name="Oval 8">
            <a:extLst>
              <a:ext uri="{FF2B5EF4-FFF2-40B4-BE49-F238E27FC236}">
                <a16:creationId xmlns:a16="http://schemas.microsoft.com/office/drawing/2014/main" id="{F2BB88E9-C15A-41A2-A72C-E77DE8FD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11274" name="Oval 9">
            <a:extLst>
              <a:ext uri="{FF2B5EF4-FFF2-40B4-BE49-F238E27FC236}">
                <a16:creationId xmlns:a16="http://schemas.microsoft.com/office/drawing/2014/main" id="{1FBA7C00-C726-4826-A24D-CA25BC89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11275" name="Oval 10">
            <a:extLst>
              <a:ext uri="{FF2B5EF4-FFF2-40B4-BE49-F238E27FC236}">
                <a16:creationId xmlns:a16="http://schemas.microsoft.com/office/drawing/2014/main" id="{76C4C5DA-9C86-447F-86C3-7C6F5232A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429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11276" name="Oval 11">
            <a:extLst>
              <a:ext uri="{FF2B5EF4-FFF2-40B4-BE49-F238E27FC236}">
                <a16:creationId xmlns:a16="http://schemas.microsoft.com/office/drawing/2014/main" id="{21CDD274-EC72-436D-9489-180A99A8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514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</a:t>
            </a:r>
          </a:p>
        </p:txBody>
      </p:sp>
      <p:cxnSp>
        <p:nvCxnSpPr>
          <p:cNvPr id="11277" name="AutoShape 12">
            <a:extLst>
              <a:ext uri="{FF2B5EF4-FFF2-40B4-BE49-F238E27FC236}">
                <a16:creationId xmlns:a16="http://schemas.microsoft.com/office/drawing/2014/main" id="{7B891A78-3CDB-40A8-9BE8-5A49E1C6A7F9}"/>
              </a:ext>
            </a:extLst>
          </p:cNvPr>
          <p:cNvCxnSpPr>
            <a:cxnSpLocks noChangeShapeType="1"/>
            <a:stCxn id="11274" idx="3"/>
            <a:endCxn id="11273" idx="7"/>
          </p:cNvCxnSpPr>
          <p:nvPr/>
        </p:nvCxnSpPr>
        <p:spPr bwMode="auto">
          <a:xfrm flipH="1">
            <a:off x="6867525" y="2000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3">
            <a:extLst>
              <a:ext uri="{FF2B5EF4-FFF2-40B4-BE49-F238E27FC236}">
                <a16:creationId xmlns:a16="http://schemas.microsoft.com/office/drawing/2014/main" id="{2CFEFFD9-7DD1-488D-8363-7DAE0C238FC6}"/>
              </a:ext>
            </a:extLst>
          </p:cNvPr>
          <p:cNvCxnSpPr>
            <a:cxnSpLocks noChangeShapeType="1"/>
            <a:stCxn id="11275" idx="1"/>
            <a:endCxn id="11273" idx="5"/>
          </p:cNvCxnSpPr>
          <p:nvPr/>
        </p:nvCxnSpPr>
        <p:spPr bwMode="auto">
          <a:xfrm flipH="1" flipV="1">
            <a:off x="6867525" y="2914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>
            <a:extLst>
              <a:ext uri="{FF2B5EF4-FFF2-40B4-BE49-F238E27FC236}">
                <a16:creationId xmlns:a16="http://schemas.microsoft.com/office/drawing/2014/main" id="{790BD047-AB82-412F-90B9-0DD010498343}"/>
              </a:ext>
            </a:extLst>
          </p:cNvPr>
          <p:cNvCxnSpPr>
            <a:cxnSpLocks noChangeShapeType="1"/>
            <a:stCxn id="11275" idx="7"/>
            <a:endCxn id="11272" idx="3"/>
          </p:cNvCxnSpPr>
          <p:nvPr/>
        </p:nvCxnSpPr>
        <p:spPr bwMode="auto">
          <a:xfrm flipV="1">
            <a:off x="7781925" y="2914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5">
            <a:extLst>
              <a:ext uri="{FF2B5EF4-FFF2-40B4-BE49-F238E27FC236}">
                <a16:creationId xmlns:a16="http://schemas.microsoft.com/office/drawing/2014/main" id="{EB907709-EE4B-4BAA-BC47-EB648B0C80C3}"/>
              </a:ext>
            </a:extLst>
          </p:cNvPr>
          <p:cNvCxnSpPr>
            <a:cxnSpLocks noChangeShapeType="1"/>
            <a:stCxn id="11272" idx="6"/>
            <a:endCxn id="11276" idx="2"/>
          </p:cNvCxnSpPr>
          <p:nvPr/>
        </p:nvCxnSpPr>
        <p:spPr bwMode="auto">
          <a:xfrm>
            <a:off x="8772525" y="2743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6">
            <a:extLst>
              <a:ext uri="{FF2B5EF4-FFF2-40B4-BE49-F238E27FC236}">
                <a16:creationId xmlns:a16="http://schemas.microsoft.com/office/drawing/2014/main" id="{8CC0816D-3785-4E30-9050-0183A4062CC9}"/>
              </a:ext>
            </a:extLst>
          </p:cNvPr>
          <p:cNvCxnSpPr>
            <a:cxnSpLocks noChangeShapeType="1"/>
            <a:stCxn id="11274" idx="5"/>
            <a:endCxn id="11272" idx="1"/>
          </p:cNvCxnSpPr>
          <p:nvPr/>
        </p:nvCxnSpPr>
        <p:spPr bwMode="auto">
          <a:xfrm>
            <a:off x="7781925" y="2000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7">
            <a:extLst>
              <a:ext uri="{FF2B5EF4-FFF2-40B4-BE49-F238E27FC236}">
                <a16:creationId xmlns:a16="http://schemas.microsoft.com/office/drawing/2014/main" id="{A8F58E71-ACC3-431E-9FC0-9480220F8F0E}"/>
              </a:ext>
            </a:extLst>
          </p:cNvPr>
          <p:cNvCxnSpPr>
            <a:cxnSpLocks noChangeShapeType="1"/>
            <a:stCxn id="11274" idx="4"/>
            <a:endCxn id="11275" idx="0"/>
          </p:cNvCxnSpPr>
          <p:nvPr/>
        </p:nvCxnSpPr>
        <p:spPr bwMode="auto">
          <a:xfrm>
            <a:off x="7620000" y="2066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Text Box 21">
            <a:extLst>
              <a:ext uri="{FF2B5EF4-FFF2-40B4-BE49-F238E27FC236}">
                <a16:creationId xmlns:a16="http://schemas.microsoft.com/office/drawing/2014/main" id="{1C06343D-B0C8-483C-8EA7-0982F0FA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828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1287" name="Text Box 22">
            <a:extLst>
              <a:ext uri="{FF2B5EF4-FFF2-40B4-BE49-F238E27FC236}">
                <a16:creationId xmlns:a16="http://schemas.microsoft.com/office/drawing/2014/main" id="{7A39577B-4046-467B-B85C-13946FF39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200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1288" name="Text Box 23">
            <a:extLst>
              <a:ext uri="{FF2B5EF4-FFF2-40B4-BE49-F238E27FC236}">
                <a16:creationId xmlns:a16="http://schemas.microsoft.com/office/drawing/2014/main" id="{E9143097-D493-421B-A0FB-DBB79636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1828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1289" name="Text Box 24">
            <a:extLst>
              <a:ext uri="{FF2B5EF4-FFF2-40B4-BE49-F238E27FC236}">
                <a16:creationId xmlns:a16="http://schemas.microsoft.com/office/drawing/2014/main" id="{A1E57F01-25EA-4DB9-A514-FCFE03BF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048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1290" name="Text Box 25">
            <a:extLst>
              <a:ext uri="{FF2B5EF4-FFF2-40B4-BE49-F238E27FC236}">
                <a16:creationId xmlns:a16="http://schemas.microsoft.com/office/drawing/2014/main" id="{A27E4D17-1598-451D-8FDA-C852500A7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362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1293" name="Text Box 28">
            <a:extLst>
              <a:ext uri="{FF2B5EF4-FFF2-40B4-BE49-F238E27FC236}">
                <a16:creationId xmlns:a16="http://schemas.microsoft.com/office/drawing/2014/main" id="{BAE64F77-9134-46FC-9332-6868D923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244" y="27432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</a:t>
            </a: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B7D73818-6F5D-47CB-84F5-3704798A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50863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1D004718-A0BA-4C02-A3FF-17F36F9B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50863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50" name="Oval 9">
            <a:extLst>
              <a:ext uri="{FF2B5EF4-FFF2-40B4-BE49-F238E27FC236}">
                <a16:creationId xmlns:a16="http://schemas.microsoft.com/office/drawing/2014/main" id="{163576CD-D205-407F-BFA6-56934C5E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41719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8EE8932F-930D-498E-B379-B2EA4E86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60007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96B04D0B-4456-488A-ABC4-FE0BDA368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1" y="50863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</a:t>
            </a:r>
          </a:p>
        </p:txBody>
      </p:sp>
      <p:cxnSp>
        <p:nvCxnSpPr>
          <p:cNvPr id="53" name="AutoShape 12">
            <a:extLst>
              <a:ext uri="{FF2B5EF4-FFF2-40B4-BE49-F238E27FC236}">
                <a16:creationId xmlns:a16="http://schemas.microsoft.com/office/drawing/2014/main" id="{917868ED-CDA2-450D-8D4B-57FB42E497EB}"/>
              </a:ext>
            </a:extLst>
          </p:cNvPr>
          <p:cNvCxnSpPr>
            <a:cxnSpLocks noChangeShapeType="1"/>
            <a:stCxn id="50" idx="3"/>
            <a:endCxn id="49" idx="7"/>
          </p:cNvCxnSpPr>
          <p:nvPr/>
        </p:nvCxnSpPr>
        <p:spPr bwMode="auto">
          <a:xfrm flipH="1">
            <a:off x="6562726" y="457200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3">
            <a:extLst>
              <a:ext uri="{FF2B5EF4-FFF2-40B4-BE49-F238E27FC236}">
                <a16:creationId xmlns:a16="http://schemas.microsoft.com/office/drawing/2014/main" id="{5A6CF7FF-76C3-4A57-9674-B9970EDAD3E4}"/>
              </a:ext>
            </a:extLst>
          </p:cNvPr>
          <p:cNvCxnSpPr>
            <a:cxnSpLocks noChangeShapeType="1"/>
            <a:stCxn id="51" idx="1"/>
            <a:endCxn id="49" idx="5"/>
          </p:cNvCxnSpPr>
          <p:nvPr/>
        </p:nvCxnSpPr>
        <p:spPr bwMode="auto">
          <a:xfrm flipH="1" flipV="1">
            <a:off x="6562726" y="548640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4">
            <a:extLst>
              <a:ext uri="{FF2B5EF4-FFF2-40B4-BE49-F238E27FC236}">
                <a16:creationId xmlns:a16="http://schemas.microsoft.com/office/drawing/2014/main" id="{A19C41DE-1670-4714-8F95-F9EF83173F9E}"/>
              </a:ext>
            </a:extLst>
          </p:cNvPr>
          <p:cNvCxnSpPr>
            <a:cxnSpLocks noChangeShapeType="1"/>
            <a:stCxn id="51" idx="7"/>
            <a:endCxn id="48" idx="3"/>
          </p:cNvCxnSpPr>
          <p:nvPr/>
        </p:nvCxnSpPr>
        <p:spPr bwMode="auto">
          <a:xfrm flipV="1">
            <a:off x="7477126" y="548640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5">
            <a:extLst>
              <a:ext uri="{FF2B5EF4-FFF2-40B4-BE49-F238E27FC236}">
                <a16:creationId xmlns:a16="http://schemas.microsoft.com/office/drawing/2014/main" id="{79D56764-25BE-411B-8518-DA7BB2108ACB}"/>
              </a:ext>
            </a:extLst>
          </p:cNvPr>
          <p:cNvCxnSpPr>
            <a:cxnSpLocks noChangeShapeType="1"/>
            <a:stCxn id="48" idx="6"/>
            <a:endCxn id="52" idx="2"/>
          </p:cNvCxnSpPr>
          <p:nvPr/>
        </p:nvCxnSpPr>
        <p:spPr bwMode="auto">
          <a:xfrm>
            <a:off x="8467726" y="531495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">
            <a:extLst>
              <a:ext uri="{FF2B5EF4-FFF2-40B4-BE49-F238E27FC236}">
                <a16:creationId xmlns:a16="http://schemas.microsoft.com/office/drawing/2014/main" id="{0C3D5AE0-9C22-4C43-9F47-42E5CBAF20CD}"/>
              </a:ext>
            </a:extLst>
          </p:cNvPr>
          <p:cNvCxnSpPr>
            <a:cxnSpLocks noChangeShapeType="1"/>
            <a:stCxn id="50" idx="5"/>
            <a:endCxn id="48" idx="1"/>
          </p:cNvCxnSpPr>
          <p:nvPr/>
        </p:nvCxnSpPr>
        <p:spPr bwMode="auto">
          <a:xfrm>
            <a:off x="7477126" y="457200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7">
            <a:extLst>
              <a:ext uri="{FF2B5EF4-FFF2-40B4-BE49-F238E27FC236}">
                <a16:creationId xmlns:a16="http://schemas.microsoft.com/office/drawing/2014/main" id="{09352B3A-CD66-4FCD-B81C-CE5423CA792C}"/>
              </a:ext>
            </a:extLst>
          </p:cNvPr>
          <p:cNvCxnSpPr>
            <a:cxnSpLocks noChangeShapeType="1"/>
            <a:stCxn id="50" idx="4"/>
            <a:endCxn id="51" idx="0"/>
          </p:cNvCxnSpPr>
          <p:nvPr/>
        </p:nvCxnSpPr>
        <p:spPr bwMode="auto">
          <a:xfrm>
            <a:off x="7315201" y="463867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1">
            <a:extLst>
              <a:ext uri="{FF2B5EF4-FFF2-40B4-BE49-F238E27FC236}">
                <a16:creationId xmlns:a16="http://schemas.microsoft.com/office/drawing/2014/main" id="{987AEC3F-66F6-4EA1-9EDC-1C9DF828E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440055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D1F231A5-E5DF-4FF2-85AA-6FB243D8C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577215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B2220CD1-BD68-40F3-BF70-D91C06246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2" y="44005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62" name="Text Box 24">
            <a:extLst>
              <a:ext uri="{FF2B5EF4-FFF2-40B4-BE49-F238E27FC236}">
                <a16:creationId xmlns:a16="http://schemas.microsoft.com/office/drawing/2014/main" id="{2ABB9955-5D09-466A-951E-0AEFDEFA5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561975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63" name="Text Box 25">
            <a:extLst>
              <a:ext uri="{FF2B5EF4-FFF2-40B4-BE49-F238E27FC236}">
                <a16:creationId xmlns:a16="http://schemas.microsoft.com/office/drawing/2014/main" id="{E771BF88-F28C-4F28-BF11-4B636B47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2" y="49339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B16C5B0A-C9C2-4D16-993F-0044F92B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445" y="531495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8238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:a16="http://schemas.microsoft.com/office/drawing/2014/main" id="{9E5CDC9F-699C-4D1C-9591-AAD81B451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343" y="345572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Terminology (5/5)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0DDF6-9A00-4171-904A-A4EA28E141BF}"/>
              </a:ext>
            </a:extLst>
          </p:cNvPr>
          <p:cNvSpPr/>
          <p:nvPr/>
        </p:nvSpPr>
        <p:spPr>
          <a:xfrm>
            <a:off x="754251" y="1901806"/>
            <a:ext cx="7273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Tree: connected graph with no 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Spanning tree: tree containing all vertices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Clique: complete subgraph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23FE0-6222-4845-B523-5DB4A77B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54" y="3882109"/>
            <a:ext cx="6108226" cy="167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3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2691FB78-A2DF-41D9-835B-4975BDD6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59CD91-B2D1-4BB8-98DE-A94F048CCF4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4325CC3-A604-4453-BD98-C46B0829A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330" y="334505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Properties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D2B8C8F-A148-4B72-8E5B-A7649A7A95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9400" y="1981200"/>
            <a:ext cx="3733800" cy="1600200"/>
          </a:xfrm>
        </p:spPr>
        <p:txBody>
          <a:bodyPr/>
          <a:lstStyle/>
          <a:p>
            <a:pPr marL="114300" indent="-114300">
              <a:buNone/>
            </a:pPr>
            <a:r>
              <a:rPr lang="en-US" altLang="en-US" sz="2400"/>
              <a:t>Notation</a:t>
            </a:r>
          </a:p>
          <a:p>
            <a:pPr marL="1371600" lvl="1" indent="-914400"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   n	</a:t>
            </a:r>
            <a:r>
              <a:rPr lang="en-US" altLang="en-US" sz="2000"/>
              <a:t>number of vertices</a:t>
            </a:r>
          </a:p>
          <a:p>
            <a:pPr marL="1371600" lvl="1" indent="-914400"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   m	</a:t>
            </a:r>
            <a:r>
              <a:rPr lang="en-US" altLang="en-US" sz="2000"/>
              <a:t>number of edges</a:t>
            </a:r>
          </a:p>
          <a:p>
            <a:pPr marL="1371600" lvl="1" indent="-914400"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deg(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 i="1">
                <a:latin typeface="Times New Roman" panose="02020603050405020304" pitchFamily="18" charset="0"/>
              </a:rPr>
              <a:t>	</a:t>
            </a:r>
            <a:r>
              <a:rPr lang="en-US" altLang="en-US" sz="2000"/>
              <a:t>degree of vertex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endParaRPr lang="en-US" altLang="en-US" sz="2000"/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6EF69C90-9FFD-414B-90CD-4BBD508C70C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1597025"/>
            <a:ext cx="36576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Property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err="1">
                <a:latin typeface="Symbol" panose="05050102010706020507" pitchFamily="18" charset="2"/>
              </a:rPr>
              <a:t>S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deg(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=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Proof:</a:t>
            </a:r>
            <a:r>
              <a:rPr lang="en-US" altLang="en-US" sz="2000" dirty="0"/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Property 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	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 </a:t>
            </a:r>
            <a:r>
              <a:rPr lang="en-US" altLang="en-US" sz="2000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b="1" dirty="0">
                <a:latin typeface="Symbol" panose="05050102010706020507" pitchFamily="18" charset="2"/>
              </a:rPr>
              <a:t>-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  <a:r>
              <a:rPr lang="en-US" altLang="en-US" sz="2000" b="1" dirty="0">
                <a:latin typeface="Symbol" panose="05050102010706020507" pitchFamily="18" charset="2"/>
              </a:rPr>
              <a:t>/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endParaRPr lang="en-US" altLang="en-US" sz="2000" baseline="30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Proof:</a:t>
            </a:r>
            <a:r>
              <a:rPr lang="en-US" altLang="en-US" sz="2000" dirty="0"/>
              <a:t> each vertex has degree at most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b="1" dirty="0">
                <a:latin typeface="Symbol" panose="05050102010706020507" pitchFamily="18" charset="2"/>
              </a:rPr>
              <a:t>-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What is the bound for a directed graph?</a:t>
            </a:r>
          </a:p>
        </p:txBody>
      </p:sp>
      <p:sp>
        <p:nvSpPr>
          <p:cNvPr id="12294" name="Oval 5">
            <a:extLst>
              <a:ext uri="{FF2B5EF4-FFF2-40B4-BE49-F238E27FC236}">
                <a16:creationId xmlns:a16="http://schemas.microsoft.com/office/drawing/2014/main" id="{8930CBF8-C22B-46E6-8D2E-74AC3C18B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35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2295" name="Oval 6">
            <a:extLst>
              <a:ext uri="{FF2B5EF4-FFF2-40B4-BE49-F238E27FC236}">
                <a16:creationId xmlns:a16="http://schemas.microsoft.com/office/drawing/2014/main" id="{F5E620CC-C644-4FA6-A475-C165EC1DE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21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2296" name="Oval 7">
            <a:extLst>
              <a:ext uri="{FF2B5EF4-FFF2-40B4-BE49-F238E27FC236}">
                <a16:creationId xmlns:a16="http://schemas.microsoft.com/office/drawing/2014/main" id="{DDCF2366-D6EF-471B-807B-465C20FF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26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2297" name="Oval 8">
            <a:extLst>
              <a:ext uri="{FF2B5EF4-FFF2-40B4-BE49-F238E27FC236}">
                <a16:creationId xmlns:a16="http://schemas.microsoft.com/office/drawing/2014/main" id="{10650C1A-B3AC-4510-9C29-719C64BC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835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cxnSp>
        <p:nvCxnSpPr>
          <p:cNvPr id="12298" name="AutoShape 9">
            <a:extLst>
              <a:ext uri="{FF2B5EF4-FFF2-40B4-BE49-F238E27FC236}">
                <a16:creationId xmlns:a16="http://schemas.microsoft.com/office/drawing/2014/main" id="{72CA983A-B243-46B0-969D-17A7AE6EEF6D}"/>
              </a:ext>
            </a:extLst>
          </p:cNvPr>
          <p:cNvCxnSpPr>
            <a:cxnSpLocks noChangeShapeType="1"/>
            <a:stCxn id="12295" idx="5"/>
            <a:endCxn id="12297" idx="1"/>
          </p:cNvCxnSpPr>
          <p:nvPr/>
        </p:nvCxnSpPr>
        <p:spPr bwMode="auto">
          <a:xfrm>
            <a:off x="7042150" y="4191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0">
            <a:extLst>
              <a:ext uri="{FF2B5EF4-FFF2-40B4-BE49-F238E27FC236}">
                <a16:creationId xmlns:a16="http://schemas.microsoft.com/office/drawing/2014/main" id="{5BB8850F-A701-4761-976E-D3E7FF289852}"/>
              </a:ext>
            </a:extLst>
          </p:cNvPr>
          <p:cNvCxnSpPr>
            <a:cxnSpLocks noChangeShapeType="1"/>
            <a:stCxn id="12295" idx="3"/>
            <a:endCxn id="12294" idx="7"/>
          </p:cNvCxnSpPr>
          <p:nvPr/>
        </p:nvCxnSpPr>
        <p:spPr bwMode="auto">
          <a:xfrm flipH="1">
            <a:off x="6127750" y="4191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1">
            <a:extLst>
              <a:ext uri="{FF2B5EF4-FFF2-40B4-BE49-F238E27FC236}">
                <a16:creationId xmlns:a16="http://schemas.microsoft.com/office/drawing/2014/main" id="{89C92D75-DD0A-40DC-89AC-2E89DC3D2F26}"/>
              </a:ext>
            </a:extLst>
          </p:cNvPr>
          <p:cNvCxnSpPr>
            <a:cxnSpLocks noChangeShapeType="1"/>
            <a:stCxn id="12296" idx="1"/>
            <a:endCxn id="12294" idx="5"/>
          </p:cNvCxnSpPr>
          <p:nvPr/>
        </p:nvCxnSpPr>
        <p:spPr bwMode="auto">
          <a:xfrm flipH="1" flipV="1">
            <a:off x="6127750" y="5105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2">
            <a:extLst>
              <a:ext uri="{FF2B5EF4-FFF2-40B4-BE49-F238E27FC236}">
                <a16:creationId xmlns:a16="http://schemas.microsoft.com/office/drawing/2014/main" id="{67A105DC-B584-4D37-891D-ACEF08E7344D}"/>
              </a:ext>
            </a:extLst>
          </p:cNvPr>
          <p:cNvCxnSpPr>
            <a:cxnSpLocks noChangeShapeType="1"/>
            <a:stCxn id="12297" idx="3"/>
            <a:endCxn id="12296" idx="7"/>
          </p:cNvCxnSpPr>
          <p:nvPr/>
        </p:nvCxnSpPr>
        <p:spPr bwMode="auto">
          <a:xfrm flipH="1">
            <a:off x="7042150" y="5105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3">
            <a:extLst>
              <a:ext uri="{FF2B5EF4-FFF2-40B4-BE49-F238E27FC236}">
                <a16:creationId xmlns:a16="http://schemas.microsoft.com/office/drawing/2014/main" id="{FFD7442D-5674-49FA-8824-3A73146D03CC}"/>
              </a:ext>
            </a:extLst>
          </p:cNvPr>
          <p:cNvCxnSpPr>
            <a:cxnSpLocks noChangeShapeType="1"/>
            <a:stCxn id="12297" idx="2"/>
            <a:endCxn id="12294" idx="6"/>
          </p:cNvCxnSpPr>
          <p:nvPr/>
        </p:nvCxnSpPr>
        <p:spPr bwMode="auto">
          <a:xfrm flipH="1">
            <a:off x="6181725" y="4987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4">
            <a:extLst>
              <a:ext uri="{FF2B5EF4-FFF2-40B4-BE49-F238E27FC236}">
                <a16:creationId xmlns:a16="http://schemas.microsoft.com/office/drawing/2014/main" id="{D198AAA7-7A39-433C-A056-9CF74EB072B9}"/>
              </a:ext>
            </a:extLst>
          </p:cNvPr>
          <p:cNvCxnSpPr>
            <a:cxnSpLocks noChangeShapeType="1"/>
            <a:stCxn id="12296" idx="0"/>
            <a:endCxn id="12295" idx="4"/>
          </p:cNvCxnSpPr>
          <p:nvPr/>
        </p:nvCxnSpPr>
        <p:spPr bwMode="auto">
          <a:xfrm flipV="1">
            <a:off x="6934200" y="4235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Rectangle 1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4FE2DF-633F-44DC-A2E5-8FBDE758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810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Example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m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deg(</a:t>
            </a:r>
            <a:r>
              <a:rPr lang="en-US" altLang="en-US" sz="2400" b="1" i="1"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</a:rPr>
              <a:t>= </a:t>
            </a: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756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406539" cy="4351338"/>
          </a:xfrm>
        </p:spPr>
        <p:txBody>
          <a:bodyPr/>
          <a:lstStyle/>
          <a:p>
            <a:r>
              <a:rPr lang="en-AU" dirty="0"/>
              <a:t>Adjacency lists</a:t>
            </a:r>
          </a:p>
          <a:p>
            <a:r>
              <a:rPr lang="en-AU" dirty="0"/>
              <a:t>A</a:t>
            </a:r>
            <a:r>
              <a:rPr lang="en-US" dirty="0" err="1"/>
              <a:t>djacency</a:t>
            </a:r>
            <a:r>
              <a:rPr lang="en-US" dirty="0"/>
              <a:t> matrix</a:t>
            </a:r>
          </a:p>
          <a:p>
            <a:r>
              <a:rPr lang="en-AU" dirty="0"/>
              <a:t>B</a:t>
            </a:r>
            <a:r>
              <a:rPr lang="en-US" dirty="0" err="1"/>
              <a:t>oth</a:t>
            </a:r>
            <a:r>
              <a:rPr lang="en-US" dirty="0"/>
              <a:t> representations map vertices into integers in [0, n-1], where n is the number of vertices. </a:t>
            </a:r>
          </a:p>
        </p:txBody>
      </p:sp>
    </p:spTree>
    <p:extLst>
      <p:ext uri="{BB962C8B-B14F-4D97-AF65-F5344CB8AC3E}">
        <p14:creationId xmlns:p14="http://schemas.microsoft.com/office/powerpoint/2010/main" val="45438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(1/8)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22037" cy="840083"/>
          </a:xfrm>
        </p:spPr>
        <p:txBody>
          <a:bodyPr/>
          <a:lstStyle/>
          <a:p>
            <a:r>
              <a:rPr lang="en-AU" dirty="0"/>
              <a:t>Edges represented by a n × n matrix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45B59-0A8E-4F17-8C33-02088111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2725324"/>
            <a:ext cx="4490720" cy="33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4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(2/8)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11712" cy="3924246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easily implemented as 2-dimensional array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can represent graphs, digraphs and weighted graphs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 undirected </a:t>
            </a:r>
            <a:r>
              <a:rPr lang="en-US" dirty="0"/>
              <a:t>graphs: symmetric </a:t>
            </a:r>
            <a:r>
              <a:rPr lang="en-US" dirty="0" err="1"/>
              <a:t>boolean</a:t>
            </a:r>
            <a:r>
              <a:rPr lang="en-US" dirty="0"/>
              <a:t> matrix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digraphs (directed graphs): non-symmetric </a:t>
            </a:r>
            <a:r>
              <a:rPr lang="en-US" dirty="0" err="1"/>
              <a:t>boolean</a:t>
            </a:r>
            <a:r>
              <a:rPr lang="en-US" dirty="0"/>
              <a:t> matrix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weighted graphs: non-symmetric matrix of weight values</a:t>
            </a:r>
            <a:endParaRPr lang="en-US" sz="1600" dirty="0"/>
          </a:p>
          <a:p>
            <a:r>
              <a:rPr lang="en-US" dirty="0"/>
              <a:t>Disadvantages: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if few edges (sparse) ⇒ memory-inefficient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2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(3/8)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385BAA-5EE4-417E-833F-FD217B5A98EB}"/>
              </a:ext>
            </a:extLst>
          </p:cNvPr>
          <p:cNvSpPr/>
          <p:nvPr/>
        </p:nvSpPr>
        <p:spPr>
          <a:xfrm>
            <a:off x="893734" y="1814814"/>
            <a:ext cx="75528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Graph initialization</a:t>
            </a:r>
          </a:p>
          <a:p>
            <a:endParaRPr lang="en-US" sz="2400" dirty="0"/>
          </a:p>
          <a:p>
            <a:r>
              <a:rPr lang="en-US" sz="2400" dirty="0" err="1"/>
              <a:t>newGraph</a:t>
            </a:r>
            <a:r>
              <a:rPr lang="en-US" sz="2400" dirty="0"/>
              <a:t>(n):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Input</a:t>
            </a:r>
            <a:r>
              <a:rPr lang="en-US" sz="2400" dirty="0"/>
              <a:t>:  number of nodes n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Output</a:t>
            </a:r>
            <a:r>
              <a:rPr lang="en-US" sz="2400" dirty="0"/>
              <a:t>: new empty graph</a:t>
            </a:r>
          </a:p>
          <a:p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 err="1"/>
              <a:t>g.nV</a:t>
            </a:r>
            <a:r>
              <a:rPr lang="en-US" sz="2400" dirty="0"/>
              <a:t> = n;   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g.nE</a:t>
            </a:r>
            <a:r>
              <a:rPr lang="en-US" sz="2400" dirty="0"/>
              <a:t> = 0;   </a:t>
            </a:r>
          </a:p>
          <a:p>
            <a:r>
              <a:rPr lang="en-US" sz="2400" dirty="0"/>
              <a:t>   allocate memory to </a:t>
            </a:r>
            <a:r>
              <a:rPr lang="en-US" sz="2400" dirty="0" err="1"/>
              <a:t>g.edges</a:t>
            </a:r>
            <a:r>
              <a:rPr lang="en-US" sz="2400" dirty="0"/>
              <a:t>[][]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dirty="0" err="1"/>
              <a:t>i,j</a:t>
            </a:r>
            <a:r>
              <a:rPr lang="en-US" sz="2400" dirty="0"/>
              <a:t>=0…n-1 </a:t>
            </a:r>
            <a:r>
              <a:rPr lang="en-US" sz="2400" b="1" dirty="0"/>
              <a:t>do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g.edges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][j]=0;   </a:t>
            </a:r>
          </a:p>
          <a:p>
            <a:r>
              <a:rPr lang="en-US" sz="2400" dirty="0"/>
              <a:t>  </a:t>
            </a:r>
            <a:r>
              <a:rPr lang="en-US" sz="2400" b="1" dirty="0"/>
              <a:t>return</a:t>
            </a:r>
            <a:r>
              <a:rPr lang="en-US" sz="2400" dirty="0"/>
              <a:t> g;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2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(4/8)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22037" cy="40869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Edge insertion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sz="2600" dirty="0" err="1"/>
              <a:t>insertEdge</a:t>
            </a:r>
            <a:r>
              <a:rPr lang="en-AU" sz="2600" dirty="0"/>
              <a:t>(g,(</a:t>
            </a:r>
            <a:r>
              <a:rPr lang="en-AU" sz="2600" dirty="0" err="1"/>
              <a:t>v,w</a:t>
            </a:r>
            <a:r>
              <a:rPr lang="en-AU" sz="2600" dirty="0"/>
              <a:t>))</a:t>
            </a:r>
          </a:p>
          <a:p>
            <a:pPr marL="0" indent="0">
              <a:buNone/>
            </a:pPr>
            <a:r>
              <a:rPr lang="en-AU" sz="2600" dirty="0"/>
              <a:t>    </a:t>
            </a:r>
            <a:r>
              <a:rPr lang="en-AU" sz="2600" b="1" dirty="0"/>
              <a:t>Input</a:t>
            </a:r>
            <a:r>
              <a:rPr lang="en-AU" sz="2600" dirty="0"/>
              <a:t>: graph g, edge (</a:t>
            </a:r>
            <a:r>
              <a:rPr lang="en-AU" sz="2600" dirty="0" err="1"/>
              <a:t>v,w</a:t>
            </a:r>
            <a:r>
              <a:rPr lang="en-AU" sz="2600" dirty="0"/>
              <a:t>)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/>
              <a:t>    </a:t>
            </a:r>
            <a:r>
              <a:rPr lang="en-AU" sz="2600" b="1" dirty="0"/>
              <a:t>if</a:t>
            </a:r>
            <a:r>
              <a:rPr lang="en-AU" sz="2600" dirty="0"/>
              <a:t> ( </a:t>
            </a:r>
            <a:r>
              <a:rPr lang="en-AU" sz="2600" dirty="0" err="1"/>
              <a:t>g.edges</a:t>
            </a:r>
            <a:r>
              <a:rPr lang="en-AU" sz="2600" dirty="0"/>
              <a:t>[v][w]= 0 )  </a:t>
            </a:r>
          </a:p>
          <a:p>
            <a:pPr marL="0" indent="0">
              <a:buNone/>
            </a:pPr>
            <a:r>
              <a:rPr lang="en-AU" sz="2600" dirty="0"/>
              <a:t>       { </a:t>
            </a:r>
            <a:r>
              <a:rPr lang="en-AU" sz="2600" dirty="0" err="1"/>
              <a:t>g.edges</a:t>
            </a:r>
            <a:r>
              <a:rPr lang="en-AU" sz="2600" dirty="0"/>
              <a:t>[v][w]=1;       </a:t>
            </a:r>
          </a:p>
          <a:p>
            <a:pPr marL="0" indent="0">
              <a:buNone/>
            </a:pPr>
            <a:r>
              <a:rPr lang="en-AU" sz="2600" dirty="0"/>
              <a:t>         </a:t>
            </a:r>
            <a:r>
              <a:rPr lang="en-AU" sz="2600" dirty="0" err="1"/>
              <a:t>g.edges</a:t>
            </a:r>
            <a:r>
              <a:rPr lang="en-AU" sz="2600" dirty="0"/>
              <a:t>[w][v]=1;</a:t>
            </a:r>
          </a:p>
          <a:p>
            <a:pPr marL="0" indent="0">
              <a:buNone/>
            </a:pPr>
            <a:r>
              <a:rPr lang="en-AU" sz="2600" dirty="0"/>
              <a:t>         </a:t>
            </a:r>
            <a:r>
              <a:rPr lang="en-AU" sz="2600" dirty="0" err="1"/>
              <a:t>g.nE</a:t>
            </a:r>
            <a:r>
              <a:rPr lang="en-AU" sz="2600" dirty="0"/>
              <a:t>=g.nE+1;</a:t>
            </a:r>
          </a:p>
          <a:p>
            <a:pPr marL="0" indent="0">
              <a:buNone/>
            </a:pPr>
            <a:r>
              <a:rPr lang="en-AU" sz="2600" dirty="0"/>
              <a:t>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3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(5/8)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22037" cy="43427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3400" dirty="0"/>
              <a:t>Edge removal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err="1"/>
              <a:t>removeEdge</a:t>
            </a:r>
            <a:r>
              <a:rPr lang="en-AU" dirty="0"/>
              <a:t>(g,(</a:t>
            </a:r>
            <a:r>
              <a:rPr lang="en-AU" dirty="0" err="1"/>
              <a:t>v,w</a:t>
            </a:r>
            <a:r>
              <a:rPr lang="en-AU" dirty="0"/>
              <a:t>))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b="1" dirty="0"/>
              <a:t>Input</a:t>
            </a:r>
            <a:r>
              <a:rPr lang="en-AU" dirty="0"/>
              <a:t> graph g, edge (</a:t>
            </a:r>
            <a:r>
              <a:rPr lang="en-AU" dirty="0" err="1"/>
              <a:t>v,w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  if </a:t>
            </a:r>
            <a:r>
              <a:rPr lang="en-AU" dirty="0"/>
              <a:t>( </a:t>
            </a:r>
            <a:r>
              <a:rPr lang="en-AU" dirty="0" err="1"/>
              <a:t>g.edges</a:t>
            </a:r>
            <a:r>
              <a:rPr lang="en-AU" dirty="0"/>
              <a:t>[v][w]≠0) </a:t>
            </a:r>
          </a:p>
          <a:p>
            <a:pPr marL="0" indent="0">
              <a:buNone/>
            </a:pPr>
            <a:r>
              <a:rPr lang="en-AU" dirty="0"/>
              <a:t>     { </a:t>
            </a:r>
          </a:p>
          <a:p>
            <a:pPr marL="0" indent="0">
              <a:buNone/>
            </a:pPr>
            <a:r>
              <a:rPr lang="en-AU" dirty="0"/>
              <a:t>       </a:t>
            </a:r>
            <a:r>
              <a:rPr lang="en-AU" dirty="0" err="1"/>
              <a:t>g.edges</a:t>
            </a:r>
            <a:r>
              <a:rPr lang="en-AU" dirty="0"/>
              <a:t>[v][w]=0;       </a:t>
            </a:r>
          </a:p>
          <a:p>
            <a:pPr marL="0" indent="0">
              <a:buNone/>
            </a:pPr>
            <a:r>
              <a:rPr lang="en-AU" dirty="0"/>
              <a:t>       </a:t>
            </a:r>
            <a:r>
              <a:rPr lang="en-AU" dirty="0" err="1"/>
              <a:t>g.edges</a:t>
            </a:r>
            <a:r>
              <a:rPr lang="en-AU" dirty="0"/>
              <a:t>[w][v]=0;</a:t>
            </a:r>
          </a:p>
          <a:p>
            <a:pPr marL="0" indent="0">
              <a:buNone/>
            </a:pPr>
            <a:r>
              <a:rPr lang="en-AU" dirty="0"/>
              <a:t>       </a:t>
            </a:r>
            <a:r>
              <a:rPr lang="en-AU" dirty="0" err="1"/>
              <a:t>g.nE</a:t>
            </a:r>
            <a:r>
              <a:rPr lang="en-AU" dirty="0"/>
              <a:t>=g.nE-1;</a:t>
            </a:r>
          </a:p>
          <a:p>
            <a:pPr marL="0" indent="0">
              <a:buNone/>
            </a:pPr>
            <a:r>
              <a:rPr lang="en-AU" dirty="0"/>
              <a:t>     }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3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(6/8)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938" y="2795397"/>
            <a:ext cx="8422037" cy="321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 show(g)</a:t>
            </a:r>
          </a:p>
          <a:p>
            <a:pPr marL="0" indent="0">
              <a:buNone/>
            </a:pPr>
            <a:r>
              <a:rPr lang="en-AU" sz="2400" dirty="0"/>
              <a:t>  </a:t>
            </a:r>
            <a:r>
              <a:rPr lang="en-AU" sz="2400" b="1" dirty="0"/>
              <a:t>Input</a:t>
            </a:r>
            <a:r>
              <a:rPr lang="en-AU" sz="2400" dirty="0"/>
              <a:t>: graph g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  </a:t>
            </a:r>
            <a:r>
              <a:rPr lang="en-AU" sz="2400" b="1" dirty="0"/>
              <a:t>for</a:t>
            </a:r>
            <a:r>
              <a:rPr lang="en-AU" sz="2400" dirty="0"/>
              <a:t> all </a:t>
            </a:r>
            <a:r>
              <a:rPr lang="en-AU" sz="2400" dirty="0" err="1"/>
              <a:t>i</a:t>
            </a:r>
            <a:r>
              <a:rPr lang="en-AU" sz="2400" dirty="0"/>
              <a:t>=0 to g.nV-1 </a:t>
            </a:r>
            <a:r>
              <a:rPr lang="en-AU" sz="2400" b="1" dirty="0"/>
              <a:t>do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b="1" dirty="0"/>
              <a:t>for</a:t>
            </a:r>
            <a:r>
              <a:rPr lang="en-AU" sz="2400" dirty="0"/>
              <a:t> all j=i+1 to g.nV-1 </a:t>
            </a:r>
            <a:r>
              <a:rPr lang="en-AU" sz="2400" b="1" dirty="0"/>
              <a:t>do</a:t>
            </a:r>
          </a:p>
          <a:p>
            <a:pPr marL="0" indent="0">
              <a:buNone/>
            </a:pPr>
            <a:r>
              <a:rPr lang="en-AU" sz="2400" dirty="0"/>
              <a:t>       </a:t>
            </a:r>
            <a:r>
              <a:rPr lang="en-AU" sz="2400" b="1" dirty="0"/>
              <a:t>if</a:t>
            </a:r>
            <a:r>
              <a:rPr lang="en-AU" sz="2400" dirty="0"/>
              <a:t> ( </a:t>
            </a:r>
            <a:r>
              <a:rPr lang="en-AU" sz="2400" dirty="0" err="1"/>
              <a:t>g.edges</a:t>
            </a:r>
            <a:r>
              <a:rPr lang="en-AU" sz="2400" dirty="0"/>
              <a:t>[</a:t>
            </a:r>
            <a:r>
              <a:rPr lang="en-AU" sz="2400" dirty="0" err="1"/>
              <a:t>i</a:t>
            </a:r>
            <a:r>
              <a:rPr lang="en-AU" sz="2400" dirty="0"/>
              <a:t>][j]≠0 ) </a:t>
            </a:r>
          </a:p>
          <a:p>
            <a:pPr marL="0" indent="0">
              <a:buNone/>
            </a:pPr>
            <a:r>
              <a:rPr lang="en-AU" sz="2400" dirty="0"/>
              <a:t>          print </a:t>
            </a:r>
            <a:r>
              <a:rPr lang="en-AU" sz="2400" dirty="0" err="1"/>
              <a:t>i</a:t>
            </a:r>
            <a:r>
              <a:rPr lang="en-AU" sz="2400" dirty="0"/>
              <a:t>"—"j;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21ED3-679F-49C6-A15B-8AD8AAC76400}"/>
              </a:ext>
            </a:extLst>
          </p:cNvPr>
          <p:cNvSpPr/>
          <p:nvPr/>
        </p:nvSpPr>
        <p:spPr>
          <a:xfrm>
            <a:off x="838200" y="1750599"/>
            <a:ext cx="911171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Write an algorithm to output all edges of a graph (no duplicates!)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4763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5848-6740-459C-8A64-F2A1624D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0D38-1DD6-4B48-874D-83BB0D72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88" y="2104595"/>
            <a:ext cx="10515600" cy="3071839"/>
          </a:xfrm>
        </p:spPr>
        <p:txBody>
          <a:bodyPr/>
          <a:lstStyle/>
          <a:p>
            <a:r>
              <a:rPr lang="en-US" dirty="0"/>
              <a:t>Graph terminology</a:t>
            </a:r>
          </a:p>
          <a:p>
            <a:r>
              <a:rPr lang="en-AU" dirty="0"/>
              <a:t>Adjacency matrix representation</a:t>
            </a:r>
          </a:p>
          <a:p>
            <a:r>
              <a:rPr lang="en-AU" dirty="0"/>
              <a:t>Adjacency list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5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(7/8)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707" y="1919743"/>
            <a:ext cx="8422037" cy="3211325"/>
          </a:xfrm>
        </p:spPr>
        <p:txBody>
          <a:bodyPr>
            <a:normAutofit/>
          </a:bodyPr>
          <a:lstStyle/>
          <a:p>
            <a:r>
              <a:rPr lang="en-AU" sz="2400" dirty="0"/>
              <a:t>Space complexity: O(n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if a graph is sparse, most storage is wasted.</a:t>
            </a:r>
          </a:p>
          <a:p>
            <a:endParaRPr lang="en-AU" sz="2400" dirty="0"/>
          </a:p>
          <a:p>
            <a:r>
              <a:rPr lang="en-AU" sz="2400" dirty="0"/>
              <a:t>Time complexity: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 initialisation: O(n</a:t>
            </a:r>
            <a:r>
              <a:rPr lang="en-AU" sz="2000" baseline="30000" dirty="0"/>
              <a:t>2</a:t>
            </a:r>
            <a:r>
              <a:rPr lang="en-AU" sz="2000" dirty="0"/>
              <a:t>)   (initialise </a:t>
            </a:r>
            <a:r>
              <a:rPr lang="en-AU" sz="2000" dirty="0" err="1"/>
              <a:t>n×n</a:t>
            </a:r>
            <a:r>
              <a:rPr lang="en-AU" sz="2000" dirty="0"/>
              <a:t> matrix)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 insert an edge: O(1)   (set two cells in matrix)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 delete an edge: O(1)   (unset two cells in matrix)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7743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(8/8)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707" y="1919743"/>
            <a:ext cx="8422037" cy="321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A space optimisation: store only top-right part of matrix.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DE267-A352-4436-BF18-BA847C20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76" y="2765504"/>
            <a:ext cx="5292996" cy="17556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DE0EA8-B494-46B1-9C9A-AE4972F3A1CC}"/>
              </a:ext>
            </a:extLst>
          </p:cNvPr>
          <p:cNvSpPr/>
          <p:nvPr/>
        </p:nvSpPr>
        <p:spPr>
          <a:xfrm>
            <a:off x="760706" y="4807902"/>
            <a:ext cx="9104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New space complexity: </a:t>
            </a:r>
          </a:p>
          <a:p>
            <a:pPr marL="731520" lvl="1" indent="-274320">
              <a:buFont typeface="Arial" panose="020B0604020202020204" pitchFamily="34" charset="0"/>
              <a:buChar char="•"/>
            </a:pPr>
            <a:r>
              <a:rPr lang="en-AU" sz="2400" dirty="0"/>
              <a:t>n-1 int </a:t>
            </a:r>
            <a:r>
              <a:rPr lang="en-AU" sz="2400" dirty="0" err="1"/>
              <a:t>ptrs</a:t>
            </a:r>
            <a:r>
              <a:rPr lang="en-AU" sz="2400" dirty="0"/>
              <a:t> + n(n-1)/2 </a:t>
            </a:r>
            <a:r>
              <a:rPr lang="en-AU" sz="2400" dirty="0" err="1"/>
              <a:t>ints</a:t>
            </a:r>
            <a:r>
              <a:rPr lang="en-AU" sz="2400" dirty="0"/>
              <a:t>   (but still O(n</a:t>
            </a:r>
            <a:r>
              <a:rPr lang="en-AU" sz="2400" baseline="30000" dirty="0"/>
              <a:t>2</a:t>
            </a:r>
            <a:r>
              <a:rPr lang="en-AU" sz="2400" dirty="0"/>
              <a:t>))</a:t>
            </a:r>
          </a:p>
          <a:p>
            <a:r>
              <a:rPr lang="en-AU" sz="2400" dirty="0"/>
              <a:t>Requires us to always use edges (</a:t>
            </a:r>
            <a:r>
              <a:rPr lang="en-AU" sz="2400" dirty="0" err="1"/>
              <a:t>v,w</a:t>
            </a:r>
            <a:r>
              <a:rPr lang="en-AU" sz="2400" dirty="0"/>
              <a:t>) such that v &lt; w.</a:t>
            </a:r>
          </a:p>
        </p:txBody>
      </p:sp>
    </p:spTree>
    <p:extLst>
      <p:ext uri="{BB962C8B-B14F-4D97-AF65-F5344CB8AC3E}">
        <p14:creationId xmlns:p14="http://schemas.microsoft.com/office/powerpoint/2010/main" val="127432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(1/6)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For each vertex, store linked list of adjacent vertices: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8C786-4647-4755-A9BA-6C7A0C5E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198" y="2969283"/>
            <a:ext cx="4391979" cy="35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0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(2/6)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38360" cy="4463416"/>
          </a:xfrm>
        </p:spPr>
        <p:txBody>
          <a:bodyPr>
            <a:normAutofit/>
          </a:bodyPr>
          <a:lstStyle/>
          <a:p>
            <a:r>
              <a:rPr lang="en-AU" sz="2600" dirty="0"/>
              <a:t>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relatively easy to implement in languages like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memory efficient if E:V relatively small</a:t>
            </a:r>
          </a:p>
          <a:p>
            <a:r>
              <a:rPr lang="en-AU" sz="2600" dirty="0"/>
              <a:t>Disadvantages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one graph has many possible representations unless lists are ordered by same criterion e.g. ascending</a:t>
            </a:r>
          </a:p>
        </p:txBody>
      </p:sp>
    </p:spTree>
    <p:extLst>
      <p:ext uri="{BB962C8B-B14F-4D97-AF65-F5344CB8AC3E}">
        <p14:creationId xmlns:p14="http://schemas.microsoft.com/office/powerpoint/2010/main" val="234166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(3/6)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6325"/>
            <a:ext cx="5430864" cy="45565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Graph initialization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dirty="0" err="1"/>
              <a:t>newGraph</a:t>
            </a:r>
            <a:r>
              <a:rPr lang="en-US" sz="3100" dirty="0"/>
              <a:t>(n)</a:t>
            </a:r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b="1" dirty="0"/>
              <a:t>Input</a:t>
            </a:r>
            <a:r>
              <a:rPr lang="en-US" sz="3100" dirty="0"/>
              <a:t>:  number of nodes n</a:t>
            </a:r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b="1" dirty="0"/>
              <a:t>Output</a:t>
            </a:r>
            <a:r>
              <a:rPr lang="en-US" sz="3100" dirty="0"/>
              <a:t>: new empty graph</a:t>
            </a:r>
          </a:p>
          <a:p>
            <a:pPr marL="0" indent="0">
              <a:buNone/>
            </a:pPr>
            <a:r>
              <a:rPr lang="en-AU" sz="3100" dirty="0"/>
              <a:t> 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dirty="0" err="1"/>
              <a:t>g.nV</a:t>
            </a:r>
            <a:r>
              <a:rPr lang="en-US" sz="3100" dirty="0"/>
              <a:t> = n;   </a:t>
            </a:r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dirty="0" err="1"/>
              <a:t>g.nE</a:t>
            </a:r>
            <a:r>
              <a:rPr lang="en-US" sz="3100" dirty="0"/>
              <a:t> = 0;   </a:t>
            </a:r>
          </a:p>
          <a:p>
            <a:pPr marL="0" indent="0">
              <a:buNone/>
            </a:pPr>
            <a:r>
              <a:rPr lang="en-US" sz="3100" dirty="0"/>
              <a:t>   allocate memory for </a:t>
            </a:r>
            <a:r>
              <a:rPr lang="en-US" sz="3100" dirty="0" err="1"/>
              <a:t>g.edges</a:t>
            </a:r>
            <a:r>
              <a:rPr lang="en-US" sz="3100" dirty="0"/>
              <a:t>[];</a:t>
            </a:r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b="1" dirty="0"/>
              <a:t>for</a:t>
            </a:r>
            <a:r>
              <a:rPr lang="en-US" sz="3100" dirty="0"/>
              <a:t> all </a:t>
            </a:r>
            <a:r>
              <a:rPr lang="en-US" sz="3100" dirty="0" err="1"/>
              <a:t>i</a:t>
            </a:r>
            <a:r>
              <a:rPr lang="en-US" sz="3100" dirty="0"/>
              <a:t>=0..n-1 </a:t>
            </a:r>
            <a:r>
              <a:rPr lang="en-US" sz="3100" b="1" dirty="0"/>
              <a:t>do</a:t>
            </a:r>
          </a:p>
          <a:p>
            <a:pPr marL="0" indent="0">
              <a:buNone/>
            </a:pPr>
            <a:r>
              <a:rPr lang="en-US" sz="3100" dirty="0"/>
              <a:t>      </a:t>
            </a:r>
            <a:r>
              <a:rPr lang="en-US" sz="3100" dirty="0" err="1"/>
              <a:t>g.edges</a:t>
            </a:r>
            <a:r>
              <a:rPr lang="en-US" sz="3100" dirty="0"/>
              <a:t>[</a:t>
            </a:r>
            <a:r>
              <a:rPr lang="en-US" sz="3100" dirty="0" err="1"/>
              <a:t>i</a:t>
            </a:r>
            <a:r>
              <a:rPr lang="en-US" sz="3100" dirty="0"/>
              <a:t>]=NULL;   </a:t>
            </a:r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b="1" dirty="0"/>
              <a:t>return</a:t>
            </a:r>
            <a:r>
              <a:rPr lang="en-US" sz="3100" dirty="0"/>
              <a:t> 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7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(4/6)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Edge insertion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/>
              <a:t>insertEdge</a:t>
            </a:r>
            <a:r>
              <a:rPr lang="en-US" sz="2600" dirty="0"/>
              <a:t>(g,(</a:t>
            </a:r>
            <a:r>
              <a:rPr lang="en-US" sz="2600" dirty="0" err="1"/>
              <a:t>v,w</a:t>
            </a:r>
            <a:r>
              <a:rPr lang="en-US" sz="2600" dirty="0"/>
              <a:t>))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b="1" dirty="0"/>
              <a:t>Input</a:t>
            </a:r>
            <a:r>
              <a:rPr lang="en-US" sz="2600" dirty="0"/>
              <a:t>: graph g, edge (</a:t>
            </a:r>
            <a:r>
              <a:rPr lang="en-US" sz="2600" dirty="0" err="1"/>
              <a:t>v,w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b="1" dirty="0"/>
              <a:t>if </a:t>
            </a:r>
            <a:r>
              <a:rPr lang="en-US" sz="2600" dirty="0"/>
              <a:t> ( </a:t>
            </a:r>
            <a:r>
              <a:rPr lang="en-US" sz="2600" dirty="0" err="1"/>
              <a:t>inLL</a:t>
            </a:r>
            <a:r>
              <a:rPr lang="en-US" sz="2600" dirty="0"/>
              <a:t>(</a:t>
            </a:r>
            <a:r>
              <a:rPr lang="en-US" sz="2600" dirty="0" err="1"/>
              <a:t>g.edges</a:t>
            </a:r>
            <a:r>
              <a:rPr lang="en-US" sz="2600" dirty="0"/>
              <a:t>[v],w) )  </a:t>
            </a:r>
          </a:p>
          <a:p>
            <a:pPr marL="0" indent="0">
              <a:buNone/>
            </a:pPr>
            <a:r>
              <a:rPr lang="en-US" sz="2600" dirty="0"/>
              <a:t>     { </a:t>
            </a:r>
            <a:r>
              <a:rPr lang="en-US" sz="2600" dirty="0" err="1"/>
              <a:t>insertLL</a:t>
            </a:r>
            <a:r>
              <a:rPr lang="en-US" sz="2600" dirty="0"/>
              <a:t>(</a:t>
            </a:r>
            <a:r>
              <a:rPr lang="en-US" sz="2600" dirty="0" err="1"/>
              <a:t>g.edges</a:t>
            </a:r>
            <a:r>
              <a:rPr lang="en-US" sz="2600" dirty="0"/>
              <a:t>[v],w);</a:t>
            </a:r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err="1"/>
              <a:t>insertLL</a:t>
            </a:r>
            <a:r>
              <a:rPr lang="en-US" sz="2600" dirty="0"/>
              <a:t>(</a:t>
            </a:r>
            <a:r>
              <a:rPr lang="en-US" sz="2600" dirty="0" err="1"/>
              <a:t>g.edges</a:t>
            </a:r>
            <a:r>
              <a:rPr lang="en-US" sz="2600" dirty="0"/>
              <a:t>[w],v);</a:t>
            </a:r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err="1"/>
              <a:t>g.nE</a:t>
            </a:r>
            <a:r>
              <a:rPr lang="en-US" sz="2600" dirty="0"/>
              <a:t>=g.nE+1;</a:t>
            </a:r>
          </a:p>
          <a:p>
            <a:pPr marL="0" indent="0">
              <a:buNone/>
            </a:pPr>
            <a:r>
              <a:rPr lang="en-AU" sz="2600" dirty="0"/>
              <a:t>     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708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(5/6)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Edge removal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removeEdge</a:t>
            </a:r>
            <a:r>
              <a:rPr lang="en-US" dirty="0"/>
              <a:t>(g,(</a:t>
            </a:r>
            <a:r>
              <a:rPr lang="en-US" dirty="0" err="1"/>
              <a:t>v,w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Input</a:t>
            </a:r>
            <a:r>
              <a:rPr lang="en-US" dirty="0"/>
              <a:t>: graph g, edge (</a:t>
            </a:r>
            <a:r>
              <a:rPr lang="en-US" dirty="0" err="1"/>
              <a:t>v,w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 </a:t>
            </a:r>
            <a:r>
              <a:rPr lang="en-US" dirty="0" err="1"/>
              <a:t>inLL</a:t>
            </a:r>
            <a:r>
              <a:rPr lang="en-US" dirty="0"/>
              <a:t>(</a:t>
            </a:r>
            <a:r>
              <a:rPr lang="en-US" dirty="0" err="1"/>
              <a:t>g.edges</a:t>
            </a:r>
            <a:r>
              <a:rPr lang="en-US" dirty="0"/>
              <a:t>[v],w) )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deleteLL</a:t>
            </a:r>
            <a:r>
              <a:rPr lang="en-US" dirty="0"/>
              <a:t>(</a:t>
            </a:r>
            <a:r>
              <a:rPr lang="en-US" dirty="0" err="1"/>
              <a:t>g.edges</a:t>
            </a:r>
            <a:r>
              <a:rPr lang="en-US" dirty="0"/>
              <a:t>[v],w);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deleteLL</a:t>
            </a:r>
            <a:r>
              <a:rPr lang="en-US" dirty="0"/>
              <a:t>(</a:t>
            </a:r>
            <a:r>
              <a:rPr lang="en-US" dirty="0" err="1"/>
              <a:t>g.edges</a:t>
            </a:r>
            <a:r>
              <a:rPr lang="en-US" dirty="0"/>
              <a:t>[w],v);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g.nE</a:t>
            </a:r>
            <a:r>
              <a:rPr lang="en-US" dirty="0"/>
              <a:t>=g.nE-1;</a:t>
            </a:r>
          </a:p>
          <a:p>
            <a:pPr marL="0" indent="0">
              <a:buNone/>
            </a:pPr>
            <a:r>
              <a:rPr lang="en-AU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2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(6/6)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176" y="1690687"/>
            <a:ext cx="9220200" cy="4477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Analyse space complexity and time complexity of adjacency list representation: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Space complexity: O(</a:t>
            </a:r>
            <a:r>
              <a:rPr lang="en-AU" dirty="0" err="1"/>
              <a:t>n+m</a:t>
            </a:r>
            <a:r>
              <a:rPr lang="en-AU" dirty="0"/>
              <a:t>), where m is the number of edges</a:t>
            </a:r>
          </a:p>
          <a:p>
            <a:r>
              <a:rPr lang="en-AU" dirty="0"/>
              <a:t>Time complexity: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AU" dirty="0"/>
              <a:t>initialisation: O(n)   (initialise n lists)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AU" dirty="0"/>
              <a:t>insert an edge: O(1)   (insert one vertex into one list (digraph) or two lists (undirected graph)) if don't check for duplicates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AU" dirty="0"/>
              <a:t>delete edge: O(m)   (need to find vertex in list(s))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AU" dirty="0"/>
              <a:t>If vertex lists are sorted</a:t>
            </a:r>
          </a:p>
          <a:p>
            <a:pPr marL="1211580" lvl="2" indent="-342900">
              <a:buFont typeface="Wingdings" panose="05000000000000000000" pitchFamily="2" charset="2"/>
              <a:buChar char="q"/>
            </a:pPr>
            <a:r>
              <a:rPr lang="en-AU" dirty="0"/>
              <a:t>insertion requires search of list ⇒ O(m)</a:t>
            </a:r>
          </a:p>
          <a:p>
            <a:pPr marL="1211580" lvl="2" indent="-342900">
              <a:buFont typeface="Wingdings" panose="05000000000000000000" pitchFamily="2" charset="2"/>
              <a:buChar char="q"/>
            </a:pPr>
            <a:r>
              <a:rPr lang="en-AU" dirty="0"/>
              <a:t>deletion always requires a search, regardless of list order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08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 of Graph Representations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AAF133E-FC80-481E-9E5F-1E8477049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470850"/>
              </p:ext>
            </p:extLst>
          </p:nvPr>
        </p:nvGraphicFramePr>
        <p:xfrm>
          <a:off x="1245891" y="2736454"/>
          <a:ext cx="9386660" cy="269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5944043" imgH="1705381" progId="Word.Document.12">
                  <p:embed/>
                </p:oleObj>
              </mc:Choice>
              <mc:Fallback>
                <p:oleObj name="Document" r:id="rId3" imgW="5944043" imgH="17053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5891" y="2736454"/>
                        <a:ext cx="9386660" cy="2692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005226-9BDE-46F4-AB44-12ADB702D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307" y="2736454"/>
            <a:ext cx="9378229" cy="26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11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Abstract Data Type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2205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600" dirty="0"/>
              <a:t>Data:</a:t>
            </a:r>
          </a:p>
          <a:p>
            <a:pPr marL="731520" lvl="1"/>
            <a:r>
              <a:rPr lang="en-AU" dirty="0"/>
              <a:t>set of edges, set of vertices</a:t>
            </a:r>
          </a:p>
          <a:p>
            <a:pPr marL="0" indent="0">
              <a:buNone/>
            </a:pPr>
            <a:r>
              <a:rPr lang="en-AU" sz="2600" dirty="0"/>
              <a:t>Operations:</a:t>
            </a:r>
          </a:p>
          <a:p>
            <a:pPr lvl="1" indent="-182880"/>
            <a:r>
              <a:rPr lang="en-AU" dirty="0"/>
              <a:t>insertion: create graph, add edge</a:t>
            </a:r>
          </a:p>
          <a:p>
            <a:pPr lvl="1" indent="-182880"/>
            <a:r>
              <a:rPr lang="en-AU" dirty="0"/>
              <a:t>deletion: remove edge, delete whole graph</a:t>
            </a:r>
          </a:p>
          <a:p>
            <a:pPr lvl="1" indent="-182880"/>
            <a:r>
              <a:rPr lang="en-AU" dirty="0"/>
              <a:t>search: check if graph contains a given edge</a:t>
            </a:r>
          </a:p>
          <a:p>
            <a:pPr marL="0" indent="0">
              <a:buNone/>
            </a:pPr>
            <a:r>
              <a:rPr lang="en-AU" sz="2600" dirty="0"/>
              <a:t>Things to note:</a:t>
            </a:r>
          </a:p>
          <a:p>
            <a:pPr lvl="1"/>
            <a:r>
              <a:rPr lang="en-AU" dirty="0"/>
              <a:t>the set of vertices is fixed when a graph is initialised</a:t>
            </a:r>
          </a:p>
          <a:p>
            <a:pPr lvl="1"/>
            <a:r>
              <a:rPr lang="en-AU" dirty="0"/>
              <a:t>we treat vertices as </a:t>
            </a:r>
            <a:r>
              <a:rPr lang="en-AU" dirty="0" err="1"/>
              <a:t>ints</a:t>
            </a:r>
            <a:r>
              <a:rPr lang="en-AU" dirty="0"/>
              <a:t>, but could be arbitrary Items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0">
            <a:extLst>
              <a:ext uri="{FF2B5EF4-FFF2-40B4-BE49-F238E27FC236}">
                <a16:creationId xmlns:a16="http://schemas.microsoft.com/office/drawing/2014/main" id="{5DDA285D-0549-4712-BF97-357E6594B5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46824" y="6395096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3E8A605-7698-4338-A6FC-A8E90FCA32D2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5123" name="Rectangle 1026">
            <a:extLst>
              <a:ext uri="{FF2B5EF4-FFF2-40B4-BE49-F238E27FC236}">
                <a16:creationId xmlns:a16="http://schemas.microsoft.com/office/drawing/2014/main" id="{64B369A9-AFC3-423A-917D-AEB9244E25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17624" y="11825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Graphs</a:t>
            </a:r>
          </a:p>
        </p:txBody>
      </p:sp>
      <p:sp>
        <p:nvSpPr>
          <p:cNvPr id="5124" name="Oval 1027">
            <a:extLst>
              <a:ext uri="{FF2B5EF4-FFF2-40B4-BE49-F238E27FC236}">
                <a16:creationId xmlns:a16="http://schemas.microsoft.com/office/drawing/2014/main" id="{52F1D517-86A7-4D06-93DF-FAE635EF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153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5125" name="Oval 1028">
            <a:extLst>
              <a:ext uri="{FF2B5EF4-FFF2-40B4-BE49-F238E27FC236}">
                <a16:creationId xmlns:a16="http://schemas.microsoft.com/office/drawing/2014/main" id="{A0803984-35DC-4A52-BCC0-D15A852A0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4829821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DFW</a:t>
            </a:r>
          </a:p>
        </p:txBody>
      </p:sp>
      <p:sp>
        <p:nvSpPr>
          <p:cNvPr id="5126" name="Oval 1029">
            <a:extLst>
              <a:ext uri="{FF2B5EF4-FFF2-40B4-BE49-F238E27FC236}">
                <a16:creationId xmlns:a16="http://schemas.microsoft.com/office/drawing/2014/main" id="{680D51A0-FE9E-4946-A22F-FC63D7AD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439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SFO</a:t>
            </a:r>
          </a:p>
        </p:txBody>
      </p:sp>
      <p:sp>
        <p:nvSpPr>
          <p:cNvPr id="5127" name="Oval 1030">
            <a:extLst>
              <a:ext uri="{FF2B5EF4-FFF2-40B4-BE49-F238E27FC236}">
                <a16:creationId xmlns:a16="http://schemas.microsoft.com/office/drawing/2014/main" id="{88AAE9C4-3F05-4250-B020-0798BB593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6869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LAX</a:t>
            </a:r>
          </a:p>
        </p:txBody>
      </p:sp>
      <p:cxnSp>
        <p:nvCxnSpPr>
          <p:cNvPr id="5128" name="AutoShape 1031">
            <a:extLst>
              <a:ext uri="{FF2B5EF4-FFF2-40B4-BE49-F238E27FC236}">
                <a16:creationId xmlns:a16="http://schemas.microsoft.com/office/drawing/2014/main" id="{881FAF81-986F-41A8-850C-A3459BA6AA28}"/>
              </a:ext>
            </a:extLst>
          </p:cNvPr>
          <p:cNvCxnSpPr>
            <a:cxnSpLocks noChangeShapeType="1"/>
            <a:stCxn id="5126" idx="6"/>
            <a:endCxn id="5124" idx="2"/>
          </p:cNvCxnSpPr>
          <p:nvPr/>
        </p:nvCxnSpPr>
        <p:spPr bwMode="auto">
          <a:xfrm flipV="1">
            <a:off x="4832350" y="3543946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1032">
            <a:extLst>
              <a:ext uri="{FF2B5EF4-FFF2-40B4-BE49-F238E27FC236}">
                <a16:creationId xmlns:a16="http://schemas.microsoft.com/office/drawing/2014/main" id="{39F23D25-EB72-46C7-983C-1ED527824234}"/>
              </a:ext>
            </a:extLst>
          </p:cNvPr>
          <p:cNvCxnSpPr>
            <a:cxnSpLocks noChangeShapeType="1"/>
            <a:stCxn id="5125" idx="0"/>
            <a:endCxn id="5124" idx="4"/>
          </p:cNvCxnSpPr>
          <p:nvPr/>
        </p:nvCxnSpPr>
        <p:spPr bwMode="auto">
          <a:xfrm flipV="1">
            <a:off x="6275388" y="3782072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033">
            <a:extLst>
              <a:ext uri="{FF2B5EF4-FFF2-40B4-BE49-F238E27FC236}">
                <a16:creationId xmlns:a16="http://schemas.microsoft.com/office/drawing/2014/main" id="{7189F07F-AB00-4885-8FA3-8E0A3CE1042C}"/>
              </a:ext>
            </a:extLst>
          </p:cNvPr>
          <p:cNvCxnSpPr>
            <a:cxnSpLocks noChangeShapeType="1"/>
            <a:stCxn id="5126" idx="4"/>
            <a:endCxn id="5127" idx="0"/>
          </p:cNvCxnSpPr>
          <p:nvPr/>
        </p:nvCxnSpPr>
        <p:spPr bwMode="auto">
          <a:xfrm>
            <a:off x="4354512" y="4010671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034">
            <a:extLst>
              <a:ext uri="{FF2B5EF4-FFF2-40B4-BE49-F238E27FC236}">
                <a16:creationId xmlns:a16="http://schemas.microsoft.com/office/drawing/2014/main" id="{973888E3-F215-421C-884A-32DC5FC40400}"/>
              </a:ext>
            </a:extLst>
          </p:cNvPr>
          <p:cNvCxnSpPr>
            <a:cxnSpLocks noChangeShapeType="1"/>
            <a:stCxn id="5127" idx="6"/>
            <a:endCxn id="5125" idx="2"/>
          </p:cNvCxnSpPr>
          <p:nvPr/>
        </p:nvCxnSpPr>
        <p:spPr bwMode="auto">
          <a:xfrm>
            <a:off x="4984749" y="4915547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035">
            <a:extLst>
              <a:ext uri="{FF2B5EF4-FFF2-40B4-BE49-F238E27FC236}">
                <a16:creationId xmlns:a16="http://schemas.microsoft.com/office/drawing/2014/main" id="{F95A6A9C-EF63-43B9-95AB-04CE2D1F1CAF}"/>
              </a:ext>
            </a:extLst>
          </p:cNvPr>
          <p:cNvCxnSpPr>
            <a:cxnSpLocks noChangeShapeType="1"/>
            <a:stCxn id="5127" idx="7"/>
            <a:endCxn id="5124" idx="3"/>
          </p:cNvCxnSpPr>
          <p:nvPr/>
        </p:nvCxnSpPr>
        <p:spPr bwMode="auto">
          <a:xfrm flipV="1">
            <a:off x="4838700" y="3715396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Text Box 1036">
            <a:extLst>
              <a:ext uri="{FF2B5EF4-FFF2-40B4-BE49-F238E27FC236}">
                <a16:creationId xmlns:a16="http://schemas.microsoft.com/office/drawing/2014/main" id="{0E7DCACA-EB72-4914-9EF1-71BC52D59E15}"/>
              </a:ext>
            </a:extLst>
          </p:cNvPr>
          <p:cNvSpPr txBox="1">
            <a:spLocks noChangeArrowheads="1"/>
          </p:cNvSpPr>
          <p:nvPr/>
        </p:nvSpPr>
        <p:spPr bwMode="auto">
          <a:xfrm rot="16937753">
            <a:off x="6055518" y="3873353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802</a:t>
            </a:r>
          </a:p>
        </p:txBody>
      </p:sp>
      <p:sp>
        <p:nvSpPr>
          <p:cNvPr id="5134" name="Text Box 1037">
            <a:extLst>
              <a:ext uri="{FF2B5EF4-FFF2-40B4-BE49-F238E27FC236}">
                <a16:creationId xmlns:a16="http://schemas.microsoft.com/office/drawing/2014/main" id="{C1A7B906-D094-41A5-BC81-845AABBD66F0}"/>
              </a:ext>
            </a:extLst>
          </p:cNvPr>
          <p:cNvSpPr txBox="1">
            <a:spLocks noChangeArrowheads="1"/>
          </p:cNvSpPr>
          <p:nvPr/>
        </p:nvSpPr>
        <p:spPr bwMode="auto">
          <a:xfrm rot="19463698">
            <a:off x="4918074" y="4051947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1743</a:t>
            </a:r>
          </a:p>
        </p:txBody>
      </p:sp>
      <p:sp>
        <p:nvSpPr>
          <p:cNvPr id="5135" name="Text Box 1038">
            <a:extLst>
              <a:ext uri="{FF2B5EF4-FFF2-40B4-BE49-F238E27FC236}">
                <a16:creationId xmlns:a16="http://schemas.microsoft.com/office/drawing/2014/main" id="{B2D2E749-6A5A-493C-A954-414A0A325F28}"/>
              </a:ext>
            </a:extLst>
          </p:cNvPr>
          <p:cNvSpPr txBox="1">
            <a:spLocks noChangeArrowheads="1"/>
          </p:cNvSpPr>
          <p:nvPr/>
        </p:nvSpPr>
        <p:spPr bwMode="auto">
          <a:xfrm rot="20910655">
            <a:off x="5029199" y="3315347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1843</a:t>
            </a:r>
          </a:p>
        </p:txBody>
      </p:sp>
      <p:sp>
        <p:nvSpPr>
          <p:cNvPr id="5136" name="Text Box 1039">
            <a:extLst>
              <a:ext uri="{FF2B5EF4-FFF2-40B4-BE49-F238E27FC236}">
                <a16:creationId xmlns:a16="http://schemas.microsoft.com/office/drawing/2014/main" id="{AB5A09A5-F59E-4C24-811C-48DC45648286}"/>
              </a:ext>
            </a:extLst>
          </p:cNvPr>
          <p:cNvSpPr txBox="1">
            <a:spLocks noChangeArrowheads="1"/>
          </p:cNvSpPr>
          <p:nvPr/>
        </p:nvSpPr>
        <p:spPr bwMode="auto">
          <a:xfrm rot="695916">
            <a:off x="5070474" y="4642497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1233</a:t>
            </a:r>
          </a:p>
        </p:txBody>
      </p:sp>
      <p:sp>
        <p:nvSpPr>
          <p:cNvPr id="5137" name="Text Box 1040">
            <a:extLst>
              <a:ext uri="{FF2B5EF4-FFF2-40B4-BE49-F238E27FC236}">
                <a16:creationId xmlns:a16="http://schemas.microsoft.com/office/drawing/2014/main" id="{D7A3784D-4AA3-43E6-B95C-39D59A41EB01}"/>
              </a:ext>
            </a:extLst>
          </p:cNvPr>
          <p:cNvSpPr txBox="1">
            <a:spLocks noChangeArrowheads="1"/>
          </p:cNvSpPr>
          <p:nvPr/>
        </p:nvSpPr>
        <p:spPr bwMode="auto">
          <a:xfrm rot="4665015">
            <a:off x="4290219" y="4179741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337</a:t>
            </a:r>
          </a:p>
        </p:txBody>
      </p:sp>
    </p:spTree>
    <p:extLst>
      <p:ext uri="{BB962C8B-B14F-4D97-AF65-F5344CB8AC3E}">
        <p14:creationId xmlns:p14="http://schemas.microsoft.com/office/powerpoint/2010/main" val="73090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Abstract Data Type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0932" y="1754968"/>
            <a:ext cx="9080716" cy="503329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/>
              <a:t>Graph ADT interface </a:t>
            </a:r>
            <a:r>
              <a:rPr lang="en-US" sz="4400" dirty="0" err="1"/>
              <a:t>graph.h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typedef struct </a:t>
            </a:r>
            <a:r>
              <a:rPr lang="en-US" sz="4400" dirty="0" err="1"/>
              <a:t>GraphRep</a:t>
            </a:r>
            <a:r>
              <a:rPr lang="en-US" sz="4400" dirty="0"/>
              <a:t> *Graph;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typedef int Vertex;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typedef struct Edge { Vertex v; Vertex w; } Edge;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Graph </a:t>
            </a:r>
            <a:r>
              <a:rPr lang="en-US" sz="4400" dirty="0" err="1"/>
              <a:t>newGraph</a:t>
            </a:r>
            <a:r>
              <a:rPr lang="en-US" sz="4400" dirty="0"/>
              <a:t>(int V);                 </a:t>
            </a:r>
          </a:p>
          <a:p>
            <a:pPr marL="0" indent="0">
              <a:buNone/>
            </a:pPr>
            <a:r>
              <a:rPr lang="en-US" sz="4400" dirty="0"/>
              <a:t>void  </a:t>
            </a:r>
            <a:r>
              <a:rPr lang="en-US" sz="4400" dirty="0" err="1"/>
              <a:t>insertEdge</a:t>
            </a:r>
            <a:r>
              <a:rPr lang="en-US" sz="4400" dirty="0"/>
              <a:t>(Graph, Edge);</a:t>
            </a:r>
          </a:p>
          <a:p>
            <a:pPr marL="0" indent="0">
              <a:buNone/>
            </a:pPr>
            <a:r>
              <a:rPr lang="en-US" sz="4400" dirty="0"/>
              <a:t>void  </a:t>
            </a:r>
            <a:r>
              <a:rPr lang="en-US" sz="4400" dirty="0" err="1"/>
              <a:t>removeEdge</a:t>
            </a:r>
            <a:r>
              <a:rPr lang="en-US" sz="4400" dirty="0"/>
              <a:t>(Graph, Edge);</a:t>
            </a:r>
          </a:p>
          <a:p>
            <a:pPr marL="0" indent="0">
              <a:buNone/>
            </a:pPr>
            <a:r>
              <a:rPr lang="en-US" sz="4400" dirty="0"/>
              <a:t>bool  adjacent(Graph, Vertex, Vertex); </a:t>
            </a:r>
          </a:p>
          <a:p>
            <a:pPr marL="0" indent="0">
              <a:buNone/>
            </a:pPr>
            <a:r>
              <a:rPr lang="en-US" sz="4400" dirty="0"/>
              <a:t>                                       </a:t>
            </a:r>
          </a:p>
          <a:p>
            <a:pPr marL="0" indent="0">
              <a:buNone/>
            </a:pPr>
            <a:r>
              <a:rPr lang="en-US" sz="4400" dirty="0"/>
              <a:t>void  </a:t>
            </a:r>
            <a:r>
              <a:rPr lang="en-US" sz="4400" dirty="0" err="1"/>
              <a:t>freeGraph</a:t>
            </a:r>
            <a:r>
              <a:rPr lang="en-US" sz="4400" dirty="0"/>
              <a:t>(Graph);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8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Implementation with Adjacency Matrix (1/4)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6687" y="2135592"/>
            <a:ext cx="8809495" cy="3389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Implementation of </a:t>
            </a:r>
            <a:r>
              <a:rPr lang="en-US" sz="2400" dirty="0" err="1"/>
              <a:t>GraphRep</a:t>
            </a:r>
            <a:r>
              <a:rPr lang="en-US" sz="2400" dirty="0"/>
              <a:t> (adjacency-matrix representation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typedef struct </a:t>
            </a:r>
            <a:r>
              <a:rPr lang="en-US" sz="2200" dirty="0" err="1"/>
              <a:t>GraphRep</a:t>
            </a:r>
            <a:r>
              <a:rPr lang="en-US" sz="2200" dirty="0"/>
              <a:t> {</a:t>
            </a:r>
          </a:p>
          <a:p>
            <a:pPr marL="0" indent="0">
              <a:buNone/>
            </a:pPr>
            <a:r>
              <a:rPr lang="en-US" sz="2200" dirty="0"/>
              <a:t>   int  **edges; </a:t>
            </a:r>
          </a:p>
          <a:p>
            <a:pPr marL="0" indent="0">
              <a:buNone/>
            </a:pPr>
            <a:r>
              <a:rPr lang="en-US" sz="2200" dirty="0"/>
              <a:t>   int    </a:t>
            </a:r>
            <a:r>
              <a:rPr lang="en-US" sz="2200" dirty="0" err="1"/>
              <a:t>nV</a:t>
            </a:r>
            <a:r>
              <a:rPr lang="en-US" sz="2200" dirty="0"/>
              <a:t>;    </a:t>
            </a:r>
          </a:p>
          <a:p>
            <a:pPr marL="0" indent="0">
              <a:buNone/>
            </a:pPr>
            <a:r>
              <a:rPr lang="en-US" sz="2200" dirty="0"/>
              <a:t>   int    </a:t>
            </a:r>
            <a:r>
              <a:rPr lang="en-US" sz="2200" dirty="0" err="1"/>
              <a:t>nE</a:t>
            </a:r>
            <a:r>
              <a:rPr lang="en-US" sz="2200" dirty="0"/>
              <a:t>;    </a:t>
            </a:r>
          </a:p>
          <a:p>
            <a:pPr marL="0" indent="0">
              <a:buNone/>
            </a:pPr>
            <a:r>
              <a:rPr lang="en-US" sz="2200" dirty="0"/>
              <a:t>} </a:t>
            </a:r>
            <a:r>
              <a:rPr lang="en-US" sz="2200" dirty="0" err="1"/>
              <a:t>GraphRep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4EE5F-2C0B-4309-AE56-71545080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20" y="4117086"/>
            <a:ext cx="6356723" cy="19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58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Matrix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692" y="1923162"/>
            <a:ext cx="9770390" cy="48021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Implementation of graph </a:t>
            </a:r>
            <a:r>
              <a:rPr lang="en-US" sz="2900" dirty="0" err="1"/>
              <a:t>initialisation</a:t>
            </a:r>
            <a:r>
              <a:rPr lang="en-US" sz="2900" dirty="0"/>
              <a:t> (adjacency-matrix representation)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Graph </a:t>
            </a:r>
            <a:r>
              <a:rPr lang="en-US" sz="2900" dirty="0" err="1"/>
              <a:t>newGraph</a:t>
            </a:r>
            <a:r>
              <a:rPr lang="en-US" sz="2900" dirty="0"/>
              <a:t>(int n) {</a:t>
            </a:r>
          </a:p>
          <a:p>
            <a:pPr marL="0" indent="0">
              <a:buNone/>
            </a:pPr>
            <a:r>
              <a:rPr lang="en-US" sz="2900" dirty="0"/>
              <a:t>   assert(n &gt;= 0);</a:t>
            </a:r>
          </a:p>
          <a:p>
            <a:pPr marL="0" indent="0">
              <a:buNone/>
            </a:pPr>
            <a:r>
              <a:rPr lang="en-US" sz="2900" dirty="0"/>
              <a:t>   int </a:t>
            </a:r>
            <a:r>
              <a:rPr lang="en-US" sz="2900" dirty="0" err="1"/>
              <a:t>i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   Graph g = malloc(</a:t>
            </a:r>
            <a:r>
              <a:rPr lang="en-US" sz="2900" dirty="0" err="1"/>
              <a:t>sizeof</a:t>
            </a:r>
            <a:r>
              <a:rPr lang="en-US" sz="2900" dirty="0"/>
              <a:t>(</a:t>
            </a:r>
            <a:r>
              <a:rPr lang="en-US" sz="2900" dirty="0" err="1"/>
              <a:t>GraphRep</a:t>
            </a:r>
            <a:r>
              <a:rPr lang="en-US" sz="2900" dirty="0"/>
              <a:t>));      </a:t>
            </a:r>
          </a:p>
          <a:p>
            <a:pPr marL="0" indent="0">
              <a:buNone/>
            </a:pPr>
            <a:r>
              <a:rPr lang="en-US" sz="2900" dirty="0"/>
              <a:t>   assert(g != NULL); g-&gt;</a:t>
            </a:r>
            <a:r>
              <a:rPr lang="en-US" sz="2900" dirty="0" err="1"/>
              <a:t>nV</a:t>
            </a:r>
            <a:r>
              <a:rPr lang="en-US" sz="2900" dirty="0"/>
              <a:t> = n;  g-&gt;</a:t>
            </a:r>
            <a:r>
              <a:rPr lang="en-US" sz="2900" dirty="0" err="1"/>
              <a:t>nE</a:t>
            </a:r>
            <a:r>
              <a:rPr lang="en-US" sz="2900" dirty="0"/>
              <a:t> = 0;</a:t>
            </a:r>
          </a:p>
          <a:p>
            <a:pPr marL="0" indent="0">
              <a:buNone/>
            </a:pPr>
            <a:r>
              <a:rPr lang="en-US" sz="2900" dirty="0"/>
              <a:t>   g-&gt;edges = malloc(n * </a:t>
            </a:r>
            <a:r>
              <a:rPr lang="en-US" sz="2900" dirty="0" err="1"/>
              <a:t>sizeof</a:t>
            </a:r>
            <a:r>
              <a:rPr lang="en-US" sz="2900" dirty="0"/>
              <a:t>(int *));    </a:t>
            </a:r>
          </a:p>
          <a:p>
            <a:pPr marL="0" indent="0">
              <a:buNone/>
            </a:pPr>
            <a:r>
              <a:rPr lang="en-US" sz="2900" dirty="0"/>
              <a:t>   assert(g-&gt;edges != NULL);</a:t>
            </a:r>
          </a:p>
          <a:p>
            <a:pPr marL="0" indent="0">
              <a:buNone/>
            </a:pPr>
            <a:r>
              <a:rPr lang="en-US" sz="2900" dirty="0"/>
              <a:t>   for (</a:t>
            </a:r>
            <a:r>
              <a:rPr lang="en-US" sz="2900" dirty="0" err="1"/>
              <a:t>i</a:t>
            </a:r>
            <a:r>
              <a:rPr lang="en-US" sz="2900" dirty="0"/>
              <a:t> = 0; </a:t>
            </a:r>
            <a:r>
              <a:rPr lang="en-US" sz="2900" dirty="0" err="1"/>
              <a:t>i</a:t>
            </a:r>
            <a:r>
              <a:rPr lang="en-US" sz="2900" dirty="0"/>
              <a:t> &lt; n; </a:t>
            </a:r>
            <a:r>
              <a:rPr lang="en-US" sz="2900" dirty="0" err="1"/>
              <a:t>i</a:t>
            </a:r>
            <a:r>
              <a:rPr lang="en-US" sz="2900" dirty="0"/>
              <a:t>++) {                                            </a:t>
            </a:r>
          </a:p>
          <a:p>
            <a:pPr marL="0" indent="0">
              <a:buNone/>
            </a:pPr>
            <a:r>
              <a:rPr lang="en-US" sz="2900" dirty="0"/>
              <a:t>      g-&gt;edges[</a:t>
            </a:r>
            <a:r>
              <a:rPr lang="en-US" sz="2900" dirty="0" err="1"/>
              <a:t>i</a:t>
            </a:r>
            <a:r>
              <a:rPr lang="en-US" sz="2900" dirty="0"/>
              <a:t>] = </a:t>
            </a:r>
            <a:r>
              <a:rPr lang="en-US" sz="2900" dirty="0" err="1"/>
              <a:t>calloc</a:t>
            </a:r>
            <a:r>
              <a:rPr lang="en-US" sz="2900" dirty="0"/>
              <a:t>(n, </a:t>
            </a:r>
            <a:r>
              <a:rPr lang="en-US" sz="2900" dirty="0" err="1"/>
              <a:t>sizeof</a:t>
            </a:r>
            <a:r>
              <a:rPr lang="en-US" sz="2900" dirty="0"/>
              <a:t>(int)); assert(g-&gt;edges[</a:t>
            </a:r>
            <a:r>
              <a:rPr lang="en-US" sz="2900" dirty="0" err="1"/>
              <a:t>i</a:t>
            </a:r>
            <a:r>
              <a:rPr lang="en-US" sz="2900" dirty="0"/>
              <a:t>] != NULL);</a:t>
            </a:r>
          </a:p>
          <a:p>
            <a:pPr marL="0" indent="0">
              <a:buNone/>
            </a:pPr>
            <a:r>
              <a:rPr lang="en-US" sz="2900" dirty="0"/>
              <a:t>   }</a:t>
            </a:r>
          </a:p>
          <a:p>
            <a:pPr marL="0" indent="0">
              <a:buNone/>
            </a:pPr>
            <a:r>
              <a:rPr lang="en-US" sz="2900" dirty="0"/>
              <a:t>   return g;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4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Implementation with Adjacency Matrix (3/4)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39468"/>
            <a:ext cx="10095854" cy="495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Implementation of edge insertion/removal (adjacency-matrix representation)</a:t>
            </a:r>
          </a:p>
          <a:p>
            <a:pPr marL="0" indent="0">
              <a:buNone/>
            </a:pPr>
            <a:r>
              <a:rPr lang="en-US" sz="1800" dirty="0"/>
              <a:t>bool </a:t>
            </a:r>
            <a:r>
              <a:rPr lang="en-US" sz="1800" dirty="0" err="1"/>
              <a:t>validV</a:t>
            </a:r>
            <a:r>
              <a:rPr lang="en-US" sz="1800" dirty="0"/>
              <a:t>(Graph g, Vertex v) </a:t>
            </a:r>
          </a:p>
          <a:p>
            <a:pPr marL="0" indent="0">
              <a:buNone/>
            </a:pPr>
            <a:r>
              <a:rPr lang="en-US" sz="1800" dirty="0"/>
              <a:t>{ return (g != NULL &amp;&amp; v &gt;= 0 &amp;&amp; v &lt; g-&gt;</a:t>
            </a:r>
            <a:r>
              <a:rPr lang="en-US" sz="1800" dirty="0" err="1"/>
              <a:t>nV</a:t>
            </a:r>
            <a:r>
              <a:rPr lang="en-US" sz="1800" dirty="0"/>
              <a:t>);}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insertEdge</a:t>
            </a:r>
            <a:r>
              <a:rPr lang="en-US" sz="1800" dirty="0"/>
              <a:t>(Graph g, Edge e) {</a:t>
            </a:r>
          </a:p>
          <a:p>
            <a:pPr marL="0" indent="0">
              <a:buNone/>
            </a:pPr>
            <a:r>
              <a:rPr lang="en-US" sz="1800" dirty="0"/>
              <a:t>   assert(g != NULL &amp;&amp; </a:t>
            </a:r>
            <a:r>
              <a:rPr lang="en-US" sz="1800" dirty="0" err="1"/>
              <a:t>validV</a:t>
            </a:r>
            <a:r>
              <a:rPr lang="en-US" sz="1800" dirty="0"/>
              <a:t>(</a:t>
            </a:r>
            <a:r>
              <a:rPr lang="en-US" sz="1800" dirty="0" err="1"/>
              <a:t>g,e.v</a:t>
            </a:r>
            <a:r>
              <a:rPr lang="en-US" sz="1800" dirty="0"/>
              <a:t>) &amp;&amp; </a:t>
            </a:r>
            <a:r>
              <a:rPr lang="en-US" sz="1800" dirty="0" err="1"/>
              <a:t>validV</a:t>
            </a:r>
            <a:r>
              <a:rPr lang="en-US" sz="1800" dirty="0"/>
              <a:t>(</a:t>
            </a:r>
            <a:r>
              <a:rPr lang="en-US" sz="1800" dirty="0" err="1"/>
              <a:t>g,e.w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/>
              <a:t>   if (!g-&gt;edges[</a:t>
            </a:r>
            <a:r>
              <a:rPr lang="en-US" sz="1800" dirty="0" err="1"/>
              <a:t>e.v</a:t>
            </a:r>
            <a:r>
              <a:rPr lang="en-US" sz="1800" dirty="0"/>
              <a:t>][</a:t>
            </a:r>
            <a:r>
              <a:rPr lang="en-US" sz="1800" dirty="0" err="1"/>
              <a:t>e.w</a:t>
            </a:r>
            <a:r>
              <a:rPr lang="en-US" sz="1800" dirty="0"/>
              <a:t>]) {  </a:t>
            </a:r>
          </a:p>
          <a:p>
            <a:pPr marL="0" indent="0">
              <a:buNone/>
            </a:pPr>
            <a:r>
              <a:rPr lang="en-US" sz="1800" dirty="0"/>
              <a:t>      g-&gt;edges[</a:t>
            </a:r>
            <a:r>
              <a:rPr lang="en-US" sz="1800" dirty="0" err="1"/>
              <a:t>e.v</a:t>
            </a:r>
            <a:r>
              <a:rPr lang="en-US" sz="1800" dirty="0"/>
              <a:t>][</a:t>
            </a:r>
            <a:r>
              <a:rPr lang="en-US" sz="1800" dirty="0" err="1"/>
              <a:t>e.w</a:t>
            </a:r>
            <a:r>
              <a:rPr lang="en-US" sz="1800" dirty="0"/>
              <a:t>] = 1; g-&gt;edges[</a:t>
            </a:r>
            <a:r>
              <a:rPr lang="en-US" sz="1800" dirty="0" err="1"/>
              <a:t>e.w</a:t>
            </a:r>
            <a:r>
              <a:rPr lang="en-US" sz="1800" dirty="0"/>
              <a:t>][</a:t>
            </a:r>
            <a:r>
              <a:rPr lang="en-US" sz="1800" dirty="0" err="1"/>
              <a:t>e.v</a:t>
            </a:r>
            <a:r>
              <a:rPr lang="en-US" sz="1800" dirty="0"/>
              <a:t>] = 1; g-&gt;</a:t>
            </a:r>
            <a:r>
              <a:rPr lang="en-US" sz="1800" dirty="0" err="1"/>
              <a:t>nE</a:t>
            </a:r>
            <a:r>
              <a:rPr lang="en-US" sz="1800" dirty="0"/>
              <a:t>++; }}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removeEdge</a:t>
            </a:r>
            <a:r>
              <a:rPr lang="en-US" sz="1800" dirty="0"/>
              <a:t>(Graph g, Edge e) {</a:t>
            </a:r>
          </a:p>
          <a:p>
            <a:pPr marL="0" indent="0">
              <a:buNone/>
            </a:pPr>
            <a:r>
              <a:rPr lang="en-US" sz="1800" dirty="0"/>
              <a:t>   assert(g != NULL &amp;&amp; </a:t>
            </a:r>
            <a:r>
              <a:rPr lang="en-US" sz="1800" dirty="0" err="1"/>
              <a:t>validV</a:t>
            </a:r>
            <a:r>
              <a:rPr lang="en-US" sz="1800" dirty="0"/>
              <a:t>(</a:t>
            </a:r>
            <a:r>
              <a:rPr lang="en-US" sz="1800" dirty="0" err="1"/>
              <a:t>g,e.v</a:t>
            </a:r>
            <a:r>
              <a:rPr lang="en-US" sz="1800" dirty="0"/>
              <a:t>) &amp;&amp; </a:t>
            </a:r>
            <a:r>
              <a:rPr lang="en-US" sz="1800" dirty="0" err="1"/>
              <a:t>validV</a:t>
            </a:r>
            <a:r>
              <a:rPr lang="en-US" sz="1800" dirty="0"/>
              <a:t>(</a:t>
            </a:r>
            <a:r>
              <a:rPr lang="en-US" sz="1800" dirty="0" err="1"/>
              <a:t>g,e.w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/>
              <a:t>   if (g-&gt;edges[</a:t>
            </a:r>
            <a:r>
              <a:rPr lang="en-US" sz="1800" dirty="0" err="1"/>
              <a:t>e.v</a:t>
            </a:r>
            <a:r>
              <a:rPr lang="en-US" sz="1800" dirty="0"/>
              <a:t>][</a:t>
            </a:r>
            <a:r>
              <a:rPr lang="en-US" sz="1800" dirty="0" err="1"/>
              <a:t>e.w</a:t>
            </a:r>
            <a:r>
              <a:rPr lang="en-US" sz="1800" dirty="0"/>
              <a:t>]) {   </a:t>
            </a:r>
          </a:p>
          <a:p>
            <a:pPr marL="0" indent="0">
              <a:buNone/>
            </a:pPr>
            <a:r>
              <a:rPr lang="en-US" sz="1800" dirty="0"/>
              <a:t>      g-&gt;edges[</a:t>
            </a:r>
            <a:r>
              <a:rPr lang="en-US" sz="1800" dirty="0" err="1"/>
              <a:t>e.v</a:t>
            </a:r>
            <a:r>
              <a:rPr lang="en-US" sz="1800" dirty="0"/>
              <a:t>][</a:t>
            </a:r>
            <a:r>
              <a:rPr lang="en-US" sz="1800" dirty="0" err="1"/>
              <a:t>e.w</a:t>
            </a:r>
            <a:r>
              <a:rPr lang="en-US" sz="1800" dirty="0"/>
              <a:t>] = 0;  g-&gt;edges[</a:t>
            </a:r>
            <a:r>
              <a:rPr lang="en-US" sz="1800" dirty="0" err="1"/>
              <a:t>e.w</a:t>
            </a:r>
            <a:r>
              <a:rPr lang="en-US" sz="1800" dirty="0"/>
              <a:t>][</a:t>
            </a:r>
            <a:r>
              <a:rPr lang="en-US" sz="1800" dirty="0" err="1"/>
              <a:t>e.v</a:t>
            </a:r>
            <a:r>
              <a:rPr lang="en-US" sz="1800" dirty="0"/>
              <a:t>] = 0; g-&gt;</a:t>
            </a:r>
            <a:r>
              <a:rPr lang="en-US" sz="1800" dirty="0" err="1"/>
              <a:t>nE</a:t>
            </a:r>
            <a:r>
              <a:rPr lang="en-US" sz="1800" dirty="0"/>
              <a:t>--; }}</a:t>
            </a:r>
          </a:p>
        </p:txBody>
      </p:sp>
    </p:spTree>
    <p:extLst>
      <p:ext uri="{BB962C8B-B14F-4D97-AF65-F5344CB8AC3E}">
        <p14:creationId xmlns:p14="http://schemas.microsoft.com/office/powerpoint/2010/main" val="4285548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Implementation with Adjacency Matrix (4/4)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58838"/>
            <a:ext cx="9685149" cy="4334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Implement a function to check whether two vertices are directly connected by an edge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dirty="0"/>
              <a:t>bool adjacent(Graph g, Vertex x, Vertex y) {</a:t>
            </a:r>
          </a:p>
          <a:p>
            <a:pPr marL="0" indent="0">
              <a:buNone/>
            </a:pPr>
            <a:r>
              <a:rPr lang="en-US" sz="2000" dirty="0"/>
              <a:t>   assert(g != NULL &amp;&amp; </a:t>
            </a:r>
            <a:r>
              <a:rPr lang="en-US" sz="2000" dirty="0" err="1"/>
              <a:t>validV</a:t>
            </a:r>
            <a:r>
              <a:rPr lang="en-US" sz="2000" dirty="0"/>
              <a:t>(</a:t>
            </a:r>
            <a:r>
              <a:rPr lang="en-US" sz="2000" dirty="0" err="1"/>
              <a:t>g,x</a:t>
            </a:r>
            <a:r>
              <a:rPr lang="en-US" sz="2000" dirty="0"/>
              <a:t>) &amp;&amp; </a:t>
            </a:r>
            <a:r>
              <a:rPr lang="en-US" sz="2000" dirty="0" err="1"/>
              <a:t>validV</a:t>
            </a:r>
            <a:r>
              <a:rPr lang="en-US" sz="2000" dirty="0"/>
              <a:t>(</a:t>
            </a:r>
            <a:r>
              <a:rPr lang="en-US" sz="2000" dirty="0" err="1"/>
              <a:t>g,y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return (g-&gt;edges[x][y] != 0);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73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Implementation with Adjacency Lists (1/7)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2150" y="1937288"/>
            <a:ext cx="7942882" cy="4641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Implementation of </a:t>
            </a:r>
            <a:r>
              <a:rPr lang="en-US" sz="2400" dirty="0" err="1"/>
              <a:t>GraphRep</a:t>
            </a:r>
            <a:r>
              <a:rPr lang="en-US" sz="2400" dirty="0"/>
              <a:t> (adjacency-list representation)</a:t>
            </a:r>
          </a:p>
          <a:p>
            <a:pPr marL="0" indent="0">
              <a:buNone/>
            </a:pPr>
            <a:r>
              <a:rPr lang="en-US" sz="2000" dirty="0"/>
              <a:t>typedef struct </a:t>
            </a:r>
            <a:r>
              <a:rPr lang="en-US" sz="2000" dirty="0" err="1"/>
              <a:t>GraphRep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Node **edges;  </a:t>
            </a:r>
          </a:p>
          <a:p>
            <a:pPr marL="0" indent="0">
              <a:buNone/>
            </a:pPr>
            <a:r>
              <a:rPr lang="en-US" sz="2000" dirty="0"/>
              <a:t>   int    </a:t>
            </a:r>
            <a:r>
              <a:rPr lang="en-US" sz="2000" dirty="0" err="1"/>
              <a:t>nV</a:t>
            </a:r>
            <a:r>
              <a:rPr lang="en-US" sz="2000" dirty="0"/>
              <a:t>;     </a:t>
            </a:r>
          </a:p>
          <a:p>
            <a:pPr marL="0" indent="0">
              <a:buNone/>
            </a:pPr>
            <a:r>
              <a:rPr lang="en-US" sz="2000" dirty="0"/>
              <a:t>   int    </a:t>
            </a:r>
            <a:r>
              <a:rPr lang="en-US" sz="2000" dirty="0" err="1"/>
              <a:t>nE</a:t>
            </a:r>
            <a:r>
              <a:rPr lang="en-US" sz="2000" dirty="0"/>
              <a:t>;     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r>
              <a:rPr lang="en-US" sz="2000" dirty="0" err="1"/>
              <a:t>GraphRep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typedef struct Node {</a:t>
            </a:r>
          </a:p>
          <a:p>
            <a:pPr marL="0" indent="0">
              <a:buNone/>
            </a:pPr>
            <a:r>
              <a:rPr lang="en-US" sz="2000" dirty="0"/>
              <a:t>   Vertex       v;</a:t>
            </a:r>
          </a:p>
          <a:p>
            <a:pPr marL="0" indent="0">
              <a:buNone/>
            </a:pPr>
            <a:r>
              <a:rPr lang="en-US" sz="2000" dirty="0"/>
              <a:t>   struct Node *next; </a:t>
            </a:r>
          </a:p>
          <a:p>
            <a:pPr marL="0" indent="0">
              <a:buNone/>
            </a:pPr>
            <a:r>
              <a:rPr lang="en-US" sz="2000" dirty="0"/>
              <a:t>} Node;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42861-072B-4CBC-808A-2469ED95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923" y="3687877"/>
            <a:ext cx="6430887" cy="17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(2/7)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9869"/>
            <a:ext cx="8453034" cy="483864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/>
              <a:t>Implementation of graph </a:t>
            </a:r>
            <a:r>
              <a:rPr lang="en-US" sz="4400" dirty="0" err="1"/>
              <a:t>initialisation</a:t>
            </a:r>
            <a:r>
              <a:rPr lang="en-US" sz="4400" dirty="0"/>
              <a:t> (adjacency-list representation)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200" dirty="0"/>
              <a:t>Graph </a:t>
            </a:r>
            <a:r>
              <a:rPr lang="en-US" sz="4200" dirty="0" err="1"/>
              <a:t>newGraph</a:t>
            </a:r>
            <a:r>
              <a:rPr lang="en-US" sz="4200" dirty="0"/>
              <a:t>(int n) {</a:t>
            </a:r>
          </a:p>
          <a:p>
            <a:pPr marL="0" indent="0">
              <a:buNone/>
            </a:pPr>
            <a:r>
              <a:rPr lang="en-US" sz="4200" dirty="0"/>
              <a:t>   int </a:t>
            </a:r>
            <a:r>
              <a:rPr lang="en-US" sz="4200" dirty="0" err="1"/>
              <a:t>i</a:t>
            </a:r>
            <a:r>
              <a:rPr lang="en-US" sz="4200" dirty="0"/>
              <a:t>; </a:t>
            </a:r>
          </a:p>
          <a:p>
            <a:pPr marL="0" indent="0">
              <a:buNone/>
            </a:pPr>
            <a:r>
              <a:rPr lang="en-US" sz="4200" dirty="0"/>
              <a:t>   assert(n &gt;= 0);</a:t>
            </a:r>
          </a:p>
          <a:p>
            <a:pPr marL="0" indent="0">
              <a:buNone/>
            </a:pPr>
            <a:r>
              <a:rPr lang="en-US" sz="4200" dirty="0"/>
              <a:t>   Graph g = malloc(</a:t>
            </a:r>
            <a:r>
              <a:rPr lang="en-US" sz="4200" dirty="0" err="1"/>
              <a:t>sizeof</a:t>
            </a:r>
            <a:r>
              <a:rPr lang="en-US" sz="4200" dirty="0"/>
              <a:t>(</a:t>
            </a:r>
            <a:r>
              <a:rPr lang="en-US" sz="4200" dirty="0" err="1"/>
              <a:t>GraphRep</a:t>
            </a:r>
            <a:r>
              <a:rPr lang="en-US" sz="4200" dirty="0"/>
              <a:t>));     </a:t>
            </a:r>
          </a:p>
          <a:p>
            <a:pPr marL="0" indent="0">
              <a:buNone/>
            </a:pPr>
            <a:r>
              <a:rPr lang="en-US" sz="4200" dirty="0"/>
              <a:t>   assert(g != NULL);</a:t>
            </a:r>
          </a:p>
          <a:p>
            <a:pPr marL="0" indent="0">
              <a:buNone/>
            </a:pPr>
            <a:r>
              <a:rPr lang="en-US" sz="4200" dirty="0"/>
              <a:t>   g-&gt;</a:t>
            </a:r>
            <a:r>
              <a:rPr lang="en-US" sz="4200" dirty="0" err="1"/>
              <a:t>nV</a:t>
            </a:r>
            <a:r>
              <a:rPr lang="en-US" sz="4200" dirty="0"/>
              <a:t> = n;  g-&gt;</a:t>
            </a:r>
            <a:r>
              <a:rPr lang="en-US" sz="4200" dirty="0" err="1"/>
              <a:t>nE</a:t>
            </a:r>
            <a:r>
              <a:rPr lang="en-US" sz="4200" dirty="0"/>
              <a:t> = 0;</a:t>
            </a:r>
          </a:p>
          <a:p>
            <a:pPr marL="0" indent="0">
              <a:buNone/>
            </a:pPr>
            <a:r>
              <a:rPr lang="en-US" sz="4200" dirty="0"/>
              <a:t>   g-&gt;edges = malloc(</a:t>
            </a:r>
            <a:r>
              <a:rPr lang="en-US" sz="4200" dirty="0" err="1"/>
              <a:t>nV</a:t>
            </a:r>
            <a:r>
              <a:rPr lang="en-US" sz="4200" dirty="0"/>
              <a:t> * </a:t>
            </a:r>
            <a:r>
              <a:rPr lang="en-US" sz="4200" dirty="0" err="1"/>
              <a:t>sizeof</a:t>
            </a:r>
            <a:r>
              <a:rPr lang="en-US" sz="4200" dirty="0"/>
              <a:t>(Node *));  </a:t>
            </a:r>
          </a:p>
          <a:p>
            <a:pPr marL="0" indent="0">
              <a:buNone/>
            </a:pPr>
            <a:r>
              <a:rPr lang="en-US" sz="4200" dirty="0"/>
              <a:t>   assert(g-&gt;edges != NULL);</a:t>
            </a:r>
          </a:p>
          <a:p>
            <a:pPr marL="0" indent="0">
              <a:buNone/>
            </a:pPr>
            <a:r>
              <a:rPr lang="en-US" sz="4200" dirty="0"/>
              <a:t>   for (</a:t>
            </a:r>
            <a:r>
              <a:rPr lang="en-US" sz="4200" dirty="0" err="1"/>
              <a:t>i</a:t>
            </a:r>
            <a:r>
              <a:rPr lang="en-US" sz="4200" dirty="0"/>
              <a:t> = 0; </a:t>
            </a:r>
            <a:r>
              <a:rPr lang="en-US" sz="4200" dirty="0" err="1"/>
              <a:t>i</a:t>
            </a:r>
            <a:r>
              <a:rPr lang="en-US" sz="4200" dirty="0"/>
              <a:t> &lt; n; </a:t>
            </a:r>
            <a:r>
              <a:rPr lang="en-US" sz="4200" dirty="0" err="1"/>
              <a:t>i</a:t>
            </a:r>
            <a:r>
              <a:rPr lang="en-US" sz="4200" dirty="0"/>
              <a:t>++)</a:t>
            </a:r>
          </a:p>
          <a:p>
            <a:pPr marL="0" indent="0">
              <a:buNone/>
            </a:pPr>
            <a:r>
              <a:rPr lang="en-US" sz="4200" dirty="0"/>
              <a:t>      g-&gt;edges[</a:t>
            </a:r>
            <a:r>
              <a:rPr lang="en-US" sz="4200" dirty="0" err="1"/>
              <a:t>i</a:t>
            </a:r>
            <a:r>
              <a:rPr lang="en-US" sz="4200" dirty="0"/>
              <a:t>] = NULL;</a:t>
            </a:r>
          </a:p>
          <a:p>
            <a:pPr marL="0" indent="0">
              <a:buNone/>
            </a:pPr>
            <a:r>
              <a:rPr lang="en-US" sz="4200" dirty="0"/>
              <a:t>   return g;</a:t>
            </a:r>
          </a:p>
          <a:p>
            <a:pPr marL="0" indent="0">
              <a:buNone/>
            </a:pPr>
            <a:r>
              <a:rPr lang="en-US" sz="4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5648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(3/7)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1190" y="1996107"/>
            <a:ext cx="8166315" cy="45674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Implementation of edge insertion/removal (adjacency-list representation)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insertEdge</a:t>
            </a:r>
            <a:r>
              <a:rPr lang="en-US" sz="2400" dirty="0"/>
              <a:t>(Graph g, Edge e) {</a:t>
            </a:r>
          </a:p>
          <a:p>
            <a:pPr marL="0" indent="0">
              <a:buNone/>
            </a:pPr>
            <a:r>
              <a:rPr lang="en-US" sz="2400" dirty="0"/>
              <a:t>   assert(g != NULL &amp;&amp; </a:t>
            </a:r>
            <a:r>
              <a:rPr lang="en-US" sz="2400" dirty="0" err="1"/>
              <a:t>validV</a:t>
            </a:r>
            <a:r>
              <a:rPr lang="en-US" sz="2400" dirty="0"/>
              <a:t>(</a:t>
            </a:r>
            <a:r>
              <a:rPr lang="en-US" sz="2400" dirty="0" err="1"/>
              <a:t>g,e.v</a:t>
            </a:r>
            <a:r>
              <a:rPr lang="en-US" sz="2400" dirty="0"/>
              <a:t>) &amp;&amp; </a:t>
            </a:r>
            <a:r>
              <a:rPr lang="en-US" sz="2400" dirty="0" err="1"/>
              <a:t>validV</a:t>
            </a:r>
            <a:r>
              <a:rPr lang="en-US" sz="2400" dirty="0"/>
              <a:t>(</a:t>
            </a:r>
            <a:r>
              <a:rPr lang="en-US" sz="2400" dirty="0" err="1"/>
              <a:t>g,e.w</a:t>
            </a:r>
            <a:r>
              <a:rPr lang="en-US" sz="2400" dirty="0"/>
              <a:t>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if (!</a:t>
            </a:r>
            <a:r>
              <a:rPr lang="en-US" sz="2400" dirty="0" err="1"/>
              <a:t>inLL</a:t>
            </a:r>
            <a:r>
              <a:rPr lang="en-US" sz="2400" dirty="0"/>
              <a:t>(g-&gt;edges[</a:t>
            </a:r>
            <a:r>
              <a:rPr lang="en-US" sz="2400" dirty="0" err="1"/>
              <a:t>e.v</a:t>
            </a:r>
            <a:r>
              <a:rPr lang="en-US" sz="2400" dirty="0"/>
              <a:t>], </a:t>
            </a:r>
            <a:r>
              <a:rPr lang="en-US" sz="2400" dirty="0" err="1"/>
              <a:t>e.w</a:t>
            </a:r>
            <a:r>
              <a:rPr lang="en-US" sz="2400" dirty="0"/>
              <a:t>)) {    </a:t>
            </a:r>
          </a:p>
          <a:p>
            <a:pPr marL="0" indent="0">
              <a:buNone/>
            </a:pPr>
            <a:r>
              <a:rPr lang="en-US" sz="2400" dirty="0"/>
              <a:t>      g-&gt;edges[</a:t>
            </a:r>
            <a:r>
              <a:rPr lang="en-US" sz="2400" dirty="0" err="1"/>
              <a:t>e.v</a:t>
            </a:r>
            <a:r>
              <a:rPr lang="en-US" sz="2400" dirty="0"/>
              <a:t>] = </a:t>
            </a:r>
            <a:r>
              <a:rPr lang="en-US" sz="2400" dirty="0" err="1"/>
              <a:t>insertLL</a:t>
            </a:r>
            <a:r>
              <a:rPr lang="en-US" sz="2400" dirty="0"/>
              <a:t>(g-&gt;edges[</a:t>
            </a:r>
            <a:r>
              <a:rPr lang="en-US" sz="2400" dirty="0" err="1"/>
              <a:t>e.v</a:t>
            </a:r>
            <a:r>
              <a:rPr lang="en-US" sz="2400" dirty="0"/>
              <a:t>], </a:t>
            </a:r>
            <a:r>
              <a:rPr lang="en-US" sz="2400" dirty="0" err="1"/>
              <a:t>e.w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g-&gt;edges[</a:t>
            </a:r>
            <a:r>
              <a:rPr lang="en-US" sz="2400" dirty="0" err="1"/>
              <a:t>e.w</a:t>
            </a:r>
            <a:r>
              <a:rPr lang="en-US" sz="2400" dirty="0"/>
              <a:t>] = </a:t>
            </a:r>
            <a:r>
              <a:rPr lang="en-US" sz="2400" dirty="0" err="1"/>
              <a:t>insertLL</a:t>
            </a:r>
            <a:r>
              <a:rPr lang="en-US" sz="2400" dirty="0"/>
              <a:t>(g-&gt;edges[</a:t>
            </a:r>
            <a:r>
              <a:rPr lang="en-US" sz="2400" dirty="0" err="1"/>
              <a:t>e.w</a:t>
            </a:r>
            <a:r>
              <a:rPr lang="en-US" sz="2400" dirty="0"/>
              <a:t>], </a:t>
            </a:r>
            <a:r>
              <a:rPr lang="en-US" sz="2400" dirty="0" err="1"/>
              <a:t>e.v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g-&gt;</a:t>
            </a:r>
            <a:r>
              <a:rPr lang="en-US" sz="2400" dirty="0" err="1"/>
              <a:t>nE</a:t>
            </a:r>
            <a:r>
              <a:rPr lang="en-US" sz="2400" dirty="0"/>
              <a:t>++;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019058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(4/7)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9356"/>
            <a:ext cx="8453034" cy="455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removeEdge</a:t>
            </a:r>
            <a:r>
              <a:rPr lang="en-US" sz="2000" dirty="0"/>
              <a:t>(Graph g, Edge e) {</a:t>
            </a:r>
          </a:p>
          <a:p>
            <a:pPr marL="0" indent="0">
              <a:buNone/>
            </a:pPr>
            <a:r>
              <a:rPr lang="en-US" sz="2000" dirty="0"/>
              <a:t>   assert(g != NULL &amp;&amp; </a:t>
            </a:r>
            <a:r>
              <a:rPr lang="en-US" sz="2000" dirty="0" err="1"/>
              <a:t>validV</a:t>
            </a:r>
            <a:r>
              <a:rPr lang="en-US" sz="2000" dirty="0"/>
              <a:t>(</a:t>
            </a:r>
            <a:r>
              <a:rPr lang="en-US" sz="2000" dirty="0" err="1"/>
              <a:t>g,e.v</a:t>
            </a:r>
            <a:r>
              <a:rPr lang="en-US" sz="2000" dirty="0"/>
              <a:t>) &amp;&amp; </a:t>
            </a:r>
            <a:r>
              <a:rPr lang="en-US" sz="2000" dirty="0" err="1"/>
              <a:t>validV</a:t>
            </a:r>
            <a:r>
              <a:rPr lang="en-US" sz="2000" dirty="0"/>
              <a:t>(</a:t>
            </a:r>
            <a:r>
              <a:rPr lang="en-US" sz="2000" dirty="0" err="1"/>
              <a:t>g,e.w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if (</a:t>
            </a:r>
            <a:r>
              <a:rPr lang="en-US" sz="2000" dirty="0" err="1"/>
              <a:t>inLL</a:t>
            </a:r>
            <a:r>
              <a:rPr lang="en-US" sz="2000" dirty="0"/>
              <a:t>(g-&gt;edges[</a:t>
            </a:r>
            <a:r>
              <a:rPr lang="en-US" sz="2000" dirty="0" err="1"/>
              <a:t>e.v</a:t>
            </a:r>
            <a:r>
              <a:rPr lang="en-US" sz="2000" dirty="0"/>
              <a:t>], </a:t>
            </a:r>
            <a:r>
              <a:rPr lang="en-US" sz="2000" dirty="0" err="1"/>
              <a:t>e.w</a:t>
            </a:r>
            <a:r>
              <a:rPr lang="en-US" sz="2000" dirty="0"/>
              <a:t>)) {     </a:t>
            </a:r>
          </a:p>
          <a:p>
            <a:pPr marL="0" indent="0">
              <a:buNone/>
            </a:pPr>
            <a:r>
              <a:rPr lang="en-US" sz="2000" dirty="0"/>
              <a:t>      g-&gt;edges[</a:t>
            </a:r>
            <a:r>
              <a:rPr lang="en-US" sz="2000" dirty="0" err="1"/>
              <a:t>e.v</a:t>
            </a:r>
            <a:r>
              <a:rPr lang="en-US" sz="2000" dirty="0"/>
              <a:t>] = </a:t>
            </a:r>
            <a:r>
              <a:rPr lang="en-US" sz="2000" dirty="0" err="1"/>
              <a:t>deleteLL</a:t>
            </a:r>
            <a:r>
              <a:rPr lang="en-US" sz="2000" dirty="0"/>
              <a:t>(g-&gt;edges[</a:t>
            </a:r>
            <a:r>
              <a:rPr lang="en-US" sz="2000" dirty="0" err="1"/>
              <a:t>e.v</a:t>
            </a:r>
            <a:r>
              <a:rPr lang="en-US" sz="2000" dirty="0"/>
              <a:t>], </a:t>
            </a:r>
            <a:r>
              <a:rPr lang="en-US" sz="2000" dirty="0" err="1"/>
              <a:t>e.w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g-&gt;edges[</a:t>
            </a:r>
            <a:r>
              <a:rPr lang="en-US" sz="2000" dirty="0" err="1"/>
              <a:t>e.w</a:t>
            </a:r>
            <a:r>
              <a:rPr lang="en-US" sz="2000" dirty="0"/>
              <a:t>] = </a:t>
            </a:r>
            <a:r>
              <a:rPr lang="en-US" sz="2000" dirty="0" err="1"/>
              <a:t>deleteLL</a:t>
            </a:r>
            <a:r>
              <a:rPr lang="en-US" sz="2000" dirty="0"/>
              <a:t>(g-&gt;edges[</a:t>
            </a:r>
            <a:r>
              <a:rPr lang="en-US" sz="2000" dirty="0" err="1"/>
              <a:t>e.w</a:t>
            </a:r>
            <a:r>
              <a:rPr lang="en-US" sz="2000" dirty="0"/>
              <a:t>], </a:t>
            </a:r>
            <a:r>
              <a:rPr lang="en-US" sz="2000" dirty="0" err="1"/>
              <a:t>e.v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g-&gt;</a:t>
            </a:r>
            <a:r>
              <a:rPr lang="en-US" sz="2000" dirty="0" err="1"/>
              <a:t>nE</a:t>
            </a:r>
            <a:r>
              <a:rPr lang="en-US" sz="2000" dirty="0"/>
              <a:t>--;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600" dirty="0" err="1"/>
              <a:t>inLL</a:t>
            </a:r>
            <a:r>
              <a:rPr lang="en-US" sz="2600" dirty="0"/>
              <a:t>, </a:t>
            </a:r>
            <a:r>
              <a:rPr lang="en-US" sz="2600" dirty="0" err="1"/>
              <a:t>insertLL</a:t>
            </a:r>
            <a:r>
              <a:rPr lang="en-US" sz="2600" dirty="0"/>
              <a:t>, </a:t>
            </a:r>
            <a:r>
              <a:rPr lang="en-US" sz="2600" dirty="0" err="1"/>
              <a:t>deleteLL</a:t>
            </a:r>
            <a:r>
              <a:rPr lang="en-US" sz="2600" dirty="0"/>
              <a:t> are standard linked list operations</a:t>
            </a:r>
          </a:p>
          <a:p>
            <a:pPr marL="0" indent="0">
              <a:buNone/>
            </a:pP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14926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(5/7)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433" y="2049436"/>
            <a:ext cx="9778139" cy="4443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Assuming an adjacency list representation, implement a function to check whether two vertices are directly connected by an edge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2000" dirty="0"/>
              <a:t>bool adjacent(Graph g, Vertex x, Vertex y) {</a:t>
            </a:r>
          </a:p>
          <a:p>
            <a:pPr marL="0" indent="0">
              <a:buNone/>
            </a:pPr>
            <a:r>
              <a:rPr lang="en-US" sz="2000" dirty="0"/>
              <a:t>   assert(g != NULL &amp;&amp; </a:t>
            </a:r>
            <a:r>
              <a:rPr lang="en-US" sz="2000" dirty="0" err="1"/>
              <a:t>validV</a:t>
            </a:r>
            <a:r>
              <a:rPr lang="en-US" sz="2000" dirty="0"/>
              <a:t>(</a:t>
            </a:r>
            <a:r>
              <a:rPr lang="en-US" sz="2000" dirty="0" err="1"/>
              <a:t>g,x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pPr marL="0" indent="0">
              <a:buNone/>
            </a:pPr>
            <a:r>
              <a:rPr lang="en-US" sz="2000" dirty="0"/>
              <a:t>   return </a:t>
            </a:r>
            <a:r>
              <a:rPr lang="en-US" sz="2000" dirty="0" err="1"/>
              <a:t>inLL</a:t>
            </a:r>
            <a:r>
              <a:rPr lang="en-US" sz="2000" dirty="0"/>
              <a:t>(g-&gt;edges[x], y);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88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id="{D8191B69-D863-4D72-8067-DB451D11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5E167-8257-4E3B-B4E9-86EAA781FC8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E9EF868-2D34-49FA-BD80-DC863EB1E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416" y="413061"/>
            <a:ext cx="52498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Graphs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9E178BC-16D8-466A-AAF9-0B0DC422E0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5459" y="1782571"/>
            <a:ext cx="8145463" cy="2514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graph is a pair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V, E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dirty="0"/>
              <a:t> is a set of nodes, called </a:t>
            </a:r>
            <a:r>
              <a:rPr lang="en-US" altLang="en-US" sz="1800" dirty="0">
                <a:solidFill>
                  <a:schemeClr val="tx2"/>
                </a:solidFill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1800" dirty="0"/>
              <a:t> is a collection of pairs of vertices, called </a:t>
            </a:r>
            <a:r>
              <a:rPr lang="en-US" altLang="en-US" sz="1800" dirty="0">
                <a:solidFill>
                  <a:schemeClr val="tx2"/>
                </a:solidFill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vertex represents an airport and stores the 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An edge represents a flight route between two airports and stores the mileage of the route</a:t>
            </a:r>
          </a:p>
        </p:txBody>
      </p:sp>
      <p:sp>
        <p:nvSpPr>
          <p:cNvPr id="6149" name="Oval 4">
            <a:extLst>
              <a:ext uri="{FF2B5EF4-FFF2-40B4-BE49-F238E27FC236}">
                <a16:creationId xmlns:a16="http://schemas.microsoft.com/office/drawing/2014/main" id="{972036D0-9423-4F61-B256-EEBB399AF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1" y="4419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6150" name="Oval 5">
            <a:extLst>
              <a:ext uri="{FF2B5EF4-FFF2-40B4-BE49-F238E27FC236}">
                <a16:creationId xmlns:a16="http://schemas.microsoft.com/office/drawing/2014/main" id="{7D8259DB-1AD1-489A-BF39-A0B7F487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351" y="42640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sp>
        <p:nvSpPr>
          <p:cNvPr id="6151" name="Oval 6">
            <a:extLst>
              <a:ext uri="{FF2B5EF4-FFF2-40B4-BE49-F238E27FC236}">
                <a16:creationId xmlns:a16="http://schemas.microsoft.com/office/drawing/2014/main" id="{33B3A520-BC72-4735-B831-36D8EE48B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526" y="6172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MIA</a:t>
            </a:r>
          </a:p>
        </p:txBody>
      </p:sp>
      <p:sp>
        <p:nvSpPr>
          <p:cNvPr id="6152" name="Oval 7">
            <a:extLst>
              <a:ext uri="{FF2B5EF4-FFF2-40B4-BE49-F238E27FC236}">
                <a16:creationId xmlns:a16="http://schemas.microsoft.com/office/drawing/2014/main" id="{4D9F8674-899C-4B11-B6B9-D14473C7B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59340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DFW</a:t>
            </a:r>
          </a:p>
        </p:txBody>
      </p:sp>
      <p:sp>
        <p:nvSpPr>
          <p:cNvPr id="6153" name="Oval 8">
            <a:extLst>
              <a:ext uri="{FF2B5EF4-FFF2-40B4-BE49-F238E27FC236}">
                <a16:creationId xmlns:a16="http://schemas.microsoft.com/office/drawing/2014/main" id="{0B5F8FC0-A113-4D6D-8514-CFC7B961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1" y="4648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SFO</a:t>
            </a:r>
          </a:p>
        </p:txBody>
      </p:sp>
      <p:sp>
        <p:nvSpPr>
          <p:cNvPr id="6154" name="Oval 9">
            <a:extLst>
              <a:ext uri="{FF2B5EF4-FFF2-40B4-BE49-F238E27FC236}">
                <a16:creationId xmlns:a16="http://schemas.microsoft.com/office/drawing/2014/main" id="{FF45BFA7-7913-4E66-8FEF-9DBD88DA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1" y="5791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LAX</a:t>
            </a:r>
          </a:p>
        </p:txBody>
      </p:sp>
      <p:sp>
        <p:nvSpPr>
          <p:cNvPr id="6155" name="Oval 10">
            <a:extLst>
              <a:ext uri="{FF2B5EF4-FFF2-40B4-BE49-F238E27FC236}">
                <a16:creationId xmlns:a16="http://schemas.microsoft.com/office/drawing/2014/main" id="{D72622AA-C9FF-403D-BA2C-A4A761B8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6" y="5029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LGA</a:t>
            </a:r>
          </a:p>
        </p:txBody>
      </p:sp>
      <p:sp>
        <p:nvSpPr>
          <p:cNvPr id="6156" name="Oval 11">
            <a:extLst>
              <a:ext uri="{FF2B5EF4-FFF2-40B4-BE49-F238E27FC236}">
                <a16:creationId xmlns:a16="http://schemas.microsoft.com/office/drawing/2014/main" id="{AC90104F-EE04-4224-A8C0-E4214EC0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1" y="5562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HNL</a:t>
            </a:r>
          </a:p>
        </p:txBody>
      </p:sp>
      <p:cxnSp>
        <p:nvCxnSpPr>
          <p:cNvPr id="6157" name="AutoShape 12">
            <a:extLst>
              <a:ext uri="{FF2B5EF4-FFF2-40B4-BE49-F238E27FC236}">
                <a16:creationId xmlns:a16="http://schemas.microsoft.com/office/drawing/2014/main" id="{6971044F-4C2B-44BB-B4BD-071A99368D13}"/>
              </a:ext>
            </a:extLst>
          </p:cNvPr>
          <p:cNvCxnSpPr>
            <a:cxnSpLocks noChangeShapeType="1"/>
            <a:stCxn id="6153" idx="6"/>
            <a:endCxn id="6149" idx="2"/>
          </p:cNvCxnSpPr>
          <p:nvPr/>
        </p:nvCxnSpPr>
        <p:spPr bwMode="auto">
          <a:xfrm flipV="1">
            <a:off x="5118101" y="46482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3">
            <a:extLst>
              <a:ext uri="{FF2B5EF4-FFF2-40B4-BE49-F238E27FC236}">
                <a16:creationId xmlns:a16="http://schemas.microsoft.com/office/drawing/2014/main" id="{0822FD9A-59CB-4374-9B41-F97E5561F936}"/>
              </a:ext>
            </a:extLst>
          </p:cNvPr>
          <p:cNvCxnSpPr>
            <a:cxnSpLocks noChangeShapeType="1"/>
            <a:stCxn id="6152" idx="0"/>
            <a:endCxn id="6149" idx="4"/>
          </p:cNvCxnSpPr>
          <p:nvPr/>
        </p:nvCxnSpPr>
        <p:spPr bwMode="auto">
          <a:xfrm flipV="1">
            <a:off x="6561139" y="4886326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4">
            <a:extLst>
              <a:ext uri="{FF2B5EF4-FFF2-40B4-BE49-F238E27FC236}">
                <a16:creationId xmlns:a16="http://schemas.microsoft.com/office/drawing/2014/main" id="{3E16B550-4E6F-4A1A-A530-E878BF56A398}"/>
              </a:ext>
            </a:extLst>
          </p:cNvPr>
          <p:cNvCxnSpPr>
            <a:cxnSpLocks noChangeShapeType="1"/>
            <a:stCxn id="6152" idx="7"/>
            <a:endCxn id="6155" idx="3"/>
          </p:cNvCxnSpPr>
          <p:nvPr/>
        </p:nvCxnSpPr>
        <p:spPr bwMode="auto">
          <a:xfrm flipV="1">
            <a:off x="6892926" y="5429251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5">
            <a:extLst>
              <a:ext uri="{FF2B5EF4-FFF2-40B4-BE49-F238E27FC236}">
                <a16:creationId xmlns:a16="http://schemas.microsoft.com/office/drawing/2014/main" id="{C9DAA9FE-1705-41BE-A6B6-C6836247D347}"/>
              </a:ext>
            </a:extLst>
          </p:cNvPr>
          <p:cNvCxnSpPr>
            <a:cxnSpLocks noChangeShapeType="1"/>
            <a:stCxn id="6155" idx="0"/>
            <a:endCxn id="6150" idx="3"/>
          </p:cNvCxnSpPr>
          <p:nvPr/>
        </p:nvCxnSpPr>
        <p:spPr bwMode="auto">
          <a:xfrm flipV="1">
            <a:off x="8428039" y="46640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6">
            <a:extLst>
              <a:ext uri="{FF2B5EF4-FFF2-40B4-BE49-F238E27FC236}">
                <a16:creationId xmlns:a16="http://schemas.microsoft.com/office/drawing/2014/main" id="{3E79BA48-859F-469C-9659-E2BD0E60B038}"/>
              </a:ext>
            </a:extLst>
          </p:cNvPr>
          <p:cNvCxnSpPr>
            <a:cxnSpLocks noChangeShapeType="1"/>
            <a:stCxn id="6149" idx="6"/>
            <a:endCxn id="6150" idx="2"/>
          </p:cNvCxnSpPr>
          <p:nvPr/>
        </p:nvCxnSpPr>
        <p:spPr bwMode="auto">
          <a:xfrm flipV="1">
            <a:off x="7327901" y="4492626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7">
            <a:extLst>
              <a:ext uri="{FF2B5EF4-FFF2-40B4-BE49-F238E27FC236}">
                <a16:creationId xmlns:a16="http://schemas.microsoft.com/office/drawing/2014/main" id="{1685BF33-FFA1-4A22-ABF1-DF35128BC8E9}"/>
              </a:ext>
            </a:extLst>
          </p:cNvPr>
          <p:cNvCxnSpPr>
            <a:cxnSpLocks noChangeShapeType="1"/>
            <a:stCxn id="6156" idx="6"/>
            <a:endCxn id="6154" idx="2"/>
          </p:cNvCxnSpPr>
          <p:nvPr/>
        </p:nvCxnSpPr>
        <p:spPr bwMode="auto">
          <a:xfrm>
            <a:off x="3289301" y="57912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18">
            <a:extLst>
              <a:ext uri="{FF2B5EF4-FFF2-40B4-BE49-F238E27FC236}">
                <a16:creationId xmlns:a16="http://schemas.microsoft.com/office/drawing/2014/main" id="{B2D67616-C5A7-4EAC-97AB-F5DC63BF1B90}"/>
              </a:ext>
            </a:extLst>
          </p:cNvPr>
          <p:cNvCxnSpPr>
            <a:cxnSpLocks noChangeShapeType="1"/>
            <a:stCxn id="6153" idx="4"/>
            <a:endCxn id="6154" idx="0"/>
          </p:cNvCxnSpPr>
          <p:nvPr/>
        </p:nvCxnSpPr>
        <p:spPr bwMode="auto">
          <a:xfrm>
            <a:off x="4640263" y="51149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19">
            <a:extLst>
              <a:ext uri="{FF2B5EF4-FFF2-40B4-BE49-F238E27FC236}">
                <a16:creationId xmlns:a16="http://schemas.microsoft.com/office/drawing/2014/main" id="{914BCFD4-4224-43BA-BFC1-9A6027BCA24E}"/>
              </a:ext>
            </a:extLst>
          </p:cNvPr>
          <p:cNvCxnSpPr>
            <a:cxnSpLocks noChangeShapeType="1"/>
            <a:stCxn id="6155" idx="4"/>
            <a:endCxn id="6151" idx="0"/>
          </p:cNvCxnSpPr>
          <p:nvPr/>
        </p:nvCxnSpPr>
        <p:spPr bwMode="auto">
          <a:xfrm>
            <a:off x="8428038" y="54959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0">
            <a:extLst>
              <a:ext uri="{FF2B5EF4-FFF2-40B4-BE49-F238E27FC236}">
                <a16:creationId xmlns:a16="http://schemas.microsoft.com/office/drawing/2014/main" id="{3C7957D0-7673-4508-A4CB-4F64CEF80B7F}"/>
              </a:ext>
            </a:extLst>
          </p:cNvPr>
          <p:cNvCxnSpPr>
            <a:cxnSpLocks noChangeShapeType="1"/>
            <a:endCxn id="6152" idx="6"/>
          </p:cNvCxnSpPr>
          <p:nvPr/>
        </p:nvCxnSpPr>
        <p:spPr bwMode="auto">
          <a:xfrm flipH="1" flipV="1">
            <a:off x="7038976" y="6162676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1">
            <a:extLst>
              <a:ext uri="{FF2B5EF4-FFF2-40B4-BE49-F238E27FC236}">
                <a16:creationId xmlns:a16="http://schemas.microsoft.com/office/drawing/2014/main" id="{76300B66-F1AB-4707-BFD7-89795AC2D6B1}"/>
              </a:ext>
            </a:extLst>
          </p:cNvPr>
          <p:cNvCxnSpPr>
            <a:cxnSpLocks noChangeShapeType="1"/>
            <a:stCxn id="6154" idx="6"/>
            <a:endCxn id="6152" idx="2"/>
          </p:cNvCxnSpPr>
          <p:nvPr/>
        </p:nvCxnSpPr>
        <p:spPr bwMode="auto">
          <a:xfrm>
            <a:off x="5270500" y="6019801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2">
            <a:extLst>
              <a:ext uri="{FF2B5EF4-FFF2-40B4-BE49-F238E27FC236}">
                <a16:creationId xmlns:a16="http://schemas.microsoft.com/office/drawing/2014/main" id="{65D1BAE7-B3D6-4AF6-B71D-B58A38B7C103}"/>
              </a:ext>
            </a:extLst>
          </p:cNvPr>
          <p:cNvCxnSpPr>
            <a:cxnSpLocks noChangeShapeType="1"/>
            <a:stCxn id="6154" idx="7"/>
            <a:endCxn id="6149" idx="3"/>
          </p:cNvCxnSpPr>
          <p:nvPr/>
        </p:nvCxnSpPr>
        <p:spPr bwMode="auto">
          <a:xfrm flipV="1">
            <a:off x="5124451" y="48196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8" name="Text Box 23">
            <a:extLst>
              <a:ext uri="{FF2B5EF4-FFF2-40B4-BE49-F238E27FC236}">
                <a16:creationId xmlns:a16="http://schemas.microsoft.com/office/drawing/2014/main" id="{5F9672B9-F3E3-4005-9AC8-90082614AD5D}"/>
              </a:ext>
            </a:extLst>
          </p:cNvPr>
          <p:cNvSpPr txBox="1">
            <a:spLocks noChangeArrowheads="1"/>
          </p:cNvSpPr>
          <p:nvPr/>
        </p:nvSpPr>
        <p:spPr bwMode="auto">
          <a:xfrm rot="21252715">
            <a:off x="7662864" y="424497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849</a:t>
            </a:r>
          </a:p>
        </p:txBody>
      </p:sp>
      <p:sp>
        <p:nvSpPr>
          <p:cNvPr id="6169" name="Text Box 24">
            <a:extLst>
              <a:ext uri="{FF2B5EF4-FFF2-40B4-BE49-F238E27FC236}">
                <a16:creationId xmlns:a16="http://schemas.microsoft.com/office/drawing/2014/main" id="{B4B66D01-1AC5-42F9-8CC3-B1D40331D285}"/>
              </a:ext>
            </a:extLst>
          </p:cNvPr>
          <p:cNvSpPr txBox="1">
            <a:spLocks noChangeArrowheads="1"/>
          </p:cNvSpPr>
          <p:nvPr/>
        </p:nvSpPr>
        <p:spPr bwMode="auto">
          <a:xfrm rot="16937753">
            <a:off x="6341269" y="4977607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802</a:t>
            </a:r>
          </a:p>
        </p:txBody>
      </p:sp>
      <p:sp>
        <p:nvSpPr>
          <p:cNvPr id="6170" name="Text Box 25">
            <a:extLst>
              <a:ext uri="{FF2B5EF4-FFF2-40B4-BE49-F238E27FC236}">
                <a16:creationId xmlns:a16="http://schemas.microsoft.com/office/drawing/2014/main" id="{FFB72962-06CC-4AB2-B548-A33F0F59813E}"/>
              </a:ext>
            </a:extLst>
          </p:cNvPr>
          <p:cNvSpPr txBox="1">
            <a:spLocks noChangeArrowheads="1"/>
          </p:cNvSpPr>
          <p:nvPr/>
        </p:nvSpPr>
        <p:spPr bwMode="auto">
          <a:xfrm rot="20055131">
            <a:off x="7016750" y="53943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1387</a:t>
            </a:r>
          </a:p>
        </p:txBody>
      </p:sp>
      <p:sp>
        <p:nvSpPr>
          <p:cNvPr id="6171" name="Text Box 26">
            <a:extLst>
              <a:ext uri="{FF2B5EF4-FFF2-40B4-BE49-F238E27FC236}">
                <a16:creationId xmlns:a16="http://schemas.microsoft.com/office/drawing/2014/main" id="{131E2888-0B7D-4A87-8A2F-7099F4645A84}"/>
              </a:ext>
            </a:extLst>
          </p:cNvPr>
          <p:cNvSpPr txBox="1">
            <a:spLocks noChangeArrowheads="1"/>
          </p:cNvSpPr>
          <p:nvPr/>
        </p:nvSpPr>
        <p:spPr bwMode="auto">
          <a:xfrm rot="19463698">
            <a:off x="5203825" y="51562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1743</a:t>
            </a:r>
          </a:p>
        </p:txBody>
      </p:sp>
      <p:sp>
        <p:nvSpPr>
          <p:cNvPr id="6172" name="Text Box 27">
            <a:extLst>
              <a:ext uri="{FF2B5EF4-FFF2-40B4-BE49-F238E27FC236}">
                <a16:creationId xmlns:a16="http://schemas.microsoft.com/office/drawing/2014/main" id="{9D7CF4EA-B261-4BB8-BFB2-7CF182C6D0B0}"/>
              </a:ext>
            </a:extLst>
          </p:cNvPr>
          <p:cNvSpPr txBox="1">
            <a:spLocks noChangeArrowheads="1"/>
          </p:cNvSpPr>
          <p:nvPr/>
        </p:nvSpPr>
        <p:spPr bwMode="auto">
          <a:xfrm rot="20910655">
            <a:off x="5314950" y="44196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1843</a:t>
            </a:r>
          </a:p>
        </p:txBody>
      </p:sp>
      <p:sp>
        <p:nvSpPr>
          <p:cNvPr id="6173" name="Text Box 28">
            <a:extLst>
              <a:ext uri="{FF2B5EF4-FFF2-40B4-BE49-F238E27FC236}">
                <a16:creationId xmlns:a16="http://schemas.microsoft.com/office/drawing/2014/main" id="{C2468A2C-76C0-4FC1-9E7F-C32DB4B50097}"/>
              </a:ext>
            </a:extLst>
          </p:cNvPr>
          <p:cNvSpPr txBox="1">
            <a:spLocks noChangeArrowheads="1"/>
          </p:cNvSpPr>
          <p:nvPr/>
        </p:nvSpPr>
        <p:spPr bwMode="auto">
          <a:xfrm rot="2626382">
            <a:off x="8612188" y="56229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1099</a:t>
            </a:r>
          </a:p>
        </p:txBody>
      </p:sp>
      <p:sp>
        <p:nvSpPr>
          <p:cNvPr id="6174" name="Text Box 29">
            <a:extLst>
              <a:ext uri="{FF2B5EF4-FFF2-40B4-BE49-F238E27FC236}">
                <a16:creationId xmlns:a16="http://schemas.microsoft.com/office/drawing/2014/main" id="{F99EDB50-87E9-4510-A7E6-57431E602A6A}"/>
              </a:ext>
            </a:extLst>
          </p:cNvPr>
          <p:cNvSpPr txBox="1">
            <a:spLocks noChangeArrowheads="1"/>
          </p:cNvSpPr>
          <p:nvPr/>
        </p:nvSpPr>
        <p:spPr bwMode="auto">
          <a:xfrm rot="565849">
            <a:off x="7556500" y="59277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1120</a:t>
            </a:r>
          </a:p>
        </p:txBody>
      </p:sp>
      <p:sp>
        <p:nvSpPr>
          <p:cNvPr id="6175" name="Text Box 30">
            <a:extLst>
              <a:ext uri="{FF2B5EF4-FFF2-40B4-BE49-F238E27FC236}">
                <a16:creationId xmlns:a16="http://schemas.microsoft.com/office/drawing/2014/main" id="{6ED0EA40-C9D1-429A-8708-98FE28695F3A}"/>
              </a:ext>
            </a:extLst>
          </p:cNvPr>
          <p:cNvSpPr txBox="1">
            <a:spLocks noChangeArrowheads="1"/>
          </p:cNvSpPr>
          <p:nvPr/>
        </p:nvSpPr>
        <p:spPr bwMode="auto">
          <a:xfrm rot="695916">
            <a:off x="5356225" y="57467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1233</a:t>
            </a:r>
          </a:p>
        </p:txBody>
      </p:sp>
      <p:sp>
        <p:nvSpPr>
          <p:cNvPr id="6176" name="Text Box 31">
            <a:extLst>
              <a:ext uri="{FF2B5EF4-FFF2-40B4-BE49-F238E27FC236}">
                <a16:creationId xmlns:a16="http://schemas.microsoft.com/office/drawing/2014/main" id="{2C7BD90C-1A60-4233-A705-099B1D2C5F76}"/>
              </a:ext>
            </a:extLst>
          </p:cNvPr>
          <p:cNvSpPr txBox="1">
            <a:spLocks noChangeArrowheads="1"/>
          </p:cNvSpPr>
          <p:nvPr/>
        </p:nvSpPr>
        <p:spPr bwMode="auto">
          <a:xfrm rot="4665015">
            <a:off x="4575970" y="528399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337</a:t>
            </a:r>
          </a:p>
        </p:txBody>
      </p:sp>
      <p:sp>
        <p:nvSpPr>
          <p:cNvPr id="6177" name="Text Box 32">
            <a:extLst>
              <a:ext uri="{FF2B5EF4-FFF2-40B4-BE49-F238E27FC236}">
                <a16:creationId xmlns:a16="http://schemas.microsoft.com/office/drawing/2014/main" id="{F47E2B20-ED83-4063-9929-06CCF7657771}"/>
              </a:ext>
            </a:extLst>
          </p:cNvPr>
          <p:cNvSpPr txBox="1">
            <a:spLocks noChangeArrowheads="1"/>
          </p:cNvSpPr>
          <p:nvPr/>
        </p:nvSpPr>
        <p:spPr bwMode="auto">
          <a:xfrm rot="832501">
            <a:off x="3508375" y="55626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2555</a:t>
            </a:r>
          </a:p>
        </p:txBody>
      </p:sp>
      <p:sp>
        <p:nvSpPr>
          <p:cNvPr id="6178" name="Text Box 33">
            <a:extLst>
              <a:ext uri="{FF2B5EF4-FFF2-40B4-BE49-F238E27FC236}">
                <a16:creationId xmlns:a16="http://schemas.microsoft.com/office/drawing/2014/main" id="{FE24ABB9-5071-4DE8-BF22-CFEC5D08E5C3}"/>
              </a:ext>
            </a:extLst>
          </p:cNvPr>
          <p:cNvSpPr txBox="1">
            <a:spLocks noChangeArrowheads="1"/>
          </p:cNvSpPr>
          <p:nvPr/>
        </p:nvSpPr>
        <p:spPr bwMode="auto">
          <a:xfrm rot="19708333">
            <a:off x="8364539" y="455612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520091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(6/7)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942" y="2065848"/>
            <a:ext cx="9778139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Write a program that uses the graph ADT to</a:t>
            </a:r>
          </a:p>
          <a:p>
            <a:pPr lvl="1"/>
            <a:r>
              <a:rPr lang="en-AU" sz="2000" dirty="0"/>
              <a:t>build </a:t>
            </a:r>
            <a:r>
              <a:rPr lang="en-AU" sz="2200" dirty="0"/>
              <a:t>the</a:t>
            </a:r>
            <a:r>
              <a:rPr lang="en-AU" sz="2000" dirty="0"/>
              <a:t> graph depicted below</a:t>
            </a:r>
          </a:p>
          <a:p>
            <a:pPr lvl="1"/>
            <a:r>
              <a:rPr lang="en-AU" sz="2000" dirty="0"/>
              <a:t>print all the nodes that are incident to vertex 1 in ascending order</a:t>
            </a:r>
          </a:p>
          <a:p>
            <a:pPr marL="0" indent="0">
              <a:buNone/>
            </a:pP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BBA6C-34F9-4D50-B64B-C24FC435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58" y="4044384"/>
            <a:ext cx="2526534" cy="20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(7/7)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938" y="1903117"/>
            <a:ext cx="9778139" cy="483864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#include &lt;</a:t>
            </a:r>
            <a:r>
              <a:rPr lang="en-US" sz="7200" dirty="0" err="1"/>
              <a:t>stdio.h</a:t>
            </a:r>
            <a:r>
              <a:rPr lang="en-US" sz="7200" dirty="0"/>
              <a:t>&gt;</a:t>
            </a:r>
          </a:p>
          <a:p>
            <a:pPr marL="0" indent="0">
              <a:buNone/>
            </a:pPr>
            <a:r>
              <a:rPr lang="en-US" sz="7200" dirty="0"/>
              <a:t>#include "</a:t>
            </a:r>
            <a:r>
              <a:rPr lang="en-US" sz="7200" dirty="0" err="1"/>
              <a:t>Graph.h</a:t>
            </a:r>
            <a:r>
              <a:rPr lang="en-US" sz="7200" dirty="0"/>
              <a:t>"</a:t>
            </a:r>
          </a:p>
          <a:p>
            <a:pPr marL="0" indent="0">
              <a:buNone/>
            </a:pPr>
            <a:r>
              <a:rPr lang="en-US" sz="7200" dirty="0"/>
              <a:t>#define NODES 4</a:t>
            </a:r>
          </a:p>
          <a:p>
            <a:pPr marL="0" indent="0">
              <a:buNone/>
            </a:pPr>
            <a:r>
              <a:rPr lang="en-US" sz="7200" dirty="0"/>
              <a:t>#define NODE_OF_INTEREST 1</a:t>
            </a:r>
          </a:p>
          <a:p>
            <a:pPr marL="0" indent="0">
              <a:buNone/>
            </a:pPr>
            <a:r>
              <a:rPr lang="en-US" sz="7200" dirty="0"/>
              <a:t>int main(void) {</a:t>
            </a:r>
          </a:p>
          <a:p>
            <a:pPr marL="0" indent="0">
              <a:buNone/>
            </a:pPr>
            <a:r>
              <a:rPr lang="en-US" sz="7200" dirty="0"/>
              <a:t>   Graph g = </a:t>
            </a:r>
            <a:r>
              <a:rPr lang="en-US" sz="7200" dirty="0" err="1"/>
              <a:t>newGraph</a:t>
            </a:r>
            <a:r>
              <a:rPr lang="en-US" sz="7200" dirty="0"/>
              <a:t>(NODES); Edge e; int </a:t>
            </a:r>
            <a:r>
              <a:rPr lang="en-US" sz="7200" dirty="0" err="1"/>
              <a:t>i</a:t>
            </a:r>
            <a:r>
              <a:rPr lang="en-US" sz="7200" dirty="0"/>
              <a:t>;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7200" dirty="0" err="1"/>
              <a:t>e.v</a:t>
            </a:r>
            <a:r>
              <a:rPr lang="en-US" sz="7200" dirty="0"/>
              <a:t> = 0; </a:t>
            </a:r>
            <a:r>
              <a:rPr lang="en-US" sz="7200" dirty="0" err="1"/>
              <a:t>e.w</a:t>
            </a:r>
            <a:r>
              <a:rPr lang="en-US" sz="7200" dirty="0"/>
              <a:t> = 1; </a:t>
            </a:r>
            <a:r>
              <a:rPr lang="en-US" sz="7200" dirty="0" err="1"/>
              <a:t>insertEdge</a:t>
            </a:r>
            <a:r>
              <a:rPr lang="en-US" sz="7200" dirty="0"/>
              <a:t>(</a:t>
            </a:r>
            <a:r>
              <a:rPr lang="en-US" sz="7200" dirty="0" err="1"/>
              <a:t>g,e</a:t>
            </a:r>
            <a:r>
              <a:rPr lang="en-US" sz="7200" dirty="0"/>
              <a:t>);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7200" dirty="0" err="1"/>
              <a:t>e.v</a:t>
            </a:r>
            <a:r>
              <a:rPr lang="en-US" sz="7200" dirty="0"/>
              <a:t> = 0; </a:t>
            </a:r>
            <a:r>
              <a:rPr lang="en-US" sz="7200" dirty="0" err="1"/>
              <a:t>e.w</a:t>
            </a:r>
            <a:r>
              <a:rPr lang="en-US" sz="7200" dirty="0"/>
              <a:t> = 3; </a:t>
            </a:r>
            <a:r>
              <a:rPr lang="en-US" sz="7200" dirty="0" err="1"/>
              <a:t>insertEdge</a:t>
            </a:r>
            <a:r>
              <a:rPr lang="en-US" sz="7200" dirty="0"/>
              <a:t>(</a:t>
            </a:r>
            <a:r>
              <a:rPr lang="en-US" sz="7200" dirty="0" err="1"/>
              <a:t>g,e</a:t>
            </a:r>
            <a:r>
              <a:rPr lang="en-US" sz="7200" dirty="0"/>
              <a:t>);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7200" dirty="0" err="1"/>
              <a:t>e.v</a:t>
            </a:r>
            <a:r>
              <a:rPr lang="en-US" sz="7200" dirty="0"/>
              <a:t> = 1; </a:t>
            </a:r>
            <a:r>
              <a:rPr lang="en-US" sz="7200" dirty="0" err="1"/>
              <a:t>e.w</a:t>
            </a:r>
            <a:r>
              <a:rPr lang="en-US" sz="7200" dirty="0"/>
              <a:t> = 3; </a:t>
            </a:r>
            <a:r>
              <a:rPr lang="en-US" sz="7200" dirty="0" err="1"/>
              <a:t>insertEdge</a:t>
            </a:r>
            <a:r>
              <a:rPr lang="en-US" sz="7200" dirty="0"/>
              <a:t>(</a:t>
            </a:r>
            <a:r>
              <a:rPr lang="en-US" sz="7200" dirty="0" err="1"/>
              <a:t>g,e</a:t>
            </a:r>
            <a:r>
              <a:rPr lang="en-US" sz="7200" dirty="0"/>
              <a:t>);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7200" dirty="0" err="1"/>
              <a:t>e.v</a:t>
            </a:r>
            <a:r>
              <a:rPr lang="en-US" sz="7200" dirty="0"/>
              <a:t> = 3; </a:t>
            </a:r>
            <a:r>
              <a:rPr lang="en-US" sz="7200" dirty="0" err="1"/>
              <a:t>e.w</a:t>
            </a:r>
            <a:r>
              <a:rPr lang="en-US" sz="7200" dirty="0"/>
              <a:t> = 2; </a:t>
            </a:r>
            <a:r>
              <a:rPr lang="en-US" sz="7200" dirty="0" err="1"/>
              <a:t>insertEdge</a:t>
            </a:r>
            <a:r>
              <a:rPr lang="en-US" sz="7200" dirty="0"/>
              <a:t>(</a:t>
            </a:r>
            <a:r>
              <a:rPr lang="en-US" sz="7200" dirty="0" err="1"/>
              <a:t>g,e</a:t>
            </a:r>
            <a:r>
              <a:rPr lang="en-US" sz="7200" dirty="0"/>
              <a:t>);</a:t>
            </a:r>
          </a:p>
          <a:p>
            <a:pPr marL="0" indent="0">
              <a:buNone/>
            </a:pPr>
            <a:r>
              <a:rPr lang="en-US" sz="7200" dirty="0"/>
              <a:t>   for (</a:t>
            </a:r>
            <a:r>
              <a:rPr lang="en-US" sz="7200" dirty="0" err="1"/>
              <a:t>i</a:t>
            </a:r>
            <a:r>
              <a:rPr lang="en-US" sz="7200" dirty="0"/>
              <a:t> = 0; </a:t>
            </a:r>
            <a:r>
              <a:rPr lang="en-US" sz="7200" dirty="0" err="1"/>
              <a:t>i</a:t>
            </a:r>
            <a:r>
              <a:rPr lang="en-US" sz="7200" dirty="0"/>
              <a:t> &lt; NODES; </a:t>
            </a:r>
            <a:r>
              <a:rPr lang="en-US" sz="7200" dirty="0" err="1"/>
              <a:t>i</a:t>
            </a:r>
            <a:r>
              <a:rPr lang="en-US" sz="7200" dirty="0"/>
              <a:t>++) {</a:t>
            </a:r>
          </a:p>
          <a:p>
            <a:pPr marL="0" indent="0">
              <a:buNone/>
            </a:pPr>
            <a:r>
              <a:rPr lang="en-US" sz="7200" dirty="0"/>
              <a:t>        if (adjacent(g, </a:t>
            </a:r>
            <a:r>
              <a:rPr lang="en-US" sz="7200" dirty="0" err="1"/>
              <a:t>i</a:t>
            </a:r>
            <a:r>
              <a:rPr lang="en-US" sz="7200" dirty="0"/>
              <a:t>, NODE_OF_INTEREST))</a:t>
            </a:r>
          </a:p>
          <a:p>
            <a:pPr marL="0" indent="0">
              <a:buNone/>
            </a:pPr>
            <a:r>
              <a:rPr lang="en-US" sz="7200" dirty="0"/>
              <a:t>            </a:t>
            </a:r>
            <a:r>
              <a:rPr lang="en-US" sz="7200" dirty="0" err="1"/>
              <a:t>printf</a:t>
            </a:r>
            <a:r>
              <a:rPr lang="en-US" sz="7200" dirty="0"/>
              <a:t>("%d\n", </a:t>
            </a:r>
            <a:r>
              <a:rPr lang="en-US" sz="7200" dirty="0" err="1"/>
              <a:t>i</a:t>
            </a:r>
            <a:r>
              <a:rPr lang="en-US" sz="7200" dirty="0"/>
              <a:t>);}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7200" dirty="0" err="1"/>
              <a:t>freeGraph</a:t>
            </a:r>
            <a:r>
              <a:rPr lang="en-US" sz="7200" dirty="0"/>
              <a:t>(g);</a:t>
            </a:r>
          </a:p>
          <a:p>
            <a:pPr marL="0" indent="0">
              <a:buNone/>
            </a:pPr>
            <a:r>
              <a:rPr lang="en-US" sz="7200" dirty="0"/>
              <a:t>   return 0; }</a:t>
            </a:r>
          </a:p>
          <a:p>
            <a:pPr marL="0" indent="0">
              <a:buNone/>
            </a:pP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078791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1B6C-1E53-4003-B9EB-D2EBAD00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CF3B-2D7B-4059-996B-98D71D3FE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95454" cy="4351338"/>
          </a:xfrm>
        </p:spPr>
        <p:txBody>
          <a:bodyPr>
            <a:normAutofit/>
          </a:bodyPr>
          <a:lstStyle/>
          <a:p>
            <a:r>
              <a:rPr lang="en-US" dirty="0"/>
              <a:t>Graph terminology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/>
              <a:t>vertices, edges, vertex degree, connected graph, tree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/>
              <a:t>path, cycle, clique, spanning tree, spanning forest</a:t>
            </a:r>
          </a:p>
          <a:p>
            <a:r>
              <a:rPr lang="en-US" dirty="0"/>
              <a:t>Graph representations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/>
              <a:t>adjacency matrix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/>
              <a:t>adjacency lists</a:t>
            </a:r>
          </a:p>
          <a:p>
            <a:r>
              <a:rPr lang="en-US" dirty="0"/>
              <a:t>Suggested reading: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/>
              <a:t>Sedgewick, Ch.17.1-17.5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692481B9-FD41-4003-ACF3-417963BD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8A078F-BF30-4397-943D-D0208499307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03DA50C-0F34-43BF-9889-E93F8CA9F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067" y="488196"/>
            <a:ext cx="45720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Edge Types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27E88A1-4DA0-47A4-AFD2-1F5D8957F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8499" y="1797804"/>
            <a:ext cx="4419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ordered pair of vertices</a:t>
            </a:r>
            <a:r>
              <a:rPr lang="en-US" altLang="en-US" sz="1800" dirty="0">
                <a:latin typeface="Times New Roman" panose="02020603050405020304" pitchFamily="18" charset="0"/>
              </a:rPr>
              <a:t> (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u</a:t>
            </a:r>
            <a:r>
              <a:rPr lang="en-US" altLang="en-US" sz="1800" dirty="0" err="1">
                <a:latin typeface="Times New Roman" panose="02020603050405020304" pitchFamily="18" charset="0"/>
              </a:rPr>
              <a:t>,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first vertex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1800" dirty="0"/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second vertex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dirty="0"/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Undirected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unordered pair of vertices</a:t>
            </a:r>
            <a:r>
              <a:rPr lang="en-US" altLang="en-US" sz="1800" dirty="0">
                <a:latin typeface="Times New Roman" panose="02020603050405020304" pitchFamily="18" charset="0"/>
              </a:rPr>
              <a:t> (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u</a:t>
            </a:r>
            <a:r>
              <a:rPr lang="en-US" altLang="en-US" sz="1800" dirty="0" err="1">
                <a:latin typeface="Times New Roman" panose="02020603050405020304" pitchFamily="18" charset="0"/>
              </a:rPr>
              <a:t>,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e.g., a flight route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e.g., route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Undirected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e.g., flight network</a:t>
            </a:r>
          </a:p>
        </p:txBody>
      </p:sp>
      <p:sp>
        <p:nvSpPr>
          <p:cNvPr id="7173" name="Oval 4">
            <a:extLst>
              <a:ext uri="{FF2B5EF4-FFF2-40B4-BE49-F238E27FC236}">
                <a16:creationId xmlns:a16="http://schemas.microsoft.com/office/drawing/2014/main" id="{D01291CF-F9CE-47FB-B87C-E5C481CD4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999" y="275046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7174" name="Oval 5">
            <a:extLst>
              <a:ext uri="{FF2B5EF4-FFF2-40B4-BE49-F238E27FC236}">
                <a16:creationId xmlns:a16="http://schemas.microsoft.com/office/drawing/2014/main" id="{D5330AFF-5A4C-4B47-A122-5E360F86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374" y="275046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cxnSp>
        <p:nvCxnSpPr>
          <p:cNvPr id="7175" name="AutoShape 6">
            <a:extLst>
              <a:ext uri="{FF2B5EF4-FFF2-40B4-BE49-F238E27FC236}">
                <a16:creationId xmlns:a16="http://schemas.microsoft.com/office/drawing/2014/main" id="{01F30413-A4D3-4860-9392-66AC643716E7}"/>
              </a:ext>
            </a:extLst>
          </p:cNvPr>
          <p:cNvCxnSpPr>
            <a:cxnSpLocks noChangeShapeType="1"/>
            <a:stCxn id="7173" idx="6"/>
            <a:endCxn id="7174" idx="2"/>
          </p:cNvCxnSpPr>
          <p:nvPr/>
        </p:nvCxnSpPr>
        <p:spPr bwMode="auto">
          <a:xfrm>
            <a:off x="7109148" y="297906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Text Box 7">
            <a:extLst>
              <a:ext uri="{FF2B5EF4-FFF2-40B4-BE49-F238E27FC236}">
                <a16:creationId xmlns:a16="http://schemas.microsoft.com/office/drawing/2014/main" id="{C8073960-0EBC-4727-B114-65FE6F9DD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373" y="2531391"/>
            <a:ext cx="1987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flight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AA 1206</a:t>
            </a:r>
          </a:p>
        </p:txBody>
      </p:sp>
      <p:sp>
        <p:nvSpPr>
          <p:cNvPr id="7177" name="Oval 8">
            <a:extLst>
              <a:ext uri="{FF2B5EF4-FFF2-40B4-BE49-F238E27FC236}">
                <a16:creationId xmlns:a16="http://schemas.microsoft.com/office/drawing/2014/main" id="{DE896EEF-C825-40D3-906A-66E026EB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524" y="408714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7178" name="Oval 9">
            <a:extLst>
              <a:ext uri="{FF2B5EF4-FFF2-40B4-BE49-F238E27FC236}">
                <a16:creationId xmlns:a16="http://schemas.microsoft.com/office/drawing/2014/main" id="{BDEEC365-B680-47A8-964E-1DA9C93B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899" y="408714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cxnSp>
        <p:nvCxnSpPr>
          <p:cNvPr id="7179" name="AutoShape 10">
            <a:extLst>
              <a:ext uri="{FF2B5EF4-FFF2-40B4-BE49-F238E27FC236}">
                <a16:creationId xmlns:a16="http://schemas.microsoft.com/office/drawing/2014/main" id="{D2BD6D12-FEFE-465A-8C9A-0A4632C95292}"/>
              </a:ext>
            </a:extLst>
          </p:cNvPr>
          <p:cNvCxnSpPr>
            <a:cxnSpLocks noChangeShapeType="1"/>
            <a:stCxn id="7177" idx="6"/>
            <a:endCxn id="7178" idx="2"/>
          </p:cNvCxnSpPr>
          <p:nvPr/>
        </p:nvCxnSpPr>
        <p:spPr bwMode="auto">
          <a:xfrm>
            <a:off x="7118673" y="431574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Text Box 11">
            <a:extLst>
              <a:ext uri="{FF2B5EF4-FFF2-40B4-BE49-F238E27FC236}">
                <a16:creationId xmlns:a16="http://schemas.microsoft.com/office/drawing/2014/main" id="{4E7092B7-E6DD-4530-84F7-3EB5FB5D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200" y="3902991"/>
            <a:ext cx="883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849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miles</a:t>
            </a:r>
          </a:p>
        </p:txBody>
      </p:sp>
    </p:spTree>
    <p:extLst>
      <p:ext uri="{BB962C8B-B14F-4D97-AF65-F5344CB8AC3E}">
        <p14:creationId xmlns:p14="http://schemas.microsoft.com/office/powerpoint/2010/main" val="203977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F6BBC60A-4257-452F-8FE1-532AA311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A4697E5-2246-4763-8B04-82C5DF6B6D95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graphicFrame>
        <p:nvGraphicFramePr>
          <p:cNvPr id="8195" name="Object 2">
            <a:extLst>
              <a:ext uri="{FF2B5EF4-FFF2-40B4-BE49-F238E27FC236}">
                <a16:creationId xmlns:a16="http://schemas.microsoft.com/office/drawing/2014/main" id="{7AEB0BDD-B24F-4BF6-B29D-DFAF1D135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98120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4" imgW="10087200" imgH="7006320" progId="Visio.Drawing.6">
                  <p:embed/>
                </p:oleObj>
              </mc:Choice>
              <mc:Fallback>
                <p:oleObj name="VISIO" r:id="rId4" imgW="10087200" imgH="7006320" progId="Visio.Drawing.6">
                  <p:embed/>
                  <p:pic>
                    <p:nvPicPr>
                      <p:cNvPr id="8195" name="Object 2">
                        <a:extLst>
                          <a:ext uri="{FF2B5EF4-FFF2-40B4-BE49-F238E27FC236}">
                            <a16:creationId xmlns:a16="http://schemas.microsoft.com/office/drawing/2014/main" id="{7AEB0BDD-B24F-4BF6-B29D-DFAF1D135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3">
            <a:extLst>
              <a:ext uri="{FF2B5EF4-FFF2-40B4-BE49-F238E27FC236}">
                <a16:creationId xmlns:a16="http://schemas.microsoft.com/office/drawing/2014/main" id="{41664E72-6B29-4A12-80CB-D04A629E0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4546" y="473989"/>
            <a:ext cx="5935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Applications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B6B85998-DDB4-40B7-910E-63BFF8590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39684"/>
            <a:ext cx="4114800" cy="4724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Electronic circuits</a:t>
            </a:r>
          </a:p>
          <a:p>
            <a:pPr lvl="1" eaLnBrk="1" hangingPunct="1"/>
            <a:r>
              <a:rPr lang="en-US" altLang="en-US" sz="2000" dirty="0"/>
              <a:t>Printed circuit board</a:t>
            </a:r>
          </a:p>
          <a:p>
            <a:pPr lvl="1" eaLnBrk="1" hangingPunct="1"/>
            <a:r>
              <a:rPr lang="en-US" altLang="en-US" sz="2000" dirty="0"/>
              <a:t>Integrated circuit</a:t>
            </a:r>
          </a:p>
          <a:p>
            <a:pPr eaLnBrk="1" hangingPunct="1"/>
            <a:r>
              <a:rPr lang="en-US" altLang="en-US" sz="2400" dirty="0"/>
              <a:t>Transportation networks</a:t>
            </a:r>
          </a:p>
          <a:p>
            <a:pPr lvl="1" eaLnBrk="1" hangingPunct="1"/>
            <a:r>
              <a:rPr lang="en-US" altLang="en-US" sz="2000" dirty="0"/>
              <a:t>Highway network</a:t>
            </a:r>
          </a:p>
          <a:p>
            <a:pPr lvl="1" eaLnBrk="1" hangingPunct="1"/>
            <a:r>
              <a:rPr lang="en-US" altLang="en-US" sz="2000" dirty="0"/>
              <a:t>Flight network</a:t>
            </a:r>
          </a:p>
          <a:p>
            <a:pPr eaLnBrk="1" hangingPunct="1"/>
            <a:r>
              <a:rPr lang="en-US" altLang="en-US" sz="2400" dirty="0"/>
              <a:t>Computer networks</a:t>
            </a:r>
          </a:p>
          <a:p>
            <a:pPr lvl="1" eaLnBrk="1" hangingPunct="1"/>
            <a:r>
              <a:rPr lang="en-US" altLang="en-US" sz="2000" dirty="0"/>
              <a:t>Local area network</a:t>
            </a:r>
          </a:p>
          <a:p>
            <a:pPr lvl="1" eaLnBrk="1" hangingPunct="1"/>
            <a:r>
              <a:rPr lang="en-US" altLang="en-US" sz="2000" dirty="0"/>
              <a:t>Internet</a:t>
            </a:r>
          </a:p>
          <a:p>
            <a:pPr lvl="1" eaLnBrk="1" hangingPunct="1"/>
            <a:r>
              <a:rPr lang="en-US" altLang="en-US" sz="2000" dirty="0"/>
              <a:t>Web</a:t>
            </a:r>
          </a:p>
          <a:p>
            <a:pPr eaLnBrk="1" hangingPunct="1"/>
            <a:r>
              <a:rPr lang="en-US" altLang="en-US" sz="2400" dirty="0"/>
              <a:t>Databases</a:t>
            </a:r>
          </a:p>
          <a:p>
            <a:pPr lvl="1" eaLnBrk="1" hangingPunct="1"/>
            <a:r>
              <a:rPr lang="en-US" altLang="en-US" sz="2000" dirty="0"/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99545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C75075B4-B251-42A8-BCA8-6E190811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9225D7-8A96-4656-99D6-7D66BAA3FE4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2D1F915-9EAA-48E2-AF7B-51496D6F1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8605" y="418454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Terminology (1/5)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2B21094-859A-44DF-889A-6BBF23B49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5735" y="1798638"/>
            <a:ext cx="4048125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End vertices 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Edges incident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h and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j is a self-loop</a:t>
            </a:r>
          </a:p>
        </p:txBody>
      </p:sp>
      <p:grpSp>
        <p:nvGrpSpPr>
          <p:cNvPr id="9221" name="Group 4">
            <a:extLst>
              <a:ext uri="{FF2B5EF4-FFF2-40B4-BE49-F238E27FC236}">
                <a16:creationId xmlns:a16="http://schemas.microsoft.com/office/drawing/2014/main" id="{75192C0D-6F56-4B7D-ACEF-6DC86879CA2E}"/>
              </a:ext>
            </a:extLst>
          </p:cNvPr>
          <p:cNvGrpSpPr>
            <a:grpSpLocks/>
          </p:cNvGrpSpPr>
          <p:nvPr/>
        </p:nvGrpSpPr>
        <p:grpSpPr bwMode="auto">
          <a:xfrm>
            <a:off x="6100763" y="2665413"/>
            <a:ext cx="4197350" cy="3200400"/>
            <a:chOff x="2808" y="1104"/>
            <a:chExt cx="2644" cy="2016"/>
          </a:xfrm>
        </p:grpSpPr>
        <p:sp>
          <p:nvSpPr>
            <p:cNvPr id="9222" name="Oval 5">
              <a:extLst>
                <a:ext uri="{FF2B5EF4-FFF2-40B4-BE49-F238E27FC236}">
                  <a16:creationId xmlns:a16="http://schemas.microsoft.com/office/drawing/2014/main" id="{B617C24E-C5D8-4009-B80F-C75B66877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9223" name="Oval 6">
              <a:extLst>
                <a:ext uri="{FF2B5EF4-FFF2-40B4-BE49-F238E27FC236}">
                  <a16:creationId xmlns:a16="http://schemas.microsoft.com/office/drawing/2014/main" id="{0BF4D737-34A9-4925-8207-62AEB276D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U</a:t>
              </a:r>
            </a:p>
          </p:txBody>
        </p:sp>
        <p:sp>
          <p:nvSpPr>
            <p:cNvPr id="9224" name="Oval 7">
              <a:extLst>
                <a:ext uri="{FF2B5EF4-FFF2-40B4-BE49-F238E27FC236}">
                  <a16:creationId xmlns:a16="http://schemas.microsoft.com/office/drawing/2014/main" id="{DA0BBA34-1345-4CE4-B351-909D41649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</a:t>
              </a:r>
            </a:p>
          </p:txBody>
        </p:sp>
        <p:sp>
          <p:nvSpPr>
            <p:cNvPr id="9225" name="Oval 8">
              <a:extLst>
                <a:ext uri="{FF2B5EF4-FFF2-40B4-BE49-F238E27FC236}">
                  <a16:creationId xmlns:a16="http://schemas.microsoft.com/office/drawing/2014/main" id="{680A9A52-32DD-4906-91B4-19247EA1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W</a:t>
              </a:r>
            </a:p>
          </p:txBody>
        </p:sp>
        <p:sp>
          <p:nvSpPr>
            <p:cNvPr id="9226" name="Oval 9">
              <a:extLst>
                <a:ext uri="{FF2B5EF4-FFF2-40B4-BE49-F238E27FC236}">
                  <a16:creationId xmlns:a16="http://schemas.microsoft.com/office/drawing/2014/main" id="{9E6B2CEC-8D60-42D0-836F-C2D0FE610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Z</a:t>
              </a:r>
            </a:p>
          </p:txBody>
        </p:sp>
        <p:cxnSp>
          <p:nvCxnSpPr>
            <p:cNvPr id="9227" name="AutoShape 10">
              <a:extLst>
                <a:ext uri="{FF2B5EF4-FFF2-40B4-BE49-F238E27FC236}">
                  <a16:creationId xmlns:a16="http://schemas.microsoft.com/office/drawing/2014/main" id="{7802E766-2D47-4105-9CF1-C2AA51D4BB36}"/>
                </a:ext>
              </a:extLst>
            </p:cNvPr>
            <p:cNvCxnSpPr>
              <a:cxnSpLocks noChangeShapeType="1"/>
              <a:stCxn id="9224" idx="3"/>
              <a:endCxn id="9223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8" name="AutoShape 11">
              <a:extLst>
                <a:ext uri="{FF2B5EF4-FFF2-40B4-BE49-F238E27FC236}">
                  <a16:creationId xmlns:a16="http://schemas.microsoft.com/office/drawing/2014/main" id="{63798B44-C599-482F-B637-8BF762621F9B}"/>
                </a:ext>
              </a:extLst>
            </p:cNvPr>
            <p:cNvCxnSpPr>
              <a:cxnSpLocks noChangeShapeType="1"/>
              <a:stCxn id="9225" idx="1"/>
              <a:endCxn id="9223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AutoShape 12">
              <a:extLst>
                <a:ext uri="{FF2B5EF4-FFF2-40B4-BE49-F238E27FC236}">
                  <a16:creationId xmlns:a16="http://schemas.microsoft.com/office/drawing/2014/main" id="{47C4BC37-23F1-4586-B94B-BF8EB74AF2E2}"/>
                </a:ext>
              </a:extLst>
            </p:cNvPr>
            <p:cNvCxnSpPr>
              <a:cxnSpLocks noChangeShapeType="1"/>
              <a:stCxn id="9225" idx="7"/>
              <a:endCxn id="9222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0" name="AutoShape 13">
              <a:extLst>
                <a:ext uri="{FF2B5EF4-FFF2-40B4-BE49-F238E27FC236}">
                  <a16:creationId xmlns:a16="http://schemas.microsoft.com/office/drawing/2014/main" id="{B4B8E2F6-C015-42FD-B89E-25A98C8B64F7}"/>
                </a:ext>
              </a:extLst>
            </p:cNvPr>
            <p:cNvCxnSpPr>
              <a:cxnSpLocks noChangeShapeType="1"/>
              <a:stCxn id="9224" idx="5"/>
              <a:endCxn id="9222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AutoShape 14">
              <a:extLst>
                <a:ext uri="{FF2B5EF4-FFF2-40B4-BE49-F238E27FC236}">
                  <a16:creationId xmlns:a16="http://schemas.microsoft.com/office/drawing/2014/main" id="{4F1191CF-FEC9-4DED-8558-4D0B2E592F68}"/>
                </a:ext>
              </a:extLst>
            </p:cNvPr>
            <p:cNvCxnSpPr>
              <a:cxnSpLocks noChangeShapeType="1"/>
              <a:stCxn id="9224" idx="4"/>
              <a:endCxn id="9225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2" name="Oval 15">
              <a:extLst>
                <a:ext uri="{FF2B5EF4-FFF2-40B4-BE49-F238E27FC236}">
                  <a16:creationId xmlns:a16="http://schemas.microsoft.com/office/drawing/2014/main" id="{9EDE5E85-F78A-4FCE-A464-75E206F14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Y</a:t>
              </a:r>
            </a:p>
          </p:txBody>
        </p:sp>
        <p:cxnSp>
          <p:nvCxnSpPr>
            <p:cNvPr id="9233" name="AutoShape 16">
              <a:extLst>
                <a:ext uri="{FF2B5EF4-FFF2-40B4-BE49-F238E27FC236}">
                  <a16:creationId xmlns:a16="http://schemas.microsoft.com/office/drawing/2014/main" id="{5E546B14-AC90-4BF8-96CF-951F8CE45928}"/>
                </a:ext>
              </a:extLst>
            </p:cNvPr>
            <p:cNvCxnSpPr>
              <a:cxnSpLocks noChangeShapeType="1"/>
              <a:stCxn id="9225" idx="5"/>
              <a:endCxn id="9232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AutoShape 17">
              <a:extLst>
                <a:ext uri="{FF2B5EF4-FFF2-40B4-BE49-F238E27FC236}">
                  <a16:creationId xmlns:a16="http://schemas.microsoft.com/office/drawing/2014/main" id="{F8273DBD-034C-4C1D-9FB6-6D36ED14276B}"/>
                </a:ext>
              </a:extLst>
            </p:cNvPr>
            <p:cNvCxnSpPr>
              <a:cxnSpLocks noChangeShapeType="1"/>
              <a:stCxn id="9222" idx="4"/>
              <a:endCxn id="9232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5" name="Text Box 18">
              <a:extLst>
                <a:ext uri="{FF2B5EF4-FFF2-40B4-BE49-F238E27FC236}">
                  <a16:creationId xmlns:a16="http://schemas.microsoft.com/office/drawing/2014/main" id="{BABC9074-481B-46E5-9D8F-E6210C606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9236" name="Text Box 19">
              <a:extLst>
                <a:ext uri="{FF2B5EF4-FFF2-40B4-BE49-F238E27FC236}">
                  <a16:creationId xmlns:a16="http://schemas.microsoft.com/office/drawing/2014/main" id="{6128B293-0145-41E6-920C-28361F750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9237" name="Text Box 20">
              <a:extLst>
                <a:ext uri="{FF2B5EF4-FFF2-40B4-BE49-F238E27FC236}">
                  <a16:creationId xmlns:a16="http://schemas.microsoft.com/office/drawing/2014/main" id="{585CC0DB-FDA9-4F7F-83CC-07B5F1DB2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9238" name="Text Box 21">
              <a:extLst>
                <a:ext uri="{FF2B5EF4-FFF2-40B4-BE49-F238E27FC236}">
                  <a16:creationId xmlns:a16="http://schemas.microsoft.com/office/drawing/2014/main" id="{E434F140-051A-48A0-B000-CC91D9450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9239" name="Text Box 22">
              <a:extLst>
                <a:ext uri="{FF2B5EF4-FFF2-40B4-BE49-F238E27FC236}">
                  <a16:creationId xmlns:a16="http://schemas.microsoft.com/office/drawing/2014/main" id="{00D9AB0D-26C1-428F-828F-1EF97D649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9240" name="Text Box 23">
              <a:extLst>
                <a:ext uri="{FF2B5EF4-FFF2-40B4-BE49-F238E27FC236}">
                  <a16:creationId xmlns:a16="http://schemas.microsoft.com/office/drawing/2014/main" id="{517FD857-5A05-426D-86C3-C4A05D479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9241" name="Text Box 24">
              <a:extLst>
                <a:ext uri="{FF2B5EF4-FFF2-40B4-BE49-F238E27FC236}">
                  <a16:creationId xmlns:a16="http://schemas.microsoft.com/office/drawing/2014/main" id="{97DC528B-27E5-4BAB-B824-B8096B8EF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9242" name="Text Box 25">
              <a:extLst>
                <a:ext uri="{FF2B5EF4-FFF2-40B4-BE49-F238E27FC236}">
                  <a16:creationId xmlns:a16="http://schemas.microsoft.com/office/drawing/2014/main" id="{C6143329-F960-41F0-AEFC-67BF017C5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139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9243" name="Text Box 26">
              <a:extLst>
                <a:ext uri="{FF2B5EF4-FFF2-40B4-BE49-F238E27FC236}">
                  <a16:creationId xmlns:a16="http://schemas.microsoft.com/office/drawing/2014/main" id="{67B4E361-7B12-4039-A1E4-111E699E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9244" name="Text Box 27">
              <a:extLst>
                <a:ext uri="{FF2B5EF4-FFF2-40B4-BE49-F238E27FC236}">
                  <a16:creationId xmlns:a16="http://schemas.microsoft.com/office/drawing/2014/main" id="{412838EE-D358-4555-92BA-B04DC52A7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  <p:cxnSp>
          <p:nvCxnSpPr>
            <p:cNvPr id="9245" name="AutoShape 28">
              <a:extLst>
                <a:ext uri="{FF2B5EF4-FFF2-40B4-BE49-F238E27FC236}">
                  <a16:creationId xmlns:a16="http://schemas.microsoft.com/office/drawing/2014/main" id="{B2EB684E-955E-4932-ADC1-608A1F08CD26}"/>
                </a:ext>
              </a:extLst>
            </p:cNvPr>
            <p:cNvCxnSpPr>
              <a:cxnSpLocks noChangeShapeType="1"/>
              <a:stCxn id="9222" idx="5"/>
              <a:endCxn id="9226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6" name="AutoShape 29">
              <a:extLst>
                <a:ext uri="{FF2B5EF4-FFF2-40B4-BE49-F238E27FC236}">
                  <a16:creationId xmlns:a16="http://schemas.microsoft.com/office/drawing/2014/main" id="{BF756D60-464A-4052-9BDD-E5A5CF49C467}"/>
                </a:ext>
              </a:extLst>
            </p:cNvPr>
            <p:cNvCxnSpPr>
              <a:cxnSpLocks noChangeShapeType="1"/>
              <a:stCxn id="9222" idx="7"/>
              <a:endCxn id="9226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7" name="AutoShape 30">
              <a:extLst>
                <a:ext uri="{FF2B5EF4-FFF2-40B4-BE49-F238E27FC236}">
                  <a16:creationId xmlns:a16="http://schemas.microsoft.com/office/drawing/2014/main" id="{22170B92-7D03-4301-8E67-44617D833102}"/>
                </a:ext>
              </a:extLst>
            </p:cNvPr>
            <p:cNvCxnSpPr>
              <a:cxnSpLocks noChangeShapeType="1"/>
              <a:stCxn id="9226" idx="5"/>
              <a:endCxn id="9226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6562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C8669214-FBEF-48D3-A72D-69DA5BF8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6EF3D1-F8E6-4691-B3CC-96FD07BB6190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0243" name="Freeform 2">
            <a:extLst>
              <a:ext uri="{FF2B5EF4-FFF2-40B4-BE49-F238E27FC236}">
                <a16:creationId xmlns:a16="http://schemas.microsoft.com/office/drawing/2014/main" id="{888E51D8-BF93-42B8-B462-7510F3AEA74F}"/>
              </a:ext>
            </a:extLst>
          </p:cNvPr>
          <p:cNvSpPr>
            <a:spLocks/>
          </p:cNvSpPr>
          <p:nvPr/>
        </p:nvSpPr>
        <p:spPr bwMode="auto">
          <a:xfrm>
            <a:off x="7096125" y="2905126"/>
            <a:ext cx="1570038" cy="2149475"/>
          </a:xfrm>
          <a:custGeom>
            <a:avLst/>
            <a:gdLst>
              <a:gd name="T0" fmla="*/ 2147483647 w 989"/>
              <a:gd name="T1" fmla="*/ 0 h 1354"/>
              <a:gd name="T2" fmla="*/ 2147483647 w 989"/>
              <a:gd name="T3" fmla="*/ 2147483647 h 1354"/>
              <a:gd name="T4" fmla="*/ 2147483647 w 989"/>
              <a:gd name="T5" fmla="*/ 2147483647 h 1354"/>
              <a:gd name="T6" fmla="*/ 2147483647 w 989"/>
              <a:gd name="T7" fmla="*/ 2147483647 h 1354"/>
              <a:gd name="T8" fmla="*/ 2147483647 w 989"/>
              <a:gd name="T9" fmla="*/ 2147483647 h 1354"/>
              <a:gd name="T10" fmla="*/ 0 w 989"/>
              <a:gd name="T11" fmla="*/ 2147483647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9C321D79-B850-4D57-8428-0E3802FD8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P</a:t>
            </a:r>
            <a:r>
              <a:rPr lang="en-US" altLang="en-US" sz="24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245" name="Freeform 4">
            <a:extLst>
              <a:ext uri="{FF2B5EF4-FFF2-40B4-BE49-F238E27FC236}">
                <a16:creationId xmlns:a16="http://schemas.microsoft.com/office/drawing/2014/main" id="{7B2903CB-C179-44CF-9731-F7B932BC71D2}"/>
              </a:ext>
            </a:extLst>
          </p:cNvPr>
          <p:cNvSpPr>
            <a:spLocks/>
          </p:cNvSpPr>
          <p:nvPr/>
        </p:nvSpPr>
        <p:spPr bwMode="auto">
          <a:xfrm>
            <a:off x="8029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2147483647 w 1032"/>
              <a:gd name="T3" fmla="*/ 2147483647 h 464"/>
              <a:gd name="T4" fmla="*/ 2147483647 w 1032"/>
              <a:gd name="T5" fmla="*/ 2147483647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FFB7D178-5CF7-47E3-802A-6330476AD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7571" y="266700"/>
            <a:ext cx="54022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Terminology (2/5)</a:t>
            </a:r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F2259540-8155-4643-B922-18BAA6BF8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4719" y="1676400"/>
            <a:ext cx="41148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P</a:t>
            </a:r>
            <a:r>
              <a:rPr lang="en-US" altLang="en-US" sz="1800" baseline="-25000" dirty="0">
                <a:solidFill>
                  <a:schemeClr val="tx2"/>
                </a:solidFill>
              </a:rPr>
              <a:t>1</a:t>
            </a:r>
            <a:r>
              <a:rPr lang="en-US" altLang="en-US" sz="1800" dirty="0">
                <a:solidFill>
                  <a:schemeClr val="tx2"/>
                </a:solidFill>
              </a:rPr>
              <a:t>=(</a:t>
            </a:r>
            <a:r>
              <a:rPr lang="en-US" altLang="en-US" sz="1800" dirty="0" err="1">
                <a:solidFill>
                  <a:schemeClr val="tx2"/>
                </a:solidFill>
              </a:rPr>
              <a:t>V,b,X,h,Z</a:t>
            </a:r>
            <a:r>
              <a:rPr lang="en-US" altLang="en-US" sz="1800" dirty="0">
                <a:solidFill>
                  <a:schemeClr val="tx2"/>
                </a:solidFill>
              </a:rPr>
              <a:t>)</a:t>
            </a:r>
            <a:r>
              <a:rPr lang="en-US" altLang="en-US" sz="1800" dirty="0"/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</a:t>
            </a:r>
            <a:r>
              <a:rPr lang="en-US" altLang="en-US" sz="18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1800" dirty="0">
                <a:solidFill>
                  <a:schemeClr val="accent2"/>
                </a:solidFill>
              </a:rPr>
              <a:t>=(</a:t>
            </a:r>
            <a:r>
              <a:rPr lang="en-US" altLang="en-US" sz="1800" dirty="0" err="1">
                <a:solidFill>
                  <a:schemeClr val="accent2"/>
                </a:solidFill>
              </a:rPr>
              <a:t>U,c,W,e,X,g,Y,f,W,d,V</a:t>
            </a:r>
            <a:r>
              <a:rPr lang="en-US" altLang="en-US" sz="1800" dirty="0">
                <a:solidFill>
                  <a:schemeClr val="accent2"/>
                </a:solidFill>
              </a:rPr>
              <a:t>)</a:t>
            </a:r>
            <a:r>
              <a:rPr lang="en-US" altLang="en-US" sz="1800" dirty="0"/>
              <a:t> is a path that is not simple</a:t>
            </a:r>
          </a:p>
        </p:txBody>
      </p:sp>
      <p:sp>
        <p:nvSpPr>
          <p:cNvPr id="10248" name="Oval 7">
            <a:extLst>
              <a:ext uri="{FF2B5EF4-FFF2-40B4-BE49-F238E27FC236}">
                <a16:creationId xmlns:a16="http://schemas.microsoft.com/office/drawing/2014/main" id="{350C1A37-94DE-4119-A453-5D4DA270E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0249" name="Oval 8">
            <a:extLst>
              <a:ext uri="{FF2B5EF4-FFF2-40B4-BE49-F238E27FC236}">
                <a16:creationId xmlns:a16="http://schemas.microsoft.com/office/drawing/2014/main" id="{D051492D-F9A2-44C2-AB38-63D397652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10250" name="Oval 9">
            <a:extLst>
              <a:ext uri="{FF2B5EF4-FFF2-40B4-BE49-F238E27FC236}">
                <a16:creationId xmlns:a16="http://schemas.microsoft.com/office/drawing/2014/main" id="{BB06751B-DA7A-42ED-BBC0-849BD88C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10251" name="Oval 10">
            <a:extLst>
              <a:ext uri="{FF2B5EF4-FFF2-40B4-BE49-F238E27FC236}">
                <a16:creationId xmlns:a16="http://schemas.microsoft.com/office/drawing/2014/main" id="{27AF9254-2F5A-4277-8046-AEC95FDF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10252" name="Oval 11">
            <a:extLst>
              <a:ext uri="{FF2B5EF4-FFF2-40B4-BE49-F238E27FC236}">
                <a16:creationId xmlns:a16="http://schemas.microsoft.com/office/drawing/2014/main" id="{5112B0B9-B09F-44F1-A88E-162948BC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</a:t>
            </a:r>
          </a:p>
        </p:txBody>
      </p:sp>
      <p:cxnSp>
        <p:nvCxnSpPr>
          <p:cNvPr id="10253" name="AutoShape 12">
            <a:extLst>
              <a:ext uri="{FF2B5EF4-FFF2-40B4-BE49-F238E27FC236}">
                <a16:creationId xmlns:a16="http://schemas.microsoft.com/office/drawing/2014/main" id="{3F0BFA55-F710-412F-BDCE-8166AAB2EF11}"/>
              </a:ext>
            </a:extLst>
          </p:cNvPr>
          <p:cNvCxnSpPr>
            <a:cxnSpLocks noChangeShapeType="1"/>
            <a:stCxn id="10250" idx="3"/>
            <a:endCxn id="10249" idx="7"/>
          </p:cNvCxnSpPr>
          <p:nvPr/>
        </p:nvCxnSpPr>
        <p:spPr bwMode="auto">
          <a:xfrm flipH="1">
            <a:off x="7019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3">
            <a:extLst>
              <a:ext uri="{FF2B5EF4-FFF2-40B4-BE49-F238E27FC236}">
                <a16:creationId xmlns:a16="http://schemas.microsoft.com/office/drawing/2014/main" id="{21F0D73B-6051-451E-8454-A8DE983AD9DB}"/>
              </a:ext>
            </a:extLst>
          </p:cNvPr>
          <p:cNvCxnSpPr>
            <a:cxnSpLocks noChangeShapeType="1"/>
            <a:stCxn id="10251" idx="1"/>
            <a:endCxn id="10249" idx="5"/>
          </p:cNvCxnSpPr>
          <p:nvPr/>
        </p:nvCxnSpPr>
        <p:spPr bwMode="auto">
          <a:xfrm flipH="1" flipV="1">
            <a:off x="7019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4">
            <a:extLst>
              <a:ext uri="{FF2B5EF4-FFF2-40B4-BE49-F238E27FC236}">
                <a16:creationId xmlns:a16="http://schemas.microsoft.com/office/drawing/2014/main" id="{5630AB44-F953-45A3-A350-289E34F50CF3}"/>
              </a:ext>
            </a:extLst>
          </p:cNvPr>
          <p:cNvCxnSpPr>
            <a:cxnSpLocks noChangeShapeType="1"/>
            <a:stCxn id="10251" idx="7"/>
            <a:endCxn id="10248" idx="3"/>
          </p:cNvCxnSpPr>
          <p:nvPr/>
        </p:nvCxnSpPr>
        <p:spPr bwMode="auto">
          <a:xfrm flipV="1">
            <a:off x="7934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5">
            <a:extLst>
              <a:ext uri="{FF2B5EF4-FFF2-40B4-BE49-F238E27FC236}">
                <a16:creationId xmlns:a16="http://schemas.microsoft.com/office/drawing/2014/main" id="{4EA83A47-CA57-41C5-8BD3-A72062C9557E}"/>
              </a:ext>
            </a:extLst>
          </p:cNvPr>
          <p:cNvCxnSpPr>
            <a:cxnSpLocks noChangeShapeType="1"/>
            <a:stCxn id="10248" idx="6"/>
            <a:endCxn id="10252" idx="2"/>
          </p:cNvCxnSpPr>
          <p:nvPr/>
        </p:nvCxnSpPr>
        <p:spPr bwMode="auto">
          <a:xfrm>
            <a:off x="8924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6">
            <a:extLst>
              <a:ext uri="{FF2B5EF4-FFF2-40B4-BE49-F238E27FC236}">
                <a16:creationId xmlns:a16="http://schemas.microsoft.com/office/drawing/2014/main" id="{8821EC4C-9321-4062-BAB5-9771B6B038E8}"/>
              </a:ext>
            </a:extLst>
          </p:cNvPr>
          <p:cNvCxnSpPr>
            <a:cxnSpLocks noChangeShapeType="1"/>
            <a:stCxn id="10250" idx="5"/>
            <a:endCxn id="10248" idx="1"/>
          </p:cNvCxnSpPr>
          <p:nvPr/>
        </p:nvCxnSpPr>
        <p:spPr bwMode="auto">
          <a:xfrm>
            <a:off x="7934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7">
            <a:extLst>
              <a:ext uri="{FF2B5EF4-FFF2-40B4-BE49-F238E27FC236}">
                <a16:creationId xmlns:a16="http://schemas.microsoft.com/office/drawing/2014/main" id="{3078858E-ED03-4601-889A-8BFA60C6E41E}"/>
              </a:ext>
            </a:extLst>
          </p:cNvPr>
          <p:cNvCxnSpPr>
            <a:cxnSpLocks noChangeShapeType="1"/>
            <a:stCxn id="10250" idx="4"/>
            <a:endCxn id="10251" idx="0"/>
          </p:cNvCxnSpPr>
          <p:nvPr/>
        </p:nvCxnSpPr>
        <p:spPr bwMode="auto">
          <a:xfrm>
            <a:off x="7772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Oval 18">
            <a:extLst>
              <a:ext uri="{FF2B5EF4-FFF2-40B4-BE49-F238E27FC236}">
                <a16:creationId xmlns:a16="http://schemas.microsoft.com/office/drawing/2014/main" id="{258745DE-4251-4276-8008-08B15F6E2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</a:t>
            </a:r>
          </a:p>
        </p:txBody>
      </p:sp>
      <p:cxnSp>
        <p:nvCxnSpPr>
          <p:cNvPr id="10260" name="AutoShape 19">
            <a:extLst>
              <a:ext uri="{FF2B5EF4-FFF2-40B4-BE49-F238E27FC236}">
                <a16:creationId xmlns:a16="http://schemas.microsoft.com/office/drawing/2014/main" id="{F8A48A35-032A-4EAF-AC6E-67BAA99EC329}"/>
              </a:ext>
            </a:extLst>
          </p:cNvPr>
          <p:cNvCxnSpPr>
            <a:cxnSpLocks noChangeShapeType="1"/>
            <a:stCxn id="10251" idx="5"/>
            <a:endCxn id="10259" idx="1"/>
          </p:cNvCxnSpPr>
          <p:nvPr/>
        </p:nvCxnSpPr>
        <p:spPr bwMode="auto">
          <a:xfrm>
            <a:off x="7934326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0">
            <a:extLst>
              <a:ext uri="{FF2B5EF4-FFF2-40B4-BE49-F238E27FC236}">
                <a16:creationId xmlns:a16="http://schemas.microsoft.com/office/drawing/2014/main" id="{615B2C14-36FF-4B18-AE33-3667C2ED5C76}"/>
              </a:ext>
            </a:extLst>
          </p:cNvPr>
          <p:cNvCxnSpPr>
            <a:cxnSpLocks noChangeShapeType="1"/>
            <a:stCxn id="10248" idx="4"/>
            <a:endCxn id="10259" idx="0"/>
          </p:cNvCxnSpPr>
          <p:nvPr/>
        </p:nvCxnSpPr>
        <p:spPr bwMode="auto">
          <a:xfrm>
            <a:off x="8686801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Text Box 21">
            <a:extLst>
              <a:ext uri="{FF2B5EF4-FFF2-40B4-BE49-F238E27FC236}">
                <a16:creationId xmlns:a16="http://schemas.microsoft.com/office/drawing/2014/main" id="{DD423648-BC43-456C-89F9-93BB59718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0263" name="Text Box 22">
            <a:extLst>
              <a:ext uri="{FF2B5EF4-FFF2-40B4-BE49-F238E27FC236}">
                <a16:creationId xmlns:a16="http://schemas.microsoft.com/office/drawing/2014/main" id="{1481BBC3-10E8-457A-904C-B3C888C7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0264" name="Text Box 23">
            <a:extLst>
              <a:ext uri="{FF2B5EF4-FFF2-40B4-BE49-F238E27FC236}">
                <a16:creationId xmlns:a16="http://schemas.microsoft.com/office/drawing/2014/main" id="{9B0CE288-68C6-4DEA-8396-FB005434A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0265" name="Text Box 24">
            <a:extLst>
              <a:ext uri="{FF2B5EF4-FFF2-40B4-BE49-F238E27FC236}">
                <a16:creationId xmlns:a16="http://schemas.microsoft.com/office/drawing/2014/main" id="{4EAE247E-A2D3-4FBD-862F-35124155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0266" name="Text Box 25">
            <a:extLst>
              <a:ext uri="{FF2B5EF4-FFF2-40B4-BE49-F238E27FC236}">
                <a16:creationId xmlns:a16="http://schemas.microsoft.com/office/drawing/2014/main" id="{41AA8402-4432-46AD-93B3-1BC7BD0F1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0267" name="Text Box 26">
            <a:extLst>
              <a:ext uri="{FF2B5EF4-FFF2-40B4-BE49-F238E27FC236}">
                <a16:creationId xmlns:a16="http://schemas.microsoft.com/office/drawing/2014/main" id="{7BA7A6CB-09FE-4F2C-861A-592D16E45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268" name="Text Box 27">
            <a:extLst>
              <a:ext uri="{FF2B5EF4-FFF2-40B4-BE49-F238E27FC236}">
                <a16:creationId xmlns:a16="http://schemas.microsoft.com/office/drawing/2014/main" id="{FF620F6B-4B9C-4017-B211-E47ABAB1A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1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0269" name="Text Box 28">
            <a:extLst>
              <a:ext uri="{FF2B5EF4-FFF2-40B4-BE49-F238E27FC236}">
                <a16:creationId xmlns:a16="http://schemas.microsoft.com/office/drawing/2014/main" id="{F0CF97AD-9B82-4210-8CC5-F1C64B6B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644" y="35052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</a:t>
            </a:r>
          </a:p>
        </p:txBody>
      </p:sp>
      <p:sp>
        <p:nvSpPr>
          <p:cNvPr id="10270" name="Text Box 29">
            <a:extLst>
              <a:ext uri="{FF2B5EF4-FFF2-40B4-BE49-F238E27FC236}">
                <a16:creationId xmlns:a16="http://schemas.microsoft.com/office/drawing/2014/main" id="{158090FD-E080-46EA-B351-A4A9A1962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054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97BE2BF-B4CE-4CFB-AEBF-4B38B80A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546393-E0E5-4F4B-8E06-D7573A11DEC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11267" name="Freeform 2">
            <a:extLst>
              <a:ext uri="{FF2B5EF4-FFF2-40B4-BE49-F238E27FC236}">
                <a16:creationId xmlns:a16="http://schemas.microsoft.com/office/drawing/2014/main" id="{325E4BED-DE46-465C-867A-79066CA79F48}"/>
              </a:ext>
            </a:extLst>
          </p:cNvPr>
          <p:cNvSpPr>
            <a:spLocks/>
          </p:cNvSpPr>
          <p:nvPr/>
        </p:nvSpPr>
        <p:spPr bwMode="auto">
          <a:xfrm>
            <a:off x="6591301" y="3200401"/>
            <a:ext cx="2182813" cy="2652713"/>
          </a:xfrm>
          <a:custGeom>
            <a:avLst/>
            <a:gdLst>
              <a:gd name="T0" fmla="*/ 2147483647 w 1375"/>
              <a:gd name="T1" fmla="*/ 2147483647 h 1671"/>
              <a:gd name="T2" fmla="*/ 2147483647 w 1375"/>
              <a:gd name="T3" fmla="*/ 2147483647 h 1671"/>
              <a:gd name="T4" fmla="*/ 2147483647 w 1375"/>
              <a:gd name="T5" fmla="*/ 2147483647 h 1671"/>
              <a:gd name="T6" fmla="*/ 2147483647 w 1375"/>
              <a:gd name="T7" fmla="*/ 2147483647 h 1671"/>
              <a:gd name="T8" fmla="*/ 2147483647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5CDC9F-699C-4D1C-9591-AAD81B451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598" y="304800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Terminology (3/5)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99A8D58F-DB90-43D3-BC70-44B65AF91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9" y="1828800"/>
            <a:ext cx="4191000" cy="4419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Cycle</a:t>
            </a:r>
          </a:p>
          <a:p>
            <a:pPr lvl="1" eaLnBrk="1" hangingPunct="1"/>
            <a:r>
              <a:rPr lang="en-US" altLang="en-US" sz="1800" dirty="0"/>
              <a:t>circular sequence of alternating vertices and edges </a:t>
            </a:r>
          </a:p>
          <a:p>
            <a:pPr lvl="1" eaLnBrk="1" hangingPunct="1"/>
            <a:r>
              <a:rPr lang="en-US" altLang="en-US" sz="1800" dirty="0"/>
              <a:t>each edge is preceded and followed by its endpoints</a:t>
            </a:r>
          </a:p>
          <a:p>
            <a:pPr eaLnBrk="1" hangingPunct="1"/>
            <a:r>
              <a:rPr lang="en-US" altLang="en-US" sz="2000" dirty="0"/>
              <a:t>Simple cycle</a:t>
            </a:r>
          </a:p>
          <a:p>
            <a:pPr lvl="1" eaLnBrk="1" hangingPunct="1"/>
            <a:r>
              <a:rPr lang="en-US" altLang="en-US" sz="1800" dirty="0"/>
              <a:t>cycle such that all its vertices and edges are distinct</a:t>
            </a:r>
          </a:p>
          <a:p>
            <a:pPr eaLnBrk="1" hangingPunct="1"/>
            <a:r>
              <a:rPr lang="en-US" altLang="en-US" sz="2000" dirty="0"/>
              <a:t>Examples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</a:rPr>
              <a:t>C</a:t>
            </a:r>
            <a:r>
              <a:rPr lang="en-US" altLang="en-US" sz="1800" baseline="-25000" dirty="0">
                <a:solidFill>
                  <a:schemeClr val="tx2"/>
                </a:solidFill>
              </a:rPr>
              <a:t>1</a:t>
            </a:r>
            <a:r>
              <a:rPr lang="en-US" altLang="en-US" sz="1800" dirty="0">
                <a:solidFill>
                  <a:schemeClr val="tx2"/>
                </a:solidFill>
              </a:rPr>
              <a:t>=(</a:t>
            </a:r>
            <a:r>
              <a:rPr lang="en-US" altLang="en-US" sz="1800" dirty="0" err="1">
                <a:solidFill>
                  <a:schemeClr val="tx2"/>
                </a:solidFill>
              </a:rPr>
              <a:t>V,b,X,g,Y,f,W,c,U,a</a:t>
            </a:r>
            <a:r>
              <a:rPr lang="en-US" altLang="en-US" sz="1800" dirty="0">
                <a:solidFill>
                  <a:schemeClr val="tx2"/>
                </a:solidFill>
              </a:rPr>
              <a:t>,</a:t>
            </a:r>
            <a:r>
              <a:rPr lang="en-US" altLang="en-US" sz="1800" dirty="0">
                <a:solidFill>
                  <a:schemeClr val="tx2"/>
                </a:solidFill>
                <a:sym typeface="Symbol" panose="05050102010706020507" pitchFamily="18" charset="2"/>
              </a:rPr>
              <a:t></a:t>
            </a:r>
            <a:r>
              <a:rPr lang="en-US" altLang="en-US" sz="1800" dirty="0">
                <a:solidFill>
                  <a:schemeClr val="tx2"/>
                </a:solidFill>
              </a:rPr>
              <a:t>)</a:t>
            </a:r>
            <a:r>
              <a:rPr lang="en-US" altLang="en-US" sz="1800" dirty="0"/>
              <a:t> is a simple cycle</a:t>
            </a:r>
          </a:p>
          <a:p>
            <a:pPr lvl="1" eaLnBrk="1" hangingPunct="1"/>
            <a:r>
              <a:rPr lang="en-US" altLang="en-US" sz="1800" dirty="0">
                <a:solidFill>
                  <a:schemeClr val="accent2"/>
                </a:solidFill>
              </a:rPr>
              <a:t>C</a:t>
            </a:r>
            <a:r>
              <a:rPr lang="en-US" altLang="en-US" sz="18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1800" dirty="0">
                <a:solidFill>
                  <a:schemeClr val="accent2"/>
                </a:solidFill>
              </a:rPr>
              <a:t>=(</a:t>
            </a:r>
            <a:r>
              <a:rPr lang="en-US" altLang="en-US" sz="1800" dirty="0" err="1">
                <a:solidFill>
                  <a:schemeClr val="accent2"/>
                </a:solidFill>
              </a:rPr>
              <a:t>U,c,W,e,X,g,Y,f,W,d,V,a</a:t>
            </a:r>
            <a:r>
              <a:rPr lang="en-US" altLang="en-US" sz="1800" dirty="0">
                <a:solidFill>
                  <a:schemeClr val="accent2"/>
                </a:solidFill>
              </a:rPr>
              <a:t>,</a:t>
            </a:r>
            <a:r>
              <a:rPr lang="en-US" altLang="en-US" sz="1800" dirty="0">
                <a:solidFill>
                  <a:schemeClr val="accent2"/>
                </a:solidFill>
                <a:sym typeface="Symbol" panose="05050102010706020507" pitchFamily="18" charset="2"/>
              </a:rPr>
              <a:t></a:t>
            </a:r>
            <a:r>
              <a:rPr lang="en-US" altLang="en-US" sz="1800" dirty="0">
                <a:solidFill>
                  <a:schemeClr val="accent2"/>
                </a:solidFill>
              </a:rPr>
              <a:t>)</a:t>
            </a:r>
            <a:r>
              <a:rPr lang="en-US" altLang="en-US" sz="1800" dirty="0"/>
              <a:t> is a cycle that is not simple</a:t>
            </a:r>
          </a:p>
        </p:txBody>
      </p:sp>
      <p:sp>
        <p:nvSpPr>
          <p:cNvPr id="11270" name="Freeform 5">
            <a:extLst>
              <a:ext uri="{FF2B5EF4-FFF2-40B4-BE49-F238E27FC236}">
                <a16:creationId xmlns:a16="http://schemas.microsoft.com/office/drawing/2014/main" id="{EE43CC24-9B34-4327-A3D9-6F806DFD45FD}"/>
              </a:ext>
            </a:extLst>
          </p:cNvPr>
          <p:cNvSpPr>
            <a:spLocks/>
          </p:cNvSpPr>
          <p:nvPr/>
        </p:nvSpPr>
        <p:spPr bwMode="auto">
          <a:xfrm>
            <a:off x="6867525" y="3268664"/>
            <a:ext cx="1570038" cy="2319337"/>
          </a:xfrm>
          <a:custGeom>
            <a:avLst/>
            <a:gdLst>
              <a:gd name="T0" fmla="*/ 2147483647 w 989"/>
              <a:gd name="T1" fmla="*/ 2147483647 h 1461"/>
              <a:gd name="T2" fmla="*/ 2147483647 w 989"/>
              <a:gd name="T3" fmla="*/ 2147483647 h 1461"/>
              <a:gd name="T4" fmla="*/ 2147483647 w 989"/>
              <a:gd name="T5" fmla="*/ 2147483647 h 1461"/>
              <a:gd name="T6" fmla="*/ 2147483647 w 989"/>
              <a:gd name="T7" fmla="*/ 2147483647 h 1461"/>
              <a:gd name="T8" fmla="*/ 2147483647 w 989"/>
              <a:gd name="T9" fmla="*/ 2147483647 h 1461"/>
              <a:gd name="T10" fmla="*/ 2147483647 w 989"/>
              <a:gd name="T11" fmla="*/ 2147483647 h 1461"/>
              <a:gd name="T12" fmla="*/ 0 w 989"/>
              <a:gd name="T13" fmla="*/ 2147483647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F304A035-0975-4A36-874B-EEA4CD6D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164" y="44196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</a:t>
            </a:r>
            <a:r>
              <a:rPr lang="en-US" altLang="en-US" sz="24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272" name="Oval 7">
            <a:extLst>
              <a:ext uri="{FF2B5EF4-FFF2-40B4-BE49-F238E27FC236}">
                <a16:creationId xmlns:a16="http://schemas.microsoft.com/office/drawing/2014/main" id="{B5B5A379-5876-48AF-9C78-CA9D2AF0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810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273" name="Oval 8">
            <a:extLst>
              <a:ext uri="{FF2B5EF4-FFF2-40B4-BE49-F238E27FC236}">
                <a16:creationId xmlns:a16="http://schemas.microsoft.com/office/drawing/2014/main" id="{F2BB88E9-C15A-41A2-A72C-E77DE8FD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10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11274" name="Oval 9">
            <a:extLst>
              <a:ext uri="{FF2B5EF4-FFF2-40B4-BE49-F238E27FC236}">
                <a16:creationId xmlns:a16="http://schemas.microsoft.com/office/drawing/2014/main" id="{1FBA7C00-C726-4826-A24D-CA25BC89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895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11275" name="Oval 10">
            <a:extLst>
              <a:ext uri="{FF2B5EF4-FFF2-40B4-BE49-F238E27FC236}">
                <a16:creationId xmlns:a16="http://schemas.microsoft.com/office/drawing/2014/main" id="{76C4C5DA-9C86-447F-86C3-7C6F5232A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11276" name="Oval 11">
            <a:extLst>
              <a:ext uri="{FF2B5EF4-FFF2-40B4-BE49-F238E27FC236}">
                <a16:creationId xmlns:a16="http://schemas.microsoft.com/office/drawing/2014/main" id="{21CDD274-EC72-436D-9489-180A99A8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810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</a:t>
            </a:r>
          </a:p>
        </p:txBody>
      </p:sp>
      <p:cxnSp>
        <p:nvCxnSpPr>
          <p:cNvPr id="11277" name="AutoShape 12">
            <a:extLst>
              <a:ext uri="{FF2B5EF4-FFF2-40B4-BE49-F238E27FC236}">
                <a16:creationId xmlns:a16="http://schemas.microsoft.com/office/drawing/2014/main" id="{7B891A78-3CDB-40A8-9BE8-5A49E1C6A7F9}"/>
              </a:ext>
            </a:extLst>
          </p:cNvPr>
          <p:cNvCxnSpPr>
            <a:cxnSpLocks noChangeShapeType="1"/>
            <a:stCxn id="11274" idx="3"/>
            <a:endCxn id="11273" idx="7"/>
          </p:cNvCxnSpPr>
          <p:nvPr/>
        </p:nvCxnSpPr>
        <p:spPr bwMode="auto">
          <a:xfrm flipH="1">
            <a:off x="6791325" y="3295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3">
            <a:extLst>
              <a:ext uri="{FF2B5EF4-FFF2-40B4-BE49-F238E27FC236}">
                <a16:creationId xmlns:a16="http://schemas.microsoft.com/office/drawing/2014/main" id="{2CFEFFD9-7DD1-488D-8363-7DAE0C238FC6}"/>
              </a:ext>
            </a:extLst>
          </p:cNvPr>
          <p:cNvCxnSpPr>
            <a:cxnSpLocks noChangeShapeType="1"/>
            <a:stCxn id="11275" idx="1"/>
            <a:endCxn id="11273" idx="5"/>
          </p:cNvCxnSpPr>
          <p:nvPr/>
        </p:nvCxnSpPr>
        <p:spPr bwMode="auto">
          <a:xfrm flipH="1" flipV="1">
            <a:off x="6791325" y="42100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>
            <a:extLst>
              <a:ext uri="{FF2B5EF4-FFF2-40B4-BE49-F238E27FC236}">
                <a16:creationId xmlns:a16="http://schemas.microsoft.com/office/drawing/2014/main" id="{790BD047-AB82-412F-90B9-0DD010498343}"/>
              </a:ext>
            </a:extLst>
          </p:cNvPr>
          <p:cNvCxnSpPr>
            <a:cxnSpLocks noChangeShapeType="1"/>
            <a:stCxn id="11275" idx="7"/>
            <a:endCxn id="11272" idx="3"/>
          </p:cNvCxnSpPr>
          <p:nvPr/>
        </p:nvCxnSpPr>
        <p:spPr bwMode="auto">
          <a:xfrm flipV="1">
            <a:off x="7705725" y="42100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5">
            <a:extLst>
              <a:ext uri="{FF2B5EF4-FFF2-40B4-BE49-F238E27FC236}">
                <a16:creationId xmlns:a16="http://schemas.microsoft.com/office/drawing/2014/main" id="{EB907709-EE4B-4BAA-BC47-EB648B0C80C3}"/>
              </a:ext>
            </a:extLst>
          </p:cNvPr>
          <p:cNvCxnSpPr>
            <a:cxnSpLocks noChangeShapeType="1"/>
            <a:stCxn id="11272" idx="6"/>
            <a:endCxn id="11276" idx="2"/>
          </p:cNvCxnSpPr>
          <p:nvPr/>
        </p:nvCxnSpPr>
        <p:spPr bwMode="auto">
          <a:xfrm>
            <a:off x="8696325" y="40386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6">
            <a:extLst>
              <a:ext uri="{FF2B5EF4-FFF2-40B4-BE49-F238E27FC236}">
                <a16:creationId xmlns:a16="http://schemas.microsoft.com/office/drawing/2014/main" id="{8CC0816D-3785-4E30-9050-0183A4062CC9}"/>
              </a:ext>
            </a:extLst>
          </p:cNvPr>
          <p:cNvCxnSpPr>
            <a:cxnSpLocks noChangeShapeType="1"/>
            <a:stCxn id="11274" idx="5"/>
            <a:endCxn id="11272" idx="1"/>
          </p:cNvCxnSpPr>
          <p:nvPr/>
        </p:nvCxnSpPr>
        <p:spPr bwMode="auto">
          <a:xfrm>
            <a:off x="7705725" y="3295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7">
            <a:extLst>
              <a:ext uri="{FF2B5EF4-FFF2-40B4-BE49-F238E27FC236}">
                <a16:creationId xmlns:a16="http://schemas.microsoft.com/office/drawing/2014/main" id="{A8F58E71-ACC3-431E-9FC0-9480220F8F0E}"/>
              </a:ext>
            </a:extLst>
          </p:cNvPr>
          <p:cNvCxnSpPr>
            <a:cxnSpLocks noChangeShapeType="1"/>
            <a:stCxn id="11274" idx="4"/>
            <a:endCxn id="11275" idx="0"/>
          </p:cNvCxnSpPr>
          <p:nvPr/>
        </p:nvCxnSpPr>
        <p:spPr bwMode="auto">
          <a:xfrm>
            <a:off x="7543800" y="33623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Oval 18">
            <a:extLst>
              <a:ext uri="{FF2B5EF4-FFF2-40B4-BE49-F238E27FC236}">
                <a16:creationId xmlns:a16="http://schemas.microsoft.com/office/drawing/2014/main" id="{652229A9-12E9-47CC-84C4-185382E7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5638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</a:t>
            </a:r>
          </a:p>
        </p:txBody>
      </p:sp>
      <p:cxnSp>
        <p:nvCxnSpPr>
          <p:cNvPr id="11284" name="AutoShape 19">
            <a:extLst>
              <a:ext uri="{FF2B5EF4-FFF2-40B4-BE49-F238E27FC236}">
                <a16:creationId xmlns:a16="http://schemas.microsoft.com/office/drawing/2014/main" id="{CE685226-CD9B-4084-BCF9-4C4E5C76A23D}"/>
              </a:ext>
            </a:extLst>
          </p:cNvPr>
          <p:cNvCxnSpPr>
            <a:cxnSpLocks noChangeShapeType="1"/>
            <a:stCxn id="11275" idx="5"/>
            <a:endCxn id="11283" idx="1"/>
          </p:cNvCxnSpPr>
          <p:nvPr/>
        </p:nvCxnSpPr>
        <p:spPr bwMode="auto">
          <a:xfrm>
            <a:off x="7705726" y="51244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0">
            <a:extLst>
              <a:ext uri="{FF2B5EF4-FFF2-40B4-BE49-F238E27FC236}">
                <a16:creationId xmlns:a16="http://schemas.microsoft.com/office/drawing/2014/main" id="{52A73C03-4B82-4A76-AEA3-F5A2C64E9EBF}"/>
              </a:ext>
            </a:extLst>
          </p:cNvPr>
          <p:cNvCxnSpPr>
            <a:cxnSpLocks noChangeShapeType="1"/>
            <a:stCxn id="11272" idx="4"/>
            <a:endCxn id="11283" idx="0"/>
          </p:cNvCxnSpPr>
          <p:nvPr/>
        </p:nvCxnSpPr>
        <p:spPr bwMode="auto">
          <a:xfrm>
            <a:off x="8458201" y="42767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Text Box 21">
            <a:extLst>
              <a:ext uri="{FF2B5EF4-FFF2-40B4-BE49-F238E27FC236}">
                <a16:creationId xmlns:a16="http://schemas.microsoft.com/office/drawing/2014/main" id="{1C06343D-B0C8-483C-8EA7-0982F0FA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242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1287" name="Text Box 22">
            <a:extLst>
              <a:ext uri="{FF2B5EF4-FFF2-40B4-BE49-F238E27FC236}">
                <a16:creationId xmlns:a16="http://schemas.microsoft.com/office/drawing/2014/main" id="{7A39577B-4046-467B-B85C-13946FF39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4958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1288" name="Text Box 23">
            <a:extLst>
              <a:ext uri="{FF2B5EF4-FFF2-40B4-BE49-F238E27FC236}">
                <a16:creationId xmlns:a16="http://schemas.microsoft.com/office/drawing/2014/main" id="{E9143097-D493-421B-A0FB-DBB79636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1289" name="Text Box 24">
            <a:extLst>
              <a:ext uri="{FF2B5EF4-FFF2-40B4-BE49-F238E27FC236}">
                <a16:creationId xmlns:a16="http://schemas.microsoft.com/office/drawing/2014/main" id="{A1E57F01-25EA-4DB9-A514-FCFE03BF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1290" name="Text Box 25">
            <a:extLst>
              <a:ext uri="{FF2B5EF4-FFF2-40B4-BE49-F238E27FC236}">
                <a16:creationId xmlns:a16="http://schemas.microsoft.com/office/drawing/2014/main" id="{A27E4D17-1598-451D-8FDA-C852500A7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3657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1291" name="Text Box 26">
            <a:extLst>
              <a:ext uri="{FF2B5EF4-FFF2-40B4-BE49-F238E27FC236}">
                <a16:creationId xmlns:a16="http://schemas.microsoft.com/office/drawing/2014/main" id="{449A658A-8EC2-4D95-A36C-E94041AB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54292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1292" name="Text Box 27">
            <a:extLst>
              <a:ext uri="{FF2B5EF4-FFF2-40B4-BE49-F238E27FC236}">
                <a16:creationId xmlns:a16="http://schemas.microsoft.com/office/drawing/2014/main" id="{0E8E9938-9A93-4A40-B41A-EBF1BB26A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1" y="4800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1293" name="Text Box 28">
            <a:extLst>
              <a:ext uri="{FF2B5EF4-FFF2-40B4-BE49-F238E27FC236}">
                <a16:creationId xmlns:a16="http://schemas.microsoft.com/office/drawing/2014/main" id="{BAE64F77-9134-46FC-9332-6868D923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044" y="40386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</a:t>
            </a:r>
          </a:p>
        </p:txBody>
      </p:sp>
      <p:sp>
        <p:nvSpPr>
          <p:cNvPr id="11294" name="Text Box 29">
            <a:extLst>
              <a:ext uri="{FF2B5EF4-FFF2-40B4-BE49-F238E27FC236}">
                <a16:creationId xmlns:a16="http://schemas.microsoft.com/office/drawing/2014/main" id="{DC1D5E61-CA60-491C-9FA1-267B81A6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40386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720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2942</Words>
  <Application>Microsoft Office PowerPoint</Application>
  <PresentationFormat>Widescreen</PresentationFormat>
  <Paragraphs>516</Paragraphs>
  <Slides>42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VISIO</vt:lpstr>
      <vt:lpstr>Document</vt:lpstr>
      <vt:lpstr>COMP9024: Data Structures and Algorithms</vt:lpstr>
      <vt:lpstr>Contents</vt:lpstr>
      <vt:lpstr>Graphs</vt:lpstr>
      <vt:lpstr>Graphs</vt:lpstr>
      <vt:lpstr>Edge Types</vt:lpstr>
      <vt:lpstr>Applications</vt:lpstr>
      <vt:lpstr>Terminology (1/5)</vt:lpstr>
      <vt:lpstr>Terminology (2/5)</vt:lpstr>
      <vt:lpstr>Terminology (3/5)</vt:lpstr>
      <vt:lpstr>Terminology (4/5)</vt:lpstr>
      <vt:lpstr>Terminology (5/5)</vt:lpstr>
      <vt:lpstr>Properties</vt:lpstr>
      <vt:lpstr>Graph Representations</vt:lpstr>
      <vt:lpstr>Adjacency matrix (1/8)</vt:lpstr>
      <vt:lpstr>Adjacency matrix (2/8)</vt:lpstr>
      <vt:lpstr>Adjacency matrix (3/8)</vt:lpstr>
      <vt:lpstr>Adjacency matrix (4/8)</vt:lpstr>
      <vt:lpstr>Adjacency matrix (5/8)</vt:lpstr>
      <vt:lpstr>Adjacency matrix (6/8)</vt:lpstr>
      <vt:lpstr>Adjacency matrix (7/8)</vt:lpstr>
      <vt:lpstr>Adjacency matrix (8/8)</vt:lpstr>
      <vt:lpstr>Adjacency List (1/6)</vt:lpstr>
      <vt:lpstr>Adjacency List (2/6)</vt:lpstr>
      <vt:lpstr>Adjacency List (3/6)</vt:lpstr>
      <vt:lpstr>Adjacency List (4/6)</vt:lpstr>
      <vt:lpstr>Adjacency List (5/6)</vt:lpstr>
      <vt:lpstr>Adjacency List (6/6)</vt:lpstr>
      <vt:lpstr>Comparison of Graph Representations</vt:lpstr>
      <vt:lpstr>Graph Abstract Data Type (1/2)</vt:lpstr>
      <vt:lpstr>Graph Abstract Data Type (2/2)</vt:lpstr>
      <vt:lpstr>Graph Implementation with Adjacency Matrix (1/4)</vt:lpstr>
      <vt:lpstr>Graph Implementation with Adjacency Matrix (2/4)</vt:lpstr>
      <vt:lpstr>Graph Implementation with Adjacency Matrix (3/4)</vt:lpstr>
      <vt:lpstr>Graph Implementation with Adjacency Matrix (4/4)</vt:lpstr>
      <vt:lpstr>Graph Implementation with Adjacency Lists (1/7)</vt:lpstr>
      <vt:lpstr>Graph Implementation with Adjacency Lists (2/7)</vt:lpstr>
      <vt:lpstr>Graph Implementation with Adjacency Lists (3/7)</vt:lpstr>
      <vt:lpstr>Graph Implementation with Adjacency Lists (4/7)</vt:lpstr>
      <vt:lpstr>Graph Implementation with Adjacency Lists (5/7)</vt:lpstr>
      <vt:lpstr>Graph Implementation with Adjacency Lists (6/7)</vt:lpstr>
      <vt:lpstr>Graph Implementation with Adjacency Lists (7/7)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 (I)</dc:title>
  <dc:creator>Hui Wu</dc:creator>
  <cp:lastModifiedBy>Hui Wu</cp:lastModifiedBy>
  <cp:revision>76</cp:revision>
  <cp:lastPrinted>2019-04-04T06:54:01Z</cp:lastPrinted>
  <dcterms:created xsi:type="dcterms:W3CDTF">2018-02-26T10:18:34Z</dcterms:created>
  <dcterms:modified xsi:type="dcterms:W3CDTF">2019-04-04T06:54:03Z</dcterms:modified>
</cp:coreProperties>
</file>