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1208D8-9DDA-46F9-AB4A-4AD53F4BE6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A891F3-4CDE-44EA-AC95-F3AAFDFF2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A522AEB8-4136-49CF-BB8F-4C53C4CE0E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754978F-145B-4759-A422-A60FE29C0E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BC26B2-B31E-4509-A7EF-AE3AE0F00B0C}" type="slidenum">
              <a:rPr lang="en-US" smtClean="0"/>
              <a:t>‹#›</a:t>
            </a:fld>
            <a:endParaRPr lang="en-US"/>
          </a:p>
        </p:txBody>
      </p:sp>
    </p:spTree>
    <p:extLst>
      <p:ext uri="{BB962C8B-B14F-4D97-AF65-F5344CB8AC3E}">
        <p14:creationId xmlns:p14="http://schemas.microsoft.com/office/powerpoint/2010/main" val="120228041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6C88-9A50-4396-B701-6FBFFD72A895}" type="slidenum">
              <a:rPr lang="en-US" smtClean="0"/>
              <a:t>‹#›</a:t>
            </a:fld>
            <a:endParaRPr lang="en-US"/>
          </a:p>
        </p:txBody>
      </p:sp>
    </p:spTree>
    <p:extLst>
      <p:ext uri="{BB962C8B-B14F-4D97-AF65-F5344CB8AC3E}">
        <p14:creationId xmlns:p14="http://schemas.microsoft.com/office/powerpoint/2010/main" val="356788660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cms3.cse.unsw.edu.au/COMP9024/20T1/" TargetMode="External"/><Relationship Id="rId2" Type="http://schemas.openxmlformats.org/officeDocument/2006/relationships/hyperlink" Target="http://www.cse.unsw.edu.au/~cs90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a:xfrm>
            <a:off x="1314994" y="469220"/>
            <a:ext cx="9144000" cy="2387600"/>
          </a:xfrm>
        </p:spPr>
        <p:txBody>
          <a:bodyPr>
            <a:normAutofit/>
          </a:bodyPr>
          <a:lstStyle/>
          <a:p>
            <a:r>
              <a:rPr lang="en-AU" sz="4800" dirty="0"/>
              <a:t>COMP9024: Data Structures and Algorithms</a:t>
            </a:r>
            <a:endParaRPr lang="en-US" sz="4800"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524000" y="3526971"/>
            <a:ext cx="9144000" cy="2773090"/>
          </a:xfrm>
        </p:spPr>
        <p:txBody>
          <a:bodyPr>
            <a:normAutofit fontScale="92500" lnSpcReduction="20000"/>
          </a:bodyPr>
          <a:lstStyle/>
          <a:p>
            <a:r>
              <a:rPr lang="en-AU" sz="3200" dirty="0"/>
              <a:t>Course  Outline</a:t>
            </a:r>
          </a:p>
          <a:p>
            <a:endParaRPr lang="en-AU" sz="3200" dirty="0"/>
          </a:p>
          <a:p>
            <a:r>
              <a:rPr lang="fr-FR" sz="3200" dirty="0"/>
              <a:t>Hui Wu</a:t>
            </a:r>
          </a:p>
          <a:p>
            <a:endParaRPr lang="fr-FR" sz="3200" dirty="0"/>
          </a:p>
          <a:p>
            <a:r>
              <a:rPr lang="fr-FR" sz="3200" dirty="0" err="1"/>
              <a:t>Term</a:t>
            </a:r>
            <a:r>
              <a:rPr lang="fr-FR" sz="3200" dirty="0"/>
              <a:t> 1, 2020</a:t>
            </a:r>
          </a:p>
          <a:p>
            <a:r>
              <a:rPr lang="fr-FR" sz="3200" dirty="0"/>
              <a:t>http://www.cse.unsw.edu.au/~cs9024</a:t>
            </a:r>
          </a:p>
          <a:p>
            <a:endParaRPr lang="en-US" sz="4000" dirty="0"/>
          </a:p>
        </p:txBody>
      </p:sp>
      <p:sp>
        <p:nvSpPr>
          <p:cNvPr id="4" name="Date Placeholder 3">
            <a:extLst>
              <a:ext uri="{FF2B5EF4-FFF2-40B4-BE49-F238E27FC236}">
                <a16:creationId xmlns:a16="http://schemas.microsoft.com/office/drawing/2014/main" id="{946B8B37-48E4-4C52-A4E9-83673171E1BA}"/>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D7C67CF-E46C-462D-AB42-D9BB1C2C34E5}"/>
              </a:ext>
            </a:extLst>
          </p:cNvPr>
          <p:cNvSpPr>
            <a:spLocks noGrp="1"/>
          </p:cNvSpPr>
          <p:nvPr>
            <p:ph type="sldNum" sz="quarter" idx="12"/>
          </p:nvPr>
        </p:nvSpPr>
        <p:spPr/>
        <p:txBody>
          <a:bodyPr/>
          <a:lstStyle/>
          <a:p>
            <a:fld id="{AA651D14-4802-4943-935E-1E600809C52E}" type="slidenum">
              <a:rPr lang="en-US" smtClean="0"/>
              <a:t>1</a:t>
            </a:fld>
            <a:endParaRPr lang="en-US"/>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0EE1-6548-4B45-ACAF-C41358CFC5C0}"/>
              </a:ext>
            </a:extLst>
          </p:cNvPr>
          <p:cNvSpPr>
            <a:spLocks noGrp="1"/>
          </p:cNvSpPr>
          <p:nvPr>
            <p:ph type="title"/>
          </p:nvPr>
        </p:nvSpPr>
        <p:spPr/>
        <p:txBody>
          <a:bodyPr/>
          <a:lstStyle/>
          <a:p>
            <a:r>
              <a:rPr lang="en-US" dirty="0"/>
              <a:t>Bonus Mark Scheme</a:t>
            </a:r>
          </a:p>
        </p:txBody>
      </p:sp>
      <p:sp>
        <p:nvSpPr>
          <p:cNvPr id="3" name="Content Placeholder 2">
            <a:extLst>
              <a:ext uri="{FF2B5EF4-FFF2-40B4-BE49-F238E27FC236}">
                <a16:creationId xmlns:a16="http://schemas.microsoft.com/office/drawing/2014/main" id="{23D0CE65-D2E8-40DB-9341-513DD5E561BA}"/>
              </a:ext>
            </a:extLst>
          </p:cNvPr>
          <p:cNvSpPr>
            <a:spLocks noGrp="1"/>
          </p:cNvSpPr>
          <p:nvPr>
            <p:ph idx="1"/>
          </p:nvPr>
        </p:nvSpPr>
        <p:spPr/>
        <p:txBody>
          <a:bodyPr/>
          <a:lstStyle/>
          <a:p>
            <a:r>
              <a:rPr lang="en-US" dirty="0"/>
              <a:t>Bonus marks are given to those who</a:t>
            </a:r>
          </a:p>
          <a:p>
            <a:pPr lvl="1">
              <a:buFont typeface="Wingdings" panose="05000000000000000000" pitchFamily="2" charset="2"/>
              <a:buChar char="Ø"/>
            </a:pPr>
            <a:r>
              <a:rPr lang="en-US" dirty="0"/>
              <a:t> proposed better solutions to problems, or</a:t>
            </a:r>
          </a:p>
          <a:p>
            <a:pPr lvl="1">
              <a:buFont typeface="Wingdings" panose="05000000000000000000" pitchFamily="2" charset="2"/>
              <a:buChar char="Ø"/>
            </a:pPr>
            <a:r>
              <a:rPr lang="en-US" dirty="0"/>
              <a:t> proposed exceptional solutions in assignments.</a:t>
            </a:r>
          </a:p>
          <a:p>
            <a:r>
              <a:rPr lang="en-US" dirty="0"/>
              <a:t>The max total bonus mark is 3, added to your final marks.     </a:t>
            </a:r>
          </a:p>
        </p:txBody>
      </p:sp>
      <p:sp>
        <p:nvSpPr>
          <p:cNvPr id="4" name="Date Placeholder 3">
            <a:extLst>
              <a:ext uri="{FF2B5EF4-FFF2-40B4-BE49-F238E27FC236}">
                <a16:creationId xmlns:a16="http://schemas.microsoft.com/office/drawing/2014/main" id="{E0E578FE-3532-43CE-B926-3448F2092A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E1C45B2-17C5-403B-8468-13A50782EEA6}"/>
              </a:ext>
            </a:extLst>
          </p:cNvPr>
          <p:cNvSpPr>
            <a:spLocks noGrp="1"/>
          </p:cNvSpPr>
          <p:nvPr>
            <p:ph type="sldNum" sz="quarter" idx="12"/>
          </p:nvPr>
        </p:nvSpPr>
        <p:spPr/>
        <p:txBody>
          <a:bodyPr/>
          <a:lstStyle/>
          <a:p>
            <a:fld id="{AA651D14-4802-4943-935E-1E600809C52E}" type="slidenum">
              <a:rPr lang="en-US" smtClean="0"/>
              <a:t>10</a:t>
            </a:fld>
            <a:endParaRPr lang="en-US"/>
          </a:p>
        </p:txBody>
      </p:sp>
    </p:spTree>
    <p:extLst>
      <p:ext uri="{BB962C8B-B14F-4D97-AF65-F5344CB8AC3E}">
        <p14:creationId xmlns:p14="http://schemas.microsoft.com/office/powerpoint/2010/main" val="139768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0EE1-6548-4B45-ACAF-C41358CFC5C0}"/>
              </a:ext>
            </a:extLst>
          </p:cNvPr>
          <p:cNvSpPr>
            <a:spLocks noGrp="1"/>
          </p:cNvSpPr>
          <p:nvPr>
            <p:ph type="title"/>
          </p:nvPr>
        </p:nvSpPr>
        <p:spPr/>
        <p:txBody>
          <a:bodyPr/>
          <a:lstStyle/>
          <a:p>
            <a:r>
              <a:rPr lang="en-US" dirty="0"/>
              <a:t>Help Sessions</a:t>
            </a:r>
          </a:p>
        </p:txBody>
      </p:sp>
      <p:sp>
        <p:nvSpPr>
          <p:cNvPr id="3" name="Content Placeholder 2">
            <a:extLst>
              <a:ext uri="{FF2B5EF4-FFF2-40B4-BE49-F238E27FC236}">
                <a16:creationId xmlns:a16="http://schemas.microsoft.com/office/drawing/2014/main" id="{23D0CE65-D2E8-40DB-9341-513DD5E561BA}"/>
              </a:ext>
            </a:extLst>
          </p:cNvPr>
          <p:cNvSpPr>
            <a:spLocks noGrp="1"/>
          </p:cNvSpPr>
          <p:nvPr>
            <p:ph idx="1"/>
          </p:nvPr>
        </p:nvSpPr>
        <p:spPr>
          <a:xfrm>
            <a:off x="838200" y="1825625"/>
            <a:ext cx="10972800" cy="4351338"/>
          </a:xfrm>
        </p:spPr>
        <p:txBody>
          <a:bodyPr>
            <a:normAutofit fontScale="92500"/>
          </a:bodyPr>
          <a:lstStyle/>
          <a:p>
            <a:r>
              <a:rPr lang="en-US" dirty="0"/>
              <a:t>To help students who have issues in C programming, we have scheduled two help sessions:</a:t>
            </a:r>
          </a:p>
          <a:p>
            <a:pPr marL="971550" lvl="1" indent="-514350">
              <a:buFont typeface="+mj-lt"/>
              <a:buAutoNum type="arabicPeriod"/>
            </a:pPr>
            <a:r>
              <a:rPr lang="en-US" dirty="0"/>
              <a:t>Help Session 1: </a:t>
            </a:r>
          </a:p>
          <a:p>
            <a:pPr marL="0" indent="0">
              <a:buNone/>
            </a:pPr>
            <a:r>
              <a:rPr lang="en-US" dirty="0"/>
              <a:t>            2pm-4pm Wed, Piano Lab, tutors:  Sahil </a:t>
            </a:r>
            <a:r>
              <a:rPr lang="en-US" dirty="0" err="1"/>
              <a:t>Punchhi</a:t>
            </a:r>
            <a:r>
              <a:rPr lang="en-US" dirty="0"/>
              <a:t> and Sidra Malik</a:t>
            </a:r>
          </a:p>
          <a:p>
            <a:pPr marL="971550" lvl="1" indent="-514350">
              <a:buFont typeface="+mj-lt"/>
              <a:buAutoNum type="arabicPeriod" startAt="2"/>
            </a:pPr>
            <a:r>
              <a:rPr lang="en-US" dirty="0"/>
              <a:t>Help Session 2: </a:t>
            </a:r>
          </a:p>
          <a:p>
            <a:pPr marL="0" indent="0">
              <a:buNone/>
            </a:pPr>
            <a:r>
              <a:rPr lang="en-US" dirty="0"/>
              <a:t>            6pm-8pm Fri, Piano Lab, tutors:  Sahil </a:t>
            </a:r>
            <a:r>
              <a:rPr lang="en-US" dirty="0" err="1"/>
              <a:t>Punchhi</a:t>
            </a:r>
            <a:r>
              <a:rPr lang="en-US" dirty="0"/>
              <a:t> and Sidra Malik</a:t>
            </a:r>
          </a:p>
          <a:p>
            <a:pPr marL="0" indent="0">
              <a:buNone/>
            </a:pPr>
            <a:r>
              <a:rPr lang="en-US" dirty="0"/>
              <a:t>    Both sessions are available Week 2 - Week 10.</a:t>
            </a:r>
          </a:p>
          <a:p>
            <a:pPr marL="0" indent="0">
              <a:buNone/>
            </a:pPr>
            <a:endParaRPr lang="en-US" dirty="0"/>
          </a:p>
          <a:p>
            <a:pPr marL="0" indent="0">
              <a:buNone/>
            </a:pPr>
            <a:r>
              <a:rPr lang="en-US" dirty="0"/>
              <a:t>Furthermore, Wael Alghamdi will help students in China due to Coronavirus via </a:t>
            </a:r>
            <a:r>
              <a:rPr lang="en-US" dirty="0" err="1"/>
              <a:t>Wechat</a:t>
            </a:r>
            <a:r>
              <a:rPr lang="en-US" dirty="0"/>
              <a:t>.  He will answer questions related to C programming.  </a:t>
            </a:r>
          </a:p>
        </p:txBody>
      </p:sp>
      <p:sp>
        <p:nvSpPr>
          <p:cNvPr id="7" name="Date Placeholder 6">
            <a:extLst>
              <a:ext uri="{FF2B5EF4-FFF2-40B4-BE49-F238E27FC236}">
                <a16:creationId xmlns:a16="http://schemas.microsoft.com/office/drawing/2014/main" id="{647C9A7F-1A0C-43FC-B6CA-0BCD0E6D8616}"/>
              </a:ext>
            </a:extLst>
          </p:cNvPr>
          <p:cNvSpPr>
            <a:spLocks noGrp="1"/>
          </p:cNvSpPr>
          <p:nvPr>
            <p:ph type="dt" sz="half" idx="10"/>
          </p:nvPr>
        </p:nvSpPr>
        <p:spPr/>
        <p:txBody>
          <a:bodyPr/>
          <a:lstStyle/>
          <a:p>
            <a:endParaRPr lang="en-US"/>
          </a:p>
        </p:txBody>
      </p:sp>
      <p:sp>
        <p:nvSpPr>
          <p:cNvPr id="8" name="Slide Number Placeholder 7">
            <a:extLst>
              <a:ext uri="{FF2B5EF4-FFF2-40B4-BE49-F238E27FC236}">
                <a16:creationId xmlns:a16="http://schemas.microsoft.com/office/drawing/2014/main" id="{4E131269-1909-4859-BF20-3203BA0FCAA5}"/>
              </a:ext>
            </a:extLst>
          </p:cNvPr>
          <p:cNvSpPr>
            <a:spLocks noGrp="1"/>
          </p:cNvSpPr>
          <p:nvPr>
            <p:ph type="sldNum" sz="quarter" idx="12"/>
          </p:nvPr>
        </p:nvSpPr>
        <p:spPr/>
        <p:txBody>
          <a:bodyPr/>
          <a:lstStyle/>
          <a:p>
            <a:fld id="{AA651D14-4802-4943-935E-1E600809C52E}" type="slidenum">
              <a:rPr lang="en-US" smtClean="0"/>
              <a:t>11</a:t>
            </a:fld>
            <a:endParaRPr lang="en-US"/>
          </a:p>
        </p:txBody>
      </p:sp>
    </p:spTree>
    <p:extLst>
      <p:ext uri="{BB962C8B-B14F-4D97-AF65-F5344CB8AC3E}">
        <p14:creationId xmlns:p14="http://schemas.microsoft.com/office/powerpoint/2010/main" val="36606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19C8-EB9E-419B-929E-B6898144ED43}"/>
              </a:ext>
            </a:extLst>
          </p:cNvPr>
          <p:cNvSpPr>
            <a:spLocks noGrp="1"/>
          </p:cNvSpPr>
          <p:nvPr>
            <p:ph type="title"/>
          </p:nvPr>
        </p:nvSpPr>
        <p:spPr/>
        <p:txBody>
          <a:bodyPr/>
          <a:lstStyle/>
          <a:p>
            <a:r>
              <a:rPr lang="en-US" dirty="0"/>
              <a:t>Textbooks</a:t>
            </a:r>
          </a:p>
        </p:txBody>
      </p:sp>
      <p:sp>
        <p:nvSpPr>
          <p:cNvPr id="3" name="Content Placeholder 2">
            <a:extLst>
              <a:ext uri="{FF2B5EF4-FFF2-40B4-BE49-F238E27FC236}">
                <a16:creationId xmlns:a16="http://schemas.microsoft.com/office/drawing/2014/main" id="{F7CAE7FB-4422-44A6-A85B-20FAE2D4F60A}"/>
              </a:ext>
            </a:extLst>
          </p:cNvPr>
          <p:cNvSpPr>
            <a:spLocks noGrp="1"/>
          </p:cNvSpPr>
          <p:nvPr>
            <p:ph idx="1"/>
          </p:nvPr>
        </p:nvSpPr>
        <p:spPr/>
        <p:txBody>
          <a:bodyPr>
            <a:normAutofit/>
          </a:bodyPr>
          <a:lstStyle/>
          <a:p>
            <a:r>
              <a:rPr lang="en-AU" dirty="0"/>
              <a:t>The recommended textbooks for this course are</a:t>
            </a:r>
          </a:p>
          <a:p>
            <a:endParaRPr lang="en-AU" dirty="0"/>
          </a:p>
          <a:p>
            <a:pPr lvl="1">
              <a:buFont typeface="Wingdings" panose="05000000000000000000" pitchFamily="2" charset="2"/>
              <a:buChar char="Ø"/>
            </a:pPr>
            <a:r>
              <a:rPr lang="en-AU" dirty="0"/>
              <a:t> Robert Sedgewick, Algorithms in C, Parts 1—4 3rd edition, Addison Wesley.</a:t>
            </a:r>
          </a:p>
          <a:p>
            <a:pPr lvl="1">
              <a:buFont typeface="Wingdings" panose="05000000000000000000" pitchFamily="2" charset="2"/>
              <a:buChar char="Ø"/>
            </a:pPr>
            <a:r>
              <a:rPr lang="en-AU" dirty="0"/>
              <a:t> Robert Sedgewick, Algorithms in C, Part 5 3rd edition, Addison Wesley.</a:t>
            </a:r>
          </a:p>
          <a:p>
            <a:r>
              <a:rPr lang="en-AU" dirty="0"/>
              <a:t>The following introduction to the C programming language is recommended as a supplementary textbook:</a:t>
            </a:r>
          </a:p>
          <a:p>
            <a:endParaRPr lang="en-AU" dirty="0"/>
          </a:p>
          <a:p>
            <a:pPr lvl="1">
              <a:buFont typeface="Wingdings" panose="05000000000000000000" pitchFamily="2" charset="2"/>
              <a:buChar char="Ø"/>
            </a:pPr>
            <a:r>
              <a:rPr lang="en-AU" dirty="0"/>
              <a:t> Alistair </a:t>
            </a:r>
            <a:r>
              <a:rPr lang="en-AU" dirty="0" err="1"/>
              <a:t>Moffat</a:t>
            </a:r>
            <a:r>
              <a:rPr lang="en-AU" dirty="0"/>
              <a:t>, Programming, Problem Solving, and Abstraction with C , 5th edition, Pearson, 2003.</a:t>
            </a:r>
            <a:endParaRPr lang="en-US" dirty="0"/>
          </a:p>
        </p:txBody>
      </p:sp>
      <p:sp>
        <p:nvSpPr>
          <p:cNvPr id="4" name="Date Placeholder 3">
            <a:extLst>
              <a:ext uri="{FF2B5EF4-FFF2-40B4-BE49-F238E27FC236}">
                <a16:creationId xmlns:a16="http://schemas.microsoft.com/office/drawing/2014/main" id="{4D3A218C-7B87-4363-AA68-76FB074FC8B2}"/>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27D491E6-0E1A-4F0F-B43F-825106A2B3E0}"/>
              </a:ext>
            </a:extLst>
          </p:cNvPr>
          <p:cNvSpPr>
            <a:spLocks noGrp="1"/>
          </p:cNvSpPr>
          <p:nvPr>
            <p:ph type="sldNum" sz="quarter" idx="12"/>
          </p:nvPr>
        </p:nvSpPr>
        <p:spPr/>
        <p:txBody>
          <a:bodyPr/>
          <a:lstStyle/>
          <a:p>
            <a:fld id="{AA651D14-4802-4943-935E-1E600809C52E}" type="slidenum">
              <a:rPr lang="en-US" smtClean="0"/>
              <a:t>12</a:t>
            </a:fld>
            <a:endParaRPr lang="en-US"/>
          </a:p>
        </p:txBody>
      </p:sp>
    </p:spTree>
    <p:extLst>
      <p:ext uri="{BB962C8B-B14F-4D97-AF65-F5344CB8AC3E}">
        <p14:creationId xmlns:p14="http://schemas.microsoft.com/office/powerpoint/2010/main" val="373217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5200-D263-4169-A30E-6DE49AC40C4D}"/>
              </a:ext>
            </a:extLst>
          </p:cNvPr>
          <p:cNvSpPr>
            <a:spLocks noGrp="1"/>
          </p:cNvSpPr>
          <p:nvPr>
            <p:ph type="title"/>
          </p:nvPr>
        </p:nvSpPr>
        <p:spPr/>
        <p:txBody>
          <a:bodyPr/>
          <a:lstStyle/>
          <a:p>
            <a:r>
              <a:rPr lang="en-AU" dirty="0"/>
              <a:t>General Information</a:t>
            </a:r>
            <a:endParaRPr lang="en-US" dirty="0"/>
          </a:p>
        </p:txBody>
      </p:sp>
      <p:sp>
        <p:nvSpPr>
          <p:cNvPr id="3" name="Content Placeholder 2">
            <a:extLst>
              <a:ext uri="{FF2B5EF4-FFF2-40B4-BE49-F238E27FC236}">
                <a16:creationId xmlns:a16="http://schemas.microsoft.com/office/drawing/2014/main" id="{E1EDD3AA-2381-48F8-A11C-29167D7B9B65}"/>
              </a:ext>
            </a:extLst>
          </p:cNvPr>
          <p:cNvSpPr>
            <a:spLocks noGrp="1"/>
          </p:cNvSpPr>
          <p:nvPr>
            <p:ph idx="1"/>
          </p:nvPr>
        </p:nvSpPr>
        <p:spPr>
          <a:xfrm>
            <a:off x="838200" y="1766807"/>
            <a:ext cx="10515600" cy="4726068"/>
          </a:xfrm>
        </p:spPr>
        <p:txBody>
          <a:bodyPr>
            <a:normAutofit fontScale="77500" lnSpcReduction="20000"/>
          </a:bodyPr>
          <a:lstStyle/>
          <a:p>
            <a:r>
              <a:rPr lang="en-AU" dirty="0"/>
              <a:t>Lecturer in Charge</a:t>
            </a:r>
          </a:p>
          <a:p>
            <a:pPr marL="0" indent="0">
              <a:buNone/>
            </a:pPr>
            <a:r>
              <a:rPr lang="en-AU" dirty="0"/>
              <a:t>    </a:t>
            </a:r>
            <a:r>
              <a:rPr lang="en-AU" sz="2600" dirty="0"/>
              <a:t>Hui Wu</a:t>
            </a:r>
          </a:p>
          <a:p>
            <a:pPr marL="0" indent="0">
              <a:buNone/>
            </a:pPr>
            <a:r>
              <a:rPr lang="en-AU" sz="2600" dirty="0"/>
              <a:t>    Office: K17-501D</a:t>
            </a:r>
          </a:p>
          <a:p>
            <a:pPr marL="0" indent="0">
              <a:buNone/>
            </a:pPr>
            <a:r>
              <a:rPr lang="en-AU" sz="2600" dirty="0"/>
              <a:t>    Office phone: 93856572</a:t>
            </a:r>
          </a:p>
          <a:p>
            <a:pPr marL="0" indent="0">
              <a:buNone/>
            </a:pPr>
            <a:r>
              <a:rPr lang="fr-FR" sz="2600" dirty="0"/>
              <a:t>    Email: huiw@unsw.edu.au</a:t>
            </a:r>
            <a:endParaRPr lang="en-AU" sz="2600" dirty="0"/>
          </a:p>
          <a:p>
            <a:r>
              <a:rPr lang="en-AU" dirty="0"/>
              <a:t>Lecture time &amp; venue</a:t>
            </a:r>
          </a:p>
          <a:p>
            <a:pPr marL="0" indent="0">
              <a:buNone/>
            </a:pPr>
            <a:r>
              <a:rPr lang="en-AU" dirty="0"/>
              <a:t>   </a:t>
            </a:r>
            <a:r>
              <a:rPr lang="en-AU" sz="2600" dirty="0"/>
              <a:t>4-6pm Tuesday, Physics Theatre</a:t>
            </a:r>
          </a:p>
          <a:p>
            <a:pPr marL="0" indent="0">
              <a:buNone/>
            </a:pPr>
            <a:r>
              <a:rPr lang="en-AU" sz="2600" dirty="0"/>
              <a:t>    4-6pm Friday, Law Th G04</a:t>
            </a:r>
          </a:p>
          <a:p>
            <a:r>
              <a:rPr lang="en-AU" dirty="0"/>
              <a:t>Consultation </a:t>
            </a:r>
          </a:p>
          <a:p>
            <a:pPr marL="0" indent="0">
              <a:buNone/>
            </a:pPr>
            <a:r>
              <a:rPr lang="en-AU" dirty="0"/>
              <a:t>    </a:t>
            </a:r>
            <a:r>
              <a:rPr lang="en-AU" sz="2600" dirty="0"/>
              <a:t>2-5pm Thursday</a:t>
            </a:r>
          </a:p>
          <a:p>
            <a:r>
              <a:rPr lang="en-AU" dirty="0"/>
              <a:t>Course URL</a:t>
            </a:r>
          </a:p>
          <a:p>
            <a:pPr marL="0" indent="0">
              <a:buNone/>
            </a:pPr>
            <a:r>
              <a:rPr lang="en-AU" dirty="0"/>
              <a:t>     </a:t>
            </a:r>
            <a:r>
              <a:rPr lang="en-AU" sz="2600" dirty="0">
                <a:hlinkClick r:id="rId2"/>
              </a:rPr>
              <a:t>http://www.cse.unsw.edu.au/~cs9024</a:t>
            </a:r>
            <a:r>
              <a:rPr lang="en-AU" sz="2600" dirty="0"/>
              <a:t> or </a:t>
            </a:r>
            <a:r>
              <a:rPr lang="en-AU" sz="2400" dirty="0">
                <a:hlinkClick r:id="rId3"/>
              </a:rPr>
              <a:t>https://webcms3.cse.unsw.edu.au/COMP9024/20T1/</a:t>
            </a:r>
            <a:endParaRPr lang="en-AU" sz="2600" dirty="0"/>
          </a:p>
          <a:p>
            <a:pPr marL="0" indent="0">
              <a:buNone/>
            </a:pPr>
            <a:r>
              <a:rPr lang="en-AU" dirty="0"/>
              <a:t>    </a:t>
            </a:r>
            <a:endParaRPr lang="en-US" dirty="0"/>
          </a:p>
        </p:txBody>
      </p:sp>
      <p:sp>
        <p:nvSpPr>
          <p:cNvPr id="4" name="Date Placeholder 3">
            <a:extLst>
              <a:ext uri="{FF2B5EF4-FFF2-40B4-BE49-F238E27FC236}">
                <a16:creationId xmlns:a16="http://schemas.microsoft.com/office/drawing/2014/main" id="{95D49E88-E7EF-45A6-8F6B-8EB8EA48BB36}"/>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9A464B7-A34F-4AAC-8B86-97917EE84743}"/>
              </a:ext>
            </a:extLst>
          </p:cNvPr>
          <p:cNvSpPr>
            <a:spLocks noGrp="1"/>
          </p:cNvSpPr>
          <p:nvPr>
            <p:ph type="sldNum" sz="quarter" idx="12"/>
          </p:nvPr>
        </p:nvSpPr>
        <p:spPr/>
        <p:txBody>
          <a:bodyPr/>
          <a:lstStyle/>
          <a:p>
            <a:fld id="{AA651D14-4802-4943-935E-1E600809C52E}" type="slidenum">
              <a:rPr lang="en-US" smtClean="0"/>
              <a:t>2</a:t>
            </a:fld>
            <a:endParaRPr lang="en-US"/>
          </a:p>
        </p:txBody>
      </p:sp>
    </p:spTree>
    <p:extLst>
      <p:ext uri="{BB962C8B-B14F-4D97-AF65-F5344CB8AC3E}">
        <p14:creationId xmlns:p14="http://schemas.microsoft.com/office/powerpoint/2010/main" val="301118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8F3C-36CA-4D94-82A3-2F7DE37096FA}"/>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B7EF8C49-8B62-4086-8727-8D4E785DA7E8}"/>
              </a:ext>
            </a:extLst>
          </p:cNvPr>
          <p:cNvSpPr>
            <a:spLocks noGrp="1"/>
          </p:cNvSpPr>
          <p:nvPr>
            <p:ph idx="1"/>
          </p:nvPr>
        </p:nvSpPr>
        <p:spPr/>
        <p:txBody>
          <a:bodyPr/>
          <a:lstStyle/>
          <a:p>
            <a:pPr marL="0" indent="0">
              <a:buNone/>
            </a:pPr>
            <a:r>
              <a:rPr lang="en-AU" dirty="0"/>
              <a:t>The aims of this course are</a:t>
            </a:r>
          </a:p>
          <a:p>
            <a:r>
              <a:rPr lang="en-AU" dirty="0"/>
              <a:t>to introduce the basic data structures and  algorithms, and</a:t>
            </a:r>
          </a:p>
          <a:p>
            <a:r>
              <a:rPr lang="en-AU" dirty="0"/>
              <a:t>to develop skills in the design and analysis of algorithms and data structures.</a:t>
            </a:r>
          </a:p>
          <a:p>
            <a:endParaRPr lang="en-US" dirty="0"/>
          </a:p>
        </p:txBody>
      </p:sp>
      <p:sp>
        <p:nvSpPr>
          <p:cNvPr id="4" name="Date Placeholder 3">
            <a:extLst>
              <a:ext uri="{FF2B5EF4-FFF2-40B4-BE49-F238E27FC236}">
                <a16:creationId xmlns:a16="http://schemas.microsoft.com/office/drawing/2014/main" id="{56C48784-4662-4A0E-9C20-CE85F98E636A}"/>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02AA387-0E3B-4CCB-8A35-58F6C8DBF9CA}"/>
              </a:ext>
            </a:extLst>
          </p:cNvPr>
          <p:cNvSpPr>
            <a:spLocks noGrp="1"/>
          </p:cNvSpPr>
          <p:nvPr>
            <p:ph type="sldNum" sz="quarter" idx="12"/>
          </p:nvPr>
        </p:nvSpPr>
        <p:spPr/>
        <p:txBody>
          <a:bodyPr/>
          <a:lstStyle/>
          <a:p>
            <a:fld id="{AA651D14-4802-4943-935E-1E600809C52E}" type="slidenum">
              <a:rPr lang="en-US" smtClean="0"/>
              <a:t>3</a:t>
            </a:fld>
            <a:endParaRPr lang="en-US"/>
          </a:p>
        </p:txBody>
      </p:sp>
    </p:spTree>
    <p:extLst>
      <p:ext uri="{BB962C8B-B14F-4D97-AF65-F5344CB8AC3E}">
        <p14:creationId xmlns:p14="http://schemas.microsoft.com/office/powerpoint/2010/main" val="278808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86A1-8404-48D9-9BED-085A4BFF4E0B}"/>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F3E73C0C-5D06-4C64-A1AF-445ADF204B0C}"/>
              </a:ext>
            </a:extLst>
          </p:cNvPr>
          <p:cNvSpPr>
            <a:spLocks noGrp="1"/>
          </p:cNvSpPr>
          <p:nvPr>
            <p:ph idx="1"/>
          </p:nvPr>
        </p:nvSpPr>
        <p:spPr/>
        <p:txBody>
          <a:bodyPr/>
          <a:lstStyle/>
          <a:p>
            <a:pPr marL="0" indent="0">
              <a:buNone/>
            </a:pPr>
            <a:r>
              <a:rPr lang="en-AU" dirty="0"/>
              <a:t>If successfully completing this course, you will </a:t>
            </a:r>
          </a:p>
          <a:p>
            <a:pPr lvl="1">
              <a:buFont typeface="Wingdings" panose="05000000000000000000" pitchFamily="2" charset="2"/>
              <a:buChar char="§"/>
            </a:pPr>
            <a:r>
              <a:rPr lang="en-AU" dirty="0"/>
              <a:t>understand the basic data structures and algorithms; </a:t>
            </a:r>
          </a:p>
          <a:p>
            <a:pPr lvl="1">
              <a:buFont typeface="Wingdings" panose="05000000000000000000" pitchFamily="2" charset="2"/>
              <a:buChar char="§"/>
            </a:pPr>
            <a:r>
              <a:rPr lang="en-AU" dirty="0"/>
              <a:t>be able to analyse the complexities of software; and</a:t>
            </a:r>
          </a:p>
          <a:p>
            <a:pPr lvl="1">
              <a:buFont typeface="Wingdings" panose="05000000000000000000" pitchFamily="2" charset="2"/>
              <a:buChar char="§"/>
            </a:pPr>
            <a:r>
              <a:rPr lang="en-AU" dirty="0"/>
              <a:t>be able to design and select appropriate data structures and algorithms for applications.</a:t>
            </a:r>
          </a:p>
          <a:p>
            <a:pPr marL="0" indent="0">
              <a:buNone/>
            </a:pPr>
            <a:endParaRPr lang="en-US" dirty="0"/>
          </a:p>
        </p:txBody>
      </p:sp>
      <p:sp>
        <p:nvSpPr>
          <p:cNvPr id="4" name="Date Placeholder 3">
            <a:extLst>
              <a:ext uri="{FF2B5EF4-FFF2-40B4-BE49-F238E27FC236}">
                <a16:creationId xmlns:a16="http://schemas.microsoft.com/office/drawing/2014/main" id="{B2BF0327-242E-4F13-A394-51DDF676334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3168B49-C4B3-4CC1-A878-76F03ADA7F8A}"/>
              </a:ext>
            </a:extLst>
          </p:cNvPr>
          <p:cNvSpPr>
            <a:spLocks noGrp="1"/>
          </p:cNvSpPr>
          <p:nvPr>
            <p:ph type="sldNum" sz="quarter" idx="12"/>
          </p:nvPr>
        </p:nvSpPr>
        <p:spPr/>
        <p:txBody>
          <a:bodyPr/>
          <a:lstStyle/>
          <a:p>
            <a:fld id="{AA651D14-4802-4943-935E-1E600809C52E}" type="slidenum">
              <a:rPr lang="en-US" smtClean="0"/>
              <a:t>4</a:t>
            </a:fld>
            <a:endParaRPr lang="en-US"/>
          </a:p>
        </p:txBody>
      </p:sp>
    </p:spTree>
    <p:extLst>
      <p:ext uri="{BB962C8B-B14F-4D97-AF65-F5344CB8AC3E}">
        <p14:creationId xmlns:p14="http://schemas.microsoft.com/office/powerpoint/2010/main" val="234782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69BE-0877-42AD-86AB-2F6776781E62}"/>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304A6D6F-5B32-4C17-8752-177C0A197819}"/>
              </a:ext>
            </a:extLst>
          </p:cNvPr>
          <p:cNvSpPr>
            <a:spLocks noGrp="1"/>
          </p:cNvSpPr>
          <p:nvPr>
            <p:ph idx="1"/>
          </p:nvPr>
        </p:nvSpPr>
        <p:spPr/>
        <p:txBody>
          <a:bodyPr/>
          <a:lstStyle/>
          <a:p>
            <a:r>
              <a:rPr lang="en-AU" dirty="0"/>
              <a:t>C Programming language</a:t>
            </a:r>
          </a:p>
          <a:p>
            <a:r>
              <a:rPr lang="en-AU" dirty="0"/>
              <a:t>Analysis of algorithms </a:t>
            </a:r>
          </a:p>
          <a:p>
            <a:r>
              <a:rPr lang="en-AU" dirty="0"/>
              <a:t>Priority queues and disjoint set union-find data structures  </a:t>
            </a:r>
          </a:p>
          <a:p>
            <a:r>
              <a:rPr lang="en-AU" dirty="0"/>
              <a:t>Trees and search trees  </a:t>
            </a:r>
          </a:p>
          <a:p>
            <a:r>
              <a:rPr lang="en-AU" dirty="0"/>
              <a:t>Text processing algorithms</a:t>
            </a:r>
          </a:p>
          <a:p>
            <a:r>
              <a:rPr lang="en-AU" dirty="0"/>
              <a:t>Graph algorithms </a:t>
            </a:r>
          </a:p>
          <a:p>
            <a:r>
              <a:rPr lang="en-AU" dirty="0"/>
              <a:t>Randomised algorithms</a:t>
            </a:r>
            <a:endParaRPr lang="en-US" dirty="0"/>
          </a:p>
        </p:txBody>
      </p:sp>
      <p:sp>
        <p:nvSpPr>
          <p:cNvPr id="4" name="Date Placeholder 3">
            <a:extLst>
              <a:ext uri="{FF2B5EF4-FFF2-40B4-BE49-F238E27FC236}">
                <a16:creationId xmlns:a16="http://schemas.microsoft.com/office/drawing/2014/main" id="{3176270E-6287-4F72-B896-4DF8AF87E74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F1FE410-CE38-403B-888C-B562E527725F}"/>
              </a:ext>
            </a:extLst>
          </p:cNvPr>
          <p:cNvSpPr>
            <a:spLocks noGrp="1"/>
          </p:cNvSpPr>
          <p:nvPr>
            <p:ph type="sldNum" sz="quarter" idx="12"/>
          </p:nvPr>
        </p:nvSpPr>
        <p:spPr/>
        <p:txBody>
          <a:bodyPr/>
          <a:lstStyle/>
          <a:p>
            <a:fld id="{AA651D14-4802-4943-935E-1E600809C52E}" type="slidenum">
              <a:rPr lang="en-US" smtClean="0"/>
              <a:t>5</a:t>
            </a:fld>
            <a:endParaRPr lang="en-US"/>
          </a:p>
        </p:txBody>
      </p:sp>
    </p:spTree>
    <p:extLst>
      <p:ext uri="{BB962C8B-B14F-4D97-AF65-F5344CB8AC3E}">
        <p14:creationId xmlns:p14="http://schemas.microsoft.com/office/powerpoint/2010/main" val="242772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228A-5086-4D55-A8CD-329E5FF189C2}"/>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368F1012-F7D3-4608-B298-6C0C05F712F9}"/>
              </a:ext>
            </a:extLst>
          </p:cNvPr>
          <p:cNvSpPr>
            <a:spLocks noGrp="1"/>
          </p:cNvSpPr>
          <p:nvPr>
            <p:ph idx="1"/>
          </p:nvPr>
        </p:nvSpPr>
        <p:spPr/>
        <p:txBody>
          <a:bodyPr>
            <a:normAutofit/>
          </a:bodyPr>
          <a:lstStyle/>
          <a:p>
            <a:r>
              <a:rPr lang="en-AU" dirty="0"/>
              <a:t>Assignments:   40%   </a:t>
            </a:r>
          </a:p>
          <a:p>
            <a:r>
              <a:rPr lang="en-AU" dirty="0"/>
              <a:t>Final exam:      60%</a:t>
            </a:r>
          </a:p>
          <a:p>
            <a:r>
              <a:rPr lang="en-AU" dirty="0"/>
              <a:t>To pass the course, your final overall mark must be 50 or higher and the final exam must be 25 or higher. Students who do not meet these requirements but achieve an overall mark ≥45 can sit the supplementary exam, in which they have to achieve a mark ≥50 to pass with a final mark of 50.</a:t>
            </a:r>
            <a:endParaRPr lang="en-US" dirty="0"/>
          </a:p>
        </p:txBody>
      </p:sp>
      <p:sp>
        <p:nvSpPr>
          <p:cNvPr id="4" name="Date Placeholder 3">
            <a:extLst>
              <a:ext uri="{FF2B5EF4-FFF2-40B4-BE49-F238E27FC236}">
                <a16:creationId xmlns:a16="http://schemas.microsoft.com/office/drawing/2014/main" id="{6046FEB5-0CA2-493D-842C-5CFE7749A8F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CF926A12-7B43-4ACF-B2EE-02D3EF37D06C}"/>
              </a:ext>
            </a:extLst>
          </p:cNvPr>
          <p:cNvSpPr>
            <a:spLocks noGrp="1"/>
          </p:cNvSpPr>
          <p:nvPr>
            <p:ph type="sldNum" sz="quarter" idx="12"/>
          </p:nvPr>
        </p:nvSpPr>
        <p:spPr/>
        <p:txBody>
          <a:bodyPr/>
          <a:lstStyle/>
          <a:p>
            <a:fld id="{AA651D14-4802-4943-935E-1E600809C52E}" type="slidenum">
              <a:rPr lang="en-US" smtClean="0"/>
              <a:t>6</a:t>
            </a:fld>
            <a:endParaRPr lang="en-US"/>
          </a:p>
        </p:txBody>
      </p:sp>
    </p:spTree>
    <p:extLst>
      <p:ext uri="{BB962C8B-B14F-4D97-AF65-F5344CB8AC3E}">
        <p14:creationId xmlns:p14="http://schemas.microsoft.com/office/powerpoint/2010/main" val="36821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0545-5845-4971-834D-E273CC01334B}"/>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329D0A8C-C346-405E-B579-EA6F84B6B4AF}"/>
              </a:ext>
            </a:extLst>
          </p:cNvPr>
          <p:cNvSpPr>
            <a:spLocks noGrp="1"/>
          </p:cNvSpPr>
          <p:nvPr>
            <p:ph idx="1"/>
          </p:nvPr>
        </p:nvSpPr>
        <p:spPr/>
        <p:txBody>
          <a:bodyPr/>
          <a:lstStyle/>
          <a:p>
            <a:r>
              <a:rPr lang="en-US" dirty="0"/>
              <a:t>Four individual assignments</a:t>
            </a:r>
          </a:p>
          <a:p>
            <a:pPr lvl="1">
              <a:buFont typeface="Wingdings" panose="05000000000000000000" pitchFamily="2" charset="2"/>
              <a:buChar char="Ø"/>
            </a:pPr>
            <a:r>
              <a:rPr lang="en-US" dirty="0"/>
              <a:t> Assignment 1 (Weeks 3-4)</a:t>
            </a:r>
          </a:p>
          <a:p>
            <a:pPr lvl="1">
              <a:buFont typeface="Wingdings" panose="05000000000000000000" pitchFamily="2" charset="2"/>
              <a:buChar char="Ø"/>
            </a:pPr>
            <a:r>
              <a:rPr lang="en-US" dirty="0"/>
              <a:t> Assignment 2 (Weeks 5-6) </a:t>
            </a:r>
          </a:p>
          <a:p>
            <a:pPr lvl="1">
              <a:buFont typeface="Wingdings" panose="05000000000000000000" pitchFamily="2" charset="2"/>
              <a:buChar char="Ø"/>
            </a:pPr>
            <a:r>
              <a:rPr lang="en-US" dirty="0"/>
              <a:t> Assignment 3 (Weeks 7-8)</a:t>
            </a:r>
          </a:p>
          <a:p>
            <a:pPr lvl="1">
              <a:buFont typeface="Wingdings" panose="05000000000000000000" pitchFamily="2" charset="2"/>
              <a:buChar char="Ø"/>
            </a:pPr>
            <a:r>
              <a:rPr lang="en-US" dirty="0"/>
              <a:t> Assignment 4 (Weeks 9-10)</a:t>
            </a:r>
          </a:p>
          <a:p>
            <a:pPr marL="457200" lvl="1" indent="0">
              <a:buNone/>
            </a:pPr>
            <a:endParaRPr lang="en-US" dirty="0"/>
          </a:p>
          <a:p>
            <a:r>
              <a:rPr lang="en-US" dirty="0"/>
              <a:t>Use C to write programs for all the assignments</a:t>
            </a:r>
          </a:p>
        </p:txBody>
      </p:sp>
      <p:sp>
        <p:nvSpPr>
          <p:cNvPr id="4" name="Date Placeholder 3">
            <a:extLst>
              <a:ext uri="{FF2B5EF4-FFF2-40B4-BE49-F238E27FC236}">
                <a16:creationId xmlns:a16="http://schemas.microsoft.com/office/drawing/2014/main" id="{B6BE9F11-3842-438B-B201-67026693D93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FA7D0C1-7E31-4575-A0D3-8A7039BA44C7}"/>
              </a:ext>
            </a:extLst>
          </p:cNvPr>
          <p:cNvSpPr>
            <a:spLocks noGrp="1"/>
          </p:cNvSpPr>
          <p:nvPr>
            <p:ph type="sldNum" sz="quarter" idx="12"/>
          </p:nvPr>
        </p:nvSpPr>
        <p:spPr/>
        <p:txBody>
          <a:bodyPr/>
          <a:lstStyle/>
          <a:p>
            <a:fld id="{AA651D14-4802-4943-935E-1E600809C52E}" type="slidenum">
              <a:rPr lang="en-US" smtClean="0"/>
              <a:t>7</a:t>
            </a:fld>
            <a:endParaRPr lang="en-US"/>
          </a:p>
        </p:txBody>
      </p:sp>
    </p:spTree>
    <p:extLst>
      <p:ext uri="{BB962C8B-B14F-4D97-AF65-F5344CB8AC3E}">
        <p14:creationId xmlns:p14="http://schemas.microsoft.com/office/powerpoint/2010/main" val="5087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8332-2D95-4A74-9B51-0A8996DF7382}"/>
              </a:ext>
            </a:extLst>
          </p:cNvPr>
          <p:cNvSpPr>
            <a:spLocks noGrp="1"/>
          </p:cNvSpPr>
          <p:nvPr>
            <p:ph type="title"/>
          </p:nvPr>
        </p:nvSpPr>
        <p:spPr/>
        <p:txBody>
          <a:bodyPr/>
          <a:lstStyle/>
          <a:p>
            <a:r>
              <a:rPr lang="en-US" dirty="0"/>
              <a:t>Final Exam</a:t>
            </a:r>
          </a:p>
        </p:txBody>
      </p:sp>
      <p:sp>
        <p:nvSpPr>
          <p:cNvPr id="3" name="Content Placeholder 2">
            <a:extLst>
              <a:ext uri="{FF2B5EF4-FFF2-40B4-BE49-F238E27FC236}">
                <a16:creationId xmlns:a16="http://schemas.microsoft.com/office/drawing/2014/main" id="{82317908-1A4A-4AB3-92C4-42D87B5982CD}"/>
              </a:ext>
            </a:extLst>
          </p:cNvPr>
          <p:cNvSpPr>
            <a:spLocks noGrp="1"/>
          </p:cNvSpPr>
          <p:nvPr>
            <p:ph idx="1"/>
          </p:nvPr>
        </p:nvSpPr>
        <p:spPr/>
        <p:txBody>
          <a:bodyPr/>
          <a:lstStyle/>
          <a:p>
            <a:r>
              <a:rPr lang="en-AU" dirty="0"/>
              <a:t>Three hours</a:t>
            </a:r>
          </a:p>
          <a:p>
            <a:r>
              <a:rPr lang="en-AU" dirty="0"/>
              <a:t>Closed book</a:t>
            </a:r>
          </a:p>
          <a:p>
            <a:r>
              <a:rPr lang="en-AU" dirty="0"/>
              <a:t>Two Parts</a:t>
            </a:r>
          </a:p>
          <a:p>
            <a:pPr lvl="1">
              <a:buFont typeface="Wingdings" panose="05000000000000000000" pitchFamily="2" charset="2"/>
              <a:buChar char="Ø"/>
            </a:pPr>
            <a:r>
              <a:rPr lang="en-AU" dirty="0"/>
              <a:t> Part I: Basic data structures and algorithms</a:t>
            </a:r>
          </a:p>
          <a:p>
            <a:pPr lvl="1">
              <a:buFont typeface="Wingdings" panose="05000000000000000000" pitchFamily="2" charset="2"/>
              <a:buChar char="Ø"/>
            </a:pPr>
            <a:r>
              <a:rPr lang="en-AU" dirty="0"/>
              <a:t> Part II: Design and analysis of algorithms.</a:t>
            </a:r>
          </a:p>
          <a:p>
            <a:r>
              <a:rPr lang="en-AU" dirty="0"/>
              <a:t>Use pseudo code to write algorithms.</a:t>
            </a:r>
          </a:p>
          <a:p>
            <a:pPr marL="0" indent="0">
              <a:buNone/>
            </a:pPr>
            <a:endParaRPr lang="en-US" dirty="0"/>
          </a:p>
        </p:txBody>
      </p:sp>
      <p:sp>
        <p:nvSpPr>
          <p:cNvPr id="4" name="Date Placeholder 3">
            <a:extLst>
              <a:ext uri="{FF2B5EF4-FFF2-40B4-BE49-F238E27FC236}">
                <a16:creationId xmlns:a16="http://schemas.microsoft.com/office/drawing/2014/main" id="{D2947329-7523-44CB-9388-993EAFA721B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04BE71E5-B8E4-4DA8-A3A3-6E965FFF5848}"/>
              </a:ext>
            </a:extLst>
          </p:cNvPr>
          <p:cNvSpPr>
            <a:spLocks noGrp="1"/>
          </p:cNvSpPr>
          <p:nvPr>
            <p:ph type="sldNum" sz="quarter" idx="12"/>
          </p:nvPr>
        </p:nvSpPr>
        <p:spPr/>
        <p:txBody>
          <a:bodyPr/>
          <a:lstStyle/>
          <a:p>
            <a:fld id="{AA651D14-4802-4943-935E-1E600809C52E}" type="slidenum">
              <a:rPr lang="en-US" smtClean="0"/>
              <a:t>8</a:t>
            </a:fld>
            <a:endParaRPr lang="en-US"/>
          </a:p>
        </p:txBody>
      </p:sp>
    </p:spTree>
    <p:extLst>
      <p:ext uri="{BB962C8B-B14F-4D97-AF65-F5344CB8AC3E}">
        <p14:creationId xmlns:p14="http://schemas.microsoft.com/office/powerpoint/2010/main" val="231142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79FC-A689-4534-9402-1F89E983ADA5}"/>
              </a:ext>
            </a:extLst>
          </p:cNvPr>
          <p:cNvSpPr>
            <a:spLocks noGrp="1"/>
          </p:cNvSpPr>
          <p:nvPr>
            <p:ph type="title"/>
          </p:nvPr>
        </p:nvSpPr>
        <p:spPr/>
        <p:txBody>
          <a:bodyPr/>
          <a:lstStyle/>
          <a:p>
            <a:r>
              <a:rPr lang="en-US" dirty="0"/>
              <a:t>Problem Sets</a:t>
            </a:r>
          </a:p>
        </p:txBody>
      </p:sp>
      <p:sp>
        <p:nvSpPr>
          <p:cNvPr id="3" name="Content Placeholder 2">
            <a:extLst>
              <a:ext uri="{FF2B5EF4-FFF2-40B4-BE49-F238E27FC236}">
                <a16:creationId xmlns:a16="http://schemas.microsoft.com/office/drawing/2014/main" id="{E6F9966F-8D3E-48A6-A821-2037DFE6720D}"/>
              </a:ext>
            </a:extLst>
          </p:cNvPr>
          <p:cNvSpPr>
            <a:spLocks noGrp="1"/>
          </p:cNvSpPr>
          <p:nvPr>
            <p:ph idx="1"/>
          </p:nvPr>
        </p:nvSpPr>
        <p:spPr/>
        <p:txBody>
          <a:bodyPr/>
          <a:lstStyle/>
          <a:p>
            <a:r>
              <a:rPr lang="en-AU" dirty="0"/>
              <a:t>One problem set every week.</a:t>
            </a:r>
          </a:p>
          <a:p>
            <a:r>
              <a:rPr lang="en-AU" dirty="0"/>
              <a:t>Problems are intended to help you understand the course material and prepare for the final exam.</a:t>
            </a:r>
          </a:p>
          <a:p>
            <a:r>
              <a:rPr lang="en-AU" dirty="0"/>
              <a:t>You are strongly recommended to work out the solutions to all the problems.</a:t>
            </a:r>
          </a:p>
          <a:p>
            <a:r>
              <a:rPr lang="en-AU" dirty="0"/>
              <a:t>No mark for problem sets. So you don’t submit them.</a:t>
            </a:r>
          </a:p>
          <a:p>
            <a:pPr marL="0" indent="0">
              <a:buNone/>
            </a:pPr>
            <a:endParaRPr lang="en-US" dirty="0"/>
          </a:p>
        </p:txBody>
      </p:sp>
      <p:sp>
        <p:nvSpPr>
          <p:cNvPr id="4" name="Date Placeholder 3">
            <a:extLst>
              <a:ext uri="{FF2B5EF4-FFF2-40B4-BE49-F238E27FC236}">
                <a16:creationId xmlns:a16="http://schemas.microsoft.com/office/drawing/2014/main" id="{F0900908-33D5-4843-B7FC-9F0DCFD7418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2723704-2D73-402D-9E26-DE3A0EA6FF66}"/>
              </a:ext>
            </a:extLst>
          </p:cNvPr>
          <p:cNvSpPr>
            <a:spLocks noGrp="1"/>
          </p:cNvSpPr>
          <p:nvPr>
            <p:ph type="sldNum" sz="quarter" idx="12"/>
          </p:nvPr>
        </p:nvSpPr>
        <p:spPr/>
        <p:txBody>
          <a:bodyPr/>
          <a:lstStyle/>
          <a:p>
            <a:fld id="{AA651D14-4802-4943-935E-1E600809C52E}" type="slidenum">
              <a:rPr lang="en-US" smtClean="0"/>
              <a:t>9</a:t>
            </a:fld>
            <a:endParaRPr lang="en-US"/>
          </a:p>
        </p:txBody>
      </p:sp>
    </p:spTree>
    <p:extLst>
      <p:ext uri="{BB962C8B-B14F-4D97-AF65-F5344CB8AC3E}">
        <p14:creationId xmlns:p14="http://schemas.microsoft.com/office/powerpoint/2010/main" val="3728484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621</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COMP9024: Data Structures and Algorithms</vt:lpstr>
      <vt:lpstr>General Information</vt:lpstr>
      <vt:lpstr>Aims</vt:lpstr>
      <vt:lpstr>Outcomes</vt:lpstr>
      <vt:lpstr>Topics</vt:lpstr>
      <vt:lpstr>Assessment</vt:lpstr>
      <vt:lpstr>Assignments</vt:lpstr>
      <vt:lpstr>Final Exam</vt:lpstr>
      <vt:lpstr>Problem Sets</vt:lpstr>
      <vt:lpstr>Bonus Mark Scheme</vt:lpstr>
      <vt:lpstr>Help Sessions</vt:lpstr>
      <vt:lpstr>Textbooks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HuiWu</dc:creator>
  <cp:lastModifiedBy>Hui Wu</cp:lastModifiedBy>
  <cp:revision>49</cp:revision>
  <cp:lastPrinted>2020-02-17T00:46:19Z</cp:lastPrinted>
  <dcterms:created xsi:type="dcterms:W3CDTF">2018-02-26T10:18:34Z</dcterms:created>
  <dcterms:modified xsi:type="dcterms:W3CDTF">2020-02-17T00:53:28Z</dcterms:modified>
</cp:coreProperties>
</file>