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257" r:id="rId3"/>
    <p:sldId id="269" r:id="rId4"/>
    <p:sldId id="271" r:id="rId5"/>
    <p:sldId id="270" r:id="rId6"/>
    <p:sldId id="273" r:id="rId7"/>
    <p:sldId id="272" r:id="rId8"/>
    <p:sldId id="264" r:id="rId9"/>
    <p:sldId id="266" r:id="rId10"/>
    <p:sldId id="267" r:id="rId11"/>
    <p:sldId id="265" r:id="rId12"/>
    <p:sldId id="262" r:id="rId13"/>
    <p:sldId id="261" r:id="rId14"/>
    <p:sldId id="279" r:id="rId15"/>
    <p:sldId id="282" r:id="rId16"/>
    <p:sldId id="283" r:id="rId17"/>
    <p:sldId id="285" r:id="rId18"/>
    <p:sldId id="284" r:id="rId19"/>
    <p:sldId id="281" r:id="rId20"/>
    <p:sldId id="286" r:id="rId21"/>
    <p:sldId id="275" r:id="rId22"/>
    <p:sldId id="287" r:id="rId23"/>
    <p:sldId id="278" r:id="rId24"/>
    <p:sldId id="288" r:id="rId25"/>
    <p:sldId id="289" r:id="rId26"/>
    <p:sldId id="290" r:id="rId27"/>
    <p:sldId id="292" r:id="rId28"/>
    <p:sldId id="291" r:id="rId29"/>
    <p:sldId id="277" r:id="rId30"/>
    <p:sldId id="295" r:id="rId31"/>
    <p:sldId id="297" r:id="rId32"/>
    <p:sldId id="298" r:id="rId33"/>
    <p:sldId id="300" r:id="rId34"/>
    <p:sldId id="301" r:id="rId35"/>
    <p:sldId id="302" r:id="rId36"/>
    <p:sldId id="303" r:id="rId37"/>
    <p:sldId id="304" r:id="rId38"/>
    <p:sldId id="307" r:id="rId39"/>
    <p:sldId id="293" r:id="rId40"/>
    <p:sldId id="299" r:id="rId41"/>
    <p:sldId id="274" r:id="rId42"/>
    <p:sldId id="309" r:id="rId43"/>
    <p:sldId id="310" r:id="rId44"/>
    <p:sldId id="311" r:id="rId45"/>
    <p:sldId id="312" r:id="rId46"/>
    <p:sldId id="313" r:id="rId47"/>
    <p:sldId id="314" r:id="rId48"/>
    <p:sldId id="315" r:id="rId49"/>
    <p:sldId id="316" r:id="rId50"/>
    <p:sldId id="260" r:id="rId51"/>
    <p:sldId id="317" r:id="rId52"/>
    <p:sldId id="259" r:id="rId53"/>
    <p:sldId id="318" r:id="rId54"/>
    <p:sldId id="31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335" autoAdjust="0"/>
  </p:normalViewPr>
  <p:slideViewPr>
    <p:cSldViewPr snapToGrid="0">
      <p:cViewPr varScale="1">
        <p:scale>
          <a:sx n="80" d="100"/>
          <a:sy n="80" d="100"/>
        </p:scale>
        <p:origin x="1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DA4997-BE36-4D5C-B6B6-58F8C9B180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C7E543A-FA58-4F85-8DD5-6983B0DE11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a:extLst>
              <a:ext uri="{FF2B5EF4-FFF2-40B4-BE49-F238E27FC236}">
                <a16:creationId xmlns:a16="http://schemas.microsoft.com/office/drawing/2014/main" id="{1B22D2D6-93EA-4EAF-90AF-9107E87F93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BD5D790-027C-4E88-BDAA-19E1C8E02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33116E-2DBD-40CD-9153-D52269CC3E13}" type="slidenum">
              <a:rPr lang="en-US" smtClean="0"/>
              <a:t>‹#›</a:t>
            </a:fld>
            <a:endParaRPr lang="en-US"/>
          </a:p>
        </p:txBody>
      </p:sp>
    </p:spTree>
    <p:extLst>
      <p:ext uri="{BB962C8B-B14F-4D97-AF65-F5344CB8AC3E}">
        <p14:creationId xmlns:p14="http://schemas.microsoft.com/office/powerpoint/2010/main" val="39951521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3742A-C0A5-4D75-BFF8-CA1A6E9A2F2C}" type="slidenum">
              <a:rPr lang="en-US" smtClean="0"/>
              <a:t>‹#›</a:t>
            </a:fld>
            <a:endParaRPr lang="en-US"/>
          </a:p>
        </p:txBody>
      </p:sp>
    </p:spTree>
    <p:extLst>
      <p:ext uri="{BB962C8B-B14F-4D97-AF65-F5344CB8AC3E}">
        <p14:creationId xmlns:p14="http://schemas.microsoft.com/office/powerpoint/2010/main" val="341331970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3742A-C0A5-4D75-BFF8-CA1A6E9A2F2C}" type="slidenum">
              <a:rPr lang="en-US" smtClean="0"/>
              <a:t>39</a:t>
            </a:fld>
            <a:endParaRPr lang="en-US"/>
          </a:p>
        </p:txBody>
      </p:sp>
      <p:sp>
        <p:nvSpPr>
          <p:cNvPr id="5" name="Date Placeholder 4">
            <a:extLst>
              <a:ext uri="{FF2B5EF4-FFF2-40B4-BE49-F238E27FC236}">
                <a16:creationId xmlns:a16="http://schemas.microsoft.com/office/drawing/2014/main" id="{25757CB5-38EC-4BCF-AB5F-F0F3C27B8ED6}"/>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71019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FF5E-4F76-4484-9790-4156ED9003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D53ED-6C62-4588-872A-525C5A133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61B97D-8E62-49EB-85B2-AD731030E4BD}"/>
              </a:ext>
            </a:extLst>
          </p:cNvPr>
          <p:cNvSpPr>
            <a:spLocks noGrp="1"/>
          </p:cNvSpPr>
          <p:nvPr>
            <p:ph type="dt" sz="half" idx="10"/>
          </p:nvPr>
        </p:nvSpPr>
        <p:spPr/>
        <p:txBody>
          <a:bodyPr/>
          <a:lstStyle/>
          <a:p>
            <a:fld id="{003F8927-1B9A-4FF8-B3B0-FDAED160BA45}" type="datetimeFigureOut">
              <a:rPr lang="en-US" smtClean="0"/>
              <a:t>2/28/2019</a:t>
            </a:fld>
            <a:endParaRPr lang="en-US"/>
          </a:p>
        </p:txBody>
      </p:sp>
      <p:sp>
        <p:nvSpPr>
          <p:cNvPr id="5" name="Footer Placeholder 4">
            <a:extLst>
              <a:ext uri="{FF2B5EF4-FFF2-40B4-BE49-F238E27FC236}">
                <a16:creationId xmlns:a16="http://schemas.microsoft.com/office/drawing/2014/main" id="{80EBBC94-1088-4362-ABE6-D947BAEF9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FF6A5-D2C7-408D-AA1F-E41A22F09EE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00363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B0FA-B5E1-4796-95FC-C20702D56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C48755-CBB7-439B-8CCF-54F4DB2D67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9F9EC-F8B9-4BFB-B98C-EABD7168F8B3}"/>
              </a:ext>
            </a:extLst>
          </p:cNvPr>
          <p:cNvSpPr>
            <a:spLocks noGrp="1"/>
          </p:cNvSpPr>
          <p:nvPr>
            <p:ph type="dt" sz="half" idx="10"/>
          </p:nvPr>
        </p:nvSpPr>
        <p:spPr/>
        <p:txBody>
          <a:bodyPr/>
          <a:lstStyle/>
          <a:p>
            <a:fld id="{003F8927-1B9A-4FF8-B3B0-FDAED160BA45}" type="datetimeFigureOut">
              <a:rPr lang="en-US" smtClean="0"/>
              <a:t>2/28/2019</a:t>
            </a:fld>
            <a:endParaRPr lang="en-US"/>
          </a:p>
        </p:txBody>
      </p:sp>
      <p:sp>
        <p:nvSpPr>
          <p:cNvPr id="5" name="Footer Placeholder 4">
            <a:extLst>
              <a:ext uri="{FF2B5EF4-FFF2-40B4-BE49-F238E27FC236}">
                <a16:creationId xmlns:a16="http://schemas.microsoft.com/office/drawing/2014/main" id="{1C2F90F9-A24C-4848-90B4-96769C1D3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64967-FEB3-45BA-8A1D-55E4A8DACE5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17650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5A59B-0457-4412-A53C-E0FB73B2D6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5E850-3D91-41D0-95A0-506241B42E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26D0E-B022-4C04-9336-2BB518A87411}"/>
              </a:ext>
            </a:extLst>
          </p:cNvPr>
          <p:cNvSpPr>
            <a:spLocks noGrp="1"/>
          </p:cNvSpPr>
          <p:nvPr>
            <p:ph type="dt" sz="half" idx="10"/>
          </p:nvPr>
        </p:nvSpPr>
        <p:spPr/>
        <p:txBody>
          <a:bodyPr/>
          <a:lstStyle/>
          <a:p>
            <a:fld id="{003F8927-1B9A-4FF8-B3B0-FDAED160BA45}" type="datetimeFigureOut">
              <a:rPr lang="en-US" smtClean="0"/>
              <a:t>2/28/2019</a:t>
            </a:fld>
            <a:endParaRPr lang="en-US"/>
          </a:p>
        </p:txBody>
      </p:sp>
      <p:sp>
        <p:nvSpPr>
          <p:cNvPr id="5" name="Footer Placeholder 4">
            <a:extLst>
              <a:ext uri="{FF2B5EF4-FFF2-40B4-BE49-F238E27FC236}">
                <a16:creationId xmlns:a16="http://schemas.microsoft.com/office/drawing/2014/main" id="{9420B98D-D861-4599-9F81-4A50657C6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73FE6-E2A5-4938-BCDC-E5EAEF1046E3}"/>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8430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3A0D-0EF5-4B1B-8212-E8A87C805C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EC66-0600-4640-A4C7-AC09CABDB2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25D55-5F93-44BA-8C4E-63918CB10EE2}"/>
              </a:ext>
            </a:extLst>
          </p:cNvPr>
          <p:cNvSpPr>
            <a:spLocks noGrp="1"/>
          </p:cNvSpPr>
          <p:nvPr>
            <p:ph type="dt" sz="half" idx="10"/>
          </p:nvPr>
        </p:nvSpPr>
        <p:spPr/>
        <p:txBody>
          <a:bodyPr/>
          <a:lstStyle/>
          <a:p>
            <a:fld id="{003F8927-1B9A-4FF8-B3B0-FDAED160BA45}" type="datetimeFigureOut">
              <a:rPr lang="en-US" smtClean="0"/>
              <a:t>2/28/2019</a:t>
            </a:fld>
            <a:endParaRPr lang="en-US"/>
          </a:p>
        </p:txBody>
      </p:sp>
      <p:sp>
        <p:nvSpPr>
          <p:cNvPr id="5" name="Footer Placeholder 4">
            <a:extLst>
              <a:ext uri="{FF2B5EF4-FFF2-40B4-BE49-F238E27FC236}">
                <a16:creationId xmlns:a16="http://schemas.microsoft.com/office/drawing/2014/main" id="{CF91D940-57C8-47A7-8E39-8C6576F2B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0DF7A-CCBE-4B54-986B-489A8C7D943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912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23F7-801F-4694-8FB6-2A45ED7D4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FB7AA-5E43-4C90-8D77-C8B923C154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9B68AB-4EB9-4C61-9242-8195F64BDC75}"/>
              </a:ext>
            </a:extLst>
          </p:cNvPr>
          <p:cNvSpPr>
            <a:spLocks noGrp="1"/>
          </p:cNvSpPr>
          <p:nvPr>
            <p:ph type="dt" sz="half" idx="10"/>
          </p:nvPr>
        </p:nvSpPr>
        <p:spPr/>
        <p:txBody>
          <a:bodyPr/>
          <a:lstStyle/>
          <a:p>
            <a:fld id="{003F8927-1B9A-4FF8-B3B0-FDAED160BA45}" type="datetimeFigureOut">
              <a:rPr lang="en-US" smtClean="0"/>
              <a:t>2/28/2019</a:t>
            </a:fld>
            <a:endParaRPr lang="en-US"/>
          </a:p>
        </p:txBody>
      </p:sp>
      <p:sp>
        <p:nvSpPr>
          <p:cNvPr id="5" name="Footer Placeholder 4">
            <a:extLst>
              <a:ext uri="{FF2B5EF4-FFF2-40B4-BE49-F238E27FC236}">
                <a16:creationId xmlns:a16="http://schemas.microsoft.com/office/drawing/2014/main" id="{A976AA14-BA3A-4BE4-B0CF-483C80057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C3A30-05A2-4ECB-9437-1A1AD6D6DA18}"/>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9346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2C96-310C-4B1A-8C8C-5FCA6B1499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35955-C449-4F41-BF98-00FD745CBD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86760-6268-4CDF-8FB2-A090393212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BEB51-DBD4-42B4-8AF5-4039CEEE44D8}"/>
              </a:ext>
            </a:extLst>
          </p:cNvPr>
          <p:cNvSpPr>
            <a:spLocks noGrp="1"/>
          </p:cNvSpPr>
          <p:nvPr>
            <p:ph type="dt" sz="half" idx="10"/>
          </p:nvPr>
        </p:nvSpPr>
        <p:spPr/>
        <p:txBody>
          <a:bodyPr/>
          <a:lstStyle/>
          <a:p>
            <a:fld id="{003F8927-1B9A-4FF8-B3B0-FDAED160BA45}" type="datetimeFigureOut">
              <a:rPr lang="en-US" smtClean="0"/>
              <a:t>2/28/2019</a:t>
            </a:fld>
            <a:endParaRPr lang="en-US"/>
          </a:p>
        </p:txBody>
      </p:sp>
      <p:sp>
        <p:nvSpPr>
          <p:cNvPr id="6" name="Footer Placeholder 5">
            <a:extLst>
              <a:ext uri="{FF2B5EF4-FFF2-40B4-BE49-F238E27FC236}">
                <a16:creationId xmlns:a16="http://schemas.microsoft.com/office/drawing/2014/main" id="{B63902F4-FB9D-4F3E-A5D5-A9300CE3E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37E16-0323-46EC-ACC1-897A01067EBC}"/>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72974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1092-EB5D-45C7-BE0B-2F1CCB1E4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0209E1-4AF4-4E1B-A95E-77D6B3251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774E44-06EF-46F4-8EC3-FAD5A65B6E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70A817-334A-4B80-8709-D17D048EE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C4768F-5407-412C-AA8A-324360DAF7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C5805-0C2A-462F-8197-BA7496BE3996}"/>
              </a:ext>
            </a:extLst>
          </p:cNvPr>
          <p:cNvSpPr>
            <a:spLocks noGrp="1"/>
          </p:cNvSpPr>
          <p:nvPr>
            <p:ph type="dt" sz="half" idx="10"/>
          </p:nvPr>
        </p:nvSpPr>
        <p:spPr/>
        <p:txBody>
          <a:bodyPr/>
          <a:lstStyle/>
          <a:p>
            <a:fld id="{003F8927-1B9A-4FF8-B3B0-FDAED160BA45}" type="datetimeFigureOut">
              <a:rPr lang="en-US" smtClean="0"/>
              <a:t>2/28/2019</a:t>
            </a:fld>
            <a:endParaRPr lang="en-US"/>
          </a:p>
        </p:txBody>
      </p:sp>
      <p:sp>
        <p:nvSpPr>
          <p:cNvPr id="8" name="Footer Placeholder 7">
            <a:extLst>
              <a:ext uri="{FF2B5EF4-FFF2-40B4-BE49-F238E27FC236}">
                <a16:creationId xmlns:a16="http://schemas.microsoft.com/office/drawing/2014/main" id="{1043EFAB-1916-436C-A424-003F7C388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B545D6-28FF-446C-8C70-22FB52CAA21D}"/>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06872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376C-A3CF-4853-A70E-F2291D61BA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B198E3-283D-4A89-B98A-E2229D6E7FF3}"/>
              </a:ext>
            </a:extLst>
          </p:cNvPr>
          <p:cNvSpPr>
            <a:spLocks noGrp="1"/>
          </p:cNvSpPr>
          <p:nvPr>
            <p:ph type="dt" sz="half" idx="10"/>
          </p:nvPr>
        </p:nvSpPr>
        <p:spPr/>
        <p:txBody>
          <a:bodyPr/>
          <a:lstStyle/>
          <a:p>
            <a:fld id="{003F8927-1B9A-4FF8-B3B0-FDAED160BA45}" type="datetimeFigureOut">
              <a:rPr lang="en-US" smtClean="0"/>
              <a:t>2/28/2019</a:t>
            </a:fld>
            <a:endParaRPr lang="en-US"/>
          </a:p>
        </p:txBody>
      </p:sp>
      <p:sp>
        <p:nvSpPr>
          <p:cNvPr id="4" name="Footer Placeholder 3">
            <a:extLst>
              <a:ext uri="{FF2B5EF4-FFF2-40B4-BE49-F238E27FC236}">
                <a16:creationId xmlns:a16="http://schemas.microsoft.com/office/drawing/2014/main" id="{8D5A5A62-50C3-464D-A0E1-8B839900F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2211E-DBBD-43B3-8C35-6028BBB53E6B}"/>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85713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328A8-2466-433B-A032-D965E9475A9D}"/>
              </a:ext>
            </a:extLst>
          </p:cNvPr>
          <p:cNvSpPr>
            <a:spLocks noGrp="1"/>
          </p:cNvSpPr>
          <p:nvPr>
            <p:ph type="dt" sz="half" idx="10"/>
          </p:nvPr>
        </p:nvSpPr>
        <p:spPr/>
        <p:txBody>
          <a:bodyPr/>
          <a:lstStyle/>
          <a:p>
            <a:fld id="{003F8927-1B9A-4FF8-B3B0-FDAED160BA45}" type="datetimeFigureOut">
              <a:rPr lang="en-US" smtClean="0"/>
              <a:t>2/28/2019</a:t>
            </a:fld>
            <a:endParaRPr lang="en-US"/>
          </a:p>
        </p:txBody>
      </p:sp>
      <p:sp>
        <p:nvSpPr>
          <p:cNvPr id="3" name="Footer Placeholder 2">
            <a:extLst>
              <a:ext uri="{FF2B5EF4-FFF2-40B4-BE49-F238E27FC236}">
                <a16:creationId xmlns:a16="http://schemas.microsoft.com/office/drawing/2014/main" id="{ED041D4A-BDBA-4D34-A3ED-04684CC11C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9FF272-8EE0-4EBF-A36B-1B4A0903A3F0}"/>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6831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3D4-0C00-46B5-B460-15E1D1FB2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A6F89A-00C3-4674-849C-2A4A92E79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E64061-8FFD-42FC-BEF9-704F5E36D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B3F6EB-3DF9-4BB7-8640-CD42056F7CBE}"/>
              </a:ext>
            </a:extLst>
          </p:cNvPr>
          <p:cNvSpPr>
            <a:spLocks noGrp="1"/>
          </p:cNvSpPr>
          <p:nvPr>
            <p:ph type="dt" sz="half" idx="10"/>
          </p:nvPr>
        </p:nvSpPr>
        <p:spPr/>
        <p:txBody>
          <a:bodyPr/>
          <a:lstStyle/>
          <a:p>
            <a:fld id="{003F8927-1B9A-4FF8-B3B0-FDAED160BA45}" type="datetimeFigureOut">
              <a:rPr lang="en-US" smtClean="0"/>
              <a:t>2/28/2019</a:t>
            </a:fld>
            <a:endParaRPr lang="en-US"/>
          </a:p>
        </p:txBody>
      </p:sp>
      <p:sp>
        <p:nvSpPr>
          <p:cNvPr id="6" name="Footer Placeholder 5">
            <a:extLst>
              <a:ext uri="{FF2B5EF4-FFF2-40B4-BE49-F238E27FC236}">
                <a16:creationId xmlns:a16="http://schemas.microsoft.com/office/drawing/2014/main" id="{57139034-22A7-49AE-BDD7-544644CC7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88A2F-D921-4299-8E14-E337BEC4AB41}"/>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86149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14C0-D37A-4610-AE40-B9E6765F9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0DD2F-CE48-4364-82E5-E0B1B37C8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5D1C53-0EEA-49EF-83DC-31C285B3F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8325BD-D8CB-40D1-A78E-72A01C4DBEC9}"/>
              </a:ext>
            </a:extLst>
          </p:cNvPr>
          <p:cNvSpPr>
            <a:spLocks noGrp="1"/>
          </p:cNvSpPr>
          <p:nvPr>
            <p:ph type="dt" sz="half" idx="10"/>
          </p:nvPr>
        </p:nvSpPr>
        <p:spPr/>
        <p:txBody>
          <a:bodyPr/>
          <a:lstStyle/>
          <a:p>
            <a:fld id="{003F8927-1B9A-4FF8-B3B0-FDAED160BA45}" type="datetimeFigureOut">
              <a:rPr lang="en-US" smtClean="0"/>
              <a:t>2/28/2019</a:t>
            </a:fld>
            <a:endParaRPr lang="en-US"/>
          </a:p>
        </p:txBody>
      </p:sp>
      <p:sp>
        <p:nvSpPr>
          <p:cNvPr id="6" name="Footer Placeholder 5">
            <a:extLst>
              <a:ext uri="{FF2B5EF4-FFF2-40B4-BE49-F238E27FC236}">
                <a16:creationId xmlns:a16="http://schemas.microsoft.com/office/drawing/2014/main" id="{2225A879-1E81-4B81-8154-4DA100447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2207D-B60F-47FD-88B1-8A86DB114C52}"/>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43803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D55BB-DFAE-4E27-9BF8-1E0380291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5A4AF-09B5-42E9-84E9-46311E1BE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68B50-08B4-4EC7-8B95-659D2B7FC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F8927-1B9A-4FF8-B3B0-FDAED160BA45}" type="datetimeFigureOut">
              <a:rPr lang="en-US" smtClean="0"/>
              <a:t>2/28/2019</a:t>
            </a:fld>
            <a:endParaRPr lang="en-US"/>
          </a:p>
        </p:txBody>
      </p:sp>
      <p:sp>
        <p:nvSpPr>
          <p:cNvPr id="5" name="Footer Placeholder 4">
            <a:extLst>
              <a:ext uri="{FF2B5EF4-FFF2-40B4-BE49-F238E27FC236}">
                <a16:creationId xmlns:a16="http://schemas.microsoft.com/office/drawing/2014/main" id="{BEA2B861-E7C0-42AC-9EAD-124F9072C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A5CA0-FEDF-4799-A419-68A1DC351C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51D14-4802-4943-935E-1E600809C52E}" type="slidenum">
              <a:rPr lang="en-US" smtClean="0"/>
              <a:t>‹#›</a:t>
            </a:fld>
            <a:endParaRPr lang="en-US"/>
          </a:p>
        </p:txBody>
      </p:sp>
    </p:spTree>
    <p:extLst>
      <p:ext uri="{BB962C8B-B14F-4D97-AF65-F5344CB8AC3E}">
        <p14:creationId xmlns:p14="http://schemas.microsoft.com/office/powerpoint/2010/main" val="185534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A243-A3A9-4C25-9F0B-CC272B7A1812}"/>
              </a:ext>
            </a:extLst>
          </p:cNvPr>
          <p:cNvSpPr>
            <a:spLocks noGrp="1"/>
          </p:cNvSpPr>
          <p:nvPr>
            <p:ph type="ctrTitle"/>
          </p:nvPr>
        </p:nvSpPr>
        <p:spPr>
          <a:xfrm>
            <a:off x="1314994" y="469220"/>
            <a:ext cx="9144000" cy="2387600"/>
          </a:xfrm>
        </p:spPr>
        <p:txBody>
          <a:bodyPr>
            <a:normAutofit/>
          </a:bodyPr>
          <a:lstStyle/>
          <a:p>
            <a:r>
              <a:rPr lang="en-AU" sz="4800" dirty="0"/>
              <a:t>COMP9024: Data Structures and Algorithms</a:t>
            </a:r>
            <a:endParaRPr lang="en-US" sz="4800" dirty="0"/>
          </a:p>
        </p:txBody>
      </p:sp>
      <p:sp>
        <p:nvSpPr>
          <p:cNvPr id="3" name="Subtitle 2">
            <a:extLst>
              <a:ext uri="{FF2B5EF4-FFF2-40B4-BE49-F238E27FC236}">
                <a16:creationId xmlns:a16="http://schemas.microsoft.com/office/drawing/2014/main" id="{7C982B03-F7B6-4FFF-A23B-EF54380DE626}"/>
              </a:ext>
            </a:extLst>
          </p:cNvPr>
          <p:cNvSpPr>
            <a:spLocks noGrp="1"/>
          </p:cNvSpPr>
          <p:nvPr>
            <p:ph type="subTitle" idx="1"/>
          </p:nvPr>
        </p:nvSpPr>
        <p:spPr>
          <a:xfrm>
            <a:off x="1114697" y="3796937"/>
            <a:ext cx="9144000" cy="2520538"/>
          </a:xfrm>
        </p:spPr>
        <p:txBody>
          <a:bodyPr>
            <a:normAutofit/>
          </a:bodyPr>
          <a:lstStyle/>
          <a:p>
            <a:r>
              <a:rPr lang="en-AU" sz="3200" dirty="0"/>
              <a:t>Week 2: Dynamic Data Structures</a:t>
            </a:r>
          </a:p>
          <a:p>
            <a:endParaRPr lang="en-US" sz="4000" dirty="0"/>
          </a:p>
        </p:txBody>
      </p:sp>
    </p:spTree>
    <p:extLst>
      <p:ext uri="{BB962C8B-B14F-4D97-AF65-F5344CB8AC3E}">
        <p14:creationId xmlns:p14="http://schemas.microsoft.com/office/powerpoint/2010/main" val="1899626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Layout of A C Program (3/4)</a:t>
            </a:r>
          </a:p>
        </p:txBody>
      </p:sp>
      <p:sp>
        <p:nvSpPr>
          <p:cNvPr id="5" name="TextBox 4">
            <a:extLst>
              <a:ext uri="{FF2B5EF4-FFF2-40B4-BE49-F238E27FC236}">
                <a16:creationId xmlns:a16="http://schemas.microsoft.com/office/drawing/2014/main" id="{C57E829F-9D52-4E43-B36E-B631E99E3B7D}"/>
              </a:ext>
            </a:extLst>
          </p:cNvPr>
          <p:cNvSpPr txBox="1"/>
          <p:nvPr/>
        </p:nvSpPr>
        <p:spPr>
          <a:xfrm>
            <a:off x="838200" y="1815069"/>
            <a:ext cx="7434915" cy="3046988"/>
          </a:xfrm>
          <a:prstGeom prst="rect">
            <a:avLst/>
          </a:prstGeom>
          <a:noFill/>
        </p:spPr>
        <p:txBody>
          <a:bodyPr wrap="square" rtlCol="0">
            <a:spAutoFit/>
          </a:bodyPr>
          <a:lstStyle/>
          <a:p>
            <a:pPr marL="342900" indent="-342900">
              <a:buFont typeface="Arial" panose="020B0604020202020204" pitchFamily="34" charset="0"/>
              <a:buChar char="•"/>
            </a:pPr>
            <a:r>
              <a:rPr lang="en-AU" sz="2400" dirty="0"/>
              <a:t>When to initialize uninitialized data segment </a:t>
            </a:r>
            <a:r>
              <a:rPr lang="en-AU" sz="2400" dirty="0" err="1"/>
              <a:t>bss</a:t>
            </a:r>
            <a:r>
              <a:rPr lang="en-AU" sz="2400" dirty="0"/>
              <a:t>?</a:t>
            </a:r>
          </a:p>
          <a:p>
            <a:pPr marL="800100" lvl="1" indent="-342900">
              <a:buFont typeface="Wingdings" panose="05000000000000000000" pitchFamily="2" charset="2"/>
              <a:buChar char="Ø"/>
            </a:pPr>
            <a:r>
              <a:rPr lang="en-AU" sz="2400" dirty="0"/>
              <a:t>Typically only the length of the </a:t>
            </a:r>
            <a:r>
              <a:rPr lang="en-AU" sz="2400" dirty="0" err="1"/>
              <a:t>bss</a:t>
            </a:r>
            <a:r>
              <a:rPr lang="en-AU" sz="2400" dirty="0"/>
              <a:t> section, but no data, is stored in the object file. The program loader of the operating system allocates memory for the </a:t>
            </a:r>
            <a:r>
              <a:rPr lang="en-AU" sz="2400" dirty="0" err="1"/>
              <a:t>bss</a:t>
            </a:r>
            <a:r>
              <a:rPr lang="en-AU" sz="2400" dirty="0"/>
              <a:t> section when it loads the program. </a:t>
            </a:r>
          </a:p>
          <a:p>
            <a:pPr marL="800100" lvl="1" indent="-342900">
              <a:buFont typeface="Wingdings" panose="05000000000000000000" pitchFamily="2" charset="2"/>
              <a:buChar char="Ø"/>
            </a:pPr>
            <a:r>
              <a:rPr lang="en-AU" sz="2400" dirty="0"/>
              <a:t>In embedded software, the </a:t>
            </a:r>
            <a:r>
              <a:rPr lang="en-AU" sz="2400" dirty="0" err="1"/>
              <a:t>bss</a:t>
            </a:r>
            <a:r>
              <a:rPr lang="en-AU" sz="2400" dirty="0"/>
              <a:t> segment is mapped into memory that is initialized to zero by the C run-time system before main() is entered. </a:t>
            </a:r>
          </a:p>
        </p:txBody>
      </p:sp>
    </p:spTree>
    <p:extLst>
      <p:ext uri="{BB962C8B-B14F-4D97-AF65-F5344CB8AC3E}">
        <p14:creationId xmlns:p14="http://schemas.microsoft.com/office/powerpoint/2010/main" val="234554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AU" dirty="0"/>
              <a:t>Memory Layout of A C Program (4/4)</a:t>
            </a:r>
            <a:endParaRPr lang="en-US" dirty="0"/>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lnSpcReduction="10000"/>
          </a:bodyPr>
          <a:lstStyle/>
          <a:p>
            <a:r>
              <a:rPr lang="en-AU" dirty="0"/>
              <a:t>Stack</a:t>
            </a:r>
          </a:p>
          <a:p>
            <a:pPr lvl="1">
              <a:buFont typeface="Wingdings" panose="05000000000000000000" pitchFamily="2" charset="2"/>
              <a:buChar char="Ø"/>
            </a:pPr>
            <a:r>
              <a:rPr lang="en-AU" dirty="0"/>
              <a:t> where automatic variables are stored, along with information that is saved each time a function is called. Each time a function is called, the address of where to return to and certain information about the caller's environment, such as some of the machine registers, are saved on the stack. The newly called function then allocates room on the stack for its automatic and temporary variables. This is how recursive functions in C can work. Each time a recursive function calls itself, a new stack frame is used, so that the variables of one instance of the function do not interfere with the variables of another instance.</a:t>
            </a:r>
          </a:p>
          <a:p>
            <a:r>
              <a:rPr lang="en-AU" dirty="0"/>
              <a:t>Heap</a:t>
            </a:r>
          </a:p>
          <a:p>
            <a:pPr lvl="1">
              <a:buFont typeface="Wingdings" panose="05000000000000000000" pitchFamily="2" charset="2"/>
              <a:buChar char="Ø"/>
            </a:pPr>
            <a:r>
              <a:rPr lang="en-AU" dirty="0"/>
              <a:t> where dynamic memory allocation takes place. </a:t>
            </a:r>
            <a:endParaRPr lang="en-US" dirty="0"/>
          </a:p>
        </p:txBody>
      </p:sp>
    </p:spTree>
    <p:extLst>
      <p:ext uri="{BB962C8B-B14F-4D97-AF65-F5344CB8AC3E}">
        <p14:creationId xmlns:p14="http://schemas.microsoft.com/office/powerpoint/2010/main" val="99767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7484"/>
            <a:ext cx="10515600" cy="1325563"/>
          </a:xfrm>
        </p:spPr>
        <p:txBody>
          <a:bodyPr/>
          <a:lstStyle/>
          <a:p>
            <a:r>
              <a:rPr lang="en-US" dirty="0"/>
              <a:t>Example</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524692" y="1708059"/>
            <a:ext cx="5118463" cy="5149941"/>
          </a:xfrm>
        </p:spPr>
        <p:txBody>
          <a:bodyPr>
            <a:normAutofit fontScale="40000" lnSpcReduction="20000"/>
          </a:bodyPr>
          <a:lstStyle/>
          <a:p>
            <a:pPr marL="457200" lvl="1" indent="0">
              <a:buNone/>
            </a:pPr>
            <a:r>
              <a:rPr lang="en-US" sz="4500" dirty="0">
                <a:solidFill>
                  <a:schemeClr val="accent1"/>
                </a:solidFill>
              </a:rPr>
              <a:t>int numbers[] = { 40, 20, 30 };</a:t>
            </a:r>
          </a:p>
          <a:p>
            <a:pPr marL="457200" lvl="1" indent="0">
              <a:buNone/>
            </a:pPr>
            <a:endParaRPr lang="en-US" sz="4500" dirty="0">
              <a:solidFill>
                <a:schemeClr val="accent1"/>
              </a:solidFill>
            </a:endParaRPr>
          </a:p>
          <a:p>
            <a:pPr marL="457200" lvl="1" indent="0">
              <a:buNone/>
            </a:pPr>
            <a:r>
              <a:rPr lang="en-US" sz="4500" dirty="0">
                <a:solidFill>
                  <a:schemeClr val="accent1"/>
                </a:solidFill>
              </a:rPr>
              <a:t>void </a:t>
            </a:r>
            <a:r>
              <a:rPr lang="en-US" sz="4500" dirty="0" err="1">
                <a:solidFill>
                  <a:schemeClr val="accent1"/>
                </a:solidFill>
              </a:rPr>
              <a:t>insertionSort</a:t>
            </a:r>
            <a:r>
              <a:rPr lang="en-US" sz="4500" dirty="0">
                <a:solidFill>
                  <a:schemeClr val="accent1"/>
                </a:solidFill>
              </a:rPr>
              <a:t>(int array[], int n) {</a:t>
            </a:r>
          </a:p>
          <a:p>
            <a:pPr marL="457200" lvl="1" indent="0">
              <a:buNone/>
            </a:pPr>
            <a:r>
              <a:rPr lang="en-US" sz="4500" dirty="0">
                <a:solidFill>
                  <a:schemeClr val="accent1"/>
                </a:solidFill>
              </a:rPr>
              <a:t>   int </a:t>
            </a:r>
            <a:r>
              <a:rPr lang="en-US" sz="4500" dirty="0" err="1">
                <a:solidFill>
                  <a:schemeClr val="accent1"/>
                </a:solidFill>
              </a:rPr>
              <a:t>i</a:t>
            </a:r>
            <a:r>
              <a:rPr lang="en-US" sz="4500" dirty="0">
                <a:solidFill>
                  <a:schemeClr val="accent1"/>
                </a:solidFill>
              </a:rPr>
              <a:t>, j;</a:t>
            </a:r>
          </a:p>
          <a:p>
            <a:pPr marL="457200" lvl="1" indent="0">
              <a:buNone/>
            </a:pPr>
            <a:r>
              <a:rPr lang="en-US" sz="4500" dirty="0">
                <a:solidFill>
                  <a:schemeClr val="accent1"/>
                </a:solidFill>
              </a:rPr>
              <a:t>   for (</a:t>
            </a:r>
            <a:r>
              <a:rPr lang="en-US" sz="4500" dirty="0" err="1">
                <a:solidFill>
                  <a:schemeClr val="accent1"/>
                </a:solidFill>
              </a:rPr>
              <a:t>i</a:t>
            </a:r>
            <a:r>
              <a:rPr lang="en-US" sz="4500" dirty="0">
                <a:solidFill>
                  <a:schemeClr val="accent1"/>
                </a:solidFill>
              </a:rPr>
              <a:t> = 1; </a:t>
            </a:r>
            <a:r>
              <a:rPr lang="en-US" sz="4500" dirty="0" err="1">
                <a:solidFill>
                  <a:schemeClr val="accent1"/>
                </a:solidFill>
              </a:rPr>
              <a:t>i</a:t>
            </a:r>
            <a:r>
              <a:rPr lang="en-US" sz="4500" dirty="0">
                <a:solidFill>
                  <a:schemeClr val="accent1"/>
                </a:solidFill>
              </a:rPr>
              <a:t> &lt; n; </a:t>
            </a:r>
            <a:r>
              <a:rPr lang="en-US" sz="4500" dirty="0" err="1">
                <a:solidFill>
                  <a:schemeClr val="accent1"/>
                </a:solidFill>
              </a:rPr>
              <a:t>i</a:t>
            </a:r>
            <a:r>
              <a:rPr lang="en-US" sz="4500" dirty="0">
                <a:solidFill>
                  <a:schemeClr val="accent1"/>
                </a:solidFill>
              </a:rPr>
              <a:t>++) {</a:t>
            </a:r>
          </a:p>
          <a:p>
            <a:pPr marL="457200" lvl="1" indent="0">
              <a:buNone/>
            </a:pPr>
            <a:r>
              <a:rPr lang="en-US" sz="4500" dirty="0">
                <a:solidFill>
                  <a:schemeClr val="accent1"/>
                </a:solidFill>
              </a:rPr>
              <a:t>         int element = array[</a:t>
            </a:r>
            <a:r>
              <a:rPr lang="en-US" sz="4500" dirty="0" err="1">
                <a:solidFill>
                  <a:schemeClr val="accent1"/>
                </a:solidFill>
              </a:rPr>
              <a:t>i</a:t>
            </a:r>
            <a:r>
              <a:rPr lang="en-US" sz="4500" dirty="0">
                <a:solidFill>
                  <a:schemeClr val="accent1"/>
                </a:solidFill>
              </a:rPr>
              <a:t>];</a:t>
            </a:r>
          </a:p>
          <a:p>
            <a:pPr marL="457200" lvl="1" indent="0">
              <a:buNone/>
            </a:pPr>
            <a:r>
              <a:rPr lang="en-US" sz="4500" dirty="0">
                <a:solidFill>
                  <a:schemeClr val="accent1"/>
                </a:solidFill>
              </a:rPr>
              <a:t>         while (j &gt;= 0 &amp;&amp; array[j] &gt; element) {</a:t>
            </a:r>
          </a:p>
          <a:p>
            <a:pPr marL="457200" lvl="1" indent="0">
              <a:buNone/>
            </a:pPr>
            <a:r>
              <a:rPr lang="en-US" sz="4500" dirty="0">
                <a:solidFill>
                  <a:schemeClr val="accent1"/>
                </a:solidFill>
              </a:rPr>
              <a:t>             array[j+1] = array[j];</a:t>
            </a:r>
          </a:p>
          <a:p>
            <a:pPr marL="457200" lvl="1" indent="0">
              <a:buNone/>
            </a:pPr>
            <a:r>
              <a:rPr lang="en-US" sz="4500" dirty="0">
                <a:solidFill>
                  <a:schemeClr val="accent1"/>
                </a:solidFill>
              </a:rPr>
              <a:t>             j--;</a:t>
            </a:r>
          </a:p>
          <a:p>
            <a:pPr marL="457200" lvl="1" indent="0">
              <a:buNone/>
            </a:pPr>
            <a:r>
              <a:rPr lang="en-US" sz="4500" dirty="0">
                <a:solidFill>
                  <a:schemeClr val="accent1"/>
                </a:solidFill>
              </a:rPr>
              <a:t>           }</a:t>
            </a:r>
          </a:p>
          <a:p>
            <a:pPr marL="457200" lvl="1" indent="0">
              <a:buNone/>
            </a:pPr>
            <a:r>
              <a:rPr lang="en-US" sz="4500" dirty="0">
                <a:solidFill>
                  <a:schemeClr val="accent1"/>
                </a:solidFill>
              </a:rPr>
              <a:t>         array[j+1] = element;</a:t>
            </a:r>
          </a:p>
          <a:p>
            <a:pPr marL="457200" lvl="1" indent="0">
              <a:buNone/>
            </a:pPr>
            <a:r>
              <a:rPr lang="en-US" sz="4500" dirty="0">
                <a:solidFill>
                  <a:schemeClr val="accent1"/>
                </a:solidFill>
              </a:rPr>
              <a:t>      }</a:t>
            </a:r>
          </a:p>
          <a:p>
            <a:pPr marL="457200" lvl="1" indent="0">
              <a:buNone/>
            </a:pPr>
            <a:r>
              <a:rPr lang="en-US" sz="4500" dirty="0">
                <a:solidFill>
                  <a:schemeClr val="accent1"/>
                </a:solidFill>
              </a:rPr>
              <a:t>  }</a:t>
            </a:r>
          </a:p>
          <a:p>
            <a:pPr marL="457200" lvl="1" indent="0">
              <a:buNone/>
            </a:pPr>
            <a:endParaRPr lang="en-US" sz="4500" dirty="0">
              <a:solidFill>
                <a:schemeClr val="accent1"/>
              </a:solidFill>
            </a:endParaRPr>
          </a:p>
          <a:p>
            <a:pPr marL="457200" lvl="1" indent="0">
              <a:buNone/>
            </a:pPr>
            <a:r>
              <a:rPr lang="en-US" sz="4500" dirty="0">
                <a:solidFill>
                  <a:schemeClr val="accent1"/>
                </a:solidFill>
              </a:rPr>
              <a:t>int main(void) {</a:t>
            </a:r>
          </a:p>
          <a:p>
            <a:pPr marL="457200" lvl="1" indent="0">
              <a:buNone/>
            </a:pPr>
            <a:r>
              <a:rPr lang="en-US" sz="4500" dirty="0">
                <a:solidFill>
                  <a:schemeClr val="accent1"/>
                </a:solidFill>
              </a:rPr>
              <a:t>   </a:t>
            </a:r>
            <a:r>
              <a:rPr lang="en-US" sz="4500" dirty="0" err="1">
                <a:solidFill>
                  <a:schemeClr val="accent1"/>
                </a:solidFill>
              </a:rPr>
              <a:t>insertionSort</a:t>
            </a:r>
            <a:r>
              <a:rPr lang="en-US" sz="4500" dirty="0">
                <a:solidFill>
                  <a:schemeClr val="accent1"/>
                </a:solidFill>
              </a:rPr>
              <a:t>(numbers, 3);</a:t>
            </a:r>
          </a:p>
          <a:p>
            <a:pPr marL="457200" lvl="1" indent="0">
              <a:buNone/>
            </a:pPr>
            <a:r>
              <a:rPr lang="en-US" sz="4500" dirty="0">
                <a:solidFill>
                  <a:schemeClr val="accent1"/>
                </a:solidFill>
              </a:rPr>
              <a:t>   return 0;</a:t>
            </a:r>
          </a:p>
          <a:p>
            <a:pPr marL="457200" lvl="1" indent="0">
              <a:buNone/>
            </a:pPr>
            <a:r>
              <a:rPr lang="en-US" sz="4500" dirty="0">
                <a:solidFill>
                  <a:schemeClr val="accent1"/>
                </a:solidFill>
              </a:rPr>
              <a:t>}</a:t>
            </a:r>
          </a:p>
          <a:p>
            <a:pPr marL="0" indent="0">
              <a:buNone/>
            </a:pPr>
            <a:endParaRPr lang="en-US" dirty="0"/>
          </a:p>
        </p:txBody>
      </p:sp>
      <p:sp>
        <p:nvSpPr>
          <p:cNvPr id="4" name="Rectangle 3">
            <a:extLst>
              <a:ext uri="{FF2B5EF4-FFF2-40B4-BE49-F238E27FC236}">
                <a16:creationId xmlns:a16="http://schemas.microsoft.com/office/drawing/2014/main" id="{A2AAD71E-2E22-459C-9E70-74046321234F}"/>
              </a:ext>
            </a:extLst>
          </p:cNvPr>
          <p:cNvSpPr/>
          <p:nvPr/>
        </p:nvSpPr>
        <p:spPr>
          <a:xfrm>
            <a:off x="5860869" y="1603602"/>
            <a:ext cx="5667103" cy="1754326"/>
          </a:xfrm>
          <a:prstGeom prst="rect">
            <a:avLst/>
          </a:prstGeom>
        </p:spPr>
        <p:txBody>
          <a:bodyPr wrap="square">
            <a:spAutoFit/>
          </a:bodyPr>
          <a:lstStyle/>
          <a:p>
            <a:r>
              <a:rPr lang="en-AU" dirty="0"/>
              <a:t>Which memory section are the following objects located in?</a:t>
            </a:r>
          </a:p>
          <a:p>
            <a:pPr marL="800100" lvl="1" indent="-274320">
              <a:buFont typeface="+mj-lt"/>
              <a:buAutoNum type="arabicPeriod"/>
            </a:pPr>
            <a:r>
              <a:rPr lang="en-AU" dirty="0"/>
              <a:t>insertionSort()</a:t>
            </a:r>
          </a:p>
          <a:p>
            <a:pPr marL="800100" lvl="1" indent="-274320">
              <a:buFont typeface="+mj-lt"/>
              <a:buAutoNum type="arabicPeriod"/>
            </a:pPr>
            <a:r>
              <a:rPr lang="en-AU" dirty="0"/>
              <a:t>numbers[0]</a:t>
            </a:r>
          </a:p>
          <a:p>
            <a:pPr marL="800100" lvl="1" indent="-274320">
              <a:buFont typeface="+mj-lt"/>
              <a:buAutoNum type="arabicPeriod"/>
            </a:pPr>
            <a:r>
              <a:rPr lang="en-AU" dirty="0" err="1"/>
              <a:t>i</a:t>
            </a:r>
            <a:endParaRPr lang="en-AU" dirty="0"/>
          </a:p>
          <a:p>
            <a:pPr marL="800100" lvl="1" indent="-274320">
              <a:buFont typeface="+mj-lt"/>
              <a:buAutoNum type="arabicPeriod"/>
            </a:pPr>
            <a:r>
              <a:rPr lang="en-AU" dirty="0"/>
              <a:t>element</a:t>
            </a:r>
          </a:p>
        </p:txBody>
      </p:sp>
      <p:sp>
        <p:nvSpPr>
          <p:cNvPr id="5" name="Rectangle 4">
            <a:extLst>
              <a:ext uri="{FF2B5EF4-FFF2-40B4-BE49-F238E27FC236}">
                <a16:creationId xmlns:a16="http://schemas.microsoft.com/office/drawing/2014/main" id="{E92DF4BD-C0A8-445E-8D56-C09B588BE88D}"/>
              </a:ext>
            </a:extLst>
          </p:cNvPr>
          <p:cNvSpPr/>
          <p:nvPr/>
        </p:nvSpPr>
        <p:spPr>
          <a:xfrm>
            <a:off x="6357258" y="3838029"/>
            <a:ext cx="4005942" cy="1754326"/>
          </a:xfrm>
          <a:prstGeom prst="rect">
            <a:avLst/>
          </a:prstGeom>
        </p:spPr>
        <p:txBody>
          <a:bodyPr wrap="square">
            <a:spAutoFit/>
          </a:bodyPr>
          <a:lstStyle/>
          <a:p>
            <a:r>
              <a:rPr lang="en-US" dirty="0">
                <a:solidFill>
                  <a:schemeClr val="accent1"/>
                </a:solidFill>
              </a:rPr>
              <a:t>_________________________________</a:t>
            </a:r>
          </a:p>
          <a:p>
            <a:endParaRPr lang="en-US" dirty="0">
              <a:solidFill>
                <a:schemeClr val="accent1"/>
              </a:solidFill>
            </a:endParaRPr>
          </a:p>
          <a:p>
            <a:r>
              <a:rPr lang="en-US" dirty="0">
                <a:solidFill>
                  <a:schemeClr val="accent1"/>
                </a:solidFill>
              </a:rPr>
              <a:t>1.  Code segment</a:t>
            </a:r>
          </a:p>
          <a:p>
            <a:r>
              <a:rPr lang="en-US" dirty="0">
                <a:solidFill>
                  <a:schemeClr val="accent1"/>
                </a:solidFill>
              </a:rPr>
              <a:t>2.  Initialized data segment</a:t>
            </a:r>
          </a:p>
          <a:p>
            <a:r>
              <a:rPr lang="en-US" dirty="0">
                <a:solidFill>
                  <a:schemeClr val="accent1"/>
                </a:solidFill>
              </a:rPr>
              <a:t>3.  Stack segment</a:t>
            </a:r>
          </a:p>
          <a:p>
            <a:r>
              <a:rPr lang="en-US" dirty="0">
                <a:solidFill>
                  <a:schemeClr val="accent1"/>
                </a:solidFill>
              </a:rPr>
              <a:t>4.  Stack segment</a:t>
            </a:r>
          </a:p>
        </p:txBody>
      </p:sp>
    </p:spTree>
    <p:extLst>
      <p:ext uri="{BB962C8B-B14F-4D97-AF65-F5344CB8AC3E}">
        <p14:creationId xmlns:p14="http://schemas.microsoft.com/office/powerpoint/2010/main" val="339536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Dynamic Memory Allocation (1/3)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77500" lnSpcReduction="20000"/>
          </a:bodyPr>
          <a:lstStyle/>
          <a:p>
            <a:pPr marL="0" indent="0">
              <a:buNone/>
            </a:pPr>
            <a:r>
              <a:rPr lang="en-AU" dirty="0"/>
              <a:t>So far, we have considered static memory allocation</a:t>
            </a:r>
          </a:p>
          <a:p>
            <a:pPr marL="0" indent="0">
              <a:buNone/>
            </a:pPr>
            <a:r>
              <a:rPr lang="en-AU" dirty="0"/>
              <a:t>   • all objects completely defined at compile-time</a:t>
            </a:r>
          </a:p>
          <a:p>
            <a:pPr marL="0" indent="0">
              <a:buNone/>
            </a:pPr>
            <a:r>
              <a:rPr lang="en-AU" dirty="0"/>
              <a:t>   • sizes of all objects are known to compiler</a:t>
            </a:r>
          </a:p>
          <a:p>
            <a:pPr marL="0" indent="0">
              <a:buNone/>
            </a:pPr>
            <a:endParaRPr lang="en-AU" dirty="0"/>
          </a:p>
          <a:p>
            <a:pPr marL="0" indent="0">
              <a:buNone/>
            </a:pPr>
            <a:r>
              <a:rPr lang="en-AU" dirty="0"/>
              <a:t>Examples:</a:t>
            </a:r>
          </a:p>
          <a:p>
            <a:pPr marL="0" indent="0">
              <a:buNone/>
            </a:pPr>
            <a:endParaRPr lang="en-AU" dirty="0"/>
          </a:p>
          <a:p>
            <a:pPr marL="0" indent="0">
              <a:buNone/>
            </a:pPr>
            <a:r>
              <a:rPr lang="en-AU" dirty="0" err="1">
                <a:solidFill>
                  <a:schemeClr val="accent1"/>
                </a:solidFill>
              </a:rPr>
              <a:t>int</a:t>
            </a:r>
            <a:r>
              <a:rPr lang="en-AU" dirty="0">
                <a:solidFill>
                  <a:schemeClr val="accent1"/>
                </a:solidFill>
              </a:rPr>
              <a:t>   x;     </a:t>
            </a:r>
          </a:p>
          <a:p>
            <a:pPr marL="0" indent="0">
              <a:buNone/>
            </a:pPr>
            <a:r>
              <a:rPr lang="en-AU" dirty="0">
                <a:solidFill>
                  <a:schemeClr val="accent1"/>
                </a:solidFill>
              </a:rPr>
              <a:t>char *</a:t>
            </a:r>
            <a:r>
              <a:rPr lang="en-AU" dirty="0" err="1">
                <a:solidFill>
                  <a:schemeClr val="accent1"/>
                </a:solidFill>
              </a:rPr>
              <a:t>cp</a:t>
            </a:r>
            <a:r>
              <a:rPr lang="en-AU" dirty="0">
                <a:solidFill>
                  <a:schemeClr val="accent1"/>
                </a:solidFill>
              </a:rPr>
              <a:t>;    </a:t>
            </a:r>
          </a:p>
          <a:p>
            <a:pPr marL="0" indent="0">
              <a:buNone/>
            </a:pPr>
            <a:r>
              <a:rPr lang="en-AU" dirty="0">
                <a:solidFill>
                  <a:schemeClr val="accent1"/>
                </a:solidFill>
              </a:rPr>
              <a:t>             </a:t>
            </a:r>
          </a:p>
          <a:p>
            <a:pPr marL="0" indent="0">
              <a:buNone/>
            </a:pPr>
            <a:r>
              <a:rPr lang="en-AU" dirty="0">
                <a:solidFill>
                  <a:schemeClr val="accent1"/>
                </a:solidFill>
              </a:rPr>
              <a:t>typedef struct {float x; float y;} Point;</a:t>
            </a:r>
          </a:p>
          <a:p>
            <a:pPr marL="0" indent="0">
              <a:buNone/>
            </a:pPr>
            <a:r>
              <a:rPr lang="en-AU" dirty="0">
                <a:solidFill>
                  <a:schemeClr val="accent1"/>
                </a:solidFill>
              </a:rPr>
              <a:t>Point p;     </a:t>
            </a:r>
          </a:p>
          <a:p>
            <a:pPr marL="0" indent="0">
              <a:buNone/>
            </a:pPr>
            <a:r>
              <a:rPr lang="en-AU" dirty="0">
                <a:solidFill>
                  <a:schemeClr val="accent1"/>
                </a:solidFill>
              </a:rPr>
              <a:t>char  s[20];</a:t>
            </a:r>
          </a:p>
          <a:p>
            <a:pPr marL="0" indent="0">
              <a:buNone/>
            </a:pPr>
            <a:endParaRPr lang="en-US" dirty="0"/>
          </a:p>
        </p:txBody>
      </p:sp>
    </p:spTree>
    <p:extLst>
      <p:ext uri="{BB962C8B-B14F-4D97-AF65-F5344CB8AC3E}">
        <p14:creationId xmlns:p14="http://schemas.microsoft.com/office/powerpoint/2010/main" val="117811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Dynamic Memory Allocation (2/3)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92500" lnSpcReduction="10000"/>
          </a:bodyPr>
          <a:lstStyle/>
          <a:p>
            <a:pPr marL="0" indent="0">
              <a:buNone/>
            </a:pPr>
            <a:r>
              <a:rPr lang="en-AU" sz="2600" dirty="0"/>
              <a:t>In many applications, fixed-size data is ok.</a:t>
            </a:r>
          </a:p>
          <a:p>
            <a:pPr marL="0" indent="0">
              <a:buNone/>
            </a:pPr>
            <a:r>
              <a:rPr lang="en-AU" sz="2600" dirty="0"/>
              <a:t>In many other applications, we need flexibility.</a:t>
            </a:r>
          </a:p>
          <a:p>
            <a:pPr marL="0" indent="0">
              <a:buNone/>
            </a:pPr>
            <a:r>
              <a:rPr lang="en-AU" sz="2600" dirty="0"/>
              <a:t>Examples:</a:t>
            </a:r>
          </a:p>
          <a:p>
            <a:pPr marL="0" indent="0">
              <a:buNone/>
            </a:pPr>
            <a:endParaRPr lang="en-AU" sz="2600" dirty="0"/>
          </a:p>
          <a:p>
            <a:pPr marL="0" indent="0">
              <a:buNone/>
            </a:pPr>
            <a:r>
              <a:rPr lang="en-AU" sz="2600" dirty="0">
                <a:solidFill>
                  <a:schemeClr val="accent1"/>
                </a:solidFill>
              </a:rPr>
              <a:t>char name[MAXNAME];   </a:t>
            </a:r>
          </a:p>
          <a:p>
            <a:pPr marL="0" indent="0">
              <a:buNone/>
            </a:pPr>
            <a:r>
              <a:rPr lang="en-AU" sz="2600" dirty="0">
                <a:solidFill>
                  <a:schemeClr val="accent1"/>
                </a:solidFill>
              </a:rPr>
              <a:t>char item[MAXITEMS];  </a:t>
            </a:r>
          </a:p>
          <a:p>
            <a:pPr marL="0" indent="0">
              <a:buNone/>
            </a:pPr>
            <a:r>
              <a:rPr lang="en-AU" sz="2600" dirty="0">
                <a:solidFill>
                  <a:schemeClr val="accent1"/>
                </a:solidFill>
              </a:rPr>
              <a:t>char dictionary[MAXWORDS][MAXWORDLENGTH];</a:t>
            </a:r>
          </a:p>
          <a:p>
            <a:pPr marL="0" indent="0">
              <a:buNone/>
            </a:pPr>
            <a:r>
              <a:rPr lang="en-AU" sz="2600" dirty="0"/>
              <a:t>                   </a:t>
            </a:r>
          </a:p>
          <a:p>
            <a:pPr marL="0" indent="0">
              <a:buNone/>
            </a:pPr>
            <a:r>
              <a:rPr lang="en-AU" sz="2600" dirty="0"/>
              <a:t>                     </a:t>
            </a:r>
          </a:p>
          <a:p>
            <a:pPr marL="0" indent="0">
              <a:buNone/>
            </a:pPr>
            <a:r>
              <a:rPr lang="en-AU" sz="2600" dirty="0"/>
              <a:t>With fixed-size data, we need to guess sizes  ("large enough").</a:t>
            </a:r>
          </a:p>
          <a:p>
            <a:pPr marL="0" indent="0">
              <a:buNone/>
            </a:pPr>
            <a:endParaRPr lang="en-US" dirty="0"/>
          </a:p>
        </p:txBody>
      </p:sp>
    </p:spTree>
    <p:extLst>
      <p:ext uri="{BB962C8B-B14F-4D97-AF65-F5344CB8AC3E}">
        <p14:creationId xmlns:p14="http://schemas.microsoft.com/office/powerpoint/2010/main" val="2412642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Dynamic Memory Allocation (3/3)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Fixed-size memory allocation:</a:t>
            </a:r>
          </a:p>
          <a:p>
            <a:pPr marL="0" indent="0">
              <a:buNone/>
            </a:pPr>
            <a:r>
              <a:rPr lang="en-AU" sz="2400" dirty="0"/>
              <a:t>   •  allocate as much space as we might ever possibly need</a:t>
            </a:r>
          </a:p>
          <a:p>
            <a:pPr marL="0" indent="0">
              <a:buNone/>
            </a:pPr>
            <a:r>
              <a:rPr lang="en-AU" sz="2400" dirty="0"/>
              <a:t>Dynamic memory allocation:</a:t>
            </a:r>
          </a:p>
          <a:p>
            <a:pPr marL="0" indent="0">
              <a:buNone/>
            </a:pPr>
            <a:r>
              <a:rPr lang="en-AU" sz="2400" dirty="0"/>
              <a:t>   • allocate as much space as we actually need</a:t>
            </a:r>
          </a:p>
          <a:p>
            <a:pPr marL="0" indent="0">
              <a:buNone/>
            </a:pPr>
            <a:r>
              <a:rPr lang="en-AU" sz="2400" dirty="0"/>
              <a:t>   • determine size based on inputs</a:t>
            </a:r>
          </a:p>
          <a:p>
            <a:pPr marL="0" indent="0">
              <a:buNone/>
            </a:pPr>
            <a:endParaRPr lang="en-AU" sz="2400" dirty="0"/>
          </a:p>
          <a:p>
            <a:pPr marL="0" indent="0">
              <a:buNone/>
            </a:pPr>
            <a:r>
              <a:rPr lang="en-AU" sz="2400" dirty="0"/>
              <a:t>But how to do dynamic memory allocation in C?</a:t>
            </a:r>
          </a:p>
          <a:p>
            <a:pPr marL="0" indent="0">
              <a:buNone/>
            </a:pPr>
            <a:r>
              <a:rPr lang="en-AU" dirty="0"/>
              <a:t>   </a:t>
            </a:r>
            <a:endParaRPr lang="en-US" dirty="0"/>
          </a:p>
        </p:txBody>
      </p:sp>
    </p:spTree>
    <p:extLst>
      <p:ext uri="{BB962C8B-B14F-4D97-AF65-F5344CB8AC3E}">
        <p14:creationId xmlns:p14="http://schemas.microsoft.com/office/powerpoint/2010/main" val="300538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The malloc() Function (1/3)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92500" lnSpcReduction="20000"/>
          </a:bodyPr>
          <a:lstStyle/>
          <a:p>
            <a:pPr marL="0" indent="0">
              <a:buNone/>
            </a:pPr>
            <a:r>
              <a:rPr lang="en-AU" sz="2600" dirty="0">
                <a:solidFill>
                  <a:schemeClr val="accent1"/>
                </a:solidFill>
              </a:rPr>
              <a:t>malloc()</a:t>
            </a:r>
            <a:r>
              <a:rPr lang="en-AU" sz="2600" dirty="0"/>
              <a:t> function interface</a:t>
            </a:r>
          </a:p>
          <a:p>
            <a:pPr marL="0" indent="0">
              <a:buNone/>
            </a:pPr>
            <a:r>
              <a:rPr lang="en-AU" sz="2600" dirty="0">
                <a:solidFill>
                  <a:schemeClr val="accent1"/>
                </a:solidFill>
              </a:rPr>
              <a:t>void *malloc(</a:t>
            </a:r>
            <a:r>
              <a:rPr lang="en-AU" sz="2600" dirty="0" err="1">
                <a:solidFill>
                  <a:schemeClr val="accent1"/>
                </a:solidFill>
              </a:rPr>
              <a:t>size_t</a:t>
            </a:r>
            <a:r>
              <a:rPr lang="en-AU" sz="2600" dirty="0">
                <a:solidFill>
                  <a:schemeClr val="accent1"/>
                </a:solidFill>
              </a:rPr>
              <a:t> n);</a:t>
            </a:r>
          </a:p>
          <a:p>
            <a:pPr marL="0" indent="0">
              <a:buNone/>
            </a:pPr>
            <a:endParaRPr lang="en-AU" sz="2600" dirty="0"/>
          </a:p>
          <a:p>
            <a:pPr marL="0" indent="0">
              <a:buNone/>
            </a:pPr>
            <a:r>
              <a:rPr lang="en-AU" sz="2600" dirty="0"/>
              <a:t>What the function does:</a:t>
            </a:r>
          </a:p>
          <a:p>
            <a:pPr marL="0" indent="0">
              <a:buNone/>
            </a:pPr>
            <a:r>
              <a:rPr lang="en-AU" sz="2600" dirty="0"/>
              <a:t>   • attempts to reserve a block of n bytes in the heap</a:t>
            </a:r>
          </a:p>
          <a:p>
            <a:pPr marL="0" indent="0">
              <a:buNone/>
            </a:pPr>
            <a:r>
              <a:rPr lang="en-AU" sz="2600" dirty="0"/>
              <a:t>   • returns the address of the start of this block</a:t>
            </a:r>
          </a:p>
          <a:p>
            <a:pPr marL="0" indent="0">
              <a:buNone/>
            </a:pPr>
            <a:r>
              <a:rPr lang="en-AU" sz="2600" dirty="0"/>
              <a:t>   • if insufficient space left in the heap, returns NULL</a:t>
            </a:r>
          </a:p>
          <a:p>
            <a:pPr marL="0" indent="0">
              <a:buNone/>
            </a:pPr>
            <a:endParaRPr lang="en-AU" sz="2600" dirty="0"/>
          </a:p>
          <a:p>
            <a:pPr marL="0" indent="0">
              <a:buNone/>
            </a:pPr>
            <a:r>
              <a:rPr lang="en-AU" sz="2600" dirty="0"/>
              <a:t>Note: </a:t>
            </a:r>
            <a:r>
              <a:rPr lang="en-AU" sz="2600" dirty="0" err="1"/>
              <a:t>size_t</a:t>
            </a:r>
            <a:r>
              <a:rPr lang="en-AU" sz="2600" dirty="0"/>
              <a:t> is essentially an unsigned </a:t>
            </a:r>
            <a:r>
              <a:rPr lang="en-AU" sz="2600" dirty="0" err="1"/>
              <a:t>int</a:t>
            </a:r>
            <a:endParaRPr lang="en-AU" sz="2600" dirty="0"/>
          </a:p>
          <a:p>
            <a:pPr marL="0" indent="0">
              <a:buNone/>
            </a:pPr>
            <a:r>
              <a:rPr lang="en-AU" sz="2600" dirty="0"/>
              <a:t>   • but has specialised interpretation of applying to memory sizes measured in bytes</a:t>
            </a:r>
          </a:p>
          <a:p>
            <a:pPr marL="0" indent="0">
              <a:buNone/>
            </a:pPr>
            <a:endParaRPr lang="en-US" dirty="0"/>
          </a:p>
        </p:txBody>
      </p:sp>
    </p:spTree>
    <p:extLst>
      <p:ext uri="{BB962C8B-B14F-4D97-AF65-F5344CB8AC3E}">
        <p14:creationId xmlns:p14="http://schemas.microsoft.com/office/powerpoint/2010/main" val="411754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The malloc() Function (2/3)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US" sz="2400" dirty="0"/>
              <a:t>Example use of malloc:</a:t>
            </a:r>
          </a:p>
          <a:p>
            <a:pPr marL="0" indent="0">
              <a:buNone/>
            </a:pPr>
            <a:r>
              <a:rPr lang="en-US" dirty="0"/>
              <a:t> </a:t>
            </a:r>
          </a:p>
          <a:p>
            <a:pPr marL="0" indent="0">
              <a:buNone/>
            </a:pPr>
            <a:endParaRPr lang="en-US" dirty="0"/>
          </a:p>
        </p:txBody>
      </p:sp>
      <p:pic>
        <p:nvPicPr>
          <p:cNvPr id="4" name="Picture 3">
            <a:extLst>
              <a:ext uri="{FF2B5EF4-FFF2-40B4-BE49-F238E27FC236}">
                <a16:creationId xmlns:a16="http://schemas.microsoft.com/office/drawing/2014/main" id="{CDF36F9D-C1F0-43FE-91C0-8E3DDA27880F}"/>
              </a:ext>
            </a:extLst>
          </p:cNvPr>
          <p:cNvPicPr>
            <a:picLocks noChangeAspect="1"/>
          </p:cNvPicPr>
          <p:nvPr/>
        </p:nvPicPr>
        <p:blipFill>
          <a:blip r:embed="rId2"/>
          <a:stretch>
            <a:fillRect/>
          </a:stretch>
        </p:blipFill>
        <p:spPr>
          <a:xfrm>
            <a:off x="2592555" y="2712720"/>
            <a:ext cx="6330983" cy="3921760"/>
          </a:xfrm>
          <a:prstGeom prst="rect">
            <a:avLst/>
          </a:prstGeom>
        </p:spPr>
      </p:pic>
    </p:spTree>
    <p:extLst>
      <p:ext uri="{BB962C8B-B14F-4D97-AF65-F5344CB8AC3E}">
        <p14:creationId xmlns:p14="http://schemas.microsoft.com/office/powerpoint/2010/main" val="275770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The malloc() Function (3/3)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Things to note about   void *malloc(</a:t>
            </a:r>
            <a:r>
              <a:rPr lang="en-AU" sz="2400" dirty="0" err="1"/>
              <a:t>size_t</a:t>
            </a:r>
            <a:r>
              <a:rPr lang="en-AU" sz="2400" dirty="0"/>
              <a:t>):</a:t>
            </a:r>
          </a:p>
          <a:p>
            <a:pPr marL="0" indent="0">
              <a:buNone/>
            </a:pPr>
            <a:r>
              <a:rPr lang="en-AU" sz="2400" dirty="0"/>
              <a:t>   • it is defined as part of  </a:t>
            </a:r>
            <a:r>
              <a:rPr lang="en-AU" sz="2400" dirty="0" err="1"/>
              <a:t>stdlib.h</a:t>
            </a:r>
            <a:endParaRPr lang="en-AU" sz="2400" dirty="0"/>
          </a:p>
          <a:p>
            <a:pPr marL="0" indent="0">
              <a:buNone/>
            </a:pPr>
            <a:r>
              <a:rPr lang="en-AU" sz="2400" dirty="0"/>
              <a:t>   • its parameter is a size in units of bytes</a:t>
            </a:r>
          </a:p>
          <a:p>
            <a:pPr marL="0" indent="0">
              <a:buNone/>
            </a:pPr>
            <a:r>
              <a:rPr lang="en-AU" sz="2400" dirty="0"/>
              <a:t>   • its return value is a generic pointer  (void *)</a:t>
            </a:r>
          </a:p>
          <a:p>
            <a:pPr marL="0" indent="0">
              <a:buNone/>
            </a:pPr>
            <a:r>
              <a:rPr lang="en-AU" sz="2400" dirty="0"/>
              <a:t>   • the return value must always be checked (may be NULL)</a:t>
            </a:r>
          </a:p>
          <a:p>
            <a:pPr marL="0" indent="0">
              <a:buNone/>
            </a:pPr>
            <a:endParaRPr lang="en-AU" sz="2400" dirty="0"/>
          </a:p>
          <a:p>
            <a:pPr marL="0" indent="0">
              <a:buNone/>
            </a:pPr>
            <a:r>
              <a:rPr lang="en-AU" sz="2400" dirty="0"/>
              <a:t>Required size is determined by   #Elements * </a:t>
            </a:r>
            <a:r>
              <a:rPr lang="en-AU" sz="2400" dirty="0" err="1"/>
              <a:t>sizeof</a:t>
            </a:r>
            <a:r>
              <a:rPr lang="en-AU" sz="2400" dirty="0"/>
              <a:t>(</a:t>
            </a:r>
            <a:r>
              <a:rPr lang="en-AU" sz="2400" dirty="0" err="1"/>
              <a:t>ElementType</a:t>
            </a:r>
            <a:r>
              <a:rPr lang="en-AU" sz="2400" dirty="0"/>
              <a:t>)</a:t>
            </a:r>
          </a:p>
          <a:p>
            <a:pPr marL="0" indent="0">
              <a:buNone/>
            </a:pPr>
            <a:endParaRPr lang="en-US" dirty="0"/>
          </a:p>
        </p:txBody>
      </p:sp>
    </p:spTree>
    <p:extLst>
      <p:ext uri="{BB962C8B-B14F-4D97-AF65-F5344CB8AC3E}">
        <p14:creationId xmlns:p14="http://schemas.microsoft.com/office/powerpoint/2010/main" val="3337148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736600" y="1585479"/>
            <a:ext cx="10439400" cy="4990811"/>
          </a:xfrm>
        </p:spPr>
        <p:txBody>
          <a:bodyPr>
            <a:noAutofit/>
          </a:bodyPr>
          <a:lstStyle/>
          <a:p>
            <a:pPr marL="0" indent="0">
              <a:buNone/>
            </a:pPr>
            <a:r>
              <a:rPr lang="en-AU" sz="2200" dirty="0"/>
              <a:t>Create a dynamic </a:t>
            </a:r>
            <a:r>
              <a:rPr lang="en-AU" sz="2200" dirty="0" err="1"/>
              <a:t>m×n-matrix</a:t>
            </a:r>
            <a:r>
              <a:rPr lang="en-AU" sz="2200" dirty="0"/>
              <a:t> of floating point numbers, given m and n</a:t>
            </a:r>
            <a:r>
              <a:rPr lang="en-US" sz="2200" dirty="0"/>
              <a:t>. </a:t>
            </a:r>
          </a:p>
          <a:p>
            <a:pPr marL="0" indent="0">
              <a:buNone/>
            </a:pPr>
            <a:r>
              <a:rPr lang="en-AU" sz="2200" dirty="0"/>
              <a:t>How many bytes need to be reserved?</a:t>
            </a:r>
          </a:p>
          <a:p>
            <a:pPr marL="0" indent="0">
              <a:buNone/>
            </a:pPr>
            <a:endParaRPr lang="en-US" sz="2200" dirty="0"/>
          </a:p>
          <a:p>
            <a:pPr marL="0" indent="0">
              <a:buNone/>
            </a:pPr>
            <a:r>
              <a:rPr lang="en-US" sz="2200" dirty="0"/>
              <a:t>Matrix:</a:t>
            </a:r>
          </a:p>
          <a:p>
            <a:pPr marL="0" indent="0">
              <a:buNone/>
            </a:pPr>
            <a:r>
              <a:rPr lang="en-US" sz="2200" dirty="0"/>
              <a:t>	</a:t>
            </a:r>
            <a:r>
              <a:rPr lang="en-US" sz="2200" dirty="0">
                <a:solidFill>
                  <a:schemeClr val="accent1"/>
                </a:solidFill>
              </a:rPr>
              <a:t>float *matrix = malloc(m * n * </a:t>
            </a:r>
            <a:r>
              <a:rPr lang="en-US" sz="2200" dirty="0" err="1">
                <a:solidFill>
                  <a:schemeClr val="accent1"/>
                </a:solidFill>
              </a:rPr>
              <a:t>sizeof</a:t>
            </a:r>
            <a:r>
              <a:rPr lang="en-US" sz="2200" dirty="0">
                <a:solidFill>
                  <a:schemeClr val="accent1"/>
                </a:solidFill>
              </a:rPr>
              <a:t>(float));</a:t>
            </a:r>
          </a:p>
          <a:p>
            <a:pPr marL="0" indent="0">
              <a:buNone/>
            </a:pPr>
            <a:r>
              <a:rPr lang="en-US" sz="2200" dirty="0">
                <a:solidFill>
                  <a:schemeClr val="accent1"/>
                </a:solidFill>
              </a:rPr>
              <a:t>	assert(matrix != NULL);</a:t>
            </a:r>
            <a:endParaRPr lang="en-US" sz="2200" dirty="0"/>
          </a:p>
          <a:p>
            <a:pPr marL="0" indent="0">
              <a:buNone/>
            </a:pPr>
            <a:r>
              <a:rPr lang="en-US" sz="2200" dirty="0"/>
              <a:t>4mn bytes allocated</a:t>
            </a:r>
          </a:p>
          <a:p>
            <a:pPr marL="0" indent="0">
              <a:buNone/>
            </a:pPr>
            <a:endParaRPr lang="en-US" sz="2200" dirty="0">
              <a:solidFill>
                <a:srgbClr val="0070C0"/>
              </a:solidFill>
            </a:endParaRPr>
          </a:p>
          <a:p>
            <a:pPr marL="0" indent="0">
              <a:buNone/>
            </a:pPr>
            <a:r>
              <a:rPr lang="en-US" sz="2200" dirty="0">
                <a:solidFill>
                  <a:srgbClr val="0070C0"/>
                </a:solidFill>
              </a:rPr>
              <a:t>void assert(int expression) </a:t>
            </a:r>
            <a:r>
              <a:rPr lang="en-US" sz="2200" dirty="0"/>
              <a:t>is a C built-in macro. </a:t>
            </a:r>
            <a:r>
              <a:rPr lang="en-AU" sz="2200" dirty="0"/>
              <a:t> If </a:t>
            </a:r>
            <a:r>
              <a:rPr lang="en-AU" sz="2200" dirty="0">
                <a:solidFill>
                  <a:srgbClr val="0070C0"/>
                </a:solidFill>
              </a:rPr>
              <a:t>expression</a:t>
            </a:r>
            <a:r>
              <a:rPr lang="en-AU" sz="2200" dirty="0"/>
              <a:t> evaluates to </a:t>
            </a:r>
            <a:r>
              <a:rPr lang="en-AU" sz="2200" dirty="0">
                <a:solidFill>
                  <a:srgbClr val="0070C0"/>
                </a:solidFill>
              </a:rPr>
              <a:t>TRUE</a:t>
            </a:r>
            <a:r>
              <a:rPr lang="en-AU" sz="2200" dirty="0"/>
              <a:t>, </a:t>
            </a:r>
            <a:r>
              <a:rPr lang="en-AU" sz="2200" dirty="0">
                <a:solidFill>
                  <a:srgbClr val="0070C0"/>
                </a:solidFill>
              </a:rPr>
              <a:t>assert() </a:t>
            </a:r>
            <a:r>
              <a:rPr lang="en-AU" sz="2200" dirty="0"/>
              <a:t>does nothing. If </a:t>
            </a:r>
            <a:r>
              <a:rPr lang="en-AU" sz="2200" dirty="0">
                <a:solidFill>
                  <a:srgbClr val="0070C0"/>
                </a:solidFill>
              </a:rPr>
              <a:t>expression</a:t>
            </a:r>
            <a:r>
              <a:rPr lang="en-AU" sz="2200" dirty="0"/>
              <a:t> evaluates to </a:t>
            </a:r>
            <a:r>
              <a:rPr lang="en-AU" sz="2200" dirty="0">
                <a:solidFill>
                  <a:srgbClr val="0070C0"/>
                </a:solidFill>
              </a:rPr>
              <a:t>FALSE</a:t>
            </a:r>
            <a:r>
              <a:rPr lang="en-AU" sz="2200" dirty="0"/>
              <a:t>, </a:t>
            </a:r>
            <a:r>
              <a:rPr lang="en-AU" sz="2200" dirty="0">
                <a:solidFill>
                  <a:srgbClr val="0070C0"/>
                </a:solidFill>
              </a:rPr>
              <a:t>assert() </a:t>
            </a:r>
            <a:r>
              <a:rPr lang="en-AU" sz="2200" dirty="0"/>
              <a:t>displays an error message on stderr (standard error stream to display error messages and diagnostics) and aborts program execution.</a:t>
            </a:r>
            <a:endParaRPr lang="en-US" sz="2200" dirty="0"/>
          </a:p>
        </p:txBody>
      </p:sp>
    </p:spTree>
    <p:extLst>
      <p:ext uri="{BB962C8B-B14F-4D97-AF65-F5344CB8AC3E}">
        <p14:creationId xmlns:p14="http://schemas.microsoft.com/office/powerpoint/2010/main" val="142024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5200-D263-4169-A30E-6DE49AC40C4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E1EDD3AA-2381-48F8-A11C-29167D7B9B65}"/>
              </a:ext>
            </a:extLst>
          </p:cNvPr>
          <p:cNvSpPr>
            <a:spLocks noGrp="1"/>
          </p:cNvSpPr>
          <p:nvPr>
            <p:ph idx="1"/>
          </p:nvPr>
        </p:nvSpPr>
        <p:spPr>
          <a:xfrm>
            <a:off x="933994" y="2132035"/>
            <a:ext cx="7208520" cy="2593929"/>
          </a:xfrm>
        </p:spPr>
        <p:txBody>
          <a:bodyPr>
            <a:normAutofit/>
          </a:bodyPr>
          <a:lstStyle/>
          <a:p>
            <a:r>
              <a:rPr lang="en-US" dirty="0"/>
              <a:t>Dynamic Memory Management</a:t>
            </a:r>
          </a:p>
          <a:p>
            <a:r>
              <a:rPr lang="en-US" dirty="0"/>
              <a:t>Singly Linked Lists</a:t>
            </a:r>
          </a:p>
          <a:p>
            <a:r>
              <a:rPr lang="en-US" dirty="0"/>
              <a:t>Doubly Linked Lists</a:t>
            </a:r>
          </a:p>
        </p:txBody>
      </p:sp>
    </p:spTree>
    <p:extLst>
      <p:ext uri="{BB962C8B-B14F-4D97-AF65-F5344CB8AC3E}">
        <p14:creationId xmlns:p14="http://schemas.microsoft.com/office/powerpoint/2010/main" val="3011187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629195" y="269966"/>
            <a:ext cx="10515600" cy="1325563"/>
          </a:xfrm>
        </p:spPr>
        <p:txBody>
          <a:bodyPr/>
          <a:lstStyle/>
          <a:p>
            <a:r>
              <a:rPr lang="en-US" dirty="0"/>
              <a:t>Example </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629195" y="1823198"/>
            <a:ext cx="4787537" cy="4047626"/>
          </a:xfrm>
        </p:spPr>
        <p:txBody>
          <a:bodyPr>
            <a:normAutofit/>
          </a:bodyPr>
          <a:lstStyle/>
          <a:p>
            <a:pPr marL="0" indent="0">
              <a:buNone/>
            </a:pPr>
            <a:r>
              <a:rPr lang="en-AU" sz="2600" dirty="0"/>
              <a:t>Create space for 1,000 speeding tickets (cf. Lecture Week 1)</a:t>
            </a:r>
          </a:p>
          <a:p>
            <a:pPr marL="0" indent="0">
              <a:buNone/>
            </a:pPr>
            <a:r>
              <a:rPr lang="en-AU" sz="2600" dirty="0"/>
              <a:t>How many bytes need to be reserved? </a:t>
            </a:r>
          </a:p>
          <a:p>
            <a:pPr marL="0" indent="0">
              <a:buNone/>
            </a:pPr>
            <a:endParaRPr lang="en-US" sz="6400" dirty="0"/>
          </a:p>
          <a:p>
            <a:pPr marL="0" indent="0">
              <a:buNone/>
            </a:pPr>
            <a:endParaRPr lang="en-US" dirty="0"/>
          </a:p>
        </p:txBody>
      </p:sp>
      <p:sp>
        <p:nvSpPr>
          <p:cNvPr id="4" name="Rectangle 3">
            <a:extLst>
              <a:ext uri="{FF2B5EF4-FFF2-40B4-BE49-F238E27FC236}">
                <a16:creationId xmlns:a16="http://schemas.microsoft.com/office/drawing/2014/main" id="{6F4B25AB-0963-48D4-B5FE-72AF3D710745}"/>
              </a:ext>
            </a:extLst>
          </p:cNvPr>
          <p:cNvSpPr/>
          <p:nvPr/>
        </p:nvSpPr>
        <p:spPr>
          <a:xfrm>
            <a:off x="5660572" y="1595529"/>
            <a:ext cx="6096000" cy="4801314"/>
          </a:xfrm>
          <a:prstGeom prst="rect">
            <a:avLst/>
          </a:prstGeom>
        </p:spPr>
        <p:txBody>
          <a:bodyPr>
            <a:spAutoFit/>
          </a:bodyPr>
          <a:lstStyle/>
          <a:p>
            <a:r>
              <a:rPr lang="en-US" dirty="0"/>
              <a:t>Speeding tickets:</a:t>
            </a:r>
          </a:p>
          <a:p>
            <a:r>
              <a:rPr lang="en-US" dirty="0">
                <a:solidFill>
                  <a:schemeClr val="accent1"/>
                </a:solidFill>
              </a:rPr>
              <a:t>	typedef struct {</a:t>
            </a:r>
          </a:p>
          <a:p>
            <a:r>
              <a:rPr lang="en-US" dirty="0">
                <a:solidFill>
                  <a:schemeClr val="accent1"/>
                </a:solidFill>
              </a:rPr>
              <a:t>		int day, month, year;</a:t>
            </a:r>
          </a:p>
          <a:p>
            <a:r>
              <a:rPr lang="en-US" dirty="0">
                <a:solidFill>
                  <a:schemeClr val="accent1"/>
                </a:solidFill>
              </a:rPr>
              <a:t>	} </a:t>
            </a:r>
            <a:r>
              <a:rPr lang="en-US" dirty="0" err="1">
                <a:solidFill>
                  <a:schemeClr val="accent1"/>
                </a:solidFill>
              </a:rPr>
              <a:t>DateT</a:t>
            </a:r>
            <a:r>
              <a:rPr lang="en-US" dirty="0">
                <a:solidFill>
                  <a:schemeClr val="accent1"/>
                </a:solidFill>
              </a:rPr>
              <a:t>;</a:t>
            </a:r>
          </a:p>
          <a:p>
            <a:r>
              <a:rPr lang="en-US" dirty="0">
                <a:solidFill>
                  <a:schemeClr val="accent1"/>
                </a:solidFill>
              </a:rPr>
              <a:t>	typedef struct {</a:t>
            </a:r>
          </a:p>
          <a:p>
            <a:r>
              <a:rPr lang="en-US" dirty="0">
                <a:solidFill>
                  <a:schemeClr val="accent1"/>
                </a:solidFill>
              </a:rPr>
              <a:t>		int hour, minute;</a:t>
            </a:r>
          </a:p>
          <a:p>
            <a:r>
              <a:rPr lang="en-US" dirty="0">
                <a:solidFill>
                  <a:schemeClr val="accent1"/>
                </a:solidFill>
              </a:rPr>
              <a:t>	} </a:t>
            </a:r>
            <a:r>
              <a:rPr lang="en-US" dirty="0" err="1">
                <a:solidFill>
                  <a:schemeClr val="accent1"/>
                </a:solidFill>
              </a:rPr>
              <a:t>TimeT</a:t>
            </a:r>
            <a:r>
              <a:rPr lang="en-US" dirty="0">
                <a:solidFill>
                  <a:schemeClr val="accent1"/>
                </a:solidFill>
              </a:rPr>
              <a:t>;</a:t>
            </a:r>
          </a:p>
          <a:p>
            <a:r>
              <a:rPr lang="en-US" dirty="0">
                <a:solidFill>
                  <a:schemeClr val="accent1"/>
                </a:solidFill>
              </a:rPr>
              <a:t>	typedef struct {</a:t>
            </a:r>
          </a:p>
          <a:p>
            <a:r>
              <a:rPr lang="en-US" dirty="0">
                <a:solidFill>
                  <a:schemeClr val="accent1"/>
                </a:solidFill>
              </a:rPr>
              <a:t>		char  plate[7];</a:t>
            </a:r>
          </a:p>
          <a:p>
            <a:r>
              <a:rPr lang="en-US" dirty="0">
                <a:solidFill>
                  <a:schemeClr val="accent1"/>
                </a:solidFill>
              </a:rPr>
              <a:t>		</a:t>
            </a:r>
            <a:r>
              <a:rPr lang="en-US" dirty="0" err="1">
                <a:solidFill>
                  <a:schemeClr val="accent1"/>
                </a:solidFill>
              </a:rPr>
              <a:t>DateT</a:t>
            </a:r>
            <a:r>
              <a:rPr lang="en-US" dirty="0">
                <a:solidFill>
                  <a:schemeClr val="accent1"/>
                </a:solidFill>
              </a:rPr>
              <a:t> d;</a:t>
            </a:r>
          </a:p>
          <a:p>
            <a:r>
              <a:rPr lang="en-US" dirty="0">
                <a:solidFill>
                  <a:schemeClr val="accent1"/>
                </a:solidFill>
              </a:rPr>
              <a:t>		</a:t>
            </a:r>
            <a:r>
              <a:rPr lang="en-US" dirty="0" err="1">
                <a:solidFill>
                  <a:schemeClr val="accent1"/>
                </a:solidFill>
              </a:rPr>
              <a:t>TimeT</a:t>
            </a:r>
            <a:r>
              <a:rPr lang="en-US" dirty="0">
                <a:solidFill>
                  <a:schemeClr val="accent1"/>
                </a:solidFill>
              </a:rPr>
              <a:t> t;</a:t>
            </a:r>
          </a:p>
          <a:p>
            <a:r>
              <a:rPr lang="en-US" dirty="0">
                <a:solidFill>
                  <a:schemeClr val="accent1"/>
                </a:solidFill>
              </a:rPr>
              <a:t>	} </a:t>
            </a:r>
            <a:r>
              <a:rPr lang="en-US" dirty="0" err="1">
                <a:solidFill>
                  <a:schemeClr val="accent1"/>
                </a:solidFill>
              </a:rPr>
              <a:t>TicketT</a:t>
            </a:r>
            <a:r>
              <a:rPr lang="en-US" dirty="0">
                <a:solidFill>
                  <a:schemeClr val="accent1"/>
                </a:solidFill>
              </a:rPr>
              <a:t>;</a:t>
            </a:r>
          </a:p>
          <a:p>
            <a:r>
              <a:rPr lang="en-US" dirty="0">
                <a:solidFill>
                  <a:schemeClr val="accent1"/>
                </a:solidFill>
              </a:rPr>
              <a:t>	</a:t>
            </a:r>
          </a:p>
          <a:p>
            <a:r>
              <a:rPr lang="en-US" dirty="0">
                <a:solidFill>
                  <a:schemeClr val="accent1"/>
                </a:solidFill>
              </a:rPr>
              <a:t>	</a:t>
            </a:r>
            <a:r>
              <a:rPr lang="en-US" dirty="0" err="1">
                <a:solidFill>
                  <a:schemeClr val="accent1"/>
                </a:solidFill>
              </a:rPr>
              <a:t>TicketT</a:t>
            </a:r>
            <a:r>
              <a:rPr lang="en-US" dirty="0">
                <a:solidFill>
                  <a:schemeClr val="accent1"/>
                </a:solidFill>
              </a:rPr>
              <a:t> *tickets = malloc(1000 * </a:t>
            </a:r>
            <a:r>
              <a:rPr lang="en-US" dirty="0" err="1">
                <a:solidFill>
                  <a:schemeClr val="accent1"/>
                </a:solidFill>
              </a:rPr>
              <a:t>sizeof</a:t>
            </a:r>
            <a:r>
              <a:rPr lang="en-US" dirty="0">
                <a:solidFill>
                  <a:schemeClr val="accent1"/>
                </a:solidFill>
              </a:rPr>
              <a:t>(</a:t>
            </a:r>
            <a:r>
              <a:rPr lang="en-US" dirty="0" err="1">
                <a:solidFill>
                  <a:schemeClr val="accent1"/>
                </a:solidFill>
              </a:rPr>
              <a:t>TicketT</a:t>
            </a:r>
            <a:r>
              <a:rPr lang="en-US" dirty="0">
                <a:solidFill>
                  <a:schemeClr val="accent1"/>
                </a:solidFill>
              </a:rPr>
              <a:t>));</a:t>
            </a:r>
          </a:p>
          <a:p>
            <a:r>
              <a:rPr lang="en-US" dirty="0">
                <a:solidFill>
                  <a:schemeClr val="accent1"/>
                </a:solidFill>
              </a:rPr>
              <a:t>	assert(tickets != NULL);</a:t>
            </a:r>
          </a:p>
          <a:p>
            <a:endParaRPr lang="en-US" dirty="0"/>
          </a:p>
          <a:p>
            <a:r>
              <a:rPr lang="en-US" dirty="0"/>
              <a:t>  28,000 bytes allocated</a:t>
            </a:r>
          </a:p>
        </p:txBody>
      </p:sp>
    </p:spTree>
    <p:extLst>
      <p:ext uri="{BB962C8B-B14F-4D97-AF65-F5344CB8AC3E}">
        <p14:creationId xmlns:p14="http://schemas.microsoft.com/office/powerpoint/2010/main" val="3889677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More about malloc() (1/2)</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lstStyle/>
          <a:p>
            <a:pPr marL="0" indent="0">
              <a:buNone/>
            </a:pPr>
            <a:r>
              <a:rPr lang="en-AU" sz="2400" dirty="0">
                <a:solidFill>
                  <a:srgbClr val="0070C0"/>
                </a:solidFill>
              </a:rPr>
              <a:t>malloc() </a:t>
            </a:r>
            <a:r>
              <a:rPr lang="en-AU" sz="2400" dirty="0"/>
              <a:t>returns a pointer to a data object of some kind.</a:t>
            </a:r>
          </a:p>
          <a:p>
            <a:pPr marL="0" indent="0">
              <a:buNone/>
            </a:pPr>
            <a:endParaRPr lang="en-AU" sz="2400" dirty="0"/>
          </a:p>
          <a:p>
            <a:pPr marL="0" indent="0">
              <a:buNone/>
            </a:pPr>
            <a:r>
              <a:rPr lang="en-AU" sz="2400" dirty="0"/>
              <a:t>Things to note about objects allocated by malloc():</a:t>
            </a:r>
          </a:p>
          <a:p>
            <a:pPr marL="0" indent="0">
              <a:buNone/>
            </a:pPr>
            <a:r>
              <a:rPr lang="en-AU" sz="2400" dirty="0"/>
              <a:t>   • they exist until explicitly removed   (program-controlled lifetime)</a:t>
            </a:r>
          </a:p>
          <a:p>
            <a:pPr marL="0" indent="0">
              <a:buNone/>
            </a:pPr>
            <a:r>
              <a:rPr lang="en-AU" sz="2400" dirty="0"/>
              <a:t>   • they are accessible while some variable references them</a:t>
            </a:r>
          </a:p>
          <a:p>
            <a:pPr marL="0" indent="0">
              <a:buNone/>
            </a:pPr>
            <a:r>
              <a:rPr lang="en-AU" sz="2400" dirty="0"/>
              <a:t>   • if no active variable references an object, it is garbage</a:t>
            </a:r>
          </a:p>
          <a:p>
            <a:pPr marL="0" indent="0">
              <a:buNone/>
            </a:pPr>
            <a:endParaRPr lang="en-AU" sz="2400" dirty="0"/>
          </a:p>
          <a:p>
            <a:pPr marL="0" indent="0">
              <a:buNone/>
            </a:pPr>
            <a:r>
              <a:rPr lang="en-AU" sz="2400" dirty="0"/>
              <a:t>The function </a:t>
            </a:r>
            <a:r>
              <a:rPr lang="en-AU" sz="2400" dirty="0">
                <a:solidFill>
                  <a:srgbClr val="0070C0"/>
                </a:solidFill>
              </a:rPr>
              <a:t>free() </a:t>
            </a:r>
            <a:r>
              <a:rPr lang="en-AU" sz="2400" dirty="0"/>
              <a:t>releases objects allocated by </a:t>
            </a:r>
            <a:r>
              <a:rPr lang="en-AU" sz="2400" dirty="0">
                <a:solidFill>
                  <a:srgbClr val="0070C0"/>
                </a:solidFill>
              </a:rPr>
              <a:t>malloc()</a:t>
            </a:r>
          </a:p>
          <a:p>
            <a:pPr marL="0" indent="0">
              <a:buNone/>
            </a:pPr>
            <a:endParaRPr lang="en-US" dirty="0"/>
          </a:p>
        </p:txBody>
      </p:sp>
    </p:spTree>
    <p:extLst>
      <p:ext uri="{BB962C8B-B14F-4D97-AF65-F5344CB8AC3E}">
        <p14:creationId xmlns:p14="http://schemas.microsoft.com/office/powerpoint/2010/main" val="3940729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More about malloc() (2/2)</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773546" y="1870650"/>
            <a:ext cx="4879109" cy="4351338"/>
          </a:xfrm>
        </p:spPr>
        <p:txBody>
          <a:bodyPr>
            <a:normAutofit/>
          </a:bodyPr>
          <a:lstStyle/>
          <a:p>
            <a:pPr marL="0" indent="0">
              <a:buNone/>
            </a:pPr>
            <a:r>
              <a:rPr lang="en-US" sz="1800" dirty="0"/>
              <a:t>Usage of malloc() should always be guarded:</a:t>
            </a:r>
          </a:p>
          <a:p>
            <a:pPr marL="0" indent="0">
              <a:buNone/>
            </a:pPr>
            <a:r>
              <a:rPr lang="en-US" sz="1800" dirty="0">
                <a:solidFill>
                  <a:srgbClr val="0070C0"/>
                </a:solidFill>
              </a:rPr>
              <a:t>int *vector, length, </a:t>
            </a:r>
            <a:r>
              <a:rPr lang="en-US" sz="1800" dirty="0" err="1">
                <a:solidFill>
                  <a:srgbClr val="0070C0"/>
                </a:solidFill>
              </a:rPr>
              <a:t>i</a:t>
            </a:r>
            <a:r>
              <a:rPr lang="en-US" sz="1800" dirty="0">
                <a:solidFill>
                  <a:srgbClr val="0070C0"/>
                </a:solidFill>
              </a:rPr>
              <a:t>;</a:t>
            </a:r>
          </a:p>
          <a:p>
            <a:pPr marL="0" indent="0">
              <a:buNone/>
            </a:pPr>
            <a:r>
              <a:rPr lang="en-US" sz="1800" dirty="0">
                <a:solidFill>
                  <a:srgbClr val="0070C0"/>
                </a:solidFill>
              </a:rPr>
              <a:t>…</a:t>
            </a:r>
          </a:p>
          <a:p>
            <a:pPr marL="0" indent="0">
              <a:buNone/>
            </a:pPr>
            <a:r>
              <a:rPr lang="en-US" sz="1800" dirty="0">
                <a:solidFill>
                  <a:srgbClr val="0070C0"/>
                </a:solidFill>
              </a:rPr>
              <a:t>vector = malloc(length*</a:t>
            </a:r>
            <a:r>
              <a:rPr lang="en-US" sz="1800" dirty="0" err="1">
                <a:solidFill>
                  <a:srgbClr val="0070C0"/>
                </a:solidFill>
              </a:rPr>
              <a:t>sizeof</a:t>
            </a:r>
            <a:r>
              <a:rPr lang="en-US" sz="1800" dirty="0">
                <a:solidFill>
                  <a:srgbClr val="0070C0"/>
                </a:solidFill>
              </a:rPr>
              <a:t>(int));</a:t>
            </a:r>
          </a:p>
          <a:p>
            <a:pPr marL="0" indent="0">
              <a:buNone/>
            </a:pPr>
            <a:endParaRPr lang="en-US" sz="1800" dirty="0">
              <a:solidFill>
                <a:srgbClr val="0070C0"/>
              </a:solidFill>
            </a:endParaRPr>
          </a:p>
          <a:p>
            <a:pPr marL="0" indent="0">
              <a:buNone/>
            </a:pPr>
            <a:r>
              <a:rPr lang="en-US" sz="1800" dirty="0">
                <a:solidFill>
                  <a:srgbClr val="0070C0"/>
                </a:solidFill>
              </a:rPr>
              <a:t>assert(vector != NULL);</a:t>
            </a:r>
          </a:p>
          <a:p>
            <a:pPr marL="0" indent="0">
              <a:buNone/>
            </a:pPr>
            <a:endParaRPr lang="en-US" sz="1800" dirty="0">
              <a:solidFill>
                <a:srgbClr val="0070C0"/>
              </a:solidFill>
            </a:endParaRPr>
          </a:p>
          <a:p>
            <a:pPr marL="0" indent="0">
              <a:buNone/>
            </a:pPr>
            <a:r>
              <a:rPr lang="en-US" sz="1800" dirty="0">
                <a:solidFill>
                  <a:srgbClr val="0070C0"/>
                </a:solidFill>
              </a:rPr>
              <a:t>for (</a:t>
            </a:r>
            <a:r>
              <a:rPr lang="en-US" sz="1800" dirty="0" err="1">
                <a:solidFill>
                  <a:srgbClr val="0070C0"/>
                </a:solidFill>
              </a:rPr>
              <a:t>i</a:t>
            </a:r>
            <a:r>
              <a:rPr lang="en-US" sz="1800" dirty="0">
                <a:solidFill>
                  <a:srgbClr val="0070C0"/>
                </a:solidFill>
              </a:rPr>
              <a:t> = 0; </a:t>
            </a:r>
            <a:r>
              <a:rPr lang="en-US" sz="1800" dirty="0" err="1">
                <a:solidFill>
                  <a:srgbClr val="0070C0"/>
                </a:solidFill>
              </a:rPr>
              <a:t>i</a:t>
            </a:r>
            <a:r>
              <a:rPr lang="en-US" sz="1800" dirty="0">
                <a:solidFill>
                  <a:srgbClr val="0070C0"/>
                </a:solidFill>
              </a:rPr>
              <a:t> &lt; length; </a:t>
            </a:r>
            <a:r>
              <a:rPr lang="en-US" sz="1800" dirty="0" err="1">
                <a:solidFill>
                  <a:srgbClr val="0070C0"/>
                </a:solidFill>
              </a:rPr>
              <a:t>i</a:t>
            </a:r>
            <a:r>
              <a:rPr lang="en-US" sz="1800" dirty="0">
                <a:solidFill>
                  <a:srgbClr val="0070C0"/>
                </a:solidFill>
              </a:rPr>
              <a:t>++) {</a:t>
            </a:r>
          </a:p>
          <a:p>
            <a:pPr marL="0" indent="0">
              <a:buNone/>
            </a:pPr>
            <a:r>
              <a:rPr lang="en-US" sz="1800" dirty="0">
                <a:solidFill>
                  <a:srgbClr val="0070C0"/>
                </a:solidFill>
              </a:rPr>
              <a:t>	… vector[</a:t>
            </a:r>
            <a:r>
              <a:rPr lang="en-US" sz="1800" dirty="0" err="1">
                <a:solidFill>
                  <a:srgbClr val="0070C0"/>
                </a:solidFill>
              </a:rPr>
              <a:t>i</a:t>
            </a:r>
            <a:r>
              <a:rPr lang="en-US" sz="1800" dirty="0">
                <a:solidFill>
                  <a:srgbClr val="0070C0"/>
                </a:solidFill>
              </a:rPr>
              <a:t>] …</a:t>
            </a:r>
          </a:p>
          <a:p>
            <a:pPr marL="0" indent="0">
              <a:buNone/>
            </a:pPr>
            <a:r>
              <a:rPr lang="en-US" sz="1800" dirty="0">
                <a:solidFill>
                  <a:srgbClr val="0070C0"/>
                </a:solidFill>
              </a:rPr>
              <a:t>}</a:t>
            </a:r>
          </a:p>
          <a:p>
            <a:pPr marL="0" indent="0">
              <a:buNone/>
            </a:pPr>
            <a:endParaRPr lang="en-US" dirty="0"/>
          </a:p>
        </p:txBody>
      </p:sp>
      <p:sp>
        <p:nvSpPr>
          <p:cNvPr id="4" name="Rectangle 3">
            <a:extLst>
              <a:ext uri="{FF2B5EF4-FFF2-40B4-BE49-F238E27FC236}">
                <a16:creationId xmlns:a16="http://schemas.microsoft.com/office/drawing/2014/main" id="{7879BCE2-6B9C-409E-950F-D309BE2F47D5}"/>
              </a:ext>
            </a:extLst>
          </p:cNvPr>
          <p:cNvSpPr/>
          <p:nvPr/>
        </p:nvSpPr>
        <p:spPr>
          <a:xfrm>
            <a:off x="6096000" y="1645662"/>
            <a:ext cx="5763491" cy="4801314"/>
          </a:xfrm>
          <a:prstGeom prst="rect">
            <a:avLst/>
          </a:prstGeom>
        </p:spPr>
        <p:txBody>
          <a:bodyPr wrap="square">
            <a:spAutoFit/>
          </a:bodyPr>
          <a:lstStyle/>
          <a:p>
            <a:r>
              <a:rPr lang="en-US" dirty="0"/>
              <a:t>Alternatively:</a:t>
            </a:r>
          </a:p>
          <a:p>
            <a:endParaRPr lang="en-US" dirty="0"/>
          </a:p>
          <a:p>
            <a:r>
              <a:rPr lang="en-US" dirty="0">
                <a:solidFill>
                  <a:srgbClr val="0070C0"/>
                </a:solidFill>
              </a:rPr>
              <a:t>int *vector length, </a:t>
            </a:r>
            <a:r>
              <a:rPr lang="en-US" dirty="0" err="1">
                <a:solidFill>
                  <a:srgbClr val="0070C0"/>
                </a:solidFill>
              </a:rPr>
              <a:t>i</a:t>
            </a:r>
            <a:r>
              <a:rPr lang="en-US" dirty="0">
                <a:solidFill>
                  <a:srgbClr val="0070C0"/>
                </a:solidFill>
              </a:rPr>
              <a:t>;</a:t>
            </a:r>
          </a:p>
          <a:p>
            <a:r>
              <a:rPr lang="en-US" dirty="0">
                <a:solidFill>
                  <a:srgbClr val="0070C0"/>
                </a:solidFill>
              </a:rPr>
              <a:t>…</a:t>
            </a:r>
          </a:p>
          <a:p>
            <a:r>
              <a:rPr lang="en-US" dirty="0">
                <a:solidFill>
                  <a:srgbClr val="0070C0"/>
                </a:solidFill>
              </a:rPr>
              <a:t>vector = malloc(length*</a:t>
            </a:r>
            <a:r>
              <a:rPr lang="en-US" dirty="0" err="1">
                <a:solidFill>
                  <a:srgbClr val="0070C0"/>
                </a:solidFill>
              </a:rPr>
              <a:t>sizeof</a:t>
            </a:r>
            <a:r>
              <a:rPr lang="en-US" dirty="0">
                <a:solidFill>
                  <a:srgbClr val="0070C0"/>
                </a:solidFill>
              </a:rPr>
              <a:t>(int));</a:t>
            </a:r>
          </a:p>
          <a:p>
            <a:endParaRPr lang="en-US" dirty="0">
              <a:solidFill>
                <a:srgbClr val="0070C0"/>
              </a:solidFill>
            </a:endParaRPr>
          </a:p>
          <a:p>
            <a:r>
              <a:rPr lang="en-US" dirty="0">
                <a:solidFill>
                  <a:srgbClr val="0070C0"/>
                </a:solidFill>
              </a:rPr>
              <a:t>if (vector == NULL) {</a:t>
            </a:r>
          </a:p>
          <a:p>
            <a:r>
              <a:rPr lang="en-US" dirty="0">
                <a:solidFill>
                  <a:srgbClr val="0070C0"/>
                </a:solidFill>
              </a:rPr>
              <a:t>	</a:t>
            </a:r>
            <a:r>
              <a:rPr lang="en-US" dirty="0" err="1">
                <a:solidFill>
                  <a:srgbClr val="0070C0"/>
                </a:solidFill>
              </a:rPr>
              <a:t>fprintf</a:t>
            </a:r>
            <a:r>
              <a:rPr lang="en-US" dirty="0">
                <a:solidFill>
                  <a:srgbClr val="0070C0"/>
                </a:solidFill>
              </a:rPr>
              <a:t>(stderr, "Out of memory\n");</a:t>
            </a:r>
          </a:p>
          <a:p>
            <a:r>
              <a:rPr lang="en-US" dirty="0">
                <a:solidFill>
                  <a:srgbClr val="0070C0"/>
                </a:solidFill>
              </a:rPr>
              <a:t>	exit(1);</a:t>
            </a:r>
          </a:p>
          <a:p>
            <a:r>
              <a:rPr lang="en-US" dirty="0">
                <a:solidFill>
                  <a:srgbClr val="0070C0"/>
                </a:solidFill>
              </a:rPr>
              <a:t>}</a:t>
            </a:r>
          </a:p>
          <a:p>
            <a:endParaRPr lang="en-US" dirty="0">
              <a:solidFill>
                <a:srgbClr val="0070C0"/>
              </a:solidFill>
            </a:endParaRPr>
          </a:p>
          <a:p>
            <a:r>
              <a:rPr lang="en-US" dirty="0">
                <a:solidFill>
                  <a:srgbClr val="0070C0"/>
                </a:solidFill>
              </a:rPr>
              <a:t>for (</a:t>
            </a:r>
            <a:r>
              <a:rPr lang="en-US" dirty="0" err="1">
                <a:solidFill>
                  <a:srgbClr val="0070C0"/>
                </a:solidFill>
              </a:rPr>
              <a:t>i</a:t>
            </a:r>
            <a:r>
              <a:rPr lang="en-US" dirty="0">
                <a:solidFill>
                  <a:srgbClr val="0070C0"/>
                </a:solidFill>
              </a:rPr>
              <a:t> = 0; </a:t>
            </a:r>
            <a:r>
              <a:rPr lang="en-US" dirty="0" err="1">
                <a:solidFill>
                  <a:srgbClr val="0070C0"/>
                </a:solidFill>
              </a:rPr>
              <a:t>i</a:t>
            </a:r>
            <a:r>
              <a:rPr lang="en-US" dirty="0">
                <a:solidFill>
                  <a:srgbClr val="0070C0"/>
                </a:solidFill>
              </a:rPr>
              <a:t> &lt; length; </a:t>
            </a:r>
            <a:r>
              <a:rPr lang="en-US" dirty="0" err="1">
                <a:solidFill>
                  <a:srgbClr val="0070C0"/>
                </a:solidFill>
              </a:rPr>
              <a:t>i</a:t>
            </a:r>
            <a:r>
              <a:rPr lang="en-US" dirty="0">
                <a:solidFill>
                  <a:srgbClr val="0070C0"/>
                </a:solidFill>
              </a:rPr>
              <a:t>++) {</a:t>
            </a:r>
          </a:p>
          <a:p>
            <a:r>
              <a:rPr lang="en-US" dirty="0">
                <a:solidFill>
                  <a:srgbClr val="0070C0"/>
                </a:solidFill>
              </a:rPr>
              <a:t>	… vector[</a:t>
            </a:r>
            <a:r>
              <a:rPr lang="en-US" dirty="0" err="1">
                <a:solidFill>
                  <a:srgbClr val="0070C0"/>
                </a:solidFill>
              </a:rPr>
              <a:t>i</a:t>
            </a:r>
            <a:r>
              <a:rPr lang="en-US" dirty="0">
                <a:solidFill>
                  <a:srgbClr val="0070C0"/>
                </a:solidFill>
              </a:rPr>
              <a:t>] …</a:t>
            </a:r>
          </a:p>
          <a:p>
            <a:r>
              <a:rPr lang="en-US" dirty="0">
                <a:solidFill>
                  <a:srgbClr val="0070C0"/>
                </a:solidFill>
              </a:rPr>
              <a:t>}</a:t>
            </a:r>
          </a:p>
          <a:p>
            <a:r>
              <a:rPr lang="en-US" dirty="0"/>
              <a:t>• </a:t>
            </a:r>
            <a:r>
              <a:rPr lang="en-US" dirty="0" err="1"/>
              <a:t>fprintf</a:t>
            </a:r>
            <a:r>
              <a:rPr lang="en-US" dirty="0"/>
              <a:t>(stderr, …) outputs text to a stream called stderr (the screen, by default)</a:t>
            </a:r>
          </a:p>
          <a:p>
            <a:r>
              <a:rPr lang="en-US" dirty="0"/>
              <a:t>• exit(v) terminates the program with return value v</a:t>
            </a:r>
          </a:p>
        </p:txBody>
      </p:sp>
    </p:spTree>
    <p:extLst>
      <p:ext uri="{BB962C8B-B14F-4D97-AF65-F5344CB8AC3E}">
        <p14:creationId xmlns:p14="http://schemas.microsoft.com/office/powerpoint/2010/main" val="70375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(1/5)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solidFill>
                  <a:srgbClr val="0070C0"/>
                </a:solidFill>
              </a:rPr>
              <a:t>void free(void *</a:t>
            </a:r>
            <a:r>
              <a:rPr lang="en-AU" sz="2400" dirty="0" err="1">
                <a:solidFill>
                  <a:srgbClr val="0070C0"/>
                </a:solidFill>
              </a:rPr>
              <a:t>ptr</a:t>
            </a:r>
            <a:r>
              <a:rPr lang="en-AU" sz="2400" dirty="0">
                <a:solidFill>
                  <a:srgbClr val="0070C0"/>
                </a:solidFill>
              </a:rPr>
              <a:t>)</a:t>
            </a:r>
          </a:p>
          <a:p>
            <a:pPr marL="0" indent="0">
              <a:buNone/>
            </a:pPr>
            <a:r>
              <a:rPr lang="en-AU" sz="2400" dirty="0"/>
              <a:t>  • releases a block of memory allocated by malloc()</a:t>
            </a:r>
          </a:p>
          <a:p>
            <a:pPr marL="0" indent="0">
              <a:buNone/>
            </a:pPr>
            <a:r>
              <a:rPr lang="en-AU" sz="2400" dirty="0"/>
              <a:t>  • *</a:t>
            </a:r>
            <a:r>
              <a:rPr lang="en-AU" sz="2400" dirty="0" err="1"/>
              <a:t>ptr</a:t>
            </a:r>
            <a:r>
              <a:rPr lang="en-AU" sz="2400" dirty="0"/>
              <a:t> is a dynamically allocated object</a:t>
            </a:r>
          </a:p>
          <a:p>
            <a:pPr marL="0" indent="0">
              <a:buNone/>
            </a:pPr>
            <a:r>
              <a:rPr lang="en-AU" sz="2400" dirty="0"/>
              <a:t>  • if *</a:t>
            </a:r>
            <a:r>
              <a:rPr lang="en-AU" sz="2400" dirty="0" err="1"/>
              <a:t>ptr</a:t>
            </a:r>
            <a:r>
              <a:rPr lang="en-AU" sz="2400" dirty="0"/>
              <a:t> was not malloc()'d, chaos will follow</a:t>
            </a:r>
          </a:p>
          <a:p>
            <a:pPr marL="0" indent="0">
              <a:buNone/>
            </a:pPr>
            <a:endParaRPr lang="en-AU" sz="2400" dirty="0"/>
          </a:p>
          <a:p>
            <a:pPr marL="0" indent="0">
              <a:buNone/>
            </a:pPr>
            <a:r>
              <a:rPr lang="en-AU" sz="2400" dirty="0"/>
              <a:t>Things to note:</a:t>
            </a:r>
          </a:p>
          <a:p>
            <a:pPr marL="0" indent="0">
              <a:buNone/>
            </a:pPr>
            <a:r>
              <a:rPr lang="en-AU" sz="2400" dirty="0"/>
              <a:t>  • the contents of the memory block are not changed</a:t>
            </a:r>
          </a:p>
          <a:p>
            <a:pPr marL="0" indent="0">
              <a:buNone/>
            </a:pPr>
            <a:r>
              <a:rPr lang="en-AU" sz="2400" dirty="0"/>
              <a:t>  • all pointers to the block still exist, but are not valid</a:t>
            </a:r>
          </a:p>
          <a:p>
            <a:pPr marL="0" indent="0">
              <a:buNone/>
            </a:pPr>
            <a:r>
              <a:rPr lang="en-AU" sz="2400" dirty="0"/>
              <a:t>  • the memory may be re-used as soon as it is free()'d</a:t>
            </a:r>
          </a:p>
          <a:p>
            <a:pPr marL="0" indent="0">
              <a:buNone/>
            </a:pPr>
            <a:endParaRPr lang="en-US" dirty="0"/>
          </a:p>
        </p:txBody>
      </p:sp>
    </p:spTree>
    <p:extLst>
      <p:ext uri="{BB962C8B-B14F-4D97-AF65-F5344CB8AC3E}">
        <p14:creationId xmlns:p14="http://schemas.microsoft.com/office/powerpoint/2010/main" val="801236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(2/5)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solidFill>
                  <a:srgbClr val="FF0000"/>
                </a:solidFill>
              </a:rPr>
              <a:t>Warning! Warning! Warning! Warning!</a:t>
            </a:r>
          </a:p>
          <a:p>
            <a:pPr marL="0" indent="0">
              <a:buNone/>
            </a:pPr>
            <a:endParaRPr lang="en-AU" sz="2400" dirty="0"/>
          </a:p>
          <a:p>
            <a:pPr marL="0" indent="0">
              <a:buNone/>
            </a:pPr>
            <a:r>
              <a:rPr lang="en-AU" sz="2400" dirty="0"/>
              <a:t>Careless use of malloc() / free() / pointers</a:t>
            </a:r>
          </a:p>
          <a:p>
            <a:pPr marL="0" indent="0">
              <a:buNone/>
            </a:pPr>
            <a:r>
              <a:rPr lang="en-AU" sz="2400" dirty="0"/>
              <a:t>  • can mess up the data in the heap</a:t>
            </a:r>
          </a:p>
          <a:p>
            <a:pPr marL="0" indent="0">
              <a:buNone/>
            </a:pPr>
            <a:r>
              <a:rPr lang="en-AU" sz="2400" dirty="0"/>
              <a:t>  • so that later malloc() or free() cause run-time errors</a:t>
            </a:r>
          </a:p>
          <a:p>
            <a:pPr marL="0" indent="0">
              <a:buNone/>
            </a:pPr>
            <a:r>
              <a:rPr lang="en-AU" sz="2400" dirty="0"/>
              <a:t>  • possibly well after the original error occurred</a:t>
            </a:r>
          </a:p>
          <a:p>
            <a:pPr marL="0" indent="0">
              <a:buNone/>
            </a:pPr>
            <a:endParaRPr lang="en-AU" sz="2400" dirty="0"/>
          </a:p>
          <a:p>
            <a:pPr marL="0" indent="0">
              <a:buNone/>
            </a:pPr>
            <a:r>
              <a:rPr lang="en-AU" sz="2400" dirty="0"/>
              <a:t>Such errors are very difficult to track down and debug.</a:t>
            </a:r>
          </a:p>
          <a:p>
            <a:pPr marL="0" indent="0">
              <a:buNone/>
            </a:pPr>
            <a:r>
              <a:rPr lang="en-AU" sz="2400" dirty="0"/>
              <a:t>Must be very careful with your use of malloc() / free() / pointers.</a:t>
            </a:r>
          </a:p>
        </p:txBody>
      </p:sp>
    </p:spTree>
    <p:extLst>
      <p:ext uri="{BB962C8B-B14F-4D97-AF65-F5344CB8AC3E}">
        <p14:creationId xmlns:p14="http://schemas.microsoft.com/office/powerpoint/2010/main" val="2725790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(3/5)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92500" lnSpcReduction="10000"/>
          </a:bodyPr>
          <a:lstStyle/>
          <a:p>
            <a:pPr marL="0" indent="0">
              <a:buNone/>
            </a:pPr>
            <a:r>
              <a:rPr lang="en-AU" dirty="0"/>
              <a:t>If an </a:t>
            </a:r>
            <a:r>
              <a:rPr lang="en-AU" dirty="0" err="1"/>
              <a:t>uninitialised</a:t>
            </a:r>
            <a:r>
              <a:rPr lang="en-AU" dirty="0"/>
              <a:t> or otherwise invalid pointer is used, or an array is accessed with a negative or out-of-bounds index, one of a number of things might happen:</a:t>
            </a:r>
          </a:p>
          <a:p>
            <a:pPr marL="0" indent="0">
              <a:buNone/>
            </a:pPr>
            <a:r>
              <a:rPr lang="en-AU" dirty="0"/>
              <a:t>  •  program aborts immediately with a "segmentation fault"</a:t>
            </a:r>
          </a:p>
          <a:p>
            <a:pPr marL="0" indent="0">
              <a:buNone/>
            </a:pPr>
            <a:r>
              <a:rPr lang="en-AU" dirty="0"/>
              <a:t>  •  a mysterious failure much later in the execution of the program</a:t>
            </a:r>
          </a:p>
          <a:p>
            <a:pPr marL="0" indent="0">
              <a:buNone/>
            </a:pPr>
            <a:r>
              <a:rPr lang="en-AU" dirty="0"/>
              <a:t>  •  incorrect results, but no obvious failure</a:t>
            </a:r>
          </a:p>
          <a:p>
            <a:pPr marL="0" indent="0">
              <a:buNone/>
            </a:pPr>
            <a:r>
              <a:rPr lang="en-AU" dirty="0"/>
              <a:t>  •  correct results, but maybe not always, and maybe not when</a:t>
            </a:r>
          </a:p>
          <a:p>
            <a:pPr marL="0" indent="0">
              <a:buNone/>
            </a:pPr>
            <a:r>
              <a:rPr lang="en-AU" dirty="0"/>
              <a:t>      executed on another day, or another machine</a:t>
            </a:r>
          </a:p>
          <a:p>
            <a:pPr marL="0" indent="0">
              <a:buNone/>
            </a:pPr>
            <a:endParaRPr lang="en-AU" dirty="0"/>
          </a:p>
          <a:p>
            <a:pPr marL="0" indent="0">
              <a:buNone/>
            </a:pPr>
            <a:r>
              <a:rPr lang="en-AU" dirty="0"/>
              <a:t>The first is the most desirable, but cannot be relied on.</a:t>
            </a:r>
          </a:p>
          <a:p>
            <a:pPr marL="0" indent="0">
              <a:buNone/>
            </a:pPr>
            <a:endParaRPr lang="en-AU" dirty="0"/>
          </a:p>
        </p:txBody>
      </p:sp>
    </p:spTree>
    <p:extLst>
      <p:ext uri="{BB962C8B-B14F-4D97-AF65-F5344CB8AC3E}">
        <p14:creationId xmlns:p14="http://schemas.microsoft.com/office/powerpoint/2010/main" val="4128458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(4/5)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Given a pointer variable:</a:t>
            </a:r>
          </a:p>
          <a:p>
            <a:pPr marL="0" indent="0">
              <a:buNone/>
            </a:pPr>
            <a:r>
              <a:rPr lang="en-AU" sz="2400" dirty="0"/>
              <a:t>  •  you can check whether its value is NULL</a:t>
            </a:r>
          </a:p>
          <a:p>
            <a:pPr marL="0" indent="0">
              <a:buNone/>
            </a:pPr>
            <a:r>
              <a:rPr lang="en-AU" sz="2400" dirty="0"/>
              <a:t>  •  you can (maybe) check that it is an address</a:t>
            </a:r>
          </a:p>
          <a:p>
            <a:pPr marL="0" indent="0">
              <a:buNone/>
            </a:pPr>
            <a:r>
              <a:rPr lang="en-AU" sz="2400" dirty="0"/>
              <a:t>  •  you cannot check whether it is a valid address</a:t>
            </a:r>
          </a:p>
          <a:p>
            <a:pPr marL="0" indent="0">
              <a:buNone/>
            </a:pPr>
            <a:endParaRPr lang="en-AU" dirty="0"/>
          </a:p>
        </p:txBody>
      </p:sp>
    </p:spTree>
    <p:extLst>
      <p:ext uri="{BB962C8B-B14F-4D97-AF65-F5344CB8AC3E}">
        <p14:creationId xmlns:p14="http://schemas.microsoft.com/office/powerpoint/2010/main" val="3771347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Management (5/5)</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fontScale="62500" lnSpcReduction="20000"/>
          </a:bodyPr>
          <a:lstStyle/>
          <a:p>
            <a:pPr marL="0" indent="0">
              <a:buNone/>
            </a:pPr>
            <a:r>
              <a:rPr lang="en-AU" dirty="0"/>
              <a:t>Typical usage pattern for dynamically allocated objects:</a:t>
            </a:r>
          </a:p>
          <a:p>
            <a:pPr marL="0" indent="0">
              <a:buNone/>
            </a:pPr>
            <a:endParaRPr lang="en-AU" dirty="0"/>
          </a:p>
          <a:p>
            <a:pPr marL="0" indent="0">
              <a:buNone/>
            </a:pPr>
            <a:r>
              <a:rPr lang="en-AU" dirty="0"/>
              <a:t>Type *</a:t>
            </a:r>
            <a:r>
              <a:rPr lang="en-AU" dirty="0" err="1"/>
              <a:t>ptr</a:t>
            </a:r>
            <a:r>
              <a:rPr lang="en-AU" dirty="0"/>
              <a:t> = malloc(</a:t>
            </a:r>
            <a:r>
              <a:rPr lang="en-AU" dirty="0" err="1"/>
              <a:t>sizeof</a:t>
            </a:r>
            <a:r>
              <a:rPr lang="en-AU" dirty="0"/>
              <a:t>(Type));</a:t>
            </a:r>
          </a:p>
          <a:p>
            <a:pPr marL="0" indent="0">
              <a:buNone/>
            </a:pPr>
            <a:r>
              <a:rPr lang="en-AU" dirty="0"/>
              <a:t>assert(</a:t>
            </a:r>
            <a:r>
              <a:rPr lang="en-AU" dirty="0" err="1"/>
              <a:t>ptr</a:t>
            </a:r>
            <a:r>
              <a:rPr lang="en-AU" dirty="0"/>
              <a:t> != NULL);</a:t>
            </a:r>
          </a:p>
          <a:p>
            <a:pPr marL="0" indent="0">
              <a:buNone/>
            </a:pPr>
            <a:endParaRPr lang="en-AU" dirty="0"/>
          </a:p>
          <a:p>
            <a:pPr marL="0" indent="0">
              <a:buNone/>
            </a:pPr>
            <a:r>
              <a:rPr lang="en-AU" dirty="0"/>
              <a:t>free(</a:t>
            </a:r>
            <a:r>
              <a:rPr lang="en-AU" dirty="0" err="1"/>
              <a:t>ptr</a:t>
            </a:r>
            <a:r>
              <a:rPr lang="en-AU" dirty="0"/>
              <a:t>);</a:t>
            </a:r>
          </a:p>
          <a:p>
            <a:pPr marL="0" indent="0">
              <a:buNone/>
            </a:pPr>
            <a:endParaRPr lang="en-AU" dirty="0"/>
          </a:p>
          <a:p>
            <a:pPr marL="0" indent="0">
              <a:buNone/>
            </a:pPr>
            <a:endParaRPr lang="en-AU" dirty="0"/>
          </a:p>
          <a:p>
            <a:pPr marL="0" indent="0">
              <a:buNone/>
            </a:pPr>
            <a:r>
              <a:rPr lang="en-AU" dirty="0" err="1"/>
              <a:t>int</a:t>
            </a:r>
            <a:r>
              <a:rPr lang="en-AU" dirty="0"/>
              <a:t> </a:t>
            </a:r>
            <a:r>
              <a:rPr lang="en-AU" dirty="0" err="1"/>
              <a:t>nelems</a:t>
            </a:r>
            <a:r>
              <a:rPr lang="en-AU" dirty="0"/>
              <a:t> = </a:t>
            </a:r>
            <a:r>
              <a:rPr lang="en-AU" dirty="0" err="1"/>
              <a:t>NumberOfElements</a:t>
            </a:r>
            <a:r>
              <a:rPr lang="en-AU" dirty="0"/>
              <a:t>;</a:t>
            </a:r>
          </a:p>
          <a:p>
            <a:pPr marL="0" indent="0">
              <a:buNone/>
            </a:pPr>
            <a:r>
              <a:rPr lang="en-AU" dirty="0" err="1"/>
              <a:t>ElemType</a:t>
            </a:r>
            <a:r>
              <a:rPr lang="en-AU" dirty="0"/>
              <a:t> *</a:t>
            </a:r>
            <a:r>
              <a:rPr lang="en-AU" dirty="0" err="1"/>
              <a:t>arr</a:t>
            </a:r>
            <a:r>
              <a:rPr lang="en-AU" dirty="0"/>
              <a:t> = malloc(</a:t>
            </a:r>
            <a:r>
              <a:rPr lang="en-AU" dirty="0" err="1"/>
              <a:t>nelems</a:t>
            </a:r>
            <a:r>
              <a:rPr lang="en-AU" dirty="0"/>
              <a:t>*</a:t>
            </a:r>
            <a:r>
              <a:rPr lang="en-AU" dirty="0" err="1"/>
              <a:t>sizeof</a:t>
            </a:r>
            <a:r>
              <a:rPr lang="en-AU" dirty="0"/>
              <a:t>(</a:t>
            </a:r>
            <a:r>
              <a:rPr lang="en-AU" dirty="0" err="1"/>
              <a:t>ElemType</a:t>
            </a:r>
            <a:r>
              <a:rPr lang="en-AU" dirty="0"/>
              <a:t>));</a:t>
            </a:r>
          </a:p>
          <a:p>
            <a:pPr marL="0" indent="0">
              <a:buNone/>
            </a:pPr>
            <a:r>
              <a:rPr lang="en-AU" dirty="0"/>
              <a:t>assert(</a:t>
            </a:r>
            <a:r>
              <a:rPr lang="en-AU" dirty="0" err="1"/>
              <a:t>arr</a:t>
            </a:r>
            <a:r>
              <a:rPr lang="en-AU" dirty="0"/>
              <a:t> != NULL);</a:t>
            </a:r>
          </a:p>
          <a:p>
            <a:pPr marL="0" indent="0">
              <a:buNone/>
            </a:pPr>
            <a:endParaRPr lang="en-AU" dirty="0"/>
          </a:p>
          <a:p>
            <a:pPr marL="0" indent="0">
              <a:buNone/>
            </a:pPr>
            <a:r>
              <a:rPr lang="en-AU" dirty="0"/>
              <a:t>free(</a:t>
            </a:r>
            <a:r>
              <a:rPr lang="en-AU" dirty="0" err="1"/>
              <a:t>arr</a:t>
            </a:r>
            <a:r>
              <a:rPr lang="en-AU" dirty="0"/>
              <a:t>);</a:t>
            </a:r>
          </a:p>
          <a:p>
            <a:pPr marL="0" indent="0">
              <a:buNone/>
            </a:pPr>
            <a:endParaRPr lang="en-AU" dirty="0"/>
          </a:p>
        </p:txBody>
      </p:sp>
    </p:spTree>
    <p:extLst>
      <p:ext uri="{BB962C8B-B14F-4D97-AF65-F5344CB8AC3E}">
        <p14:creationId xmlns:p14="http://schemas.microsoft.com/office/powerpoint/2010/main" val="1893363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Leaks</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Well-behaved programs do the following:</a:t>
            </a:r>
          </a:p>
          <a:p>
            <a:pPr marL="0" indent="0">
              <a:buNone/>
            </a:pPr>
            <a:r>
              <a:rPr lang="en-AU" sz="2400" dirty="0"/>
              <a:t>  •  allocate a new object via malloc()</a:t>
            </a:r>
          </a:p>
          <a:p>
            <a:pPr marL="0" indent="0">
              <a:buNone/>
            </a:pPr>
            <a:r>
              <a:rPr lang="en-AU" sz="2400" dirty="0"/>
              <a:t>  •  use the object for as long as needed</a:t>
            </a:r>
          </a:p>
          <a:p>
            <a:pPr marL="0" indent="0">
              <a:buNone/>
            </a:pPr>
            <a:r>
              <a:rPr lang="en-AU" sz="2400" dirty="0"/>
              <a:t>  •  free() the object when no longer needed</a:t>
            </a:r>
          </a:p>
          <a:p>
            <a:pPr marL="0" indent="0">
              <a:buNone/>
            </a:pPr>
            <a:endParaRPr lang="en-AU" sz="2400" dirty="0"/>
          </a:p>
          <a:p>
            <a:pPr marL="0" indent="0">
              <a:buNone/>
            </a:pPr>
            <a:r>
              <a:rPr lang="en-AU" sz="2400" dirty="0"/>
              <a:t>A program which does not free() each object before the last reference to it is lost contains a memory leak.</a:t>
            </a:r>
          </a:p>
          <a:p>
            <a:pPr marL="0" indent="0">
              <a:buNone/>
            </a:pPr>
            <a:r>
              <a:rPr lang="en-AU" sz="2400" dirty="0"/>
              <a:t>Such programs may eventually exhaust available heap space.</a:t>
            </a:r>
          </a:p>
          <a:p>
            <a:pPr marL="0" indent="0">
              <a:buNone/>
            </a:pPr>
            <a:endParaRPr lang="en-AU" dirty="0"/>
          </a:p>
        </p:txBody>
      </p:sp>
    </p:spTree>
    <p:extLst>
      <p:ext uri="{BB962C8B-B14F-4D97-AF65-F5344CB8AC3E}">
        <p14:creationId xmlns:p14="http://schemas.microsoft.com/office/powerpoint/2010/main" val="3501086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(1/18)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825624"/>
            <a:ext cx="5003800" cy="4839335"/>
          </a:xfrm>
        </p:spPr>
        <p:txBody>
          <a:bodyPr>
            <a:normAutofit fontScale="92500"/>
          </a:bodyPr>
          <a:lstStyle/>
          <a:p>
            <a:pPr marL="0" indent="0">
              <a:buNone/>
            </a:pPr>
            <a:r>
              <a:rPr lang="en-US" sz="2400" dirty="0"/>
              <a:t>A singly linked list is a chain of nodes, where each node contains a pointer to the next node</a:t>
            </a:r>
          </a:p>
          <a:p>
            <a:pPr marL="0" indent="0">
              <a:buNone/>
            </a:pPr>
            <a:endParaRPr lang="en-AU" sz="2400" dirty="0"/>
          </a:p>
          <a:p>
            <a:pPr marL="0" indent="0">
              <a:buNone/>
            </a:pPr>
            <a:r>
              <a:rPr lang="en-AU" sz="2400" dirty="0"/>
              <a:t>To represent a chained (linked) list of nodes:</a:t>
            </a:r>
          </a:p>
          <a:p>
            <a:pPr marL="0" indent="0">
              <a:buNone/>
            </a:pPr>
            <a:r>
              <a:rPr lang="en-AU" sz="2400" dirty="0"/>
              <a:t>  •  we need a pointer to the first node and possibly a tail pointer to the last node</a:t>
            </a:r>
          </a:p>
          <a:p>
            <a:pPr marL="0" indent="0">
              <a:buNone/>
            </a:pPr>
            <a:r>
              <a:rPr lang="en-AU" sz="2400" dirty="0"/>
              <a:t>  •  each node contains a pointer to the next node</a:t>
            </a:r>
          </a:p>
          <a:p>
            <a:pPr marL="0" indent="0">
              <a:buNone/>
            </a:pPr>
            <a:r>
              <a:rPr lang="en-AU" sz="2400" dirty="0"/>
              <a:t>  •  the next pointer in the last node is NULL</a:t>
            </a:r>
          </a:p>
          <a:p>
            <a:pPr marL="0" indent="0">
              <a:buNone/>
            </a:pPr>
            <a:r>
              <a:rPr lang="en-US" dirty="0"/>
              <a:t> </a:t>
            </a:r>
          </a:p>
        </p:txBody>
      </p:sp>
      <p:pic>
        <p:nvPicPr>
          <p:cNvPr id="5" name="Picture 4">
            <a:extLst>
              <a:ext uri="{FF2B5EF4-FFF2-40B4-BE49-F238E27FC236}">
                <a16:creationId xmlns:a16="http://schemas.microsoft.com/office/drawing/2014/main" id="{62D77A80-7034-4F99-A3D9-4F3DDC49E16C}"/>
              </a:ext>
            </a:extLst>
          </p:cNvPr>
          <p:cNvPicPr>
            <a:picLocks noChangeAspect="1"/>
          </p:cNvPicPr>
          <p:nvPr/>
        </p:nvPicPr>
        <p:blipFill>
          <a:blip r:embed="rId2"/>
          <a:stretch>
            <a:fillRect/>
          </a:stretch>
        </p:blipFill>
        <p:spPr>
          <a:xfrm>
            <a:off x="6096000" y="2787828"/>
            <a:ext cx="5364945" cy="1749704"/>
          </a:xfrm>
          <a:prstGeom prst="rect">
            <a:avLst/>
          </a:prstGeom>
        </p:spPr>
      </p:pic>
    </p:spTree>
    <p:extLst>
      <p:ext uri="{BB962C8B-B14F-4D97-AF65-F5344CB8AC3E}">
        <p14:creationId xmlns:p14="http://schemas.microsoft.com/office/powerpoint/2010/main" val="221943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E55B-6C2F-4131-AB5C-EACAB58EEEB2}"/>
              </a:ext>
            </a:extLst>
          </p:cNvPr>
          <p:cNvSpPr>
            <a:spLocks noGrp="1"/>
          </p:cNvSpPr>
          <p:nvPr>
            <p:ph type="title"/>
          </p:nvPr>
        </p:nvSpPr>
        <p:spPr/>
        <p:txBody>
          <a:bodyPr/>
          <a:lstStyle/>
          <a:p>
            <a:r>
              <a:rPr lang="en-US" dirty="0"/>
              <a:t>Storage Classes in C</a:t>
            </a:r>
          </a:p>
        </p:txBody>
      </p:sp>
      <p:sp>
        <p:nvSpPr>
          <p:cNvPr id="3" name="Content Placeholder 2">
            <a:extLst>
              <a:ext uri="{FF2B5EF4-FFF2-40B4-BE49-F238E27FC236}">
                <a16:creationId xmlns:a16="http://schemas.microsoft.com/office/drawing/2014/main" id="{2F2E23A4-F83D-46B6-A14E-445EC19F375D}"/>
              </a:ext>
            </a:extLst>
          </p:cNvPr>
          <p:cNvSpPr>
            <a:spLocks noGrp="1"/>
          </p:cNvSpPr>
          <p:nvPr>
            <p:ph idx="1"/>
          </p:nvPr>
        </p:nvSpPr>
        <p:spPr/>
        <p:txBody>
          <a:bodyPr>
            <a:normAutofit/>
          </a:bodyPr>
          <a:lstStyle/>
          <a:p>
            <a:r>
              <a:rPr lang="en-US" sz="2400" dirty="0"/>
              <a:t>Automatic variables </a:t>
            </a:r>
            <a:r>
              <a:rPr lang="en-US" sz="2400" i="1" dirty="0"/>
              <a:t>auto</a:t>
            </a:r>
          </a:p>
          <a:p>
            <a:r>
              <a:rPr lang="en-US" sz="2400" dirty="0"/>
              <a:t>Register variables </a:t>
            </a:r>
            <a:r>
              <a:rPr lang="en-US" sz="2400" i="1" dirty="0"/>
              <a:t>register</a:t>
            </a:r>
            <a:r>
              <a:rPr lang="en-US" sz="2400" dirty="0"/>
              <a:t> </a:t>
            </a:r>
          </a:p>
          <a:p>
            <a:r>
              <a:rPr lang="en-US" sz="2400" dirty="0"/>
              <a:t>External variables </a:t>
            </a:r>
            <a:r>
              <a:rPr lang="en-US" sz="2400" i="1" dirty="0"/>
              <a:t>extern</a:t>
            </a:r>
          </a:p>
          <a:p>
            <a:r>
              <a:rPr lang="en-US" sz="2400" dirty="0"/>
              <a:t>Static variables </a:t>
            </a:r>
            <a:r>
              <a:rPr lang="en-US" sz="2400" i="1" dirty="0"/>
              <a:t>static</a:t>
            </a:r>
          </a:p>
        </p:txBody>
      </p:sp>
    </p:spTree>
    <p:extLst>
      <p:ext uri="{BB962C8B-B14F-4D97-AF65-F5344CB8AC3E}">
        <p14:creationId xmlns:p14="http://schemas.microsoft.com/office/powerpoint/2010/main" val="2547859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(2/18)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825625"/>
            <a:ext cx="9250680" cy="4270376"/>
          </a:xfrm>
        </p:spPr>
        <p:txBody>
          <a:bodyPr>
            <a:normAutofit fontScale="85000" lnSpcReduction="20000"/>
          </a:bodyPr>
          <a:lstStyle/>
          <a:p>
            <a:pPr marL="0" indent="0">
              <a:buNone/>
            </a:pPr>
            <a:r>
              <a:rPr lang="en-AU" dirty="0"/>
              <a:t>A node has two components:</a:t>
            </a:r>
          </a:p>
          <a:p>
            <a:pPr marL="0" indent="0">
              <a:buNone/>
            </a:pPr>
            <a:r>
              <a:rPr lang="en-AU" dirty="0"/>
              <a:t>  • data, which can be a single value ( e.g. </a:t>
            </a:r>
            <a:r>
              <a:rPr lang="en-AU" dirty="0" err="1"/>
              <a:t>int</a:t>
            </a:r>
            <a:r>
              <a:rPr lang="en-AU" dirty="0"/>
              <a:t>), or a collection</a:t>
            </a:r>
          </a:p>
          <a:p>
            <a:pPr marL="0" indent="0">
              <a:buNone/>
            </a:pPr>
            <a:r>
              <a:rPr lang="en-AU" dirty="0"/>
              <a:t>     of values, depending on specific application</a:t>
            </a:r>
          </a:p>
          <a:p>
            <a:pPr marL="0" indent="0">
              <a:buNone/>
            </a:pPr>
            <a:r>
              <a:rPr lang="en-AU" dirty="0"/>
              <a:t>  • a pointer to the next node</a:t>
            </a:r>
          </a:p>
          <a:p>
            <a:pPr marL="0" indent="0">
              <a:buNone/>
            </a:pPr>
            <a:endParaRPr lang="en-AU" dirty="0"/>
          </a:p>
          <a:p>
            <a:pPr marL="0" indent="0">
              <a:buNone/>
            </a:pPr>
            <a:r>
              <a:rPr lang="en-AU" dirty="0"/>
              <a:t>An example node in C:</a:t>
            </a:r>
          </a:p>
          <a:p>
            <a:pPr marL="0" indent="0">
              <a:buNone/>
            </a:pPr>
            <a:endParaRPr lang="en-AU" dirty="0"/>
          </a:p>
          <a:p>
            <a:pPr marL="0" indent="0">
              <a:buNone/>
            </a:pPr>
            <a:r>
              <a:rPr lang="en-AU" dirty="0">
                <a:solidFill>
                  <a:srgbClr val="0070C0"/>
                </a:solidFill>
              </a:rPr>
              <a:t>    struct </a:t>
            </a:r>
            <a:r>
              <a:rPr lang="en-AU" dirty="0" err="1">
                <a:solidFill>
                  <a:srgbClr val="0070C0"/>
                </a:solidFill>
              </a:rPr>
              <a:t>NodeT</a:t>
            </a:r>
            <a:r>
              <a:rPr lang="en-AU" dirty="0">
                <a:solidFill>
                  <a:srgbClr val="0070C0"/>
                </a:solidFill>
              </a:rPr>
              <a:t> {</a:t>
            </a:r>
          </a:p>
          <a:p>
            <a:pPr marL="0" indent="0">
              <a:buNone/>
            </a:pPr>
            <a:r>
              <a:rPr lang="en-AU" dirty="0">
                <a:solidFill>
                  <a:srgbClr val="0070C0"/>
                </a:solidFill>
              </a:rPr>
              <a:t>       </a:t>
            </a:r>
            <a:r>
              <a:rPr lang="en-AU" dirty="0" err="1">
                <a:solidFill>
                  <a:srgbClr val="0070C0"/>
                </a:solidFill>
              </a:rPr>
              <a:t>int</a:t>
            </a:r>
            <a:r>
              <a:rPr lang="en-AU" dirty="0">
                <a:solidFill>
                  <a:srgbClr val="0070C0"/>
                </a:solidFill>
              </a:rPr>
              <a:t> data;</a:t>
            </a:r>
          </a:p>
          <a:p>
            <a:pPr marL="0" indent="0">
              <a:buNone/>
            </a:pPr>
            <a:r>
              <a:rPr lang="en-AU" dirty="0">
                <a:solidFill>
                  <a:srgbClr val="0070C0"/>
                </a:solidFill>
              </a:rPr>
              <a:t>       struct </a:t>
            </a:r>
            <a:r>
              <a:rPr lang="en-AU" dirty="0" err="1">
                <a:solidFill>
                  <a:srgbClr val="0070C0"/>
                </a:solidFill>
              </a:rPr>
              <a:t>NodeT</a:t>
            </a:r>
            <a:r>
              <a:rPr lang="en-AU" dirty="0">
                <a:solidFill>
                  <a:srgbClr val="0070C0"/>
                </a:solidFill>
              </a:rPr>
              <a:t> *next;</a:t>
            </a:r>
          </a:p>
          <a:p>
            <a:pPr marL="0" indent="0">
              <a:buNone/>
            </a:pPr>
            <a:r>
              <a:rPr lang="en-AU" dirty="0">
                <a:solidFill>
                  <a:srgbClr val="0070C0"/>
                </a:solidFill>
              </a:rPr>
              <a:t>    };</a:t>
            </a:r>
          </a:p>
          <a:p>
            <a:pPr marL="0" indent="0">
              <a:buNone/>
            </a:pPr>
            <a:endParaRPr lang="en-US" dirty="0"/>
          </a:p>
        </p:txBody>
      </p:sp>
    </p:spTree>
    <p:extLst>
      <p:ext uri="{BB962C8B-B14F-4D97-AF65-F5344CB8AC3E}">
        <p14:creationId xmlns:p14="http://schemas.microsoft.com/office/powerpoint/2010/main" val="1705374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(3/18)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816389"/>
            <a:ext cx="9525000" cy="4325793"/>
          </a:xfrm>
        </p:spPr>
        <p:txBody>
          <a:bodyPr>
            <a:normAutofit/>
          </a:bodyPr>
          <a:lstStyle/>
          <a:p>
            <a:pPr marL="0" indent="0">
              <a:buNone/>
            </a:pPr>
            <a:r>
              <a:rPr lang="en-AU" sz="2400" dirty="0"/>
              <a:t>Typical operations on singly linked lists:</a:t>
            </a:r>
          </a:p>
          <a:p>
            <a:pPr marL="457200" lvl="1"/>
            <a:r>
              <a:rPr lang="en-AU" sz="2000" dirty="0"/>
              <a:t>Create a new linked list   </a:t>
            </a:r>
          </a:p>
          <a:p>
            <a:pPr marL="457200" lvl="1"/>
            <a:r>
              <a:rPr lang="en-AU" sz="2000" dirty="0"/>
              <a:t>Create a new node</a:t>
            </a:r>
          </a:p>
          <a:p>
            <a:pPr marL="457200" lvl="1"/>
            <a:r>
              <a:rPr lang="en-AU" sz="2000" dirty="0"/>
              <a:t>Delete a node </a:t>
            </a:r>
          </a:p>
          <a:p>
            <a:pPr marL="457200" lvl="1"/>
            <a:r>
              <a:rPr lang="en-AU" sz="2000" dirty="0"/>
              <a:t>Insert a node</a:t>
            </a:r>
          </a:p>
          <a:p>
            <a:pPr marL="457200" lvl="1"/>
            <a:r>
              <a:rPr lang="en-AU" sz="2000" dirty="0"/>
              <a:t>Find a node containing particular data</a:t>
            </a:r>
          </a:p>
        </p:txBody>
      </p:sp>
    </p:spTree>
    <p:extLst>
      <p:ext uri="{BB962C8B-B14F-4D97-AF65-F5344CB8AC3E}">
        <p14:creationId xmlns:p14="http://schemas.microsoft.com/office/powerpoint/2010/main" val="2135653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(4/18)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1004454" y="2019589"/>
            <a:ext cx="9525000" cy="4325793"/>
          </a:xfrm>
        </p:spPr>
        <p:txBody>
          <a:bodyPr>
            <a:normAutofit/>
          </a:bodyPr>
          <a:lstStyle/>
          <a:p>
            <a:pPr marL="0" indent="0">
              <a:buNone/>
            </a:pPr>
            <a:r>
              <a:rPr lang="en-AU" sz="2200" dirty="0"/>
              <a:t>Create a new node:</a:t>
            </a:r>
          </a:p>
          <a:p>
            <a:pPr marL="0" indent="0">
              <a:buNone/>
            </a:pPr>
            <a:endParaRPr lang="en-AU" sz="2200" dirty="0"/>
          </a:p>
          <a:p>
            <a:pPr marL="0" indent="0">
              <a:buNone/>
            </a:pPr>
            <a:r>
              <a:rPr lang="en-AU" sz="2200" dirty="0" err="1">
                <a:solidFill>
                  <a:srgbClr val="0070C0"/>
                </a:solidFill>
              </a:rPr>
              <a:t>NodeT</a:t>
            </a:r>
            <a:r>
              <a:rPr lang="en-AU" sz="2200" dirty="0">
                <a:solidFill>
                  <a:srgbClr val="0070C0"/>
                </a:solidFill>
              </a:rPr>
              <a:t> * </a:t>
            </a:r>
            <a:r>
              <a:rPr lang="en-AU" sz="2200" dirty="0" err="1">
                <a:solidFill>
                  <a:srgbClr val="0070C0"/>
                </a:solidFill>
              </a:rPr>
              <a:t>createNode</a:t>
            </a:r>
            <a:r>
              <a:rPr lang="en-AU" sz="2200" dirty="0">
                <a:solidFill>
                  <a:srgbClr val="0070C0"/>
                </a:solidFill>
              </a:rPr>
              <a:t>(</a:t>
            </a:r>
            <a:r>
              <a:rPr lang="en-AU" sz="2200" dirty="0" err="1">
                <a:solidFill>
                  <a:srgbClr val="0070C0"/>
                </a:solidFill>
              </a:rPr>
              <a:t>int</a:t>
            </a:r>
            <a:r>
              <a:rPr lang="en-AU" sz="2200" dirty="0">
                <a:solidFill>
                  <a:srgbClr val="0070C0"/>
                </a:solidFill>
              </a:rPr>
              <a:t> v) {</a:t>
            </a:r>
          </a:p>
          <a:p>
            <a:pPr marL="0" indent="0">
              <a:buNone/>
            </a:pPr>
            <a:r>
              <a:rPr lang="en-AU" sz="2200" dirty="0">
                <a:solidFill>
                  <a:srgbClr val="0070C0"/>
                </a:solidFill>
              </a:rPr>
              <a:t>   </a:t>
            </a:r>
            <a:r>
              <a:rPr lang="en-AU" sz="2200" dirty="0" err="1">
                <a:solidFill>
                  <a:srgbClr val="0070C0"/>
                </a:solidFill>
              </a:rPr>
              <a:t>NodeT</a:t>
            </a:r>
            <a:r>
              <a:rPr lang="en-AU" sz="2200" dirty="0">
                <a:solidFill>
                  <a:srgbClr val="0070C0"/>
                </a:solidFill>
              </a:rPr>
              <a:t> *new = malloc(</a:t>
            </a:r>
            <a:r>
              <a:rPr lang="en-AU" sz="2200" dirty="0" err="1">
                <a:solidFill>
                  <a:srgbClr val="0070C0"/>
                </a:solidFill>
              </a:rPr>
              <a:t>sizeof</a:t>
            </a:r>
            <a:r>
              <a:rPr lang="en-AU" sz="2200" dirty="0">
                <a:solidFill>
                  <a:srgbClr val="0070C0"/>
                </a:solidFill>
              </a:rPr>
              <a:t>(</a:t>
            </a:r>
            <a:r>
              <a:rPr lang="en-AU" sz="2200" dirty="0" err="1">
                <a:solidFill>
                  <a:srgbClr val="0070C0"/>
                </a:solidFill>
              </a:rPr>
              <a:t>NodeT</a:t>
            </a:r>
            <a:r>
              <a:rPr lang="en-AU" sz="2200" dirty="0">
                <a:solidFill>
                  <a:srgbClr val="0070C0"/>
                </a:solidFill>
              </a:rPr>
              <a:t>));</a:t>
            </a:r>
          </a:p>
          <a:p>
            <a:pPr marL="0" indent="0">
              <a:buNone/>
            </a:pPr>
            <a:r>
              <a:rPr lang="en-AU" sz="2200" dirty="0">
                <a:solidFill>
                  <a:srgbClr val="0070C0"/>
                </a:solidFill>
              </a:rPr>
              <a:t>   assert(new != NULL);</a:t>
            </a:r>
          </a:p>
          <a:p>
            <a:pPr marL="0" indent="0">
              <a:buNone/>
            </a:pPr>
            <a:r>
              <a:rPr lang="en-AU" sz="2200" dirty="0">
                <a:solidFill>
                  <a:srgbClr val="0070C0"/>
                </a:solidFill>
              </a:rPr>
              <a:t>   new-&gt;data = v;       </a:t>
            </a:r>
          </a:p>
          <a:p>
            <a:pPr marL="0" indent="0">
              <a:buNone/>
            </a:pPr>
            <a:r>
              <a:rPr lang="en-AU" sz="2200" dirty="0">
                <a:solidFill>
                  <a:srgbClr val="0070C0"/>
                </a:solidFill>
              </a:rPr>
              <a:t>   new-&gt;next = NULL;    </a:t>
            </a:r>
          </a:p>
          <a:p>
            <a:pPr marL="0" indent="0">
              <a:buNone/>
            </a:pPr>
            <a:r>
              <a:rPr lang="en-AU" sz="2200" dirty="0">
                <a:solidFill>
                  <a:srgbClr val="0070C0"/>
                </a:solidFill>
              </a:rPr>
              <a:t>   return new;          </a:t>
            </a:r>
          </a:p>
          <a:p>
            <a:pPr marL="0" indent="0">
              <a:buNone/>
            </a:pPr>
            <a:r>
              <a:rPr lang="en-AU" sz="2200" dirty="0">
                <a:solidFill>
                  <a:srgbClr val="0070C0"/>
                </a:solidFill>
              </a:rPr>
              <a:t>}</a:t>
            </a:r>
          </a:p>
        </p:txBody>
      </p:sp>
    </p:spTree>
    <p:extLst>
      <p:ext uri="{BB962C8B-B14F-4D97-AF65-F5344CB8AC3E}">
        <p14:creationId xmlns:p14="http://schemas.microsoft.com/office/powerpoint/2010/main" val="570045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(5/18)</a:t>
            </a:r>
          </a:p>
        </p:txBody>
      </p:sp>
      <p:sp>
        <p:nvSpPr>
          <p:cNvPr id="4" name="Rectangle 3">
            <a:extLst>
              <a:ext uri="{FF2B5EF4-FFF2-40B4-BE49-F238E27FC236}">
                <a16:creationId xmlns:a16="http://schemas.microsoft.com/office/drawing/2014/main" id="{FBA73248-AEED-4090-862B-071045D379A0}"/>
              </a:ext>
            </a:extLst>
          </p:cNvPr>
          <p:cNvSpPr/>
          <p:nvPr/>
        </p:nvSpPr>
        <p:spPr>
          <a:xfrm>
            <a:off x="914400" y="2123440"/>
            <a:ext cx="8503920" cy="1785104"/>
          </a:xfrm>
          <a:prstGeom prst="rect">
            <a:avLst/>
          </a:prstGeom>
        </p:spPr>
        <p:txBody>
          <a:bodyPr wrap="square">
            <a:spAutoFit/>
          </a:bodyPr>
          <a:lstStyle/>
          <a:p>
            <a:r>
              <a:rPr lang="en-AU" sz="2200" dirty="0"/>
              <a:t>Create a new singly linked list of two nodes:</a:t>
            </a:r>
          </a:p>
          <a:p>
            <a:endParaRPr lang="en-AU" sz="2200" dirty="0">
              <a:solidFill>
                <a:srgbClr val="0070C0"/>
              </a:solidFill>
            </a:endParaRPr>
          </a:p>
          <a:p>
            <a:r>
              <a:rPr lang="en-AU" sz="2200" dirty="0" err="1">
                <a:solidFill>
                  <a:srgbClr val="0070C0"/>
                </a:solidFill>
              </a:rPr>
              <a:t>NodeT</a:t>
            </a:r>
            <a:r>
              <a:rPr lang="en-AU" sz="2200" dirty="0">
                <a:solidFill>
                  <a:srgbClr val="0070C0"/>
                </a:solidFill>
              </a:rPr>
              <a:t> *list = </a:t>
            </a:r>
            <a:r>
              <a:rPr lang="en-AU" sz="2200" dirty="0" err="1">
                <a:solidFill>
                  <a:srgbClr val="0070C0"/>
                </a:solidFill>
              </a:rPr>
              <a:t>createNode</a:t>
            </a:r>
            <a:r>
              <a:rPr lang="en-AU" sz="2200" dirty="0">
                <a:solidFill>
                  <a:srgbClr val="0070C0"/>
                </a:solidFill>
              </a:rPr>
              <a:t>(1);</a:t>
            </a:r>
          </a:p>
          <a:p>
            <a:r>
              <a:rPr lang="en-AU" sz="2200" dirty="0">
                <a:solidFill>
                  <a:srgbClr val="0070C0"/>
                </a:solidFill>
              </a:rPr>
              <a:t>list-&gt;next  = </a:t>
            </a:r>
            <a:r>
              <a:rPr lang="en-AU" sz="2200" dirty="0" err="1">
                <a:solidFill>
                  <a:srgbClr val="0070C0"/>
                </a:solidFill>
              </a:rPr>
              <a:t>createNode</a:t>
            </a:r>
            <a:r>
              <a:rPr lang="en-AU" sz="2200" dirty="0">
                <a:solidFill>
                  <a:srgbClr val="0070C0"/>
                </a:solidFill>
              </a:rPr>
              <a:t>(42);</a:t>
            </a:r>
          </a:p>
          <a:p>
            <a:r>
              <a:rPr lang="en-AU" sz="2200" dirty="0">
                <a:solidFill>
                  <a:srgbClr val="0070C0"/>
                </a:solidFill>
              </a:rPr>
              <a:t>list-&gt;next-&gt;next = </a:t>
            </a:r>
            <a:r>
              <a:rPr lang="en-AU" sz="2200" dirty="0" err="1">
                <a:solidFill>
                  <a:srgbClr val="0070C0"/>
                </a:solidFill>
              </a:rPr>
              <a:t>createNode</a:t>
            </a:r>
            <a:r>
              <a:rPr lang="en-AU" sz="2200" dirty="0">
                <a:solidFill>
                  <a:srgbClr val="0070C0"/>
                </a:solidFill>
              </a:rPr>
              <a:t>(9024);</a:t>
            </a:r>
          </a:p>
        </p:txBody>
      </p:sp>
      <p:pic>
        <p:nvPicPr>
          <p:cNvPr id="13" name="Picture 12">
            <a:extLst>
              <a:ext uri="{FF2B5EF4-FFF2-40B4-BE49-F238E27FC236}">
                <a16:creationId xmlns:a16="http://schemas.microsoft.com/office/drawing/2014/main" id="{FB54D1DC-58A2-4860-AC13-72873E16ADF5}"/>
              </a:ext>
            </a:extLst>
          </p:cNvPr>
          <p:cNvPicPr>
            <a:picLocks noChangeAspect="1"/>
          </p:cNvPicPr>
          <p:nvPr/>
        </p:nvPicPr>
        <p:blipFill>
          <a:blip r:embed="rId2"/>
          <a:stretch>
            <a:fillRect/>
          </a:stretch>
        </p:blipFill>
        <p:spPr>
          <a:xfrm>
            <a:off x="1912859" y="4652234"/>
            <a:ext cx="6212362" cy="682811"/>
          </a:xfrm>
          <a:prstGeom prst="rect">
            <a:avLst/>
          </a:prstGeom>
        </p:spPr>
      </p:pic>
    </p:spTree>
    <p:extLst>
      <p:ext uri="{BB962C8B-B14F-4D97-AF65-F5344CB8AC3E}">
        <p14:creationId xmlns:p14="http://schemas.microsoft.com/office/powerpoint/2010/main" val="1650141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(6/18)</a:t>
            </a:r>
          </a:p>
        </p:txBody>
      </p:sp>
      <p:sp>
        <p:nvSpPr>
          <p:cNvPr id="3" name="Rectangle 2">
            <a:extLst>
              <a:ext uri="{FF2B5EF4-FFF2-40B4-BE49-F238E27FC236}">
                <a16:creationId xmlns:a16="http://schemas.microsoft.com/office/drawing/2014/main" id="{C077D439-E2C0-4D3F-9D98-31E9D8666DE7}"/>
              </a:ext>
            </a:extLst>
          </p:cNvPr>
          <p:cNvSpPr/>
          <p:nvPr/>
        </p:nvSpPr>
        <p:spPr>
          <a:xfrm>
            <a:off x="3990109" y="1868990"/>
            <a:ext cx="7269018" cy="4524315"/>
          </a:xfrm>
          <a:prstGeom prst="rect">
            <a:avLst/>
          </a:prstGeom>
        </p:spPr>
        <p:txBody>
          <a:bodyPr wrap="square">
            <a:spAutoFit/>
          </a:bodyPr>
          <a:lstStyle/>
          <a:p>
            <a:r>
              <a:rPr lang="en-AU" dirty="0" err="1">
                <a:solidFill>
                  <a:srgbClr val="0070C0"/>
                </a:solidFill>
              </a:rPr>
              <a:t>NodeT</a:t>
            </a:r>
            <a:r>
              <a:rPr lang="en-AU" dirty="0">
                <a:solidFill>
                  <a:srgbClr val="0070C0"/>
                </a:solidFill>
              </a:rPr>
              <a:t> </a:t>
            </a:r>
            <a:r>
              <a:rPr lang="en-AU" dirty="0" err="1">
                <a:solidFill>
                  <a:srgbClr val="0070C0"/>
                </a:solidFill>
              </a:rPr>
              <a:t>addNode</a:t>
            </a:r>
            <a:r>
              <a:rPr lang="en-AU" dirty="0">
                <a:solidFill>
                  <a:srgbClr val="0070C0"/>
                </a:solidFill>
              </a:rPr>
              <a:t>(</a:t>
            </a:r>
            <a:r>
              <a:rPr lang="en-AU" dirty="0" err="1">
                <a:solidFill>
                  <a:srgbClr val="0070C0"/>
                </a:solidFill>
              </a:rPr>
              <a:t>NodeT</a:t>
            </a:r>
            <a:r>
              <a:rPr lang="en-AU" dirty="0">
                <a:solidFill>
                  <a:srgbClr val="0070C0"/>
                </a:solidFill>
              </a:rPr>
              <a:t> head, </a:t>
            </a:r>
            <a:r>
              <a:rPr lang="en-AU" dirty="0" err="1">
                <a:solidFill>
                  <a:srgbClr val="0070C0"/>
                </a:solidFill>
              </a:rPr>
              <a:t>int</a:t>
            </a:r>
            <a:r>
              <a:rPr lang="en-AU" dirty="0">
                <a:solidFill>
                  <a:srgbClr val="0070C0"/>
                </a:solidFill>
              </a:rPr>
              <a:t> v){ // head points to the first node</a:t>
            </a:r>
          </a:p>
          <a:p>
            <a:r>
              <a:rPr lang="en-AU" dirty="0">
                <a:solidFill>
                  <a:srgbClr val="0070C0"/>
                </a:solidFill>
              </a:rPr>
              <a:t>     </a:t>
            </a:r>
            <a:r>
              <a:rPr lang="en-AU" dirty="0" err="1">
                <a:solidFill>
                  <a:srgbClr val="0070C0"/>
                </a:solidFill>
              </a:rPr>
              <a:t>NodeT</a:t>
            </a:r>
            <a:r>
              <a:rPr lang="en-AU" dirty="0">
                <a:solidFill>
                  <a:srgbClr val="0070C0"/>
                </a:solidFill>
              </a:rPr>
              <a:t> *temp, *p; // declare two node pointers temp and p</a:t>
            </a:r>
          </a:p>
          <a:p>
            <a:r>
              <a:rPr lang="en-AU" dirty="0">
                <a:solidFill>
                  <a:srgbClr val="0070C0"/>
                </a:solidFill>
              </a:rPr>
              <a:t>     temp = </a:t>
            </a:r>
            <a:r>
              <a:rPr lang="en-AU" dirty="0" err="1">
                <a:solidFill>
                  <a:srgbClr val="0070C0"/>
                </a:solidFill>
              </a:rPr>
              <a:t>createNode</a:t>
            </a:r>
            <a:r>
              <a:rPr lang="en-AU" dirty="0">
                <a:solidFill>
                  <a:srgbClr val="0070C0"/>
                </a:solidFill>
              </a:rPr>
              <a:t>(); //create a new node </a:t>
            </a:r>
          </a:p>
          <a:p>
            <a:r>
              <a:rPr lang="en-AU" dirty="0">
                <a:solidFill>
                  <a:srgbClr val="0070C0"/>
                </a:solidFill>
              </a:rPr>
              <a:t>     temp-&gt;data = v; // add element's value to data part of node</a:t>
            </a:r>
          </a:p>
          <a:p>
            <a:r>
              <a:rPr lang="en-AU" dirty="0">
                <a:solidFill>
                  <a:srgbClr val="0070C0"/>
                </a:solidFill>
              </a:rPr>
              <a:t>     if(head == NULL){</a:t>
            </a:r>
          </a:p>
          <a:p>
            <a:r>
              <a:rPr lang="en-AU" dirty="0">
                <a:solidFill>
                  <a:srgbClr val="0070C0"/>
                </a:solidFill>
              </a:rPr>
              <a:t>         head = temp;     //when linked list is empty</a:t>
            </a:r>
          </a:p>
          <a:p>
            <a:r>
              <a:rPr lang="en-AU" dirty="0">
                <a:solidFill>
                  <a:srgbClr val="0070C0"/>
                </a:solidFill>
              </a:rPr>
              <a:t>       }</a:t>
            </a:r>
          </a:p>
          <a:p>
            <a:r>
              <a:rPr lang="en-AU" dirty="0">
                <a:solidFill>
                  <a:srgbClr val="0070C0"/>
                </a:solidFill>
              </a:rPr>
              <a:t>     else {</a:t>
            </a:r>
          </a:p>
          <a:p>
            <a:r>
              <a:rPr lang="en-AU" dirty="0">
                <a:solidFill>
                  <a:srgbClr val="0070C0"/>
                </a:solidFill>
              </a:rPr>
              <a:t>         p  = head; //assign head to p </a:t>
            </a:r>
          </a:p>
          <a:p>
            <a:r>
              <a:rPr lang="en-AU" dirty="0">
                <a:solidFill>
                  <a:srgbClr val="0070C0"/>
                </a:solidFill>
              </a:rPr>
              <a:t>         while (p-&gt;next != NULL){</a:t>
            </a:r>
          </a:p>
          <a:p>
            <a:r>
              <a:rPr lang="en-AU" dirty="0">
                <a:solidFill>
                  <a:srgbClr val="0070C0"/>
                </a:solidFill>
              </a:rPr>
              <a:t>             p = p-&gt;next; //traverse the list until p is the last node</a:t>
            </a:r>
          </a:p>
          <a:p>
            <a:r>
              <a:rPr lang="en-AU" dirty="0">
                <a:solidFill>
                  <a:srgbClr val="0070C0"/>
                </a:solidFill>
              </a:rPr>
              <a:t>        }</a:t>
            </a:r>
          </a:p>
          <a:p>
            <a:r>
              <a:rPr lang="en-AU" dirty="0">
                <a:solidFill>
                  <a:srgbClr val="0070C0"/>
                </a:solidFill>
              </a:rPr>
              <a:t>        p-&gt;next = temp; // Make the previous last node point to the new node</a:t>
            </a:r>
          </a:p>
          <a:p>
            <a:r>
              <a:rPr lang="en-AU" dirty="0">
                <a:solidFill>
                  <a:srgbClr val="0070C0"/>
                </a:solidFill>
              </a:rPr>
              <a:t>    }</a:t>
            </a:r>
          </a:p>
          <a:p>
            <a:r>
              <a:rPr lang="en-AU" dirty="0">
                <a:solidFill>
                  <a:srgbClr val="0070C0"/>
                </a:solidFill>
              </a:rPr>
              <a:t>    return head;</a:t>
            </a:r>
          </a:p>
          <a:p>
            <a:r>
              <a:rPr lang="en-AU" dirty="0">
                <a:solidFill>
                  <a:srgbClr val="0070C0"/>
                </a:solidFill>
              </a:rPr>
              <a:t>}</a:t>
            </a:r>
          </a:p>
        </p:txBody>
      </p:sp>
      <p:sp>
        <p:nvSpPr>
          <p:cNvPr id="5" name="TextBox 4">
            <a:extLst>
              <a:ext uri="{FF2B5EF4-FFF2-40B4-BE49-F238E27FC236}">
                <a16:creationId xmlns:a16="http://schemas.microsoft.com/office/drawing/2014/main" id="{572C128B-337A-4982-B718-F011117B1508}"/>
              </a:ext>
            </a:extLst>
          </p:cNvPr>
          <p:cNvSpPr txBox="1"/>
          <p:nvPr/>
        </p:nvSpPr>
        <p:spPr>
          <a:xfrm>
            <a:off x="838200" y="1868990"/>
            <a:ext cx="2985655" cy="3477875"/>
          </a:xfrm>
          <a:prstGeom prst="rect">
            <a:avLst/>
          </a:prstGeom>
          <a:noFill/>
        </p:spPr>
        <p:txBody>
          <a:bodyPr wrap="square" rtlCol="0">
            <a:spAutoFit/>
          </a:bodyPr>
          <a:lstStyle/>
          <a:p>
            <a:r>
              <a:rPr lang="en-US" sz="2200" dirty="0"/>
              <a:t>Add a node at the end:</a:t>
            </a:r>
          </a:p>
          <a:p>
            <a:pPr marL="457200" indent="-274320">
              <a:buFont typeface="+mj-lt"/>
              <a:buAutoNum type="arabicPeriod"/>
            </a:pPr>
            <a:r>
              <a:rPr lang="en-US" sz="2200" dirty="0"/>
              <a:t>Create a new node</a:t>
            </a:r>
          </a:p>
          <a:p>
            <a:pPr marL="457200" indent="-274320">
              <a:buFont typeface="+mj-lt"/>
              <a:buAutoNum type="arabicPeriod"/>
            </a:pPr>
            <a:r>
              <a:rPr lang="en-US" sz="2200" dirty="0"/>
              <a:t>Find the last node</a:t>
            </a:r>
          </a:p>
          <a:p>
            <a:pPr marL="457200" indent="-274320">
              <a:buFont typeface="+mj-lt"/>
              <a:buAutoNum type="arabicPeriod"/>
            </a:pPr>
            <a:r>
              <a:rPr lang="en-US" sz="2200" dirty="0"/>
              <a:t>Make the last node point to new node</a:t>
            </a:r>
          </a:p>
          <a:p>
            <a:pPr marL="182880"/>
            <a:endParaRPr lang="en-US" sz="2200" dirty="0"/>
          </a:p>
          <a:p>
            <a:r>
              <a:rPr lang="en-US" sz="2200" dirty="0"/>
              <a:t>If we maintain a tail pointer in the list, we can locate the last node directly. </a:t>
            </a:r>
          </a:p>
        </p:txBody>
      </p:sp>
    </p:spTree>
    <p:extLst>
      <p:ext uri="{BB962C8B-B14F-4D97-AF65-F5344CB8AC3E}">
        <p14:creationId xmlns:p14="http://schemas.microsoft.com/office/powerpoint/2010/main" val="3286287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8D80-FAE0-4D5C-8D55-7A09C12CA158}"/>
              </a:ext>
            </a:extLst>
          </p:cNvPr>
          <p:cNvSpPr>
            <a:spLocks noGrp="1"/>
          </p:cNvSpPr>
          <p:nvPr>
            <p:ph type="title"/>
          </p:nvPr>
        </p:nvSpPr>
        <p:spPr/>
        <p:txBody>
          <a:bodyPr/>
          <a:lstStyle/>
          <a:p>
            <a:r>
              <a:rPr lang="en-US" dirty="0"/>
              <a:t>Singly Linked Lists in C (7/18)</a:t>
            </a:r>
          </a:p>
        </p:txBody>
      </p:sp>
      <p:sp>
        <p:nvSpPr>
          <p:cNvPr id="3" name="Content Placeholder 2">
            <a:extLst>
              <a:ext uri="{FF2B5EF4-FFF2-40B4-BE49-F238E27FC236}">
                <a16:creationId xmlns:a16="http://schemas.microsoft.com/office/drawing/2014/main" id="{4E3BF4A1-1DB9-4D84-9BDB-7E693F3C03B2}"/>
              </a:ext>
            </a:extLst>
          </p:cNvPr>
          <p:cNvSpPr>
            <a:spLocks noGrp="1"/>
          </p:cNvSpPr>
          <p:nvPr>
            <p:ph idx="1"/>
          </p:nvPr>
        </p:nvSpPr>
        <p:spPr>
          <a:xfrm>
            <a:off x="6243320" y="1957705"/>
            <a:ext cx="5186680" cy="4900295"/>
          </a:xfrm>
        </p:spPr>
        <p:txBody>
          <a:bodyPr>
            <a:normAutofit fontScale="92500" lnSpcReduction="10000"/>
          </a:bodyPr>
          <a:lstStyle/>
          <a:p>
            <a:pPr marL="0" indent="0">
              <a:buNone/>
            </a:pPr>
            <a:r>
              <a:rPr lang="en-US" sz="2400" dirty="0" err="1">
                <a:solidFill>
                  <a:srgbClr val="0070C0"/>
                </a:solidFill>
              </a:rPr>
              <a:t>NodeT</a:t>
            </a:r>
            <a:r>
              <a:rPr lang="en-US" sz="2400" dirty="0">
                <a:solidFill>
                  <a:srgbClr val="0070C0"/>
                </a:solidFill>
              </a:rPr>
              <a:t> *list;  </a:t>
            </a:r>
          </a:p>
          <a:p>
            <a:pPr marL="0" indent="0">
              <a:buNone/>
            </a:pPr>
            <a:r>
              <a:rPr lang="en-US" sz="2400" dirty="0" err="1">
                <a:solidFill>
                  <a:srgbClr val="0070C0"/>
                </a:solidFill>
              </a:rPr>
              <a:t>NodeT</a:t>
            </a:r>
            <a:r>
              <a:rPr lang="en-US" sz="2400" dirty="0">
                <a:solidFill>
                  <a:srgbClr val="0070C0"/>
                </a:solidFill>
              </a:rPr>
              <a:t> *p;     </a:t>
            </a:r>
          </a:p>
          <a:p>
            <a:pPr marL="0" indent="0">
              <a:buNone/>
            </a:pPr>
            <a:endParaRPr lang="en-US" sz="2400" dirty="0">
              <a:solidFill>
                <a:srgbClr val="0070C0"/>
              </a:solidFill>
            </a:endParaRPr>
          </a:p>
          <a:p>
            <a:pPr marL="0" indent="0">
              <a:buNone/>
            </a:pPr>
            <a:r>
              <a:rPr lang="en-US" sz="2400" dirty="0">
                <a:solidFill>
                  <a:srgbClr val="0070C0"/>
                </a:solidFill>
              </a:rPr>
              <a:t>p = list;</a:t>
            </a:r>
          </a:p>
          <a:p>
            <a:pPr marL="0" indent="0">
              <a:buNone/>
            </a:pPr>
            <a:r>
              <a:rPr lang="en-US" sz="2400" dirty="0">
                <a:solidFill>
                  <a:srgbClr val="0070C0"/>
                </a:solidFill>
              </a:rPr>
              <a:t>while (p != NULL) {</a:t>
            </a:r>
          </a:p>
          <a:p>
            <a:pPr marL="0" indent="0">
              <a:buNone/>
            </a:pPr>
            <a:r>
              <a:rPr lang="en-US" sz="2400" dirty="0">
                <a:solidFill>
                  <a:srgbClr val="0070C0"/>
                </a:solidFill>
              </a:rPr>
              <a:t>	printf(“%d”, p-&gt;data); </a:t>
            </a:r>
          </a:p>
          <a:p>
            <a:pPr marL="0" indent="0">
              <a:buNone/>
            </a:pPr>
            <a:r>
              <a:rPr lang="en-US" sz="2400" dirty="0">
                <a:solidFill>
                  <a:srgbClr val="0070C0"/>
                </a:solidFill>
              </a:rPr>
              <a:t>	p = p-&gt;next;</a:t>
            </a:r>
          </a:p>
          <a:p>
            <a:pPr marL="0" indent="0">
              <a:buNone/>
            </a:pPr>
            <a:r>
              <a:rPr lang="en-US" sz="2400" dirty="0">
                <a:solidFill>
                  <a:srgbClr val="0070C0"/>
                </a:solidFill>
              </a:rPr>
              <a:t>} </a:t>
            </a:r>
          </a:p>
          <a:p>
            <a:pPr marL="0" indent="0">
              <a:buNone/>
            </a:pPr>
            <a:endParaRPr lang="en-US" sz="2400" dirty="0">
              <a:solidFill>
                <a:srgbClr val="0070C0"/>
              </a:solidFill>
            </a:endParaRPr>
          </a:p>
          <a:p>
            <a:pPr marL="0" indent="0">
              <a:buNone/>
            </a:pPr>
            <a:r>
              <a:rPr lang="en-US" sz="2400" dirty="0">
                <a:solidFill>
                  <a:srgbClr val="0070C0"/>
                </a:solidFill>
              </a:rPr>
              <a:t>for (p = list; p != NULL; p = p-&gt;next) {</a:t>
            </a:r>
          </a:p>
          <a:p>
            <a:pPr marL="0" indent="0">
              <a:buNone/>
            </a:pPr>
            <a:r>
              <a:rPr lang="en-US" sz="2400" dirty="0">
                <a:solidFill>
                  <a:srgbClr val="0070C0"/>
                </a:solidFill>
              </a:rPr>
              <a:t>	printf(“%d”, p-&gt;data); </a:t>
            </a:r>
          </a:p>
          <a:p>
            <a:pPr marL="0" indent="0">
              <a:buNone/>
            </a:pPr>
            <a:r>
              <a:rPr lang="en-US" sz="2400" dirty="0">
                <a:solidFill>
                  <a:srgbClr val="0070C0"/>
                </a:solidFill>
              </a:rPr>
              <a:t>}</a:t>
            </a:r>
          </a:p>
          <a:p>
            <a:pPr marL="0" indent="0">
              <a:buNone/>
            </a:pPr>
            <a:endParaRPr lang="en-US" dirty="0"/>
          </a:p>
        </p:txBody>
      </p:sp>
      <p:sp>
        <p:nvSpPr>
          <p:cNvPr id="4" name="Rectangle 3">
            <a:extLst>
              <a:ext uri="{FF2B5EF4-FFF2-40B4-BE49-F238E27FC236}">
                <a16:creationId xmlns:a16="http://schemas.microsoft.com/office/drawing/2014/main" id="{C1729256-8DE9-4C71-A00D-9A19C9CB6813}"/>
              </a:ext>
            </a:extLst>
          </p:cNvPr>
          <p:cNvSpPr/>
          <p:nvPr/>
        </p:nvSpPr>
        <p:spPr>
          <a:xfrm>
            <a:off x="762000" y="1765776"/>
            <a:ext cx="4861561" cy="2123658"/>
          </a:xfrm>
          <a:prstGeom prst="rect">
            <a:avLst/>
          </a:prstGeom>
        </p:spPr>
        <p:txBody>
          <a:bodyPr wrap="square">
            <a:spAutoFit/>
          </a:bodyPr>
          <a:lstStyle/>
          <a:p>
            <a:r>
              <a:rPr lang="en-AU" sz="2200" dirty="0"/>
              <a:t>Iterate over a singly linked list:</a:t>
            </a:r>
          </a:p>
          <a:p>
            <a:r>
              <a:rPr lang="en-AU" sz="2200" dirty="0"/>
              <a:t>   •  set p to point to first node (head)</a:t>
            </a:r>
          </a:p>
          <a:p>
            <a:r>
              <a:rPr lang="en-AU" sz="2200" dirty="0"/>
              <a:t>   •  examine node pointed to by p</a:t>
            </a:r>
          </a:p>
          <a:p>
            <a:r>
              <a:rPr lang="en-AU" sz="2200" dirty="0"/>
              <a:t>   •  change p to point to next node</a:t>
            </a:r>
          </a:p>
          <a:p>
            <a:r>
              <a:rPr lang="en-AU" sz="2200" dirty="0"/>
              <a:t>   •  stop when p reaches end of list (NULL)</a:t>
            </a:r>
          </a:p>
        </p:txBody>
      </p:sp>
    </p:spTree>
    <p:extLst>
      <p:ext uri="{BB962C8B-B14F-4D97-AF65-F5344CB8AC3E}">
        <p14:creationId xmlns:p14="http://schemas.microsoft.com/office/powerpoint/2010/main" val="4000660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9669-AEC3-405B-9D9C-F72E0DBEC44B}"/>
              </a:ext>
            </a:extLst>
          </p:cNvPr>
          <p:cNvSpPr>
            <a:spLocks noGrp="1"/>
          </p:cNvSpPr>
          <p:nvPr>
            <p:ph type="title"/>
          </p:nvPr>
        </p:nvSpPr>
        <p:spPr/>
        <p:txBody>
          <a:bodyPr/>
          <a:lstStyle/>
          <a:p>
            <a:r>
              <a:rPr lang="en-US" dirty="0"/>
              <a:t>Singly Linked Lists in C (8/18)</a:t>
            </a:r>
          </a:p>
        </p:txBody>
      </p:sp>
      <p:pic>
        <p:nvPicPr>
          <p:cNvPr id="4" name="Content Placeholder 3">
            <a:extLst>
              <a:ext uri="{FF2B5EF4-FFF2-40B4-BE49-F238E27FC236}">
                <a16:creationId xmlns:a16="http://schemas.microsoft.com/office/drawing/2014/main" id="{BEA1EB1D-9E2B-443E-AFF8-0FF4AFD3621C}"/>
              </a:ext>
            </a:extLst>
          </p:cNvPr>
          <p:cNvPicPr>
            <a:picLocks noGrp="1" noChangeAspect="1"/>
          </p:cNvPicPr>
          <p:nvPr>
            <p:ph idx="1"/>
          </p:nvPr>
        </p:nvPicPr>
        <p:blipFill>
          <a:blip r:embed="rId2"/>
          <a:stretch>
            <a:fillRect/>
          </a:stretch>
        </p:blipFill>
        <p:spPr>
          <a:xfrm>
            <a:off x="2834641" y="1805994"/>
            <a:ext cx="6309466" cy="4395484"/>
          </a:xfrm>
          <a:prstGeom prst="rect">
            <a:avLst/>
          </a:prstGeom>
        </p:spPr>
      </p:pic>
    </p:spTree>
    <p:extLst>
      <p:ext uri="{BB962C8B-B14F-4D97-AF65-F5344CB8AC3E}">
        <p14:creationId xmlns:p14="http://schemas.microsoft.com/office/powerpoint/2010/main" val="1069448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9669-AEC3-405B-9D9C-F72E0DBEC44B}"/>
              </a:ext>
            </a:extLst>
          </p:cNvPr>
          <p:cNvSpPr>
            <a:spLocks noGrp="1"/>
          </p:cNvSpPr>
          <p:nvPr>
            <p:ph type="title"/>
          </p:nvPr>
        </p:nvSpPr>
        <p:spPr/>
        <p:txBody>
          <a:bodyPr/>
          <a:lstStyle/>
          <a:p>
            <a:r>
              <a:rPr lang="en-US" dirty="0"/>
              <a:t>Singly Linked Lists in C (9/18)</a:t>
            </a:r>
          </a:p>
        </p:txBody>
      </p:sp>
      <p:pic>
        <p:nvPicPr>
          <p:cNvPr id="4" name="Content Placeholder 3">
            <a:extLst>
              <a:ext uri="{FF2B5EF4-FFF2-40B4-BE49-F238E27FC236}">
                <a16:creationId xmlns:a16="http://schemas.microsoft.com/office/drawing/2014/main" id="{C1B31804-737F-45F5-96AA-9AC8DDEE01C0}"/>
              </a:ext>
            </a:extLst>
          </p:cNvPr>
          <p:cNvPicPr>
            <a:picLocks noGrp="1" noChangeAspect="1"/>
          </p:cNvPicPr>
          <p:nvPr>
            <p:ph idx="1"/>
          </p:nvPr>
        </p:nvPicPr>
        <p:blipFill>
          <a:blip r:embed="rId2"/>
          <a:stretch>
            <a:fillRect/>
          </a:stretch>
        </p:blipFill>
        <p:spPr>
          <a:xfrm>
            <a:off x="2468880" y="1690688"/>
            <a:ext cx="6632640" cy="4620622"/>
          </a:xfrm>
          <a:prstGeom prst="rect">
            <a:avLst/>
          </a:prstGeom>
        </p:spPr>
      </p:pic>
    </p:spTree>
    <p:extLst>
      <p:ext uri="{BB962C8B-B14F-4D97-AF65-F5344CB8AC3E}">
        <p14:creationId xmlns:p14="http://schemas.microsoft.com/office/powerpoint/2010/main" val="3928729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9669-AEC3-405B-9D9C-F72E0DBEC44B}"/>
              </a:ext>
            </a:extLst>
          </p:cNvPr>
          <p:cNvSpPr>
            <a:spLocks noGrp="1"/>
          </p:cNvSpPr>
          <p:nvPr>
            <p:ph type="title"/>
          </p:nvPr>
        </p:nvSpPr>
        <p:spPr>
          <a:xfrm>
            <a:off x="733136" y="87745"/>
            <a:ext cx="10515600" cy="1325563"/>
          </a:xfrm>
        </p:spPr>
        <p:txBody>
          <a:bodyPr/>
          <a:lstStyle/>
          <a:p>
            <a:r>
              <a:rPr lang="en-US" dirty="0"/>
              <a:t>Singly Linked Lists in C (10/18) </a:t>
            </a:r>
          </a:p>
        </p:txBody>
      </p:sp>
      <p:sp>
        <p:nvSpPr>
          <p:cNvPr id="3" name="Content Placeholder 2">
            <a:extLst>
              <a:ext uri="{FF2B5EF4-FFF2-40B4-BE49-F238E27FC236}">
                <a16:creationId xmlns:a16="http://schemas.microsoft.com/office/drawing/2014/main" id="{2F41DCD2-740A-48AB-8F53-766F9B563B5F}"/>
              </a:ext>
            </a:extLst>
          </p:cNvPr>
          <p:cNvSpPr>
            <a:spLocks noGrp="1"/>
          </p:cNvSpPr>
          <p:nvPr>
            <p:ph idx="1"/>
          </p:nvPr>
        </p:nvSpPr>
        <p:spPr>
          <a:xfrm>
            <a:off x="628073" y="1570182"/>
            <a:ext cx="10725727" cy="5200073"/>
          </a:xfrm>
        </p:spPr>
        <p:txBody>
          <a:bodyPr>
            <a:normAutofit fontScale="40000" lnSpcReduction="20000"/>
          </a:bodyPr>
          <a:lstStyle/>
          <a:p>
            <a:pPr marL="0" indent="0">
              <a:buNone/>
            </a:pPr>
            <a:r>
              <a:rPr lang="en-US" sz="5000" dirty="0"/>
              <a:t>Find an element in a singly linked list:</a:t>
            </a:r>
          </a:p>
          <a:p>
            <a:pPr marL="0" indent="0">
              <a:buNone/>
            </a:pPr>
            <a:r>
              <a:rPr lang="en-US" sz="5000" dirty="0">
                <a:solidFill>
                  <a:srgbClr val="0070C0"/>
                </a:solidFill>
              </a:rPr>
              <a:t>int </a:t>
            </a:r>
            <a:r>
              <a:rPr lang="en-US" sz="5000" dirty="0" err="1">
                <a:solidFill>
                  <a:srgbClr val="0070C0"/>
                </a:solidFill>
              </a:rPr>
              <a:t>findElement</a:t>
            </a:r>
            <a:r>
              <a:rPr lang="en-US" sz="5000" dirty="0">
                <a:solidFill>
                  <a:srgbClr val="0070C0"/>
                </a:solidFill>
              </a:rPr>
              <a:t>(</a:t>
            </a:r>
            <a:r>
              <a:rPr lang="en-US" sz="5000" dirty="0" err="1">
                <a:solidFill>
                  <a:srgbClr val="0070C0"/>
                </a:solidFill>
              </a:rPr>
              <a:t>NodeT</a:t>
            </a:r>
            <a:r>
              <a:rPr lang="en-US" sz="5000" dirty="0">
                <a:solidFill>
                  <a:srgbClr val="0070C0"/>
                </a:solidFill>
              </a:rPr>
              <a:t> *list, int d) {</a:t>
            </a:r>
          </a:p>
          <a:p>
            <a:pPr marL="0" indent="0">
              <a:buNone/>
            </a:pPr>
            <a:r>
              <a:rPr lang="en-US" sz="5000" dirty="0">
                <a:solidFill>
                  <a:srgbClr val="0070C0"/>
                </a:solidFill>
              </a:rPr>
              <a:t>   </a:t>
            </a:r>
            <a:r>
              <a:rPr lang="en-US" sz="5000" dirty="0" err="1">
                <a:solidFill>
                  <a:srgbClr val="0070C0"/>
                </a:solidFill>
              </a:rPr>
              <a:t>NodeT</a:t>
            </a:r>
            <a:r>
              <a:rPr lang="en-US" sz="5000" dirty="0">
                <a:solidFill>
                  <a:srgbClr val="0070C0"/>
                </a:solidFill>
              </a:rPr>
              <a:t> *p;</a:t>
            </a:r>
          </a:p>
          <a:p>
            <a:pPr marL="0" indent="0">
              <a:buNone/>
            </a:pPr>
            <a:r>
              <a:rPr lang="en-US" sz="5000" dirty="0">
                <a:solidFill>
                  <a:srgbClr val="0070C0"/>
                </a:solidFill>
              </a:rPr>
              <a:t>   for (p = list; p != NULL; p = p-&gt;next)</a:t>
            </a:r>
          </a:p>
          <a:p>
            <a:pPr marL="0" indent="0">
              <a:buNone/>
            </a:pPr>
            <a:r>
              <a:rPr lang="en-US" sz="5000" dirty="0">
                <a:solidFill>
                  <a:srgbClr val="0070C0"/>
                </a:solidFill>
              </a:rPr>
              <a:t>      if (p-&gt;data == d)      </a:t>
            </a:r>
          </a:p>
          <a:p>
            <a:pPr marL="0" indent="0">
              <a:buNone/>
            </a:pPr>
            <a:r>
              <a:rPr lang="en-US" sz="5000" dirty="0">
                <a:solidFill>
                  <a:srgbClr val="0070C0"/>
                </a:solidFill>
              </a:rPr>
              <a:t>         return 1;</a:t>
            </a:r>
          </a:p>
          <a:p>
            <a:pPr marL="0" indent="0">
              <a:buNone/>
            </a:pPr>
            <a:r>
              <a:rPr lang="en-US" sz="5000" dirty="0">
                <a:solidFill>
                  <a:srgbClr val="0070C0"/>
                </a:solidFill>
              </a:rPr>
              <a:t>   return 0;                 </a:t>
            </a:r>
          </a:p>
          <a:p>
            <a:pPr marL="0" indent="0">
              <a:buNone/>
            </a:pPr>
            <a:r>
              <a:rPr lang="en-US" sz="5000" dirty="0">
                <a:solidFill>
                  <a:srgbClr val="0070C0"/>
                </a:solidFill>
              </a:rPr>
              <a:t>}</a:t>
            </a:r>
          </a:p>
          <a:p>
            <a:pPr marL="0" indent="0">
              <a:buNone/>
            </a:pPr>
            <a:endParaRPr lang="en-US" sz="5000" dirty="0"/>
          </a:p>
          <a:p>
            <a:pPr marL="0" indent="0">
              <a:buNone/>
            </a:pPr>
            <a:r>
              <a:rPr lang="en-US" sz="5000" dirty="0"/>
              <a:t>Print all elements:</a:t>
            </a:r>
          </a:p>
          <a:p>
            <a:pPr marL="0" indent="0">
              <a:buNone/>
            </a:pPr>
            <a:r>
              <a:rPr lang="en-US" sz="5000" dirty="0" err="1">
                <a:solidFill>
                  <a:srgbClr val="0070C0"/>
                </a:solidFill>
              </a:rPr>
              <a:t>showElements</a:t>
            </a:r>
            <a:r>
              <a:rPr lang="en-US" sz="5000" dirty="0">
                <a:solidFill>
                  <a:srgbClr val="0070C0"/>
                </a:solidFill>
              </a:rPr>
              <a:t>(</a:t>
            </a:r>
            <a:r>
              <a:rPr lang="en-US" sz="5000" dirty="0" err="1">
                <a:solidFill>
                  <a:srgbClr val="0070C0"/>
                </a:solidFill>
              </a:rPr>
              <a:t>NodeT</a:t>
            </a:r>
            <a:r>
              <a:rPr lang="en-US" sz="5000" dirty="0">
                <a:solidFill>
                  <a:srgbClr val="0070C0"/>
                </a:solidFill>
              </a:rPr>
              <a:t> *list) {</a:t>
            </a:r>
          </a:p>
          <a:p>
            <a:pPr marL="0" indent="0">
              <a:buNone/>
            </a:pPr>
            <a:r>
              <a:rPr lang="en-US" sz="5000" dirty="0">
                <a:solidFill>
                  <a:srgbClr val="0070C0"/>
                </a:solidFill>
              </a:rPr>
              <a:t>   </a:t>
            </a:r>
            <a:r>
              <a:rPr lang="en-US" sz="5000" dirty="0" err="1">
                <a:solidFill>
                  <a:srgbClr val="0070C0"/>
                </a:solidFill>
              </a:rPr>
              <a:t>NodeT</a:t>
            </a:r>
            <a:r>
              <a:rPr lang="en-US" sz="5000" dirty="0">
                <a:solidFill>
                  <a:srgbClr val="0070C0"/>
                </a:solidFill>
              </a:rPr>
              <a:t> *p;</a:t>
            </a:r>
          </a:p>
          <a:p>
            <a:pPr marL="0" indent="0">
              <a:buNone/>
            </a:pPr>
            <a:r>
              <a:rPr lang="en-US" sz="5000" dirty="0">
                <a:solidFill>
                  <a:srgbClr val="0070C0"/>
                </a:solidFill>
              </a:rPr>
              <a:t>   for (p = list; p != NULL; p = p-&gt;next)</a:t>
            </a:r>
          </a:p>
          <a:p>
            <a:pPr marL="0" indent="0">
              <a:buNone/>
            </a:pPr>
            <a:r>
              <a:rPr lang="en-US" sz="5000" dirty="0">
                <a:solidFill>
                  <a:srgbClr val="0070C0"/>
                </a:solidFill>
              </a:rPr>
              <a:t>      printf("%6d", p-&gt;data);</a:t>
            </a:r>
          </a:p>
          <a:p>
            <a:pPr marL="0" indent="0">
              <a:buNone/>
            </a:pPr>
            <a:r>
              <a:rPr lang="en-US" sz="5000" dirty="0">
                <a:solidFill>
                  <a:srgbClr val="0070C0"/>
                </a:solidFill>
              </a:rPr>
              <a:t>}</a:t>
            </a:r>
          </a:p>
          <a:p>
            <a:pPr marL="0" indent="0">
              <a:buNone/>
            </a:pPr>
            <a:endParaRPr lang="en-US" dirty="0"/>
          </a:p>
        </p:txBody>
      </p:sp>
    </p:spTree>
    <p:extLst>
      <p:ext uri="{BB962C8B-B14F-4D97-AF65-F5344CB8AC3E}">
        <p14:creationId xmlns:p14="http://schemas.microsoft.com/office/powerpoint/2010/main" val="2083841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(11/18)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788679"/>
            <a:ext cx="4953000" cy="4361816"/>
          </a:xfrm>
        </p:spPr>
        <p:txBody>
          <a:bodyPr>
            <a:normAutofit lnSpcReduction="10000"/>
          </a:bodyPr>
          <a:lstStyle/>
          <a:p>
            <a:pPr marL="0" indent="0">
              <a:buNone/>
            </a:pPr>
            <a:r>
              <a:rPr lang="en-AU" sz="2400" dirty="0"/>
              <a:t>Linked list nodes are typically located in the heap</a:t>
            </a:r>
          </a:p>
          <a:p>
            <a:pPr marL="0" indent="0">
              <a:buNone/>
            </a:pPr>
            <a:r>
              <a:rPr lang="en-AU" sz="2400" dirty="0"/>
              <a:t>  •  because nodes are dynamically created</a:t>
            </a:r>
          </a:p>
          <a:p>
            <a:pPr marL="0" indent="0">
              <a:buNone/>
            </a:pPr>
            <a:r>
              <a:rPr lang="en-AU" sz="2400" dirty="0"/>
              <a:t>Variables containing pointers to list nodes</a:t>
            </a:r>
          </a:p>
          <a:p>
            <a:pPr marL="0" indent="0">
              <a:buNone/>
            </a:pPr>
            <a:r>
              <a:rPr lang="en-AU" sz="2400" dirty="0"/>
              <a:t>  •  are likely to be local variables (in the stack)</a:t>
            </a:r>
          </a:p>
          <a:p>
            <a:pPr marL="0" indent="0">
              <a:buNone/>
            </a:pPr>
            <a:r>
              <a:rPr lang="en-AU" sz="2400" dirty="0"/>
              <a:t>Pointers to the start of lists are often</a:t>
            </a:r>
          </a:p>
          <a:p>
            <a:pPr marL="0" indent="0">
              <a:buNone/>
            </a:pPr>
            <a:r>
              <a:rPr lang="en-AU" sz="2400" dirty="0"/>
              <a:t>  •  passed as parameters to function</a:t>
            </a:r>
          </a:p>
          <a:p>
            <a:pPr marL="0" indent="0">
              <a:buNone/>
            </a:pPr>
            <a:r>
              <a:rPr lang="en-AU" sz="2400" dirty="0"/>
              <a:t>  •  returned as function results</a:t>
            </a:r>
          </a:p>
          <a:p>
            <a:pPr marL="0" indent="0">
              <a:buNone/>
            </a:pPr>
            <a:endParaRPr lang="en-US" dirty="0"/>
          </a:p>
        </p:txBody>
      </p:sp>
      <p:pic>
        <p:nvPicPr>
          <p:cNvPr id="6" name="Picture 5">
            <a:extLst>
              <a:ext uri="{FF2B5EF4-FFF2-40B4-BE49-F238E27FC236}">
                <a16:creationId xmlns:a16="http://schemas.microsoft.com/office/drawing/2014/main" id="{9B64D9EC-04F5-49C3-A460-6998DD8A4CE2}"/>
              </a:ext>
            </a:extLst>
          </p:cNvPr>
          <p:cNvPicPr>
            <a:picLocks noChangeAspect="1"/>
          </p:cNvPicPr>
          <p:nvPr/>
        </p:nvPicPr>
        <p:blipFill>
          <a:blip r:embed="rId3"/>
          <a:stretch>
            <a:fillRect/>
          </a:stretch>
        </p:blipFill>
        <p:spPr>
          <a:xfrm>
            <a:off x="5971058" y="1906398"/>
            <a:ext cx="5791702" cy="3968840"/>
          </a:xfrm>
          <a:prstGeom prst="rect">
            <a:avLst/>
          </a:prstGeom>
        </p:spPr>
      </p:pic>
    </p:spTree>
    <p:extLst>
      <p:ext uri="{BB962C8B-B14F-4D97-AF65-F5344CB8AC3E}">
        <p14:creationId xmlns:p14="http://schemas.microsoft.com/office/powerpoint/2010/main" val="353425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88B1-0F2F-4C3E-9732-8713E359039E}"/>
              </a:ext>
            </a:extLst>
          </p:cNvPr>
          <p:cNvSpPr>
            <a:spLocks noGrp="1"/>
          </p:cNvSpPr>
          <p:nvPr>
            <p:ph type="title"/>
          </p:nvPr>
        </p:nvSpPr>
        <p:spPr/>
        <p:txBody>
          <a:bodyPr/>
          <a:lstStyle/>
          <a:p>
            <a:r>
              <a:rPr lang="en-US" dirty="0"/>
              <a:t>Automatic Variables</a:t>
            </a:r>
          </a:p>
        </p:txBody>
      </p:sp>
      <p:sp>
        <p:nvSpPr>
          <p:cNvPr id="3" name="Content Placeholder 2">
            <a:extLst>
              <a:ext uri="{FF2B5EF4-FFF2-40B4-BE49-F238E27FC236}">
                <a16:creationId xmlns:a16="http://schemas.microsoft.com/office/drawing/2014/main" id="{0E33281C-41A9-4A6F-A022-27B74990192F}"/>
              </a:ext>
            </a:extLst>
          </p:cNvPr>
          <p:cNvSpPr>
            <a:spLocks noGrp="1"/>
          </p:cNvSpPr>
          <p:nvPr>
            <p:ph idx="1"/>
          </p:nvPr>
        </p:nvSpPr>
        <p:spPr>
          <a:xfrm>
            <a:off x="838200" y="1825625"/>
            <a:ext cx="5423263" cy="4351338"/>
          </a:xfrm>
        </p:spPr>
        <p:txBody>
          <a:bodyPr/>
          <a:lstStyle/>
          <a:p>
            <a:pPr marL="0" indent="0">
              <a:buNone/>
            </a:pPr>
            <a:r>
              <a:rPr lang="en-US" sz="2400" dirty="0"/>
              <a:t>Any variable defined in a function</a:t>
            </a:r>
          </a:p>
          <a:p>
            <a:pPr marL="182880" lvl="1" indent="-274320"/>
            <a:r>
              <a:rPr lang="en-US" dirty="0"/>
              <a:t> Also called local variable </a:t>
            </a:r>
          </a:p>
          <a:p>
            <a:pPr marL="182880" lvl="1" indent="-274320"/>
            <a:r>
              <a:rPr lang="en-US" dirty="0"/>
              <a:t> Its lifetime is the execution period of</a:t>
            </a:r>
          </a:p>
          <a:p>
            <a:pPr marL="0" lvl="1" indent="0">
              <a:buNone/>
            </a:pPr>
            <a:r>
              <a:rPr lang="en-US" dirty="0"/>
              <a:t>     the function</a:t>
            </a:r>
          </a:p>
          <a:p>
            <a:pPr marL="182880" lvl="1" indent="-274320"/>
            <a:r>
              <a:rPr lang="en-US" dirty="0"/>
              <a:t> Its scope is within the function</a:t>
            </a:r>
          </a:p>
          <a:p>
            <a:pPr marL="182880" lvl="1" indent="-274320"/>
            <a:r>
              <a:rPr lang="en-US" dirty="0"/>
              <a:t> The keyword </a:t>
            </a:r>
            <a:r>
              <a:rPr lang="en-US" i="1" dirty="0">
                <a:solidFill>
                  <a:srgbClr val="0070C0"/>
                </a:solidFill>
              </a:rPr>
              <a:t>auto </a:t>
            </a:r>
            <a:r>
              <a:rPr lang="en-US" dirty="0"/>
              <a:t>can be used to</a:t>
            </a:r>
          </a:p>
          <a:p>
            <a:pPr marL="0" lvl="1" indent="0">
              <a:buNone/>
            </a:pPr>
            <a:r>
              <a:rPr lang="en-US" dirty="0"/>
              <a:t>     define a local  automatic variable.</a:t>
            </a:r>
          </a:p>
          <a:p>
            <a:pPr marL="0" lvl="1" indent="0">
              <a:buNone/>
            </a:pPr>
            <a:r>
              <a:rPr lang="en-US" dirty="0"/>
              <a:t>     However, it’s not required. </a:t>
            </a:r>
          </a:p>
        </p:txBody>
      </p:sp>
      <p:sp>
        <p:nvSpPr>
          <p:cNvPr id="7" name="Rectangle 6">
            <a:extLst>
              <a:ext uri="{FF2B5EF4-FFF2-40B4-BE49-F238E27FC236}">
                <a16:creationId xmlns:a16="http://schemas.microsoft.com/office/drawing/2014/main" id="{FE8F9059-00C5-47DA-93EF-3D0A56F425AB}"/>
              </a:ext>
            </a:extLst>
          </p:cNvPr>
          <p:cNvSpPr/>
          <p:nvPr/>
        </p:nvSpPr>
        <p:spPr>
          <a:xfrm>
            <a:off x="7016932" y="1690688"/>
            <a:ext cx="4336868" cy="3693319"/>
          </a:xfrm>
          <a:prstGeom prst="rect">
            <a:avLst/>
          </a:prstGeom>
        </p:spPr>
        <p:txBody>
          <a:bodyPr wrap="square">
            <a:spAutoFit/>
          </a:bodyPr>
          <a:lstStyle/>
          <a:p>
            <a:endParaRPr lang="en-US" dirty="0">
              <a:solidFill>
                <a:srgbClr val="0070C0"/>
              </a:solidFill>
            </a:endParaRPr>
          </a:p>
          <a:p>
            <a:r>
              <a:rPr lang="en-US" dirty="0">
                <a:solidFill>
                  <a:srgbClr val="0070C0"/>
                </a:solidFill>
              </a:rPr>
              <a:t>void </a:t>
            </a:r>
            <a:r>
              <a:rPr lang="en-US" dirty="0" err="1">
                <a:solidFill>
                  <a:srgbClr val="0070C0"/>
                </a:solidFill>
              </a:rPr>
              <a:t>DemoFunction</a:t>
            </a:r>
            <a:r>
              <a:rPr lang="en-US" dirty="0">
                <a:solidFill>
                  <a:srgbClr val="0070C0"/>
                </a:solidFill>
              </a:rPr>
              <a:t>(void);        </a:t>
            </a:r>
          </a:p>
          <a:p>
            <a:r>
              <a:rPr lang="en-US" dirty="0">
                <a:solidFill>
                  <a:srgbClr val="0070C0"/>
                </a:solidFill>
              </a:rPr>
              <a:t>   {</a:t>
            </a:r>
          </a:p>
          <a:p>
            <a:r>
              <a:rPr lang="en-US" dirty="0">
                <a:solidFill>
                  <a:srgbClr val="0070C0"/>
                </a:solidFill>
              </a:rPr>
              <a:t>     </a:t>
            </a:r>
            <a:r>
              <a:rPr lang="en-US" dirty="0">
                <a:solidFill>
                  <a:srgbClr val="FF0000"/>
                </a:solidFill>
              </a:rPr>
              <a:t>auto</a:t>
            </a:r>
            <a:r>
              <a:rPr lang="en-US" dirty="0">
                <a:solidFill>
                  <a:srgbClr val="0070C0"/>
                </a:solidFill>
              </a:rPr>
              <a:t> float </a:t>
            </a:r>
            <a:r>
              <a:rPr lang="en-US" dirty="0" err="1">
                <a:solidFill>
                  <a:srgbClr val="FF0000"/>
                </a:solidFill>
              </a:rPr>
              <a:t>Local_variable</a:t>
            </a:r>
            <a:r>
              <a:rPr lang="en-US" dirty="0">
                <a:solidFill>
                  <a:srgbClr val="0070C0"/>
                </a:solidFill>
              </a:rPr>
              <a:t>=0;</a:t>
            </a:r>
          </a:p>
          <a:p>
            <a:r>
              <a:rPr lang="en-US" dirty="0">
                <a:solidFill>
                  <a:srgbClr val="0070C0"/>
                </a:solidFill>
              </a:rPr>
              <a:t>     … </a:t>
            </a:r>
          </a:p>
          <a:p>
            <a:r>
              <a:rPr lang="en-US" dirty="0">
                <a:solidFill>
                  <a:srgbClr val="0070C0"/>
                </a:solidFill>
              </a:rPr>
              <a:t>   }</a:t>
            </a:r>
          </a:p>
          <a:p>
            <a:endParaRPr lang="en-US" dirty="0">
              <a:solidFill>
                <a:srgbClr val="0070C0"/>
              </a:solidFill>
            </a:endParaRPr>
          </a:p>
          <a:p>
            <a:r>
              <a:rPr lang="en-US" dirty="0">
                <a:solidFill>
                  <a:srgbClr val="0070C0"/>
                </a:solidFill>
              </a:rPr>
              <a:t>int main(void) {</a:t>
            </a:r>
          </a:p>
          <a:p>
            <a:r>
              <a:rPr lang="en-US" dirty="0">
                <a:solidFill>
                  <a:srgbClr val="0070C0"/>
                </a:solidFill>
              </a:rPr>
              <a:t>    </a:t>
            </a:r>
            <a:r>
              <a:rPr lang="en-US" dirty="0" err="1">
                <a:solidFill>
                  <a:srgbClr val="FF0000"/>
                </a:solidFill>
              </a:rPr>
              <a:t>Automatic_Variable</a:t>
            </a:r>
            <a:r>
              <a:rPr lang="en-US" dirty="0">
                <a:solidFill>
                  <a:srgbClr val="FF0000"/>
                </a:solidFill>
              </a:rPr>
              <a:t> </a:t>
            </a:r>
            <a:r>
              <a:rPr lang="en-US" dirty="0">
                <a:solidFill>
                  <a:srgbClr val="0070C0"/>
                </a:solidFill>
              </a:rPr>
              <a:t>= 10;</a:t>
            </a:r>
          </a:p>
          <a:p>
            <a:r>
              <a:rPr lang="en-US" dirty="0">
                <a:solidFill>
                  <a:srgbClr val="0070C0"/>
                </a:solidFill>
              </a:rPr>
              <a:t>    </a:t>
            </a:r>
            <a:r>
              <a:rPr lang="en-US" dirty="0" err="1">
                <a:solidFill>
                  <a:srgbClr val="0070C0"/>
                </a:solidFill>
              </a:rPr>
              <a:t>DemoFunction</a:t>
            </a:r>
            <a:r>
              <a:rPr lang="en-US" dirty="0">
                <a:solidFill>
                  <a:srgbClr val="0070C0"/>
                </a:solidFill>
              </a:rPr>
              <a:t>();</a:t>
            </a:r>
          </a:p>
          <a:p>
            <a:r>
              <a:rPr lang="en-US" dirty="0">
                <a:solidFill>
                  <a:srgbClr val="0070C0"/>
                </a:solidFill>
              </a:rPr>
              <a:t>    …</a:t>
            </a:r>
          </a:p>
          <a:p>
            <a:r>
              <a:rPr lang="en-US" dirty="0">
                <a:solidFill>
                  <a:srgbClr val="0070C0"/>
                </a:solidFill>
              </a:rPr>
              <a:t>    return 0;</a:t>
            </a:r>
          </a:p>
          <a:p>
            <a:r>
              <a:rPr lang="en-US" dirty="0">
                <a:solidFill>
                  <a:srgbClr val="0070C0"/>
                </a:solidFill>
              </a:rPr>
              <a:t>  }</a:t>
            </a:r>
          </a:p>
        </p:txBody>
      </p:sp>
    </p:spTree>
    <p:extLst>
      <p:ext uri="{BB962C8B-B14F-4D97-AF65-F5344CB8AC3E}">
        <p14:creationId xmlns:p14="http://schemas.microsoft.com/office/powerpoint/2010/main" val="1280427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Singly Linked Lists in C (12/18)</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788679"/>
            <a:ext cx="9220200" cy="4361816"/>
          </a:xfrm>
        </p:spPr>
        <p:txBody>
          <a:bodyPr>
            <a:normAutofit lnSpcReduction="10000"/>
          </a:bodyPr>
          <a:lstStyle/>
          <a:p>
            <a:pPr marL="0" indent="0">
              <a:buNone/>
            </a:pPr>
            <a:r>
              <a:rPr lang="en-AU" sz="2400" dirty="0"/>
              <a:t>Linked lists are more flexible than arrays:</a:t>
            </a:r>
          </a:p>
          <a:p>
            <a:pPr marL="0" indent="0">
              <a:buNone/>
            </a:pPr>
            <a:r>
              <a:rPr lang="en-AU" sz="2400" dirty="0"/>
              <a:t>  •  values do not have to be adjacent in memory</a:t>
            </a:r>
          </a:p>
          <a:p>
            <a:pPr marL="0" indent="0">
              <a:buNone/>
            </a:pPr>
            <a:r>
              <a:rPr lang="en-AU" sz="2400" dirty="0"/>
              <a:t>  •  values can be rearranged simply by altering pointers</a:t>
            </a:r>
          </a:p>
          <a:p>
            <a:pPr marL="0" indent="0">
              <a:buNone/>
            </a:pPr>
            <a:r>
              <a:rPr lang="en-AU" sz="2400" dirty="0"/>
              <a:t>  •  the number of values can change dynamically</a:t>
            </a:r>
          </a:p>
          <a:p>
            <a:pPr marL="0" indent="0">
              <a:buNone/>
            </a:pPr>
            <a:r>
              <a:rPr lang="en-AU" sz="2400" dirty="0"/>
              <a:t>  •  values can be added or removed in any order</a:t>
            </a:r>
          </a:p>
          <a:p>
            <a:pPr marL="0" indent="0">
              <a:buNone/>
            </a:pPr>
            <a:endParaRPr lang="en-AU" sz="2400" dirty="0"/>
          </a:p>
          <a:p>
            <a:pPr marL="0" indent="0">
              <a:buNone/>
            </a:pPr>
            <a:r>
              <a:rPr lang="en-AU" sz="2400" dirty="0"/>
              <a:t>Disadvantages:</a:t>
            </a:r>
          </a:p>
          <a:p>
            <a:pPr marL="0" indent="0">
              <a:buNone/>
            </a:pPr>
            <a:r>
              <a:rPr lang="en-AU" sz="2400" dirty="0"/>
              <a:t>  •  it is not difficult to get pointer manipulations wrong</a:t>
            </a:r>
          </a:p>
          <a:p>
            <a:pPr marL="0" indent="0">
              <a:buNone/>
            </a:pPr>
            <a:r>
              <a:rPr lang="en-AU" sz="2400" dirty="0"/>
              <a:t>  •  each value also requires storage for next pointer</a:t>
            </a:r>
          </a:p>
          <a:p>
            <a:pPr marL="0" indent="0">
              <a:buNone/>
            </a:pPr>
            <a:r>
              <a:rPr lang="en-AU" sz="2400" dirty="0"/>
              <a:t>  •  creating a node needs OS support, and thus is slow. </a:t>
            </a:r>
          </a:p>
          <a:p>
            <a:pPr marL="0" indent="0">
              <a:buNone/>
            </a:pPr>
            <a:endParaRPr lang="en-US" dirty="0"/>
          </a:p>
        </p:txBody>
      </p:sp>
    </p:spTree>
    <p:extLst>
      <p:ext uri="{BB962C8B-B14F-4D97-AF65-F5344CB8AC3E}">
        <p14:creationId xmlns:p14="http://schemas.microsoft.com/office/powerpoint/2010/main" val="346326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(13/18)</a:t>
            </a:r>
            <a:endParaRPr lang="en-US" dirty="0"/>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a:xfrm>
            <a:off x="838200" y="1625600"/>
            <a:ext cx="10515600" cy="5089235"/>
          </a:xfrm>
        </p:spPr>
        <p:txBody>
          <a:bodyPr>
            <a:normAutofit fontScale="55000" lnSpcReduction="20000"/>
          </a:bodyPr>
          <a:lstStyle/>
          <a:p>
            <a:pPr marL="0" indent="0">
              <a:buNone/>
            </a:pPr>
            <a:r>
              <a:rPr lang="en-AU" sz="3800" dirty="0"/>
              <a:t>What does this code do?</a:t>
            </a:r>
          </a:p>
          <a:p>
            <a:pPr marL="0" indent="0">
              <a:buNone/>
            </a:pPr>
            <a:r>
              <a:rPr lang="en-AU" sz="3800" dirty="0">
                <a:solidFill>
                  <a:srgbClr val="0070C0"/>
                </a:solidFill>
              </a:rPr>
              <a:t>1  </a:t>
            </a:r>
            <a:r>
              <a:rPr lang="en-AU" sz="3800" dirty="0" err="1">
                <a:solidFill>
                  <a:srgbClr val="0070C0"/>
                </a:solidFill>
              </a:rPr>
              <a:t>NodeT</a:t>
            </a:r>
            <a:r>
              <a:rPr lang="en-AU" sz="3800" dirty="0">
                <a:solidFill>
                  <a:srgbClr val="0070C0"/>
                </a:solidFill>
              </a:rPr>
              <a:t> *p = list;</a:t>
            </a:r>
          </a:p>
          <a:p>
            <a:pPr marL="0" indent="0">
              <a:buNone/>
            </a:pPr>
            <a:r>
              <a:rPr lang="en-AU" sz="3800" dirty="0">
                <a:solidFill>
                  <a:srgbClr val="0070C0"/>
                </a:solidFill>
              </a:rPr>
              <a:t>2  while (p != NULL) {</a:t>
            </a:r>
          </a:p>
          <a:p>
            <a:pPr marL="0" indent="0">
              <a:buNone/>
            </a:pPr>
            <a:r>
              <a:rPr lang="en-AU" sz="3800" dirty="0">
                <a:solidFill>
                  <a:srgbClr val="0070C0"/>
                </a:solidFill>
              </a:rPr>
              <a:t>3     </a:t>
            </a:r>
            <a:r>
              <a:rPr lang="en-AU" sz="3800" dirty="0" err="1">
                <a:solidFill>
                  <a:srgbClr val="0070C0"/>
                </a:solidFill>
              </a:rPr>
              <a:t>printf</a:t>
            </a:r>
            <a:r>
              <a:rPr lang="en-AU" sz="3800" dirty="0">
                <a:solidFill>
                  <a:srgbClr val="0070C0"/>
                </a:solidFill>
              </a:rPr>
              <a:t>("%6d", p-&gt;data);</a:t>
            </a:r>
          </a:p>
          <a:p>
            <a:pPr marL="0" indent="0">
              <a:buNone/>
            </a:pPr>
            <a:r>
              <a:rPr lang="en-AU" sz="3800" dirty="0">
                <a:solidFill>
                  <a:srgbClr val="0070C0"/>
                </a:solidFill>
              </a:rPr>
              <a:t>4     if (p-&gt;next != NULL)</a:t>
            </a:r>
          </a:p>
          <a:p>
            <a:pPr marL="0" indent="0">
              <a:buNone/>
            </a:pPr>
            <a:r>
              <a:rPr lang="en-AU" sz="3800" dirty="0">
                <a:solidFill>
                  <a:srgbClr val="0070C0"/>
                </a:solidFill>
              </a:rPr>
              <a:t>5        p = p-&gt;next-&gt;next;</a:t>
            </a:r>
          </a:p>
          <a:p>
            <a:pPr marL="0" indent="0">
              <a:buNone/>
            </a:pPr>
            <a:r>
              <a:rPr lang="en-AU" sz="3800" dirty="0">
                <a:solidFill>
                  <a:srgbClr val="0070C0"/>
                </a:solidFill>
              </a:rPr>
              <a:t>6     else</a:t>
            </a:r>
          </a:p>
          <a:p>
            <a:pPr marL="0" indent="0">
              <a:buNone/>
            </a:pPr>
            <a:r>
              <a:rPr lang="en-AU" sz="3800" dirty="0">
                <a:solidFill>
                  <a:srgbClr val="0070C0"/>
                </a:solidFill>
              </a:rPr>
              <a:t>7        p = NULL;</a:t>
            </a:r>
          </a:p>
          <a:p>
            <a:pPr marL="0" indent="0">
              <a:buNone/>
            </a:pPr>
            <a:r>
              <a:rPr lang="en-AU" sz="3800" dirty="0">
                <a:solidFill>
                  <a:srgbClr val="0070C0"/>
                </a:solidFill>
              </a:rPr>
              <a:t>9  }</a:t>
            </a:r>
          </a:p>
          <a:p>
            <a:pPr marL="0" indent="0">
              <a:buNone/>
            </a:pPr>
            <a:r>
              <a:rPr lang="en-AU" sz="3800" dirty="0"/>
              <a:t>What is the purpose of the conditional statement in line 4?</a:t>
            </a:r>
          </a:p>
          <a:p>
            <a:pPr marL="0" indent="0">
              <a:buNone/>
            </a:pPr>
            <a:r>
              <a:rPr lang="en-AU" sz="3800" dirty="0"/>
              <a:t>________________________________________</a:t>
            </a:r>
          </a:p>
          <a:p>
            <a:pPr marL="0" indent="0">
              <a:buNone/>
            </a:pPr>
            <a:r>
              <a:rPr lang="en-AU" sz="3800" dirty="0"/>
              <a:t>Every second list element is printed.</a:t>
            </a:r>
          </a:p>
          <a:p>
            <a:pPr marL="0" indent="0">
              <a:buNone/>
            </a:pPr>
            <a:r>
              <a:rPr lang="en-AU" sz="3800" dirty="0"/>
              <a:t>If *p happens to be the last element in the list, then p-&gt;next-&gt;next does not exist. </a:t>
            </a:r>
          </a:p>
          <a:p>
            <a:pPr marL="0" indent="0">
              <a:buNone/>
            </a:pPr>
            <a:r>
              <a:rPr lang="en-AU" sz="3800" dirty="0"/>
              <a:t>The if-statement ensures that we do not attempt to assign an invalid address to p in line 5.</a:t>
            </a:r>
          </a:p>
          <a:p>
            <a:pPr marL="0" indent="0">
              <a:buNone/>
            </a:pPr>
            <a:endParaRPr lang="en-US" dirty="0"/>
          </a:p>
        </p:txBody>
      </p:sp>
    </p:spTree>
    <p:extLst>
      <p:ext uri="{BB962C8B-B14F-4D97-AF65-F5344CB8AC3E}">
        <p14:creationId xmlns:p14="http://schemas.microsoft.com/office/powerpoint/2010/main" val="1757737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(14/18)</a:t>
            </a:r>
            <a:endParaRPr lang="en-US" dirty="0"/>
          </a:p>
        </p:txBody>
      </p:sp>
      <p:sp>
        <p:nvSpPr>
          <p:cNvPr id="4" name="Content Placeholder 3">
            <a:extLst>
              <a:ext uri="{FF2B5EF4-FFF2-40B4-BE49-F238E27FC236}">
                <a16:creationId xmlns:a16="http://schemas.microsoft.com/office/drawing/2014/main" id="{4F90ECA5-0EE5-4E26-A6D5-95E7472551E7}"/>
              </a:ext>
            </a:extLst>
          </p:cNvPr>
          <p:cNvSpPr>
            <a:spLocks noGrp="1"/>
          </p:cNvSpPr>
          <p:nvPr>
            <p:ph idx="1"/>
          </p:nvPr>
        </p:nvSpPr>
        <p:spPr/>
        <p:txBody>
          <a:bodyPr/>
          <a:lstStyle/>
          <a:p>
            <a:pPr marL="0" indent="0">
              <a:buNone/>
            </a:pPr>
            <a:r>
              <a:rPr lang="en-US" sz="2400" dirty="0"/>
              <a:t>Rewrite </a:t>
            </a:r>
            <a:r>
              <a:rPr lang="en-US" sz="2400" dirty="0" err="1"/>
              <a:t>showElements</a:t>
            </a:r>
            <a:r>
              <a:rPr lang="en-US" sz="2400" dirty="0"/>
              <a:t>() as a recursive function.</a:t>
            </a:r>
          </a:p>
          <a:p>
            <a:pPr marL="0" indent="0">
              <a:buNone/>
            </a:pPr>
            <a:endParaRPr lang="en-US" sz="2400" dirty="0"/>
          </a:p>
          <a:p>
            <a:pPr marL="0" indent="0">
              <a:buNone/>
            </a:pPr>
            <a:r>
              <a:rPr lang="en-US" sz="2400" dirty="0">
                <a:solidFill>
                  <a:srgbClr val="0070C0"/>
                </a:solidFill>
              </a:rPr>
              <a:t>void </a:t>
            </a:r>
            <a:r>
              <a:rPr lang="en-US" sz="2400" dirty="0" err="1">
                <a:solidFill>
                  <a:srgbClr val="0070C0"/>
                </a:solidFill>
              </a:rPr>
              <a:t>printElements</a:t>
            </a:r>
            <a:r>
              <a:rPr lang="en-US" sz="2400" dirty="0">
                <a:solidFill>
                  <a:srgbClr val="0070C0"/>
                </a:solidFill>
              </a:rPr>
              <a:t>(</a:t>
            </a:r>
            <a:r>
              <a:rPr lang="en-US" sz="2400" dirty="0" err="1">
                <a:solidFill>
                  <a:srgbClr val="0070C0"/>
                </a:solidFill>
              </a:rPr>
              <a:t>NodeT</a:t>
            </a:r>
            <a:r>
              <a:rPr lang="en-US" sz="2400" dirty="0">
                <a:solidFill>
                  <a:srgbClr val="0070C0"/>
                </a:solidFill>
              </a:rPr>
              <a:t> *list) {</a:t>
            </a:r>
          </a:p>
          <a:p>
            <a:pPr marL="0" indent="0">
              <a:buNone/>
            </a:pPr>
            <a:r>
              <a:rPr lang="en-US" sz="2400" dirty="0">
                <a:solidFill>
                  <a:srgbClr val="0070C0"/>
                </a:solidFill>
              </a:rPr>
              <a:t>   if (list != NULL) {</a:t>
            </a:r>
          </a:p>
          <a:p>
            <a:pPr marL="0" indent="0">
              <a:buNone/>
            </a:pPr>
            <a:r>
              <a:rPr lang="en-US" sz="2400" dirty="0">
                <a:solidFill>
                  <a:srgbClr val="0070C0"/>
                </a:solidFill>
              </a:rPr>
              <a:t>      printf("%6d", list-&gt;data);</a:t>
            </a:r>
          </a:p>
          <a:p>
            <a:pPr marL="0" indent="0">
              <a:buNone/>
            </a:pPr>
            <a:r>
              <a:rPr lang="en-US" sz="2400" dirty="0">
                <a:solidFill>
                  <a:srgbClr val="0070C0"/>
                </a:solidFill>
              </a:rPr>
              <a:t>      </a:t>
            </a:r>
            <a:r>
              <a:rPr lang="en-US" sz="2400" dirty="0" err="1">
                <a:solidFill>
                  <a:srgbClr val="0070C0"/>
                </a:solidFill>
              </a:rPr>
              <a:t>printElements</a:t>
            </a:r>
            <a:r>
              <a:rPr lang="en-US" sz="2400" dirty="0">
                <a:solidFill>
                  <a:srgbClr val="0070C0"/>
                </a:solidFill>
              </a:rPr>
              <a:t>(list-&gt;next);</a:t>
            </a:r>
          </a:p>
          <a:p>
            <a:pPr marL="0" indent="0">
              <a:buNone/>
            </a:pPr>
            <a:r>
              <a:rPr lang="en-US" sz="2400" dirty="0">
                <a:solidFill>
                  <a:srgbClr val="0070C0"/>
                </a:solidFill>
              </a:rPr>
              <a:t>   }</a:t>
            </a:r>
          </a:p>
          <a:p>
            <a:pPr marL="0" indent="0">
              <a:buNone/>
            </a:pPr>
            <a:r>
              <a:rPr lang="en-US" sz="2400" dirty="0">
                <a:solidFill>
                  <a:srgbClr val="0070C0"/>
                </a:solidFill>
              </a:rPr>
              <a:t>}</a:t>
            </a:r>
          </a:p>
          <a:p>
            <a:pPr marL="0" indent="0">
              <a:buNone/>
            </a:pPr>
            <a:endParaRPr lang="en-US" dirty="0"/>
          </a:p>
        </p:txBody>
      </p:sp>
    </p:spTree>
    <p:extLst>
      <p:ext uri="{BB962C8B-B14F-4D97-AF65-F5344CB8AC3E}">
        <p14:creationId xmlns:p14="http://schemas.microsoft.com/office/powerpoint/2010/main" val="3867149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(15/18)</a:t>
            </a:r>
            <a:endParaRPr lang="en-US" dirty="0"/>
          </a:p>
        </p:txBody>
      </p:sp>
      <p:sp>
        <p:nvSpPr>
          <p:cNvPr id="3" name="Content Placeholder 2">
            <a:extLst>
              <a:ext uri="{FF2B5EF4-FFF2-40B4-BE49-F238E27FC236}">
                <a16:creationId xmlns:a16="http://schemas.microsoft.com/office/drawing/2014/main" id="{BAF5A9C4-9DFD-4BA0-A587-69B6FCEAE6B4}"/>
              </a:ext>
            </a:extLst>
          </p:cNvPr>
          <p:cNvSpPr>
            <a:spLocks noGrp="1"/>
          </p:cNvSpPr>
          <p:nvPr>
            <p:ph idx="1"/>
          </p:nvPr>
        </p:nvSpPr>
        <p:spPr/>
        <p:txBody>
          <a:bodyPr/>
          <a:lstStyle/>
          <a:p>
            <a:pPr marL="0" indent="0">
              <a:buNone/>
            </a:pPr>
            <a:r>
              <a:rPr lang="en-AU" sz="2400" dirty="0"/>
              <a:t>Insert a new element at the beginning:</a:t>
            </a:r>
          </a:p>
          <a:p>
            <a:pPr marL="0" indent="0">
              <a:buNone/>
            </a:pPr>
            <a:endParaRPr lang="en-AU" sz="2400" dirty="0"/>
          </a:p>
          <a:p>
            <a:pPr marL="0" indent="0">
              <a:buNone/>
            </a:pPr>
            <a:r>
              <a:rPr lang="en-AU" sz="2400" dirty="0" err="1">
                <a:solidFill>
                  <a:srgbClr val="0070C0"/>
                </a:solidFill>
              </a:rPr>
              <a:t>NodeT</a:t>
            </a:r>
            <a:r>
              <a:rPr lang="en-AU" sz="2400" dirty="0">
                <a:solidFill>
                  <a:srgbClr val="0070C0"/>
                </a:solidFill>
              </a:rPr>
              <a:t> *</a:t>
            </a:r>
            <a:r>
              <a:rPr lang="en-AU" sz="2400" dirty="0" err="1">
                <a:solidFill>
                  <a:srgbClr val="0070C0"/>
                </a:solidFill>
              </a:rPr>
              <a:t>insertAtHead</a:t>
            </a:r>
            <a:r>
              <a:rPr lang="en-AU" sz="2400" dirty="0">
                <a:solidFill>
                  <a:srgbClr val="0070C0"/>
                </a:solidFill>
              </a:rPr>
              <a:t>(</a:t>
            </a:r>
            <a:r>
              <a:rPr lang="en-AU" sz="2400" dirty="0" err="1">
                <a:solidFill>
                  <a:srgbClr val="0070C0"/>
                </a:solidFill>
              </a:rPr>
              <a:t>NodeT</a:t>
            </a:r>
            <a:r>
              <a:rPr lang="en-AU" sz="2400" dirty="0">
                <a:solidFill>
                  <a:srgbClr val="0070C0"/>
                </a:solidFill>
              </a:rPr>
              <a:t> *list, </a:t>
            </a:r>
            <a:r>
              <a:rPr lang="en-AU" sz="2400" dirty="0" err="1">
                <a:solidFill>
                  <a:srgbClr val="0070C0"/>
                </a:solidFill>
              </a:rPr>
              <a:t>int</a:t>
            </a:r>
            <a:r>
              <a:rPr lang="en-AU" sz="2400" dirty="0">
                <a:solidFill>
                  <a:srgbClr val="0070C0"/>
                </a:solidFill>
              </a:rPr>
              <a:t> d) {</a:t>
            </a:r>
          </a:p>
          <a:p>
            <a:pPr marL="0" indent="0">
              <a:buNone/>
            </a:pPr>
            <a:r>
              <a:rPr lang="en-AU" sz="2400" dirty="0">
                <a:solidFill>
                  <a:srgbClr val="0070C0"/>
                </a:solidFill>
              </a:rPr>
              <a:t>   </a:t>
            </a:r>
            <a:r>
              <a:rPr lang="en-AU" sz="2400" dirty="0" err="1">
                <a:solidFill>
                  <a:srgbClr val="0070C0"/>
                </a:solidFill>
              </a:rPr>
              <a:t>NodeT</a:t>
            </a:r>
            <a:r>
              <a:rPr lang="en-AU" sz="2400" dirty="0">
                <a:solidFill>
                  <a:srgbClr val="0070C0"/>
                </a:solidFill>
              </a:rPr>
              <a:t> *new = </a:t>
            </a:r>
            <a:r>
              <a:rPr lang="en-AU" sz="2400" dirty="0" err="1">
                <a:solidFill>
                  <a:srgbClr val="0070C0"/>
                </a:solidFill>
              </a:rPr>
              <a:t>createNode</a:t>
            </a:r>
            <a:r>
              <a:rPr lang="en-AU" sz="2400" dirty="0">
                <a:solidFill>
                  <a:srgbClr val="0070C0"/>
                </a:solidFill>
              </a:rPr>
              <a:t>(d);  </a:t>
            </a:r>
          </a:p>
          <a:p>
            <a:pPr marL="0" indent="0">
              <a:buNone/>
            </a:pPr>
            <a:r>
              <a:rPr lang="en-AU" sz="2400" dirty="0">
                <a:solidFill>
                  <a:srgbClr val="0070C0"/>
                </a:solidFill>
              </a:rPr>
              <a:t>   new-&gt;next = list;          </a:t>
            </a:r>
          </a:p>
          <a:p>
            <a:pPr marL="0" indent="0">
              <a:buNone/>
            </a:pPr>
            <a:r>
              <a:rPr lang="en-AU" sz="2400" dirty="0">
                <a:solidFill>
                  <a:srgbClr val="0070C0"/>
                </a:solidFill>
              </a:rPr>
              <a:t>   return new;                </a:t>
            </a:r>
          </a:p>
          <a:p>
            <a:pPr marL="0" indent="0">
              <a:buNone/>
            </a:pPr>
            <a:r>
              <a:rPr lang="en-AU" sz="2400" dirty="0">
                <a:solidFill>
                  <a:srgbClr val="0070C0"/>
                </a:solidFill>
              </a:rPr>
              <a:t>}</a:t>
            </a:r>
          </a:p>
          <a:p>
            <a:pPr marL="0" indent="0">
              <a:buNone/>
            </a:pPr>
            <a:endParaRPr lang="en-US" dirty="0"/>
          </a:p>
        </p:txBody>
      </p:sp>
    </p:spTree>
    <p:extLst>
      <p:ext uri="{BB962C8B-B14F-4D97-AF65-F5344CB8AC3E}">
        <p14:creationId xmlns:p14="http://schemas.microsoft.com/office/powerpoint/2010/main" val="2143859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(16/18)</a:t>
            </a:r>
            <a:endParaRPr lang="en-US" dirty="0"/>
          </a:p>
        </p:txBody>
      </p:sp>
      <p:sp>
        <p:nvSpPr>
          <p:cNvPr id="3" name="Content Placeholder 2">
            <a:extLst>
              <a:ext uri="{FF2B5EF4-FFF2-40B4-BE49-F238E27FC236}">
                <a16:creationId xmlns:a16="http://schemas.microsoft.com/office/drawing/2014/main" id="{006FDC32-8174-49A5-A646-D4E6BC8DF918}"/>
              </a:ext>
            </a:extLst>
          </p:cNvPr>
          <p:cNvSpPr>
            <a:spLocks noGrp="1"/>
          </p:cNvSpPr>
          <p:nvPr>
            <p:ph idx="1"/>
          </p:nvPr>
        </p:nvSpPr>
        <p:spPr>
          <a:xfrm>
            <a:off x="838200" y="1825625"/>
            <a:ext cx="10402455" cy="4649066"/>
          </a:xfrm>
        </p:spPr>
        <p:txBody>
          <a:bodyPr>
            <a:normAutofit fontScale="92500" lnSpcReduction="10000"/>
          </a:bodyPr>
          <a:lstStyle/>
          <a:p>
            <a:pPr marL="0" indent="0">
              <a:buNone/>
            </a:pPr>
            <a:r>
              <a:rPr lang="en-US" sz="2400" dirty="0"/>
              <a:t>Delete the first element:</a:t>
            </a:r>
          </a:p>
          <a:p>
            <a:pPr marL="0" indent="0">
              <a:buNone/>
            </a:pPr>
            <a:endParaRPr lang="en-US" sz="2400" dirty="0"/>
          </a:p>
          <a:p>
            <a:pPr marL="0" indent="0">
              <a:buNone/>
            </a:pPr>
            <a:r>
              <a:rPr lang="en-US" sz="2400" dirty="0" err="1">
                <a:solidFill>
                  <a:srgbClr val="0070C0"/>
                </a:solidFill>
              </a:rPr>
              <a:t>NodeT</a:t>
            </a:r>
            <a:r>
              <a:rPr lang="en-US" sz="2400" dirty="0">
                <a:solidFill>
                  <a:srgbClr val="0070C0"/>
                </a:solidFill>
              </a:rPr>
              <a:t> *</a:t>
            </a:r>
            <a:r>
              <a:rPr lang="en-US" sz="2400" dirty="0" err="1">
                <a:solidFill>
                  <a:srgbClr val="0070C0"/>
                </a:solidFill>
              </a:rPr>
              <a:t>deleteHead</a:t>
            </a:r>
            <a:r>
              <a:rPr lang="en-US" sz="2400" dirty="0">
                <a:solidFill>
                  <a:srgbClr val="0070C0"/>
                </a:solidFill>
              </a:rPr>
              <a:t>(</a:t>
            </a:r>
            <a:r>
              <a:rPr lang="en-US" sz="2400" dirty="0" err="1">
                <a:solidFill>
                  <a:srgbClr val="0070C0"/>
                </a:solidFill>
              </a:rPr>
              <a:t>NodeT</a:t>
            </a:r>
            <a:r>
              <a:rPr lang="en-US" sz="2400" dirty="0">
                <a:solidFill>
                  <a:srgbClr val="0070C0"/>
                </a:solidFill>
              </a:rPr>
              <a:t> *list) {</a:t>
            </a:r>
          </a:p>
          <a:p>
            <a:pPr marL="0" indent="0">
              <a:buNone/>
            </a:pPr>
            <a:r>
              <a:rPr lang="en-US" sz="2400" dirty="0">
                <a:solidFill>
                  <a:srgbClr val="0070C0"/>
                </a:solidFill>
              </a:rPr>
              <a:t>   assert(list != NULL);  </a:t>
            </a:r>
          </a:p>
          <a:p>
            <a:pPr marL="0" indent="0">
              <a:buNone/>
            </a:pPr>
            <a:r>
              <a:rPr lang="en-US" sz="2400" dirty="0">
                <a:solidFill>
                  <a:srgbClr val="0070C0"/>
                </a:solidFill>
              </a:rPr>
              <a:t>   </a:t>
            </a:r>
            <a:r>
              <a:rPr lang="en-US" sz="2400" dirty="0" err="1">
                <a:solidFill>
                  <a:srgbClr val="0070C0"/>
                </a:solidFill>
              </a:rPr>
              <a:t>NodeT</a:t>
            </a:r>
            <a:r>
              <a:rPr lang="en-US" sz="2400" dirty="0">
                <a:solidFill>
                  <a:srgbClr val="0070C0"/>
                </a:solidFill>
              </a:rPr>
              <a:t> *head = list;    </a:t>
            </a:r>
          </a:p>
          <a:p>
            <a:pPr marL="0" indent="0">
              <a:buNone/>
            </a:pPr>
            <a:r>
              <a:rPr lang="en-US" sz="2400" dirty="0">
                <a:solidFill>
                  <a:srgbClr val="0070C0"/>
                </a:solidFill>
              </a:rPr>
              <a:t>   list = list-&gt;next;     </a:t>
            </a:r>
          </a:p>
          <a:p>
            <a:pPr marL="0" indent="0">
              <a:buNone/>
            </a:pPr>
            <a:r>
              <a:rPr lang="en-US" sz="2400" dirty="0">
                <a:solidFill>
                  <a:srgbClr val="0070C0"/>
                </a:solidFill>
              </a:rPr>
              <a:t>   free(head);</a:t>
            </a:r>
          </a:p>
          <a:p>
            <a:pPr marL="0" indent="0">
              <a:buNone/>
            </a:pPr>
            <a:r>
              <a:rPr lang="en-US" sz="2400" dirty="0">
                <a:solidFill>
                  <a:srgbClr val="0070C0"/>
                </a:solidFill>
              </a:rPr>
              <a:t>   return list;           </a:t>
            </a:r>
          </a:p>
          <a:p>
            <a:pPr marL="0" indent="0">
              <a:buNone/>
            </a:pPr>
            <a:r>
              <a:rPr lang="en-US" sz="2400" dirty="0">
                <a:solidFill>
                  <a:srgbClr val="0070C0"/>
                </a:solidFill>
              </a:rPr>
              <a:t>}</a:t>
            </a:r>
          </a:p>
          <a:p>
            <a:pPr marL="0" indent="0">
              <a:buNone/>
            </a:pPr>
            <a:endParaRPr lang="en-AU" dirty="0"/>
          </a:p>
          <a:p>
            <a:pPr marL="0" indent="0">
              <a:buNone/>
            </a:pPr>
            <a:r>
              <a:rPr lang="en-AU" sz="2600" dirty="0"/>
              <a:t>What would happen if we didn't free the memory pointed to by head?</a:t>
            </a:r>
            <a:endParaRPr lang="en-US" sz="2600" dirty="0"/>
          </a:p>
        </p:txBody>
      </p:sp>
    </p:spTree>
    <p:extLst>
      <p:ext uri="{BB962C8B-B14F-4D97-AF65-F5344CB8AC3E}">
        <p14:creationId xmlns:p14="http://schemas.microsoft.com/office/powerpoint/2010/main" val="934198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(17/18)</a:t>
            </a:r>
            <a:endParaRPr lang="en-US" dirty="0"/>
          </a:p>
        </p:txBody>
      </p:sp>
      <p:sp>
        <p:nvSpPr>
          <p:cNvPr id="4" name="Content Placeholder 3">
            <a:extLst>
              <a:ext uri="{FF2B5EF4-FFF2-40B4-BE49-F238E27FC236}">
                <a16:creationId xmlns:a16="http://schemas.microsoft.com/office/drawing/2014/main" id="{1FE96AC3-6D3B-48F6-96F1-4184CD811AB7}"/>
              </a:ext>
            </a:extLst>
          </p:cNvPr>
          <p:cNvSpPr>
            <a:spLocks noGrp="1"/>
          </p:cNvSpPr>
          <p:nvPr>
            <p:ph idx="1"/>
          </p:nvPr>
        </p:nvSpPr>
        <p:spPr>
          <a:xfrm>
            <a:off x="838200" y="1607127"/>
            <a:ext cx="10515600" cy="5024582"/>
          </a:xfrm>
        </p:spPr>
        <p:txBody>
          <a:bodyPr>
            <a:normAutofit fontScale="70000" lnSpcReduction="20000"/>
          </a:bodyPr>
          <a:lstStyle/>
          <a:p>
            <a:pPr marL="0" indent="0">
              <a:buNone/>
            </a:pPr>
            <a:r>
              <a:rPr lang="en-US" dirty="0"/>
              <a:t>Delete a specific element (recursive version):</a:t>
            </a:r>
          </a:p>
          <a:p>
            <a:pPr marL="0" indent="0">
              <a:buNone/>
            </a:pPr>
            <a:endParaRPr lang="en-US" dirty="0"/>
          </a:p>
          <a:p>
            <a:pPr marL="0" indent="0">
              <a:buNone/>
            </a:pPr>
            <a:r>
              <a:rPr lang="en-US" dirty="0" err="1">
                <a:solidFill>
                  <a:srgbClr val="0070C0"/>
                </a:solidFill>
              </a:rPr>
              <a:t>NodeT</a:t>
            </a:r>
            <a:r>
              <a:rPr lang="en-US" dirty="0">
                <a:solidFill>
                  <a:srgbClr val="0070C0"/>
                </a:solidFill>
              </a:rPr>
              <a:t> *</a:t>
            </a:r>
            <a:r>
              <a:rPr lang="en-US" dirty="0" err="1">
                <a:solidFill>
                  <a:srgbClr val="0070C0"/>
                </a:solidFill>
              </a:rPr>
              <a:t>deleteLL</a:t>
            </a:r>
            <a:r>
              <a:rPr lang="en-US" dirty="0">
                <a:solidFill>
                  <a:srgbClr val="0070C0"/>
                </a:solidFill>
              </a:rPr>
              <a:t>(</a:t>
            </a:r>
            <a:r>
              <a:rPr lang="en-US" dirty="0" err="1">
                <a:solidFill>
                  <a:srgbClr val="0070C0"/>
                </a:solidFill>
              </a:rPr>
              <a:t>NodeT</a:t>
            </a:r>
            <a:r>
              <a:rPr lang="en-US" dirty="0">
                <a:solidFill>
                  <a:srgbClr val="0070C0"/>
                </a:solidFill>
              </a:rPr>
              <a:t> *list, int d) {</a:t>
            </a:r>
          </a:p>
          <a:p>
            <a:pPr marL="0" indent="0">
              <a:buNone/>
            </a:pPr>
            <a:r>
              <a:rPr lang="en-US" dirty="0">
                <a:solidFill>
                  <a:srgbClr val="0070C0"/>
                </a:solidFill>
              </a:rPr>
              <a:t>   if (list == NULL) {           </a:t>
            </a:r>
          </a:p>
          <a:p>
            <a:pPr marL="0" indent="0">
              <a:buNone/>
            </a:pPr>
            <a:r>
              <a:rPr lang="en-US" dirty="0">
                <a:solidFill>
                  <a:srgbClr val="0070C0"/>
                </a:solidFill>
              </a:rPr>
              <a:t>      return list;</a:t>
            </a:r>
          </a:p>
          <a:p>
            <a:pPr marL="0" indent="0">
              <a:buNone/>
            </a:pPr>
            <a:endParaRPr lang="en-US" dirty="0">
              <a:solidFill>
                <a:srgbClr val="0070C0"/>
              </a:solidFill>
            </a:endParaRPr>
          </a:p>
          <a:p>
            <a:pPr marL="0" indent="0">
              <a:buNone/>
            </a:pPr>
            <a:r>
              <a:rPr lang="en-US" dirty="0">
                <a:solidFill>
                  <a:srgbClr val="0070C0"/>
                </a:solidFill>
              </a:rPr>
              <a:t>   } else if (list-&gt;data == d) {</a:t>
            </a:r>
          </a:p>
          <a:p>
            <a:pPr marL="0" indent="0">
              <a:buNone/>
            </a:pPr>
            <a:r>
              <a:rPr lang="en-US" dirty="0">
                <a:solidFill>
                  <a:srgbClr val="0070C0"/>
                </a:solidFill>
              </a:rPr>
              <a:t>      return </a:t>
            </a:r>
            <a:r>
              <a:rPr lang="en-US" dirty="0" err="1">
                <a:solidFill>
                  <a:srgbClr val="0070C0"/>
                </a:solidFill>
              </a:rPr>
              <a:t>deleteHead</a:t>
            </a:r>
            <a:r>
              <a:rPr lang="en-US" dirty="0">
                <a:solidFill>
                  <a:srgbClr val="0070C0"/>
                </a:solidFill>
              </a:rPr>
              <a:t>(list);    </a:t>
            </a:r>
          </a:p>
          <a:p>
            <a:pPr marL="0" indent="0">
              <a:buNone/>
            </a:pPr>
            <a:endParaRPr lang="en-US" dirty="0">
              <a:solidFill>
                <a:srgbClr val="0070C0"/>
              </a:solidFill>
            </a:endParaRPr>
          </a:p>
          <a:p>
            <a:pPr marL="0" indent="0">
              <a:buNone/>
            </a:pPr>
            <a:r>
              <a:rPr lang="en-US" dirty="0">
                <a:solidFill>
                  <a:srgbClr val="0070C0"/>
                </a:solidFill>
              </a:rPr>
              <a:t>   } else {                </a:t>
            </a:r>
          </a:p>
          <a:p>
            <a:pPr marL="0" indent="0">
              <a:buNone/>
            </a:pPr>
            <a:r>
              <a:rPr lang="en-US" dirty="0">
                <a:solidFill>
                  <a:srgbClr val="0070C0"/>
                </a:solidFill>
              </a:rPr>
              <a:t>      list-&gt;next = </a:t>
            </a:r>
            <a:r>
              <a:rPr lang="en-US" dirty="0" err="1">
                <a:solidFill>
                  <a:srgbClr val="0070C0"/>
                </a:solidFill>
              </a:rPr>
              <a:t>deleteLL</a:t>
            </a:r>
            <a:r>
              <a:rPr lang="en-US" dirty="0">
                <a:solidFill>
                  <a:srgbClr val="0070C0"/>
                </a:solidFill>
              </a:rPr>
              <a:t>(list-&gt;next, d);</a:t>
            </a:r>
          </a:p>
          <a:p>
            <a:pPr marL="0" indent="0">
              <a:buNone/>
            </a:pPr>
            <a:r>
              <a:rPr lang="en-US" dirty="0">
                <a:solidFill>
                  <a:srgbClr val="0070C0"/>
                </a:solidFill>
              </a:rPr>
              <a:t>      return list;</a:t>
            </a:r>
          </a:p>
          <a:p>
            <a:pPr marL="0" indent="0">
              <a:buNone/>
            </a:pPr>
            <a:r>
              <a:rPr lang="en-US" dirty="0">
                <a:solidFill>
                  <a:srgbClr val="0070C0"/>
                </a:solidFill>
              </a:rPr>
              <a:t>   }</a:t>
            </a:r>
          </a:p>
          <a:p>
            <a:pPr marL="0" indent="0">
              <a:buNone/>
            </a:pPr>
            <a:r>
              <a:rPr lang="en-US" dirty="0">
                <a:solidFill>
                  <a:srgbClr val="0070C0"/>
                </a:solidFill>
              </a:rPr>
              <a:t>}</a:t>
            </a:r>
          </a:p>
          <a:p>
            <a:pPr marL="0" indent="0">
              <a:buNone/>
            </a:pPr>
            <a:endParaRPr lang="en-US" dirty="0"/>
          </a:p>
        </p:txBody>
      </p:sp>
    </p:spTree>
    <p:extLst>
      <p:ext uri="{BB962C8B-B14F-4D97-AF65-F5344CB8AC3E}">
        <p14:creationId xmlns:p14="http://schemas.microsoft.com/office/powerpoint/2010/main" val="1216508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Singly Linked Lists in C (18/18)</a:t>
            </a:r>
            <a:endParaRPr lang="en-US" dirty="0"/>
          </a:p>
        </p:txBody>
      </p:sp>
      <p:sp>
        <p:nvSpPr>
          <p:cNvPr id="3" name="Content Placeholder 2">
            <a:extLst>
              <a:ext uri="{FF2B5EF4-FFF2-40B4-BE49-F238E27FC236}">
                <a16:creationId xmlns:a16="http://schemas.microsoft.com/office/drawing/2014/main" id="{1CB122A7-07DC-4AF7-A1A9-ADE971A51518}"/>
              </a:ext>
            </a:extLst>
          </p:cNvPr>
          <p:cNvSpPr>
            <a:spLocks noGrp="1"/>
          </p:cNvSpPr>
          <p:nvPr>
            <p:ph idx="1"/>
          </p:nvPr>
        </p:nvSpPr>
        <p:spPr>
          <a:xfrm>
            <a:off x="745836" y="1557769"/>
            <a:ext cx="10515600" cy="5157066"/>
          </a:xfrm>
        </p:spPr>
        <p:txBody>
          <a:bodyPr>
            <a:normAutofit fontScale="77500" lnSpcReduction="20000"/>
          </a:bodyPr>
          <a:lstStyle/>
          <a:p>
            <a:pPr marL="0" indent="0">
              <a:buNone/>
            </a:pPr>
            <a:r>
              <a:rPr lang="en-US" dirty="0"/>
              <a:t>Write a C-function to destroy an entire list.</a:t>
            </a:r>
          </a:p>
          <a:p>
            <a:pPr marL="0" indent="0">
              <a:buNone/>
            </a:pPr>
            <a:r>
              <a:rPr lang="en-US" dirty="0"/>
              <a:t>Iterative version:</a:t>
            </a:r>
          </a:p>
          <a:p>
            <a:pPr marL="0" indent="0">
              <a:buNone/>
            </a:pPr>
            <a:endParaRPr lang="en-US" dirty="0"/>
          </a:p>
          <a:p>
            <a:pPr marL="0" indent="0">
              <a:buNone/>
            </a:pPr>
            <a:r>
              <a:rPr lang="en-US" dirty="0">
                <a:solidFill>
                  <a:srgbClr val="0070C0"/>
                </a:solidFill>
              </a:rPr>
              <a:t>void </a:t>
            </a:r>
            <a:r>
              <a:rPr lang="en-US" dirty="0" err="1">
                <a:solidFill>
                  <a:srgbClr val="0070C0"/>
                </a:solidFill>
              </a:rPr>
              <a:t>freeLL</a:t>
            </a:r>
            <a:r>
              <a:rPr lang="en-US" dirty="0">
                <a:solidFill>
                  <a:srgbClr val="0070C0"/>
                </a:solidFill>
              </a:rPr>
              <a:t>(</a:t>
            </a:r>
            <a:r>
              <a:rPr lang="en-US" dirty="0" err="1">
                <a:solidFill>
                  <a:srgbClr val="0070C0"/>
                </a:solidFill>
              </a:rPr>
              <a:t>NodeT</a:t>
            </a:r>
            <a:r>
              <a:rPr lang="en-US" dirty="0">
                <a:solidFill>
                  <a:srgbClr val="0070C0"/>
                </a:solidFill>
              </a:rPr>
              <a:t> *list) {</a:t>
            </a:r>
          </a:p>
          <a:p>
            <a:pPr marL="0" indent="0">
              <a:buNone/>
            </a:pPr>
            <a:r>
              <a:rPr lang="en-US" dirty="0">
                <a:solidFill>
                  <a:srgbClr val="0070C0"/>
                </a:solidFill>
              </a:rPr>
              <a:t>   </a:t>
            </a:r>
            <a:r>
              <a:rPr lang="en-US" dirty="0" err="1">
                <a:solidFill>
                  <a:srgbClr val="0070C0"/>
                </a:solidFill>
              </a:rPr>
              <a:t>NodeT</a:t>
            </a:r>
            <a:r>
              <a:rPr lang="en-US" dirty="0">
                <a:solidFill>
                  <a:srgbClr val="0070C0"/>
                </a:solidFill>
              </a:rPr>
              <a:t> *p;</a:t>
            </a:r>
          </a:p>
          <a:p>
            <a:pPr marL="0" indent="0">
              <a:buNone/>
            </a:pPr>
            <a:endParaRPr lang="en-US" dirty="0">
              <a:solidFill>
                <a:srgbClr val="0070C0"/>
              </a:solidFill>
            </a:endParaRPr>
          </a:p>
          <a:p>
            <a:pPr marL="0" indent="0">
              <a:buNone/>
            </a:pPr>
            <a:r>
              <a:rPr lang="en-US" dirty="0">
                <a:solidFill>
                  <a:srgbClr val="0070C0"/>
                </a:solidFill>
              </a:rPr>
              <a:t>   p = list;</a:t>
            </a:r>
          </a:p>
          <a:p>
            <a:pPr marL="0" indent="0">
              <a:buNone/>
            </a:pPr>
            <a:r>
              <a:rPr lang="en-US" dirty="0">
                <a:solidFill>
                  <a:srgbClr val="0070C0"/>
                </a:solidFill>
              </a:rPr>
              <a:t>   while (p != NULL) {</a:t>
            </a:r>
          </a:p>
          <a:p>
            <a:pPr marL="0" indent="0">
              <a:buNone/>
            </a:pPr>
            <a:r>
              <a:rPr lang="en-US" dirty="0">
                <a:solidFill>
                  <a:srgbClr val="0070C0"/>
                </a:solidFill>
              </a:rPr>
              <a:t>      </a:t>
            </a:r>
            <a:r>
              <a:rPr lang="en-US" dirty="0" err="1">
                <a:solidFill>
                  <a:srgbClr val="0070C0"/>
                </a:solidFill>
              </a:rPr>
              <a:t>NodeT</a:t>
            </a:r>
            <a:r>
              <a:rPr lang="en-US" dirty="0">
                <a:solidFill>
                  <a:srgbClr val="0070C0"/>
                </a:solidFill>
              </a:rPr>
              <a:t> *temp = p-&gt;next;</a:t>
            </a:r>
          </a:p>
          <a:p>
            <a:pPr marL="0" indent="0">
              <a:buNone/>
            </a:pPr>
            <a:r>
              <a:rPr lang="en-US" dirty="0">
                <a:solidFill>
                  <a:srgbClr val="0070C0"/>
                </a:solidFill>
              </a:rPr>
              <a:t>      free(p);</a:t>
            </a:r>
          </a:p>
          <a:p>
            <a:pPr marL="0" indent="0">
              <a:buNone/>
            </a:pPr>
            <a:r>
              <a:rPr lang="en-US" dirty="0">
                <a:solidFill>
                  <a:srgbClr val="0070C0"/>
                </a:solidFill>
              </a:rPr>
              <a:t>      p = temp;</a:t>
            </a:r>
          </a:p>
          <a:p>
            <a:pPr marL="0" indent="0">
              <a:buNone/>
            </a:pPr>
            <a:r>
              <a:rPr lang="en-US" dirty="0">
                <a:solidFill>
                  <a:srgbClr val="0070C0"/>
                </a:solidFill>
              </a:rPr>
              <a:t>   }</a:t>
            </a:r>
          </a:p>
          <a:p>
            <a:pPr marL="0" indent="0">
              <a:buNone/>
            </a:pPr>
            <a:r>
              <a:rPr lang="en-US" dirty="0">
                <a:solidFill>
                  <a:srgbClr val="0070C0"/>
                </a:solidFill>
              </a:rPr>
              <a:t>}</a:t>
            </a:r>
          </a:p>
          <a:p>
            <a:pPr marL="0" indent="0">
              <a:buNone/>
            </a:pPr>
            <a:r>
              <a:rPr lang="en-US" dirty="0"/>
              <a:t>Why do we need the extra variable </a:t>
            </a:r>
            <a:r>
              <a:rPr lang="en-US" dirty="0">
                <a:solidFill>
                  <a:srgbClr val="0070C0"/>
                </a:solidFill>
              </a:rPr>
              <a:t>temp</a:t>
            </a:r>
            <a:r>
              <a:rPr lang="en-US" dirty="0"/>
              <a:t>?</a:t>
            </a:r>
          </a:p>
          <a:p>
            <a:pPr marL="0" indent="0">
              <a:buNone/>
            </a:pPr>
            <a:endParaRPr lang="en-US" dirty="0"/>
          </a:p>
        </p:txBody>
      </p:sp>
    </p:spTree>
    <p:extLst>
      <p:ext uri="{BB962C8B-B14F-4D97-AF65-F5344CB8AC3E}">
        <p14:creationId xmlns:p14="http://schemas.microsoft.com/office/powerpoint/2010/main" val="3854927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US" dirty="0"/>
              <a:t>Stack ADT Implementation Using Linked List (1/3)</a:t>
            </a:r>
          </a:p>
        </p:txBody>
      </p:sp>
      <p:sp>
        <p:nvSpPr>
          <p:cNvPr id="3" name="Content Placeholder 2">
            <a:extLst>
              <a:ext uri="{FF2B5EF4-FFF2-40B4-BE49-F238E27FC236}">
                <a16:creationId xmlns:a16="http://schemas.microsoft.com/office/drawing/2014/main" id="{1CB122A7-07DC-4AF7-A1A9-ADE971A51518}"/>
              </a:ext>
            </a:extLst>
          </p:cNvPr>
          <p:cNvSpPr>
            <a:spLocks noGrp="1"/>
          </p:cNvSpPr>
          <p:nvPr>
            <p:ph idx="1"/>
          </p:nvPr>
        </p:nvSpPr>
        <p:spPr>
          <a:xfrm>
            <a:off x="838200" y="1302328"/>
            <a:ext cx="3318164" cy="4876799"/>
          </a:xfrm>
        </p:spPr>
        <p:txBody>
          <a:bodyPr>
            <a:normAutofit fontScale="70000" lnSpcReduction="20000"/>
          </a:bodyPr>
          <a:lstStyle/>
          <a:p>
            <a:pPr marL="0" indent="0">
              <a:buNone/>
            </a:pPr>
            <a:endParaRPr lang="en-US" dirty="0"/>
          </a:p>
          <a:p>
            <a:pPr marL="0" indent="0">
              <a:buNone/>
            </a:pPr>
            <a:r>
              <a:rPr lang="en-US" dirty="0">
                <a:solidFill>
                  <a:srgbClr val="0070C0"/>
                </a:solidFill>
              </a:rPr>
              <a:t>#include &lt;</a:t>
            </a:r>
            <a:r>
              <a:rPr lang="en-US" dirty="0" err="1">
                <a:solidFill>
                  <a:srgbClr val="0070C0"/>
                </a:solidFill>
              </a:rPr>
              <a:t>stdlib.h</a:t>
            </a:r>
            <a:r>
              <a:rPr lang="en-US" dirty="0">
                <a:solidFill>
                  <a:srgbClr val="0070C0"/>
                </a:solidFill>
              </a:rPr>
              <a:t>&gt;</a:t>
            </a:r>
          </a:p>
          <a:p>
            <a:pPr marL="0" indent="0">
              <a:buNone/>
            </a:pPr>
            <a:r>
              <a:rPr lang="en-US" dirty="0">
                <a:solidFill>
                  <a:srgbClr val="0070C0"/>
                </a:solidFill>
              </a:rPr>
              <a:t>#include &lt;</a:t>
            </a:r>
            <a:r>
              <a:rPr lang="en-US" dirty="0" err="1">
                <a:solidFill>
                  <a:srgbClr val="0070C0"/>
                </a:solidFill>
              </a:rPr>
              <a:t>assert.h</a:t>
            </a:r>
            <a:r>
              <a:rPr lang="en-US" dirty="0">
                <a:solidFill>
                  <a:srgbClr val="0070C0"/>
                </a:solidFill>
              </a:rPr>
              <a:t>&gt;</a:t>
            </a:r>
          </a:p>
          <a:p>
            <a:pPr marL="0" indent="0">
              <a:buNone/>
            </a:pPr>
            <a:r>
              <a:rPr lang="en-US" dirty="0">
                <a:solidFill>
                  <a:srgbClr val="0070C0"/>
                </a:solidFill>
              </a:rPr>
              <a:t>#include "</a:t>
            </a:r>
            <a:r>
              <a:rPr lang="en-US" dirty="0" err="1">
                <a:solidFill>
                  <a:srgbClr val="0070C0"/>
                </a:solidFill>
              </a:rPr>
              <a:t>stack.h</a:t>
            </a:r>
            <a:r>
              <a:rPr lang="en-US" dirty="0">
                <a:solidFill>
                  <a:srgbClr val="0070C0"/>
                </a:solidFill>
              </a:rPr>
              <a:t>"</a:t>
            </a:r>
          </a:p>
          <a:p>
            <a:pPr marL="0" indent="0">
              <a:buNone/>
            </a:pPr>
            <a:endParaRPr lang="en-US" dirty="0">
              <a:solidFill>
                <a:srgbClr val="0070C0"/>
              </a:solidFill>
            </a:endParaRPr>
          </a:p>
          <a:p>
            <a:pPr marL="0" indent="0">
              <a:buNone/>
            </a:pPr>
            <a:r>
              <a:rPr lang="en-US" dirty="0">
                <a:solidFill>
                  <a:srgbClr val="0070C0"/>
                </a:solidFill>
              </a:rPr>
              <a:t>typedef struct node {</a:t>
            </a:r>
          </a:p>
          <a:p>
            <a:pPr marL="0" indent="0">
              <a:buNone/>
            </a:pPr>
            <a:r>
              <a:rPr lang="en-US" dirty="0">
                <a:solidFill>
                  <a:srgbClr val="0070C0"/>
                </a:solidFill>
              </a:rPr>
              <a:t>   int data;</a:t>
            </a:r>
          </a:p>
          <a:p>
            <a:pPr marL="0" indent="0">
              <a:buNone/>
            </a:pPr>
            <a:r>
              <a:rPr lang="en-US" dirty="0">
                <a:solidFill>
                  <a:srgbClr val="0070C0"/>
                </a:solidFill>
              </a:rPr>
              <a:t>   struct node *next;</a:t>
            </a:r>
          </a:p>
          <a:p>
            <a:pPr marL="0" indent="0">
              <a:buNone/>
            </a:pPr>
            <a:r>
              <a:rPr lang="en-US" dirty="0">
                <a:solidFill>
                  <a:srgbClr val="0070C0"/>
                </a:solidFill>
              </a:rPr>
              <a:t>} </a:t>
            </a:r>
            <a:r>
              <a:rPr lang="en-US" dirty="0" err="1">
                <a:solidFill>
                  <a:srgbClr val="0070C0"/>
                </a:solidFill>
              </a:rPr>
              <a:t>NodeT</a:t>
            </a:r>
            <a:r>
              <a:rPr lang="en-US" dirty="0">
                <a:solidFill>
                  <a:srgbClr val="0070C0"/>
                </a:solidFill>
              </a:rPr>
              <a:t>;</a:t>
            </a:r>
          </a:p>
          <a:p>
            <a:pPr marL="0" indent="0">
              <a:buNone/>
            </a:pPr>
            <a:endParaRPr lang="en-US" dirty="0">
              <a:solidFill>
                <a:srgbClr val="0070C0"/>
              </a:solidFill>
            </a:endParaRPr>
          </a:p>
          <a:p>
            <a:pPr marL="0" indent="0">
              <a:buNone/>
            </a:pPr>
            <a:r>
              <a:rPr lang="en-US" dirty="0">
                <a:solidFill>
                  <a:srgbClr val="0070C0"/>
                </a:solidFill>
              </a:rPr>
              <a:t>typedef struct </a:t>
            </a:r>
            <a:r>
              <a:rPr lang="en-US" dirty="0" err="1">
                <a:solidFill>
                  <a:srgbClr val="0070C0"/>
                </a:solidFill>
              </a:rPr>
              <a:t>StackRep</a:t>
            </a:r>
            <a:r>
              <a:rPr lang="en-US" dirty="0">
                <a:solidFill>
                  <a:srgbClr val="0070C0"/>
                </a:solidFill>
              </a:rPr>
              <a:t> {</a:t>
            </a:r>
          </a:p>
          <a:p>
            <a:pPr marL="0" indent="0">
              <a:buNone/>
            </a:pPr>
            <a:r>
              <a:rPr lang="en-US" dirty="0">
                <a:solidFill>
                  <a:srgbClr val="0070C0"/>
                </a:solidFill>
              </a:rPr>
              <a:t>   int    height;   </a:t>
            </a:r>
          </a:p>
          <a:p>
            <a:pPr marL="0" indent="0">
              <a:buNone/>
            </a:pPr>
            <a:r>
              <a:rPr lang="en-US" dirty="0">
                <a:solidFill>
                  <a:srgbClr val="0070C0"/>
                </a:solidFill>
              </a:rPr>
              <a:t>   </a:t>
            </a:r>
            <a:r>
              <a:rPr lang="en-US" dirty="0" err="1">
                <a:solidFill>
                  <a:srgbClr val="0070C0"/>
                </a:solidFill>
              </a:rPr>
              <a:t>NodeT</a:t>
            </a:r>
            <a:r>
              <a:rPr lang="en-US" dirty="0">
                <a:solidFill>
                  <a:srgbClr val="0070C0"/>
                </a:solidFill>
              </a:rPr>
              <a:t> *top;      </a:t>
            </a:r>
          </a:p>
          <a:p>
            <a:pPr marL="0" indent="0">
              <a:buNone/>
            </a:pPr>
            <a:r>
              <a:rPr lang="en-US" dirty="0">
                <a:solidFill>
                  <a:srgbClr val="0070C0"/>
                </a:solidFill>
              </a:rPr>
              <a:t>} </a:t>
            </a:r>
            <a:r>
              <a:rPr lang="en-US" dirty="0" err="1">
                <a:solidFill>
                  <a:srgbClr val="0070C0"/>
                </a:solidFill>
              </a:rPr>
              <a:t>StackRep</a:t>
            </a:r>
            <a:r>
              <a:rPr lang="en-US" dirty="0">
                <a:solidFill>
                  <a:srgbClr val="0070C0"/>
                </a:solidFill>
              </a:rPr>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BCFEA63A-A489-4BE4-8CCE-714562848879}"/>
              </a:ext>
            </a:extLst>
          </p:cNvPr>
          <p:cNvSpPr/>
          <p:nvPr/>
        </p:nvSpPr>
        <p:spPr>
          <a:xfrm>
            <a:off x="5597236" y="1660965"/>
            <a:ext cx="6096000" cy="3477875"/>
          </a:xfrm>
          <a:prstGeom prst="rect">
            <a:avLst/>
          </a:prstGeom>
        </p:spPr>
        <p:txBody>
          <a:bodyPr>
            <a:spAutoFit/>
          </a:bodyPr>
          <a:lstStyle/>
          <a:p>
            <a:r>
              <a:rPr lang="en-AU" sz="2000" dirty="0">
                <a:solidFill>
                  <a:srgbClr val="0070C0"/>
                </a:solidFill>
              </a:rPr>
              <a:t>stack </a:t>
            </a:r>
            <a:r>
              <a:rPr lang="en-AU" sz="2000" dirty="0" err="1">
                <a:solidFill>
                  <a:srgbClr val="0070C0"/>
                </a:solidFill>
              </a:rPr>
              <a:t>newStack</a:t>
            </a:r>
            <a:r>
              <a:rPr lang="en-AU" sz="2000" dirty="0">
                <a:solidFill>
                  <a:srgbClr val="0070C0"/>
                </a:solidFill>
              </a:rPr>
              <a:t>() {</a:t>
            </a:r>
          </a:p>
          <a:p>
            <a:r>
              <a:rPr lang="en-AU" sz="2000" dirty="0">
                <a:solidFill>
                  <a:srgbClr val="0070C0"/>
                </a:solidFill>
              </a:rPr>
              <a:t>   stack S = malloc(</a:t>
            </a:r>
            <a:r>
              <a:rPr lang="en-AU" sz="2000" dirty="0" err="1">
                <a:solidFill>
                  <a:srgbClr val="0070C0"/>
                </a:solidFill>
              </a:rPr>
              <a:t>sizeof</a:t>
            </a:r>
            <a:r>
              <a:rPr lang="en-AU" sz="2000" dirty="0">
                <a:solidFill>
                  <a:srgbClr val="0070C0"/>
                </a:solidFill>
              </a:rPr>
              <a:t>(</a:t>
            </a:r>
            <a:r>
              <a:rPr lang="en-AU" sz="2000" dirty="0" err="1">
                <a:solidFill>
                  <a:srgbClr val="0070C0"/>
                </a:solidFill>
              </a:rPr>
              <a:t>StackRep</a:t>
            </a:r>
            <a:r>
              <a:rPr lang="en-AU" sz="2000" dirty="0">
                <a:solidFill>
                  <a:srgbClr val="0070C0"/>
                </a:solidFill>
              </a:rPr>
              <a:t>));     </a:t>
            </a:r>
          </a:p>
          <a:p>
            <a:r>
              <a:rPr lang="en-AU" sz="2000" dirty="0">
                <a:solidFill>
                  <a:srgbClr val="0070C0"/>
                </a:solidFill>
              </a:rPr>
              <a:t>   S-&gt;height = 0;</a:t>
            </a:r>
          </a:p>
          <a:p>
            <a:r>
              <a:rPr lang="en-AU" sz="2000" dirty="0">
                <a:solidFill>
                  <a:srgbClr val="0070C0"/>
                </a:solidFill>
              </a:rPr>
              <a:t>   S-&gt;top = NULL;</a:t>
            </a:r>
          </a:p>
          <a:p>
            <a:r>
              <a:rPr lang="en-AU" sz="2000" dirty="0">
                <a:solidFill>
                  <a:srgbClr val="0070C0"/>
                </a:solidFill>
              </a:rPr>
              <a:t>   return S;</a:t>
            </a:r>
          </a:p>
          <a:p>
            <a:r>
              <a:rPr lang="en-AU" sz="2000" dirty="0">
                <a:solidFill>
                  <a:srgbClr val="0070C0"/>
                </a:solidFill>
              </a:rPr>
              <a:t>}</a:t>
            </a:r>
          </a:p>
          <a:p>
            <a:endParaRPr lang="en-AU" sz="2000" dirty="0">
              <a:solidFill>
                <a:srgbClr val="0070C0"/>
              </a:solidFill>
            </a:endParaRPr>
          </a:p>
          <a:p>
            <a:r>
              <a:rPr lang="en-AU" sz="2000" dirty="0" err="1">
                <a:solidFill>
                  <a:srgbClr val="0070C0"/>
                </a:solidFill>
              </a:rPr>
              <a:t>int</a:t>
            </a:r>
            <a:r>
              <a:rPr lang="en-AU" sz="2000" dirty="0">
                <a:solidFill>
                  <a:srgbClr val="0070C0"/>
                </a:solidFill>
              </a:rPr>
              <a:t> </a:t>
            </a:r>
            <a:r>
              <a:rPr lang="en-AU" sz="2000" dirty="0" err="1">
                <a:solidFill>
                  <a:srgbClr val="0070C0"/>
                </a:solidFill>
              </a:rPr>
              <a:t>StackIsEmpty</a:t>
            </a:r>
            <a:r>
              <a:rPr lang="en-AU" sz="2000" dirty="0">
                <a:solidFill>
                  <a:srgbClr val="0070C0"/>
                </a:solidFill>
              </a:rPr>
              <a:t>(stack S) {</a:t>
            </a:r>
          </a:p>
          <a:p>
            <a:r>
              <a:rPr lang="en-AU" sz="2000" dirty="0">
                <a:solidFill>
                  <a:srgbClr val="0070C0"/>
                </a:solidFill>
              </a:rPr>
              <a:t>   return (S-&gt;height == 0);</a:t>
            </a:r>
          </a:p>
          <a:p>
            <a:r>
              <a:rPr lang="en-AU" sz="2000" dirty="0">
                <a:solidFill>
                  <a:srgbClr val="0070C0"/>
                </a:solidFill>
              </a:rPr>
              <a:t>}</a:t>
            </a:r>
          </a:p>
          <a:p>
            <a:endParaRPr lang="en-AU" sz="2000" dirty="0"/>
          </a:p>
        </p:txBody>
      </p:sp>
    </p:spTree>
    <p:extLst>
      <p:ext uri="{BB962C8B-B14F-4D97-AF65-F5344CB8AC3E}">
        <p14:creationId xmlns:p14="http://schemas.microsoft.com/office/powerpoint/2010/main" val="3005857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Stack ADT Implementation Using Linked List (2/3)</a:t>
            </a:r>
            <a:endParaRPr lang="en-US" dirty="0"/>
          </a:p>
        </p:txBody>
      </p:sp>
      <p:sp>
        <p:nvSpPr>
          <p:cNvPr id="3" name="Content Placeholder 2">
            <a:extLst>
              <a:ext uri="{FF2B5EF4-FFF2-40B4-BE49-F238E27FC236}">
                <a16:creationId xmlns:a16="http://schemas.microsoft.com/office/drawing/2014/main" id="{1CB122A7-07DC-4AF7-A1A9-ADE971A51518}"/>
              </a:ext>
            </a:extLst>
          </p:cNvPr>
          <p:cNvSpPr>
            <a:spLocks noGrp="1"/>
          </p:cNvSpPr>
          <p:nvPr>
            <p:ph idx="1"/>
          </p:nvPr>
        </p:nvSpPr>
        <p:spPr>
          <a:xfrm>
            <a:off x="838200" y="1825625"/>
            <a:ext cx="4648200" cy="4351338"/>
          </a:xfrm>
        </p:spPr>
        <p:txBody>
          <a:bodyPr>
            <a:normAutofit/>
          </a:bodyPr>
          <a:lstStyle/>
          <a:p>
            <a:pPr marL="0" indent="0">
              <a:buNone/>
            </a:pPr>
            <a:r>
              <a:rPr lang="en-AU" sz="2000" dirty="0">
                <a:solidFill>
                  <a:srgbClr val="0070C0"/>
                </a:solidFill>
              </a:rPr>
              <a:t>void </a:t>
            </a:r>
            <a:r>
              <a:rPr lang="en-AU" sz="2000" dirty="0" err="1">
                <a:solidFill>
                  <a:srgbClr val="0070C0"/>
                </a:solidFill>
              </a:rPr>
              <a:t>StackPush</a:t>
            </a:r>
            <a:r>
              <a:rPr lang="en-AU" sz="2000" dirty="0">
                <a:solidFill>
                  <a:srgbClr val="0070C0"/>
                </a:solidFill>
              </a:rPr>
              <a:t>(stack S, </a:t>
            </a:r>
            <a:r>
              <a:rPr lang="en-AU" sz="2000" dirty="0" err="1">
                <a:solidFill>
                  <a:srgbClr val="0070C0"/>
                </a:solidFill>
              </a:rPr>
              <a:t>int</a:t>
            </a:r>
            <a:r>
              <a:rPr lang="en-AU" sz="2000" dirty="0">
                <a:solidFill>
                  <a:srgbClr val="0070C0"/>
                </a:solidFill>
              </a:rPr>
              <a:t> v) {</a:t>
            </a:r>
          </a:p>
          <a:p>
            <a:pPr marL="0" indent="0">
              <a:buNone/>
            </a:pPr>
            <a:r>
              <a:rPr lang="en-AU" sz="2000" dirty="0">
                <a:solidFill>
                  <a:srgbClr val="0070C0"/>
                </a:solidFill>
              </a:rPr>
              <a:t>   </a:t>
            </a:r>
            <a:r>
              <a:rPr lang="en-AU" sz="2000" dirty="0" err="1">
                <a:solidFill>
                  <a:srgbClr val="0070C0"/>
                </a:solidFill>
              </a:rPr>
              <a:t>NodeT</a:t>
            </a:r>
            <a:r>
              <a:rPr lang="en-AU" sz="2000" dirty="0">
                <a:solidFill>
                  <a:srgbClr val="0070C0"/>
                </a:solidFill>
              </a:rPr>
              <a:t> *new = malloc(</a:t>
            </a:r>
            <a:r>
              <a:rPr lang="en-AU" sz="2000" dirty="0" err="1">
                <a:solidFill>
                  <a:srgbClr val="0070C0"/>
                </a:solidFill>
              </a:rPr>
              <a:t>sizeof</a:t>
            </a:r>
            <a:r>
              <a:rPr lang="en-AU" sz="2000" dirty="0">
                <a:solidFill>
                  <a:srgbClr val="0070C0"/>
                </a:solidFill>
              </a:rPr>
              <a:t>(</a:t>
            </a:r>
            <a:r>
              <a:rPr lang="en-AU" sz="2000" dirty="0" err="1">
                <a:solidFill>
                  <a:srgbClr val="0070C0"/>
                </a:solidFill>
              </a:rPr>
              <a:t>NodeT</a:t>
            </a:r>
            <a:r>
              <a:rPr lang="en-AU" sz="2000" dirty="0">
                <a:solidFill>
                  <a:srgbClr val="0070C0"/>
                </a:solidFill>
              </a:rPr>
              <a:t>));  </a:t>
            </a:r>
          </a:p>
          <a:p>
            <a:pPr marL="0" indent="0">
              <a:buNone/>
            </a:pPr>
            <a:r>
              <a:rPr lang="en-AU" sz="2000" dirty="0">
                <a:solidFill>
                  <a:srgbClr val="0070C0"/>
                </a:solidFill>
              </a:rPr>
              <a:t>   assert(new != NULL);</a:t>
            </a:r>
          </a:p>
          <a:p>
            <a:pPr marL="0" indent="0">
              <a:buNone/>
            </a:pPr>
            <a:r>
              <a:rPr lang="en-AU" sz="2000" dirty="0">
                <a:solidFill>
                  <a:srgbClr val="0070C0"/>
                </a:solidFill>
              </a:rPr>
              <a:t>   new-&gt;data = v;</a:t>
            </a:r>
          </a:p>
          <a:p>
            <a:pPr marL="0" indent="0">
              <a:buNone/>
            </a:pPr>
            <a:r>
              <a:rPr lang="en-AU" sz="2000" dirty="0">
                <a:solidFill>
                  <a:srgbClr val="0070C0"/>
                </a:solidFill>
              </a:rPr>
              <a:t>   </a:t>
            </a:r>
          </a:p>
          <a:p>
            <a:pPr marL="0" indent="0">
              <a:buNone/>
            </a:pPr>
            <a:r>
              <a:rPr lang="en-AU" sz="2000" dirty="0">
                <a:solidFill>
                  <a:srgbClr val="0070C0"/>
                </a:solidFill>
              </a:rPr>
              <a:t>   new-&gt;next = S-&gt;top;</a:t>
            </a:r>
          </a:p>
          <a:p>
            <a:pPr marL="0" indent="0">
              <a:buNone/>
            </a:pPr>
            <a:r>
              <a:rPr lang="en-AU" sz="2000" dirty="0">
                <a:solidFill>
                  <a:srgbClr val="0070C0"/>
                </a:solidFill>
              </a:rPr>
              <a:t>   S-&gt;top = new;</a:t>
            </a:r>
          </a:p>
          <a:p>
            <a:pPr marL="0" indent="0">
              <a:buNone/>
            </a:pPr>
            <a:r>
              <a:rPr lang="en-AU" sz="2000" dirty="0">
                <a:solidFill>
                  <a:srgbClr val="0070C0"/>
                </a:solidFill>
              </a:rPr>
              <a:t>   S-&gt;height++;</a:t>
            </a:r>
          </a:p>
          <a:p>
            <a:pPr marL="0" indent="0">
              <a:buNone/>
            </a:pPr>
            <a:r>
              <a:rPr lang="en-AU" sz="2000" dirty="0">
                <a:solidFill>
                  <a:srgbClr val="0070C0"/>
                </a:solidFill>
              </a:rPr>
              <a:t>}</a:t>
            </a:r>
          </a:p>
          <a:p>
            <a:pPr marL="0" indent="0">
              <a:buNone/>
            </a:pPr>
            <a:endParaRPr lang="en-US" dirty="0"/>
          </a:p>
        </p:txBody>
      </p:sp>
      <p:sp>
        <p:nvSpPr>
          <p:cNvPr id="4" name="Rectangle 3">
            <a:extLst>
              <a:ext uri="{FF2B5EF4-FFF2-40B4-BE49-F238E27FC236}">
                <a16:creationId xmlns:a16="http://schemas.microsoft.com/office/drawing/2014/main" id="{00294777-2DF7-42E1-96F4-980B7964D3C6}"/>
              </a:ext>
            </a:extLst>
          </p:cNvPr>
          <p:cNvSpPr/>
          <p:nvPr/>
        </p:nvSpPr>
        <p:spPr>
          <a:xfrm>
            <a:off x="5772727" y="1813214"/>
            <a:ext cx="5153892" cy="2862322"/>
          </a:xfrm>
          <a:prstGeom prst="rect">
            <a:avLst/>
          </a:prstGeom>
        </p:spPr>
        <p:txBody>
          <a:bodyPr wrap="square">
            <a:spAutoFit/>
          </a:bodyPr>
          <a:lstStyle/>
          <a:p>
            <a:r>
              <a:rPr lang="en-US" sz="2000" dirty="0">
                <a:solidFill>
                  <a:srgbClr val="0070C0"/>
                </a:solidFill>
              </a:rPr>
              <a:t>void </a:t>
            </a:r>
            <a:r>
              <a:rPr lang="en-US" sz="2000" dirty="0" err="1">
                <a:solidFill>
                  <a:srgbClr val="0070C0"/>
                </a:solidFill>
              </a:rPr>
              <a:t>dropStack</a:t>
            </a:r>
            <a:r>
              <a:rPr lang="en-US" sz="2000" dirty="0">
                <a:solidFill>
                  <a:srgbClr val="0070C0"/>
                </a:solidFill>
              </a:rPr>
              <a:t>(stack S) {</a:t>
            </a:r>
          </a:p>
          <a:p>
            <a:r>
              <a:rPr lang="en-US" sz="2000" dirty="0">
                <a:solidFill>
                  <a:srgbClr val="0070C0"/>
                </a:solidFill>
              </a:rPr>
              <a:t>   </a:t>
            </a:r>
            <a:r>
              <a:rPr lang="en-US" sz="2000" dirty="0" err="1">
                <a:solidFill>
                  <a:srgbClr val="0070C0"/>
                </a:solidFill>
              </a:rPr>
              <a:t>NodeT</a:t>
            </a:r>
            <a:r>
              <a:rPr lang="en-US" sz="2000" dirty="0">
                <a:solidFill>
                  <a:srgbClr val="0070C0"/>
                </a:solidFill>
              </a:rPr>
              <a:t> *</a:t>
            </a:r>
            <a:r>
              <a:rPr lang="en-US" sz="2000" dirty="0" err="1">
                <a:solidFill>
                  <a:srgbClr val="0070C0"/>
                </a:solidFill>
              </a:rPr>
              <a:t>curr</a:t>
            </a:r>
            <a:r>
              <a:rPr lang="en-US" sz="2000" dirty="0">
                <a:solidFill>
                  <a:srgbClr val="0070C0"/>
                </a:solidFill>
              </a:rPr>
              <a:t> = S-&gt;top;</a:t>
            </a:r>
          </a:p>
          <a:p>
            <a:r>
              <a:rPr lang="en-US" sz="2000" dirty="0">
                <a:solidFill>
                  <a:srgbClr val="0070C0"/>
                </a:solidFill>
              </a:rPr>
              <a:t>   while (</a:t>
            </a:r>
            <a:r>
              <a:rPr lang="en-US" sz="2000" dirty="0" err="1">
                <a:solidFill>
                  <a:srgbClr val="0070C0"/>
                </a:solidFill>
              </a:rPr>
              <a:t>curr</a:t>
            </a:r>
            <a:r>
              <a:rPr lang="en-US" sz="2000" dirty="0">
                <a:solidFill>
                  <a:srgbClr val="0070C0"/>
                </a:solidFill>
              </a:rPr>
              <a:t> != NULL) {  </a:t>
            </a:r>
          </a:p>
          <a:p>
            <a:r>
              <a:rPr lang="en-US" sz="2000" dirty="0">
                <a:solidFill>
                  <a:srgbClr val="0070C0"/>
                </a:solidFill>
              </a:rPr>
              <a:t>      </a:t>
            </a:r>
            <a:r>
              <a:rPr lang="en-US" sz="2000" dirty="0" err="1">
                <a:solidFill>
                  <a:srgbClr val="0070C0"/>
                </a:solidFill>
              </a:rPr>
              <a:t>NodeT</a:t>
            </a:r>
            <a:r>
              <a:rPr lang="en-US" sz="2000" dirty="0">
                <a:solidFill>
                  <a:srgbClr val="0070C0"/>
                </a:solidFill>
              </a:rPr>
              <a:t> *temp = </a:t>
            </a:r>
            <a:r>
              <a:rPr lang="en-US" sz="2000" dirty="0" err="1">
                <a:solidFill>
                  <a:srgbClr val="0070C0"/>
                </a:solidFill>
              </a:rPr>
              <a:t>curr</a:t>
            </a:r>
            <a:r>
              <a:rPr lang="en-US" sz="2000" dirty="0">
                <a:solidFill>
                  <a:srgbClr val="0070C0"/>
                </a:solidFill>
              </a:rPr>
              <a:t>-&gt;next;</a:t>
            </a:r>
          </a:p>
          <a:p>
            <a:r>
              <a:rPr lang="en-US" sz="2000" dirty="0">
                <a:solidFill>
                  <a:srgbClr val="0070C0"/>
                </a:solidFill>
              </a:rPr>
              <a:t>      free(</a:t>
            </a:r>
            <a:r>
              <a:rPr lang="en-US" sz="2000" dirty="0" err="1">
                <a:solidFill>
                  <a:srgbClr val="0070C0"/>
                </a:solidFill>
              </a:rPr>
              <a:t>curr</a:t>
            </a:r>
            <a:r>
              <a:rPr lang="en-US" sz="2000" dirty="0">
                <a:solidFill>
                  <a:srgbClr val="0070C0"/>
                </a:solidFill>
              </a:rPr>
              <a:t>);</a:t>
            </a:r>
          </a:p>
          <a:p>
            <a:r>
              <a:rPr lang="en-US" sz="2000" dirty="0">
                <a:solidFill>
                  <a:srgbClr val="0070C0"/>
                </a:solidFill>
              </a:rPr>
              <a:t>      </a:t>
            </a:r>
            <a:r>
              <a:rPr lang="en-US" sz="2000" dirty="0" err="1">
                <a:solidFill>
                  <a:srgbClr val="0070C0"/>
                </a:solidFill>
              </a:rPr>
              <a:t>curr</a:t>
            </a:r>
            <a:r>
              <a:rPr lang="en-US" sz="2000" dirty="0">
                <a:solidFill>
                  <a:srgbClr val="0070C0"/>
                </a:solidFill>
              </a:rPr>
              <a:t> = temp;</a:t>
            </a:r>
          </a:p>
          <a:p>
            <a:r>
              <a:rPr lang="en-US" sz="2000" dirty="0">
                <a:solidFill>
                  <a:srgbClr val="0070C0"/>
                </a:solidFill>
              </a:rPr>
              <a:t>   }</a:t>
            </a:r>
          </a:p>
          <a:p>
            <a:r>
              <a:rPr lang="en-US" sz="2000" dirty="0">
                <a:solidFill>
                  <a:srgbClr val="0070C0"/>
                </a:solidFill>
              </a:rPr>
              <a:t>   free(S);           </a:t>
            </a:r>
          </a:p>
          <a:p>
            <a:r>
              <a:rPr lang="en-US" sz="2000" dirty="0">
                <a:solidFill>
                  <a:srgbClr val="0070C0"/>
                </a:solidFill>
              </a:rPr>
              <a:t>}</a:t>
            </a:r>
          </a:p>
        </p:txBody>
      </p:sp>
    </p:spTree>
    <p:extLst>
      <p:ext uri="{BB962C8B-B14F-4D97-AF65-F5344CB8AC3E}">
        <p14:creationId xmlns:p14="http://schemas.microsoft.com/office/powerpoint/2010/main" val="1839084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143165"/>
            <a:ext cx="10515600" cy="1325563"/>
          </a:xfrm>
        </p:spPr>
        <p:txBody>
          <a:bodyPr/>
          <a:lstStyle/>
          <a:p>
            <a:r>
              <a:rPr lang="en-AU" dirty="0"/>
              <a:t>Stack ADT Implementation Using Linked List (3/3)</a:t>
            </a:r>
            <a:endParaRPr lang="en-US" dirty="0"/>
          </a:p>
        </p:txBody>
      </p:sp>
      <p:sp>
        <p:nvSpPr>
          <p:cNvPr id="3" name="Content Placeholder 2">
            <a:extLst>
              <a:ext uri="{FF2B5EF4-FFF2-40B4-BE49-F238E27FC236}">
                <a16:creationId xmlns:a16="http://schemas.microsoft.com/office/drawing/2014/main" id="{1CB122A7-07DC-4AF7-A1A9-ADE971A51518}"/>
              </a:ext>
            </a:extLst>
          </p:cNvPr>
          <p:cNvSpPr>
            <a:spLocks noGrp="1"/>
          </p:cNvSpPr>
          <p:nvPr>
            <p:ph idx="1"/>
          </p:nvPr>
        </p:nvSpPr>
        <p:spPr/>
        <p:txBody>
          <a:bodyPr>
            <a:normAutofit fontScale="92500" lnSpcReduction="10000"/>
          </a:bodyPr>
          <a:lstStyle/>
          <a:p>
            <a:pPr marL="0" indent="0">
              <a:buNone/>
            </a:pPr>
            <a:r>
              <a:rPr lang="en-AU" sz="2400" dirty="0" err="1">
                <a:solidFill>
                  <a:srgbClr val="0070C0"/>
                </a:solidFill>
              </a:rPr>
              <a:t>int</a:t>
            </a:r>
            <a:r>
              <a:rPr lang="en-AU" sz="2400" dirty="0">
                <a:solidFill>
                  <a:srgbClr val="0070C0"/>
                </a:solidFill>
              </a:rPr>
              <a:t> </a:t>
            </a:r>
            <a:r>
              <a:rPr lang="en-AU" sz="2400" dirty="0" err="1">
                <a:solidFill>
                  <a:srgbClr val="0070C0"/>
                </a:solidFill>
              </a:rPr>
              <a:t>StackPop</a:t>
            </a:r>
            <a:r>
              <a:rPr lang="en-AU" sz="2400" dirty="0">
                <a:solidFill>
                  <a:srgbClr val="0070C0"/>
                </a:solidFill>
              </a:rPr>
              <a:t>(stack S) {</a:t>
            </a:r>
          </a:p>
          <a:p>
            <a:pPr marL="0" indent="0">
              <a:buNone/>
            </a:pPr>
            <a:r>
              <a:rPr lang="en-AU" sz="2400" dirty="0">
                <a:solidFill>
                  <a:srgbClr val="0070C0"/>
                </a:solidFill>
              </a:rPr>
              <a:t>   assert(S-&gt;height &gt; 0);</a:t>
            </a:r>
          </a:p>
          <a:p>
            <a:pPr marL="0" indent="0">
              <a:buNone/>
            </a:pPr>
            <a:r>
              <a:rPr lang="en-AU" sz="2400" dirty="0">
                <a:solidFill>
                  <a:srgbClr val="0070C0"/>
                </a:solidFill>
              </a:rPr>
              <a:t>   </a:t>
            </a:r>
            <a:r>
              <a:rPr lang="en-AU" sz="2400" dirty="0" err="1">
                <a:solidFill>
                  <a:srgbClr val="0070C0"/>
                </a:solidFill>
              </a:rPr>
              <a:t>NodeT</a:t>
            </a:r>
            <a:r>
              <a:rPr lang="en-AU" sz="2400" dirty="0">
                <a:solidFill>
                  <a:srgbClr val="0070C0"/>
                </a:solidFill>
              </a:rPr>
              <a:t> *head = S-&gt;top;</a:t>
            </a:r>
          </a:p>
          <a:p>
            <a:pPr marL="0" indent="0">
              <a:buNone/>
            </a:pPr>
            <a:r>
              <a:rPr lang="en-AU" sz="2400" dirty="0">
                <a:solidFill>
                  <a:srgbClr val="0070C0"/>
                </a:solidFill>
              </a:rPr>
              <a:t>   </a:t>
            </a:r>
          </a:p>
          <a:p>
            <a:pPr marL="0" indent="0">
              <a:buNone/>
            </a:pPr>
            <a:r>
              <a:rPr lang="en-AU" sz="2400" dirty="0">
                <a:solidFill>
                  <a:srgbClr val="0070C0"/>
                </a:solidFill>
              </a:rPr>
              <a:t>   S-&gt;top = S-&gt;top-&gt;next;</a:t>
            </a:r>
          </a:p>
          <a:p>
            <a:pPr marL="0" indent="0">
              <a:buNone/>
            </a:pPr>
            <a:r>
              <a:rPr lang="en-AU" sz="2400" dirty="0">
                <a:solidFill>
                  <a:srgbClr val="0070C0"/>
                </a:solidFill>
              </a:rPr>
              <a:t>   S-&gt;height--;</a:t>
            </a:r>
          </a:p>
          <a:p>
            <a:pPr marL="0" indent="0">
              <a:buNone/>
            </a:pPr>
            <a:r>
              <a:rPr lang="en-AU" sz="2400" dirty="0">
                <a:solidFill>
                  <a:srgbClr val="0070C0"/>
                </a:solidFill>
              </a:rPr>
              <a:t>   </a:t>
            </a:r>
          </a:p>
          <a:p>
            <a:pPr marL="0" indent="0">
              <a:buNone/>
            </a:pPr>
            <a:r>
              <a:rPr lang="en-AU" sz="2400" dirty="0">
                <a:solidFill>
                  <a:srgbClr val="0070C0"/>
                </a:solidFill>
              </a:rPr>
              <a:t>   </a:t>
            </a:r>
            <a:r>
              <a:rPr lang="en-AU" sz="2400" dirty="0" err="1">
                <a:solidFill>
                  <a:srgbClr val="0070C0"/>
                </a:solidFill>
              </a:rPr>
              <a:t>int</a:t>
            </a:r>
            <a:r>
              <a:rPr lang="en-AU" sz="2400" dirty="0">
                <a:solidFill>
                  <a:srgbClr val="0070C0"/>
                </a:solidFill>
              </a:rPr>
              <a:t> d = head-&gt;data;</a:t>
            </a:r>
          </a:p>
          <a:p>
            <a:pPr marL="0" indent="0">
              <a:buNone/>
            </a:pPr>
            <a:r>
              <a:rPr lang="en-AU" sz="2400" dirty="0">
                <a:solidFill>
                  <a:srgbClr val="0070C0"/>
                </a:solidFill>
              </a:rPr>
              <a:t>   free(head);</a:t>
            </a:r>
          </a:p>
          <a:p>
            <a:pPr marL="0" indent="0">
              <a:buNone/>
            </a:pPr>
            <a:r>
              <a:rPr lang="en-AU" sz="2400" dirty="0">
                <a:solidFill>
                  <a:srgbClr val="0070C0"/>
                </a:solidFill>
              </a:rPr>
              <a:t>   return d;</a:t>
            </a:r>
          </a:p>
          <a:p>
            <a:pPr marL="0" indent="0">
              <a:buNone/>
            </a:pPr>
            <a:r>
              <a:rPr lang="en-AU" sz="2400" dirty="0">
                <a:solidFill>
                  <a:srgbClr val="0070C0"/>
                </a:solidFill>
              </a:rPr>
              <a:t>}</a:t>
            </a:r>
          </a:p>
          <a:p>
            <a:pPr marL="0" indent="0">
              <a:buNone/>
            </a:pPr>
            <a:endParaRPr lang="en-US" dirty="0"/>
          </a:p>
        </p:txBody>
      </p:sp>
    </p:spTree>
    <p:extLst>
      <p:ext uri="{BB962C8B-B14F-4D97-AF65-F5344CB8AC3E}">
        <p14:creationId xmlns:p14="http://schemas.microsoft.com/office/powerpoint/2010/main" val="18717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12A3-2A80-430F-BF94-5CD0515ED229}"/>
              </a:ext>
            </a:extLst>
          </p:cNvPr>
          <p:cNvSpPr>
            <a:spLocks noGrp="1"/>
          </p:cNvSpPr>
          <p:nvPr>
            <p:ph type="title"/>
          </p:nvPr>
        </p:nvSpPr>
        <p:spPr/>
        <p:txBody>
          <a:bodyPr/>
          <a:lstStyle/>
          <a:p>
            <a:r>
              <a:rPr lang="en-US" dirty="0"/>
              <a:t>Register Variables</a:t>
            </a:r>
          </a:p>
        </p:txBody>
      </p:sp>
      <p:sp>
        <p:nvSpPr>
          <p:cNvPr id="3" name="Content Placeholder 2">
            <a:extLst>
              <a:ext uri="{FF2B5EF4-FFF2-40B4-BE49-F238E27FC236}">
                <a16:creationId xmlns:a16="http://schemas.microsoft.com/office/drawing/2014/main" id="{150DD123-0E5C-4CAF-966C-763315A4509E}"/>
              </a:ext>
            </a:extLst>
          </p:cNvPr>
          <p:cNvSpPr>
            <a:spLocks noGrp="1"/>
          </p:cNvSpPr>
          <p:nvPr>
            <p:ph idx="1"/>
          </p:nvPr>
        </p:nvSpPr>
        <p:spPr>
          <a:xfrm>
            <a:off x="838200" y="1998345"/>
            <a:ext cx="4790440" cy="4351338"/>
          </a:xfrm>
        </p:spPr>
        <p:txBody>
          <a:bodyPr/>
          <a:lstStyle/>
          <a:p>
            <a:r>
              <a:rPr lang="en-US" dirty="0"/>
              <a:t> </a:t>
            </a:r>
            <a:r>
              <a:rPr lang="en-US" sz="2400" dirty="0"/>
              <a:t>A register variable is stored in a register by the compiler</a:t>
            </a:r>
          </a:p>
          <a:p>
            <a:pPr lvl="1">
              <a:buFont typeface="Wingdings" panose="05000000000000000000" pitchFamily="2" charset="2"/>
              <a:buChar char="Ø"/>
            </a:pPr>
            <a:r>
              <a:rPr lang="en-US" dirty="0"/>
              <a:t> Specified by the key word </a:t>
            </a:r>
            <a:r>
              <a:rPr lang="en-US" i="1" dirty="0">
                <a:solidFill>
                  <a:schemeClr val="accent1"/>
                </a:solidFill>
              </a:rPr>
              <a:t>register</a:t>
            </a:r>
          </a:p>
        </p:txBody>
      </p:sp>
      <p:sp>
        <p:nvSpPr>
          <p:cNvPr id="6" name="Rectangle 5">
            <a:extLst>
              <a:ext uri="{FF2B5EF4-FFF2-40B4-BE49-F238E27FC236}">
                <a16:creationId xmlns:a16="http://schemas.microsoft.com/office/drawing/2014/main" id="{8740649B-C726-4945-9914-7F2C362FE580}"/>
              </a:ext>
            </a:extLst>
          </p:cNvPr>
          <p:cNvSpPr/>
          <p:nvPr/>
        </p:nvSpPr>
        <p:spPr>
          <a:xfrm>
            <a:off x="1169488" y="3904048"/>
            <a:ext cx="4127863" cy="2031325"/>
          </a:xfrm>
          <a:prstGeom prst="rect">
            <a:avLst/>
          </a:prstGeom>
        </p:spPr>
        <p:txBody>
          <a:bodyPr wrap="square">
            <a:spAutoFit/>
          </a:bodyPr>
          <a:lstStyle/>
          <a:p>
            <a:r>
              <a:rPr lang="en-US" dirty="0">
                <a:solidFill>
                  <a:srgbClr val="FF0000"/>
                </a:solidFill>
              </a:rPr>
              <a:t>register </a:t>
            </a:r>
            <a:r>
              <a:rPr lang="en-US" dirty="0">
                <a:solidFill>
                  <a:schemeClr val="accent1"/>
                </a:solidFill>
              </a:rPr>
              <a:t>int </a:t>
            </a:r>
            <a:r>
              <a:rPr lang="en-US" dirty="0" err="1">
                <a:solidFill>
                  <a:schemeClr val="accent1"/>
                </a:solidFill>
              </a:rPr>
              <a:t>Global_Variable</a:t>
            </a:r>
            <a:r>
              <a:rPr lang="en-US" dirty="0">
                <a:solidFill>
                  <a:schemeClr val="accent1"/>
                </a:solidFill>
              </a:rPr>
              <a:t>=1;</a:t>
            </a:r>
          </a:p>
          <a:p>
            <a:endParaRPr lang="en-US" dirty="0">
              <a:solidFill>
                <a:srgbClr val="0070C0"/>
              </a:solidFill>
            </a:endParaRPr>
          </a:p>
          <a:p>
            <a:r>
              <a:rPr lang="en-US" dirty="0">
                <a:solidFill>
                  <a:srgbClr val="0070C0"/>
                </a:solidFill>
              </a:rPr>
              <a:t>  int main(void) {</a:t>
            </a:r>
          </a:p>
          <a:p>
            <a:r>
              <a:rPr lang="en-US" dirty="0">
                <a:solidFill>
                  <a:srgbClr val="0070C0"/>
                </a:solidFill>
              </a:rPr>
              <a:t>    </a:t>
            </a:r>
            <a:r>
              <a:rPr lang="en-US" dirty="0">
                <a:solidFill>
                  <a:srgbClr val="FF0000"/>
                </a:solidFill>
              </a:rPr>
              <a:t>register</a:t>
            </a:r>
            <a:r>
              <a:rPr lang="en-US" dirty="0">
                <a:solidFill>
                  <a:srgbClr val="0070C0"/>
                </a:solidFill>
              </a:rPr>
              <a:t> int </a:t>
            </a:r>
            <a:r>
              <a:rPr lang="en-US" dirty="0" err="1">
                <a:solidFill>
                  <a:srgbClr val="0070C0"/>
                </a:solidFill>
              </a:rPr>
              <a:t>Local_Variable</a:t>
            </a:r>
            <a:r>
              <a:rPr lang="en-US" dirty="0">
                <a:solidFill>
                  <a:srgbClr val="0070C0"/>
                </a:solidFill>
              </a:rPr>
              <a:t> = 10;</a:t>
            </a:r>
          </a:p>
          <a:p>
            <a:r>
              <a:rPr lang="en-US" dirty="0">
                <a:solidFill>
                  <a:srgbClr val="0070C0"/>
                </a:solidFill>
              </a:rPr>
              <a:t>    …;</a:t>
            </a:r>
          </a:p>
          <a:p>
            <a:r>
              <a:rPr lang="en-US" dirty="0">
                <a:solidFill>
                  <a:srgbClr val="0070C0"/>
                </a:solidFill>
              </a:rPr>
              <a:t>    return 0;</a:t>
            </a:r>
          </a:p>
          <a:p>
            <a:r>
              <a:rPr lang="en-US" dirty="0">
                <a:solidFill>
                  <a:srgbClr val="0070C0"/>
                </a:solidFill>
              </a:rPr>
              <a:t>  }</a:t>
            </a:r>
          </a:p>
        </p:txBody>
      </p:sp>
    </p:spTree>
    <p:extLst>
      <p:ext uri="{BB962C8B-B14F-4D97-AF65-F5344CB8AC3E}">
        <p14:creationId xmlns:p14="http://schemas.microsoft.com/office/powerpoint/2010/main" val="1303863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Doubly Linked Lists (1/2)</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pPr marL="0" indent="0">
              <a:buNone/>
            </a:pPr>
            <a:r>
              <a:rPr lang="en-AU" sz="2400" dirty="0"/>
              <a:t>Doubly-linked lists are a variation on "standard" linked lists where each node has a pointer to the previous node as well as a pointer to the next node.</a:t>
            </a:r>
            <a:endParaRPr lang="en-US" sz="2400" dirty="0"/>
          </a:p>
        </p:txBody>
      </p:sp>
      <p:pic>
        <p:nvPicPr>
          <p:cNvPr id="4" name="Picture 3">
            <a:extLst>
              <a:ext uri="{FF2B5EF4-FFF2-40B4-BE49-F238E27FC236}">
                <a16:creationId xmlns:a16="http://schemas.microsoft.com/office/drawing/2014/main" id="{494A8587-93EC-4DC7-8B50-C447A0BF5A02}"/>
              </a:ext>
            </a:extLst>
          </p:cNvPr>
          <p:cNvPicPr>
            <a:picLocks noChangeAspect="1"/>
          </p:cNvPicPr>
          <p:nvPr/>
        </p:nvPicPr>
        <p:blipFill>
          <a:blip r:embed="rId2"/>
          <a:stretch>
            <a:fillRect/>
          </a:stretch>
        </p:blipFill>
        <p:spPr>
          <a:xfrm>
            <a:off x="1867639" y="2860568"/>
            <a:ext cx="7716861" cy="3916151"/>
          </a:xfrm>
          <a:prstGeom prst="rect">
            <a:avLst/>
          </a:prstGeom>
        </p:spPr>
      </p:pic>
    </p:spTree>
    <p:extLst>
      <p:ext uri="{BB962C8B-B14F-4D97-AF65-F5344CB8AC3E}">
        <p14:creationId xmlns:p14="http://schemas.microsoft.com/office/powerpoint/2010/main" val="220523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Doubly Linked Lists (1/2)</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normAutofit/>
          </a:bodyPr>
          <a:lstStyle/>
          <a:p>
            <a:r>
              <a:rPr lang="en-AU" sz="2400" dirty="0"/>
              <a:t>The doubly-linked list also has a notion of a "current" node, and the current node can move backwards and forwards along the list.</a:t>
            </a:r>
          </a:p>
          <a:p>
            <a:r>
              <a:rPr lang="en-AU" sz="2400" dirty="0"/>
              <a:t>The doubly-linked list does insertions either immediately before or immediately after the current node.</a:t>
            </a:r>
          </a:p>
          <a:p>
            <a:r>
              <a:rPr lang="en-AU" sz="2400" dirty="0"/>
              <a:t>Unlike the singly linked list,  deleting the last node does not need to traverse the entire list. </a:t>
            </a:r>
            <a:endParaRPr lang="en-US" sz="2400" dirty="0"/>
          </a:p>
        </p:txBody>
      </p:sp>
    </p:spTree>
    <p:extLst>
      <p:ext uri="{BB962C8B-B14F-4D97-AF65-F5344CB8AC3E}">
        <p14:creationId xmlns:p14="http://schemas.microsoft.com/office/powerpoint/2010/main" val="1782441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Summary (1/3)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lstStyle/>
          <a:p>
            <a:pPr marL="0" indent="0">
              <a:buNone/>
            </a:pPr>
            <a:r>
              <a:rPr lang="en-AU" dirty="0"/>
              <a:t>void *malloc(</a:t>
            </a:r>
            <a:r>
              <a:rPr lang="en-AU" dirty="0" err="1"/>
              <a:t>size_t</a:t>
            </a:r>
            <a:r>
              <a:rPr lang="en-AU" dirty="0"/>
              <a:t> </a:t>
            </a:r>
            <a:r>
              <a:rPr lang="en-AU" dirty="0" err="1"/>
              <a:t>nbytes</a:t>
            </a:r>
            <a:r>
              <a:rPr lang="en-AU" dirty="0"/>
              <a:t>)</a:t>
            </a:r>
          </a:p>
          <a:p>
            <a:pPr marL="0" indent="0">
              <a:buNone/>
            </a:pPr>
            <a:r>
              <a:rPr lang="en-AU" dirty="0"/>
              <a:t>  • aim: allocate some memory for a data object</a:t>
            </a:r>
          </a:p>
          <a:p>
            <a:pPr marL="0" indent="0">
              <a:buNone/>
            </a:pPr>
            <a:r>
              <a:rPr lang="en-AU" dirty="0"/>
              <a:t>  • attempt to allocate a block of memory of size </a:t>
            </a:r>
            <a:r>
              <a:rPr lang="en-AU" dirty="0" err="1"/>
              <a:t>nbytes</a:t>
            </a:r>
            <a:r>
              <a:rPr lang="en-AU" dirty="0"/>
              <a:t> in the heap</a:t>
            </a:r>
          </a:p>
          <a:p>
            <a:pPr marL="0" indent="0">
              <a:buNone/>
            </a:pPr>
            <a:r>
              <a:rPr lang="en-AU" dirty="0"/>
              <a:t>  • if successful, returns a pointer to the start of the block</a:t>
            </a:r>
          </a:p>
          <a:p>
            <a:pPr marL="0" indent="0">
              <a:buNone/>
            </a:pPr>
            <a:r>
              <a:rPr lang="en-AU" dirty="0"/>
              <a:t>  • if insufficient space in heap, returns NULL</a:t>
            </a:r>
          </a:p>
          <a:p>
            <a:pPr marL="0" indent="0">
              <a:buNone/>
            </a:pPr>
            <a:r>
              <a:rPr lang="en-AU" dirty="0"/>
              <a:t>Things to note:</a:t>
            </a:r>
          </a:p>
          <a:p>
            <a:pPr marL="0" indent="0">
              <a:buNone/>
            </a:pPr>
            <a:r>
              <a:rPr lang="en-AU" dirty="0"/>
              <a:t>  •  the location of the memory block within heap is random</a:t>
            </a:r>
          </a:p>
          <a:p>
            <a:pPr marL="0" indent="0">
              <a:buNone/>
            </a:pPr>
            <a:r>
              <a:rPr lang="en-AU" dirty="0"/>
              <a:t>  •  the initial contents of the memory block are random</a:t>
            </a:r>
          </a:p>
          <a:p>
            <a:pPr marL="0" indent="0">
              <a:buNone/>
            </a:pPr>
            <a:endParaRPr lang="en-US" dirty="0"/>
          </a:p>
        </p:txBody>
      </p:sp>
    </p:spTree>
    <p:extLst>
      <p:ext uri="{BB962C8B-B14F-4D97-AF65-F5344CB8AC3E}">
        <p14:creationId xmlns:p14="http://schemas.microsoft.com/office/powerpoint/2010/main" val="3413007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Summary (2/3)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lstStyle/>
          <a:p>
            <a:pPr marL="0" indent="0">
              <a:buNone/>
            </a:pPr>
            <a:r>
              <a:rPr lang="en-AU" dirty="0"/>
              <a:t>void free(void *</a:t>
            </a:r>
            <a:r>
              <a:rPr lang="en-AU" dirty="0" err="1"/>
              <a:t>ptr</a:t>
            </a:r>
            <a:r>
              <a:rPr lang="en-AU" dirty="0"/>
              <a:t>)</a:t>
            </a:r>
          </a:p>
          <a:p>
            <a:pPr marL="0" indent="0">
              <a:buNone/>
            </a:pPr>
            <a:r>
              <a:rPr lang="en-AU" dirty="0"/>
              <a:t>  • releases a block of memory allocated by malloc()</a:t>
            </a:r>
          </a:p>
          <a:p>
            <a:pPr marL="0" indent="0">
              <a:buNone/>
            </a:pPr>
            <a:r>
              <a:rPr lang="en-AU" dirty="0"/>
              <a:t>  • *</a:t>
            </a:r>
            <a:r>
              <a:rPr lang="en-AU" dirty="0" err="1"/>
              <a:t>ptr</a:t>
            </a:r>
            <a:r>
              <a:rPr lang="en-AU" dirty="0"/>
              <a:t> is the start of a dynamically allocated object</a:t>
            </a:r>
          </a:p>
          <a:p>
            <a:pPr marL="0" indent="0">
              <a:buNone/>
            </a:pPr>
            <a:r>
              <a:rPr lang="en-AU" dirty="0"/>
              <a:t>  • if *</a:t>
            </a:r>
            <a:r>
              <a:rPr lang="en-AU" dirty="0" err="1"/>
              <a:t>ptr</a:t>
            </a:r>
            <a:r>
              <a:rPr lang="en-AU" dirty="0"/>
              <a:t> was not malloc()'d, chaos will ensue</a:t>
            </a:r>
          </a:p>
          <a:p>
            <a:pPr marL="0" indent="0">
              <a:buNone/>
            </a:pPr>
            <a:r>
              <a:rPr lang="en-AU" dirty="0"/>
              <a:t>Things to note:</a:t>
            </a:r>
          </a:p>
          <a:p>
            <a:pPr marL="0" indent="0">
              <a:buNone/>
            </a:pPr>
            <a:r>
              <a:rPr lang="en-AU" dirty="0"/>
              <a:t>  • the contents of the memory block are not changed</a:t>
            </a:r>
          </a:p>
          <a:p>
            <a:pPr marL="0" indent="0">
              <a:buNone/>
            </a:pPr>
            <a:r>
              <a:rPr lang="en-AU" dirty="0"/>
              <a:t>  • all pointers to the block still exist, but are not valid</a:t>
            </a:r>
          </a:p>
          <a:p>
            <a:pPr marL="0" indent="0">
              <a:buNone/>
            </a:pPr>
            <a:r>
              <a:rPr lang="en-AU" dirty="0"/>
              <a:t>  • the memory may be re-used as soon as it is free()'d</a:t>
            </a:r>
          </a:p>
          <a:p>
            <a:pPr marL="0" indent="0">
              <a:buNone/>
            </a:pPr>
            <a:endParaRPr lang="en-US" dirty="0"/>
          </a:p>
        </p:txBody>
      </p:sp>
    </p:spTree>
    <p:extLst>
      <p:ext uri="{BB962C8B-B14F-4D97-AF65-F5344CB8AC3E}">
        <p14:creationId xmlns:p14="http://schemas.microsoft.com/office/powerpoint/2010/main" val="2411738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Summary (3/3)</a:t>
            </a:r>
          </a:p>
        </p:txBody>
      </p:sp>
      <p:sp>
        <p:nvSpPr>
          <p:cNvPr id="3" name="Content Placeholder 2">
            <a:extLst>
              <a:ext uri="{FF2B5EF4-FFF2-40B4-BE49-F238E27FC236}">
                <a16:creationId xmlns:a16="http://schemas.microsoft.com/office/drawing/2014/main" id="{D6C2466F-F92E-45F9-9AE6-2E1EEAF4C403}"/>
              </a:ext>
            </a:extLst>
          </p:cNvPr>
          <p:cNvSpPr>
            <a:spLocks noGrp="1"/>
          </p:cNvSpPr>
          <p:nvPr>
            <p:ph idx="1"/>
          </p:nvPr>
        </p:nvSpPr>
        <p:spPr/>
        <p:txBody>
          <a:bodyPr/>
          <a:lstStyle/>
          <a:p>
            <a:r>
              <a:rPr lang="en-US" dirty="0"/>
              <a:t>Singly linked lists</a:t>
            </a:r>
          </a:p>
          <a:p>
            <a:r>
              <a:rPr lang="en-US" dirty="0"/>
              <a:t>Doubly linked lists</a:t>
            </a:r>
          </a:p>
          <a:p>
            <a:r>
              <a:rPr lang="en-AU" dirty="0"/>
              <a:t>Suggested reading:</a:t>
            </a:r>
          </a:p>
          <a:p>
            <a:pPr lvl="1">
              <a:buFont typeface="Wingdings" panose="05000000000000000000" pitchFamily="2" charset="2"/>
              <a:buChar char="Ø"/>
            </a:pPr>
            <a:r>
              <a:rPr lang="en-AU" dirty="0"/>
              <a:t> Moffat, Ch.10.1-10.2</a:t>
            </a:r>
          </a:p>
          <a:p>
            <a:pPr lvl="1">
              <a:buFont typeface="Wingdings" panose="05000000000000000000" pitchFamily="2" charset="2"/>
              <a:buChar char="Ø"/>
            </a:pPr>
            <a:r>
              <a:rPr lang="en-AU" dirty="0"/>
              <a:t> Sedgewick, Ch.3.3-3.5,4.4,4.6</a:t>
            </a:r>
          </a:p>
          <a:p>
            <a:pPr marL="0" indent="0">
              <a:buNone/>
            </a:pPr>
            <a:endParaRPr lang="en-US" dirty="0"/>
          </a:p>
        </p:txBody>
      </p:sp>
    </p:spTree>
    <p:extLst>
      <p:ext uri="{BB962C8B-B14F-4D97-AF65-F5344CB8AC3E}">
        <p14:creationId xmlns:p14="http://schemas.microsoft.com/office/powerpoint/2010/main" val="123986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12A3-2A80-430F-BF94-5CD0515ED229}"/>
              </a:ext>
            </a:extLst>
          </p:cNvPr>
          <p:cNvSpPr>
            <a:spLocks noGrp="1"/>
          </p:cNvSpPr>
          <p:nvPr>
            <p:ph type="title"/>
          </p:nvPr>
        </p:nvSpPr>
        <p:spPr/>
        <p:txBody>
          <a:bodyPr/>
          <a:lstStyle/>
          <a:p>
            <a:r>
              <a:rPr lang="en-US" dirty="0"/>
              <a:t>External Variables</a:t>
            </a:r>
          </a:p>
        </p:txBody>
      </p:sp>
      <p:sp>
        <p:nvSpPr>
          <p:cNvPr id="3" name="Content Placeholder 2">
            <a:extLst>
              <a:ext uri="{FF2B5EF4-FFF2-40B4-BE49-F238E27FC236}">
                <a16:creationId xmlns:a16="http://schemas.microsoft.com/office/drawing/2014/main" id="{150DD123-0E5C-4CAF-966C-763315A4509E}"/>
              </a:ext>
            </a:extLst>
          </p:cNvPr>
          <p:cNvSpPr>
            <a:spLocks noGrp="1"/>
          </p:cNvSpPr>
          <p:nvPr>
            <p:ph idx="1"/>
          </p:nvPr>
        </p:nvSpPr>
        <p:spPr>
          <a:xfrm>
            <a:off x="7654833" y="1811382"/>
            <a:ext cx="3831771" cy="4583294"/>
          </a:xfrm>
        </p:spPr>
        <p:txBody>
          <a:bodyPr>
            <a:normAutofit fontScale="62500" lnSpcReduction="20000"/>
          </a:bodyPr>
          <a:lstStyle/>
          <a:p>
            <a:pPr marL="0" indent="0">
              <a:buNone/>
            </a:pPr>
            <a:r>
              <a:rPr lang="en-US" dirty="0"/>
              <a:t>File1:</a:t>
            </a:r>
          </a:p>
          <a:p>
            <a:pPr marL="0" indent="0">
              <a:buNone/>
            </a:pPr>
            <a:r>
              <a:rPr lang="en-US" dirty="0">
                <a:solidFill>
                  <a:srgbClr val="FF0000"/>
                </a:solidFill>
              </a:rPr>
              <a:t>int</a:t>
            </a:r>
            <a:r>
              <a:rPr lang="en-US" dirty="0">
                <a:solidFill>
                  <a:srgbClr val="0070C0"/>
                </a:solidFill>
              </a:rPr>
              <a:t> </a:t>
            </a:r>
            <a:r>
              <a:rPr lang="en-US" dirty="0" err="1">
                <a:solidFill>
                  <a:srgbClr val="FF0000"/>
                </a:solidFill>
              </a:rPr>
              <a:t>Global_Variable</a:t>
            </a:r>
            <a:r>
              <a:rPr lang="en-US" dirty="0">
                <a:solidFill>
                  <a:srgbClr val="0070C0"/>
                </a:solidFill>
              </a:rPr>
              <a:t>;</a:t>
            </a:r>
          </a:p>
          <a:p>
            <a:pPr marL="0" indent="0">
              <a:buNone/>
            </a:pPr>
            <a:r>
              <a:rPr lang="en-US" dirty="0">
                <a:solidFill>
                  <a:srgbClr val="0070C0"/>
                </a:solidFill>
              </a:rPr>
              <a:t>void </a:t>
            </a:r>
            <a:r>
              <a:rPr lang="en-US" dirty="0" err="1">
                <a:solidFill>
                  <a:srgbClr val="0070C0"/>
                </a:solidFill>
              </a:rPr>
              <a:t>DemoFunction</a:t>
            </a:r>
            <a:r>
              <a:rPr lang="en-US" dirty="0">
                <a:solidFill>
                  <a:srgbClr val="0070C0"/>
                </a:solidFill>
              </a:rPr>
              <a:t>(void);        </a:t>
            </a:r>
          </a:p>
          <a:p>
            <a:pPr marL="0" indent="0">
              <a:buNone/>
            </a:pPr>
            <a:r>
              <a:rPr lang="en-US" dirty="0">
                <a:solidFill>
                  <a:srgbClr val="0070C0"/>
                </a:solidFill>
              </a:rPr>
              <a:t>  int main(void) {</a:t>
            </a:r>
          </a:p>
          <a:p>
            <a:pPr marL="0" indent="0">
              <a:buNone/>
            </a:pPr>
            <a:r>
              <a:rPr lang="en-US" dirty="0">
                <a:solidFill>
                  <a:srgbClr val="0070C0"/>
                </a:solidFill>
              </a:rPr>
              <a:t>    </a:t>
            </a:r>
            <a:r>
              <a:rPr lang="en-US" dirty="0" err="1">
                <a:solidFill>
                  <a:srgbClr val="0070C0"/>
                </a:solidFill>
              </a:rPr>
              <a:t>Global_Variable</a:t>
            </a:r>
            <a:r>
              <a:rPr lang="en-US" dirty="0">
                <a:solidFill>
                  <a:srgbClr val="0070C0"/>
                </a:solidFill>
              </a:rPr>
              <a:t> = 10;</a:t>
            </a:r>
          </a:p>
          <a:p>
            <a:pPr marL="0" indent="0">
              <a:buNone/>
            </a:pPr>
            <a:r>
              <a:rPr lang="en-US" dirty="0">
                <a:solidFill>
                  <a:srgbClr val="0070C0"/>
                </a:solidFill>
              </a:rPr>
              <a:t>    </a:t>
            </a:r>
            <a:r>
              <a:rPr lang="en-US" dirty="0" err="1">
                <a:solidFill>
                  <a:srgbClr val="0070C0"/>
                </a:solidFill>
              </a:rPr>
              <a:t>DemoFunction</a:t>
            </a:r>
            <a:r>
              <a:rPr lang="en-US" dirty="0">
                <a:solidFill>
                  <a:srgbClr val="0070C0"/>
                </a:solidFill>
              </a:rPr>
              <a:t>();</a:t>
            </a:r>
          </a:p>
          <a:p>
            <a:pPr marL="0" indent="0">
              <a:buNone/>
            </a:pPr>
            <a:r>
              <a:rPr lang="en-US" dirty="0">
                <a:solidFill>
                  <a:srgbClr val="0070C0"/>
                </a:solidFill>
              </a:rPr>
              <a:t>    return 0;</a:t>
            </a:r>
          </a:p>
          <a:p>
            <a:pPr marL="0" indent="0">
              <a:buNone/>
            </a:pPr>
            <a:r>
              <a:rPr lang="en-US" dirty="0">
                <a:solidFill>
                  <a:srgbClr val="0070C0"/>
                </a:solidFill>
              </a:rPr>
              <a:t>  }</a:t>
            </a:r>
          </a:p>
          <a:p>
            <a:pPr marL="0" indent="0">
              <a:buNone/>
            </a:pPr>
            <a:endParaRPr lang="en-US" dirty="0">
              <a:solidFill>
                <a:srgbClr val="0070C0"/>
              </a:solidFill>
            </a:endParaRPr>
          </a:p>
          <a:p>
            <a:pPr marL="0" indent="0">
              <a:buNone/>
            </a:pPr>
            <a:r>
              <a:rPr lang="en-US" dirty="0"/>
              <a:t>File2:</a:t>
            </a:r>
          </a:p>
          <a:p>
            <a:pPr marL="0" indent="0">
              <a:buNone/>
            </a:pPr>
            <a:r>
              <a:rPr lang="en-US" dirty="0">
                <a:solidFill>
                  <a:srgbClr val="FF0000"/>
                </a:solidFill>
              </a:rPr>
              <a:t>extern int </a:t>
            </a:r>
            <a:r>
              <a:rPr lang="en-US" dirty="0" err="1">
                <a:solidFill>
                  <a:srgbClr val="FF0000"/>
                </a:solidFill>
              </a:rPr>
              <a:t>Global_Variable</a:t>
            </a:r>
            <a:r>
              <a:rPr lang="en-US" dirty="0">
                <a:solidFill>
                  <a:srgbClr val="0070C0"/>
                </a:solidFill>
              </a:rPr>
              <a:t>;  </a:t>
            </a:r>
          </a:p>
          <a:p>
            <a:pPr marL="0" indent="0">
              <a:buNone/>
            </a:pPr>
            <a:r>
              <a:rPr lang="en-US" dirty="0">
                <a:solidFill>
                  <a:srgbClr val="0070C0"/>
                </a:solidFill>
              </a:rPr>
              <a:t>void </a:t>
            </a:r>
            <a:r>
              <a:rPr lang="en-US" dirty="0" err="1">
                <a:solidFill>
                  <a:srgbClr val="0070C0"/>
                </a:solidFill>
              </a:rPr>
              <a:t>DemoFunction</a:t>
            </a:r>
            <a:r>
              <a:rPr lang="en-US" dirty="0">
                <a:solidFill>
                  <a:srgbClr val="0070C0"/>
                </a:solidFill>
              </a:rPr>
              <a:t>(void) {       </a:t>
            </a:r>
          </a:p>
          <a:p>
            <a:pPr marL="0" indent="0">
              <a:buNone/>
            </a:pPr>
            <a:r>
              <a:rPr lang="en-US" dirty="0">
                <a:solidFill>
                  <a:srgbClr val="0070C0"/>
                </a:solidFill>
              </a:rPr>
              <a:t>    ++</a:t>
            </a:r>
            <a:r>
              <a:rPr lang="en-US" dirty="0" err="1">
                <a:solidFill>
                  <a:srgbClr val="0070C0"/>
                </a:solidFill>
              </a:rPr>
              <a:t>Global_Variable</a:t>
            </a:r>
            <a:r>
              <a:rPr lang="en-US" dirty="0">
                <a:solidFill>
                  <a:srgbClr val="0070C0"/>
                </a:solidFill>
              </a:rPr>
              <a:t>;</a:t>
            </a:r>
          </a:p>
          <a:p>
            <a:pPr marL="0" indent="0">
              <a:buNone/>
            </a:pPr>
            <a:r>
              <a:rPr lang="en-US" dirty="0">
                <a:solidFill>
                  <a:srgbClr val="0070C0"/>
                </a:solidFill>
              </a:rPr>
              <a:t>  }</a:t>
            </a:r>
          </a:p>
        </p:txBody>
      </p:sp>
      <p:sp>
        <p:nvSpPr>
          <p:cNvPr id="4" name="Rectangle 3">
            <a:extLst>
              <a:ext uri="{FF2B5EF4-FFF2-40B4-BE49-F238E27FC236}">
                <a16:creationId xmlns:a16="http://schemas.microsoft.com/office/drawing/2014/main" id="{D237C374-F053-4E59-B7B1-79F27C7AF2D0}"/>
              </a:ext>
            </a:extLst>
          </p:cNvPr>
          <p:cNvSpPr/>
          <p:nvPr/>
        </p:nvSpPr>
        <p:spPr>
          <a:xfrm>
            <a:off x="531223" y="1973721"/>
            <a:ext cx="6096000" cy="2831544"/>
          </a:xfrm>
          <a:prstGeom prst="rect">
            <a:avLst/>
          </a:prstGeom>
        </p:spPr>
        <p:txBody>
          <a:bodyPr>
            <a:spAutoFit/>
          </a:bodyPr>
          <a:lstStyle/>
          <a:p>
            <a:pPr marL="285750" indent="-285750">
              <a:buFont typeface="Arial" panose="020B0604020202020204" pitchFamily="34" charset="0"/>
              <a:buChar char="•"/>
            </a:pPr>
            <a:r>
              <a:rPr lang="en-AU" sz="2400" dirty="0"/>
              <a:t>An external variable is a variable defined outside any function block, also called global variable.</a:t>
            </a:r>
          </a:p>
          <a:p>
            <a:pPr marL="742950" lvl="1" indent="-285750">
              <a:buFont typeface="Wingdings" panose="05000000000000000000" pitchFamily="2" charset="2"/>
              <a:buChar char="Ø"/>
            </a:pPr>
            <a:r>
              <a:rPr lang="en-US" sz="2200" dirty="0"/>
              <a:t>Its lifetime is the entire program.</a:t>
            </a:r>
          </a:p>
          <a:p>
            <a:pPr marL="742950" lvl="1" indent="-285750">
              <a:buFont typeface="Wingdings" panose="05000000000000000000" pitchFamily="2" charset="2"/>
              <a:buChar char="Ø"/>
            </a:pPr>
            <a:r>
              <a:rPr lang="en-US" sz="2200" dirty="0"/>
              <a:t>When a function in one file references an external variable in another file, the key word </a:t>
            </a:r>
            <a:r>
              <a:rPr lang="en-US" sz="2200" i="1" dirty="0"/>
              <a:t>extern</a:t>
            </a:r>
            <a:r>
              <a:rPr lang="en-US" sz="2200" dirty="0"/>
              <a:t> must be used. </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99345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12A3-2A80-430F-BF94-5CD0515ED229}"/>
              </a:ext>
            </a:extLst>
          </p:cNvPr>
          <p:cNvSpPr>
            <a:spLocks noGrp="1"/>
          </p:cNvSpPr>
          <p:nvPr>
            <p:ph type="title"/>
          </p:nvPr>
        </p:nvSpPr>
        <p:spPr>
          <a:xfrm>
            <a:off x="838200" y="339000"/>
            <a:ext cx="10515600" cy="1325563"/>
          </a:xfrm>
        </p:spPr>
        <p:txBody>
          <a:bodyPr/>
          <a:lstStyle/>
          <a:p>
            <a:r>
              <a:rPr lang="en-US" dirty="0"/>
              <a:t>Static Variables</a:t>
            </a:r>
          </a:p>
        </p:txBody>
      </p:sp>
      <p:sp>
        <p:nvSpPr>
          <p:cNvPr id="3" name="Content Placeholder 2">
            <a:extLst>
              <a:ext uri="{FF2B5EF4-FFF2-40B4-BE49-F238E27FC236}">
                <a16:creationId xmlns:a16="http://schemas.microsoft.com/office/drawing/2014/main" id="{150DD123-0E5C-4CAF-966C-763315A4509E}"/>
              </a:ext>
            </a:extLst>
          </p:cNvPr>
          <p:cNvSpPr>
            <a:spLocks noGrp="1"/>
          </p:cNvSpPr>
          <p:nvPr>
            <p:ph idx="1"/>
          </p:nvPr>
        </p:nvSpPr>
        <p:spPr>
          <a:xfrm>
            <a:off x="838200" y="1825625"/>
            <a:ext cx="3751217" cy="4351338"/>
          </a:xfrm>
        </p:spPr>
        <p:txBody>
          <a:bodyPr>
            <a:normAutofit/>
          </a:bodyPr>
          <a:lstStyle/>
          <a:p>
            <a:r>
              <a:rPr lang="en-AU" sz="2400" dirty="0"/>
              <a:t>A static variable is a variable that is allocated statically, meaning that its lifetime is the entire run of the program.</a:t>
            </a:r>
          </a:p>
          <a:p>
            <a:r>
              <a:rPr lang="en-AU" sz="2400" dirty="0"/>
              <a:t>A static variable is initialized only once.  </a:t>
            </a:r>
            <a:endParaRPr lang="en-US" sz="2400" dirty="0"/>
          </a:p>
        </p:txBody>
      </p:sp>
      <p:sp>
        <p:nvSpPr>
          <p:cNvPr id="4" name="Rectangle 3">
            <a:extLst>
              <a:ext uri="{FF2B5EF4-FFF2-40B4-BE49-F238E27FC236}">
                <a16:creationId xmlns:a16="http://schemas.microsoft.com/office/drawing/2014/main" id="{756EA5DB-C2DE-45B9-A3FD-7256014A2135}"/>
              </a:ext>
            </a:extLst>
          </p:cNvPr>
          <p:cNvSpPr/>
          <p:nvPr/>
        </p:nvSpPr>
        <p:spPr>
          <a:xfrm>
            <a:off x="4981302" y="1825625"/>
            <a:ext cx="6540137" cy="4801314"/>
          </a:xfrm>
          <a:prstGeom prst="rect">
            <a:avLst/>
          </a:prstGeom>
        </p:spPr>
        <p:txBody>
          <a:bodyPr wrap="square">
            <a:spAutoFit/>
          </a:bodyPr>
          <a:lstStyle/>
          <a:p>
            <a:r>
              <a:rPr lang="en-AU" dirty="0">
                <a:solidFill>
                  <a:schemeClr val="accent1"/>
                </a:solidFill>
              </a:rPr>
              <a:t>#include &lt;</a:t>
            </a:r>
            <a:r>
              <a:rPr lang="en-AU" dirty="0" err="1">
                <a:solidFill>
                  <a:schemeClr val="accent1"/>
                </a:solidFill>
              </a:rPr>
              <a:t>stdio.h</a:t>
            </a:r>
            <a:r>
              <a:rPr lang="en-AU" dirty="0">
                <a:solidFill>
                  <a:schemeClr val="accent1"/>
                </a:solidFill>
              </a:rPr>
              <a:t>&gt;</a:t>
            </a:r>
          </a:p>
          <a:p>
            <a:endParaRPr lang="en-AU" dirty="0">
              <a:solidFill>
                <a:schemeClr val="accent1"/>
              </a:solidFill>
            </a:endParaRPr>
          </a:p>
          <a:p>
            <a:r>
              <a:rPr lang="en-AU" dirty="0">
                <a:solidFill>
                  <a:schemeClr val="accent1"/>
                </a:solidFill>
              </a:rPr>
              <a:t>void </a:t>
            </a:r>
            <a:r>
              <a:rPr lang="en-AU" dirty="0" err="1">
                <a:solidFill>
                  <a:schemeClr val="accent1"/>
                </a:solidFill>
              </a:rPr>
              <a:t>func</a:t>
            </a:r>
            <a:r>
              <a:rPr lang="en-AU" dirty="0">
                <a:solidFill>
                  <a:schemeClr val="accent1"/>
                </a:solidFill>
              </a:rPr>
              <a:t>() {</a:t>
            </a:r>
          </a:p>
          <a:p>
            <a:r>
              <a:rPr lang="en-AU" dirty="0">
                <a:solidFill>
                  <a:schemeClr val="accent1"/>
                </a:solidFill>
              </a:rPr>
              <a:t>	</a:t>
            </a:r>
            <a:r>
              <a:rPr lang="en-AU" dirty="0">
                <a:solidFill>
                  <a:srgbClr val="FF0000"/>
                </a:solidFill>
              </a:rPr>
              <a:t>static</a:t>
            </a:r>
            <a:r>
              <a:rPr lang="en-AU" dirty="0">
                <a:solidFill>
                  <a:schemeClr val="accent1"/>
                </a:solidFill>
              </a:rPr>
              <a:t> </a:t>
            </a:r>
            <a:r>
              <a:rPr lang="en-AU" dirty="0" err="1">
                <a:solidFill>
                  <a:schemeClr val="accent1"/>
                </a:solidFill>
              </a:rPr>
              <a:t>int</a:t>
            </a:r>
            <a:r>
              <a:rPr lang="en-AU" dirty="0">
                <a:solidFill>
                  <a:schemeClr val="accent1"/>
                </a:solidFill>
              </a:rPr>
              <a:t> x = 0; </a:t>
            </a:r>
          </a:p>
          <a:p>
            <a:r>
              <a:rPr lang="en-AU" dirty="0">
                <a:solidFill>
                  <a:schemeClr val="accent1"/>
                </a:solidFill>
              </a:rPr>
              <a:t>	// x is initialized only once across five calls of </a:t>
            </a:r>
            <a:r>
              <a:rPr lang="en-AU" dirty="0" err="1">
                <a:solidFill>
                  <a:schemeClr val="accent1"/>
                </a:solidFill>
              </a:rPr>
              <a:t>func</a:t>
            </a:r>
            <a:r>
              <a:rPr lang="en-AU" dirty="0">
                <a:solidFill>
                  <a:schemeClr val="accent1"/>
                </a:solidFill>
              </a:rPr>
              <a:t>() 	x++;</a:t>
            </a:r>
          </a:p>
          <a:p>
            <a:r>
              <a:rPr lang="en-AU" dirty="0">
                <a:solidFill>
                  <a:schemeClr val="accent1"/>
                </a:solidFill>
              </a:rPr>
              <a:t>	</a:t>
            </a:r>
            <a:r>
              <a:rPr lang="en-AU" dirty="0" err="1">
                <a:solidFill>
                  <a:schemeClr val="accent1"/>
                </a:solidFill>
              </a:rPr>
              <a:t>printf</a:t>
            </a:r>
            <a:r>
              <a:rPr lang="en-AU" dirty="0">
                <a:solidFill>
                  <a:schemeClr val="accent1"/>
                </a:solidFill>
              </a:rPr>
              <a:t>("%d\n", x); // outputs the value of x</a:t>
            </a:r>
          </a:p>
          <a:p>
            <a:r>
              <a:rPr lang="en-AU" dirty="0">
                <a:solidFill>
                  <a:schemeClr val="accent1"/>
                </a:solidFill>
              </a:rPr>
              <a:t>}</a:t>
            </a:r>
          </a:p>
          <a:p>
            <a:endParaRPr lang="en-AU" dirty="0">
              <a:solidFill>
                <a:schemeClr val="accent1"/>
              </a:solidFill>
            </a:endParaRPr>
          </a:p>
          <a:p>
            <a:r>
              <a:rPr lang="en-AU" dirty="0" err="1">
                <a:solidFill>
                  <a:schemeClr val="accent1"/>
                </a:solidFill>
              </a:rPr>
              <a:t>int</a:t>
            </a:r>
            <a:r>
              <a:rPr lang="en-AU" dirty="0">
                <a:solidFill>
                  <a:schemeClr val="accent1"/>
                </a:solidFill>
              </a:rPr>
              <a:t> main() { </a:t>
            </a:r>
          </a:p>
          <a:p>
            <a:r>
              <a:rPr lang="en-AU" dirty="0">
                <a:solidFill>
                  <a:schemeClr val="accent1"/>
                </a:solidFill>
              </a:rPr>
              <a:t>	</a:t>
            </a:r>
            <a:r>
              <a:rPr lang="en-AU" dirty="0" err="1">
                <a:solidFill>
                  <a:schemeClr val="accent1"/>
                </a:solidFill>
              </a:rPr>
              <a:t>func</a:t>
            </a:r>
            <a:r>
              <a:rPr lang="en-AU" dirty="0">
                <a:solidFill>
                  <a:schemeClr val="accent1"/>
                </a:solidFill>
              </a:rPr>
              <a:t>(); // prints 1</a:t>
            </a:r>
          </a:p>
          <a:p>
            <a:r>
              <a:rPr lang="en-AU" dirty="0">
                <a:solidFill>
                  <a:schemeClr val="accent1"/>
                </a:solidFill>
              </a:rPr>
              <a:t>	</a:t>
            </a:r>
            <a:r>
              <a:rPr lang="en-AU" dirty="0" err="1">
                <a:solidFill>
                  <a:schemeClr val="accent1"/>
                </a:solidFill>
              </a:rPr>
              <a:t>func</a:t>
            </a:r>
            <a:r>
              <a:rPr lang="en-AU" dirty="0">
                <a:solidFill>
                  <a:schemeClr val="accent1"/>
                </a:solidFill>
              </a:rPr>
              <a:t>(); // prints 2</a:t>
            </a:r>
          </a:p>
          <a:p>
            <a:r>
              <a:rPr lang="en-AU" dirty="0">
                <a:solidFill>
                  <a:schemeClr val="accent1"/>
                </a:solidFill>
              </a:rPr>
              <a:t>	</a:t>
            </a:r>
            <a:r>
              <a:rPr lang="en-AU" dirty="0" err="1">
                <a:solidFill>
                  <a:schemeClr val="accent1"/>
                </a:solidFill>
              </a:rPr>
              <a:t>func</a:t>
            </a:r>
            <a:r>
              <a:rPr lang="en-AU" dirty="0">
                <a:solidFill>
                  <a:schemeClr val="accent1"/>
                </a:solidFill>
              </a:rPr>
              <a:t>(); // prints 3</a:t>
            </a:r>
          </a:p>
          <a:p>
            <a:r>
              <a:rPr lang="en-AU" dirty="0">
                <a:solidFill>
                  <a:schemeClr val="accent1"/>
                </a:solidFill>
              </a:rPr>
              <a:t>	</a:t>
            </a:r>
            <a:r>
              <a:rPr lang="en-AU" dirty="0" err="1">
                <a:solidFill>
                  <a:schemeClr val="accent1"/>
                </a:solidFill>
              </a:rPr>
              <a:t>func</a:t>
            </a:r>
            <a:r>
              <a:rPr lang="en-AU" dirty="0">
                <a:solidFill>
                  <a:schemeClr val="accent1"/>
                </a:solidFill>
              </a:rPr>
              <a:t>(); // prints 4</a:t>
            </a:r>
          </a:p>
          <a:p>
            <a:r>
              <a:rPr lang="en-AU" dirty="0">
                <a:solidFill>
                  <a:schemeClr val="accent1"/>
                </a:solidFill>
              </a:rPr>
              <a:t>	</a:t>
            </a:r>
            <a:r>
              <a:rPr lang="en-AU" dirty="0" err="1">
                <a:solidFill>
                  <a:schemeClr val="accent1"/>
                </a:solidFill>
              </a:rPr>
              <a:t>func</a:t>
            </a:r>
            <a:r>
              <a:rPr lang="en-AU" dirty="0">
                <a:solidFill>
                  <a:schemeClr val="accent1"/>
                </a:solidFill>
              </a:rPr>
              <a:t>(); // prints 5</a:t>
            </a:r>
          </a:p>
          <a:p>
            <a:r>
              <a:rPr lang="en-AU" dirty="0">
                <a:solidFill>
                  <a:schemeClr val="accent1"/>
                </a:solidFill>
              </a:rPr>
              <a:t>	return 0;</a:t>
            </a:r>
          </a:p>
          <a:p>
            <a:r>
              <a:rPr lang="en-AU" dirty="0">
                <a:solidFill>
                  <a:schemeClr val="accent1"/>
                </a:solidFill>
              </a:rPr>
              <a:t>}</a:t>
            </a:r>
            <a:endParaRPr lang="en-US" dirty="0">
              <a:solidFill>
                <a:schemeClr val="accent1"/>
              </a:solidFill>
            </a:endParaRPr>
          </a:p>
        </p:txBody>
      </p:sp>
    </p:spTree>
    <p:extLst>
      <p:ext uri="{BB962C8B-B14F-4D97-AF65-F5344CB8AC3E}">
        <p14:creationId xmlns:p14="http://schemas.microsoft.com/office/powerpoint/2010/main" val="150267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a:xfrm>
            <a:off x="838200" y="0"/>
            <a:ext cx="10515600" cy="1325563"/>
          </a:xfrm>
        </p:spPr>
        <p:txBody>
          <a:bodyPr/>
          <a:lstStyle/>
          <a:p>
            <a:r>
              <a:rPr lang="en-US" dirty="0"/>
              <a:t>Memory Layout of A C Program (1/4)</a:t>
            </a:r>
          </a:p>
        </p:txBody>
      </p:sp>
      <p:pic>
        <p:nvPicPr>
          <p:cNvPr id="4" name="Content Placeholder 3">
            <a:extLst>
              <a:ext uri="{FF2B5EF4-FFF2-40B4-BE49-F238E27FC236}">
                <a16:creationId xmlns:a16="http://schemas.microsoft.com/office/drawing/2014/main" id="{AA5C6233-5D9A-4603-BBDD-B96A8FF1CA7D}"/>
              </a:ext>
            </a:extLst>
          </p:cNvPr>
          <p:cNvPicPr>
            <a:picLocks noGrp="1" noChangeAspect="1"/>
          </p:cNvPicPr>
          <p:nvPr>
            <p:ph idx="1"/>
          </p:nvPr>
        </p:nvPicPr>
        <p:blipFill>
          <a:blip r:embed="rId2"/>
          <a:stretch>
            <a:fillRect/>
          </a:stretch>
        </p:blipFill>
        <p:spPr>
          <a:xfrm>
            <a:off x="6726855" y="1873569"/>
            <a:ext cx="4742515" cy="4031138"/>
          </a:xfrm>
          <a:prstGeom prst="rect">
            <a:avLst/>
          </a:prstGeom>
        </p:spPr>
      </p:pic>
      <p:sp>
        <p:nvSpPr>
          <p:cNvPr id="5" name="TextBox 4">
            <a:extLst>
              <a:ext uri="{FF2B5EF4-FFF2-40B4-BE49-F238E27FC236}">
                <a16:creationId xmlns:a16="http://schemas.microsoft.com/office/drawing/2014/main" id="{C57E829F-9D52-4E43-B36E-B631E99E3B7D}"/>
              </a:ext>
            </a:extLst>
          </p:cNvPr>
          <p:cNvSpPr txBox="1"/>
          <p:nvPr/>
        </p:nvSpPr>
        <p:spPr>
          <a:xfrm>
            <a:off x="838200" y="1467168"/>
            <a:ext cx="5199715" cy="5232202"/>
          </a:xfrm>
          <a:prstGeom prst="rect">
            <a:avLst/>
          </a:prstGeom>
          <a:noFill/>
        </p:spPr>
        <p:txBody>
          <a:bodyPr wrap="square" rtlCol="0">
            <a:spAutoFit/>
          </a:bodyPr>
          <a:lstStyle/>
          <a:p>
            <a:pPr marL="342900" indent="-342900">
              <a:buFont typeface="Arial" panose="020B0604020202020204" pitchFamily="34" charset="0"/>
              <a:buChar char="•"/>
            </a:pPr>
            <a:r>
              <a:rPr lang="en-US" sz="2400" dirty="0"/>
              <a:t>Text  (code) segment</a:t>
            </a:r>
          </a:p>
          <a:p>
            <a:pPr marL="800100" lvl="1" indent="-342900">
              <a:buFont typeface="Wingdings" panose="05000000000000000000" pitchFamily="2" charset="2"/>
              <a:buChar char="Ø"/>
            </a:pPr>
            <a:r>
              <a:rPr lang="en-AU" sz="2200" dirty="0"/>
              <a:t>Stores the machine instructions that the CPU executes</a:t>
            </a:r>
            <a:endParaRPr lang="en-US" sz="2200" dirty="0"/>
          </a:p>
          <a:p>
            <a:pPr marL="342900" indent="-342900">
              <a:buFont typeface="Arial" panose="020B0604020202020204" pitchFamily="34" charset="0"/>
              <a:buChar char="•"/>
            </a:pPr>
            <a:r>
              <a:rPr lang="en-US" sz="2400" dirty="0"/>
              <a:t>Initialized data segment</a:t>
            </a:r>
          </a:p>
          <a:p>
            <a:pPr marL="800100" lvl="1" indent="-342900">
              <a:buFont typeface="Wingdings" panose="05000000000000000000" pitchFamily="2" charset="2"/>
              <a:buChar char="Ø"/>
            </a:pPr>
            <a:r>
              <a:rPr lang="en-AU" sz="2200" dirty="0"/>
              <a:t>containing global variables and static local variables that are specifically initialized in the program. For example, </a:t>
            </a:r>
            <a:r>
              <a:rPr lang="en-AU" sz="2200" dirty="0">
                <a:solidFill>
                  <a:srgbClr val="0070C0"/>
                </a:solidFill>
              </a:rPr>
              <a:t>maxcount</a:t>
            </a:r>
            <a:r>
              <a:rPr lang="en-AU" sz="2200" dirty="0"/>
              <a:t> and </a:t>
            </a:r>
            <a:r>
              <a:rPr lang="en-AU" sz="2200" dirty="0">
                <a:solidFill>
                  <a:srgbClr val="0070C0"/>
                </a:solidFill>
              </a:rPr>
              <a:t>i </a:t>
            </a:r>
            <a:r>
              <a:rPr lang="en-AU" sz="2200" dirty="0"/>
              <a:t>are in this segment:</a:t>
            </a:r>
          </a:p>
          <a:p>
            <a:r>
              <a:rPr lang="en-AU" sz="2200" dirty="0"/>
              <a:t>                </a:t>
            </a:r>
            <a:r>
              <a:rPr lang="en-AU" sz="2200" dirty="0">
                <a:solidFill>
                  <a:srgbClr val="0070C0"/>
                </a:solidFill>
              </a:rPr>
              <a:t> </a:t>
            </a:r>
            <a:r>
              <a:rPr lang="en-AU" sz="2200" dirty="0" err="1">
                <a:solidFill>
                  <a:srgbClr val="0070C0"/>
                </a:solidFill>
              </a:rPr>
              <a:t>int</a:t>
            </a:r>
            <a:r>
              <a:rPr lang="en-AU" sz="2200" dirty="0">
                <a:solidFill>
                  <a:srgbClr val="0070C0"/>
                </a:solidFill>
              </a:rPr>
              <a:t>  maxcount = 99;</a:t>
            </a:r>
          </a:p>
          <a:p>
            <a:r>
              <a:rPr lang="en-US" sz="2200" dirty="0"/>
              <a:t>                 …  </a:t>
            </a:r>
          </a:p>
          <a:p>
            <a:r>
              <a:rPr lang="en-US" sz="2200" dirty="0"/>
              <a:t>                 int main()</a:t>
            </a:r>
          </a:p>
          <a:p>
            <a:r>
              <a:rPr lang="en-US" sz="2200" dirty="0"/>
              <a:t>                   {  </a:t>
            </a:r>
            <a:r>
              <a:rPr lang="en-US" sz="2200" dirty="0">
                <a:solidFill>
                  <a:srgbClr val="0070C0"/>
                </a:solidFill>
              </a:rPr>
              <a:t>static int </a:t>
            </a:r>
            <a:r>
              <a:rPr lang="en-US" sz="2200" dirty="0" err="1">
                <a:solidFill>
                  <a:srgbClr val="0070C0"/>
                </a:solidFill>
              </a:rPr>
              <a:t>i</a:t>
            </a:r>
            <a:r>
              <a:rPr lang="en-US" sz="2200" dirty="0">
                <a:solidFill>
                  <a:srgbClr val="0070C0"/>
                </a:solidFill>
              </a:rPr>
              <a:t>=0;</a:t>
            </a:r>
          </a:p>
          <a:p>
            <a:r>
              <a:rPr lang="en-US" sz="2200" dirty="0"/>
              <a:t>                       …</a:t>
            </a:r>
          </a:p>
          <a:p>
            <a:r>
              <a:rPr lang="en-US" sz="2200" dirty="0"/>
              <a:t>                   } </a:t>
            </a:r>
          </a:p>
        </p:txBody>
      </p:sp>
    </p:spTree>
    <p:extLst>
      <p:ext uri="{BB962C8B-B14F-4D97-AF65-F5344CB8AC3E}">
        <p14:creationId xmlns:p14="http://schemas.microsoft.com/office/powerpoint/2010/main" val="323926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E1-71B5-4DF7-9A77-5FFCD04C74AD}"/>
              </a:ext>
            </a:extLst>
          </p:cNvPr>
          <p:cNvSpPr>
            <a:spLocks noGrp="1"/>
          </p:cNvSpPr>
          <p:nvPr>
            <p:ph type="title"/>
          </p:nvPr>
        </p:nvSpPr>
        <p:spPr/>
        <p:txBody>
          <a:bodyPr/>
          <a:lstStyle/>
          <a:p>
            <a:r>
              <a:rPr lang="en-US" dirty="0"/>
              <a:t>Memory Layout of A C Program (2/4)</a:t>
            </a:r>
          </a:p>
        </p:txBody>
      </p:sp>
      <p:sp>
        <p:nvSpPr>
          <p:cNvPr id="5" name="TextBox 4">
            <a:extLst>
              <a:ext uri="{FF2B5EF4-FFF2-40B4-BE49-F238E27FC236}">
                <a16:creationId xmlns:a16="http://schemas.microsoft.com/office/drawing/2014/main" id="{C57E829F-9D52-4E43-B36E-B631E99E3B7D}"/>
              </a:ext>
            </a:extLst>
          </p:cNvPr>
          <p:cNvSpPr txBox="1"/>
          <p:nvPr/>
        </p:nvSpPr>
        <p:spPr>
          <a:xfrm>
            <a:off x="838200" y="1464087"/>
            <a:ext cx="7434915" cy="5262979"/>
          </a:xfrm>
          <a:prstGeom prst="rect">
            <a:avLst/>
          </a:prstGeom>
          <a:noFill/>
        </p:spPr>
        <p:txBody>
          <a:bodyPr wrap="square" rtlCol="0">
            <a:spAutoFit/>
          </a:bodyPr>
          <a:lstStyle/>
          <a:p>
            <a:pPr marL="342900" indent="-342900">
              <a:buFont typeface="Arial" panose="020B0604020202020204" pitchFamily="34" charset="0"/>
              <a:buChar char="•"/>
            </a:pPr>
            <a:r>
              <a:rPr lang="en-AU" sz="2400" dirty="0"/>
              <a:t>Uninitialized data segment</a:t>
            </a:r>
          </a:p>
          <a:p>
            <a:pPr marL="800100" lvl="1" indent="-342900">
              <a:buFont typeface="Wingdings" panose="05000000000000000000" pitchFamily="2" charset="2"/>
              <a:buChar char="Ø"/>
            </a:pPr>
            <a:r>
              <a:rPr lang="en-AU" sz="2400" dirty="0"/>
              <a:t>Called the "</a:t>
            </a:r>
            <a:r>
              <a:rPr lang="en-AU" sz="2400" dirty="0" err="1"/>
              <a:t>bss</a:t>
            </a:r>
            <a:r>
              <a:rPr lang="en-AU" sz="2400" dirty="0"/>
              <a:t>" segment, named after an ancient   assembler operator that stood for "block started by symbol“. </a:t>
            </a:r>
          </a:p>
          <a:p>
            <a:pPr marL="800100" lvl="1" indent="-342900">
              <a:buFont typeface="Wingdings" panose="05000000000000000000" pitchFamily="2" charset="2"/>
              <a:buChar char="Ø"/>
            </a:pPr>
            <a:r>
              <a:rPr lang="en-AU" sz="2400" dirty="0"/>
              <a:t>b</a:t>
            </a:r>
            <a:r>
              <a:rPr lang="en-AU" sz="2400"/>
              <a:t>ss</a:t>
            </a:r>
            <a:r>
              <a:rPr lang="en-AU" sz="2400" dirty="0"/>
              <a:t> contains all the global variables and static local variables that are not </a:t>
            </a:r>
            <a:r>
              <a:rPr lang="en-AU" sz="2400" dirty="0" err="1"/>
              <a:t>intilialized</a:t>
            </a:r>
            <a:r>
              <a:rPr lang="en-AU" sz="2400" dirty="0"/>
              <a:t>.  Data in this segment is initialized to 0 or null pointers. The C declaration</a:t>
            </a:r>
          </a:p>
          <a:p>
            <a:pPr lvl="1"/>
            <a:endParaRPr lang="en-AU" sz="2400" dirty="0">
              <a:solidFill>
                <a:schemeClr val="accent1"/>
              </a:solidFill>
            </a:endParaRPr>
          </a:p>
          <a:p>
            <a:pPr lvl="1"/>
            <a:r>
              <a:rPr lang="en-AU" sz="2400" dirty="0">
                <a:solidFill>
                  <a:schemeClr val="accent1"/>
                </a:solidFill>
              </a:rPr>
              <a:t>      long  sum[1000];</a:t>
            </a:r>
          </a:p>
          <a:p>
            <a:pPr marL="342900" indent="-342900">
              <a:buFont typeface="Arial" panose="020B0604020202020204" pitchFamily="34" charset="0"/>
              <a:buChar char="•"/>
            </a:pPr>
            <a:endParaRPr lang="en-AU" sz="2400" dirty="0"/>
          </a:p>
          <a:p>
            <a:r>
              <a:rPr lang="en-AU" sz="2400" dirty="0"/>
              <a:t>            appearing outside any function causes this global</a:t>
            </a:r>
          </a:p>
          <a:p>
            <a:r>
              <a:rPr lang="en-AU" sz="2400" dirty="0"/>
              <a:t>            variable to be stored in the uninitialized data</a:t>
            </a:r>
          </a:p>
          <a:p>
            <a:r>
              <a:rPr lang="en-AU" sz="2400" dirty="0"/>
              <a:t>            segment.</a:t>
            </a:r>
          </a:p>
        </p:txBody>
      </p:sp>
    </p:spTree>
    <p:extLst>
      <p:ext uri="{BB962C8B-B14F-4D97-AF65-F5344CB8AC3E}">
        <p14:creationId xmlns:p14="http://schemas.microsoft.com/office/powerpoint/2010/main" val="3430892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TotalTime>
  <Words>3788</Words>
  <Application>Microsoft Office PowerPoint</Application>
  <PresentationFormat>Widescreen</PresentationFormat>
  <Paragraphs>601</Paragraphs>
  <Slides>54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Wingdings</vt:lpstr>
      <vt:lpstr>Office Theme</vt:lpstr>
      <vt:lpstr>COMP9024: Data Structures and Algorithms</vt:lpstr>
      <vt:lpstr>Contents</vt:lpstr>
      <vt:lpstr>Storage Classes in C</vt:lpstr>
      <vt:lpstr>Automatic Variables</vt:lpstr>
      <vt:lpstr>Register Variables</vt:lpstr>
      <vt:lpstr>External Variables</vt:lpstr>
      <vt:lpstr>Static Variables</vt:lpstr>
      <vt:lpstr>Memory Layout of A C Program (1/4)</vt:lpstr>
      <vt:lpstr>Memory Layout of A C Program (2/4)</vt:lpstr>
      <vt:lpstr>Memory Layout of A C Program (3/4)</vt:lpstr>
      <vt:lpstr>Memory Layout of A C Program (4/4)</vt:lpstr>
      <vt:lpstr>Example</vt:lpstr>
      <vt:lpstr>Dynamic Memory Allocation (1/3)</vt:lpstr>
      <vt:lpstr>Dynamic Memory Allocation (2/3)</vt:lpstr>
      <vt:lpstr>Dynamic Memory Allocation (3/3)</vt:lpstr>
      <vt:lpstr>The malloc() Function (1/3)</vt:lpstr>
      <vt:lpstr>The malloc() Function (2/3)</vt:lpstr>
      <vt:lpstr>The malloc() Function (3/3)</vt:lpstr>
      <vt:lpstr>Example </vt:lpstr>
      <vt:lpstr>Example </vt:lpstr>
      <vt:lpstr>More about malloc() (1/2)</vt:lpstr>
      <vt:lpstr>More about malloc() (2/2)</vt:lpstr>
      <vt:lpstr>Memory Management (1/5)</vt:lpstr>
      <vt:lpstr>Memory Management (2/5)</vt:lpstr>
      <vt:lpstr>Memory Management (3/5)</vt:lpstr>
      <vt:lpstr>Memory Management (4/5)</vt:lpstr>
      <vt:lpstr>Memory Management (5/5)</vt:lpstr>
      <vt:lpstr>Memory Leaks</vt:lpstr>
      <vt:lpstr>Singly Linked Lists in C (1/18)</vt:lpstr>
      <vt:lpstr>Singly Linked Lists in C (2/18)</vt:lpstr>
      <vt:lpstr>Singly Linked Lists in C (3/18)</vt:lpstr>
      <vt:lpstr>Singly Linked Lists in C (4/18)</vt:lpstr>
      <vt:lpstr>Singly Linked Lists in C (5/18)</vt:lpstr>
      <vt:lpstr>Singly Linked Lists in C (6/18)</vt:lpstr>
      <vt:lpstr>Singly Linked Lists in C (7/18)</vt:lpstr>
      <vt:lpstr>Singly Linked Lists in C (8/18)</vt:lpstr>
      <vt:lpstr>Singly Linked Lists in C (9/18)</vt:lpstr>
      <vt:lpstr>Singly Linked Lists in C (10/18) </vt:lpstr>
      <vt:lpstr>Singly Linked Lists in C (11/18)</vt:lpstr>
      <vt:lpstr>Singly Linked Lists in C (12/18)</vt:lpstr>
      <vt:lpstr>Singly Linked Lists in C (13/18)</vt:lpstr>
      <vt:lpstr>Singly Linked Lists in C (14/18)</vt:lpstr>
      <vt:lpstr>Singly Linked Lists in C (15/18)</vt:lpstr>
      <vt:lpstr>Singly Linked Lists in C (16/18)</vt:lpstr>
      <vt:lpstr>Singly Linked Lists in C (17/18)</vt:lpstr>
      <vt:lpstr>Singly Linked Lists in C (18/18)</vt:lpstr>
      <vt:lpstr>Stack ADT Implementation Using Linked List (1/3)</vt:lpstr>
      <vt:lpstr>Stack ADT Implementation Using Linked List (2/3)</vt:lpstr>
      <vt:lpstr>Stack ADT Implementation Using Linked List (3/3)</vt:lpstr>
      <vt:lpstr>Doubly Linked Lists (1/2)</vt:lpstr>
      <vt:lpstr>Doubly Linked Lists (1/2)</vt:lpstr>
      <vt:lpstr>Summary (1/3)</vt:lpstr>
      <vt:lpstr>Summary (2/3)</vt:lpstr>
      <vt:lpstr>Summary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COMP9024: Data Structures and Algorithms</dc:title>
  <dc:creator>Peter Wu</dc:creator>
  <cp:lastModifiedBy>Hui Wu</cp:lastModifiedBy>
  <cp:revision>93</cp:revision>
  <cp:lastPrinted>2019-02-28T03:58:40Z</cp:lastPrinted>
  <dcterms:created xsi:type="dcterms:W3CDTF">2018-02-26T10:18:34Z</dcterms:created>
  <dcterms:modified xsi:type="dcterms:W3CDTF">2019-02-28T03:59:15Z</dcterms:modified>
</cp:coreProperties>
</file>