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7" r:id="rId4"/>
    <p:sldId id="278" r:id="rId5"/>
    <p:sldId id="279" r:id="rId6"/>
    <p:sldId id="277" r:id="rId7"/>
    <p:sldId id="276" r:id="rId8"/>
    <p:sldId id="275" r:id="rId9"/>
    <p:sldId id="271" r:id="rId10"/>
    <p:sldId id="274" r:id="rId11"/>
    <p:sldId id="285" r:id="rId12"/>
    <p:sldId id="284" r:id="rId13"/>
    <p:sldId id="283" r:id="rId14"/>
    <p:sldId id="282" r:id="rId15"/>
    <p:sldId id="281" r:id="rId16"/>
    <p:sldId id="273" r:id="rId17"/>
    <p:sldId id="272" r:id="rId18"/>
    <p:sldId id="270" r:id="rId19"/>
    <p:sldId id="286" r:id="rId20"/>
    <p:sldId id="287" r:id="rId21"/>
    <p:sldId id="288" r:id="rId22"/>
    <p:sldId id="290" r:id="rId23"/>
    <p:sldId id="289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3296F-6699-4F14-9CAA-5B27A0130D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215C6-3FA0-430B-98AF-746447D04F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58373-1EA0-46D5-A752-A78B49A47D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3130B-80CA-4A36-A5AA-55CDEC35F1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1A2A-2175-49C5-A44B-1C56A148C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2667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D6614-39F5-404B-A20E-256FE4C3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3429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FF5E-4F76-4484-9790-4156ED900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D53ED-6C62-4588-872A-525C5A133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1B97D-8E62-49EB-85B2-AD731030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BBC94-1088-4362-ABE6-D947BAEF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F6A5-D2C7-408D-AA1F-E41A22F0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3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B0FA-B5E1-4796-95FC-C20702D5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48755-CBB7-439B-8CCF-54F4DB2D6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9F9EC-F8B9-4BFB-B98C-EABD7168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90F9-A24C-4848-90B4-96769C1D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64967-FEB3-45BA-8A1D-55E4A8DA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5A59B-0457-4412-A53C-E0FB73B2D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5E850-3D91-41D0-95A0-506241B42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26D0E-B022-4C04-9336-2BB518A8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0B98D-D861-4599-9F81-4A50657C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3FE6-E2A5-4938-BCDC-E5EAEF10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3A0D-0EF5-4B1B-8212-E8A87C80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EC66-0600-4640-A4C7-AC09CABDB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25D55-5F93-44BA-8C4E-63918CB1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1D940-57C8-47A7-8E39-8C6576F2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DF7A-CCBE-4B54-986B-489A8C7D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2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23F7-801F-4694-8FB6-2A45ED7D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FB7AA-5E43-4C90-8D77-C8B923C15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B68AB-4EB9-4C61-9242-8195F64B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AA14-BA3A-4BE4-B0CF-483C8005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C3A30-05A2-4ECB-9437-1A1AD6D6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2C96-310C-4B1A-8C8C-5FCA6B14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35955-C449-4F41-BF98-00FD745CB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86760-6268-4CDF-8FB2-A09039321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BEB51-DBD4-42B4-8AF5-4039CEEE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902F4-FB9D-4F3E-A5D5-A9300CE3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37E16-0323-46EC-ACC1-897A0106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4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1092-EB5D-45C7-BE0B-2F1CCB1E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209E1-4AF4-4E1B-A95E-77D6B3251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74E44-06EF-46F4-8EC3-FAD5A65B6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0A817-334A-4B80-8709-D17D048EE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4768F-5407-412C-AA8A-324360DAF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C5805-0C2A-462F-8197-BA7496BE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3EFAB-1916-436C-A424-003F7C38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545D6-28FF-446C-8C70-22FB52CA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376C-A3CF-4853-A70E-F2291D61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198E3-283D-4A89-B98A-E2229D6E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A5A62-50C3-464D-A0E1-8B839900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2211E-DBBD-43B3-8C35-6028BBB5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3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328A8-2466-433B-A032-D965E947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41D4A-BDBA-4D34-A3ED-04684CC1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FF272-8EE0-4EBF-A36B-1B4A0903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1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73D4-0C00-46B5-B460-15E1D1FB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F89A-00C3-4674-849C-2A4A92E79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64061-8FFD-42FC-BEF9-704F5E36D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3F6EB-3DF9-4BB7-8640-CD42056F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39034-22A7-49AE-BDD7-544644CC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88A2F-D921-4299-8E14-E337BEC4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9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14C0-D37A-4610-AE40-B9E6765F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0DD2F-CE48-4364-82E5-E0B1B37C8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D1C53-0EEA-49EF-83DC-31C285B3F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325BD-D8CB-40D1-A78E-72A01C4D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5A879-1E81-4B81-8154-4DA10044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2207D-B60F-47FD-88B1-8A86DB11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3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D55BB-DFAE-4E27-9BF8-1E038029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5A4AF-09B5-42E9-84E9-46311E1BE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8B50-08B4-4EC7-8B95-659D2B7FC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F8927-1B9A-4FF8-B3B0-FDAED160BA4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2B861-E7C0-42AC-9EAD-124F9072C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A5CA0-FEDF-4799-A419-68A1DC351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4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A243-A3A9-4C25-9F0B-CC272B7A1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94" y="469220"/>
            <a:ext cx="9144000" cy="2387600"/>
          </a:xfrm>
        </p:spPr>
        <p:txBody>
          <a:bodyPr>
            <a:normAutofit/>
          </a:bodyPr>
          <a:lstStyle/>
          <a:p>
            <a:r>
              <a:rPr lang="en-AU" sz="4800" dirty="0"/>
              <a:t>COMP9024: Data Structures and Algorithms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82B03-F7B6-4FFF-A23B-EF54380DE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6971"/>
            <a:ext cx="9144000" cy="2520538"/>
          </a:xfrm>
        </p:spPr>
        <p:txBody>
          <a:bodyPr>
            <a:normAutofit/>
          </a:bodyPr>
          <a:lstStyle/>
          <a:p>
            <a:endParaRPr lang="en-US" altLang="zh-CN" sz="3200" dirty="0"/>
          </a:p>
          <a:p>
            <a:r>
              <a:rPr lang="en-US" altLang="zh-CN" sz="3200" dirty="0"/>
              <a:t>Trees and Binary Search Trees</a:t>
            </a:r>
            <a:endParaRPr lang="en-AU" sz="3200" dirty="0"/>
          </a:p>
          <a:p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899626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BC60F-8AB9-4BB6-852E-B09B91D4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DA7871B-7664-4DA4-8DD3-0C9518C51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79" y="1617340"/>
            <a:ext cx="7785267" cy="46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9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28EB-6AF9-486A-ACB2-ABC0A33D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Inorder Traversal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D6F51-75AA-4341-A84B-EBA45B817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1786180"/>
            <a:ext cx="37528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 an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inorder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traversal a node is visited after its left subtree and before its right subtree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Application: draw a binary tree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x(v) =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inorder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rank of v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y(v) = depth of v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29BDC3AB-15B5-42EF-9D37-FC41AEB23FD0}"/>
              </a:ext>
            </a:extLst>
          </p:cNvPr>
          <p:cNvGrpSpPr>
            <a:grpSpLocks/>
          </p:cNvGrpSpPr>
          <p:nvPr/>
        </p:nvGrpSpPr>
        <p:grpSpPr bwMode="auto">
          <a:xfrm>
            <a:off x="3422652" y="4063139"/>
            <a:ext cx="3429000" cy="2286000"/>
            <a:chOff x="2928" y="2256"/>
            <a:chExt cx="2160" cy="1440"/>
          </a:xfrm>
        </p:grpSpPr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AAB7D50C-7530-4894-917F-BA7A96C83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EC2C6F74-3F19-476A-BD68-829176944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DCD103B-106A-42BC-A58E-120A1EFED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F9588D6D-0728-475F-9CD9-0FD58F7D8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BFD74D03-1B13-4371-B770-7C4FE55B7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E922A1E6-90BE-4D6B-944F-10B95B134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DD3CC050-1200-4CED-B73A-F11CA2247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145A5B2E-A191-4561-9FC5-D7F8C99AF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32B3838F-2E37-44D5-9447-BA5587550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cxnSp>
          <p:nvCxnSpPr>
            <p:cNvPr id="15" name="AutoShape 15">
              <a:extLst>
                <a:ext uri="{FF2B5EF4-FFF2-40B4-BE49-F238E27FC236}">
                  <a16:creationId xmlns:a16="http://schemas.microsoft.com/office/drawing/2014/main" id="{B040F2B7-FAA8-463E-8705-54966E31A418}"/>
                </a:ext>
              </a:extLst>
            </p:cNvPr>
            <p:cNvCxnSpPr>
              <a:cxnSpLocks noChangeShapeType="1"/>
              <a:stCxn id="6" idx="3"/>
              <a:endCxn id="8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6">
              <a:extLst>
                <a:ext uri="{FF2B5EF4-FFF2-40B4-BE49-F238E27FC236}">
                  <a16:creationId xmlns:a16="http://schemas.microsoft.com/office/drawing/2014/main" id="{E6FB01A7-83ED-4F81-BEED-F6F96AB1D455}"/>
                </a:ext>
              </a:extLst>
            </p:cNvPr>
            <p:cNvCxnSpPr>
              <a:cxnSpLocks noChangeShapeType="1"/>
              <a:stCxn id="7" idx="1"/>
              <a:endCxn id="6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7">
              <a:extLst>
                <a:ext uri="{FF2B5EF4-FFF2-40B4-BE49-F238E27FC236}">
                  <a16:creationId xmlns:a16="http://schemas.microsoft.com/office/drawing/2014/main" id="{520A7925-5DFD-4EC0-947D-829AB8078B46}"/>
                </a:ext>
              </a:extLst>
            </p:cNvPr>
            <p:cNvCxnSpPr>
              <a:cxnSpLocks noChangeShapeType="1"/>
              <a:stCxn id="14" idx="0"/>
              <a:endCxn id="7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8">
              <a:extLst>
                <a:ext uri="{FF2B5EF4-FFF2-40B4-BE49-F238E27FC236}">
                  <a16:creationId xmlns:a16="http://schemas.microsoft.com/office/drawing/2014/main" id="{0AC8AB85-28F8-40F7-B0A4-C37FC70EE22D}"/>
                </a:ext>
              </a:extLst>
            </p:cNvPr>
            <p:cNvCxnSpPr>
              <a:cxnSpLocks noChangeShapeType="1"/>
              <a:stCxn id="13" idx="0"/>
              <a:endCxn id="7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9">
              <a:extLst>
                <a:ext uri="{FF2B5EF4-FFF2-40B4-BE49-F238E27FC236}">
                  <a16:creationId xmlns:a16="http://schemas.microsoft.com/office/drawing/2014/main" id="{26C5EF7A-4AE4-41A2-897D-78666B878251}"/>
                </a:ext>
              </a:extLst>
            </p:cNvPr>
            <p:cNvCxnSpPr>
              <a:cxnSpLocks noChangeShapeType="1"/>
              <a:stCxn id="12" idx="0"/>
              <a:endCxn id="9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20">
              <a:extLst>
                <a:ext uri="{FF2B5EF4-FFF2-40B4-BE49-F238E27FC236}">
                  <a16:creationId xmlns:a16="http://schemas.microsoft.com/office/drawing/2014/main" id="{26E9F9A2-E24C-49E0-81BA-764DD3D97E86}"/>
                </a:ext>
              </a:extLst>
            </p:cNvPr>
            <p:cNvCxnSpPr>
              <a:cxnSpLocks noChangeShapeType="1"/>
              <a:stCxn id="11" idx="0"/>
              <a:endCxn id="9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21">
              <a:extLst>
                <a:ext uri="{FF2B5EF4-FFF2-40B4-BE49-F238E27FC236}">
                  <a16:creationId xmlns:a16="http://schemas.microsoft.com/office/drawing/2014/main" id="{43F8EAA3-328D-4F37-B56A-9B2F413EF7D1}"/>
                </a:ext>
              </a:extLst>
            </p:cNvPr>
            <p:cNvCxnSpPr>
              <a:cxnSpLocks noChangeShapeType="1"/>
              <a:stCxn id="10" idx="0"/>
              <a:endCxn id="8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2">
              <a:extLst>
                <a:ext uri="{FF2B5EF4-FFF2-40B4-BE49-F238E27FC236}">
                  <a16:creationId xmlns:a16="http://schemas.microsoft.com/office/drawing/2014/main" id="{B4C51A0B-3AE1-44C1-AB97-2276FA7C6FC9}"/>
                </a:ext>
              </a:extLst>
            </p:cNvPr>
            <p:cNvCxnSpPr>
              <a:cxnSpLocks noChangeShapeType="1"/>
              <a:stCxn id="9" idx="1"/>
              <a:endCxn id="8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Text Box 23">
            <a:extLst>
              <a:ext uri="{FF2B5EF4-FFF2-40B4-BE49-F238E27FC236}">
                <a16:creationId xmlns:a16="http://schemas.microsoft.com/office/drawing/2014/main" id="{34D0829F-0478-4C32-8FD3-1033151AD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4789" y="5587139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F513EBDE-803D-4175-BB66-E78E20BEC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164" y="4939439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FD816C9C-E5E0-4802-B77A-0CE3120EC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789" y="4360002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DF539BD2-AC9A-4C7E-88E2-AFA9784F1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52" y="5587139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762BA3A9-CE4B-4737-BF1F-A42A9D071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589" y="3834539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7DBC9AE8-343D-46D1-A167-A5FD992B0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2" y="4939439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A0971BA1-706D-46D6-A0A7-94FFE3BE7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2" y="4939439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D04E99D9-FA5A-4BE0-8261-A96970A5C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77" y="4360002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31" name="Text Box 31">
            <a:extLst>
              <a:ext uri="{FF2B5EF4-FFF2-40B4-BE49-F238E27FC236}">
                <a16:creationId xmlns:a16="http://schemas.microsoft.com/office/drawing/2014/main" id="{A0CBE738-32DF-479D-92CC-BE5B9A85E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852" y="4939439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4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F144B56-31E9-4385-A94C-208ECAD56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577" y="1993282"/>
            <a:ext cx="3621338" cy="30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7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115A-2CDB-4C65-89B7-D107D781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Arithmetic Expressions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A74D27-2E8A-4C83-98B9-3853CF665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478" y="1863671"/>
            <a:ext cx="3657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Specialization of an inorder traversal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print operand or operator when visiting node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print “(“ before traversing left subtree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print “)“ after traversing right subtree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70F2521-6DE5-44CE-B4C3-405DA5ACD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077" y="1803844"/>
            <a:ext cx="4465637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i="1" dirty="0" err="1">
                <a:solidFill>
                  <a:srgbClr val="333399"/>
                </a:solidFill>
                <a:latin typeface="Times New Roman" panose="02020603050405020304" pitchFamily="18" charset="0"/>
              </a:rPr>
              <a:t>printExpression</a:t>
            </a:r>
            <a:r>
              <a:rPr lang="en-US" altLang="en-US" sz="2400" i="1" dirty="0">
                <a:solidFill>
                  <a:srgbClr val="333399"/>
                </a:solidFill>
                <a:latin typeface="Times New Roman" panose="02020603050405020304" pitchFamily="18" charset="0"/>
              </a:rPr>
              <a:t>(v)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333399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{ </a:t>
            </a:r>
            <a:r>
              <a:rPr lang="en-US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 has a left child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{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print(“(’’);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en-US" sz="2400" i="1" dirty="0" err="1">
                <a:solidFill>
                  <a:srgbClr val="333399"/>
                </a:solidFill>
                <a:latin typeface="Times New Roman" panose="02020603050405020304" pitchFamily="18" charset="0"/>
              </a:rPr>
              <a:t>printExpression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(left(v));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print(</a:t>
            </a:r>
            <a:r>
              <a:rPr lang="en-US" altLang="en-US" sz="2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v.element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());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v has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Right child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{ </a:t>
            </a:r>
            <a:r>
              <a:rPr lang="en-US" altLang="en-US" sz="2400" i="1" dirty="0" err="1">
                <a:solidFill>
                  <a:srgbClr val="333399"/>
                </a:solidFill>
                <a:latin typeface="Times New Roman" panose="02020603050405020304" pitchFamily="18" charset="0"/>
              </a:rPr>
              <a:t>printExpression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(right(v)); 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print (“)’’)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; }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}</a:t>
            </a:r>
          </a:p>
        </p:txBody>
      </p:sp>
      <p:sp>
        <p:nvSpPr>
          <p:cNvPr id="6" name="Text Box 23">
            <a:extLst>
              <a:ext uri="{FF2B5EF4-FFF2-40B4-BE49-F238E27FC236}">
                <a16:creationId xmlns:a16="http://schemas.microsoft.com/office/drawing/2014/main" id="{980876C7-1B86-4B45-A7C2-01FFB32AF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077" y="5667213"/>
            <a:ext cx="332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((2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a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</a:rPr>
              <a:t>-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 1))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</a:rPr>
              <a:t>+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 (3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b))</a:t>
            </a: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9018ED7B-301C-4081-86A3-CE80A62B0C9B}"/>
              </a:ext>
            </a:extLst>
          </p:cNvPr>
          <p:cNvGrpSpPr>
            <a:grpSpLocks/>
          </p:cNvGrpSpPr>
          <p:nvPr/>
        </p:nvGrpSpPr>
        <p:grpSpPr bwMode="auto">
          <a:xfrm>
            <a:off x="1513668" y="4148216"/>
            <a:ext cx="3429000" cy="2286000"/>
            <a:chOff x="2928" y="2256"/>
            <a:chExt cx="2160" cy="1440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DF03139E-CD76-4C50-9DC4-44DA4CC9B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FED994BF-B1FD-4948-A01B-78894FDB1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E0065D1C-64A5-4F46-B2A9-97C16D730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5FEA3B7C-64B8-4500-850A-2739E1303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26E517B9-B30F-418E-9B4E-9BAE95BA1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D5E75829-1DC1-48E3-A3C0-516039FCA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ED012A4D-7929-4796-B7FB-FF954FD83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EB54A07B-5446-492F-9875-9CE2A27DD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7A91F3C1-1003-4F69-BE41-573EEEDCF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b</a:t>
              </a:r>
            </a:p>
          </p:txBody>
        </p:sp>
        <p:cxnSp>
          <p:nvCxnSpPr>
            <p:cNvPr id="17" name="AutoShape 15">
              <a:extLst>
                <a:ext uri="{FF2B5EF4-FFF2-40B4-BE49-F238E27FC236}">
                  <a16:creationId xmlns:a16="http://schemas.microsoft.com/office/drawing/2014/main" id="{A21BC35B-9A89-4FC2-9074-0465BEB88B9D}"/>
                </a:ext>
              </a:extLst>
            </p:cNvPr>
            <p:cNvCxnSpPr>
              <a:cxnSpLocks noChangeShapeType="1"/>
              <a:stCxn id="8" idx="3"/>
              <a:endCxn id="10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6">
              <a:extLst>
                <a:ext uri="{FF2B5EF4-FFF2-40B4-BE49-F238E27FC236}">
                  <a16:creationId xmlns:a16="http://schemas.microsoft.com/office/drawing/2014/main" id="{922911C9-8CD1-4525-92E4-B6FDEC7142E4}"/>
                </a:ext>
              </a:extLst>
            </p:cNvPr>
            <p:cNvCxnSpPr>
              <a:cxnSpLocks noChangeShapeType="1"/>
              <a:stCxn id="9" idx="1"/>
              <a:endCxn id="8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7">
              <a:extLst>
                <a:ext uri="{FF2B5EF4-FFF2-40B4-BE49-F238E27FC236}">
                  <a16:creationId xmlns:a16="http://schemas.microsoft.com/office/drawing/2014/main" id="{FFEF92C5-2D1E-4078-B975-6A8D41A684F0}"/>
                </a:ext>
              </a:extLst>
            </p:cNvPr>
            <p:cNvCxnSpPr>
              <a:cxnSpLocks noChangeShapeType="1"/>
              <a:stCxn id="16" idx="0"/>
              <a:endCxn id="9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8">
              <a:extLst>
                <a:ext uri="{FF2B5EF4-FFF2-40B4-BE49-F238E27FC236}">
                  <a16:creationId xmlns:a16="http://schemas.microsoft.com/office/drawing/2014/main" id="{03BCB31E-A77B-4D9D-92D2-C4271774E33A}"/>
                </a:ext>
              </a:extLst>
            </p:cNvPr>
            <p:cNvCxnSpPr>
              <a:cxnSpLocks noChangeShapeType="1"/>
              <a:stCxn id="15" idx="0"/>
              <a:endCxn id="9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9">
              <a:extLst>
                <a:ext uri="{FF2B5EF4-FFF2-40B4-BE49-F238E27FC236}">
                  <a16:creationId xmlns:a16="http://schemas.microsoft.com/office/drawing/2014/main" id="{1B0B2FC8-073F-4B61-8092-A5278676DEDA}"/>
                </a:ext>
              </a:extLst>
            </p:cNvPr>
            <p:cNvCxnSpPr>
              <a:cxnSpLocks noChangeShapeType="1"/>
              <a:stCxn id="14" idx="0"/>
              <a:endCxn id="11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0">
              <a:extLst>
                <a:ext uri="{FF2B5EF4-FFF2-40B4-BE49-F238E27FC236}">
                  <a16:creationId xmlns:a16="http://schemas.microsoft.com/office/drawing/2014/main" id="{25FD9590-02A4-42F6-8D1E-7C4D0B413F2A}"/>
                </a:ext>
              </a:extLst>
            </p:cNvPr>
            <p:cNvCxnSpPr>
              <a:cxnSpLocks noChangeShapeType="1"/>
              <a:stCxn id="13" idx="0"/>
              <a:endCxn id="11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21">
              <a:extLst>
                <a:ext uri="{FF2B5EF4-FFF2-40B4-BE49-F238E27FC236}">
                  <a16:creationId xmlns:a16="http://schemas.microsoft.com/office/drawing/2014/main" id="{857EEC0D-B526-4AFD-B90F-BD303EA321D0}"/>
                </a:ext>
              </a:extLst>
            </p:cNvPr>
            <p:cNvCxnSpPr>
              <a:cxnSpLocks noChangeShapeType="1"/>
              <a:stCxn id="12" idx="0"/>
              <a:endCxn id="10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22">
              <a:extLst>
                <a:ext uri="{FF2B5EF4-FFF2-40B4-BE49-F238E27FC236}">
                  <a16:creationId xmlns:a16="http://schemas.microsoft.com/office/drawing/2014/main" id="{DD1E44A2-4EFC-425A-90D4-314E485E6766}"/>
                </a:ext>
              </a:extLst>
            </p:cNvPr>
            <p:cNvCxnSpPr>
              <a:cxnSpLocks noChangeShapeType="1"/>
              <a:stCxn id="11" idx="1"/>
              <a:endCxn id="10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8184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C34E-AEAD-4C6B-91D1-4385D76E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Arithmetic Expressions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71C4A2-777C-4B95-9592-A96C0912A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39132"/>
            <a:ext cx="3733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Specialization of a postorder traversal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recursive method returning the value of a subtree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when visiting an internal node, combine the values of the subtrees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75D775D1-F710-4F53-8F80-440B4C3E6226}"/>
              </a:ext>
            </a:extLst>
          </p:cNvPr>
          <p:cNvGrpSpPr>
            <a:grpSpLocks/>
          </p:cNvGrpSpPr>
          <p:nvPr/>
        </p:nvGrpSpPr>
        <p:grpSpPr bwMode="auto">
          <a:xfrm>
            <a:off x="1266825" y="4125132"/>
            <a:ext cx="3429000" cy="2286000"/>
            <a:chOff x="2928" y="2256"/>
            <a:chExt cx="2160" cy="1440"/>
          </a:xfrm>
        </p:grpSpPr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2046CD48-1F97-46F8-AF3C-417C99982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227F5392-918D-4F85-93B2-6D79FD49B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66E5621A-925E-4665-818A-084F4FC70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8FF11F1F-B3E5-4363-8B95-C4BD85DE3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1FA34F9E-D9B5-43B4-B931-BB8A9C8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3486100A-FB01-4941-A3E1-9EE37DACD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0A56A705-2016-4326-91F4-6880C9902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46E45D6E-EC91-47D9-B584-48F1BEE69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47E6286E-4F6C-4C05-9BFC-2AE103CD1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2</a:t>
              </a:r>
            </a:p>
          </p:txBody>
        </p:sp>
        <p:cxnSp>
          <p:nvCxnSpPr>
            <p:cNvPr id="15" name="AutoShape 15">
              <a:extLst>
                <a:ext uri="{FF2B5EF4-FFF2-40B4-BE49-F238E27FC236}">
                  <a16:creationId xmlns:a16="http://schemas.microsoft.com/office/drawing/2014/main" id="{547B07DE-8203-4D4D-9773-F1381EA097C0}"/>
                </a:ext>
              </a:extLst>
            </p:cNvPr>
            <p:cNvCxnSpPr>
              <a:cxnSpLocks noChangeShapeType="1"/>
              <a:stCxn id="6" idx="3"/>
              <a:endCxn id="8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6">
              <a:extLst>
                <a:ext uri="{FF2B5EF4-FFF2-40B4-BE49-F238E27FC236}">
                  <a16:creationId xmlns:a16="http://schemas.microsoft.com/office/drawing/2014/main" id="{CF672306-523F-4611-A1DA-CBC6D3EAA6C4}"/>
                </a:ext>
              </a:extLst>
            </p:cNvPr>
            <p:cNvCxnSpPr>
              <a:cxnSpLocks noChangeShapeType="1"/>
              <a:stCxn id="7" idx="1"/>
              <a:endCxn id="6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7">
              <a:extLst>
                <a:ext uri="{FF2B5EF4-FFF2-40B4-BE49-F238E27FC236}">
                  <a16:creationId xmlns:a16="http://schemas.microsoft.com/office/drawing/2014/main" id="{8CC45DD5-573A-42BA-B131-04C6F80A606A}"/>
                </a:ext>
              </a:extLst>
            </p:cNvPr>
            <p:cNvCxnSpPr>
              <a:cxnSpLocks noChangeShapeType="1"/>
              <a:stCxn id="14" idx="0"/>
              <a:endCxn id="7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8">
              <a:extLst>
                <a:ext uri="{FF2B5EF4-FFF2-40B4-BE49-F238E27FC236}">
                  <a16:creationId xmlns:a16="http://schemas.microsoft.com/office/drawing/2014/main" id="{381C3442-9E0A-41AA-B980-28D8DD3A81B3}"/>
                </a:ext>
              </a:extLst>
            </p:cNvPr>
            <p:cNvCxnSpPr>
              <a:cxnSpLocks noChangeShapeType="1"/>
              <a:stCxn id="13" idx="0"/>
              <a:endCxn id="7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9">
              <a:extLst>
                <a:ext uri="{FF2B5EF4-FFF2-40B4-BE49-F238E27FC236}">
                  <a16:creationId xmlns:a16="http://schemas.microsoft.com/office/drawing/2014/main" id="{A4A644F5-190C-42D9-8DEE-D18EC15E5E5D}"/>
                </a:ext>
              </a:extLst>
            </p:cNvPr>
            <p:cNvCxnSpPr>
              <a:cxnSpLocks noChangeShapeType="1"/>
              <a:stCxn id="12" idx="0"/>
              <a:endCxn id="9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20">
              <a:extLst>
                <a:ext uri="{FF2B5EF4-FFF2-40B4-BE49-F238E27FC236}">
                  <a16:creationId xmlns:a16="http://schemas.microsoft.com/office/drawing/2014/main" id="{66F223AF-124F-4C53-9D57-EFA66B6EC48E}"/>
                </a:ext>
              </a:extLst>
            </p:cNvPr>
            <p:cNvCxnSpPr>
              <a:cxnSpLocks noChangeShapeType="1"/>
              <a:stCxn id="11" idx="0"/>
              <a:endCxn id="9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21">
              <a:extLst>
                <a:ext uri="{FF2B5EF4-FFF2-40B4-BE49-F238E27FC236}">
                  <a16:creationId xmlns:a16="http://schemas.microsoft.com/office/drawing/2014/main" id="{9A4F89A3-A753-4D9D-8EB8-ECB99E3D9369}"/>
                </a:ext>
              </a:extLst>
            </p:cNvPr>
            <p:cNvCxnSpPr>
              <a:cxnSpLocks noChangeShapeType="1"/>
              <a:stCxn id="10" idx="0"/>
              <a:endCxn id="8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2">
              <a:extLst>
                <a:ext uri="{FF2B5EF4-FFF2-40B4-BE49-F238E27FC236}">
                  <a16:creationId xmlns:a16="http://schemas.microsoft.com/office/drawing/2014/main" id="{188367E9-AECC-4EAB-BB57-9FAF156B6E72}"/>
                </a:ext>
              </a:extLst>
            </p:cNvPr>
            <p:cNvCxnSpPr>
              <a:cxnSpLocks noChangeShapeType="1"/>
              <a:stCxn id="9" idx="1"/>
              <a:endCxn id="8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Text Box 4">
            <a:extLst>
              <a:ext uri="{FF2B5EF4-FFF2-40B4-BE49-F238E27FC236}">
                <a16:creationId xmlns:a16="http://schemas.microsoft.com/office/drawing/2014/main" id="{F03214C3-562B-4145-8315-FE7A1C87A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0722" y="2087105"/>
            <a:ext cx="4191000" cy="3390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 err="1">
                <a:solidFill>
                  <a:srgbClr val="333399"/>
                </a:solidFill>
                <a:latin typeface="Times New Roman" panose="02020603050405020304" pitchFamily="18" charset="0"/>
              </a:rPr>
              <a:t>evalExpr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rgbClr val="3333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v is a leaf node</a:t>
            </a:r>
            <a:endParaRPr lang="en-US" altLang="en-US" sz="2000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CF01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 err="1">
                <a:solidFill>
                  <a:srgbClr val="1C1C1C"/>
                </a:solidFill>
                <a:latin typeface="Times New Roman" panose="02020603050405020304" pitchFamily="18" charset="0"/>
              </a:rPr>
              <a:t>v.element</a:t>
            </a:r>
            <a:r>
              <a:rPr lang="en-US" altLang="en-US" sz="2000" dirty="0">
                <a:solidFill>
                  <a:srgbClr val="1C1C1C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1C1C1C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en-US" sz="20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else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        {  </a:t>
            </a:r>
            <a:r>
              <a:rPr lang="en-US" altLang="en-US" sz="2000" b="1" i="1" dirty="0">
                <a:solidFill>
                  <a:srgbClr val="1C1C1C"/>
                </a:solidFill>
                <a:latin typeface="Times New Roman" panose="02020603050405020304" pitchFamily="18" charset="0"/>
              </a:rPr>
              <a:t>x </a:t>
            </a:r>
            <a:r>
              <a:rPr lang="en-US" altLang="en-US" sz="2000" dirty="0">
                <a:solidFill>
                  <a:srgbClr val="1C1C1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2000" b="1" i="1" dirty="0">
                <a:solidFill>
                  <a:srgbClr val="1C1C1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 err="1">
                <a:solidFill>
                  <a:srgbClr val="333399"/>
                </a:solidFill>
                <a:latin typeface="Times New Roman" panose="02020603050405020304" pitchFamily="18" charset="0"/>
              </a:rPr>
              <a:t>evalExpr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 err="1">
                <a:solidFill>
                  <a:srgbClr val="333399"/>
                </a:solidFill>
                <a:latin typeface="Times New Roman" panose="02020603050405020304" pitchFamily="18" charset="0"/>
              </a:rPr>
              <a:t>leftChild</a:t>
            </a:r>
            <a:r>
              <a:rPr lang="en-US" altLang="en-US" sz="2000" b="1" i="1" dirty="0">
                <a:solidFill>
                  <a:srgbClr val="33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rgbClr val="3333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))</a:t>
            </a:r>
            <a:r>
              <a:rPr lang="en-US" altLang="en-US" sz="2000" dirty="0">
                <a:solidFill>
                  <a:srgbClr val="1C1C1C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1C1C1C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en-US" sz="2000" b="1" i="1" dirty="0">
                <a:solidFill>
                  <a:srgbClr val="1C1C1C"/>
                </a:solidFill>
                <a:latin typeface="Times New Roman" panose="02020603050405020304" pitchFamily="18" charset="0"/>
              </a:rPr>
              <a:t>y </a:t>
            </a:r>
            <a:r>
              <a:rPr lang="en-US" altLang="en-US" sz="2000" dirty="0">
                <a:solidFill>
                  <a:srgbClr val="1C1C1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2000" b="1" i="1" dirty="0">
                <a:solidFill>
                  <a:srgbClr val="1C1C1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 err="1">
                <a:solidFill>
                  <a:srgbClr val="333399"/>
                </a:solidFill>
                <a:latin typeface="Times New Roman" panose="02020603050405020304" pitchFamily="18" charset="0"/>
              </a:rPr>
              <a:t>evalExpr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 err="1">
                <a:solidFill>
                  <a:srgbClr val="333399"/>
                </a:solidFill>
                <a:latin typeface="Times New Roman" panose="02020603050405020304" pitchFamily="18" charset="0"/>
              </a:rPr>
              <a:t>rightChild</a:t>
            </a:r>
            <a:r>
              <a:rPr lang="en-US" altLang="en-US" sz="2000" b="1" i="1" dirty="0">
                <a:solidFill>
                  <a:srgbClr val="33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rgbClr val="3333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));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1C1C1C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en-US" sz="2000" b="1" dirty="0">
                <a:solidFill>
                  <a:srgbClr val="1C1C1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</a:t>
            </a:r>
            <a:r>
              <a:rPr lang="en-US" altLang="en-US" sz="2000" dirty="0">
                <a:solidFill>
                  <a:srgbClr val="1C1C1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altLang="en-US" sz="2000" b="1" i="1" dirty="0">
                <a:solidFill>
                  <a:srgbClr val="1C1C1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1C1C1C"/>
                </a:solidFill>
                <a:latin typeface="Times New Roman" panose="02020603050405020304" pitchFamily="18" charset="0"/>
              </a:rPr>
              <a:t>operator stored at </a:t>
            </a:r>
            <a:r>
              <a:rPr lang="en-US" altLang="en-US" sz="2000" b="1" i="1" dirty="0">
                <a:solidFill>
                  <a:srgbClr val="1C1C1C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000" dirty="0">
                <a:solidFill>
                  <a:srgbClr val="1C1C1C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i="1" dirty="0">
                <a:solidFill>
                  <a:srgbClr val="1C1C1C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en-US" sz="20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en-US" sz="2000" dirty="0">
                <a:solidFill>
                  <a:srgbClr val="1C1C1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rgbClr val="1C1C1C"/>
                </a:solidFill>
                <a:latin typeface="Times New Roman" panose="02020603050405020304" pitchFamily="18" charset="0"/>
              </a:rPr>
              <a:t>x </a:t>
            </a:r>
            <a:r>
              <a:rPr lang="en-US" altLang="en-US" sz="2000" b="1" dirty="0">
                <a:solidFill>
                  <a:srgbClr val="1C1C1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</a:t>
            </a:r>
            <a:r>
              <a:rPr lang="en-US" altLang="en-US" sz="2000" b="1" i="1" dirty="0">
                <a:solidFill>
                  <a:srgbClr val="1C1C1C"/>
                </a:solidFill>
                <a:latin typeface="Times New Roman" panose="02020603050405020304" pitchFamily="18" charset="0"/>
              </a:rPr>
              <a:t> y</a:t>
            </a:r>
            <a:r>
              <a:rPr lang="en-US" altLang="en-US" sz="2000" dirty="0">
                <a:solidFill>
                  <a:srgbClr val="1C1C1C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i="1" dirty="0">
                <a:solidFill>
                  <a:srgbClr val="FFCF01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i="1" dirty="0">
                <a:solidFill>
                  <a:srgbClr val="FFCF01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135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1588-7D3C-4F57-B7A8-D23CD304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Binary search trees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F064844-E117-48EC-9DB9-D907060AA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67627"/>
            <a:ext cx="7740112" cy="462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 binary search tree is a binary tree storing keys (or key-value entries) at its nodes and satisfying the following property: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Let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u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,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v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, and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be three nodes such that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u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is in the left subtree of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v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and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is in the right subtree of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v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. We have 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</a:b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key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u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key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v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key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</a:t>
            </a:r>
            <a:r>
              <a:rPr lang="en-US" altLang="en-US" sz="2000" kern="0" dirty="0">
                <a:solidFill>
                  <a:srgbClr val="000000"/>
                </a:solidFill>
                <a:latin typeface="Tahoma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rgbClr val="4134EC"/>
              </a:buClr>
              <a:defRPr/>
            </a:pP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An </a:t>
            </a:r>
            <a:r>
              <a:rPr lang="en-US" altLang="en-US" sz="2400" kern="0" dirty="0" err="1">
                <a:solidFill>
                  <a:srgbClr val="000000"/>
                </a:solidFill>
                <a:latin typeface="Tahoma"/>
              </a:rPr>
              <a:t>inorder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 traversal of a binary search trees visits the keys in non-decreasing order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defRPr/>
            </a:pPr>
            <a:endParaRPr lang="en-US" altLang="en-US" sz="2000" kern="0" dirty="0">
              <a:solidFill>
                <a:srgbClr val="000000"/>
              </a:solidFill>
              <a:latin typeface="Tahoma"/>
            </a:endParaRP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defRPr/>
            </a:pPr>
            <a:endParaRPr lang="en-US" altLang="en-US" sz="2000" kern="0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07908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D6F3-023A-4486-967D-9CB57CFD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Binary Search Tree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F4E92-D439-4F84-9E0E-B9C57AE5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5266"/>
            <a:ext cx="10515600" cy="3554090"/>
          </a:xfrm>
        </p:spPr>
        <p:txBody>
          <a:bodyPr/>
          <a:lstStyle/>
          <a:p>
            <a:pPr marL="0" indent="0">
              <a:buNone/>
            </a:pPr>
            <a:r>
              <a:rPr lang="en-AU" sz="2400" dirty="0"/>
              <a:t>Operations on BSTs:</a:t>
            </a:r>
          </a:p>
          <a:p>
            <a:pPr lvl="1"/>
            <a:r>
              <a:rPr lang="en-AU" dirty="0"/>
              <a:t>insert(</a:t>
            </a:r>
            <a:r>
              <a:rPr lang="en-AU" dirty="0" err="1"/>
              <a:t>Tree,Item</a:t>
            </a:r>
            <a:r>
              <a:rPr lang="en-AU" dirty="0"/>
              <a:t>) … add a new item to tree via key</a:t>
            </a:r>
          </a:p>
          <a:p>
            <a:pPr lvl="1"/>
            <a:r>
              <a:rPr lang="en-AU" dirty="0"/>
              <a:t>delete(</a:t>
            </a:r>
            <a:r>
              <a:rPr lang="en-AU" dirty="0" err="1"/>
              <a:t>Tree,Key</a:t>
            </a:r>
            <a:r>
              <a:rPr lang="en-AU" dirty="0"/>
              <a:t>) … remove item with specified key from tree</a:t>
            </a:r>
          </a:p>
          <a:p>
            <a:pPr lvl="1"/>
            <a:r>
              <a:rPr lang="en-AU" dirty="0"/>
              <a:t>search(</a:t>
            </a:r>
            <a:r>
              <a:rPr lang="en-AU" dirty="0" err="1"/>
              <a:t>Tree,Key</a:t>
            </a:r>
            <a:r>
              <a:rPr lang="en-AU" dirty="0"/>
              <a:t>) … find item containing key in tree</a:t>
            </a:r>
          </a:p>
          <a:p>
            <a:pPr lvl="1"/>
            <a:r>
              <a:rPr lang="en-AU" dirty="0"/>
              <a:t>plus, "bookkeeping" … new(), free(), show(), …</a:t>
            </a:r>
          </a:p>
        </p:txBody>
      </p:sp>
    </p:spTree>
    <p:extLst>
      <p:ext uri="{BB962C8B-B14F-4D97-AF65-F5344CB8AC3E}">
        <p14:creationId xmlns:p14="http://schemas.microsoft.com/office/powerpoint/2010/main" val="4293272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062E-7EAE-4B73-9B6C-469F00E0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BSTs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BA27-F26F-44AD-81C8-620D77D2B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65" y="2141537"/>
            <a:ext cx="45746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Node structure: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typedef struct Node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  </a:t>
            </a:r>
            <a:r>
              <a:rPr lang="en-US" sz="2400" dirty="0" err="1">
                <a:solidFill>
                  <a:schemeClr val="accent1"/>
                </a:solidFill>
              </a:rPr>
              <a:t>int</a:t>
            </a:r>
            <a:r>
              <a:rPr lang="en-US" sz="2400" dirty="0">
                <a:solidFill>
                  <a:schemeClr val="accent1"/>
                </a:solidFill>
              </a:rPr>
              <a:t>  key;  // we ignore value here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  struct Node *left, *right;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} Node;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30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BB5B-6313-4C51-8DD2-633A4F92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BSTs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A98E8-755A-4922-BEC9-6306FE947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756" y="1810127"/>
            <a:ext cx="6802465" cy="4807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err="1">
                <a:solidFill>
                  <a:schemeClr val="accent1"/>
                </a:solidFill>
              </a:rPr>
              <a:t>TreeSearch</a:t>
            </a:r>
            <a:r>
              <a:rPr lang="en-AU" sz="2000" dirty="0">
                <a:solidFill>
                  <a:schemeClr val="accent1"/>
                </a:solidFill>
              </a:rPr>
              <a:t>(v, k)</a:t>
            </a:r>
          </a:p>
          <a:p>
            <a:pPr marL="0" indent="0">
              <a:buNone/>
            </a:pPr>
            <a:r>
              <a:rPr lang="en-AU" sz="2000" dirty="0"/>
              <a:t>   </a:t>
            </a:r>
            <a:r>
              <a:rPr lang="en-AU" sz="2000" b="1" dirty="0"/>
              <a:t>Input</a:t>
            </a:r>
            <a:r>
              <a:rPr lang="en-AU" sz="2000" dirty="0"/>
              <a:t>  v (node), k (key)</a:t>
            </a:r>
          </a:p>
          <a:p>
            <a:pPr marL="0" indent="0">
              <a:buNone/>
            </a:pPr>
            <a:r>
              <a:rPr lang="en-AU" sz="2000" dirty="0"/>
              <a:t>   </a:t>
            </a:r>
            <a:r>
              <a:rPr lang="en-AU" sz="2000" b="1" dirty="0"/>
              <a:t>Output</a:t>
            </a:r>
            <a:r>
              <a:rPr lang="en-AU" sz="2000" dirty="0"/>
              <a:t> the node containing k or null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   if v is null or </a:t>
            </a:r>
            <a:r>
              <a:rPr lang="en-AU" sz="2000" dirty="0" err="1"/>
              <a:t>v.key</a:t>
            </a:r>
            <a:r>
              <a:rPr lang="en-AU" sz="2000" dirty="0"/>
              <a:t>=k</a:t>
            </a:r>
          </a:p>
          <a:p>
            <a:pPr marL="0" indent="0">
              <a:buNone/>
            </a:pPr>
            <a:r>
              <a:rPr lang="en-AU" sz="2000" dirty="0"/>
              <a:t>       return v </a:t>
            </a:r>
          </a:p>
          <a:p>
            <a:pPr marL="0" indent="0">
              <a:buNone/>
            </a:pPr>
            <a:r>
              <a:rPr lang="en-AU" sz="2000" dirty="0"/>
              <a:t>   if k &lt; </a:t>
            </a:r>
            <a:r>
              <a:rPr lang="en-AU" sz="2000" dirty="0" err="1"/>
              <a:t>v.key</a:t>
            </a:r>
            <a:endParaRPr lang="en-AU" sz="2000" dirty="0"/>
          </a:p>
          <a:p>
            <a:pPr marL="0" indent="0">
              <a:buNone/>
            </a:pPr>
            <a:r>
              <a:rPr lang="en-AU" sz="2000" dirty="0"/>
              <a:t>       return </a:t>
            </a:r>
            <a:r>
              <a:rPr lang="en-AU" sz="2000" dirty="0" err="1">
                <a:solidFill>
                  <a:schemeClr val="accent1"/>
                </a:solidFill>
              </a:rPr>
              <a:t>TreeSearch</a:t>
            </a:r>
            <a:r>
              <a:rPr lang="en-AU" sz="2000" dirty="0">
                <a:solidFill>
                  <a:schemeClr val="accent1"/>
                </a:solidFill>
              </a:rPr>
              <a:t>(</a:t>
            </a:r>
            <a:r>
              <a:rPr lang="en-AU" sz="2000" dirty="0" err="1">
                <a:solidFill>
                  <a:schemeClr val="accent1"/>
                </a:solidFill>
              </a:rPr>
              <a:t>v.left</a:t>
            </a:r>
            <a:r>
              <a:rPr lang="en-AU" sz="2000" dirty="0">
                <a:solidFill>
                  <a:schemeClr val="accent1"/>
                </a:solidFill>
              </a:rPr>
              <a:t>, k)  // search left subtree</a:t>
            </a:r>
          </a:p>
          <a:p>
            <a:pPr marL="0" indent="0">
              <a:buNone/>
            </a:pPr>
            <a:r>
              <a:rPr lang="en-AU" sz="2000" dirty="0"/>
              <a:t>   else</a:t>
            </a:r>
          </a:p>
          <a:p>
            <a:pPr marL="0" indent="0">
              <a:buNone/>
            </a:pPr>
            <a:r>
              <a:rPr lang="en-AU" sz="2000"/>
              <a:t>       return </a:t>
            </a:r>
            <a:r>
              <a:rPr lang="en-AU" sz="2000" dirty="0" err="1">
                <a:solidFill>
                  <a:schemeClr val="accent1"/>
                </a:solidFill>
              </a:rPr>
              <a:t>TreeSearch</a:t>
            </a:r>
            <a:r>
              <a:rPr lang="en-AU" sz="2000" dirty="0">
                <a:solidFill>
                  <a:schemeClr val="accent1"/>
                </a:solidFill>
              </a:rPr>
              <a:t>(</a:t>
            </a:r>
            <a:r>
              <a:rPr lang="en-AU" sz="2000" dirty="0" err="1">
                <a:solidFill>
                  <a:schemeClr val="accent1"/>
                </a:solidFill>
              </a:rPr>
              <a:t>v.right</a:t>
            </a:r>
            <a:r>
              <a:rPr lang="en-AU" sz="2000" dirty="0">
                <a:solidFill>
                  <a:schemeClr val="accent1"/>
                </a:solidFill>
              </a:rPr>
              <a:t>, k) // search right subtree</a:t>
            </a:r>
          </a:p>
          <a:p>
            <a:pPr marL="0" indent="0">
              <a:buNone/>
            </a:pPr>
            <a:r>
              <a:rPr lang="en-AU" sz="2000" dirty="0"/>
              <a:t>           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FE84F-1CC3-4F9C-85BF-059127451C67}"/>
              </a:ext>
            </a:extLst>
          </p:cNvPr>
          <p:cNvSpPr/>
          <p:nvPr/>
        </p:nvSpPr>
        <p:spPr>
          <a:xfrm>
            <a:off x="7240292" y="2131740"/>
            <a:ext cx="418970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/>
              <a:t>Time complexity: O(n)</a:t>
            </a:r>
          </a:p>
          <a:p>
            <a:endParaRPr lang="en-AU" sz="2000" dirty="0"/>
          </a:p>
          <a:p>
            <a:r>
              <a:rPr lang="en-AU" sz="2000" dirty="0"/>
              <a:t>Example: </a:t>
            </a:r>
            <a:r>
              <a:rPr lang="en-AU" sz="2000" dirty="0" err="1"/>
              <a:t>TreeSearch</a:t>
            </a:r>
            <a:r>
              <a:rPr lang="en-AU" sz="2000" dirty="0"/>
              <a:t>(root, 4)</a:t>
            </a:r>
          </a:p>
          <a:p>
            <a:r>
              <a:rPr lang="en-AU" dirty="0"/>
              <a:t>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CD89D-111B-4A19-942F-7960E1FEC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292" y="3982894"/>
            <a:ext cx="3353091" cy="154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00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A886-4CE4-4686-84E0-8F2382EAE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Insertion </a:t>
            </a:r>
            <a:r>
              <a:rPr lang="en-AU" altLang="zh-CN" dirty="0"/>
              <a:t>in</a:t>
            </a:r>
            <a:r>
              <a:rPr lang="zh-CN" altLang="en-US" dirty="0"/>
              <a:t> </a:t>
            </a:r>
            <a:r>
              <a:rPr lang="en-AU" altLang="zh-CN" dirty="0"/>
              <a:t>BSTs (1/2)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DB90D9-5A57-463F-9F60-58BFD6D1488D}"/>
              </a:ext>
            </a:extLst>
          </p:cNvPr>
          <p:cNvSpPr txBox="1">
            <a:spLocks noChangeArrowheads="1"/>
          </p:cNvSpPr>
          <p:nvPr/>
        </p:nvSpPr>
        <p:spPr>
          <a:xfrm>
            <a:off x="921665" y="2200759"/>
            <a:ext cx="4154030" cy="41922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To insert a new item with key k, we search for key k.</a:t>
            </a:r>
          </a:p>
          <a:p>
            <a:r>
              <a:rPr lang="en-US" altLang="en-US" sz="2000" dirty="0"/>
              <a:t>Let w be the node where the search stops ( the child of w to be visited does not exist)</a:t>
            </a:r>
          </a:p>
          <a:p>
            <a:r>
              <a:rPr lang="en-US" altLang="en-US" sz="2000" dirty="0"/>
              <a:t>Consider two cases: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 err="1"/>
              <a:t>k≤w.key</a:t>
            </a:r>
            <a:r>
              <a:rPr lang="en-US" altLang="en-US" sz="2000" dirty="0"/>
              <a:t>: Insert the new item  as the left child of w (insert equal keys in the left subtree)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/>
              <a:t>K&gt;</a:t>
            </a:r>
            <a:r>
              <a:rPr lang="en-US" altLang="en-US" sz="2000" dirty="0" err="1"/>
              <a:t>w.key</a:t>
            </a:r>
            <a:r>
              <a:rPr lang="en-US" altLang="en-US" sz="2000" dirty="0"/>
              <a:t>: </a:t>
            </a:r>
            <a:r>
              <a:rPr lang="en-AU" altLang="en-US" sz="2000" dirty="0"/>
              <a:t>Insert the new item  as the right child of w</a:t>
            </a:r>
          </a:p>
          <a:p>
            <a:pPr marL="0" indent="0">
              <a:buNone/>
            </a:pPr>
            <a:r>
              <a:rPr lang="en-AU" altLang="en-US" sz="2000" dirty="0"/>
              <a:t>Time complexity: O(n)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Example: insert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4FCF80-F4B1-4EB0-9559-2CF6DF444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548" y="2200759"/>
            <a:ext cx="3542083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66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A886-4CE4-4686-84E0-8F2382EA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Insertion </a:t>
            </a:r>
            <a:r>
              <a:rPr lang="en-AU" altLang="zh-CN" dirty="0"/>
              <a:t>in</a:t>
            </a:r>
            <a:r>
              <a:rPr lang="zh-CN" altLang="en-US" dirty="0"/>
              <a:t> </a:t>
            </a:r>
            <a:r>
              <a:rPr lang="en-AU" altLang="zh-CN" dirty="0"/>
              <a:t>BSTs (2/2)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DB90D9-5A57-463F-9F60-58BFD6D1488D}"/>
              </a:ext>
            </a:extLst>
          </p:cNvPr>
          <p:cNvSpPr txBox="1">
            <a:spLocks noChangeArrowheads="1"/>
          </p:cNvSpPr>
          <p:nvPr/>
        </p:nvSpPr>
        <p:spPr>
          <a:xfrm>
            <a:off x="921665" y="2200759"/>
            <a:ext cx="4154030" cy="419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B547D0-6B88-457E-9BAF-B5DF315C8F37}"/>
              </a:ext>
            </a:extLst>
          </p:cNvPr>
          <p:cNvSpPr/>
          <p:nvPr/>
        </p:nvSpPr>
        <p:spPr>
          <a:xfrm>
            <a:off x="921665" y="1690688"/>
            <a:ext cx="81913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TreeInsert</a:t>
            </a:r>
            <a:r>
              <a:rPr lang="en-US" dirty="0">
                <a:solidFill>
                  <a:schemeClr val="accent1"/>
                </a:solidFill>
              </a:rPr>
              <a:t>(v, k)</a:t>
            </a:r>
          </a:p>
          <a:p>
            <a:r>
              <a:rPr lang="en-US" dirty="0"/>
              <a:t>Input  v (node), k (key)</a:t>
            </a:r>
          </a:p>
          <a:p>
            <a:r>
              <a:rPr lang="en-US" dirty="0"/>
              <a:t>Output: none</a:t>
            </a:r>
          </a:p>
          <a:p>
            <a:endParaRPr lang="en-US" dirty="0"/>
          </a:p>
          <a:p>
            <a:r>
              <a:rPr lang="en-US" dirty="0"/>
              <a:t>if root= null // empty tree</a:t>
            </a:r>
          </a:p>
          <a:p>
            <a:r>
              <a:rPr lang="en-US" dirty="0"/>
              <a:t>    root=</a:t>
            </a:r>
            <a:r>
              <a:rPr lang="en-US" dirty="0" err="1">
                <a:solidFill>
                  <a:schemeClr val="accent1"/>
                </a:solidFill>
              </a:rPr>
              <a:t>CreateNode</a:t>
            </a:r>
            <a:r>
              <a:rPr lang="en-US" dirty="0">
                <a:solidFill>
                  <a:schemeClr val="accent1"/>
                </a:solidFill>
              </a:rPr>
              <a:t>(k)</a:t>
            </a:r>
            <a:r>
              <a:rPr lang="en-US" dirty="0"/>
              <a:t>; // create a new node (root) to store k</a:t>
            </a:r>
          </a:p>
          <a:p>
            <a:r>
              <a:rPr lang="en-AU" dirty="0"/>
              <a:t>else </a:t>
            </a:r>
            <a:r>
              <a:rPr lang="en-US" dirty="0"/>
              <a:t>if k &lt;= </a:t>
            </a:r>
            <a:r>
              <a:rPr lang="en-US" dirty="0" err="1"/>
              <a:t>v.key</a:t>
            </a:r>
            <a:r>
              <a:rPr lang="en-US" dirty="0"/>
              <a:t> // insert duplicate keys in left subtree</a:t>
            </a:r>
          </a:p>
          <a:p>
            <a:r>
              <a:rPr lang="en-US" dirty="0"/>
              <a:t>            {  if </a:t>
            </a:r>
            <a:r>
              <a:rPr lang="en-US" dirty="0" err="1"/>
              <a:t>v.left</a:t>
            </a:r>
            <a:r>
              <a:rPr lang="en-US" dirty="0"/>
              <a:t>=null </a:t>
            </a:r>
          </a:p>
          <a:p>
            <a:r>
              <a:rPr lang="en-AU" dirty="0"/>
              <a:t> </a:t>
            </a:r>
            <a:r>
              <a:rPr lang="en-US" dirty="0"/>
              <a:t>                   </a:t>
            </a:r>
            <a:r>
              <a:rPr lang="en-US" dirty="0" err="1"/>
              <a:t>v.left</a:t>
            </a:r>
            <a:r>
              <a:rPr lang="en-US" dirty="0"/>
              <a:t>=</a:t>
            </a:r>
            <a:r>
              <a:rPr lang="en-US" dirty="0" err="1">
                <a:solidFill>
                  <a:schemeClr val="accent1"/>
                </a:solidFill>
              </a:rPr>
              <a:t>CreateNode</a:t>
            </a:r>
            <a:r>
              <a:rPr lang="en-US" dirty="0">
                <a:solidFill>
                  <a:schemeClr val="accent1"/>
                </a:solidFill>
              </a:rPr>
              <a:t>(k)</a:t>
            </a:r>
            <a:r>
              <a:rPr lang="en-US" dirty="0"/>
              <a:t>; // insert a new node as the left child of v</a:t>
            </a:r>
          </a:p>
          <a:p>
            <a:r>
              <a:rPr lang="en-US" dirty="0"/>
              <a:t>               else</a:t>
            </a:r>
          </a:p>
          <a:p>
            <a:r>
              <a:rPr lang="en-US" dirty="0"/>
              <a:t>                    </a:t>
            </a:r>
            <a:r>
              <a:rPr lang="en-US" dirty="0" err="1">
                <a:solidFill>
                  <a:schemeClr val="accent1"/>
                </a:solidFill>
              </a:rPr>
              <a:t>TreeInsert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v.left</a:t>
            </a:r>
            <a:r>
              <a:rPr lang="en-US" dirty="0">
                <a:solidFill>
                  <a:schemeClr val="accent1"/>
                </a:solidFill>
              </a:rPr>
              <a:t>, k)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AU" dirty="0"/>
              <a:t>} </a:t>
            </a:r>
            <a:endParaRPr lang="en-US" dirty="0"/>
          </a:p>
          <a:p>
            <a:r>
              <a:rPr lang="en-US" dirty="0"/>
              <a:t>        else if k&gt; </a:t>
            </a:r>
            <a:r>
              <a:rPr lang="en-US" dirty="0" err="1"/>
              <a:t>v.key</a:t>
            </a:r>
            <a:endParaRPr lang="en-US" dirty="0"/>
          </a:p>
          <a:p>
            <a:r>
              <a:rPr lang="en-AU" dirty="0"/>
              <a:t>                   </a:t>
            </a:r>
            <a:r>
              <a:rPr lang="en-US" dirty="0"/>
              <a:t>{  if </a:t>
            </a:r>
            <a:r>
              <a:rPr lang="en-US" dirty="0" err="1"/>
              <a:t>v.right</a:t>
            </a:r>
            <a:r>
              <a:rPr lang="en-US" dirty="0"/>
              <a:t>=null </a:t>
            </a:r>
          </a:p>
          <a:p>
            <a:r>
              <a:rPr lang="en-AU" dirty="0"/>
              <a:t> </a:t>
            </a:r>
            <a:r>
              <a:rPr lang="en-US" dirty="0"/>
              <a:t>                         </a:t>
            </a:r>
            <a:r>
              <a:rPr lang="en-US" dirty="0" err="1"/>
              <a:t>v.right</a:t>
            </a:r>
            <a:r>
              <a:rPr lang="en-US" dirty="0"/>
              <a:t>=</a:t>
            </a:r>
            <a:r>
              <a:rPr lang="en-US" dirty="0" err="1">
                <a:solidFill>
                  <a:schemeClr val="accent1"/>
                </a:solidFill>
              </a:rPr>
              <a:t>CreateNode</a:t>
            </a:r>
            <a:r>
              <a:rPr lang="en-US" dirty="0">
                <a:solidFill>
                  <a:schemeClr val="accent1"/>
                </a:solidFill>
              </a:rPr>
              <a:t>(k)</a:t>
            </a:r>
            <a:r>
              <a:rPr lang="en-US" dirty="0"/>
              <a:t>; // insert a new node as the right child of v</a:t>
            </a:r>
          </a:p>
          <a:p>
            <a:r>
              <a:rPr lang="en-US" dirty="0"/>
              <a:t>                      else</a:t>
            </a:r>
          </a:p>
          <a:p>
            <a:r>
              <a:rPr lang="en-US" dirty="0"/>
              <a:t>                          </a:t>
            </a:r>
            <a:r>
              <a:rPr lang="en-US" dirty="0" err="1">
                <a:solidFill>
                  <a:schemeClr val="accent1"/>
                </a:solidFill>
              </a:rPr>
              <a:t>TreeInsert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v.right</a:t>
            </a:r>
            <a:r>
              <a:rPr lang="en-US" dirty="0">
                <a:solidFill>
                  <a:schemeClr val="accent1"/>
                </a:solidFill>
              </a:rPr>
              <a:t>, k)</a:t>
            </a:r>
            <a:r>
              <a:rPr lang="en-US" dirty="0"/>
              <a:t>;</a:t>
            </a:r>
          </a:p>
          <a:p>
            <a:r>
              <a:rPr lang="en-AU" dirty="0"/>
              <a:t>           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9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5200-D263-4169-A30E-6DE49AC4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D3AA-2381-48F8-A11C-29167D7B9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Trees</a:t>
            </a:r>
          </a:p>
          <a:p>
            <a:r>
              <a:rPr lang="en-AU" dirty="0"/>
              <a:t>Tree traversals</a:t>
            </a:r>
          </a:p>
          <a:p>
            <a:r>
              <a:rPr lang="en-AU" dirty="0"/>
              <a:t>Binary search trees</a:t>
            </a:r>
          </a:p>
          <a:p>
            <a:pPr marL="0" indent="0">
              <a:buNone/>
            </a:pPr>
            <a:r>
              <a:rPr lang="en-AU" dirty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187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A886-4CE4-4686-84E0-8F2382EAE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Deletion </a:t>
            </a:r>
            <a:r>
              <a:rPr lang="en-AU" altLang="zh-CN" dirty="0"/>
              <a:t>in</a:t>
            </a:r>
            <a:r>
              <a:rPr lang="zh-CN" altLang="en-US" dirty="0"/>
              <a:t> </a:t>
            </a:r>
            <a:r>
              <a:rPr lang="en-AU" altLang="zh-CN" dirty="0"/>
              <a:t>BSTs (1/3)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DB90D9-5A57-463F-9F60-58BFD6D1488D}"/>
              </a:ext>
            </a:extLst>
          </p:cNvPr>
          <p:cNvSpPr txBox="1">
            <a:spLocks noChangeArrowheads="1"/>
          </p:cNvSpPr>
          <p:nvPr/>
        </p:nvSpPr>
        <p:spPr>
          <a:xfrm>
            <a:off x="921664" y="1859280"/>
            <a:ext cx="5174335" cy="481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To perform operation </a:t>
            </a:r>
            <a:r>
              <a:rPr lang="en-US" altLang="en-US" sz="2400" kern="0" dirty="0">
                <a:solidFill>
                  <a:srgbClr val="333399"/>
                </a:solidFill>
                <a:latin typeface="Tahoma"/>
              </a:rPr>
              <a:t>delete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(tree,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), we search for key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Assume key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 is in the tree, and let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 be the node storing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If node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 has no left child, we remove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 from the tree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If node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 has only one child, we remove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 from the tree and make its child the child of its parent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Example: delete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B547D0-6B88-457E-9BAF-B5DF315C8F37}"/>
              </a:ext>
            </a:extLst>
          </p:cNvPr>
          <p:cNvSpPr/>
          <p:nvPr/>
        </p:nvSpPr>
        <p:spPr>
          <a:xfrm>
            <a:off x="921665" y="1690688"/>
            <a:ext cx="8191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FC76C5-2F30-4A16-BC3C-8765ED9A2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318" y="1859280"/>
            <a:ext cx="3542083" cy="415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11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A886-4CE4-4686-84E0-8F2382EA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Deletion </a:t>
            </a:r>
            <a:r>
              <a:rPr lang="en-AU" altLang="zh-CN" dirty="0"/>
              <a:t>in</a:t>
            </a:r>
            <a:r>
              <a:rPr lang="zh-CN" altLang="en-US" dirty="0"/>
              <a:t> </a:t>
            </a:r>
            <a:r>
              <a:rPr lang="en-AU" altLang="zh-CN" dirty="0"/>
              <a:t>BSTs (2/3)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DB90D9-5A57-463F-9F60-58BFD6D1488D}"/>
              </a:ext>
            </a:extLst>
          </p:cNvPr>
          <p:cNvSpPr txBox="1">
            <a:spLocks noChangeArrowheads="1"/>
          </p:cNvSpPr>
          <p:nvPr/>
        </p:nvSpPr>
        <p:spPr>
          <a:xfrm>
            <a:off x="975909" y="2200759"/>
            <a:ext cx="4154030" cy="419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000" dirty="0"/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DCE36D40-8241-4313-9900-35CBC259AB9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534982" y="2233344"/>
            <a:ext cx="320675" cy="319087"/>
          </a:xfrm>
          <a:prstGeom prst="ellipse">
            <a:avLst/>
          </a:prstGeom>
          <a:solidFill>
            <a:srgbClr val="00E4A8"/>
          </a:solidFill>
          <a:ln w="57150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85F6FE03-0486-442B-9269-D94FBAA0D2E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544382" y="1850756"/>
            <a:ext cx="319088" cy="320675"/>
          </a:xfrm>
          <a:prstGeom prst="ellipse">
            <a:avLst/>
          </a:prstGeom>
          <a:solidFill>
            <a:srgbClr val="00E4A8"/>
          </a:solidFill>
          <a:ln w="57150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5" name="Oval 6">
            <a:extLst>
              <a:ext uri="{FF2B5EF4-FFF2-40B4-BE49-F238E27FC236}">
                <a16:creationId xmlns:a16="http://schemas.microsoft.com/office/drawing/2014/main" id="{3858B602-7F7F-4F47-A6DF-2C14FED319F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873245" y="2612756"/>
            <a:ext cx="319087" cy="320675"/>
          </a:xfrm>
          <a:prstGeom prst="ellipse">
            <a:avLst/>
          </a:prstGeom>
          <a:solidFill>
            <a:srgbClr val="00E4A8"/>
          </a:solidFill>
          <a:ln w="57150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6" name="Oval 7">
            <a:extLst>
              <a:ext uri="{FF2B5EF4-FFF2-40B4-BE49-F238E27FC236}">
                <a16:creationId xmlns:a16="http://schemas.microsoft.com/office/drawing/2014/main" id="{2D1DE4BE-8F78-42B7-B639-B623A4122DA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284282" y="3085831"/>
            <a:ext cx="320675" cy="320675"/>
          </a:xfrm>
          <a:prstGeom prst="ellipse">
            <a:avLst/>
          </a:prstGeom>
          <a:solidFill>
            <a:srgbClr val="00E4A8"/>
          </a:solidFill>
          <a:ln w="57150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7" name="AutoShape 9">
            <a:extLst>
              <a:ext uri="{FF2B5EF4-FFF2-40B4-BE49-F238E27FC236}">
                <a16:creationId xmlns:a16="http://schemas.microsoft.com/office/drawing/2014/main" id="{75746BED-8FAB-4C65-B3B3-B02D95F6E47E}"/>
              </a:ext>
            </a:extLst>
          </p:cNvPr>
          <p:cNvCxnSpPr>
            <a:cxnSpLocks noChangeShapeType="1"/>
            <a:stCxn id="13" idx="3"/>
            <a:endCxn id="15" idx="7"/>
          </p:cNvCxnSpPr>
          <p:nvPr/>
        </p:nvCxnSpPr>
        <p:spPr bwMode="auto">
          <a:xfrm>
            <a:off x="7808032" y="2533381"/>
            <a:ext cx="1112838" cy="96838"/>
          </a:xfrm>
          <a:prstGeom prst="straightConnector1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0">
            <a:extLst>
              <a:ext uri="{FF2B5EF4-FFF2-40B4-BE49-F238E27FC236}">
                <a16:creationId xmlns:a16="http://schemas.microsoft.com/office/drawing/2014/main" id="{7AD9F5B2-8AB6-46FB-95A3-840CB4EEFC5B}"/>
              </a:ext>
            </a:extLst>
          </p:cNvPr>
          <p:cNvCxnSpPr>
            <a:cxnSpLocks noChangeShapeType="1"/>
            <a:stCxn id="14" idx="3"/>
            <a:endCxn id="13" idx="7"/>
          </p:cNvCxnSpPr>
          <p:nvPr/>
        </p:nvCxnSpPr>
        <p:spPr bwMode="auto">
          <a:xfrm>
            <a:off x="6817432" y="2152381"/>
            <a:ext cx="763588" cy="98425"/>
          </a:xfrm>
          <a:prstGeom prst="straightConnector1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2">
            <a:extLst>
              <a:ext uri="{FF2B5EF4-FFF2-40B4-BE49-F238E27FC236}">
                <a16:creationId xmlns:a16="http://schemas.microsoft.com/office/drawing/2014/main" id="{15CE0402-98E6-486A-AA30-AD6A61D98D75}"/>
              </a:ext>
            </a:extLst>
          </p:cNvPr>
          <p:cNvCxnSpPr>
            <a:cxnSpLocks noChangeShapeType="1"/>
            <a:stCxn id="23" idx="1"/>
            <a:endCxn id="16" idx="5"/>
          </p:cNvCxnSpPr>
          <p:nvPr/>
        </p:nvCxnSpPr>
        <p:spPr bwMode="auto">
          <a:xfrm flipV="1">
            <a:off x="8133470" y="3387456"/>
            <a:ext cx="196850" cy="204788"/>
          </a:xfrm>
          <a:prstGeom prst="straightConnector1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4">
            <a:extLst>
              <a:ext uri="{FF2B5EF4-FFF2-40B4-BE49-F238E27FC236}">
                <a16:creationId xmlns:a16="http://schemas.microsoft.com/office/drawing/2014/main" id="{4551978F-8BDD-4F70-A74E-978F3DB330C5}"/>
              </a:ext>
            </a:extLst>
          </p:cNvPr>
          <p:cNvCxnSpPr>
            <a:cxnSpLocks noChangeShapeType="1"/>
            <a:stCxn id="22" idx="7"/>
            <a:endCxn id="15" idx="3"/>
          </p:cNvCxnSpPr>
          <p:nvPr/>
        </p:nvCxnSpPr>
        <p:spPr bwMode="auto">
          <a:xfrm flipH="1" flipV="1">
            <a:off x="9146295" y="2914381"/>
            <a:ext cx="361950" cy="2079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5">
            <a:extLst>
              <a:ext uri="{FF2B5EF4-FFF2-40B4-BE49-F238E27FC236}">
                <a16:creationId xmlns:a16="http://schemas.microsoft.com/office/drawing/2014/main" id="{81A43E01-A107-4CF9-91E5-84E396938A6C}"/>
              </a:ext>
            </a:extLst>
          </p:cNvPr>
          <p:cNvCxnSpPr>
            <a:cxnSpLocks noChangeShapeType="1"/>
            <a:stCxn id="16" idx="1"/>
            <a:endCxn id="15" idx="5"/>
          </p:cNvCxnSpPr>
          <p:nvPr/>
        </p:nvCxnSpPr>
        <p:spPr bwMode="auto">
          <a:xfrm flipV="1">
            <a:off x="8557332" y="2914381"/>
            <a:ext cx="363538" cy="188913"/>
          </a:xfrm>
          <a:prstGeom prst="straightConnector1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Oval 16">
            <a:extLst>
              <a:ext uri="{FF2B5EF4-FFF2-40B4-BE49-F238E27FC236}">
                <a16:creationId xmlns:a16="http://schemas.microsoft.com/office/drawing/2014/main" id="{AE72E35F-19F8-4CC1-BD6E-29CA1DF372D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460620" y="3085831"/>
            <a:ext cx="319087" cy="320675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ED67BFC3-B880-4A3D-A15C-E4A38263975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860420" y="3574781"/>
            <a:ext cx="320675" cy="320675"/>
          </a:xfrm>
          <a:prstGeom prst="ellipse">
            <a:avLst/>
          </a:prstGeom>
          <a:solidFill>
            <a:srgbClr val="00E4A8"/>
          </a:solidFill>
          <a:ln w="57150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4" name="Text Box 26">
            <a:extLst>
              <a:ext uri="{FF2B5EF4-FFF2-40B4-BE49-F238E27FC236}">
                <a16:creationId xmlns:a16="http://schemas.microsoft.com/office/drawing/2014/main" id="{322F4E0B-6118-4117-AE28-1B562AA4EFF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763582" y="194283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</a:p>
        </p:txBody>
      </p:sp>
      <p:sp>
        <p:nvSpPr>
          <p:cNvPr id="25" name="Text Box 27">
            <a:extLst>
              <a:ext uri="{FF2B5EF4-FFF2-40B4-BE49-F238E27FC236}">
                <a16:creationId xmlns:a16="http://schemas.microsoft.com/office/drawing/2014/main" id="{74AEE0D5-1D14-4AE7-8EC9-A50E0B2C07B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573082" y="3339831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</a:p>
        </p:txBody>
      </p:sp>
      <p:sp>
        <p:nvSpPr>
          <p:cNvPr id="26" name="Oval 36">
            <a:extLst>
              <a:ext uri="{FF2B5EF4-FFF2-40B4-BE49-F238E27FC236}">
                <a16:creationId xmlns:a16="http://schemas.microsoft.com/office/drawing/2014/main" id="{46352AB4-6132-4141-B4DB-9EE724E3FAF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11182" y="4992419"/>
            <a:ext cx="320675" cy="319087"/>
          </a:xfrm>
          <a:prstGeom prst="ellipse">
            <a:avLst/>
          </a:prstGeom>
          <a:solidFill>
            <a:srgbClr val="00E4A8"/>
          </a:solidFill>
          <a:ln w="57150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7" name="Oval 37">
            <a:extLst>
              <a:ext uri="{FF2B5EF4-FFF2-40B4-BE49-F238E27FC236}">
                <a16:creationId xmlns:a16="http://schemas.microsoft.com/office/drawing/2014/main" id="{1A78D25F-0199-4B58-B653-88AF37B2ACF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620582" y="4609831"/>
            <a:ext cx="319088" cy="320675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8" name="Oval 38">
            <a:extLst>
              <a:ext uri="{FF2B5EF4-FFF2-40B4-BE49-F238E27FC236}">
                <a16:creationId xmlns:a16="http://schemas.microsoft.com/office/drawing/2014/main" id="{6D642BDB-F82C-440E-A8D9-F9243F371B0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949445" y="5341669"/>
            <a:ext cx="319087" cy="320675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29" name="AutoShape 41">
            <a:extLst>
              <a:ext uri="{FF2B5EF4-FFF2-40B4-BE49-F238E27FC236}">
                <a16:creationId xmlns:a16="http://schemas.microsoft.com/office/drawing/2014/main" id="{E78283A9-87EA-4DFD-8687-1FA58844E477}"/>
              </a:ext>
            </a:extLst>
          </p:cNvPr>
          <p:cNvCxnSpPr>
            <a:cxnSpLocks noChangeShapeType="1"/>
            <a:stCxn id="26" idx="3"/>
            <a:endCxn id="28" idx="7"/>
          </p:cNvCxnSpPr>
          <p:nvPr/>
        </p:nvCxnSpPr>
        <p:spPr bwMode="auto">
          <a:xfrm>
            <a:off x="7884232" y="5292456"/>
            <a:ext cx="1112838" cy="857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42">
            <a:extLst>
              <a:ext uri="{FF2B5EF4-FFF2-40B4-BE49-F238E27FC236}">
                <a16:creationId xmlns:a16="http://schemas.microsoft.com/office/drawing/2014/main" id="{19D6A9F6-949E-4E01-86E1-13CE2FC6CA6A}"/>
              </a:ext>
            </a:extLst>
          </p:cNvPr>
          <p:cNvCxnSpPr>
            <a:cxnSpLocks noChangeShapeType="1"/>
            <a:stCxn id="27" idx="3"/>
            <a:endCxn id="26" idx="7"/>
          </p:cNvCxnSpPr>
          <p:nvPr/>
        </p:nvCxnSpPr>
        <p:spPr bwMode="auto">
          <a:xfrm>
            <a:off x="6893632" y="4892406"/>
            <a:ext cx="763588" cy="1174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46">
            <a:extLst>
              <a:ext uri="{FF2B5EF4-FFF2-40B4-BE49-F238E27FC236}">
                <a16:creationId xmlns:a16="http://schemas.microsoft.com/office/drawing/2014/main" id="{208BDC78-EB28-45C2-8AC4-419CF06DF584}"/>
              </a:ext>
            </a:extLst>
          </p:cNvPr>
          <p:cNvCxnSpPr>
            <a:cxnSpLocks noChangeShapeType="1"/>
            <a:stCxn id="33" idx="7"/>
            <a:endCxn id="28" idx="3"/>
          </p:cNvCxnSpPr>
          <p:nvPr/>
        </p:nvCxnSpPr>
        <p:spPr bwMode="auto">
          <a:xfrm flipH="1" flipV="1">
            <a:off x="9222495" y="5624244"/>
            <a:ext cx="361950" cy="22701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47">
            <a:extLst>
              <a:ext uri="{FF2B5EF4-FFF2-40B4-BE49-F238E27FC236}">
                <a16:creationId xmlns:a16="http://schemas.microsoft.com/office/drawing/2014/main" id="{EEA07E22-9666-4A88-8C2E-7F7B35BD9911}"/>
              </a:ext>
            </a:extLst>
          </p:cNvPr>
          <p:cNvCxnSpPr>
            <a:cxnSpLocks noChangeShapeType="1"/>
            <a:endCxn id="28" idx="5"/>
          </p:cNvCxnSpPr>
          <p:nvPr/>
        </p:nvCxnSpPr>
        <p:spPr bwMode="auto">
          <a:xfrm flipV="1">
            <a:off x="8633532" y="5624244"/>
            <a:ext cx="363538" cy="2079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Oval 48">
            <a:extLst>
              <a:ext uri="{FF2B5EF4-FFF2-40B4-BE49-F238E27FC236}">
                <a16:creationId xmlns:a16="http://schemas.microsoft.com/office/drawing/2014/main" id="{9330F913-C120-4187-8142-F4816A5DB9C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36820" y="5814744"/>
            <a:ext cx="319087" cy="320675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34" name="Text Box 54">
            <a:extLst>
              <a:ext uri="{FF2B5EF4-FFF2-40B4-BE49-F238E27FC236}">
                <a16:creationId xmlns:a16="http://schemas.microsoft.com/office/drawing/2014/main" id="{AF02FBBB-5E27-43D9-8813-B104C94DA06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839782" y="468603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</a:p>
        </p:txBody>
      </p:sp>
      <p:sp>
        <p:nvSpPr>
          <p:cNvPr id="35" name="Oval 55">
            <a:extLst>
              <a:ext uri="{FF2B5EF4-FFF2-40B4-BE49-F238E27FC236}">
                <a16:creationId xmlns:a16="http://schemas.microsoft.com/office/drawing/2014/main" id="{674C4A8E-E593-4C03-81FB-F2581CE7A70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849182" y="5341669"/>
            <a:ext cx="319088" cy="320675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36" name="AutoShape 61">
            <a:extLst>
              <a:ext uri="{FF2B5EF4-FFF2-40B4-BE49-F238E27FC236}">
                <a16:creationId xmlns:a16="http://schemas.microsoft.com/office/drawing/2014/main" id="{6CC152D6-24C5-40F2-BBDD-C1B70EC71BDD}"/>
              </a:ext>
            </a:extLst>
          </p:cNvPr>
          <p:cNvCxnSpPr>
            <a:cxnSpLocks noChangeShapeType="1"/>
            <a:stCxn id="35" idx="1"/>
            <a:endCxn id="26" idx="5"/>
          </p:cNvCxnSpPr>
          <p:nvPr/>
        </p:nvCxnSpPr>
        <p:spPr bwMode="auto">
          <a:xfrm flipV="1">
            <a:off x="7122232" y="5292456"/>
            <a:ext cx="534988" cy="857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61">
            <a:extLst>
              <a:ext uri="{FF2B5EF4-FFF2-40B4-BE49-F238E27FC236}">
                <a16:creationId xmlns:a16="http://schemas.microsoft.com/office/drawing/2014/main" id="{9346AB3A-FCE2-458C-B684-12BFBA06DA8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045341" y="2534536"/>
            <a:ext cx="599179" cy="12518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55">
            <a:extLst>
              <a:ext uri="{FF2B5EF4-FFF2-40B4-BE49-F238E27FC236}">
                <a16:creationId xmlns:a16="http://schemas.microsoft.com/office/drawing/2014/main" id="{8E4975C0-41CF-4C8C-84BD-58AA34C10FE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751803" y="2551998"/>
            <a:ext cx="319088" cy="320675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9" name="Oval 55">
            <a:extLst>
              <a:ext uri="{FF2B5EF4-FFF2-40B4-BE49-F238E27FC236}">
                <a16:creationId xmlns:a16="http://schemas.microsoft.com/office/drawing/2014/main" id="{1A7FF667-412C-457D-B76F-8A845B6E386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420013" y="5829945"/>
            <a:ext cx="319088" cy="320675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FA6D1A86-B502-4397-9A8D-B859F27B4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448" y="2010111"/>
            <a:ext cx="4035425" cy="45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Alternatively, we find the node </a:t>
            </a:r>
            <a:r>
              <a:rPr kumimoji="0" lang="en-US" altLang="en-US" sz="2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 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that precedes </a:t>
            </a:r>
            <a:r>
              <a:rPr kumimoji="0" lang="en-US" altLang="en-US" sz="2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in an </a:t>
            </a:r>
            <a:r>
              <a:rPr kumimoji="0" lang="en-US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inorder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traversal.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is called the immediate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inorder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 predecessor of</a:t>
            </a: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v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 copy the value and key of </a:t>
            </a:r>
            <a:r>
              <a:rPr kumimoji="0" lang="en-US" altLang="en-US" sz="2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into node </a:t>
            </a:r>
            <a:r>
              <a:rPr kumimoji="0" lang="en-US" altLang="en-US" sz="2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 remove node </a:t>
            </a:r>
            <a:r>
              <a:rPr kumimoji="0" lang="en-US" altLang="en-US" sz="2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 </a:t>
            </a:r>
            <a:r>
              <a:rPr kumimoji="0" lang="en-AU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(must be a node with no child) </a:t>
            </a: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Example: delete 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524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A886-4CE4-4686-84E0-8F2382EA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Deletion </a:t>
            </a:r>
            <a:r>
              <a:rPr lang="en-AU" altLang="zh-CN" dirty="0"/>
              <a:t>in</a:t>
            </a:r>
            <a:r>
              <a:rPr lang="zh-CN" altLang="en-US" dirty="0"/>
              <a:t> </a:t>
            </a:r>
            <a:r>
              <a:rPr lang="en-AU" altLang="zh-CN" dirty="0"/>
              <a:t>BSTs (3/3)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DB90D9-5A57-463F-9F60-58BFD6D1488D}"/>
              </a:ext>
            </a:extLst>
          </p:cNvPr>
          <p:cNvSpPr txBox="1">
            <a:spLocks noChangeArrowheads="1"/>
          </p:cNvSpPr>
          <p:nvPr/>
        </p:nvSpPr>
        <p:spPr>
          <a:xfrm>
            <a:off x="975909" y="2200759"/>
            <a:ext cx="4154030" cy="419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B547D0-6B88-457E-9BAF-B5DF315C8F37}"/>
              </a:ext>
            </a:extLst>
          </p:cNvPr>
          <p:cNvSpPr/>
          <p:nvPr/>
        </p:nvSpPr>
        <p:spPr>
          <a:xfrm>
            <a:off x="975909" y="1582322"/>
            <a:ext cx="8191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5" name="Oval 4">
            <a:extLst>
              <a:ext uri="{FF2B5EF4-FFF2-40B4-BE49-F238E27FC236}">
                <a16:creationId xmlns:a16="http://schemas.microsoft.com/office/drawing/2014/main" id="{1372281D-FCED-4109-BD00-2EB6EF4B2AE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455653" y="2223176"/>
            <a:ext cx="320675" cy="319088"/>
          </a:xfrm>
          <a:prstGeom prst="ellipse">
            <a:avLst/>
          </a:prstGeom>
          <a:solidFill>
            <a:srgbClr val="00E4A8"/>
          </a:solidFill>
          <a:ln w="57150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4139E0E5-E9F2-4555-A6DF-6264A3D31F5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65053" y="1840589"/>
            <a:ext cx="319087" cy="320675"/>
          </a:xfrm>
          <a:prstGeom prst="ellipse">
            <a:avLst/>
          </a:prstGeom>
          <a:solidFill>
            <a:srgbClr val="00E4A8"/>
          </a:solidFill>
          <a:ln w="57150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40" name="AutoShape 10">
            <a:extLst>
              <a:ext uri="{FF2B5EF4-FFF2-40B4-BE49-F238E27FC236}">
                <a16:creationId xmlns:a16="http://schemas.microsoft.com/office/drawing/2014/main" id="{50E632FC-2164-48B1-B773-EFBABAAC798A}"/>
              </a:ext>
            </a:extLst>
          </p:cNvPr>
          <p:cNvCxnSpPr>
            <a:cxnSpLocks noChangeShapeType="1"/>
            <a:stCxn id="36" idx="3"/>
            <a:endCxn id="35" idx="7"/>
          </p:cNvCxnSpPr>
          <p:nvPr/>
        </p:nvCxnSpPr>
        <p:spPr bwMode="auto">
          <a:xfrm>
            <a:off x="6738103" y="2142214"/>
            <a:ext cx="763587" cy="98425"/>
          </a:xfrm>
          <a:prstGeom prst="straightConnector1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4">
            <a:extLst>
              <a:ext uri="{FF2B5EF4-FFF2-40B4-BE49-F238E27FC236}">
                <a16:creationId xmlns:a16="http://schemas.microsoft.com/office/drawing/2014/main" id="{D69A7E00-582E-40FC-8947-809252FE2ED2}"/>
              </a:ext>
            </a:extLst>
          </p:cNvPr>
          <p:cNvCxnSpPr>
            <a:cxnSpLocks noChangeShapeType="1"/>
            <a:stCxn id="44" idx="7"/>
            <a:endCxn id="85" idx="3"/>
          </p:cNvCxnSpPr>
          <p:nvPr/>
        </p:nvCxnSpPr>
        <p:spPr bwMode="auto">
          <a:xfrm flipH="1" flipV="1">
            <a:off x="9084414" y="2857252"/>
            <a:ext cx="343605" cy="26537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Oval 16">
            <a:extLst>
              <a:ext uri="{FF2B5EF4-FFF2-40B4-BE49-F238E27FC236}">
                <a16:creationId xmlns:a16="http://schemas.microsoft.com/office/drawing/2014/main" id="{5ED2025D-B59B-44CF-8CBC-F2269C1EFDF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381290" y="3075664"/>
            <a:ext cx="319088" cy="320675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46" name="Text Box 26">
            <a:extLst>
              <a:ext uri="{FF2B5EF4-FFF2-40B4-BE49-F238E27FC236}">
                <a16:creationId xmlns:a16="http://schemas.microsoft.com/office/drawing/2014/main" id="{38865D2B-31D8-440D-896F-C3B08DE1813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684253" y="1932664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</a:p>
        </p:txBody>
      </p:sp>
      <p:sp>
        <p:nvSpPr>
          <p:cNvPr id="47" name="Text Box 27">
            <a:extLst>
              <a:ext uri="{FF2B5EF4-FFF2-40B4-BE49-F238E27FC236}">
                <a16:creationId xmlns:a16="http://schemas.microsoft.com/office/drawing/2014/main" id="{3BBEAD7F-A672-4E41-935C-D905F9EA2A0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339640" y="2299376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</a:p>
        </p:txBody>
      </p:sp>
      <p:sp>
        <p:nvSpPr>
          <p:cNvPr id="48" name="Oval 29">
            <a:extLst>
              <a:ext uri="{FF2B5EF4-FFF2-40B4-BE49-F238E27FC236}">
                <a16:creationId xmlns:a16="http://schemas.microsoft.com/office/drawing/2014/main" id="{31A95BC7-7F1F-4A74-8F64-3AB994F28A3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693653" y="2602589"/>
            <a:ext cx="319087" cy="320675"/>
          </a:xfrm>
          <a:prstGeom prst="ellipse">
            <a:avLst/>
          </a:prstGeom>
          <a:solidFill>
            <a:srgbClr val="00E4A8"/>
          </a:solidFill>
          <a:ln w="57150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49" name="AutoShape 35">
            <a:extLst>
              <a:ext uri="{FF2B5EF4-FFF2-40B4-BE49-F238E27FC236}">
                <a16:creationId xmlns:a16="http://schemas.microsoft.com/office/drawing/2014/main" id="{9B15F4A7-14E2-4F00-852F-A5614C274CA8}"/>
              </a:ext>
            </a:extLst>
          </p:cNvPr>
          <p:cNvCxnSpPr>
            <a:cxnSpLocks noChangeShapeType="1"/>
            <a:stCxn id="48" idx="1"/>
            <a:endCxn id="35" idx="5"/>
          </p:cNvCxnSpPr>
          <p:nvPr/>
        </p:nvCxnSpPr>
        <p:spPr bwMode="auto">
          <a:xfrm flipV="1">
            <a:off x="6966703" y="2523214"/>
            <a:ext cx="534987" cy="96837"/>
          </a:xfrm>
          <a:prstGeom prst="straightConnector1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Oval 4">
            <a:extLst>
              <a:ext uri="{FF2B5EF4-FFF2-40B4-BE49-F238E27FC236}">
                <a16:creationId xmlns:a16="http://schemas.microsoft.com/office/drawing/2014/main" id="{9D6EF8C6-0D0E-4D17-87CC-A7A46B1C10A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08053" y="4813976"/>
            <a:ext cx="320675" cy="319088"/>
          </a:xfrm>
          <a:prstGeom prst="ellipse">
            <a:avLst/>
          </a:prstGeom>
          <a:solidFill>
            <a:srgbClr val="00E4A8"/>
          </a:solidFill>
          <a:ln w="57150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1" name="Oval 5">
            <a:extLst>
              <a:ext uri="{FF2B5EF4-FFF2-40B4-BE49-F238E27FC236}">
                <a16:creationId xmlns:a16="http://schemas.microsoft.com/office/drawing/2014/main" id="{37C7164B-22A2-4BF6-ABF7-5CEE89205B8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617453" y="4431389"/>
            <a:ext cx="319087" cy="320675"/>
          </a:xfrm>
          <a:prstGeom prst="ellipse">
            <a:avLst/>
          </a:prstGeom>
          <a:solidFill>
            <a:srgbClr val="00E4A8"/>
          </a:solidFill>
          <a:ln w="57150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55" name="AutoShape 10">
            <a:extLst>
              <a:ext uri="{FF2B5EF4-FFF2-40B4-BE49-F238E27FC236}">
                <a16:creationId xmlns:a16="http://schemas.microsoft.com/office/drawing/2014/main" id="{990D2A95-2639-4FAE-A880-F122EEA47CD4}"/>
              </a:ext>
            </a:extLst>
          </p:cNvPr>
          <p:cNvCxnSpPr>
            <a:cxnSpLocks noChangeShapeType="1"/>
            <a:stCxn id="51" idx="3"/>
            <a:endCxn id="50" idx="7"/>
          </p:cNvCxnSpPr>
          <p:nvPr/>
        </p:nvCxnSpPr>
        <p:spPr bwMode="auto">
          <a:xfrm>
            <a:off x="6890503" y="4733014"/>
            <a:ext cx="763587" cy="98425"/>
          </a:xfrm>
          <a:prstGeom prst="straightConnector1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14">
            <a:extLst>
              <a:ext uri="{FF2B5EF4-FFF2-40B4-BE49-F238E27FC236}">
                <a16:creationId xmlns:a16="http://schemas.microsoft.com/office/drawing/2014/main" id="{FBA1F8E1-DAE2-4BF3-85FE-5864C810FA8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928728" y="5006997"/>
            <a:ext cx="1064316" cy="23335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Oval 16">
            <a:extLst>
              <a:ext uri="{FF2B5EF4-FFF2-40B4-BE49-F238E27FC236}">
                <a16:creationId xmlns:a16="http://schemas.microsoft.com/office/drawing/2014/main" id="{7A231A3B-6A87-464A-AFE4-70C66EF656F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33690" y="5666464"/>
            <a:ext cx="319088" cy="320675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61" name="Text Box 26">
            <a:extLst>
              <a:ext uri="{FF2B5EF4-FFF2-40B4-BE49-F238E27FC236}">
                <a16:creationId xmlns:a16="http://schemas.microsoft.com/office/drawing/2014/main" id="{47B3A748-857D-46FA-8E3D-E0B554E1D83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836653" y="4523464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36C747CC-F208-4DE8-9E3B-73FB39EB7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216" y="2000926"/>
            <a:ext cx="4035425" cy="45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Alternatively, we find the node </a:t>
            </a:r>
            <a:r>
              <a:rPr kumimoji="0" lang="en-US" altLang="en-US" sz="2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 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that precedes </a:t>
            </a:r>
            <a:r>
              <a:rPr kumimoji="0" lang="en-US" altLang="en-US" sz="2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in an </a:t>
            </a:r>
            <a:r>
              <a:rPr kumimoji="0" lang="en-US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inorder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traversal.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is called the immediate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inorder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 predecessor of</a:t>
            </a: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v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 copy the value and key of </a:t>
            </a:r>
            <a:r>
              <a:rPr kumimoji="0" lang="en-US" altLang="en-US" sz="2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into node </a:t>
            </a:r>
            <a:r>
              <a:rPr kumimoji="0" lang="en-US" altLang="en-US" sz="2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 remove node </a:t>
            </a:r>
            <a:r>
              <a:rPr kumimoji="0" lang="en-US" altLang="en-US" sz="2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 </a:t>
            </a:r>
            <a:r>
              <a:rPr kumimoji="0" lang="en-AU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(must be a node with no child) </a:t>
            </a: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Example: delete 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63" name="AutoShape 14">
            <a:extLst>
              <a:ext uri="{FF2B5EF4-FFF2-40B4-BE49-F238E27FC236}">
                <a16:creationId xmlns:a16="http://schemas.microsoft.com/office/drawing/2014/main" id="{4B0A63FB-E670-4DE9-A265-224C13E52E9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768390" y="2454661"/>
            <a:ext cx="1072254" cy="19489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14">
            <a:extLst>
              <a:ext uri="{FF2B5EF4-FFF2-40B4-BE49-F238E27FC236}">
                <a16:creationId xmlns:a16="http://schemas.microsoft.com/office/drawing/2014/main" id="{C07C4EEA-A34C-426C-9695-6C8C6F641535}"/>
              </a:ext>
            </a:extLst>
          </p:cNvPr>
          <p:cNvCxnSpPr>
            <a:cxnSpLocks noChangeShapeType="1"/>
            <a:stCxn id="59" idx="7"/>
          </p:cNvCxnSpPr>
          <p:nvPr/>
        </p:nvCxnSpPr>
        <p:spPr bwMode="auto">
          <a:xfrm flipH="1" flipV="1">
            <a:off x="9265403" y="5458502"/>
            <a:ext cx="315016" cy="25492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14">
            <a:extLst>
              <a:ext uri="{FF2B5EF4-FFF2-40B4-BE49-F238E27FC236}">
                <a16:creationId xmlns:a16="http://schemas.microsoft.com/office/drawing/2014/main" id="{11F4869B-144E-4F33-8399-C1D672230F15}"/>
              </a:ext>
            </a:extLst>
          </p:cNvPr>
          <p:cNvCxnSpPr>
            <a:cxnSpLocks noChangeShapeType="1"/>
            <a:endCxn id="84" idx="5"/>
          </p:cNvCxnSpPr>
          <p:nvPr/>
        </p:nvCxnSpPr>
        <p:spPr bwMode="auto">
          <a:xfrm flipV="1">
            <a:off x="8054803" y="3371270"/>
            <a:ext cx="243841" cy="24030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14">
            <a:extLst>
              <a:ext uri="{FF2B5EF4-FFF2-40B4-BE49-F238E27FC236}">
                <a16:creationId xmlns:a16="http://schemas.microsoft.com/office/drawing/2014/main" id="{A935391C-438E-4B4E-874B-A4FCDA98EA94}"/>
              </a:ext>
            </a:extLst>
          </p:cNvPr>
          <p:cNvCxnSpPr>
            <a:cxnSpLocks noChangeShapeType="1"/>
            <a:endCxn id="85" idx="5"/>
          </p:cNvCxnSpPr>
          <p:nvPr/>
        </p:nvCxnSpPr>
        <p:spPr bwMode="auto">
          <a:xfrm flipV="1">
            <a:off x="8478666" y="2857252"/>
            <a:ext cx="380118" cy="26537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14">
            <a:extLst>
              <a:ext uri="{FF2B5EF4-FFF2-40B4-BE49-F238E27FC236}">
                <a16:creationId xmlns:a16="http://schemas.microsoft.com/office/drawing/2014/main" id="{04CDC897-1925-4C62-8449-E917B265CC7D}"/>
              </a:ext>
            </a:extLst>
          </p:cNvPr>
          <p:cNvCxnSpPr>
            <a:cxnSpLocks noChangeShapeType="1"/>
            <a:endCxn id="81" idx="5"/>
          </p:cNvCxnSpPr>
          <p:nvPr/>
        </p:nvCxnSpPr>
        <p:spPr bwMode="auto">
          <a:xfrm flipV="1">
            <a:off x="8207203" y="5987139"/>
            <a:ext cx="245468" cy="21523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14">
            <a:extLst>
              <a:ext uri="{FF2B5EF4-FFF2-40B4-BE49-F238E27FC236}">
                <a16:creationId xmlns:a16="http://schemas.microsoft.com/office/drawing/2014/main" id="{0A81A168-7DD0-4410-B35C-128E78C8E6A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631066" y="5467102"/>
            <a:ext cx="361978" cy="24632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Oval 16">
            <a:extLst>
              <a:ext uri="{FF2B5EF4-FFF2-40B4-BE49-F238E27FC236}">
                <a16:creationId xmlns:a16="http://schemas.microsoft.com/office/drawing/2014/main" id="{A049C111-31E7-4207-A273-CC26BA30FEB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973504" y="6155420"/>
            <a:ext cx="319088" cy="320675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1" name="Oval 16">
            <a:extLst>
              <a:ext uri="{FF2B5EF4-FFF2-40B4-BE49-F238E27FC236}">
                <a16:creationId xmlns:a16="http://schemas.microsoft.com/office/drawing/2014/main" id="{DA1FC41E-4F24-44D4-A482-C8B1C22D618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405942" y="5713426"/>
            <a:ext cx="319088" cy="320675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2" name="Oval 16">
            <a:extLst>
              <a:ext uri="{FF2B5EF4-FFF2-40B4-BE49-F238E27FC236}">
                <a16:creationId xmlns:a16="http://schemas.microsoft.com/office/drawing/2014/main" id="{EBF4F3CC-AC89-4DC4-8D1D-457F4A137F3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953459" y="5193389"/>
            <a:ext cx="319088" cy="320675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3" name="Oval 16">
            <a:extLst>
              <a:ext uri="{FF2B5EF4-FFF2-40B4-BE49-F238E27FC236}">
                <a16:creationId xmlns:a16="http://schemas.microsoft.com/office/drawing/2014/main" id="{1015BE87-7EBE-4464-B517-B2151430E2F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814427" y="3584920"/>
            <a:ext cx="319088" cy="320675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4" name="Oval 16">
            <a:extLst>
              <a:ext uri="{FF2B5EF4-FFF2-40B4-BE49-F238E27FC236}">
                <a16:creationId xmlns:a16="http://schemas.microsoft.com/office/drawing/2014/main" id="{353D34EE-925F-4D43-BEB9-9331B8DCD1C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251915" y="3097557"/>
            <a:ext cx="319088" cy="320675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5" name="Oval 16">
            <a:extLst>
              <a:ext uri="{FF2B5EF4-FFF2-40B4-BE49-F238E27FC236}">
                <a16:creationId xmlns:a16="http://schemas.microsoft.com/office/drawing/2014/main" id="{FCE66BCE-8C4F-4E1A-BD42-10C0C3E934A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812055" y="2583539"/>
            <a:ext cx="319088" cy="320675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2946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9E93-1D63-47ED-A814-9C47F0CE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9B4CF22-9783-47C5-9D66-AFE43C115FF3}"/>
              </a:ext>
            </a:extLst>
          </p:cNvPr>
          <p:cNvGrpSpPr>
            <a:grpSpLocks/>
          </p:cNvGrpSpPr>
          <p:nvPr/>
        </p:nvGrpSpPr>
        <p:grpSpPr bwMode="auto">
          <a:xfrm>
            <a:off x="6476560" y="1991533"/>
            <a:ext cx="2571269" cy="1812677"/>
            <a:chOff x="3120" y="960"/>
            <a:chExt cx="1893" cy="13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3F1C2B-4B78-41EE-AA25-2FA25966C25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20" y="960"/>
              <a:ext cx="201" cy="202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7" name="AutoShape 6">
              <a:extLst>
                <a:ext uri="{FF2B5EF4-FFF2-40B4-BE49-F238E27FC236}">
                  <a16:creationId xmlns:a16="http://schemas.microsoft.com/office/drawing/2014/main" id="{6C2BD3F4-281E-4555-97CF-ED79C60D83E9}"/>
                </a:ext>
              </a:extLst>
            </p:cNvPr>
            <p:cNvCxnSpPr>
              <a:cxnSpLocks noChangeShapeType="1"/>
              <a:stCxn id="13" idx="3"/>
              <a:endCxn id="12" idx="7"/>
            </p:cNvCxnSpPr>
            <p:nvPr/>
          </p:nvCxnSpPr>
          <p:spPr bwMode="auto">
            <a:xfrm>
              <a:off x="3714" y="1420"/>
              <a:ext cx="281" cy="13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AutoShape 7">
              <a:extLst>
                <a:ext uri="{FF2B5EF4-FFF2-40B4-BE49-F238E27FC236}">
                  <a16:creationId xmlns:a16="http://schemas.microsoft.com/office/drawing/2014/main" id="{2FD0D79D-C7D8-48F7-AE0D-2C28728D3EBC}"/>
                </a:ext>
              </a:extLst>
            </p:cNvPr>
            <p:cNvCxnSpPr>
              <a:cxnSpLocks noChangeShapeType="1"/>
              <a:stCxn id="6" idx="3"/>
              <a:endCxn id="13" idx="7"/>
            </p:cNvCxnSpPr>
            <p:nvPr/>
          </p:nvCxnSpPr>
          <p:spPr bwMode="auto">
            <a:xfrm>
              <a:off x="3292" y="1138"/>
              <a:ext cx="279" cy="12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9">
              <a:extLst>
                <a:ext uri="{FF2B5EF4-FFF2-40B4-BE49-F238E27FC236}">
                  <a16:creationId xmlns:a16="http://schemas.microsoft.com/office/drawing/2014/main" id="{EA009C75-3B90-4FD3-8F2C-3E19180298B1}"/>
                </a:ext>
              </a:extLst>
            </p:cNvPr>
            <p:cNvCxnSpPr>
              <a:cxnSpLocks noChangeShapeType="1"/>
              <a:stCxn id="11" idx="7"/>
              <a:endCxn id="14" idx="3"/>
            </p:cNvCxnSpPr>
            <p:nvPr/>
          </p:nvCxnSpPr>
          <p:spPr bwMode="auto">
            <a:xfrm flipH="1" flipV="1">
              <a:off x="4559" y="1988"/>
              <a:ext cx="281" cy="12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12">
              <a:extLst>
                <a:ext uri="{FF2B5EF4-FFF2-40B4-BE49-F238E27FC236}">
                  <a16:creationId xmlns:a16="http://schemas.microsoft.com/office/drawing/2014/main" id="{2DE58AB0-57AE-4077-9758-21F7DBDCA836}"/>
                </a:ext>
              </a:extLst>
            </p:cNvPr>
            <p:cNvCxnSpPr>
              <a:cxnSpLocks noChangeShapeType="1"/>
              <a:stCxn id="14" idx="7"/>
              <a:endCxn id="12" idx="3"/>
            </p:cNvCxnSpPr>
            <p:nvPr/>
          </p:nvCxnSpPr>
          <p:spPr bwMode="auto">
            <a:xfrm flipH="1" flipV="1">
              <a:off x="4137" y="1705"/>
              <a:ext cx="279" cy="12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487FC6F0-DEF6-47BD-B1C6-A8817525B11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11" y="2093"/>
              <a:ext cx="202" cy="202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40626A90-F9DE-43DD-9E3B-0B557C0E3D9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65" y="1527"/>
              <a:ext cx="201" cy="202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Oval 25">
              <a:extLst>
                <a:ext uri="{FF2B5EF4-FFF2-40B4-BE49-F238E27FC236}">
                  <a16:creationId xmlns:a16="http://schemas.microsoft.com/office/drawing/2014/main" id="{AEFEA2F0-BFBF-4DAC-AD59-2BECFBA633F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42" y="1243"/>
              <a:ext cx="202" cy="201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4" name="Oval 29">
              <a:extLst>
                <a:ext uri="{FF2B5EF4-FFF2-40B4-BE49-F238E27FC236}">
                  <a16:creationId xmlns:a16="http://schemas.microsoft.com/office/drawing/2014/main" id="{73C25861-C22A-441E-BF06-2887B84A1ED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87" y="1810"/>
              <a:ext cx="202" cy="202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15" name="Oval 31">
            <a:extLst>
              <a:ext uri="{FF2B5EF4-FFF2-40B4-BE49-F238E27FC236}">
                <a16:creationId xmlns:a16="http://schemas.microsoft.com/office/drawing/2014/main" id="{99EE2131-2A56-48FB-A988-B0041A34F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150" y="4353733"/>
            <a:ext cx="285750" cy="284163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96ABCD90-F4F5-4CF2-BD50-438415F96AEF}"/>
              </a:ext>
            </a:extLst>
          </p:cNvPr>
          <p:cNvCxnSpPr>
            <a:cxnSpLocks noChangeShapeType="1"/>
            <a:stCxn id="15" idx="3"/>
            <a:endCxn id="18" idx="7"/>
          </p:cNvCxnSpPr>
          <p:nvPr/>
        </p:nvCxnSpPr>
        <p:spPr bwMode="auto">
          <a:xfrm flipH="1">
            <a:off x="6861175" y="4606146"/>
            <a:ext cx="857250" cy="2349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8C615E2A-10FC-4F3A-8DEB-4022E320F3F3}"/>
              </a:ext>
            </a:extLst>
          </p:cNvPr>
          <p:cNvCxnSpPr>
            <a:cxnSpLocks noChangeShapeType="1"/>
            <a:stCxn id="23" idx="1"/>
            <a:endCxn id="15" idx="5"/>
          </p:cNvCxnSpPr>
          <p:nvPr/>
        </p:nvCxnSpPr>
        <p:spPr bwMode="auto">
          <a:xfrm flipH="1" flipV="1">
            <a:off x="7921625" y="4606146"/>
            <a:ext cx="857250" cy="2365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Oval 34">
            <a:extLst>
              <a:ext uri="{FF2B5EF4-FFF2-40B4-BE49-F238E27FC236}">
                <a16:creationId xmlns:a16="http://schemas.microsoft.com/office/drawing/2014/main" id="{D513495A-9C46-47E5-8BF4-0DD370FE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4809346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" name="Oval 35">
            <a:extLst>
              <a:ext uri="{FF2B5EF4-FFF2-40B4-BE49-F238E27FC236}">
                <a16:creationId xmlns:a16="http://schemas.microsoft.com/office/drawing/2014/main" id="{8E1F4B30-C88B-45C5-918E-5DB8569EE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575" y="5264958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0" name="AutoShape 40">
            <a:extLst>
              <a:ext uri="{FF2B5EF4-FFF2-40B4-BE49-F238E27FC236}">
                <a16:creationId xmlns:a16="http://schemas.microsoft.com/office/drawing/2014/main" id="{B933DD65-77C3-441E-BACE-AC5263EC8F2A}"/>
              </a:ext>
            </a:extLst>
          </p:cNvPr>
          <p:cNvCxnSpPr>
            <a:cxnSpLocks noChangeShapeType="1"/>
            <a:stCxn id="22" idx="7"/>
            <a:endCxn id="18" idx="3"/>
          </p:cNvCxnSpPr>
          <p:nvPr/>
        </p:nvCxnSpPr>
        <p:spPr bwMode="auto">
          <a:xfrm flipV="1">
            <a:off x="6338888" y="5063346"/>
            <a:ext cx="320675" cy="2333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1">
            <a:extLst>
              <a:ext uri="{FF2B5EF4-FFF2-40B4-BE49-F238E27FC236}">
                <a16:creationId xmlns:a16="http://schemas.microsoft.com/office/drawing/2014/main" id="{6DA7BAEB-2E86-4347-A991-6AC47C9B351F}"/>
              </a:ext>
            </a:extLst>
          </p:cNvPr>
          <p:cNvCxnSpPr>
            <a:cxnSpLocks noChangeShapeType="1"/>
            <a:stCxn id="19" idx="1"/>
            <a:endCxn id="18" idx="5"/>
          </p:cNvCxnSpPr>
          <p:nvPr/>
        </p:nvCxnSpPr>
        <p:spPr bwMode="auto">
          <a:xfrm flipH="1" flipV="1">
            <a:off x="6861175" y="5063346"/>
            <a:ext cx="320675" cy="2333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Oval 42">
            <a:extLst>
              <a:ext uri="{FF2B5EF4-FFF2-40B4-BE49-F238E27FC236}">
                <a16:creationId xmlns:a16="http://schemas.microsoft.com/office/drawing/2014/main" id="{FEA3DF4B-36D7-4C74-9C6D-45CE0615C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64958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" name="Oval 47">
            <a:extLst>
              <a:ext uri="{FF2B5EF4-FFF2-40B4-BE49-F238E27FC236}">
                <a16:creationId xmlns:a16="http://schemas.microsoft.com/office/drawing/2014/main" id="{0A42CA03-59ED-4F3C-96DF-01AF6524E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600" y="4810933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4" name="Oval 48">
            <a:extLst>
              <a:ext uri="{FF2B5EF4-FFF2-40B4-BE49-F238E27FC236}">
                <a16:creationId xmlns:a16="http://schemas.microsoft.com/office/drawing/2014/main" id="{DC92A351-1331-42E8-9A51-1F0CEE695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9888" y="5266546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5" name="AutoShape 53">
            <a:extLst>
              <a:ext uri="{FF2B5EF4-FFF2-40B4-BE49-F238E27FC236}">
                <a16:creationId xmlns:a16="http://schemas.microsoft.com/office/drawing/2014/main" id="{83485260-239B-42EF-82AB-169EEF303FC2}"/>
              </a:ext>
            </a:extLst>
          </p:cNvPr>
          <p:cNvCxnSpPr>
            <a:cxnSpLocks noChangeShapeType="1"/>
            <a:stCxn id="27" idx="7"/>
            <a:endCxn id="23" idx="3"/>
          </p:cNvCxnSpPr>
          <p:nvPr/>
        </p:nvCxnSpPr>
        <p:spPr bwMode="auto">
          <a:xfrm flipV="1">
            <a:off x="8458200" y="5064933"/>
            <a:ext cx="320675" cy="2333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54">
            <a:extLst>
              <a:ext uri="{FF2B5EF4-FFF2-40B4-BE49-F238E27FC236}">
                <a16:creationId xmlns:a16="http://schemas.microsoft.com/office/drawing/2014/main" id="{2EFED4DF-2EA5-4591-A189-B1E9022CB8E6}"/>
              </a:ext>
            </a:extLst>
          </p:cNvPr>
          <p:cNvCxnSpPr>
            <a:cxnSpLocks noChangeShapeType="1"/>
            <a:stCxn id="24" idx="1"/>
            <a:endCxn id="23" idx="5"/>
          </p:cNvCxnSpPr>
          <p:nvPr/>
        </p:nvCxnSpPr>
        <p:spPr bwMode="auto">
          <a:xfrm flipH="1" flipV="1">
            <a:off x="8980488" y="5064933"/>
            <a:ext cx="320675" cy="2333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Oval 55">
            <a:extLst>
              <a:ext uri="{FF2B5EF4-FFF2-40B4-BE49-F238E27FC236}">
                <a16:creationId xmlns:a16="http://schemas.microsoft.com/office/drawing/2014/main" id="{FAA43A99-757E-481C-A2B7-AAE9905D0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313" y="5266546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B687D060-5948-412E-9BD2-45A58E3E7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128" y="1920875"/>
            <a:ext cx="3733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Consider a set of 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entries stored in a binary search tree of height 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the space used is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Operations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find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,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insert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and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delete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take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h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time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The height 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is 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 the worst case and 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(log 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in the best case</a:t>
            </a:r>
          </a:p>
        </p:txBody>
      </p:sp>
    </p:spTree>
    <p:extLst>
      <p:ext uri="{BB962C8B-B14F-4D97-AF65-F5344CB8AC3E}">
        <p14:creationId xmlns:p14="http://schemas.microsoft.com/office/powerpoint/2010/main" val="2979070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FA60-302C-4D78-A9CB-52FE399B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2A17-FE60-49CA-A342-B04F4B080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/>
          </a:p>
          <a:p>
            <a:pPr lvl="0"/>
            <a:r>
              <a:rPr lang="en-US" dirty="0"/>
              <a:t>Trees</a:t>
            </a:r>
          </a:p>
          <a:p>
            <a:pPr lvl="0"/>
            <a:r>
              <a:rPr lang="en-US" dirty="0"/>
              <a:t>Tree traversals</a:t>
            </a:r>
          </a:p>
          <a:p>
            <a:pPr lvl="0"/>
            <a:r>
              <a:rPr lang="en-US" dirty="0"/>
              <a:t>Binary search trees (BSTs)</a:t>
            </a:r>
            <a:endParaRPr lang="en-US" sz="2400" dirty="0"/>
          </a:p>
          <a:p>
            <a:pPr lvl="0"/>
            <a:r>
              <a:rPr lang="en-US" dirty="0"/>
              <a:t>BST search, insertion and deletion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Sedgewick, Ch.5.4-12.5</a:t>
            </a:r>
          </a:p>
        </p:txBody>
      </p:sp>
    </p:spTree>
    <p:extLst>
      <p:ext uri="{BB962C8B-B14F-4D97-AF65-F5344CB8AC3E}">
        <p14:creationId xmlns:p14="http://schemas.microsoft.com/office/powerpoint/2010/main" val="239983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494E-EE65-471F-B2D7-93C5D306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</a:t>
            </a:r>
            <a:r>
              <a:rPr lang="en-US" dirty="0"/>
              <a:t>aps and Dictionaries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A75E2-F58E-4E26-901C-1A4C6DECE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map (dictionary) is a collection of data items each of which is a pair (key, value), and supports  the following major operations:</a:t>
            </a:r>
          </a:p>
          <a:p>
            <a:pPr lvl="1" indent="-27432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find(item)</a:t>
            </a:r>
            <a:r>
              <a:rPr lang="en-US" dirty="0"/>
              <a:t>: find item in the collection</a:t>
            </a:r>
          </a:p>
          <a:p>
            <a:pPr lvl="1" indent="-27432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insert(item)</a:t>
            </a:r>
            <a:r>
              <a:rPr lang="en-US" dirty="0"/>
              <a:t>: insert item into the collection</a:t>
            </a:r>
          </a:p>
          <a:p>
            <a:pPr lvl="1" indent="-27432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remove(item)</a:t>
            </a:r>
            <a:r>
              <a:rPr lang="en-US" dirty="0"/>
              <a:t>: remove item from the collection</a:t>
            </a:r>
          </a:p>
          <a:p>
            <a:r>
              <a:rPr lang="en-US" dirty="0"/>
              <a:t>The only difference between a map and a dictionary is that in a map, all keys are distinct while in a dictionary, there may exist duplicate keys.</a:t>
            </a:r>
          </a:p>
          <a:p>
            <a:r>
              <a:rPr lang="en-US" dirty="0"/>
              <a:t>For example, given a list of students, we can use a map to model it if student IDs are the keys, and we can use a dictionary to model it if students names are the keys.</a:t>
            </a:r>
          </a:p>
          <a:p>
            <a:r>
              <a:rPr lang="en-AU" dirty="0"/>
              <a:t>A value can be any data structure such as a student record.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Applications:  Google,  databases, online trading systems, ....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Key question: how to make the above three major operations fast?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7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494E-EE65-471F-B2D7-93C5D306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DD807EE-3290-47E9-B6E9-7C2E91C82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99834"/>
            <a:ext cx="335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 computer science, a tree is an abstract model of a hierarchical structure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 tree consists of nodes with a parent-child relation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Applications: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Organization charts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File systems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Programming environments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4829179F-2236-4043-8AC3-948ABC94C15A}"/>
              </a:ext>
            </a:extLst>
          </p:cNvPr>
          <p:cNvGrpSpPr>
            <a:grpSpLocks/>
          </p:cNvGrpSpPr>
          <p:nvPr/>
        </p:nvGrpSpPr>
        <p:grpSpPr bwMode="auto">
          <a:xfrm>
            <a:off x="5487943" y="2239439"/>
            <a:ext cx="5240338" cy="3132138"/>
            <a:chOff x="2180" y="957"/>
            <a:chExt cx="3301" cy="1973"/>
          </a:xfrm>
        </p:grpSpPr>
        <p:sp>
          <p:nvSpPr>
            <p:cNvPr id="12" name="AutoShape 5">
              <a:extLst>
                <a:ext uri="{FF2B5EF4-FFF2-40B4-BE49-F238E27FC236}">
                  <a16:creationId xmlns:a16="http://schemas.microsoft.com/office/drawing/2014/main" id="{4A8E567E-9AB8-47B1-9E46-9096E488A2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33" y="957"/>
              <a:ext cx="1082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Computers”R”Us</a:t>
              </a:r>
            </a:p>
          </p:txBody>
        </p:sp>
        <p:sp>
          <p:nvSpPr>
            <p:cNvPr id="13" name="AutoShape 6">
              <a:extLst>
                <a:ext uri="{FF2B5EF4-FFF2-40B4-BE49-F238E27FC236}">
                  <a16:creationId xmlns:a16="http://schemas.microsoft.com/office/drawing/2014/main" id="{D81C43B5-8E3A-49AF-8BB6-42C3E02EB8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04" y="1533"/>
              <a:ext cx="43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Sales</a:t>
              </a:r>
            </a:p>
          </p:txBody>
        </p:sp>
        <p:sp>
          <p:nvSpPr>
            <p:cNvPr id="14" name="AutoShape 7">
              <a:extLst>
                <a:ext uri="{FF2B5EF4-FFF2-40B4-BE49-F238E27FC236}">
                  <a16:creationId xmlns:a16="http://schemas.microsoft.com/office/drawing/2014/main" id="{83A762FB-F950-4629-A580-B9292FFC97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5" y="1533"/>
              <a:ext cx="39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R&amp;D</a:t>
              </a:r>
            </a:p>
          </p:txBody>
        </p:sp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FB94FB85-BB1F-4033-86B7-456C1406E2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77" y="1533"/>
              <a:ext cx="95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Manufacturing</a:t>
              </a:r>
            </a:p>
          </p:txBody>
        </p:sp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E18C4086-4025-459D-BA22-30351D9F0F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87" y="2109"/>
              <a:ext cx="59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Laptops</a:t>
              </a:r>
            </a:p>
          </p:txBody>
        </p:sp>
        <p:sp>
          <p:nvSpPr>
            <p:cNvPr id="17" name="AutoShape 10">
              <a:extLst>
                <a:ext uri="{FF2B5EF4-FFF2-40B4-BE49-F238E27FC236}">
                  <a16:creationId xmlns:a16="http://schemas.microsoft.com/office/drawing/2014/main" id="{12A2F7B0-D732-4023-B9B4-EE09E127A4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12" y="2109"/>
              <a:ext cx="66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Desktops</a:t>
              </a:r>
            </a:p>
          </p:txBody>
        </p:sp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99AD685A-ED74-4441-A069-AF303EA3DB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51" y="2108"/>
              <a:ext cx="29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US</a:t>
              </a:r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3D115BC7-E2D9-4A54-8A57-C40817B611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83" y="2109"/>
              <a:ext cx="8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International</a:t>
              </a:r>
            </a:p>
          </p:txBody>
        </p:sp>
        <p:cxnSp>
          <p:nvCxnSpPr>
            <p:cNvPr id="20" name="AutoShape 13">
              <a:extLst>
                <a:ext uri="{FF2B5EF4-FFF2-40B4-BE49-F238E27FC236}">
                  <a16:creationId xmlns:a16="http://schemas.microsoft.com/office/drawing/2014/main" id="{52C61663-400C-4A59-A3DF-E82663711716}"/>
                </a:ext>
              </a:extLst>
            </p:cNvPr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flipH="1">
              <a:off x="2823" y="1205"/>
              <a:ext cx="105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4">
              <a:extLst>
                <a:ext uri="{FF2B5EF4-FFF2-40B4-BE49-F238E27FC236}">
                  <a16:creationId xmlns:a16="http://schemas.microsoft.com/office/drawing/2014/main" id="{1AD048ED-B1C4-4CD1-9B3F-D79F0D1CE60E}"/>
                </a:ext>
              </a:extLst>
            </p:cNvPr>
            <p:cNvCxnSpPr>
              <a:cxnSpLocks noChangeShapeType="1"/>
              <a:stCxn id="12" idx="2"/>
              <a:endCxn id="15" idx="0"/>
            </p:cNvCxnSpPr>
            <p:nvPr/>
          </p:nvCxnSpPr>
          <p:spPr bwMode="auto">
            <a:xfrm>
              <a:off x="3874" y="1205"/>
              <a:ext cx="58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15">
              <a:extLst>
                <a:ext uri="{FF2B5EF4-FFF2-40B4-BE49-F238E27FC236}">
                  <a16:creationId xmlns:a16="http://schemas.microsoft.com/office/drawing/2014/main" id="{03E64447-97BC-4AD6-9102-043EEB25416A}"/>
                </a:ext>
              </a:extLst>
            </p:cNvPr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>
              <a:off x="3874" y="1205"/>
              <a:ext cx="140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16">
              <a:extLst>
                <a:ext uri="{FF2B5EF4-FFF2-40B4-BE49-F238E27FC236}">
                  <a16:creationId xmlns:a16="http://schemas.microsoft.com/office/drawing/2014/main" id="{1AB7F29B-C863-4034-A788-2FB0ECD1300A}"/>
                </a:ext>
              </a:extLst>
            </p:cNvPr>
            <p:cNvCxnSpPr>
              <a:cxnSpLocks noChangeShapeType="1"/>
              <a:stCxn id="15" idx="2"/>
              <a:endCxn id="17" idx="0"/>
            </p:cNvCxnSpPr>
            <p:nvPr/>
          </p:nvCxnSpPr>
          <p:spPr bwMode="auto">
            <a:xfrm>
              <a:off x="4455" y="1781"/>
              <a:ext cx="38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17">
              <a:extLst>
                <a:ext uri="{FF2B5EF4-FFF2-40B4-BE49-F238E27FC236}">
                  <a16:creationId xmlns:a16="http://schemas.microsoft.com/office/drawing/2014/main" id="{F4F87A45-21E7-481E-AF62-8ECE8BDEA6A8}"/>
                </a:ext>
              </a:extLst>
            </p:cNvPr>
            <p:cNvCxnSpPr>
              <a:cxnSpLocks noChangeShapeType="1"/>
              <a:stCxn id="15" idx="2"/>
              <a:endCxn id="16" idx="0"/>
            </p:cNvCxnSpPr>
            <p:nvPr/>
          </p:nvCxnSpPr>
          <p:spPr bwMode="auto">
            <a:xfrm flipH="1">
              <a:off x="4083" y="1781"/>
              <a:ext cx="372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18">
              <a:extLst>
                <a:ext uri="{FF2B5EF4-FFF2-40B4-BE49-F238E27FC236}">
                  <a16:creationId xmlns:a16="http://schemas.microsoft.com/office/drawing/2014/main" id="{C81D5AA9-7504-4CC6-B224-EBD9A2055576}"/>
                </a:ext>
              </a:extLst>
            </p:cNvPr>
            <p:cNvCxnSpPr>
              <a:cxnSpLocks noChangeShapeType="1"/>
              <a:stCxn id="13" idx="2"/>
              <a:endCxn id="19" idx="0"/>
            </p:cNvCxnSpPr>
            <p:nvPr/>
          </p:nvCxnSpPr>
          <p:spPr bwMode="auto">
            <a:xfrm>
              <a:off x="2823" y="1781"/>
              <a:ext cx="395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19">
              <a:extLst>
                <a:ext uri="{FF2B5EF4-FFF2-40B4-BE49-F238E27FC236}">
                  <a16:creationId xmlns:a16="http://schemas.microsoft.com/office/drawing/2014/main" id="{053B2442-94B3-47BA-AB13-B223F22C9FBE}"/>
                </a:ext>
              </a:extLst>
            </p:cNvPr>
            <p:cNvCxnSpPr>
              <a:cxnSpLocks noChangeShapeType="1"/>
              <a:stCxn id="13" idx="2"/>
              <a:endCxn id="18" idx="0"/>
            </p:cNvCxnSpPr>
            <p:nvPr/>
          </p:nvCxnSpPr>
          <p:spPr bwMode="auto">
            <a:xfrm flipH="1">
              <a:off x="2500" y="1781"/>
              <a:ext cx="323" cy="3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AutoShape 20">
              <a:extLst>
                <a:ext uri="{FF2B5EF4-FFF2-40B4-BE49-F238E27FC236}">
                  <a16:creationId xmlns:a16="http://schemas.microsoft.com/office/drawing/2014/main" id="{4EFB9FDF-8E74-484B-BDA1-C9D8B7F067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0" y="2688"/>
              <a:ext cx="54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Europe</a:t>
              </a:r>
            </a:p>
          </p:txBody>
        </p:sp>
        <p:sp>
          <p:nvSpPr>
            <p:cNvPr id="28" name="AutoShape 21">
              <a:extLst>
                <a:ext uri="{FF2B5EF4-FFF2-40B4-BE49-F238E27FC236}">
                  <a16:creationId xmlns:a16="http://schemas.microsoft.com/office/drawing/2014/main" id="{73A42DFE-3A93-45FD-A057-5FFD571AE3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3" y="2688"/>
              <a:ext cx="37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Asia</a:t>
              </a:r>
            </a:p>
          </p:txBody>
        </p:sp>
        <p:cxnSp>
          <p:nvCxnSpPr>
            <p:cNvPr id="29" name="AutoShape 22">
              <a:extLst>
                <a:ext uri="{FF2B5EF4-FFF2-40B4-BE49-F238E27FC236}">
                  <a16:creationId xmlns:a16="http://schemas.microsoft.com/office/drawing/2014/main" id="{E63036F5-0C27-4226-A00B-D8DF38966F26}"/>
                </a:ext>
              </a:extLst>
            </p:cNvPr>
            <p:cNvCxnSpPr>
              <a:cxnSpLocks noChangeShapeType="1"/>
              <a:stCxn id="19" idx="2"/>
              <a:endCxn id="28" idx="0"/>
            </p:cNvCxnSpPr>
            <p:nvPr/>
          </p:nvCxnSpPr>
          <p:spPr bwMode="auto">
            <a:xfrm flipH="1">
              <a:off x="3210" y="2357"/>
              <a:ext cx="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23">
              <a:extLst>
                <a:ext uri="{FF2B5EF4-FFF2-40B4-BE49-F238E27FC236}">
                  <a16:creationId xmlns:a16="http://schemas.microsoft.com/office/drawing/2014/main" id="{93AA487E-A6F0-414D-A25A-B2C73A3CF134}"/>
                </a:ext>
              </a:extLst>
            </p:cNvPr>
            <p:cNvCxnSpPr>
              <a:cxnSpLocks noChangeShapeType="1"/>
              <a:stCxn id="19" idx="2"/>
              <a:endCxn id="27" idx="0"/>
            </p:cNvCxnSpPr>
            <p:nvPr/>
          </p:nvCxnSpPr>
          <p:spPr bwMode="auto">
            <a:xfrm flipH="1">
              <a:off x="2454" y="2357"/>
              <a:ext cx="764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AutoShape 24">
              <a:extLst>
                <a:ext uri="{FF2B5EF4-FFF2-40B4-BE49-F238E27FC236}">
                  <a16:creationId xmlns:a16="http://schemas.microsoft.com/office/drawing/2014/main" id="{9A9607FA-8639-413A-9382-9ED5700BC2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98" y="2688"/>
              <a:ext cx="5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Canada</a:t>
              </a:r>
            </a:p>
          </p:txBody>
        </p:sp>
        <p:cxnSp>
          <p:nvCxnSpPr>
            <p:cNvPr id="32" name="AutoShape 25">
              <a:extLst>
                <a:ext uri="{FF2B5EF4-FFF2-40B4-BE49-F238E27FC236}">
                  <a16:creationId xmlns:a16="http://schemas.microsoft.com/office/drawing/2014/main" id="{DAA1EA35-B178-48A6-A7BF-FD5144EA6FFA}"/>
                </a:ext>
              </a:extLst>
            </p:cNvPr>
            <p:cNvCxnSpPr>
              <a:cxnSpLocks noChangeShapeType="1"/>
              <a:stCxn id="19" idx="2"/>
              <a:endCxn id="31" idx="0"/>
            </p:cNvCxnSpPr>
            <p:nvPr/>
          </p:nvCxnSpPr>
          <p:spPr bwMode="auto">
            <a:xfrm>
              <a:off x="3218" y="2357"/>
              <a:ext cx="765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2866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494E-EE65-471F-B2D7-93C5D306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Terminology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667E35F3-AA5C-4D53-861F-F990E92C4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57400"/>
            <a:ext cx="45529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Root: node without parent (A)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Internal node: node with at least one child (A, B, C, F)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lang="en-US" altLang="en-US" sz="2000" kern="0" dirty="0">
                <a:solidFill>
                  <a:srgbClr val="000000"/>
                </a:solidFill>
                <a:latin typeface="Tahoma"/>
              </a:rPr>
              <a:t>Leaf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node: node without children (E, I, J, K, G, H, D)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Ancestors of a node: parent, grandparent, grand-grandparent, etc.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Depth of a node: number of ancestors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Height of a tree: maximum depth of any node (3)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Descendant of a node: child, grandchild, grand-grandchild, etc.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9E0C06-4010-40E8-81B5-4E8CA24F9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09853"/>
            <a:ext cx="3798137" cy="446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7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0119-8D31-4227-AC8D-328D722A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Preorder Traversal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663AA3-B4FD-4683-8524-D53AC58AC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4267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 traversal visits the nodes of a tree in a systematic manner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 a preorder traversal, a node is visited before its descendants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Application: print a structured document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78BB9-7B99-4ED4-AA22-B6EEB96D3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966" y="1789282"/>
            <a:ext cx="3456732" cy="2249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6B8D30-8C47-4F10-A5E4-E8AB23D3B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302" y="3846982"/>
            <a:ext cx="8023031" cy="26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3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F5C9-D682-4AC7-9084-B62B5DEB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Postorder Traversal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32265F-EF9E-4E44-ACDD-34C074E52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05000"/>
            <a:ext cx="4038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 a postorder traversal, a node is visited after its descendants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Application: compute space used by files in a directory and its subdirectories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25620-2CD0-4C2E-97D5-A8A2C347A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441" y="1905000"/>
            <a:ext cx="3450635" cy="2249619"/>
          </a:xfrm>
          <a:prstGeom prst="rect">
            <a:avLst/>
          </a:prstGeom>
        </p:spPr>
      </p:pic>
      <p:sp>
        <p:nvSpPr>
          <p:cNvPr id="33" name="AutoShape 5">
            <a:extLst>
              <a:ext uri="{FF2B5EF4-FFF2-40B4-BE49-F238E27FC236}">
                <a16:creationId xmlns:a16="http://schemas.microsoft.com/office/drawing/2014/main" id="{6AD0D125-4CD9-4899-93A9-DB26DC261D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0250" y="4038600"/>
            <a:ext cx="715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cs16/</a:t>
            </a:r>
          </a:p>
        </p:txBody>
      </p:sp>
      <p:sp>
        <p:nvSpPr>
          <p:cNvPr id="34" name="AutoShape 6">
            <a:extLst>
              <a:ext uri="{FF2B5EF4-FFF2-40B4-BE49-F238E27FC236}">
                <a16:creationId xmlns:a16="http://schemas.microsoft.com/office/drawing/2014/main" id="{B9E8C472-A354-4543-AA85-55A5FEA921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84300" y="4953000"/>
            <a:ext cx="134461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homeworks/</a:t>
            </a: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79E7214E-C53C-4390-A466-06AE35056D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80325" y="4818063"/>
            <a:ext cx="9588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todo.txt</a:t>
            </a:r>
            <a:br>
              <a:rPr lang="en-US" altLang="en-US" sz="1600"/>
            </a:br>
            <a:r>
              <a:rPr lang="en-US" altLang="en-US" sz="1600"/>
              <a:t>1K</a:t>
            </a:r>
          </a:p>
        </p:txBody>
      </p:sp>
      <p:sp>
        <p:nvSpPr>
          <p:cNvPr id="36" name="AutoShape 8">
            <a:extLst>
              <a:ext uri="{FF2B5EF4-FFF2-40B4-BE49-F238E27FC236}">
                <a16:creationId xmlns:a16="http://schemas.microsoft.com/office/drawing/2014/main" id="{EA855943-2829-4EF1-9D6D-A8F306B9D2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05438" y="4953000"/>
            <a:ext cx="11668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programs/</a:t>
            </a:r>
          </a:p>
        </p:txBody>
      </p:sp>
      <p:sp>
        <p:nvSpPr>
          <p:cNvPr id="37" name="AutoShape 9">
            <a:extLst>
              <a:ext uri="{FF2B5EF4-FFF2-40B4-BE49-F238E27FC236}">
                <a16:creationId xmlns:a16="http://schemas.microsoft.com/office/drawing/2014/main" id="{ED8AD237-B36C-4015-B4FC-64BD5EEFA7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89375" y="5868988"/>
            <a:ext cx="109220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DDR.java</a:t>
            </a:r>
            <a:br>
              <a:rPr lang="en-US" altLang="en-US" sz="1600"/>
            </a:br>
            <a:r>
              <a:rPr lang="en-US" altLang="en-US" sz="1600"/>
              <a:t>10K</a:t>
            </a:r>
          </a:p>
        </p:txBody>
      </p:sp>
      <p:sp>
        <p:nvSpPr>
          <p:cNvPr id="38" name="AutoShape 10">
            <a:extLst>
              <a:ext uri="{FF2B5EF4-FFF2-40B4-BE49-F238E27FC236}">
                <a16:creationId xmlns:a16="http://schemas.microsoft.com/office/drawing/2014/main" id="{7A13AA4F-2AA3-469A-A194-20D2D3D9F0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2575" y="5868988"/>
            <a:ext cx="1268413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Stocks.java</a:t>
            </a:r>
            <a:br>
              <a:rPr lang="en-US" altLang="en-US" sz="1600"/>
            </a:br>
            <a:r>
              <a:rPr lang="en-US" altLang="en-US" sz="1600"/>
              <a:t>25K</a:t>
            </a:r>
          </a:p>
        </p:txBody>
      </p:sp>
      <p:sp>
        <p:nvSpPr>
          <p:cNvPr id="39" name="AutoShape 11">
            <a:extLst>
              <a:ext uri="{FF2B5EF4-FFF2-40B4-BE49-F238E27FC236}">
                <a16:creationId xmlns:a16="http://schemas.microsoft.com/office/drawing/2014/main" id="{09281A54-3FA5-4D78-9FEC-29B4E973E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9313" y="5868988"/>
            <a:ext cx="950912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h1c.doc</a:t>
            </a:r>
            <a:br>
              <a:rPr lang="en-US" altLang="en-US" sz="1600"/>
            </a:br>
            <a:r>
              <a:rPr lang="en-US" altLang="en-US" sz="1600"/>
              <a:t>3K</a:t>
            </a:r>
          </a:p>
        </p:txBody>
      </p:sp>
      <p:sp>
        <p:nvSpPr>
          <p:cNvPr id="40" name="AutoShape 12">
            <a:extLst>
              <a:ext uri="{FF2B5EF4-FFF2-40B4-BE49-F238E27FC236}">
                <a16:creationId xmlns:a16="http://schemas.microsoft.com/office/drawing/2014/main" id="{E536E19B-2EE8-428B-8F07-B092E239A4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27275" y="5868988"/>
            <a:ext cx="1069975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h1nc.doc</a:t>
            </a:r>
            <a:br>
              <a:rPr lang="en-US" altLang="en-US" sz="1600"/>
            </a:br>
            <a:r>
              <a:rPr lang="en-US" altLang="en-US" sz="1600"/>
              <a:t>2K</a:t>
            </a:r>
          </a:p>
        </p:txBody>
      </p:sp>
      <p:cxnSp>
        <p:nvCxnSpPr>
          <p:cNvPr id="41" name="AutoShape 13">
            <a:extLst>
              <a:ext uri="{FF2B5EF4-FFF2-40B4-BE49-F238E27FC236}">
                <a16:creationId xmlns:a16="http://schemas.microsoft.com/office/drawing/2014/main" id="{8B083783-E945-4A8F-AFA6-894AD5C6A826}"/>
              </a:ext>
            </a:extLst>
          </p:cNvPr>
          <p:cNvCxnSpPr>
            <a:cxnSpLocks noChangeShapeType="1"/>
            <a:stCxn id="33" idx="2"/>
            <a:endCxn id="34" idx="0"/>
          </p:cNvCxnSpPr>
          <p:nvPr/>
        </p:nvCxnSpPr>
        <p:spPr bwMode="auto">
          <a:xfrm flipH="1">
            <a:off x="2057400" y="4432300"/>
            <a:ext cx="2841625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4">
            <a:extLst>
              <a:ext uri="{FF2B5EF4-FFF2-40B4-BE49-F238E27FC236}">
                <a16:creationId xmlns:a16="http://schemas.microsoft.com/office/drawing/2014/main" id="{554A09FA-321C-4176-BEEA-0F3EA3CC9CD6}"/>
              </a:ext>
            </a:extLst>
          </p:cNvPr>
          <p:cNvCxnSpPr>
            <a:cxnSpLocks noChangeShapeType="1"/>
            <a:stCxn id="33" idx="2"/>
            <a:endCxn id="36" idx="0"/>
          </p:cNvCxnSpPr>
          <p:nvPr/>
        </p:nvCxnSpPr>
        <p:spPr bwMode="auto">
          <a:xfrm>
            <a:off x="4899025" y="4432300"/>
            <a:ext cx="1090613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15">
            <a:extLst>
              <a:ext uri="{FF2B5EF4-FFF2-40B4-BE49-F238E27FC236}">
                <a16:creationId xmlns:a16="http://schemas.microsoft.com/office/drawing/2014/main" id="{5BBECC76-1C01-4BFB-96D8-C4A175A830B5}"/>
              </a:ext>
            </a:extLst>
          </p:cNvPr>
          <p:cNvCxnSpPr>
            <a:cxnSpLocks noChangeShapeType="1"/>
            <a:stCxn id="33" idx="2"/>
            <a:endCxn id="35" idx="0"/>
          </p:cNvCxnSpPr>
          <p:nvPr/>
        </p:nvCxnSpPr>
        <p:spPr bwMode="auto">
          <a:xfrm>
            <a:off x="4899025" y="4432300"/>
            <a:ext cx="3260725" cy="376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16">
            <a:extLst>
              <a:ext uri="{FF2B5EF4-FFF2-40B4-BE49-F238E27FC236}">
                <a16:creationId xmlns:a16="http://schemas.microsoft.com/office/drawing/2014/main" id="{E1086BC8-6E0F-4B75-82C4-3165FDA3FD4E}"/>
              </a:ext>
            </a:extLst>
          </p:cNvPr>
          <p:cNvCxnSpPr>
            <a:cxnSpLocks noChangeShapeType="1"/>
            <a:stCxn id="36" idx="2"/>
            <a:endCxn id="38" idx="0"/>
          </p:cNvCxnSpPr>
          <p:nvPr/>
        </p:nvCxnSpPr>
        <p:spPr bwMode="auto">
          <a:xfrm>
            <a:off x="5989638" y="5346700"/>
            <a:ext cx="79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17">
            <a:extLst>
              <a:ext uri="{FF2B5EF4-FFF2-40B4-BE49-F238E27FC236}">
                <a16:creationId xmlns:a16="http://schemas.microsoft.com/office/drawing/2014/main" id="{924EEC03-6D58-4AC6-9B37-52EBB7EBC8D7}"/>
              </a:ext>
            </a:extLst>
          </p:cNvPr>
          <p:cNvCxnSpPr>
            <a:cxnSpLocks noChangeShapeType="1"/>
            <a:stCxn id="36" idx="2"/>
            <a:endCxn id="37" idx="0"/>
          </p:cNvCxnSpPr>
          <p:nvPr/>
        </p:nvCxnSpPr>
        <p:spPr bwMode="auto">
          <a:xfrm flipH="1">
            <a:off x="4435475" y="5346700"/>
            <a:ext cx="15541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18">
            <a:extLst>
              <a:ext uri="{FF2B5EF4-FFF2-40B4-BE49-F238E27FC236}">
                <a16:creationId xmlns:a16="http://schemas.microsoft.com/office/drawing/2014/main" id="{23AEAE6F-0630-478C-A680-13F3357C04CB}"/>
              </a:ext>
            </a:extLst>
          </p:cNvPr>
          <p:cNvCxnSpPr>
            <a:cxnSpLocks noChangeShapeType="1"/>
            <a:stCxn id="34" idx="2"/>
            <a:endCxn id="40" idx="0"/>
          </p:cNvCxnSpPr>
          <p:nvPr/>
        </p:nvCxnSpPr>
        <p:spPr bwMode="auto">
          <a:xfrm>
            <a:off x="2057400" y="5346700"/>
            <a:ext cx="8048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19">
            <a:extLst>
              <a:ext uri="{FF2B5EF4-FFF2-40B4-BE49-F238E27FC236}">
                <a16:creationId xmlns:a16="http://schemas.microsoft.com/office/drawing/2014/main" id="{629175FE-EB04-4A89-B3F4-7E7306EB509C}"/>
              </a:ext>
            </a:extLst>
          </p:cNvPr>
          <p:cNvCxnSpPr>
            <a:cxnSpLocks noChangeShapeType="1"/>
            <a:stCxn id="34" idx="2"/>
            <a:endCxn id="39" idx="0"/>
          </p:cNvCxnSpPr>
          <p:nvPr/>
        </p:nvCxnSpPr>
        <p:spPr bwMode="auto">
          <a:xfrm flipH="1">
            <a:off x="1325563" y="5346700"/>
            <a:ext cx="7318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AutoShape 20">
            <a:extLst>
              <a:ext uri="{FF2B5EF4-FFF2-40B4-BE49-F238E27FC236}">
                <a16:creationId xmlns:a16="http://schemas.microsoft.com/office/drawing/2014/main" id="{63594A07-E5AD-4BA1-84CB-9D2B13ADE0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5867400"/>
            <a:ext cx="121920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Robot.java</a:t>
            </a:r>
            <a:br>
              <a:rPr lang="en-US" altLang="en-US" sz="1600"/>
            </a:br>
            <a:r>
              <a:rPr lang="en-US" altLang="en-US" sz="1600"/>
              <a:t>20K</a:t>
            </a:r>
          </a:p>
        </p:txBody>
      </p:sp>
      <p:cxnSp>
        <p:nvCxnSpPr>
          <p:cNvPr id="49" name="AutoShape 21">
            <a:extLst>
              <a:ext uri="{FF2B5EF4-FFF2-40B4-BE49-F238E27FC236}">
                <a16:creationId xmlns:a16="http://schemas.microsoft.com/office/drawing/2014/main" id="{01E43CD9-CE58-434E-8FD9-F004D3D5F881}"/>
              </a:ext>
            </a:extLst>
          </p:cNvPr>
          <p:cNvCxnSpPr>
            <a:cxnSpLocks noChangeShapeType="1"/>
            <a:stCxn id="36" idx="2"/>
            <a:endCxn id="48" idx="0"/>
          </p:cNvCxnSpPr>
          <p:nvPr/>
        </p:nvCxnSpPr>
        <p:spPr bwMode="auto">
          <a:xfrm>
            <a:off x="5989638" y="5346700"/>
            <a:ext cx="163036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22">
            <a:extLst>
              <a:ext uri="{FF2B5EF4-FFF2-40B4-BE49-F238E27FC236}">
                <a16:creationId xmlns:a16="http://schemas.microsoft.com/office/drawing/2014/main" id="{AF9952B9-6D8B-47C0-A727-9BCBE170F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100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51" name="Text Box 23">
            <a:extLst>
              <a:ext uri="{FF2B5EF4-FFF2-40B4-BE49-F238E27FC236}">
                <a16:creationId xmlns:a16="http://schemas.microsoft.com/office/drawing/2014/main" id="{D6E60966-DAAB-4A14-9EDC-A77FCDEE5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963" y="46228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52" name="Text Box 24">
            <a:extLst>
              <a:ext uri="{FF2B5EF4-FFF2-40B4-BE49-F238E27FC236}">
                <a16:creationId xmlns:a16="http://schemas.microsoft.com/office/drawing/2014/main" id="{E8DE47D9-AC53-405E-932A-385A71F55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54991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3" name="Text Box 25">
            <a:extLst>
              <a:ext uri="{FF2B5EF4-FFF2-40B4-BE49-F238E27FC236}">
                <a16:creationId xmlns:a16="http://schemas.microsoft.com/office/drawing/2014/main" id="{CBDDB11E-3BCC-4486-B91A-6F97A034A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6228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54" name="Text Box 26">
            <a:extLst>
              <a:ext uri="{FF2B5EF4-FFF2-40B4-BE49-F238E27FC236}">
                <a16:creationId xmlns:a16="http://schemas.microsoft.com/office/drawing/2014/main" id="{328344EE-333E-41F7-8E68-D203CCC81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738" y="54991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5D8EF3CF-A3B6-4717-9059-EAA9274A8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0663" y="5486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56" name="Text Box 28">
            <a:extLst>
              <a:ext uri="{FF2B5EF4-FFF2-40B4-BE49-F238E27FC236}">
                <a16:creationId xmlns:a16="http://schemas.microsoft.com/office/drawing/2014/main" id="{9496561F-77B0-4EAC-A7B1-B1175D0BF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0863" y="5486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57" name="Text Box 29">
            <a:extLst>
              <a:ext uri="{FF2B5EF4-FFF2-40B4-BE49-F238E27FC236}">
                <a16:creationId xmlns:a16="http://schemas.microsoft.com/office/drawing/2014/main" id="{7D9A5794-983E-4D0B-B59F-BB87B3AAE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6650" y="54864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58" name="Text Box 30">
            <a:extLst>
              <a:ext uri="{FF2B5EF4-FFF2-40B4-BE49-F238E27FC236}">
                <a16:creationId xmlns:a16="http://schemas.microsoft.com/office/drawing/2014/main" id="{E1097994-0A5D-4899-8EEE-F63B741C1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1163" y="4419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5137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0D64-A775-429E-83C1-082E5AC6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Trees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D7A8BC-15F6-4D93-9814-C4CD920F8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57400"/>
            <a:ext cx="4648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 binary tree is a tree with the following properties: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Each internal node has at most two children 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AU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A leaf node has no child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The children of a node are an ordered pair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 call the children of an internal node left child and right child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Alternative recursive definition: a binary tree is either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a tree consisting of a single node, or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a tree whose root has an ordered pair of children, each of which is a binary tree</a:t>
            </a:r>
          </a:p>
        </p:txBody>
      </p:sp>
      <p:sp>
        <p:nvSpPr>
          <p:cNvPr id="5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80C4645-B903-41A8-9194-438FB5B55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396" y="1905000"/>
            <a:ext cx="3276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Applications:</a:t>
            </a:r>
          </a:p>
          <a:p>
            <a:pPr marL="742950" marR="0" lvl="1" indent="-28575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arithmetic expressions</a:t>
            </a:r>
          </a:p>
          <a:p>
            <a:pPr marL="742950" marR="0" lvl="1" indent="-28575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decision processes</a:t>
            </a:r>
          </a:p>
          <a:p>
            <a:pPr marL="742950" marR="0" lvl="1" indent="-28575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searching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BFF9CCF-71B7-4B15-8893-B091FEACEA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31326" y="3356053"/>
            <a:ext cx="375026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3A0B7407-7026-4097-9EC2-0253B88FD5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45489" y="4270453"/>
            <a:ext cx="371536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B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8E98A7AF-FE3C-43CB-AD2D-AAD1A4A81A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12401" y="4270610"/>
            <a:ext cx="375026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948E1B7E-302B-4843-907A-E3C67EBB88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1388" y="5186647"/>
            <a:ext cx="354093" cy="3712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</a:t>
            </a: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17D5FFB5-67A8-4B96-B2A5-A5A1491122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14051" y="5185010"/>
            <a:ext cx="390724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G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3236C572-56F2-4182-AC8B-EF18234288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29550" y="5183422"/>
            <a:ext cx="392469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D</a:t>
            </a:r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762D8F78-DC51-4321-805E-10FECAA470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56663" y="5186647"/>
            <a:ext cx="362815" cy="3712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E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D4CE3ED2-1833-4DE7-88A2-F26DBA00A994}"/>
              </a:ext>
            </a:extLst>
          </p:cNvPr>
          <p:cNvCxnSpPr>
            <a:cxnSpLocks noChangeShapeType="1"/>
            <a:stCxn id="6" idx="2"/>
            <a:endCxn id="7" idx="0"/>
          </p:cNvCxnSpPr>
          <p:nvPr/>
        </p:nvCxnSpPr>
        <p:spPr bwMode="auto">
          <a:xfrm flipH="1">
            <a:off x="7031257" y="3730624"/>
            <a:ext cx="987582" cy="5398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8064B0E5-FDF3-43DE-A082-FB74C1152BD9}"/>
              </a:ext>
            </a:extLst>
          </p:cNvPr>
          <p:cNvCxnSpPr>
            <a:cxnSpLocks noChangeShapeType="1"/>
            <a:stCxn id="6" idx="2"/>
            <a:endCxn id="8" idx="0"/>
          </p:cNvCxnSpPr>
          <p:nvPr/>
        </p:nvCxnSpPr>
        <p:spPr bwMode="auto">
          <a:xfrm>
            <a:off x="8018839" y="3730624"/>
            <a:ext cx="981075" cy="5399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EB3BBFBF-5430-4CBB-B174-A24BD5CED720}"/>
              </a:ext>
            </a:extLst>
          </p:cNvPr>
          <p:cNvCxnSpPr>
            <a:cxnSpLocks noChangeShapeType="1"/>
            <a:stCxn id="8" idx="2"/>
            <a:endCxn id="10" idx="0"/>
          </p:cNvCxnSpPr>
          <p:nvPr/>
        </p:nvCxnSpPr>
        <p:spPr bwMode="auto">
          <a:xfrm>
            <a:off x="8999914" y="4645181"/>
            <a:ext cx="509499" cy="5398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F7113746-AE1F-4880-BEFE-3A003CD5F0FC}"/>
              </a:ext>
            </a:extLst>
          </p:cNvPr>
          <p:cNvCxnSpPr>
            <a:cxnSpLocks noChangeShapeType="1"/>
            <a:stCxn id="8" idx="2"/>
            <a:endCxn id="9" idx="0"/>
          </p:cNvCxnSpPr>
          <p:nvPr/>
        </p:nvCxnSpPr>
        <p:spPr bwMode="auto">
          <a:xfrm flipH="1">
            <a:off x="8508435" y="4645181"/>
            <a:ext cx="491479" cy="5414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B93558D7-02F4-4AB5-82AF-8ED04D1A0E8C}"/>
              </a:ext>
            </a:extLst>
          </p:cNvPr>
          <p:cNvCxnSpPr>
            <a:cxnSpLocks noChangeShapeType="1"/>
            <a:stCxn id="7" idx="2"/>
            <a:endCxn id="12" idx="0"/>
          </p:cNvCxnSpPr>
          <p:nvPr/>
        </p:nvCxnSpPr>
        <p:spPr bwMode="auto">
          <a:xfrm>
            <a:off x="7031257" y="4645024"/>
            <a:ext cx="506814" cy="5416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D60B616A-A97D-4DC4-A9FD-73D2788AFDF2}"/>
              </a:ext>
            </a:extLst>
          </p:cNvPr>
          <p:cNvCxnSpPr>
            <a:cxnSpLocks noChangeShapeType="1"/>
            <a:stCxn id="7" idx="2"/>
            <a:endCxn id="11" idx="0"/>
          </p:cNvCxnSpPr>
          <p:nvPr/>
        </p:nvCxnSpPr>
        <p:spPr bwMode="auto">
          <a:xfrm flipH="1">
            <a:off x="6525785" y="4645024"/>
            <a:ext cx="505472" cy="5383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AutoShape 18">
            <a:extLst>
              <a:ext uri="{FF2B5EF4-FFF2-40B4-BE49-F238E27FC236}">
                <a16:creationId xmlns:a16="http://schemas.microsoft.com/office/drawing/2014/main" id="{F44F9837-FEFA-4FD9-82D6-F2C54D7AD2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75664" y="6104016"/>
            <a:ext cx="390724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H</a:t>
            </a:r>
          </a:p>
        </p:txBody>
      </p: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CFDBFE8B-0730-40C7-A7CF-8D401B68AA30}"/>
              </a:ext>
            </a:extLst>
          </p:cNvPr>
          <p:cNvCxnSpPr>
            <a:cxnSpLocks noChangeShapeType="1"/>
            <a:stCxn id="12" idx="2"/>
            <a:endCxn id="19" idx="0"/>
          </p:cNvCxnSpPr>
          <p:nvPr/>
        </p:nvCxnSpPr>
        <p:spPr bwMode="auto">
          <a:xfrm flipH="1">
            <a:off x="7171026" y="5557943"/>
            <a:ext cx="367045" cy="5460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AutoShape 20">
            <a:extLst>
              <a:ext uri="{FF2B5EF4-FFF2-40B4-BE49-F238E27FC236}">
                <a16:creationId xmlns:a16="http://schemas.microsoft.com/office/drawing/2014/main" id="{822B7538-9E16-422E-8CEB-E33E4432FD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12264" y="6107446"/>
            <a:ext cx="317463" cy="36802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9C61D5B8-4A77-40D6-A606-6EC38AA5833D}"/>
              </a:ext>
            </a:extLst>
          </p:cNvPr>
          <p:cNvCxnSpPr>
            <a:cxnSpLocks noChangeShapeType="1"/>
            <a:stCxn id="12" idx="2"/>
            <a:endCxn id="21" idx="0"/>
          </p:cNvCxnSpPr>
          <p:nvPr/>
        </p:nvCxnSpPr>
        <p:spPr bwMode="auto">
          <a:xfrm>
            <a:off x="7538071" y="5557943"/>
            <a:ext cx="332925" cy="5495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9387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1212-58CF-4F63-9F88-ACEE763B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46C149-0FBC-4352-B20C-DFC405E4A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133600"/>
            <a:ext cx="7772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Binary tree associated with an arithmetic expression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internal nodes: operators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external nodes: operands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Example: arithmetic expression tree for the expression (2 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 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 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-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1) 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(3 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 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b))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0D6382-800A-4D48-9B68-B96610039C9D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191000"/>
            <a:ext cx="3429000" cy="2286000"/>
            <a:chOff x="2928" y="2256"/>
            <a:chExt cx="2160" cy="144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752D5C-417D-45DB-BA14-405DF96BA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08D6DAB-19DE-4291-BC3B-F92E3F430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385CC95-9512-48F5-80BD-E9C27D5A8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C1C6E5E-63DC-438B-AA42-D9440EB9C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555329D-51DE-48D7-A955-B749B4C52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D8280A-4C07-43D6-8617-1798A77B5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430347-8C23-4AF2-AFE9-00A971FBD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0EE149-DF0F-4305-9C8E-2EA00B88F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45F0D2-3ACC-4D93-AA0D-3E0F15850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b</a:t>
              </a:r>
            </a:p>
          </p:txBody>
        </p:sp>
        <p:cxnSp>
          <p:nvCxnSpPr>
            <p:cNvPr id="15" name="AutoShape 14">
              <a:extLst>
                <a:ext uri="{FF2B5EF4-FFF2-40B4-BE49-F238E27FC236}">
                  <a16:creationId xmlns:a16="http://schemas.microsoft.com/office/drawing/2014/main" id="{451F7F9F-8414-4EF3-8160-39E46221CE39}"/>
                </a:ext>
              </a:extLst>
            </p:cNvPr>
            <p:cNvCxnSpPr>
              <a:cxnSpLocks noChangeShapeType="1"/>
              <a:stCxn id="6" idx="3"/>
              <a:endCxn id="8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5">
              <a:extLst>
                <a:ext uri="{FF2B5EF4-FFF2-40B4-BE49-F238E27FC236}">
                  <a16:creationId xmlns:a16="http://schemas.microsoft.com/office/drawing/2014/main" id="{91E5CDB9-9F52-4421-BAA9-BB00C295A229}"/>
                </a:ext>
              </a:extLst>
            </p:cNvPr>
            <p:cNvCxnSpPr>
              <a:cxnSpLocks noChangeShapeType="1"/>
              <a:stCxn id="7" idx="1"/>
              <a:endCxn id="6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6">
              <a:extLst>
                <a:ext uri="{FF2B5EF4-FFF2-40B4-BE49-F238E27FC236}">
                  <a16:creationId xmlns:a16="http://schemas.microsoft.com/office/drawing/2014/main" id="{B422D21F-8488-4766-BBE4-99445DDACE53}"/>
                </a:ext>
              </a:extLst>
            </p:cNvPr>
            <p:cNvCxnSpPr>
              <a:cxnSpLocks noChangeShapeType="1"/>
              <a:stCxn id="14" idx="0"/>
              <a:endCxn id="7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7">
              <a:extLst>
                <a:ext uri="{FF2B5EF4-FFF2-40B4-BE49-F238E27FC236}">
                  <a16:creationId xmlns:a16="http://schemas.microsoft.com/office/drawing/2014/main" id="{55934E73-5BF7-46F5-80D6-D09FD1F3CFA3}"/>
                </a:ext>
              </a:extLst>
            </p:cNvPr>
            <p:cNvCxnSpPr>
              <a:cxnSpLocks noChangeShapeType="1"/>
              <a:stCxn id="13" idx="0"/>
              <a:endCxn id="7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8">
              <a:extLst>
                <a:ext uri="{FF2B5EF4-FFF2-40B4-BE49-F238E27FC236}">
                  <a16:creationId xmlns:a16="http://schemas.microsoft.com/office/drawing/2014/main" id="{9817E03F-80AA-49E7-BE08-DEF0113504CC}"/>
                </a:ext>
              </a:extLst>
            </p:cNvPr>
            <p:cNvCxnSpPr>
              <a:cxnSpLocks noChangeShapeType="1"/>
              <a:stCxn id="12" idx="0"/>
              <a:endCxn id="9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9">
              <a:extLst>
                <a:ext uri="{FF2B5EF4-FFF2-40B4-BE49-F238E27FC236}">
                  <a16:creationId xmlns:a16="http://schemas.microsoft.com/office/drawing/2014/main" id="{61C06134-4F75-4CD5-B0F1-EE09351F8D77}"/>
                </a:ext>
              </a:extLst>
            </p:cNvPr>
            <p:cNvCxnSpPr>
              <a:cxnSpLocks noChangeShapeType="1"/>
              <a:stCxn id="11" idx="0"/>
              <a:endCxn id="9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20">
              <a:extLst>
                <a:ext uri="{FF2B5EF4-FFF2-40B4-BE49-F238E27FC236}">
                  <a16:creationId xmlns:a16="http://schemas.microsoft.com/office/drawing/2014/main" id="{6F082F0D-0D48-4D3F-85BE-0156526F5F5E}"/>
                </a:ext>
              </a:extLst>
            </p:cNvPr>
            <p:cNvCxnSpPr>
              <a:cxnSpLocks noChangeShapeType="1"/>
              <a:stCxn id="10" idx="0"/>
              <a:endCxn id="8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1">
              <a:extLst>
                <a:ext uri="{FF2B5EF4-FFF2-40B4-BE49-F238E27FC236}">
                  <a16:creationId xmlns:a16="http://schemas.microsoft.com/office/drawing/2014/main" id="{306C3658-E738-4273-B698-BDB31E94A82E}"/>
                </a:ext>
              </a:extLst>
            </p:cNvPr>
            <p:cNvCxnSpPr>
              <a:cxnSpLocks noChangeShapeType="1"/>
              <a:stCxn id="9" idx="1"/>
              <a:endCxn id="8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89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1608</Words>
  <Application>Microsoft Office PowerPoint</Application>
  <PresentationFormat>Widescreen</PresentationFormat>
  <Paragraphs>293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Theme</vt:lpstr>
      <vt:lpstr>COMP9024: Data Structures and Algorithms</vt:lpstr>
      <vt:lpstr>Contents</vt:lpstr>
      <vt:lpstr>Maps and Dictionaries </vt:lpstr>
      <vt:lpstr>Trees </vt:lpstr>
      <vt:lpstr>Trees Terminology</vt:lpstr>
      <vt:lpstr>Preorder Traversal</vt:lpstr>
      <vt:lpstr>Postorder Traversal</vt:lpstr>
      <vt:lpstr>Binary Trees </vt:lpstr>
      <vt:lpstr>Arithmetic Expression Tree</vt:lpstr>
      <vt:lpstr>Decision Trees</vt:lpstr>
      <vt:lpstr>Inorder Traversal</vt:lpstr>
      <vt:lpstr>Print Arithmetic Expressions</vt:lpstr>
      <vt:lpstr>Evaluate Arithmetic Expressions</vt:lpstr>
      <vt:lpstr>Binary search trees</vt:lpstr>
      <vt:lpstr>Binary Search Tree Operations</vt:lpstr>
      <vt:lpstr>Representing BSTs in C</vt:lpstr>
      <vt:lpstr>Searching in BSTs</vt:lpstr>
      <vt:lpstr>Insertion in BSTs (1/2)</vt:lpstr>
      <vt:lpstr>Insertion in BSTs (2/2)</vt:lpstr>
      <vt:lpstr>Deletion in BSTs (1/3)</vt:lpstr>
      <vt:lpstr>Deletion in BSTs (2/3)</vt:lpstr>
      <vt:lpstr>Deletion in BSTs (3/3)</vt:lpstr>
      <vt:lpstr>Performance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COMP9024: Data Structures and Algorithms</dc:title>
  <dc:creator>Hui  Wu</dc:creator>
  <cp:lastModifiedBy>Hui Wu</cp:lastModifiedBy>
  <cp:revision>100</cp:revision>
  <cp:lastPrinted>2019-03-12T06:12:25Z</cp:lastPrinted>
  <dcterms:created xsi:type="dcterms:W3CDTF">2018-02-26T10:18:34Z</dcterms:created>
  <dcterms:modified xsi:type="dcterms:W3CDTF">2019-03-12T06:12:28Z</dcterms:modified>
</cp:coreProperties>
</file>