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416" r:id="rId3"/>
    <p:sldId id="364" r:id="rId4"/>
    <p:sldId id="365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4" r:id="rId29"/>
    <p:sldId id="395" r:id="rId30"/>
    <p:sldId id="450" r:id="rId31"/>
    <p:sldId id="418" r:id="rId32"/>
    <p:sldId id="420" r:id="rId33"/>
    <p:sldId id="419" r:id="rId34"/>
    <p:sldId id="431" r:id="rId35"/>
    <p:sldId id="432" r:id="rId36"/>
    <p:sldId id="433" r:id="rId37"/>
    <p:sldId id="435" r:id="rId38"/>
    <p:sldId id="441" r:id="rId39"/>
    <p:sldId id="442" r:id="rId40"/>
    <p:sldId id="447" r:id="rId41"/>
    <p:sldId id="448" r:id="rId42"/>
    <p:sldId id="428" r:id="rId43"/>
    <p:sldId id="449" r:id="rId44"/>
    <p:sldId id="451" r:id="rId45"/>
    <p:sldId id="454" r:id="rId46"/>
    <p:sldId id="460" r:id="rId47"/>
    <p:sldId id="461" r:id="rId48"/>
    <p:sldId id="401" r:id="rId49"/>
    <p:sldId id="402" r:id="rId50"/>
    <p:sldId id="403" r:id="rId51"/>
    <p:sldId id="404" r:id="rId52"/>
    <p:sldId id="405" r:id="rId53"/>
    <p:sldId id="406" r:id="rId54"/>
    <p:sldId id="407" r:id="rId55"/>
    <p:sldId id="408" r:id="rId56"/>
    <p:sldId id="409" r:id="rId57"/>
    <p:sldId id="410" r:id="rId58"/>
    <p:sldId id="411" r:id="rId59"/>
    <p:sldId id="412" r:id="rId60"/>
    <p:sldId id="413" r:id="rId61"/>
    <p:sldId id="414" r:id="rId62"/>
    <p:sldId id="417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5B4AD7-EEA6-45E6-B549-88EDD637AB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A1EBA-6209-4285-B21C-0880BB550A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A1B75-08CF-4B9F-A47B-7919756F65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F948B-A54D-45C7-AB19-F02C7F50E5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4F169-74F8-4298-9ED8-5DAD46C9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8033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D90C4-F237-45A5-B5DB-67646B71B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8147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EE780142-F83C-4907-9A79-45F87084EC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388C42A-1B6D-42F2-A5DD-770A13D96820}" type="slidenum">
              <a:rPr kumimoji="0" lang="en-AU" altLang="en-US"/>
              <a:pPr eaLnBrk="1" hangingPunct="1">
                <a:spcBef>
                  <a:spcPct val="0"/>
                </a:spcBef>
              </a:pPr>
              <a:t>3</a:t>
            </a:fld>
            <a:endParaRPr kumimoji="0" lang="en-AU" altLang="en-US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5D431357-3392-451F-AD69-B471D163B5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3313370C-FEE7-4836-9E46-09B89961E9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61EAC-533F-4206-9DFA-75084F0BF61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6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2D0C65B5-C2D9-4D5A-AEF8-69EE68C4DC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13506E7-1F50-4244-88E3-7FEFABC172CF}" type="slidenum">
              <a:rPr kumimoji="0" lang="en-AU" altLang="en-US"/>
              <a:pPr eaLnBrk="1" hangingPunct="1">
                <a:spcBef>
                  <a:spcPct val="0"/>
                </a:spcBef>
              </a:pPr>
              <a:t>12</a:t>
            </a:fld>
            <a:endParaRPr kumimoji="0" lang="en-AU" altLang="en-US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583C0063-591A-4C2C-9977-0A58C45ABF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698500"/>
            <a:ext cx="6192838" cy="3484563"/>
          </a:xfrm>
          <a:solidFill>
            <a:srgbClr val="FFFFFF"/>
          </a:solidFill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21FE5F88-39ED-4780-A600-8B2792D4D4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276" tIns="44138" rIns="88276" bIns="44138"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47DA4-A035-403A-B0D3-5900C8962DC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21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E4C1F04A-1312-4F0D-BB58-3AF7A32372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1F96335-5B33-4BF8-AE1B-4A85A4E10DB1}" type="slidenum">
              <a:rPr kumimoji="0" lang="en-AU" altLang="en-US"/>
              <a:pPr eaLnBrk="1" hangingPunct="1">
                <a:spcBef>
                  <a:spcPct val="0"/>
                </a:spcBef>
              </a:pPr>
              <a:t>13</a:t>
            </a:fld>
            <a:endParaRPr kumimoji="0" lang="en-AU" altLang="en-US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653DB302-4E5E-492B-8825-A31B8C846A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698500"/>
            <a:ext cx="6192838" cy="3484563"/>
          </a:xfrm>
          <a:solidFill>
            <a:srgbClr val="FFFFFF"/>
          </a:solidFill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CC4617E1-9250-42D4-897A-6EB1BFCBDB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276" tIns="44138" rIns="88276" bIns="44138"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8094D-74E5-49CC-98D7-8C1D18DE1DB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60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46727A68-9C40-4D0B-83B3-A5E1E79BF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62210E7-F974-4A0A-8F5D-E1C6639E1910}" type="slidenum">
              <a:rPr kumimoji="0" lang="en-AU" altLang="en-US"/>
              <a:pPr eaLnBrk="1" hangingPunct="1">
                <a:spcBef>
                  <a:spcPct val="0"/>
                </a:spcBef>
              </a:pPr>
              <a:t>14</a:t>
            </a:fld>
            <a:endParaRPr kumimoji="0" lang="en-AU" altLang="en-US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29AFD434-8C04-4D2D-9811-E5302A85CF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EB917371-FD66-4DE2-A241-780C794D3D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02C18-CA6E-467B-8DDC-2DEC6919B9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11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D512D1DA-AA61-4EF3-B6A1-BBFC618E17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192BAFB-8501-4DF0-BDAB-2F3EA73E427C}" type="slidenum">
              <a:rPr kumimoji="0" lang="en-AU" altLang="en-US"/>
              <a:pPr eaLnBrk="1" hangingPunct="1">
                <a:spcBef>
                  <a:spcPct val="0"/>
                </a:spcBef>
              </a:pPr>
              <a:t>15</a:t>
            </a:fld>
            <a:endParaRPr kumimoji="0" lang="en-AU" altLang="en-US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985E9178-B946-4CC5-A274-F37FEFDFA5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54C85121-EEFE-4860-B0FB-400D6DBDAF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787C4-12C0-44EC-9A3C-7FF6C3D7A18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22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BB54C88C-B213-46D6-8E3D-54E2403932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BBF007F-8F73-4903-A532-94F35D957B11}" type="slidenum">
              <a:rPr kumimoji="0" lang="en-AU" altLang="en-US"/>
              <a:pPr eaLnBrk="1" hangingPunct="1">
                <a:spcBef>
                  <a:spcPct val="0"/>
                </a:spcBef>
              </a:pPr>
              <a:t>16</a:t>
            </a:fld>
            <a:endParaRPr kumimoji="0" lang="en-AU" altLang="en-US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CD6C34C8-8152-4719-BEF0-5CB7833B05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DC898EEB-1AF5-43E7-8C49-B49083C6F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3F142-36E4-42BC-BFD3-7F1E898E2E2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0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AF114B1D-9A27-4F58-929D-A0966210A2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7C883BF-A67C-4296-AFAF-B82E9DD347D9}" type="slidenum">
              <a:rPr kumimoji="0" lang="en-AU" altLang="en-US"/>
              <a:pPr eaLnBrk="1" hangingPunct="1">
                <a:spcBef>
                  <a:spcPct val="0"/>
                </a:spcBef>
              </a:pPr>
              <a:t>17</a:t>
            </a:fld>
            <a:endParaRPr kumimoji="0" lang="en-AU" altLang="en-US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219AB420-CE8B-40DF-9175-515212440D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824ED665-9A04-402F-B542-7DDE907A6B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8CFE74-D2DE-4A72-A321-95954F996F2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28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E591E1B3-E485-4E49-9E69-3CC6AA2CA0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CFDCC4-C2AA-4600-838B-A8DB71AD8C39}" type="slidenum">
              <a:rPr kumimoji="0" lang="en-AU" altLang="en-US"/>
              <a:pPr eaLnBrk="1" hangingPunct="1">
                <a:spcBef>
                  <a:spcPct val="0"/>
                </a:spcBef>
              </a:pPr>
              <a:t>18</a:t>
            </a:fld>
            <a:endParaRPr kumimoji="0" lang="en-AU" altLang="en-US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F7D7CB1D-BD1E-45FC-BB37-7C19F006A0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2242CF4F-AC15-452C-8F82-BF4A74D084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D4F914-ABB9-4311-9A2C-28E5A5018D6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53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7A27546F-82E1-48D4-B27A-633E1213DF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D13AD70-F229-4495-A3D6-172A89F170CB}" type="slidenum">
              <a:rPr kumimoji="0" lang="en-AU" altLang="en-US"/>
              <a:pPr eaLnBrk="1" hangingPunct="1">
                <a:spcBef>
                  <a:spcPct val="0"/>
                </a:spcBef>
              </a:pPr>
              <a:t>19</a:t>
            </a:fld>
            <a:endParaRPr kumimoji="0" lang="en-AU" altLang="en-US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45EE86F2-662D-42EE-B365-A7B3A82226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B359C5AE-BDBB-4268-A090-838D1B5D3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AEEF7-BCFD-48FA-938A-1429AD64A91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69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185F2EBC-0555-4204-AD41-EBD16C3FC0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E0B7021-BEC7-404F-BEB5-2961A71B66DF}" type="slidenum">
              <a:rPr kumimoji="0" lang="en-AU" altLang="en-US"/>
              <a:pPr eaLnBrk="1" hangingPunct="1">
                <a:spcBef>
                  <a:spcPct val="0"/>
                </a:spcBef>
              </a:pPr>
              <a:t>20</a:t>
            </a:fld>
            <a:endParaRPr kumimoji="0" lang="en-AU" altLang="en-US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AD82F0A0-C7B6-48BD-BB3E-525F34F140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9D21ABF0-2E4E-42E2-974D-4BC259284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AFC16-3901-48EF-A233-7F01555EBF3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687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9EC501C9-289B-4036-ACB5-17EED04C8C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B336184-5F59-4451-9755-E9958D0776ED}" type="slidenum">
              <a:rPr kumimoji="0" lang="en-AU" altLang="en-US"/>
              <a:pPr eaLnBrk="1" hangingPunct="1">
                <a:spcBef>
                  <a:spcPct val="0"/>
                </a:spcBef>
              </a:pPr>
              <a:t>21</a:t>
            </a:fld>
            <a:endParaRPr kumimoji="0" lang="en-AU" altLang="en-US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98A65532-59A5-44E2-9B19-2A8433209B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CC381822-DD69-47DF-88FC-8726DA388C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631F2-E1DD-4FB5-95D6-89E7AEF5C1A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45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D3622880-F8C2-4CC2-BC81-E9F47D22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8AB1C53-935E-48E3-8D07-A7E020A6069A}" type="slidenum">
              <a:rPr kumimoji="0" lang="en-AU" altLang="en-US"/>
              <a:pPr eaLnBrk="1" hangingPunct="1">
                <a:spcBef>
                  <a:spcPct val="0"/>
                </a:spcBef>
              </a:pPr>
              <a:t>4</a:t>
            </a:fld>
            <a:endParaRPr kumimoji="0" lang="en-AU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7E03E577-837D-4347-8D1F-80B993EF58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60098969-6EDD-46A6-88A4-E1CF0DB2FF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E418B2-6B50-4D7F-BCE3-066C831FA05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417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4DAF9F4C-A1B0-483D-A9EE-5BA7ED0281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187187A-93C5-4246-B5B6-8CE75FAB73BC}" type="slidenum">
              <a:rPr kumimoji="0" lang="en-AU" altLang="en-US"/>
              <a:pPr eaLnBrk="1" hangingPunct="1">
                <a:spcBef>
                  <a:spcPct val="0"/>
                </a:spcBef>
              </a:pPr>
              <a:t>22</a:t>
            </a:fld>
            <a:endParaRPr kumimoji="0" lang="en-AU" altLang="en-US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B1CDACBD-19C4-40AC-B7F1-8A15C4E492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86C359BD-9D3C-46C8-8578-1B621C3F9D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F94FF9-1F15-40A9-995B-015FDAFAA8C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621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FA79A718-25E2-431F-B092-63BCC9DADD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D749DB1-BAAF-4674-AF50-484BA58AB4AD}" type="slidenum">
              <a:rPr kumimoji="0" lang="en-AU" altLang="en-US"/>
              <a:pPr eaLnBrk="1" hangingPunct="1">
                <a:spcBef>
                  <a:spcPct val="0"/>
                </a:spcBef>
              </a:pPr>
              <a:t>23</a:t>
            </a:fld>
            <a:endParaRPr kumimoji="0" lang="en-AU" altLang="en-US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036BA741-75D3-49E5-99E2-CB6B25E258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3B334F11-5FDA-420E-A628-C86F25A86C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3FBC2C-9816-4D33-B10F-E31AECEC01D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2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A1A30519-E78A-41CB-9F6D-FA4BAC1B59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89D6398-3381-4183-8D7A-7B2C1EE17B69}" type="slidenum">
              <a:rPr kumimoji="0" lang="en-AU" altLang="en-US"/>
              <a:pPr eaLnBrk="1" hangingPunct="1">
                <a:spcBef>
                  <a:spcPct val="0"/>
                </a:spcBef>
              </a:pPr>
              <a:t>24</a:t>
            </a:fld>
            <a:endParaRPr kumimoji="0" lang="en-AU" altLang="en-US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B823F176-BB5D-4E7E-984C-3240765E11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667EF8C0-FC4A-41BB-A7E6-215CCEE471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2B138A-336B-4AFE-8D30-2A37DF84ACA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469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2AB2504D-9BCC-4DD6-9CD9-013D339088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F6177B0-8451-493C-89C5-33713C30F802}" type="slidenum">
              <a:rPr kumimoji="0" lang="en-AU" altLang="en-US"/>
              <a:pPr eaLnBrk="1" hangingPunct="1">
                <a:spcBef>
                  <a:spcPct val="0"/>
                </a:spcBef>
              </a:pPr>
              <a:t>25</a:t>
            </a:fld>
            <a:endParaRPr kumimoji="0" lang="en-AU" altLang="en-US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EBF61B80-10FA-431A-BD76-A2D5BED142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68C77E04-A644-4271-86AA-D354589807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E306DF-6FCD-4856-A929-6F716ACB377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75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BF0D3CCF-7AC7-4134-9FAF-94E802D71B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9061ECF-30ED-4324-9BC1-8ED53AFFCB0F}" type="slidenum">
              <a:rPr kumimoji="0" lang="en-AU" altLang="en-US"/>
              <a:pPr eaLnBrk="1" hangingPunct="1">
                <a:spcBef>
                  <a:spcPct val="0"/>
                </a:spcBef>
              </a:pPr>
              <a:t>26</a:t>
            </a:fld>
            <a:endParaRPr kumimoji="0" lang="en-AU" altLang="en-US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CDEE18C3-DC53-45C8-9524-1CC8EBB7E6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85A1B813-A386-474C-B1FC-EB29850D7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E46C3-BA74-453E-90B6-FBAB2ED8F17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0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F769CF08-D6CA-4917-BAA5-ECAB203147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3927D5B-3A65-46E6-BB83-990170798CF6}" type="slidenum">
              <a:rPr kumimoji="0" lang="en-AU" altLang="en-US"/>
              <a:pPr eaLnBrk="1" hangingPunct="1">
                <a:spcBef>
                  <a:spcPct val="0"/>
                </a:spcBef>
              </a:pPr>
              <a:t>27</a:t>
            </a:fld>
            <a:endParaRPr kumimoji="0" lang="en-AU" altLang="en-US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E5A39FB8-29FF-4AB3-AAAE-5E0D9D0DA7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682BF1D3-97C3-4A68-9BB7-0533C73C2B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0034EF-AE48-407C-A202-9AE10653B69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03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CDC9DC96-D560-4DEF-AD57-E7F71B8056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4514F61-9151-4742-8E52-926A2B8769C2}" type="slidenum">
              <a:rPr kumimoji="0" lang="en-AU" altLang="en-US"/>
              <a:pPr eaLnBrk="1" hangingPunct="1">
                <a:spcBef>
                  <a:spcPct val="0"/>
                </a:spcBef>
              </a:pPr>
              <a:t>28</a:t>
            </a:fld>
            <a:endParaRPr kumimoji="0" lang="en-AU" altLang="en-US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761A0BEC-DF21-4791-8B22-FDB5C0A364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D8D93BD5-5AD5-4C1F-9386-A1CC7E59A2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E51B80-8B11-4110-8476-C5FA604E05C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498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24687145-B85C-4070-971A-768FCCBF04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42CE187-667F-4C72-9E33-973B640F61D5}" type="slidenum">
              <a:rPr kumimoji="0" lang="en-AU" altLang="en-US"/>
              <a:pPr eaLnBrk="1" hangingPunct="1">
                <a:spcBef>
                  <a:spcPct val="0"/>
                </a:spcBef>
              </a:pPr>
              <a:t>29</a:t>
            </a:fld>
            <a:endParaRPr kumimoji="0" lang="en-AU" altLang="en-US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AB0FF873-CE1E-4B08-96C3-E6B233CF01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0A22F3B9-182F-4A4F-A8D4-7BC398411A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952AE4-918E-4796-A20C-E0AEA765EB9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928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>
            <a:extLst>
              <a:ext uri="{FF2B5EF4-FFF2-40B4-BE49-F238E27FC236}">
                <a16:creationId xmlns:a16="http://schemas.microsoft.com/office/drawing/2014/main" id="{AC1F562D-5527-4654-83DB-295E94561E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D6ACD14-5CA5-474F-8DC7-D480AB6837B8}" type="slidenum">
              <a:rPr kumimoji="0" lang="en-AU" altLang="en-US"/>
              <a:pPr eaLnBrk="1" hangingPunct="1">
                <a:spcBef>
                  <a:spcPct val="0"/>
                </a:spcBef>
              </a:pPr>
              <a:t>48</a:t>
            </a:fld>
            <a:endParaRPr kumimoji="0" lang="en-AU" altLang="en-US"/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F5EAF2B1-A235-4891-9E36-B7BFA52E5B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700088"/>
            <a:ext cx="6192838" cy="3484562"/>
          </a:xfrm>
          <a:solidFill>
            <a:srgbClr val="FFFFFF"/>
          </a:solidFill>
          <a:ln/>
        </p:spPr>
      </p:sp>
      <p:sp>
        <p:nvSpPr>
          <p:cNvPr id="154628" name="Rectangle 3">
            <a:extLst>
              <a:ext uri="{FF2B5EF4-FFF2-40B4-BE49-F238E27FC236}">
                <a16:creationId xmlns:a16="http://schemas.microsoft.com/office/drawing/2014/main" id="{62866C76-5029-4607-827B-1442D1E24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798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139" tIns="44070" rIns="88139" bIns="44070"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58F0C-5548-4A14-AECF-E54440B54BB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388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:a16="http://schemas.microsoft.com/office/drawing/2014/main" id="{10A7E8FD-9EF3-4C21-84FB-5C580641DA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F81AEB8-DE36-4DF5-9689-FF4219DC08D3}" type="slidenum">
              <a:rPr kumimoji="0" lang="en-AU" altLang="en-US"/>
              <a:pPr eaLnBrk="1" hangingPunct="1">
                <a:spcBef>
                  <a:spcPct val="0"/>
                </a:spcBef>
              </a:pPr>
              <a:t>49</a:t>
            </a:fld>
            <a:endParaRPr kumimoji="0" lang="en-AU" altLang="en-US"/>
          </a:p>
        </p:txBody>
      </p:sp>
      <p:sp>
        <p:nvSpPr>
          <p:cNvPr id="155651" name="Rectangle 2">
            <a:extLst>
              <a:ext uri="{FF2B5EF4-FFF2-40B4-BE49-F238E27FC236}">
                <a16:creationId xmlns:a16="http://schemas.microsoft.com/office/drawing/2014/main" id="{733582A4-5A18-4A92-982B-A40A94ED0B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>
            <a:extLst>
              <a:ext uri="{FF2B5EF4-FFF2-40B4-BE49-F238E27FC236}">
                <a16:creationId xmlns:a16="http://schemas.microsoft.com/office/drawing/2014/main" id="{2CBB6D6D-48EE-4783-9A97-BF39B05CDC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ACC60A-8638-42E4-8DDB-A29AE43654F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29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59FAF59D-E850-48AB-91BC-DD9DBE97BE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B7D945F-8F1F-42C7-B2FA-14C489CFBF61}" type="slidenum">
              <a:rPr kumimoji="0" lang="en-AU" altLang="en-US"/>
              <a:pPr eaLnBrk="1" hangingPunct="1">
                <a:spcBef>
                  <a:spcPct val="0"/>
                </a:spcBef>
              </a:pPr>
              <a:t>5</a:t>
            </a:fld>
            <a:endParaRPr kumimoji="0" lang="en-AU" altLang="en-US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7126EA9C-8CC0-4A7C-98B8-82DC78A5F0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1EE6ABFA-F82F-4DC7-B0EC-FDF2C3D79C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2E7F7E-FA45-446B-8857-DA3BE07DFF3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508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>
            <a:extLst>
              <a:ext uri="{FF2B5EF4-FFF2-40B4-BE49-F238E27FC236}">
                <a16:creationId xmlns:a16="http://schemas.microsoft.com/office/drawing/2014/main" id="{01D0C543-3118-46D7-A307-A73B83992F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0216E72-5FC1-4782-989E-24281EE9B4D8}" type="slidenum">
              <a:rPr kumimoji="0" lang="en-AU" altLang="en-US"/>
              <a:pPr eaLnBrk="1" hangingPunct="1">
                <a:spcBef>
                  <a:spcPct val="0"/>
                </a:spcBef>
              </a:pPr>
              <a:t>50</a:t>
            </a:fld>
            <a:endParaRPr kumimoji="0" lang="en-AU" altLang="en-US"/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D4896DAD-DD7B-4332-8FE5-5A2AD24860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>
            <a:extLst>
              <a:ext uri="{FF2B5EF4-FFF2-40B4-BE49-F238E27FC236}">
                <a16:creationId xmlns:a16="http://schemas.microsoft.com/office/drawing/2014/main" id="{386B4675-18D9-4358-BCB8-E62750740E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BA20A-8C0C-4BB0-88F7-69CD13AE428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333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>
            <a:extLst>
              <a:ext uri="{FF2B5EF4-FFF2-40B4-BE49-F238E27FC236}">
                <a16:creationId xmlns:a16="http://schemas.microsoft.com/office/drawing/2014/main" id="{FE87AF02-08B0-4A6D-90C7-82C1A56486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1EF6A29-2DC8-4564-9196-C08ADE79F043}" type="slidenum">
              <a:rPr kumimoji="0" lang="en-AU" altLang="en-US"/>
              <a:pPr eaLnBrk="1" hangingPunct="1">
                <a:spcBef>
                  <a:spcPct val="0"/>
                </a:spcBef>
              </a:pPr>
              <a:t>51</a:t>
            </a:fld>
            <a:endParaRPr kumimoji="0" lang="en-AU" altLang="en-US"/>
          </a:p>
        </p:txBody>
      </p:sp>
      <p:sp>
        <p:nvSpPr>
          <p:cNvPr id="157699" name="Rectangle 2">
            <a:extLst>
              <a:ext uri="{FF2B5EF4-FFF2-40B4-BE49-F238E27FC236}">
                <a16:creationId xmlns:a16="http://schemas.microsoft.com/office/drawing/2014/main" id="{3F30B2CC-757E-469F-85D1-1058593AD0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>
            <a:extLst>
              <a:ext uri="{FF2B5EF4-FFF2-40B4-BE49-F238E27FC236}">
                <a16:creationId xmlns:a16="http://schemas.microsoft.com/office/drawing/2014/main" id="{267F9668-505B-45DA-BC4F-755867E379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738B4-6499-48B7-9FD0-935EAC91814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989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>
            <a:extLst>
              <a:ext uri="{FF2B5EF4-FFF2-40B4-BE49-F238E27FC236}">
                <a16:creationId xmlns:a16="http://schemas.microsoft.com/office/drawing/2014/main" id="{F42E7755-BAA1-4440-AAF3-E47113F9EF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3DD4D81-5B71-4F56-9A83-5E71587F4F57}" type="slidenum">
              <a:rPr kumimoji="0" lang="en-AU" altLang="en-US"/>
              <a:pPr eaLnBrk="1" hangingPunct="1">
                <a:spcBef>
                  <a:spcPct val="0"/>
                </a:spcBef>
              </a:pPr>
              <a:t>52</a:t>
            </a:fld>
            <a:endParaRPr kumimoji="0" lang="en-AU" altLang="en-US"/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6B53A668-F50B-4BBE-8F49-F67B0F29A4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>
            <a:extLst>
              <a:ext uri="{FF2B5EF4-FFF2-40B4-BE49-F238E27FC236}">
                <a16:creationId xmlns:a16="http://schemas.microsoft.com/office/drawing/2014/main" id="{45D5F1C0-B4EE-4197-911D-B65994395A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558D94-5F1A-4543-82F2-862A76E50BD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362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>
            <a:extLst>
              <a:ext uri="{FF2B5EF4-FFF2-40B4-BE49-F238E27FC236}">
                <a16:creationId xmlns:a16="http://schemas.microsoft.com/office/drawing/2014/main" id="{B32208B9-2452-4E03-B0C3-98AE72AAD4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889E4C2-29D5-4BE1-9B66-17F9C7BF5070}" type="slidenum">
              <a:rPr kumimoji="0" lang="en-AU" altLang="en-US"/>
              <a:pPr eaLnBrk="1" hangingPunct="1">
                <a:spcBef>
                  <a:spcPct val="0"/>
                </a:spcBef>
              </a:pPr>
              <a:t>53</a:t>
            </a:fld>
            <a:endParaRPr kumimoji="0" lang="en-AU" altLang="en-US"/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1250C83D-0A7D-4944-A34A-DE9E560545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>
            <a:extLst>
              <a:ext uri="{FF2B5EF4-FFF2-40B4-BE49-F238E27FC236}">
                <a16:creationId xmlns:a16="http://schemas.microsoft.com/office/drawing/2014/main" id="{F412EC97-01EF-4D6F-8C55-D5B3C85F9D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86B019-91B9-4480-9267-68AD43E83D5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984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>
            <a:extLst>
              <a:ext uri="{FF2B5EF4-FFF2-40B4-BE49-F238E27FC236}">
                <a16:creationId xmlns:a16="http://schemas.microsoft.com/office/drawing/2014/main" id="{797AD4C5-BB49-4698-8A0C-883FA7A1EF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CFF8C18-C83C-4591-87DF-6E6575B5F2E5}" type="slidenum">
              <a:rPr kumimoji="0" lang="en-AU" altLang="en-US"/>
              <a:pPr eaLnBrk="1" hangingPunct="1">
                <a:spcBef>
                  <a:spcPct val="0"/>
                </a:spcBef>
              </a:pPr>
              <a:t>54</a:t>
            </a:fld>
            <a:endParaRPr kumimoji="0" lang="en-AU" altLang="en-US"/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7D05B39E-9B4A-45CC-A0FF-779C9EDB13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6A540C9A-AC55-4F28-9600-D3D27B9C74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A432AB-3F56-4241-BBF5-126E75CB55E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335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>
            <a:extLst>
              <a:ext uri="{FF2B5EF4-FFF2-40B4-BE49-F238E27FC236}">
                <a16:creationId xmlns:a16="http://schemas.microsoft.com/office/drawing/2014/main" id="{0E1936C8-FD2A-471D-834A-78C3CC3088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5CCDF0C-5377-4B35-A248-97B0225810D1}" type="slidenum">
              <a:rPr kumimoji="0" lang="en-AU" altLang="en-US"/>
              <a:pPr eaLnBrk="1" hangingPunct="1">
                <a:spcBef>
                  <a:spcPct val="0"/>
                </a:spcBef>
              </a:pPr>
              <a:t>55</a:t>
            </a:fld>
            <a:endParaRPr kumimoji="0" lang="en-AU" altLang="en-US"/>
          </a:p>
        </p:txBody>
      </p:sp>
      <p:sp>
        <p:nvSpPr>
          <p:cNvPr id="161795" name="Rectangle 2">
            <a:extLst>
              <a:ext uri="{FF2B5EF4-FFF2-40B4-BE49-F238E27FC236}">
                <a16:creationId xmlns:a16="http://schemas.microsoft.com/office/drawing/2014/main" id="{D049E714-D4EC-4FF3-A466-ECC726E094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>
            <a:extLst>
              <a:ext uri="{FF2B5EF4-FFF2-40B4-BE49-F238E27FC236}">
                <a16:creationId xmlns:a16="http://schemas.microsoft.com/office/drawing/2014/main" id="{93FBD6DD-3CE3-41A9-8D8C-027CE612DD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C96B12-A7E8-464B-9733-DF0F2888614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802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>
            <a:extLst>
              <a:ext uri="{FF2B5EF4-FFF2-40B4-BE49-F238E27FC236}">
                <a16:creationId xmlns:a16="http://schemas.microsoft.com/office/drawing/2014/main" id="{5BD075B5-33EB-455F-A4DA-29D11D8345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CA38B3E-997F-4533-81D4-D2BC32066DC2}" type="slidenum">
              <a:rPr kumimoji="0" lang="en-AU" altLang="en-US"/>
              <a:pPr eaLnBrk="1" hangingPunct="1">
                <a:spcBef>
                  <a:spcPct val="0"/>
                </a:spcBef>
              </a:pPr>
              <a:t>56</a:t>
            </a:fld>
            <a:endParaRPr kumimoji="0" lang="en-AU" altLang="en-US"/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id="{E9E74ADF-DFB2-4AAF-A0CE-104500E8CB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B367AB7F-439C-496C-ABA0-ED11549DD9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0F638F-5856-4AD0-A59A-D8ED67C6FB0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422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>
            <a:extLst>
              <a:ext uri="{FF2B5EF4-FFF2-40B4-BE49-F238E27FC236}">
                <a16:creationId xmlns:a16="http://schemas.microsoft.com/office/drawing/2014/main" id="{B1FCD8CC-E98C-46A1-98E5-B624BD77AD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D4C44C5-A8F6-4191-923A-4186B2265B35}" type="slidenum">
              <a:rPr kumimoji="0" lang="en-AU" altLang="en-US"/>
              <a:pPr eaLnBrk="1" hangingPunct="1">
                <a:spcBef>
                  <a:spcPct val="0"/>
                </a:spcBef>
              </a:pPr>
              <a:t>57</a:t>
            </a:fld>
            <a:endParaRPr kumimoji="0" lang="en-AU" altLang="en-US"/>
          </a:p>
        </p:txBody>
      </p:sp>
      <p:sp>
        <p:nvSpPr>
          <p:cNvPr id="163843" name="Rectangle 2">
            <a:extLst>
              <a:ext uri="{FF2B5EF4-FFF2-40B4-BE49-F238E27FC236}">
                <a16:creationId xmlns:a16="http://schemas.microsoft.com/office/drawing/2014/main" id="{09A0CE34-D3C3-481D-8AA3-55F6362818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>
            <a:extLst>
              <a:ext uri="{FF2B5EF4-FFF2-40B4-BE49-F238E27FC236}">
                <a16:creationId xmlns:a16="http://schemas.microsoft.com/office/drawing/2014/main" id="{AC769A8B-0643-4502-8EB7-40ED3EEAAF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636979-2870-4F18-8804-440D52F16AF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188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>
            <a:extLst>
              <a:ext uri="{FF2B5EF4-FFF2-40B4-BE49-F238E27FC236}">
                <a16:creationId xmlns:a16="http://schemas.microsoft.com/office/drawing/2014/main" id="{74FC3571-61BC-4035-A4A1-F13A0801A3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CBC2C78-8CF5-46E0-A152-744B2D2CE0CB}" type="slidenum">
              <a:rPr kumimoji="0" lang="en-AU" altLang="en-US"/>
              <a:pPr eaLnBrk="1" hangingPunct="1">
                <a:spcBef>
                  <a:spcPct val="0"/>
                </a:spcBef>
              </a:pPr>
              <a:t>58</a:t>
            </a:fld>
            <a:endParaRPr kumimoji="0" lang="en-AU" altLang="en-US"/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E1BF15DF-91F9-4DE5-B624-EA8021EA90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2AA047A2-916A-492C-9C54-51D056D8DB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00BE60-3FB9-427C-8226-7B44ED3BF11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672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>
            <a:extLst>
              <a:ext uri="{FF2B5EF4-FFF2-40B4-BE49-F238E27FC236}">
                <a16:creationId xmlns:a16="http://schemas.microsoft.com/office/drawing/2014/main" id="{25B3D4D8-6CB5-4EC1-A5DA-0502D9E245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D505389-580F-420D-A35D-75CE298A26A3}" type="slidenum">
              <a:rPr kumimoji="0" lang="en-AU" altLang="en-US"/>
              <a:pPr eaLnBrk="1" hangingPunct="1">
                <a:spcBef>
                  <a:spcPct val="0"/>
                </a:spcBef>
              </a:pPr>
              <a:t>59</a:t>
            </a:fld>
            <a:endParaRPr kumimoji="0" lang="en-AU" altLang="en-US"/>
          </a:p>
        </p:txBody>
      </p:sp>
      <p:sp>
        <p:nvSpPr>
          <p:cNvPr id="165891" name="Rectangle 2">
            <a:extLst>
              <a:ext uri="{FF2B5EF4-FFF2-40B4-BE49-F238E27FC236}">
                <a16:creationId xmlns:a16="http://schemas.microsoft.com/office/drawing/2014/main" id="{69402202-7805-4FD7-B73A-D4339E3EFD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>
            <a:extLst>
              <a:ext uri="{FF2B5EF4-FFF2-40B4-BE49-F238E27FC236}">
                <a16:creationId xmlns:a16="http://schemas.microsoft.com/office/drawing/2014/main" id="{0EA2E51A-25E4-448C-BFCA-FB27C8FA64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1B7B32-CA0D-4245-A32C-4CB6E283A0B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06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EB96F577-CFA9-4B83-BFCC-A083E5A6FB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8E781A4-D1C2-4825-82E9-CD1F1957A311}" type="slidenum">
              <a:rPr kumimoji="0" lang="en-AU" altLang="en-US"/>
              <a:pPr eaLnBrk="1" hangingPunct="1">
                <a:spcBef>
                  <a:spcPct val="0"/>
                </a:spcBef>
              </a:pPr>
              <a:t>6</a:t>
            </a:fld>
            <a:endParaRPr kumimoji="0" lang="en-AU" altLang="en-US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8923D0E6-231C-4590-B2B5-3B61BF09C2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A433B28C-FC41-4887-8106-88B3FDE47C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E3EB9D-9B53-48D0-A35D-576F98AB86A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04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>
            <a:extLst>
              <a:ext uri="{FF2B5EF4-FFF2-40B4-BE49-F238E27FC236}">
                <a16:creationId xmlns:a16="http://schemas.microsoft.com/office/drawing/2014/main" id="{F1B0007C-940F-4277-AA41-BFAF186C9D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9882899-0E85-402D-BA6D-B446EAAC0670}" type="slidenum">
              <a:rPr kumimoji="0" lang="en-AU" altLang="en-US"/>
              <a:pPr eaLnBrk="1" hangingPunct="1">
                <a:spcBef>
                  <a:spcPct val="0"/>
                </a:spcBef>
              </a:pPr>
              <a:t>60</a:t>
            </a:fld>
            <a:endParaRPr kumimoji="0" lang="en-AU" altLang="en-US"/>
          </a:p>
        </p:txBody>
      </p:sp>
      <p:sp>
        <p:nvSpPr>
          <p:cNvPr id="166915" name="Rectangle 2">
            <a:extLst>
              <a:ext uri="{FF2B5EF4-FFF2-40B4-BE49-F238E27FC236}">
                <a16:creationId xmlns:a16="http://schemas.microsoft.com/office/drawing/2014/main" id="{3FFE1B51-9DF3-4500-9C85-7BDA2CB3ED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>
            <a:extLst>
              <a:ext uri="{FF2B5EF4-FFF2-40B4-BE49-F238E27FC236}">
                <a16:creationId xmlns:a16="http://schemas.microsoft.com/office/drawing/2014/main" id="{E11DFA90-AE0E-49E4-8038-968CE51FE4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8E9019-3571-4E1E-8331-4CD7D96B3DF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613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>
            <a:extLst>
              <a:ext uri="{FF2B5EF4-FFF2-40B4-BE49-F238E27FC236}">
                <a16:creationId xmlns:a16="http://schemas.microsoft.com/office/drawing/2014/main" id="{8DE13601-AAE6-4F91-A546-0D580F9C66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1275BF8-BB6A-476D-A28C-5411233BD9C7}" type="slidenum">
              <a:rPr kumimoji="0" lang="en-AU" altLang="en-US"/>
              <a:pPr eaLnBrk="1" hangingPunct="1">
                <a:spcBef>
                  <a:spcPct val="0"/>
                </a:spcBef>
              </a:pPr>
              <a:t>61</a:t>
            </a:fld>
            <a:endParaRPr kumimoji="0" lang="en-AU" altLang="en-US"/>
          </a:p>
        </p:txBody>
      </p:sp>
      <p:sp>
        <p:nvSpPr>
          <p:cNvPr id="167939" name="Rectangle 2">
            <a:extLst>
              <a:ext uri="{FF2B5EF4-FFF2-40B4-BE49-F238E27FC236}">
                <a16:creationId xmlns:a16="http://schemas.microsoft.com/office/drawing/2014/main" id="{415B247F-0FAD-4ECD-B048-4D3D80A1C3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>
            <a:extLst>
              <a:ext uri="{FF2B5EF4-FFF2-40B4-BE49-F238E27FC236}">
                <a16:creationId xmlns:a16="http://schemas.microsoft.com/office/drawing/2014/main" id="{ECEAD618-E05D-4216-BE54-7AF885E0BF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0189E5-EB31-4725-98B9-E5C11C486B0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86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58EF7884-B79B-46CB-9AF6-3B34E5673D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5F25BF5-4060-423A-BDF4-715FF3CBF0A5}" type="slidenum">
              <a:rPr kumimoji="0" lang="en-AU" altLang="en-US"/>
              <a:pPr eaLnBrk="1" hangingPunct="1">
                <a:spcBef>
                  <a:spcPct val="0"/>
                </a:spcBef>
              </a:pPr>
              <a:t>7</a:t>
            </a:fld>
            <a:endParaRPr kumimoji="0" lang="en-AU" altLang="en-US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C3CC4BF0-30C4-4944-9E3F-6352E0E61C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3AA42DC9-519D-45CB-AFC2-EEE0929C1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B615E2-AA3C-4D32-B775-ABDB3FDA21B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98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C55BE8F7-FA3F-4E5A-87A2-F0A6E30834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44E069D-1336-4D92-8D9D-9FDF9D556FBC}" type="slidenum">
              <a:rPr kumimoji="0" lang="en-AU" altLang="en-US"/>
              <a:pPr eaLnBrk="1" hangingPunct="1">
                <a:spcBef>
                  <a:spcPct val="0"/>
                </a:spcBef>
              </a:pPr>
              <a:t>8</a:t>
            </a:fld>
            <a:endParaRPr kumimoji="0" lang="en-AU" altLang="en-US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28C58797-EC10-405B-9738-6C0D450CFE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23289B65-40C6-4768-8A30-859DBB972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9AD23-C934-4D05-9574-1FA1E8E4C6D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33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B08655F1-A4C6-4E11-B9FE-739702345A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759570B-E7D0-4CD4-9409-237424B831DE}" type="slidenum">
              <a:rPr kumimoji="0" lang="en-AU" altLang="en-US"/>
              <a:pPr eaLnBrk="1" hangingPunct="1">
                <a:spcBef>
                  <a:spcPct val="0"/>
                </a:spcBef>
              </a:pPr>
              <a:t>9</a:t>
            </a:fld>
            <a:endParaRPr kumimoji="0" lang="en-AU" altLang="en-US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61906DC5-3398-4E80-8CC6-2EB9958540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E919B7B7-6136-42D9-BCEF-925527796C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2EDEA-4DDF-46B8-B75A-E3E8C41D1AA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88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19E137AE-7A78-4BAC-907E-782442CB8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09FE98A-D779-4F2E-A123-173A83A8B047}" type="slidenum">
              <a:rPr kumimoji="0" lang="en-AU" altLang="en-US"/>
              <a:pPr eaLnBrk="1" hangingPunct="1">
                <a:spcBef>
                  <a:spcPct val="0"/>
                </a:spcBef>
              </a:pPr>
              <a:t>10</a:t>
            </a:fld>
            <a:endParaRPr kumimoji="0" lang="en-AU" altLang="en-US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1FE391C7-F1D8-401C-9AA6-895B3D28C8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50F19225-CE31-4626-AB03-447437BC0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462A7F-4FD4-48D2-8980-B23325D81CC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73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CF75BA96-8CB9-4DB0-A022-0FFE16C6AA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5A508FC-9C21-424F-8E74-142DD5BDBBC2}" type="slidenum">
              <a:rPr kumimoji="0" lang="en-AU" altLang="en-US"/>
              <a:pPr eaLnBrk="1" hangingPunct="1">
                <a:spcBef>
                  <a:spcPct val="0"/>
                </a:spcBef>
              </a:pPr>
              <a:t>11</a:t>
            </a:fld>
            <a:endParaRPr kumimoji="0" lang="en-AU" altLang="en-US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7382B2E6-CB8B-41B6-81FB-1E28992FA8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E7E61B98-A712-47DB-8117-9D81FE5A60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393C87-B7CD-46FE-9572-F9FE63F7255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58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A988-8A55-4DC8-90B7-5F570EE9E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35A4D-5CCA-4B53-A65E-421A7D85F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BDF2C-4C18-4CD6-99A4-0A1826393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2877-E84E-4DE8-9DA6-41C097D4225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3A4AD-057F-4A01-AD5A-84CB386E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08788-9586-4770-8F64-935495C5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8775-B9E1-41D4-820D-E8772B3C9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33A4D-6EE7-465E-A418-09DCFD9F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14BBD-D9A6-4364-BF9E-DD9E2B237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614EF-078C-4B33-8307-AA87689A2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2877-E84E-4DE8-9DA6-41C097D4225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60BA5-8FAF-48C6-B89C-4C5D6FF5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024C1-E685-46BF-AB21-30424968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8775-B9E1-41D4-820D-E8772B3C9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18D5-EECF-4DAC-8541-296DD73A7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16658-4128-4096-90A6-8AE624AA4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90F65-ADB7-4867-A29E-708A246B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2877-E84E-4DE8-9DA6-41C097D4225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8418E-16D0-44FC-948E-CBBE9CE4D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C0CBF-41B8-461C-9B75-3294EB21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8775-B9E1-41D4-820D-E8772B3C9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83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C3A38A5-7BED-4A28-967F-CD5460B98D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A884F43-67BD-4421-B5B2-5D5F9274B6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8CC3461-56B2-4DC8-A70E-8B3AAB9537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C64306-B440-4B3E-8DD1-D2480DC9F2F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76171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08EFA25-EE54-4069-91C6-6D8B2A8A48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FF9E4719-2011-4357-AC36-1885BCFF7B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3FEF2E4E-33BE-4361-93FB-D3B5394744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2ABABD-645C-4B8D-8E58-38354C24683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245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F6F9-1851-4331-B125-94F3EBE5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84B7E-3150-4D00-A8A6-65CE7D2BB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D2519-8734-4708-8A77-E694DC4A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2877-E84E-4DE8-9DA6-41C097D4225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A24DB-3A4F-4859-9CF2-86CE4AA5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ED9BD-845F-42D7-B4AC-C3F1D403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8775-B9E1-41D4-820D-E8772B3C9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8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B4155-9260-4CA2-BDDD-0B7052F0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9ECB6-E3B3-433D-905F-5190227E9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656AE-0921-446C-BB94-DC7E2097A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2877-E84E-4DE8-9DA6-41C097D4225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62DAC-28B5-476A-801A-B06575F1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7D57F-8B00-452B-A119-18B4103ED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8775-B9E1-41D4-820D-E8772B3C9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5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D82C6-6652-436B-A2A8-D9125241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CA461-D98B-49BD-9CDF-1C163D84F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2B087-23F9-443F-B42F-B6807775D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616C0-3B46-479F-8D46-2834B838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2877-E84E-4DE8-9DA6-41C097D4225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E5221-45F3-4792-9E4D-88491416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77F77-8170-4454-8865-13E34CEE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8775-B9E1-41D4-820D-E8772B3C9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1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A195-710C-4F03-B042-2D80EFE4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C6901-E8FA-4B40-860C-056F44202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21CA4-767F-4BDE-BF34-8B0880007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E835B2-6A75-468A-975D-22D1E5025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0CAC5-B724-41A9-A4DF-1A8DD6185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0B6CC-FB99-428B-A5C4-05945D4A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2877-E84E-4DE8-9DA6-41C097D4225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D63C9-5070-4F95-9A4A-0B548F721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8FF7B3-9055-4F54-8245-51342E73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8775-B9E1-41D4-820D-E8772B3C9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4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F1D2-D1AA-4B7E-BA71-7FB4FAAB1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ABDEE-0C92-43EB-A7FD-995D86C28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2877-E84E-4DE8-9DA6-41C097D4225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B8DF28-17DF-453B-B70E-33385B0E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43050-C48F-4358-87B1-FAE5C115D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8775-B9E1-41D4-820D-E8772B3C9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5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D42FE5-F924-4685-8ED2-E09A26B5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2877-E84E-4DE8-9DA6-41C097D4225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F9475D-B8C6-4218-9392-CD7E3B91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2B4FE-BA44-45D7-AF5B-85BB5E87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8775-B9E1-41D4-820D-E8772B3C9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2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9CF8-6E9F-43CA-B047-9C7A73F80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6177C-98F0-434B-AE2C-2DFC01F52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8A2AE-4C32-4B4F-B042-A84FF65B6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59B38-ECE2-4D65-902C-CBC1AB865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2877-E84E-4DE8-9DA6-41C097D4225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39740-2C68-40D5-9BF6-166DEE79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E8093-3108-4438-90B1-11362D9A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8775-B9E1-41D4-820D-E8772B3C9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9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DE44-2B8D-48E1-986B-EEA917D3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7534FF-9A2E-42D6-B24A-65C27D72F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4FF2D-BC61-4B8F-90C3-0698C8A7B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63851-65CC-4378-B07A-61C135345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2877-E84E-4DE8-9DA6-41C097D4225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15437-275E-4DC7-A346-4B3F44918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81D2E-E536-44B7-AE42-F8F7F69C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8775-B9E1-41D4-820D-E8772B3C9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6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236B3B-F79E-44F4-BF27-69D188713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C41FF-4D55-4327-9732-E27B737FC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90D24-5BB9-4B35-97F2-696F25E0C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52877-E84E-4DE8-9DA6-41C097D4225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12418-662A-4C06-B837-9CACBCAF3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FB0F-F00B-4C4E-AF34-E26D8AB98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18775-B9E1-41D4-820D-E8772B3C9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3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D019-7895-4C59-A383-392684B6ED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COMP9024: Data Structures and Algorithms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7F47A-BCE7-4DDE-971F-B286C5B17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2682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Priority Queues and Disjoint Set Union-Find Data Structures </a:t>
            </a:r>
          </a:p>
        </p:txBody>
      </p:sp>
    </p:spTree>
    <p:extLst>
      <p:ext uri="{BB962C8B-B14F-4D97-AF65-F5344CB8AC3E}">
        <p14:creationId xmlns:p14="http://schemas.microsoft.com/office/powerpoint/2010/main" val="202922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4E86AF08-FDD9-4AF6-9A52-2EC1B2C3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F2B35D4-CD63-400F-984E-1513A5311527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AU" altLang="en-US" sz="14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F960CE48-EA42-490B-8629-6DAAE7CCEC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9401" y="609600"/>
            <a:ext cx="6850063" cy="762000"/>
          </a:xfrm>
        </p:spPr>
        <p:txBody>
          <a:bodyPr/>
          <a:lstStyle/>
          <a:p>
            <a:pPr eaLnBrk="1" hangingPunct="1"/>
            <a:r>
              <a:rPr lang="en-US" altLang="en-US" sz="4000"/>
              <a:t>Insertion-Sort Example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6F03C91F-1889-461F-810B-CD2207862C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0"/>
            <a:ext cx="7772400" cy="50292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		</a:t>
            </a:r>
            <a:r>
              <a:rPr lang="en-US" altLang="en-US" sz="1800" b="1" i="1"/>
              <a:t>List </a:t>
            </a:r>
            <a:r>
              <a:rPr lang="en-US" altLang="en-US" sz="1800" i="1"/>
              <a:t>S	                         </a:t>
            </a:r>
            <a:r>
              <a:rPr lang="en-US" altLang="en-US" sz="1800" b="1" i="1"/>
              <a:t>Priority queue </a:t>
            </a:r>
            <a:r>
              <a:rPr lang="en-US" altLang="en-US" sz="1800" i="1"/>
              <a:t>P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Input:		(7</a:t>
            </a:r>
            <a:r>
              <a:rPr lang="en-US" altLang="en-US" sz="1800" i="1"/>
              <a:t>,</a:t>
            </a:r>
            <a:r>
              <a:rPr lang="en-US" altLang="en-US" sz="1800"/>
              <a:t>4</a:t>
            </a:r>
            <a:r>
              <a:rPr lang="en-US" altLang="en-US" sz="1800" i="1"/>
              <a:t>,</a:t>
            </a:r>
            <a:r>
              <a:rPr lang="en-US" altLang="en-US" sz="1800"/>
              <a:t>8</a:t>
            </a:r>
            <a:r>
              <a:rPr lang="en-US" altLang="en-US" sz="1800" i="1"/>
              <a:t>,</a:t>
            </a:r>
            <a:r>
              <a:rPr lang="en-US" altLang="en-US" sz="1800"/>
              <a:t>2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9)		()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Phase 1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     (a)		(4</a:t>
            </a:r>
            <a:r>
              <a:rPr lang="en-US" altLang="en-US" sz="1800" i="1"/>
              <a:t>,</a:t>
            </a:r>
            <a:r>
              <a:rPr lang="en-US" altLang="en-US" sz="1800"/>
              <a:t>8</a:t>
            </a:r>
            <a:r>
              <a:rPr lang="en-US" altLang="en-US" sz="1800" i="1"/>
              <a:t>,</a:t>
            </a:r>
            <a:r>
              <a:rPr lang="en-US" altLang="en-US" sz="1800"/>
              <a:t>2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9)		(7)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(b)		(8</a:t>
            </a:r>
            <a:r>
              <a:rPr lang="en-US" altLang="en-US" sz="1800" i="1"/>
              <a:t>,</a:t>
            </a:r>
            <a:r>
              <a:rPr lang="en-US" altLang="en-US" sz="1800"/>
              <a:t>2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9)		(4</a:t>
            </a:r>
            <a:r>
              <a:rPr lang="en-US" altLang="en-US" sz="1800" i="1"/>
              <a:t>,</a:t>
            </a:r>
            <a:r>
              <a:rPr lang="en-US" altLang="en-US" sz="1800"/>
              <a:t>7)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(c)		(2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9)			(4</a:t>
            </a:r>
            <a:r>
              <a:rPr lang="en-US" altLang="en-US" sz="1800" i="1"/>
              <a:t>,</a:t>
            </a:r>
            <a:r>
              <a:rPr lang="en-US" altLang="en-US" sz="1800"/>
              <a:t>7</a:t>
            </a:r>
            <a:r>
              <a:rPr lang="en-US" altLang="en-US" sz="1800" i="1"/>
              <a:t>,</a:t>
            </a:r>
            <a:r>
              <a:rPr lang="en-US" altLang="en-US" sz="1800"/>
              <a:t>8)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(d)		(5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9)			(2</a:t>
            </a:r>
            <a:r>
              <a:rPr lang="en-US" altLang="en-US" sz="1800" i="1"/>
              <a:t>,</a:t>
            </a:r>
            <a:r>
              <a:rPr lang="en-US" altLang="en-US" sz="1800"/>
              <a:t>4</a:t>
            </a:r>
            <a:r>
              <a:rPr lang="en-US" altLang="en-US" sz="1800" i="1"/>
              <a:t>,</a:t>
            </a:r>
            <a:r>
              <a:rPr lang="en-US" altLang="en-US" sz="1800"/>
              <a:t>7</a:t>
            </a:r>
            <a:r>
              <a:rPr lang="en-US" altLang="en-US" sz="1800" i="1"/>
              <a:t>,</a:t>
            </a:r>
            <a:r>
              <a:rPr lang="en-US" altLang="en-US" sz="1800"/>
              <a:t>8)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(e)		(3</a:t>
            </a:r>
            <a:r>
              <a:rPr lang="en-US" altLang="en-US" sz="1800" i="1"/>
              <a:t>,</a:t>
            </a:r>
            <a:r>
              <a:rPr lang="en-US" altLang="en-US" sz="1800"/>
              <a:t>9)			(2</a:t>
            </a:r>
            <a:r>
              <a:rPr lang="en-US" altLang="en-US" sz="1800" i="1"/>
              <a:t>,</a:t>
            </a:r>
            <a:r>
              <a:rPr lang="en-US" altLang="en-US" sz="1800"/>
              <a:t>4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7</a:t>
            </a:r>
            <a:r>
              <a:rPr lang="en-US" altLang="en-US" sz="1800" i="1"/>
              <a:t>,</a:t>
            </a:r>
            <a:r>
              <a:rPr lang="en-US" altLang="en-US" sz="1800"/>
              <a:t>8)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(f)		(9)			(2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4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7</a:t>
            </a:r>
            <a:r>
              <a:rPr lang="en-US" altLang="en-US" sz="1800" i="1"/>
              <a:t>,</a:t>
            </a:r>
            <a:r>
              <a:rPr lang="en-US" altLang="en-US" sz="1800"/>
              <a:t>8)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(g)		()			(2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4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7</a:t>
            </a:r>
            <a:r>
              <a:rPr lang="en-US" altLang="en-US" sz="1800" i="1"/>
              <a:t>,</a:t>
            </a:r>
            <a:r>
              <a:rPr lang="en-US" altLang="en-US" sz="1800"/>
              <a:t>8</a:t>
            </a:r>
            <a:r>
              <a:rPr lang="en-US" altLang="en-US" sz="1800" i="1"/>
              <a:t>,</a:t>
            </a:r>
            <a:r>
              <a:rPr lang="en-US" altLang="en-US" sz="180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Phase 2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(a)		(2)			(3</a:t>
            </a:r>
            <a:r>
              <a:rPr lang="en-US" altLang="en-US" sz="1800" i="1"/>
              <a:t>,</a:t>
            </a:r>
            <a:r>
              <a:rPr lang="en-US" altLang="en-US" sz="1800"/>
              <a:t>4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7</a:t>
            </a:r>
            <a:r>
              <a:rPr lang="en-US" altLang="en-US" sz="1800" i="1"/>
              <a:t>,</a:t>
            </a:r>
            <a:r>
              <a:rPr lang="en-US" altLang="en-US" sz="1800"/>
              <a:t>8</a:t>
            </a:r>
            <a:r>
              <a:rPr lang="en-US" altLang="en-US" sz="1800" i="1"/>
              <a:t>,</a:t>
            </a:r>
            <a:r>
              <a:rPr lang="en-US" altLang="en-US" sz="180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(b)		(2</a:t>
            </a:r>
            <a:r>
              <a:rPr lang="en-US" altLang="en-US" sz="1800" i="1"/>
              <a:t>,</a:t>
            </a:r>
            <a:r>
              <a:rPr lang="en-US" altLang="en-US" sz="1800"/>
              <a:t>3)			(4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7</a:t>
            </a:r>
            <a:r>
              <a:rPr lang="en-US" altLang="en-US" sz="1800" i="1"/>
              <a:t>,</a:t>
            </a:r>
            <a:r>
              <a:rPr lang="en-US" altLang="en-US" sz="1800"/>
              <a:t>8</a:t>
            </a:r>
            <a:r>
              <a:rPr lang="en-US" altLang="en-US" sz="1800" i="1"/>
              <a:t>,</a:t>
            </a:r>
            <a:r>
              <a:rPr lang="en-US" altLang="en-US" sz="180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..		..			..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.		.			.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(g)		(2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4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7</a:t>
            </a:r>
            <a:r>
              <a:rPr lang="en-US" altLang="en-US" sz="1800" i="1"/>
              <a:t>,</a:t>
            </a:r>
            <a:r>
              <a:rPr lang="en-US" altLang="en-US" sz="1800"/>
              <a:t>8</a:t>
            </a:r>
            <a:r>
              <a:rPr lang="en-US" altLang="en-US" sz="1800" i="1"/>
              <a:t>,</a:t>
            </a:r>
            <a:r>
              <a:rPr lang="en-US" altLang="en-US" sz="1800"/>
              <a:t>9)		()</a:t>
            </a:r>
          </a:p>
        </p:txBody>
      </p:sp>
    </p:spTree>
    <p:extLst>
      <p:ext uri="{BB962C8B-B14F-4D97-AF65-F5344CB8AC3E}">
        <p14:creationId xmlns:p14="http://schemas.microsoft.com/office/powerpoint/2010/main" val="2791076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>
            <a:extLst>
              <a:ext uri="{FF2B5EF4-FFF2-40B4-BE49-F238E27FC236}">
                <a16:creationId xmlns:a16="http://schemas.microsoft.com/office/drawing/2014/main" id="{C663FAE8-A374-457F-9517-AA3F9DC4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205F2BE-4498-446F-9714-50A2B04442FA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AU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A020EA5F-E7DB-4D64-AE17-273F50DF1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1" y="609600"/>
            <a:ext cx="6316663" cy="846138"/>
          </a:xfrm>
        </p:spPr>
        <p:txBody>
          <a:bodyPr/>
          <a:lstStyle/>
          <a:p>
            <a:pPr eaLnBrk="1" hangingPunct="1"/>
            <a:r>
              <a:rPr lang="en-US" altLang="en-US" sz="4000"/>
              <a:t>In-place Insertion-sort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7953CBB-2FBE-452B-AF23-151B3A6E004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21796" y="1874520"/>
            <a:ext cx="3810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/>
              <a:t>Instead of using an external data structure, we can implement selection-sort and insertion-sort in-place.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A portion of the input list itself serves as the priority queue.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For in-place insertion-sort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We keep sorted the initial portion of the list.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We can use </a:t>
            </a:r>
            <a:r>
              <a:rPr lang="en-US" altLang="en-US" sz="2000">
                <a:solidFill>
                  <a:schemeClr val="tx2"/>
                </a:solidFill>
              </a:rPr>
              <a:t>swaps</a:t>
            </a:r>
            <a:r>
              <a:rPr lang="en-US" altLang="en-US" sz="2000"/>
              <a:t> instead of modifying the list.</a:t>
            </a:r>
          </a:p>
        </p:txBody>
      </p:sp>
      <p:grpSp>
        <p:nvGrpSpPr>
          <p:cNvPr id="17413" name="Group 4">
            <a:extLst>
              <a:ext uri="{FF2B5EF4-FFF2-40B4-BE49-F238E27FC236}">
                <a16:creationId xmlns:a16="http://schemas.microsoft.com/office/drawing/2014/main" id="{BBAD2A7B-788F-4CF9-B9FD-46452DE306FF}"/>
              </a:ext>
            </a:extLst>
          </p:cNvPr>
          <p:cNvGrpSpPr>
            <a:grpSpLocks/>
          </p:cNvGrpSpPr>
          <p:nvPr/>
        </p:nvGrpSpPr>
        <p:grpSpPr bwMode="auto">
          <a:xfrm>
            <a:off x="5465196" y="1817370"/>
            <a:ext cx="2971800" cy="304800"/>
            <a:chOff x="3216" y="1344"/>
            <a:chExt cx="1872" cy="192"/>
          </a:xfrm>
        </p:grpSpPr>
        <p:sp>
          <p:nvSpPr>
            <p:cNvPr id="17465" name="Line 5">
              <a:extLst>
                <a:ext uri="{FF2B5EF4-FFF2-40B4-BE49-F238E27FC236}">
                  <a16:creationId xmlns:a16="http://schemas.microsoft.com/office/drawing/2014/main" id="{AAA42D12-AB24-4444-952C-8164043A9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44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6" name="Oval 6">
              <a:extLst>
                <a:ext uri="{FF2B5EF4-FFF2-40B4-BE49-F238E27FC236}">
                  <a16:creationId xmlns:a16="http://schemas.microsoft.com/office/drawing/2014/main" id="{50014371-9708-4745-A22C-B6D980C72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5</a:t>
              </a:r>
            </a:p>
          </p:txBody>
        </p:sp>
        <p:sp>
          <p:nvSpPr>
            <p:cNvPr id="17467" name="Oval 7">
              <a:extLst>
                <a:ext uri="{FF2B5EF4-FFF2-40B4-BE49-F238E27FC236}">
                  <a16:creationId xmlns:a16="http://schemas.microsoft.com/office/drawing/2014/main" id="{23F4E7D1-004E-4032-951D-E68E148B8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  <p:sp>
          <p:nvSpPr>
            <p:cNvPr id="17468" name="Oval 8">
              <a:extLst>
                <a:ext uri="{FF2B5EF4-FFF2-40B4-BE49-F238E27FC236}">
                  <a16:creationId xmlns:a16="http://schemas.microsoft.com/office/drawing/2014/main" id="{16B3A88C-D725-456A-ABEA-465F0B585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2</a:t>
              </a:r>
            </a:p>
          </p:txBody>
        </p:sp>
        <p:sp>
          <p:nvSpPr>
            <p:cNvPr id="17469" name="Oval 9">
              <a:extLst>
                <a:ext uri="{FF2B5EF4-FFF2-40B4-BE49-F238E27FC236}">
                  <a16:creationId xmlns:a16="http://schemas.microsoft.com/office/drawing/2014/main" id="{432F3B0A-96D9-44BB-8F1E-A936FCC64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3</a:t>
              </a:r>
            </a:p>
          </p:txBody>
        </p:sp>
        <p:sp>
          <p:nvSpPr>
            <p:cNvPr id="17470" name="Oval 10">
              <a:extLst>
                <a:ext uri="{FF2B5EF4-FFF2-40B4-BE49-F238E27FC236}">
                  <a16:creationId xmlns:a16="http://schemas.microsoft.com/office/drawing/2014/main" id="{DD674D4F-D509-4ED0-9869-413FEA7F6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1</a:t>
              </a:r>
            </a:p>
          </p:txBody>
        </p:sp>
      </p:grpSp>
      <p:grpSp>
        <p:nvGrpSpPr>
          <p:cNvPr id="17414" name="Group 11">
            <a:extLst>
              <a:ext uri="{FF2B5EF4-FFF2-40B4-BE49-F238E27FC236}">
                <a16:creationId xmlns:a16="http://schemas.microsoft.com/office/drawing/2014/main" id="{928C2066-5ADC-4A70-920B-8EAE0CD87EA0}"/>
              </a:ext>
            </a:extLst>
          </p:cNvPr>
          <p:cNvGrpSpPr>
            <a:grpSpLocks/>
          </p:cNvGrpSpPr>
          <p:nvPr/>
        </p:nvGrpSpPr>
        <p:grpSpPr bwMode="auto">
          <a:xfrm>
            <a:off x="5465196" y="2528570"/>
            <a:ext cx="2971800" cy="304800"/>
            <a:chOff x="3264" y="1560"/>
            <a:chExt cx="1872" cy="192"/>
          </a:xfrm>
        </p:grpSpPr>
        <p:sp>
          <p:nvSpPr>
            <p:cNvPr id="17459" name="Line 12">
              <a:extLst>
                <a:ext uri="{FF2B5EF4-FFF2-40B4-BE49-F238E27FC236}">
                  <a16:creationId xmlns:a16="http://schemas.microsoft.com/office/drawing/2014/main" id="{B950C2B1-824D-411D-AD94-2F2C32185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656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0" name="Oval 13">
              <a:extLst>
                <a:ext uri="{FF2B5EF4-FFF2-40B4-BE49-F238E27FC236}">
                  <a16:creationId xmlns:a16="http://schemas.microsoft.com/office/drawing/2014/main" id="{B02BAD3F-BEDF-41A6-8104-645042733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560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5</a:t>
              </a:r>
            </a:p>
          </p:txBody>
        </p:sp>
        <p:sp>
          <p:nvSpPr>
            <p:cNvPr id="17461" name="Oval 14">
              <a:extLst>
                <a:ext uri="{FF2B5EF4-FFF2-40B4-BE49-F238E27FC236}">
                  <a16:creationId xmlns:a16="http://schemas.microsoft.com/office/drawing/2014/main" id="{7FD515A4-6B49-4FA5-B39E-48A65705E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" y="1560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  <p:sp>
          <p:nvSpPr>
            <p:cNvPr id="17462" name="Oval 15">
              <a:extLst>
                <a:ext uri="{FF2B5EF4-FFF2-40B4-BE49-F238E27FC236}">
                  <a16:creationId xmlns:a16="http://schemas.microsoft.com/office/drawing/2014/main" id="{710C2FEE-4603-4E4B-8DC7-493FD1790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1560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2</a:t>
              </a:r>
            </a:p>
          </p:txBody>
        </p:sp>
        <p:sp>
          <p:nvSpPr>
            <p:cNvPr id="17463" name="Oval 16">
              <a:extLst>
                <a:ext uri="{FF2B5EF4-FFF2-40B4-BE49-F238E27FC236}">
                  <a16:creationId xmlns:a16="http://schemas.microsoft.com/office/drawing/2014/main" id="{AF75C564-A155-4051-8336-E658F1B3A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" y="1560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3</a:t>
              </a:r>
            </a:p>
          </p:txBody>
        </p:sp>
        <p:sp>
          <p:nvSpPr>
            <p:cNvPr id="17464" name="Oval 17">
              <a:extLst>
                <a:ext uri="{FF2B5EF4-FFF2-40B4-BE49-F238E27FC236}">
                  <a16:creationId xmlns:a16="http://schemas.microsoft.com/office/drawing/2014/main" id="{49A0E6D6-B7BB-427E-8469-BB7FF1339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560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1</a:t>
              </a:r>
            </a:p>
          </p:txBody>
        </p:sp>
      </p:grpSp>
      <p:grpSp>
        <p:nvGrpSpPr>
          <p:cNvPr id="17415" name="Group 18">
            <a:extLst>
              <a:ext uri="{FF2B5EF4-FFF2-40B4-BE49-F238E27FC236}">
                <a16:creationId xmlns:a16="http://schemas.microsoft.com/office/drawing/2014/main" id="{780D254E-234E-49DB-B672-4FD63F2783AB}"/>
              </a:ext>
            </a:extLst>
          </p:cNvPr>
          <p:cNvGrpSpPr>
            <a:grpSpLocks/>
          </p:cNvGrpSpPr>
          <p:nvPr/>
        </p:nvGrpSpPr>
        <p:grpSpPr bwMode="auto">
          <a:xfrm>
            <a:off x="5465196" y="3239770"/>
            <a:ext cx="2971800" cy="304800"/>
            <a:chOff x="3264" y="2064"/>
            <a:chExt cx="1872" cy="192"/>
          </a:xfrm>
        </p:grpSpPr>
        <p:sp>
          <p:nvSpPr>
            <p:cNvPr id="17453" name="Line 19">
              <a:extLst>
                <a:ext uri="{FF2B5EF4-FFF2-40B4-BE49-F238E27FC236}">
                  <a16:creationId xmlns:a16="http://schemas.microsoft.com/office/drawing/2014/main" id="{CEFD2536-6F1B-42A5-B229-F1425166D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16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Oval 20">
              <a:extLst>
                <a:ext uri="{FF2B5EF4-FFF2-40B4-BE49-F238E27FC236}">
                  <a16:creationId xmlns:a16="http://schemas.microsoft.com/office/drawing/2014/main" id="{E37504CB-1B82-4C86-9821-BF2EAF4AB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064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  <p:sp>
          <p:nvSpPr>
            <p:cNvPr id="17455" name="Oval 21">
              <a:extLst>
                <a:ext uri="{FF2B5EF4-FFF2-40B4-BE49-F238E27FC236}">
                  <a16:creationId xmlns:a16="http://schemas.microsoft.com/office/drawing/2014/main" id="{13327347-6F48-4798-A42E-EEACBB566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" y="2064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5</a:t>
              </a:r>
            </a:p>
          </p:txBody>
        </p:sp>
        <p:sp>
          <p:nvSpPr>
            <p:cNvPr id="17456" name="Oval 22">
              <a:extLst>
                <a:ext uri="{FF2B5EF4-FFF2-40B4-BE49-F238E27FC236}">
                  <a16:creationId xmlns:a16="http://schemas.microsoft.com/office/drawing/2014/main" id="{8E794B1C-94F2-4EFA-8A8C-99AF8AB86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2</a:t>
              </a:r>
            </a:p>
          </p:txBody>
        </p:sp>
        <p:sp>
          <p:nvSpPr>
            <p:cNvPr id="17457" name="Oval 23">
              <a:extLst>
                <a:ext uri="{FF2B5EF4-FFF2-40B4-BE49-F238E27FC236}">
                  <a16:creationId xmlns:a16="http://schemas.microsoft.com/office/drawing/2014/main" id="{030BF14D-262C-49F8-B03A-CFB63030D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3</a:t>
              </a:r>
            </a:p>
          </p:txBody>
        </p:sp>
        <p:sp>
          <p:nvSpPr>
            <p:cNvPr id="17458" name="Oval 24">
              <a:extLst>
                <a:ext uri="{FF2B5EF4-FFF2-40B4-BE49-F238E27FC236}">
                  <a16:creationId xmlns:a16="http://schemas.microsoft.com/office/drawing/2014/main" id="{04F0AF17-A6BF-4E00-9A7F-F21EFA8BB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1</a:t>
              </a:r>
            </a:p>
          </p:txBody>
        </p:sp>
      </p:grpSp>
      <p:grpSp>
        <p:nvGrpSpPr>
          <p:cNvPr id="17416" name="Group 25">
            <a:extLst>
              <a:ext uri="{FF2B5EF4-FFF2-40B4-BE49-F238E27FC236}">
                <a16:creationId xmlns:a16="http://schemas.microsoft.com/office/drawing/2014/main" id="{FCA1A1A6-C689-49E2-8537-8FD3D026EACA}"/>
              </a:ext>
            </a:extLst>
          </p:cNvPr>
          <p:cNvGrpSpPr>
            <a:grpSpLocks/>
          </p:cNvGrpSpPr>
          <p:nvPr/>
        </p:nvGrpSpPr>
        <p:grpSpPr bwMode="auto">
          <a:xfrm>
            <a:off x="5465196" y="3950970"/>
            <a:ext cx="2971800" cy="304800"/>
            <a:chOff x="3264" y="2568"/>
            <a:chExt cx="1872" cy="192"/>
          </a:xfrm>
        </p:grpSpPr>
        <p:sp>
          <p:nvSpPr>
            <p:cNvPr id="17447" name="Line 26">
              <a:extLst>
                <a:ext uri="{FF2B5EF4-FFF2-40B4-BE49-F238E27FC236}">
                  <a16:creationId xmlns:a16="http://schemas.microsoft.com/office/drawing/2014/main" id="{C92FBBB1-B71E-4FE5-9A3A-E1236E106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664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8" name="Oval 27">
              <a:extLst>
                <a:ext uri="{FF2B5EF4-FFF2-40B4-BE49-F238E27FC236}">
                  <a16:creationId xmlns:a16="http://schemas.microsoft.com/office/drawing/2014/main" id="{C3BDCEF0-8E4F-4C7A-A753-E4EFF4EA3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56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2</a:t>
              </a:r>
            </a:p>
          </p:txBody>
        </p:sp>
        <p:sp>
          <p:nvSpPr>
            <p:cNvPr id="17449" name="Oval 28">
              <a:extLst>
                <a:ext uri="{FF2B5EF4-FFF2-40B4-BE49-F238E27FC236}">
                  <a16:creationId xmlns:a16="http://schemas.microsoft.com/office/drawing/2014/main" id="{21BA1B49-F9C3-4D05-A94F-6841E3E50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" y="256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  <p:sp>
          <p:nvSpPr>
            <p:cNvPr id="17450" name="Oval 29">
              <a:extLst>
                <a:ext uri="{FF2B5EF4-FFF2-40B4-BE49-F238E27FC236}">
                  <a16:creationId xmlns:a16="http://schemas.microsoft.com/office/drawing/2014/main" id="{7AE78274-E5E6-40F9-92BD-9B6F46C84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256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5</a:t>
              </a:r>
            </a:p>
          </p:txBody>
        </p:sp>
        <p:sp>
          <p:nvSpPr>
            <p:cNvPr id="17451" name="Oval 30">
              <a:extLst>
                <a:ext uri="{FF2B5EF4-FFF2-40B4-BE49-F238E27FC236}">
                  <a16:creationId xmlns:a16="http://schemas.microsoft.com/office/drawing/2014/main" id="{53D43D70-3B4D-429D-9D0D-51C0D25AD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" y="2568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3</a:t>
              </a:r>
            </a:p>
          </p:txBody>
        </p:sp>
        <p:sp>
          <p:nvSpPr>
            <p:cNvPr id="17452" name="Oval 31">
              <a:extLst>
                <a:ext uri="{FF2B5EF4-FFF2-40B4-BE49-F238E27FC236}">
                  <a16:creationId xmlns:a16="http://schemas.microsoft.com/office/drawing/2014/main" id="{15B94BD0-1BD4-438F-BF80-51F028F65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568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1</a:t>
              </a:r>
            </a:p>
          </p:txBody>
        </p:sp>
      </p:grpSp>
      <p:grpSp>
        <p:nvGrpSpPr>
          <p:cNvPr id="17417" name="Group 32">
            <a:extLst>
              <a:ext uri="{FF2B5EF4-FFF2-40B4-BE49-F238E27FC236}">
                <a16:creationId xmlns:a16="http://schemas.microsoft.com/office/drawing/2014/main" id="{825CD246-8116-4D91-8CD4-B0D19C9A3CAE}"/>
              </a:ext>
            </a:extLst>
          </p:cNvPr>
          <p:cNvGrpSpPr>
            <a:grpSpLocks/>
          </p:cNvGrpSpPr>
          <p:nvPr/>
        </p:nvGrpSpPr>
        <p:grpSpPr bwMode="auto">
          <a:xfrm>
            <a:off x="5465196" y="4662170"/>
            <a:ext cx="2971800" cy="304800"/>
            <a:chOff x="3264" y="3072"/>
            <a:chExt cx="1872" cy="192"/>
          </a:xfrm>
        </p:grpSpPr>
        <p:sp>
          <p:nvSpPr>
            <p:cNvPr id="17441" name="Line 33">
              <a:extLst>
                <a:ext uri="{FF2B5EF4-FFF2-40B4-BE49-F238E27FC236}">
                  <a16:creationId xmlns:a16="http://schemas.microsoft.com/office/drawing/2014/main" id="{8D0E245C-863A-41B8-835E-2DB2D71AA2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168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2" name="Oval 34">
              <a:extLst>
                <a:ext uri="{FF2B5EF4-FFF2-40B4-BE49-F238E27FC236}">
                  <a16:creationId xmlns:a16="http://schemas.microsoft.com/office/drawing/2014/main" id="{85E35BC7-D03A-4A5C-8748-45C46159A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072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2</a:t>
              </a:r>
            </a:p>
          </p:txBody>
        </p:sp>
        <p:sp>
          <p:nvSpPr>
            <p:cNvPr id="17443" name="Oval 35">
              <a:extLst>
                <a:ext uri="{FF2B5EF4-FFF2-40B4-BE49-F238E27FC236}">
                  <a16:creationId xmlns:a16="http://schemas.microsoft.com/office/drawing/2014/main" id="{FF6642A5-22B7-4EF0-8314-51DD50A8D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" y="3072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3</a:t>
              </a:r>
            </a:p>
          </p:txBody>
        </p:sp>
        <p:sp>
          <p:nvSpPr>
            <p:cNvPr id="17444" name="Oval 36">
              <a:extLst>
                <a:ext uri="{FF2B5EF4-FFF2-40B4-BE49-F238E27FC236}">
                  <a16:creationId xmlns:a16="http://schemas.microsoft.com/office/drawing/2014/main" id="{FADCBEC0-213F-430C-A464-A7D63D9EC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3072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  <p:sp>
          <p:nvSpPr>
            <p:cNvPr id="17445" name="Oval 37">
              <a:extLst>
                <a:ext uri="{FF2B5EF4-FFF2-40B4-BE49-F238E27FC236}">
                  <a16:creationId xmlns:a16="http://schemas.microsoft.com/office/drawing/2014/main" id="{74C29228-CC54-4274-AB10-0A5D3D366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" y="3072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5</a:t>
              </a:r>
            </a:p>
          </p:txBody>
        </p:sp>
        <p:sp>
          <p:nvSpPr>
            <p:cNvPr id="17446" name="Oval 38">
              <a:extLst>
                <a:ext uri="{FF2B5EF4-FFF2-40B4-BE49-F238E27FC236}">
                  <a16:creationId xmlns:a16="http://schemas.microsoft.com/office/drawing/2014/main" id="{14F4B27D-C19F-4B36-A49F-CAAD142B4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3072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1</a:t>
              </a:r>
            </a:p>
          </p:txBody>
        </p:sp>
      </p:grpSp>
      <p:grpSp>
        <p:nvGrpSpPr>
          <p:cNvPr id="17418" name="Group 39">
            <a:extLst>
              <a:ext uri="{FF2B5EF4-FFF2-40B4-BE49-F238E27FC236}">
                <a16:creationId xmlns:a16="http://schemas.microsoft.com/office/drawing/2014/main" id="{F8445E9A-1C68-4969-945B-158D9BE85BFC}"/>
              </a:ext>
            </a:extLst>
          </p:cNvPr>
          <p:cNvGrpSpPr>
            <a:grpSpLocks/>
          </p:cNvGrpSpPr>
          <p:nvPr/>
        </p:nvGrpSpPr>
        <p:grpSpPr bwMode="auto">
          <a:xfrm>
            <a:off x="5465196" y="5373370"/>
            <a:ext cx="2971800" cy="304800"/>
            <a:chOff x="3264" y="3456"/>
            <a:chExt cx="1872" cy="192"/>
          </a:xfrm>
        </p:grpSpPr>
        <p:sp>
          <p:nvSpPr>
            <p:cNvPr id="17435" name="Line 40">
              <a:extLst>
                <a:ext uri="{FF2B5EF4-FFF2-40B4-BE49-F238E27FC236}">
                  <a16:creationId xmlns:a16="http://schemas.microsoft.com/office/drawing/2014/main" id="{CBCBA54A-498E-44B7-B2F8-5CF51EF7D1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552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Oval 41">
              <a:extLst>
                <a:ext uri="{FF2B5EF4-FFF2-40B4-BE49-F238E27FC236}">
                  <a16:creationId xmlns:a16="http://schemas.microsoft.com/office/drawing/2014/main" id="{6C5024DF-D451-439C-9026-FC89BE4E8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45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1</a:t>
              </a:r>
            </a:p>
          </p:txBody>
        </p:sp>
        <p:sp>
          <p:nvSpPr>
            <p:cNvPr id="17437" name="Oval 42">
              <a:extLst>
                <a:ext uri="{FF2B5EF4-FFF2-40B4-BE49-F238E27FC236}">
                  <a16:creationId xmlns:a16="http://schemas.microsoft.com/office/drawing/2014/main" id="{5DFB0DDB-04EA-47E2-BBD7-7FE9BD321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" y="345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2</a:t>
              </a:r>
            </a:p>
          </p:txBody>
        </p:sp>
        <p:sp>
          <p:nvSpPr>
            <p:cNvPr id="17438" name="Oval 43">
              <a:extLst>
                <a:ext uri="{FF2B5EF4-FFF2-40B4-BE49-F238E27FC236}">
                  <a16:creationId xmlns:a16="http://schemas.microsoft.com/office/drawing/2014/main" id="{50659802-915F-40E6-8E95-DB07D7ACF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345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3</a:t>
              </a:r>
            </a:p>
          </p:txBody>
        </p:sp>
        <p:sp>
          <p:nvSpPr>
            <p:cNvPr id="17439" name="Oval 44">
              <a:extLst>
                <a:ext uri="{FF2B5EF4-FFF2-40B4-BE49-F238E27FC236}">
                  <a16:creationId xmlns:a16="http://schemas.microsoft.com/office/drawing/2014/main" id="{795D3683-B1A7-4D11-8BA8-77F5EF287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" y="345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  <p:sp>
          <p:nvSpPr>
            <p:cNvPr id="17440" name="Oval 45">
              <a:extLst>
                <a:ext uri="{FF2B5EF4-FFF2-40B4-BE49-F238E27FC236}">
                  <a16:creationId xmlns:a16="http://schemas.microsoft.com/office/drawing/2014/main" id="{8532DFAC-754B-4961-97A2-1354E9262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345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5</a:t>
              </a:r>
            </a:p>
          </p:txBody>
        </p:sp>
      </p:grpSp>
      <p:grpSp>
        <p:nvGrpSpPr>
          <p:cNvPr id="17419" name="Group 46">
            <a:extLst>
              <a:ext uri="{FF2B5EF4-FFF2-40B4-BE49-F238E27FC236}">
                <a16:creationId xmlns:a16="http://schemas.microsoft.com/office/drawing/2014/main" id="{384B970D-E86B-4054-B5A9-01C50C55C91B}"/>
              </a:ext>
            </a:extLst>
          </p:cNvPr>
          <p:cNvGrpSpPr>
            <a:grpSpLocks/>
          </p:cNvGrpSpPr>
          <p:nvPr/>
        </p:nvGrpSpPr>
        <p:grpSpPr bwMode="auto">
          <a:xfrm>
            <a:off x="5465196" y="6084570"/>
            <a:ext cx="2971800" cy="304800"/>
            <a:chOff x="3264" y="3744"/>
            <a:chExt cx="1872" cy="192"/>
          </a:xfrm>
        </p:grpSpPr>
        <p:sp>
          <p:nvSpPr>
            <p:cNvPr id="17429" name="Line 47">
              <a:extLst>
                <a:ext uri="{FF2B5EF4-FFF2-40B4-BE49-F238E27FC236}">
                  <a16:creationId xmlns:a16="http://schemas.microsoft.com/office/drawing/2014/main" id="{3CE7FB9F-C975-4A59-8777-B8C7E5E1C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84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Oval 48">
              <a:extLst>
                <a:ext uri="{FF2B5EF4-FFF2-40B4-BE49-F238E27FC236}">
                  <a16:creationId xmlns:a16="http://schemas.microsoft.com/office/drawing/2014/main" id="{DE18766A-107F-4036-8692-BF37180CC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1</a:t>
              </a:r>
            </a:p>
          </p:txBody>
        </p:sp>
        <p:sp>
          <p:nvSpPr>
            <p:cNvPr id="17431" name="Oval 49">
              <a:extLst>
                <a:ext uri="{FF2B5EF4-FFF2-40B4-BE49-F238E27FC236}">
                  <a16:creationId xmlns:a16="http://schemas.microsoft.com/office/drawing/2014/main" id="{C698E1D0-E050-43EB-841C-A750D39FD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2</a:t>
              </a:r>
            </a:p>
          </p:txBody>
        </p:sp>
        <p:sp>
          <p:nvSpPr>
            <p:cNvPr id="17432" name="Oval 50">
              <a:extLst>
                <a:ext uri="{FF2B5EF4-FFF2-40B4-BE49-F238E27FC236}">
                  <a16:creationId xmlns:a16="http://schemas.microsoft.com/office/drawing/2014/main" id="{D008384F-F26C-4D49-AD86-9F2F9C9F5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3</a:t>
              </a:r>
            </a:p>
          </p:txBody>
        </p:sp>
        <p:sp>
          <p:nvSpPr>
            <p:cNvPr id="17433" name="Oval 51">
              <a:extLst>
                <a:ext uri="{FF2B5EF4-FFF2-40B4-BE49-F238E27FC236}">
                  <a16:creationId xmlns:a16="http://schemas.microsoft.com/office/drawing/2014/main" id="{383D622E-05E9-40CA-822A-36E1F26C8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  <p:sp>
          <p:nvSpPr>
            <p:cNvPr id="17434" name="Oval 52">
              <a:extLst>
                <a:ext uri="{FF2B5EF4-FFF2-40B4-BE49-F238E27FC236}">
                  <a16:creationId xmlns:a16="http://schemas.microsoft.com/office/drawing/2014/main" id="{D8E09A6B-CFDB-48C6-9D4C-0DA0340E8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5</a:t>
              </a:r>
            </a:p>
          </p:txBody>
        </p:sp>
      </p:grpSp>
      <p:cxnSp>
        <p:nvCxnSpPr>
          <p:cNvPr id="17420" name="AutoShape 53">
            <a:extLst>
              <a:ext uri="{FF2B5EF4-FFF2-40B4-BE49-F238E27FC236}">
                <a16:creationId xmlns:a16="http://schemas.microsoft.com/office/drawing/2014/main" id="{0C4AADEC-A9CA-4197-A632-ECD7D173A45C}"/>
              </a:ext>
            </a:extLst>
          </p:cNvPr>
          <p:cNvCxnSpPr>
            <a:cxnSpLocks noChangeShapeType="1"/>
            <a:stCxn id="17461" idx="0"/>
            <a:endCxn id="17460" idx="7"/>
          </p:cNvCxnSpPr>
          <p:nvPr/>
        </p:nvCxnSpPr>
        <p:spPr bwMode="auto">
          <a:xfrm rot="16200000" flipH="1" flipV="1">
            <a:off x="5982721" y="226187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AutoShape 54">
            <a:extLst>
              <a:ext uri="{FF2B5EF4-FFF2-40B4-BE49-F238E27FC236}">
                <a16:creationId xmlns:a16="http://schemas.microsoft.com/office/drawing/2014/main" id="{0AF2CE49-4CCE-4919-B008-1D3453DD0938}"/>
              </a:ext>
            </a:extLst>
          </p:cNvPr>
          <p:cNvCxnSpPr>
            <a:cxnSpLocks noChangeShapeType="1"/>
            <a:stCxn id="17456" idx="0"/>
            <a:endCxn id="17455" idx="7"/>
          </p:cNvCxnSpPr>
          <p:nvPr/>
        </p:nvCxnSpPr>
        <p:spPr bwMode="auto">
          <a:xfrm rot="16200000" flipH="1" flipV="1">
            <a:off x="6649471" y="297307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AutoShape 55">
            <a:extLst>
              <a:ext uri="{FF2B5EF4-FFF2-40B4-BE49-F238E27FC236}">
                <a16:creationId xmlns:a16="http://schemas.microsoft.com/office/drawing/2014/main" id="{BD7D4C17-94F3-402C-8C03-5DBD887C24DF}"/>
              </a:ext>
            </a:extLst>
          </p:cNvPr>
          <p:cNvCxnSpPr>
            <a:cxnSpLocks noChangeShapeType="1"/>
            <a:stCxn id="17455" idx="0"/>
            <a:endCxn id="17454" idx="7"/>
          </p:cNvCxnSpPr>
          <p:nvPr/>
        </p:nvCxnSpPr>
        <p:spPr bwMode="auto">
          <a:xfrm rot="16200000" flipH="1" flipV="1">
            <a:off x="5982721" y="297307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AutoShape 56">
            <a:extLst>
              <a:ext uri="{FF2B5EF4-FFF2-40B4-BE49-F238E27FC236}">
                <a16:creationId xmlns:a16="http://schemas.microsoft.com/office/drawing/2014/main" id="{D494A253-9FA1-4193-AC30-0969CD39969D}"/>
              </a:ext>
            </a:extLst>
          </p:cNvPr>
          <p:cNvCxnSpPr>
            <a:cxnSpLocks noChangeShapeType="1"/>
            <a:stCxn id="17450" idx="0"/>
            <a:endCxn id="17449" idx="7"/>
          </p:cNvCxnSpPr>
          <p:nvPr/>
        </p:nvCxnSpPr>
        <p:spPr bwMode="auto">
          <a:xfrm rot="16200000" flipH="1" flipV="1">
            <a:off x="6649471" y="368427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4" name="AutoShape 57">
            <a:extLst>
              <a:ext uri="{FF2B5EF4-FFF2-40B4-BE49-F238E27FC236}">
                <a16:creationId xmlns:a16="http://schemas.microsoft.com/office/drawing/2014/main" id="{7D1539BE-4B48-444C-B248-25594A0E8487}"/>
              </a:ext>
            </a:extLst>
          </p:cNvPr>
          <p:cNvCxnSpPr>
            <a:cxnSpLocks noChangeShapeType="1"/>
            <a:stCxn id="17451" idx="0"/>
            <a:endCxn id="17450" idx="7"/>
          </p:cNvCxnSpPr>
          <p:nvPr/>
        </p:nvCxnSpPr>
        <p:spPr bwMode="auto">
          <a:xfrm rot="16200000" flipH="1" flipV="1">
            <a:off x="7316221" y="368427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5" name="AutoShape 58">
            <a:extLst>
              <a:ext uri="{FF2B5EF4-FFF2-40B4-BE49-F238E27FC236}">
                <a16:creationId xmlns:a16="http://schemas.microsoft.com/office/drawing/2014/main" id="{14B7534C-5EF6-4FD7-8892-FC9638869918}"/>
              </a:ext>
            </a:extLst>
          </p:cNvPr>
          <p:cNvCxnSpPr>
            <a:cxnSpLocks noChangeShapeType="1"/>
            <a:stCxn id="17446" idx="0"/>
            <a:endCxn id="17445" idx="7"/>
          </p:cNvCxnSpPr>
          <p:nvPr/>
        </p:nvCxnSpPr>
        <p:spPr bwMode="auto">
          <a:xfrm rot="16200000" flipH="1" flipV="1">
            <a:off x="7982971" y="439547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6" name="AutoShape 59">
            <a:extLst>
              <a:ext uri="{FF2B5EF4-FFF2-40B4-BE49-F238E27FC236}">
                <a16:creationId xmlns:a16="http://schemas.microsoft.com/office/drawing/2014/main" id="{A98D489B-C5A0-46ED-BD8E-D2FDA647C9B1}"/>
              </a:ext>
            </a:extLst>
          </p:cNvPr>
          <p:cNvCxnSpPr>
            <a:cxnSpLocks noChangeShapeType="1"/>
            <a:stCxn id="17444" idx="0"/>
            <a:endCxn id="17443" idx="7"/>
          </p:cNvCxnSpPr>
          <p:nvPr/>
        </p:nvCxnSpPr>
        <p:spPr bwMode="auto">
          <a:xfrm rot="16200000" flipH="1" flipV="1">
            <a:off x="6649471" y="439547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7" name="AutoShape 60">
            <a:extLst>
              <a:ext uri="{FF2B5EF4-FFF2-40B4-BE49-F238E27FC236}">
                <a16:creationId xmlns:a16="http://schemas.microsoft.com/office/drawing/2014/main" id="{1AEB7EFE-BC90-4C07-9138-A77DB019FE5B}"/>
              </a:ext>
            </a:extLst>
          </p:cNvPr>
          <p:cNvCxnSpPr>
            <a:cxnSpLocks noChangeShapeType="1"/>
            <a:stCxn id="17443" idx="0"/>
            <a:endCxn id="17442" idx="7"/>
          </p:cNvCxnSpPr>
          <p:nvPr/>
        </p:nvCxnSpPr>
        <p:spPr bwMode="auto">
          <a:xfrm rot="16200000" flipH="1" flipV="1">
            <a:off x="5982721" y="439547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8" name="AutoShape 61">
            <a:extLst>
              <a:ext uri="{FF2B5EF4-FFF2-40B4-BE49-F238E27FC236}">
                <a16:creationId xmlns:a16="http://schemas.microsoft.com/office/drawing/2014/main" id="{39E9FEF3-338A-4830-8927-20E1C5C2E3CC}"/>
              </a:ext>
            </a:extLst>
          </p:cNvPr>
          <p:cNvCxnSpPr>
            <a:cxnSpLocks noChangeShapeType="1"/>
            <a:stCxn id="17445" idx="0"/>
            <a:endCxn id="17444" idx="7"/>
          </p:cNvCxnSpPr>
          <p:nvPr/>
        </p:nvCxnSpPr>
        <p:spPr bwMode="auto">
          <a:xfrm rot="16200000" flipH="1" flipV="1">
            <a:off x="7316221" y="439547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77956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6">
            <a:extLst>
              <a:ext uri="{FF2B5EF4-FFF2-40B4-BE49-F238E27FC236}">
                <a16:creationId xmlns:a16="http://schemas.microsoft.com/office/drawing/2014/main" id="{F11D11C8-758E-4C5E-B210-3FEA82628B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2840A40-749A-49BB-8A4A-27029B85D540}" type="slidenum">
              <a:rPr lang="en-AU" altLang="en-US" sz="1400">
                <a:solidFill>
                  <a:schemeClr val="bg2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AU" altLang="en-US" sz="1400">
              <a:solidFill>
                <a:schemeClr val="bg2"/>
              </a:solidFill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3933D8EE-1E69-45BC-A9CF-292ABC3E628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10533" y="539364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Heaps</a:t>
            </a:r>
          </a:p>
        </p:txBody>
      </p:sp>
      <p:sp>
        <p:nvSpPr>
          <p:cNvPr id="18436" name="Oval 3">
            <a:extLst>
              <a:ext uri="{FF2B5EF4-FFF2-40B4-BE49-F238E27FC236}">
                <a16:creationId xmlns:a16="http://schemas.microsoft.com/office/drawing/2014/main" id="{8F62BD04-1B95-4758-9A65-4ECB2084C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953" y="3275012"/>
            <a:ext cx="306388" cy="3079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8437" name="Oval 4">
            <a:extLst>
              <a:ext uri="{FF2B5EF4-FFF2-40B4-BE49-F238E27FC236}">
                <a16:creationId xmlns:a16="http://schemas.microsoft.com/office/drawing/2014/main" id="{AAC1FF12-32A3-4D8B-B750-1DA8C487F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1417" y="3767137"/>
            <a:ext cx="306387" cy="3079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18438" name="Oval 5">
            <a:extLst>
              <a:ext uri="{FF2B5EF4-FFF2-40B4-BE49-F238E27FC236}">
                <a16:creationId xmlns:a16="http://schemas.microsoft.com/office/drawing/2014/main" id="{41446A2A-EC97-4904-8EA2-DD587A0F1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379" y="3767137"/>
            <a:ext cx="307975" cy="3079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8439" name="Oval 6">
            <a:extLst>
              <a:ext uri="{FF2B5EF4-FFF2-40B4-BE49-F238E27FC236}">
                <a16:creationId xmlns:a16="http://schemas.microsoft.com/office/drawing/2014/main" id="{75898AB6-EF8E-43B7-9F7F-35F69C420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117" y="4259261"/>
            <a:ext cx="306387" cy="3063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8440" name="AutoShape 7">
            <a:extLst>
              <a:ext uri="{FF2B5EF4-FFF2-40B4-BE49-F238E27FC236}">
                <a16:creationId xmlns:a16="http://schemas.microsoft.com/office/drawing/2014/main" id="{2B4E4498-72B8-477A-B931-DDD64C0A7A7E}"/>
              </a:ext>
            </a:extLst>
          </p:cNvPr>
          <p:cNvCxnSpPr>
            <a:cxnSpLocks noChangeShapeType="1"/>
            <a:stCxn id="18436" idx="3"/>
            <a:endCxn id="18438" idx="7"/>
          </p:cNvCxnSpPr>
          <p:nvPr/>
        </p:nvCxnSpPr>
        <p:spPr bwMode="auto">
          <a:xfrm flipH="1">
            <a:off x="4587903" y="3544887"/>
            <a:ext cx="698500" cy="258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1" name="AutoShape 8">
            <a:extLst>
              <a:ext uri="{FF2B5EF4-FFF2-40B4-BE49-F238E27FC236}">
                <a16:creationId xmlns:a16="http://schemas.microsoft.com/office/drawing/2014/main" id="{AB043BDD-2290-4024-91AE-720758309307}"/>
              </a:ext>
            </a:extLst>
          </p:cNvPr>
          <p:cNvCxnSpPr>
            <a:cxnSpLocks noChangeShapeType="1"/>
            <a:stCxn id="18437" idx="1"/>
            <a:endCxn id="18436" idx="5"/>
          </p:cNvCxnSpPr>
          <p:nvPr/>
        </p:nvCxnSpPr>
        <p:spPr bwMode="auto">
          <a:xfrm flipH="1" flipV="1">
            <a:off x="5503892" y="3544887"/>
            <a:ext cx="561975" cy="258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2" name="AutoShape 9">
            <a:extLst>
              <a:ext uri="{FF2B5EF4-FFF2-40B4-BE49-F238E27FC236}">
                <a16:creationId xmlns:a16="http://schemas.microsoft.com/office/drawing/2014/main" id="{5653B7C8-BF9A-4E30-8296-D98EF23D00D5}"/>
              </a:ext>
            </a:extLst>
          </p:cNvPr>
          <p:cNvCxnSpPr>
            <a:cxnSpLocks noChangeShapeType="1"/>
            <a:stCxn id="18444" idx="7"/>
            <a:endCxn id="18438" idx="3"/>
          </p:cNvCxnSpPr>
          <p:nvPr/>
        </p:nvCxnSpPr>
        <p:spPr bwMode="auto">
          <a:xfrm flipV="1">
            <a:off x="4022754" y="4037012"/>
            <a:ext cx="347663" cy="258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3" name="AutoShape 10">
            <a:extLst>
              <a:ext uri="{FF2B5EF4-FFF2-40B4-BE49-F238E27FC236}">
                <a16:creationId xmlns:a16="http://schemas.microsoft.com/office/drawing/2014/main" id="{03141CEC-BC37-4F31-86C0-8C0AA45D19C1}"/>
              </a:ext>
            </a:extLst>
          </p:cNvPr>
          <p:cNvCxnSpPr>
            <a:cxnSpLocks noChangeShapeType="1"/>
            <a:stCxn id="18439" idx="1"/>
            <a:endCxn id="18438" idx="5"/>
          </p:cNvCxnSpPr>
          <p:nvPr/>
        </p:nvCxnSpPr>
        <p:spPr bwMode="auto">
          <a:xfrm flipH="1" flipV="1">
            <a:off x="4587904" y="4037012"/>
            <a:ext cx="347663" cy="258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4" name="Oval 11">
            <a:extLst>
              <a:ext uri="{FF2B5EF4-FFF2-40B4-BE49-F238E27FC236}">
                <a16:creationId xmlns:a16="http://schemas.microsoft.com/office/drawing/2014/main" id="{285E981D-957F-4B92-B41E-C8C6CCDE0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817" y="4259261"/>
            <a:ext cx="306387" cy="3063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08270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6">
            <a:extLst>
              <a:ext uri="{FF2B5EF4-FFF2-40B4-BE49-F238E27FC236}">
                <a16:creationId xmlns:a16="http://schemas.microsoft.com/office/drawing/2014/main" id="{7DD6F3F7-2029-4A75-8025-4D608206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AE3C7CD-B6C3-4EBA-9A32-3E0B2C02FE63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AU" altLang="en-US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F36CD60-BCBA-4CBC-BCF9-E0FDFCCC98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0" y="609600"/>
            <a:ext cx="4953000" cy="8382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Heaps 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674D3CFF-7C00-4F2F-935D-7FD6BA9D16C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48519" y="1704554"/>
            <a:ext cx="4229100" cy="4572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min-heap is a binary tree storing keys at its nodes and satisfying the following properties:</a:t>
            </a:r>
          </a:p>
          <a:p>
            <a:pPr lvl="1"/>
            <a:r>
              <a:rPr lang="en-US" altLang="en-US" sz="2000" dirty="0">
                <a:solidFill>
                  <a:srgbClr val="0070C0"/>
                </a:solidFill>
              </a:rPr>
              <a:t>Heap-Order: </a:t>
            </a:r>
            <a:r>
              <a:rPr lang="en-US" altLang="en-US" sz="2000" dirty="0"/>
              <a:t>for every node v other than the root,</a:t>
            </a:r>
            <a:br>
              <a:rPr lang="en-US" altLang="en-US" sz="2000" dirty="0"/>
            </a:br>
            <a:r>
              <a:rPr lang="en-US" altLang="en-US" sz="2000" b="1" i="1" dirty="0">
                <a:latin typeface="Times New Roman" panose="02020603050405020304" pitchFamily="18" charset="0"/>
              </a:rPr>
              <a:t>key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r>
              <a:rPr lang="en-US" altLang="en-US" sz="2000" dirty="0"/>
              <a:t> ≥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key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parent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dirty="0">
                <a:latin typeface="Times New Roman" panose="02020603050405020304" pitchFamily="18" charset="0"/>
              </a:rPr>
              <a:t>))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70C0"/>
                </a:solidFill>
              </a:rPr>
              <a:t>Complete Binary Tree: </a:t>
            </a:r>
            <a:r>
              <a:rPr lang="en-US" altLang="en-US" sz="2000" dirty="0"/>
              <a:t>let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h</a:t>
            </a:r>
            <a:r>
              <a:rPr lang="en-US" altLang="en-US" sz="2000" dirty="0"/>
              <a:t> be the height of the heap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for 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en-US" sz="1800" dirty="0">
                <a:latin typeface="Times New Roman" panose="02020603050405020304" pitchFamily="18" charset="0"/>
              </a:rPr>
              <a:t>0, … ,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h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- </a:t>
            </a:r>
            <a:r>
              <a:rPr lang="en-US" altLang="en-US" sz="1800" dirty="0">
                <a:latin typeface="Times New Roman" panose="02020603050405020304" pitchFamily="18" charset="0"/>
              </a:rPr>
              <a:t>1,</a:t>
            </a:r>
            <a:r>
              <a:rPr lang="en-US" altLang="en-US" sz="1800" dirty="0"/>
              <a:t> there are </a:t>
            </a:r>
            <a:r>
              <a:rPr lang="en-US" altLang="en-US" sz="1800" dirty="0">
                <a:latin typeface="Times New Roman" panose="02020603050405020304" pitchFamily="18" charset="0"/>
              </a:rPr>
              <a:t>2</a:t>
            </a:r>
            <a:r>
              <a:rPr lang="en-US" altLang="en-US" sz="1800" b="1" i="1" baseline="30000" dirty="0">
                <a:latin typeface="Times New Roman" panose="02020603050405020304" pitchFamily="18" charset="0"/>
              </a:rPr>
              <a:t>i</a:t>
            </a:r>
            <a:r>
              <a:rPr lang="en-US" altLang="en-US" sz="1800" dirty="0"/>
              <a:t> nodes of depth 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i</a:t>
            </a:r>
            <a:endParaRPr lang="en-US" altLang="en-US" sz="1800"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at depth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h</a:t>
            </a:r>
            <a:r>
              <a:rPr lang="en-US" altLang="en-US" sz="1800" dirty="0"/>
              <a:t>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  <a:r>
              <a:rPr lang="en-US" altLang="en-US" sz="1800" dirty="0"/>
              <a:t>, all the nodes are as far left as possible</a:t>
            </a:r>
          </a:p>
          <a:p>
            <a:r>
              <a:rPr lang="en-AU" altLang="en-US" sz="2600" dirty="0"/>
              <a:t>The last node of a heap is the rightmost node of depth h. </a:t>
            </a:r>
            <a:endParaRPr lang="en-US" altLang="en-US" sz="2600" dirty="0"/>
          </a:p>
        </p:txBody>
      </p:sp>
      <p:sp>
        <p:nvSpPr>
          <p:cNvPr id="21509" name="Oval 4">
            <a:extLst>
              <a:ext uri="{FF2B5EF4-FFF2-40B4-BE49-F238E27FC236}">
                <a16:creationId xmlns:a16="http://schemas.microsoft.com/office/drawing/2014/main" id="{07FEB4E0-29FF-454A-81B9-A38F4F635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6938" y="35131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1510" name="Oval 5">
            <a:extLst>
              <a:ext uri="{FF2B5EF4-FFF2-40B4-BE49-F238E27FC236}">
                <a16:creationId xmlns:a16="http://schemas.microsoft.com/office/drawing/2014/main" id="{F5CCAAA0-D6B7-4FFA-88EA-E094E1B70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3725" y="41227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21511" name="Oval 6">
            <a:extLst>
              <a:ext uri="{FF2B5EF4-FFF2-40B4-BE49-F238E27FC236}">
                <a16:creationId xmlns:a16="http://schemas.microsoft.com/office/drawing/2014/main" id="{75A554C3-7AB7-454E-B5D3-2900B981A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41227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1512" name="Oval 7">
            <a:extLst>
              <a:ext uri="{FF2B5EF4-FFF2-40B4-BE49-F238E27FC236}">
                <a16:creationId xmlns:a16="http://schemas.microsoft.com/office/drawing/2014/main" id="{B38F47AF-2DD1-4E6C-BF14-CEA5BD568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963" y="47323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21513" name="AutoShape 8">
            <a:extLst>
              <a:ext uri="{FF2B5EF4-FFF2-40B4-BE49-F238E27FC236}">
                <a16:creationId xmlns:a16="http://schemas.microsoft.com/office/drawing/2014/main" id="{A30250A1-AC28-49D6-8AC0-11C9E66330BF}"/>
              </a:ext>
            </a:extLst>
          </p:cNvPr>
          <p:cNvCxnSpPr>
            <a:cxnSpLocks noChangeShapeType="1"/>
            <a:stCxn id="21509" idx="3"/>
            <a:endCxn id="21511" idx="7"/>
          </p:cNvCxnSpPr>
          <p:nvPr/>
        </p:nvCxnSpPr>
        <p:spPr bwMode="auto">
          <a:xfrm flipH="1">
            <a:off x="7705726" y="3848101"/>
            <a:ext cx="8667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4" name="AutoShape 9">
            <a:extLst>
              <a:ext uri="{FF2B5EF4-FFF2-40B4-BE49-F238E27FC236}">
                <a16:creationId xmlns:a16="http://schemas.microsoft.com/office/drawing/2014/main" id="{76892240-EEF4-441F-AF7C-086850B28167}"/>
              </a:ext>
            </a:extLst>
          </p:cNvPr>
          <p:cNvCxnSpPr>
            <a:cxnSpLocks noChangeShapeType="1"/>
            <a:stCxn id="21510" idx="1"/>
            <a:endCxn id="21509" idx="5"/>
          </p:cNvCxnSpPr>
          <p:nvPr/>
        </p:nvCxnSpPr>
        <p:spPr bwMode="auto">
          <a:xfrm flipH="1" flipV="1">
            <a:off x="8842376" y="3848101"/>
            <a:ext cx="696913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5" name="AutoShape 10">
            <a:extLst>
              <a:ext uri="{FF2B5EF4-FFF2-40B4-BE49-F238E27FC236}">
                <a16:creationId xmlns:a16="http://schemas.microsoft.com/office/drawing/2014/main" id="{BAC1B6DB-61FC-4409-AF8A-90E51DFBBEF2}"/>
              </a:ext>
            </a:extLst>
          </p:cNvPr>
          <p:cNvCxnSpPr>
            <a:cxnSpLocks noChangeShapeType="1"/>
            <a:stCxn id="21517" idx="7"/>
            <a:endCxn id="21511" idx="3"/>
          </p:cNvCxnSpPr>
          <p:nvPr/>
        </p:nvCxnSpPr>
        <p:spPr bwMode="auto">
          <a:xfrm flipV="1">
            <a:off x="7005638" y="4457701"/>
            <a:ext cx="430212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6" name="AutoShape 11">
            <a:extLst>
              <a:ext uri="{FF2B5EF4-FFF2-40B4-BE49-F238E27FC236}">
                <a16:creationId xmlns:a16="http://schemas.microsoft.com/office/drawing/2014/main" id="{34C4228C-5684-4508-85D1-F6B4FDC5EB82}"/>
              </a:ext>
            </a:extLst>
          </p:cNvPr>
          <p:cNvCxnSpPr>
            <a:cxnSpLocks noChangeShapeType="1"/>
            <a:stCxn id="21512" idx="1"/>
            <a:endCxn id="21511" idx="5"/>
          </p:cNvCxnSpPr>
          <p:nvPr/>
        </p:nvCxnSpPr>
        <p:spPr bwMode="auto">
          <a:xfrm flipH="1" flipV="1">
            <a:off x="7705725" y="4457701"/>
            <a:ext cx="431800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7" name="Oval 12">
            <a:extLst>
              <a:ext uri="{FF2B5EF4-FFF2-40B4-BE49-F238E27FC236}">
                <a16:creationId xmlns:a16="http://schemas.microsoft.com/office/drawing/2014/main" id="{CD9B75AB-485B-4283-AA40-7E730260A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0200" y="47323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21518" name="Rectangle 1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0A222D4-4DAF-42DF-8A27-0EA9CB49FB5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232524" y="1765299"/>
            <a:ext cx="4676665" cy="1595439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AU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max-heap satisfies a different heap order property:</a:t>
            </a:r>
          </a:p>
          <a:p>
            <a:pPr lvl="1"/>
            <a:r>
              <a:rPr lang="en-AU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every node v other than the root,</a:t>
            </a:r>
            <a:br>
              <a:rPr lang="en-AU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AU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key(v) ≤ key(parent(v))</a:t>
            </a:r>
          </a:p>
          <a:p>
            <a:r>
              <a:rPr lang="en-AU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consider min-heap only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</p:txBody>
      </p:sp>
      <p:sp>
        <p:nvSpPr>
          <p:cNvPr id="21519" name="Freeform 14">
            <a:extLst>
              <a:ext uri="{FF2B5EF4-FFF2-40B4-BE49-F238E27FC236}">
                <a16:creationId xmlns:a16="http://schemas.microsoft.com/office/drawing/2014/main" id="{43459D3F-DF2C-4E55-938E-A82980088144}"/>
              </a:ext>
            </a:extLst>
          </p:cNvPr>
          <p:cNvSpPr>
            <a:spLocks/>
          </p:cNvSpPr>
          <p:nvPr/>
        </p:nvSpPr>
        <p:spPr bwMode="auto">
          <a:xfrm>
            <a:off x="8534401" y="4991100"/>
            <a:ext cx="1247775" cy="1047750"/>
          </a:xfrm>
          <a:custGeom>
            <a:avLst/>
            <a:gdLst>
              <a:gd name="T0" fmla="*/ 2147483647 w 786"/>
              <a:gd name="T1" fmla="*/ 2147483647 h 660"/>
              <a:gd name="T2" fmla="*/ 2147483647 w 786"/>
              <a:gd name="T3" fmla="*/ 2147483647 h 660"/>
              <a:gd name="T4" fmla="*/ 0 w 786"/>
              <a:gd name="T5" fmla="*/ 0 h 660"/>
              <a:gd name="T6" fmla="*/ 0 60000 65536"/>
              <a:gd name="T7" fmla="*/ 0 60000 65536"/>
              <a:gd name="T8" fmla="*/ 0 60000 65536"/>
              <a:gd name="T9" fmla="*/ 0 w 786"/>
              <a:gd name="T10" fmla="*/ 0 h 660"/>
              <a:gd name="T11" fmla="*/ 786 w 786"/>
              <a:gd name="T12" fmla="*/ 660 h 6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86" h="660">
                <a:moveTo>
                  <a:pt x="786" y="660"/>
                </a:moveTo>
                <a:cubicBezTo>
                  <a:pt x="757" y="583"/>
                  <a:pt x="749" y="308"/>
                  <a:pt x="618" y="198"/>
                </a:cubicBezTo>
                <a:cubicBezTo>
                  <a:pt x="487" y="88"/>
                  <a:pt x="129" y="41"/>
                  <a:pt x="0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Text Box 15">
            <a:extLst>
              <a:ext uri="{FF2B5EF4-FFF2-40B4-BE49-F238E27FC236}">
                <a16:creationId xmlns:a16="http://schemas.microsoft.com/office/drawing/2014/main" id="{EDFDC193-94E3-49D5-B4CB-93EC2DC43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7175" y="5997576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</a:rPr>
              <a:t>last node</a:t>
            </a:r>
          </a:p>
        </p:txBody>
      </p:sp>
    </p:spTree>
    <p:extLst>
      <p:ext uri="{BB962C8B-B14F-4D97-AF65-F5344CB8AC3E}">
        <p14:creationId xmlns:p14="http://schemas.microsoft.com/office/powerpoint/2010/main" val="2529628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885A93E7-A249-4E6E-AF05-A4FD58CD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3DC0B75-D342-43A3-977E-B50CDC4004BC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AU" altLang="en-US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427AF379-2B4D-4E2C-AC07-7303EBC715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1" y="533400"/>
            <a:ext cx="4564063" cy="914400"/>
          </a:xfrm>
        </p:spPr>
        <p:txBody>
          <a:bodyPr/>
          <a:lstStyle/>
          <a:p>
            <a:pPr eaLnBrk="1" hangingPunct="1"/>
            <a:r>
              <a:rPr lang="en-US" altLang="en-US" sz="4000"/>
              <a:t>Height of a Heap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20CF35C2-6ED6-423A-9AFA-FA21570795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01202" y="1755250"/>
            <a:ext cx="7848600" cy="2057400"/>
          </a:xfrm>
        </p:spPr>
        <p:txBody>
          <a:bodyPr/>
          <a:lstStyle/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Theorem:</a:t>
            </a:r>
            <a:r>
              <a:rPr lang="en-US" altLang="en-US" sz="2000"/>
              <a:t> A heap storing 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/>
              <a:t>keys has height </a:t>
            </a:r>
            <a:r>
              <a:rPr lang="en-US" altLang="en-US" sz="2000" b="1" i="1">
                <a:latin typeface="Times New Roman" panose="02020603050405020304" pitchFamily="18" charset="0"/>
              </a:rPr>
              <a:t>O</a:t>
            </a:r>
            <a:r>
              <a:rPr lang="en-US" altLang="en-US" sz="2000">
                <a:latin typeface="Times New Roman" panose="02020603050405020304" pitchFamily="18" charset="0"/>
              </a:rPr>
              <a:t>(log 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).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	Proof: (we apply the complete binary tree property)</a:t>
            </a:r>
          </a:p>
          <a:p>
            <a:pPr lvl="1" eaLnBrk="1" hangingPunct="1"/>
            <a:r>
              <a:rPr lang="en-US" altLang="en-US" sz="1800"/>
              <a:t>Let </a:t>
            </a:r>
            <a:r>
              <a:rPr lang="en-US" altLang="en-US" sz="1800" b="1" i="1">
                <a:latin typeface="Times New Roman" panose="02020603050405020304" pitchFamily="18" charset="0"/>
              </a:rPr>
              <a:t>h</a:t>
            </a:r>
            <a:r>
              <a:rPr lang="en-US" altLang="en-US" sz="1800"/>
              <a:t> be the height of a heap storing </a:t>
            </a:r>
            <a:r>
              <a:rPr lang="en-US" altLang="en-US" sz="1800" b="1" i="1">
                <a:latin typeface="Times New Roman" panose="02020603050405020304" pitchFamily="18" charset="0"/>
              </a:rPr>
              <a:t>n </a:t>
            </a:r>
            <a:r>
              <a:rPr lang="en-US" altLang="en-US" sz="1800"/>
              <a:t>keys.</a:t>
            </a:r>
          </a:p>
          <a:p>
            <a:pPr lvl="1" eaLnBrk="1" hangingPunct="1"/>
            <a:r>
              <a:rPr lang="en-US" altLang="en-US" sz="1800"/>
              <a:t>Since there are </a:t>
            </a:r>
            <a:r>
              <a:rPr lang="en-US" altLang="en-US" sz="1800">
                <a:latin typeface="Times New Roman" panose="02020603050405020304" pitchFamily="18" charset="0"/>
              </a:rPr>
              <a:t>2</a:t>
            </a:r>
            <a:r>
              <a:rPr lang="en-US" altLang="en-US" sz="1800" b="1" i="1" baseline="30000">
                <a:latin typeface="Times New Roman" panose="02020603050405020304" pitchFamily="18" charset="0"/>
              </a:rPr>
              <a:t>i</a:t>
            </a:r>
            <a:r>
              <a:rPr lang="en-US" altLang="en-US" sz="1800"/>
              <a:t> keys at depth </a:t>
            </a:r>
            <a:r>
              <a:rPr lang="en-US" altLang="en-US" sz="1800" b="1" i="1">
                <a:latin typeface="Times New Roman" panose="02020603050405020304" pitchFamily="18" charset="0"/>
              </a:rPr>
              <a:t>i</a:t>
            </a:r>
            <a:r>
              <a:rPr lang="en-US" altLang="en-US" sz="1800"/>
              <a:t>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=</a:t>
            </a:r>
            <a:r>
              <a:rPr lang="en-US" altLang="en-US" sz="1800"/>
              <a:t> </a:t>
            </a:r>
            <a:r>
              <a:rPr lang="en-US" altLang="en-US" sz="1800">
                <a:latin typeface="Times New Roman" panose="02020603050405020304" pitchFamily="18" charset="0"/>
              </a:rPr>
              <a:t>0, … , </a:t>
            </a:r>
            <a:r>
              <a:rPr lang="en-US" altLang="en-US" sz="1800" b="1" i="1">
                <a:latin typeface="Times New Roman" panose="02020603050405020304" pitchFamily="18" charset="0"/>
              </a:rPr>
              <a:t>h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- </a:t>
            </a:r>
            <a:r>
              <a:rPr lang="en-US" altLang="en-US" sz="1800">
                <a:latin typeface="Times New Roman" panose="02020603050405020304" pitchFamily="18" charset="0"/>
              </a:rPr>
              <a:t>1 </a:t>
            </a:r>
            <a:r>
              <a:rPr lang="en-US" altLang="en-US" sz="1800"/>
              <a:t>and at least one key at depth </a:t>
            </a:r>
            <a:r>
              <a:rPr lang="en-US" altLang="en-US" sz="1800" b="1" i="1">
                <a:latin typeface="Times New Roman" panose="02020603050405020304" pitchFamily="18" charset="0"/>
              </a:rPr>
              <a:t>h</a:t>
            </a:r>
            <a:r>
              <a:rPr lang="en-US" altLang="en-US" sz="1800"/>
              <a:t>, we have </a:t>
            </a:r>
            <a:r>
              <a:rPr lang="en-US" altLang="en-US" sz="1800" b="1" i="1">
                <a:latin typeface="Times New Roman" panose="02020603050405020304" pitchFamily="18" charset="0"/>
              </a:rPr>
              <a:t>n</a:t>
            </a:r>
            <a:r>
              <a:rPr lang="en-US" altLang="en-US" sz="1800"/>
              <a:t>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</a:t>
            </a:r>
            <a:r>
              <a:rPr lang="en-US" altLang="en-US" sz="1800"/>
              <a:t> </a:t>
            </a:r>
            <a:r>
              <a:rPr lang="en-US" altLang="en-US" sz="1800">
                <a:latin typeface="Times New Roman" panose="02020603050405020304" pitchFamily="18" charset="0"/>
              </a:rPr>
              <a:t>1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en-US" sz="1800">
                <a:latin typeface="Times New Roman" panose="02020603050405020304" pitchFamily="18" charset="0"/>
              </a:rPr>
              <a:t>2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>
                <a:latin typeface="Times New Roman" panose="02020603050405020304" pitchFamily="18" charset="0"/>
              </a:rPr>
              <a:t> 4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>
                <a:latin typeface="Times New Roman" panose="02020603050405020304" pitchFamily="18" charset="0"/>
              </a:rPr>
              <a:t> …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>
                <a:latin typeface="Times New Roman" panose="02020603050405020304" pitchFamily="18" charset="0"/>
              </a:rPr>
              <a:t> 2</a:t>
            </a:r>
            <a:r>
              <a:rPr lang="en-US" altLang="en-US" sz="1800" b="1" i="1" baseline="30000">
                <a:latin typeface="Times New Roman" panose="02020603050405020304" pitchFamily="18" charset="0"/>
              </a:rPr>
              <a:t>h</a:t>
            </a:r>
            <a:r>
              <a:rPr lang="en-US" altLang="en-US" sz="1800" baseline="30000">
                <a:latin typeface="Symbol" panose="05050102010706020507" pitchFamily="18" charset="2"/>
              </a:rPr>
              <a:t>-</a:t>
            </a:r>
            <a:r>
              <a:rPr lang="en-US" altLang="en-US" sz="1800" baseline="30000">
                <a:latin typeface="Times New Roman" panose="02020603050405020304" pitchFamily="18" charset="0"/>
              </a:rPr>
              <a:t>1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 + </a:t>
            </a:r>
            <a:r>
              <a:rPr lang="en-US" altLang="en-US" sz="1800">
                <a:latin typeface="Times New Roman" panose="02020603050405020304" pitchFamily="18" charset="0"/>
              </a:rPr>
              <a:t>1</a:t>
            </a:r>
            <a:r>
              <a:rPr lang="en-US" altLang="en-US" sz="1800" b="1" i="1" baseline="30000"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latin typeface="Times New Roman" panose="02020603050405020304" pitchFamily="18" charset="0"/>
              </a:rPr>
              <a:t>.</a:t>
            </a:r>
          </a:p>
          <a:p>
            <a:pPr lvl="1" eaLnBrk="1" hangingPunct="1"/>
            <a:r>
              <a:rPr lang="en-US" altLang="en-US" sz="1800"/>
              <a:t>Thus, </a:t>
            </a:r>
            <a:r>
              <a:rPr lang="en-US" altLang="en-US" sz="1800" b="1" i="1">
                <a:latin typeface="Times New Roman" panose="02020603050405020304" pitchFamily="18" charset="0"/>
              </a:rPr>
              <a:t>n</a:t>
            </a:r>
            <a:r>
              <a:rPr lang="en-US" altLang="en-US" sz="1800"/>
              <a:t>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</a:t>
            </a:r>
            <a:r>
              <a:rPr lang="en-US" altLang="en-US" sz="1800"/>
              <a:t> </a:t>
            </a:r>
            <a:r>
              <a:rPr lang="en-US" altLang="en-US" sz="1800">
                <a:latin typeface="Times New Roman" panose="02020603050405020304" pitchFamily="18" charset="0"/>
              </a:rPr>
              <a:t>2</a:t>
            </a:r>
            <a:r>
              <a:rPr lang="en-US" altLang="en-US" sz="1800" b="1" i="1" baseline="30000">
                <a:latin typeface="Times New Roman" panose="02020603050405020304" pitchFamily="18" charset="0"/>
              </a:rPr>
              <a:t>h</a:t>
            </a:r>
            <a:r>
              <a:rPr lang="en-US" altLang="en-US" sz="1800" baseline="30000">
                <a:latin typeface="Times New Roman" panose="02020603050405020304" pitchFamily="18" charset="0"/>
              </a:rPr>
              <a:t> </a:t>
            </a:r>
            <a:r>
              <a:rPr lang="en-US" altLang="en-US" sz="1800"/>
              <a:t>, i.e., </a:t>
            </a:r>
            <a:r>
              <a:rPr lang="en-US" altLang="en-US" sz="1800" b="1" i="1">
                <a:latin typeface="Times New Roman" panose="02020603050405020304" pitchFamily="18" charset="0"/>
              </a:rPr>
              <a:t>h</a:t>
            </a:r>
            <a:r>
              <a:rPr lang="en-US" altLang="en-US" sz="1800"/>
              <a:t>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1800"/>
              <a:t> </a:t>
            </a:r>
            <a:r>
              <a:rPr lang="en-US" altLang="en-US" sz="1800">
                <a:latin typeface="Times New Roman" panose="02020603050405020304" pitchFamily="18" charset="0"/>
              </a:rPr>
              <a:t>log </a:t>
            </a:r>
            <a:r>
              <a:rPr lang="en-US" altLang="en-US" sz="1800" b="1" i="1">
                <a:latin typeface="Times New Roman" panose="02020603050405020304" pitchFamily="18" charset="0"/>
              </a:rPr>
              <a:t>n</a:t>
            </a:r>
            <a:r>
              <a:rPr lang="en-US" altLang="en-US" sz="18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2533" name="Line 4">
            <a:extLst>
              <a:ext uri="{FF2B5EF4-FFF2-40B4-BE49-F238E27FC236}">
                <a16:creationId xmlns:a16="http://schemas.microsoft.com/office/drawing/2014/main" id="{98FCC03A-3184-467A-A8A9-B40A323FB1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9352" y="5866875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Line 5">
            <a:extLst>
              <a:ext uri="{FF2B5EF4-FFF2-40B4-BE49-F238E27FC236}">
                <a16:creationId xmlns:a16="http://schemas.microsoft.com/office/drawing/2014/main" id="{CDBB8F29-FF49-4DCC-89E1-D69AD07A71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9352" y="5411263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6">
            <a:extLst>
              <a:ext uri="{FF2B5EF4-FFF2-40B4-BE49-F238E27FC236}">
                <a16:creationId xmlns:a16="http://schemas.microsoft.com/office/drawing/2014/main" id="{707568BA-E826-46CB-8089-8D1DAF767D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9352" y="4954063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Line 7">
            <a:extLst>
              <a:ext uri="{FF2B5EF4-FFF2-40B4-BE49-F238E27FC236}">
                <a16:creationId xmlns:a16="http://schemas.microsoft.com/office/drawing/2014/main" id="{0589C727-39E0-4960-BE92-8094BFF25B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9352" y="4498450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Oval 8">
            <a:extLst>
              <a:ext uri="{FF2B5EF4-FFF2-40B4-BE49-F238E27FC236}">
                <a16:creationId xmlns:a16="http://schemas.microsoft.com/office/drawing/2014/main" id="{14999F40-C96F-4B01-8B26-E48C48C86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8966" y="4295250"/>
            <a:ext cx="338137" cy="3381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2538" name="Group 9">
            <a:extLst>
              <a:ext uri="{FF2B5EF4-FFF2-40B4-BE49-F238E27FC236}">
                <a16:creationId xmlns:a16="http://schemas.microsoft.com/office/drawing/2014/main" id="{E385B84D-70AF-413C-B7C1-4C66A51CC638}"/>
              </a:ext>
            </a:extLst>
          </p:cNvPr>
          <p:cNvGrpSpPr>
            <a:grpSpLocks/>
          </p:cNvGrpSpPr>
          <p:nvPr/>
        </p:nvGrpSpPr>
        <p:grpSpPr bwMode="auto">
          <a:xfrm>
            <a:off x="4782627" y="4768325"/>
            <a:ext cx="2743200" cy="338138"/>
            <a:chOff x="2139" y="2808"/>
            <a:chExt cx="1950" cy="240"/>
          </a:xfrm>
        </p:grpSpPr>
        <p:sp>
          <p:nvSpPr>
            <p:cNvPr id="22563" name="Oval 10">
              <a:extLst>
                <a:ext uri="{FF2B5EF4-FFF2-40B4-BE49-F238E27FC236}">
                  <a16:creationId xmlns:a16="http://schemas.microsoft.com/office/drawing/2014/main" id="{94EFDCE4-DBEF-4189-9EF0-304FD68F2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" y="28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2564" name="Oval 11">
              <a:extLst>
                <a:ext uri="{FF2B5EF4-FFF2-40B4-BE49-F238E27FC236}">
                  <a16:creationId xmlns:a16="http://schemas.microsoft.com/office/drawing/2014/main" id="{619C898A-7812-497A-807C-553EECEF7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9" y="28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cxnSp>
        <p:nvCxnSpPr>
          <p:cNvPr id="22539" name="AutoShape 12">
            <a:extLst>
              <a:ext uri="{FF2B5EF4-FFF2-40B4-BE49-F238E27FC236}">
                <a16:creationId xmlns:a16="http://schemas.microsoft.com/office/drawing/2014/main" id="{DEBB5C3B-5D9B-401F-A4DF-FFC64EB4112F}"/>
              </a:ext>
            </a:extLst>
          </p:cNvPr>
          <p:cNvCxnSpPr>
            <a:cxnSpLocks noChangeShapeType="1"/>
            <a:stCxn id="22537" idx="3"/>
            <a:endCxn id="22564" idx="7"/>
          </p:cNvCxnSpPr>
          <p:nvPr/>
        </p:nvCxnSpPr>
        <p:spPr bwMode="auto">
          <a:xfrm flipH="1">
            <a:off x="5071553" y="4593701"/>
            <a:ext cx="936625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0" name="AutoShape 13">
            <a:extLst>
              <a:ext uri="{FF2B5EF4-FFF2-40B4-BE49-F238E27FC236}">
                <a16:creationId xmlns:a16="http://schemas.microsoft.com/office/drawing/2014/main" id="{1AC542C5-71BC-4A52-AB0E-C90CF879A2E0}"/>
              </a:ext>
            </a:extLst>
          </p:cNvPr>
          <p:cNvCxnSpPr>
            <a:cxnSpLocks noChangeShapeType="1"/>
            <a:stCxn id="22563" idx="1"/>
            <a:endCxn id="22537" idx="5"/>
          </p:cNvCxnSpPr>
          <p:nvPr/>
        </p:nvCxnSpPr>
        <p:spPr bwMode="auto">
          <a:xfrm flipH="1" flipV="1">
            <a:off x="6247890" y="4593701"/>
            <a:ext cx="989012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AutoShape 14">
            <a:extLst>
              <a:ext uri="{FF2B5EF4-FFF2-40B4-BE49-F238E27FC236}">
                <a16:creationId xmlns:a16="http://schemas.microsoft.com/office/drawing/2014/main" id="{8108AFD9-C5AF-464A-A4ED-49A797938A0A}"/>
              </a:ext>
            </a:extLst>
          </p:cNvPr>
          <p:cNvCxnSpPr>
            <a:cxnSpLocks noChangeShapeType="1"/>
            <a:stCxn id="22562" idx="1"/>
            <a:endCxn id="22563" idx="5"/>
          </p:cNvCxnSpPr>
          <p:nvPr/>
        </p:nvCxnSpPr>
        <p:spPr bwMode="auto">
          <a:xfrm flipH="1" flipV="1">
            <a:off x="7476615" y="5066776"/>
            <a:ext cx="360362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AutoShape 15">
            <a:extLst>
              <a:ext uri="{FF2B5EF4-FFF2-40B4-BE49-F238E27FC236}">
                <a16:creationId xmlns:a16="http://schemas.microsoft.com/office/drawing/2014/main" id="{728C21D9-3925-4AF6-A5E5-405D9E5E5D4A}"/>
              </a:ext>
            </a:extLst>
          </p:cNvPr>
          <p:cNvCxnSpPr>
            <a:cxnSpLocks noChangeShapeType="1"/>
            <a:stCxn id="22561" idx="7"/>
            <a:endCxn id="22563" idx="3"/>
          </p:cNvCxnSpPr>
          <p:nvPr/>
        </p:nvCxnSpPr>
        <p:spPr bwMode="auto">
          <a:xfrm flipV="1">
            <a:off x="6874952" y="5066776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AutoShape 16">
            <a:extLst>
              <a:ext uri="{FF2B5EF4-FFF2-40B4-BE49-F238E27FC236}">
                <a16:creationId xmlns:a16="http://schemas.microsoft.com/office/drawing/2014/main" id="{EC4C0610-E13C-4366-9550-5C8BF80E9674}"/>
              </a:ext>
            </a:extLst>
          </p:cNvPr>
          <p:cNvCxnSpPr>
            <a:cxnSpLocks noChangeShapeType="1"/>
            <a:stCxn id="22560" idx="7"/>
            <a:endCxn id="22564" idx="3"/>
          </p:cNvCxnSpPr>
          <p:nvPr/>
        </p:nvCxnSpPr>
        <p:spPr bwMode="auto">
          <a:xfrm flipV="1">
            <a:off x="4469890" y="5066776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17">
            <a:extLst>
              <a:ext uri="{FF2B5EF4-FFF2-40B4-BE49-F238E27FC236}">
                <a16:creationId xmlns:a16="http://schemas.microsoft.com/office/drawing/2014/main" id="{8F380897-8BD8-4235-90EC-E5E372A67D3A}"/>
              </a:ext>
            </a:extLst>
          </p:cNvPr>
          <p:cNvCxnSpPr>
            <a:cxnSpLocks noChangeShapeType="1"/>
            <a:stCxn id="22559" idx="1"/>
            <a:endCxn id="22564" idx="5"/>
          </p:cNvCxnSpPr>
          <p:nvPr/>
        </p:nvCxnSpPr>
        <p:spPr bwMode="auto">
          <a:xfrm flipH="1" flipV="1">
            <a:off x="5071553" y="5066776"/>
            <a:ext cx="360363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AutoShape 18">
            <a:extLst>
              <a:ext uri="{FF2B5EF4-FFF2-40B4-BE49-F238E27FC236}">
                <a16:creationId xmlns:a16="http://schemas.microsoft.com/office/drawing/2014/main" id="{47832B08-230A-40B4-9E83-EBEE0FE82641}"/>
              </a:ext>
            </a:extLst>
          </p:cNvPr>
          <p:cNvCxnSpPr>
            <a:cxnSpLocks noChangeShapeType="1"/>
            <a:stCxn id="22547" idx="7"/>
            <a:endCxn id="22560" idx="3"/>
          </p:cNvCxnSpPr>
          <p:nvPr/>
        </p:nvCxnSpPr>
        <p:spPr bwMode="auto">
          <a:xfrm flipV="1">
            <a:off x="3868227" y="5539851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546" name="Group 19">
            <a:extLst>
              <a:ext uri="{FF2B5EF4-FFF2-40B4-BE49-F238E27FC236}">
                <a16:creationId xmlns:a16="http://schemas.microsoft.com/office/drawing/2014/main" id="{84C14379-4947-466F-A091-1DCC106C3697}"/>
              </a:ext>
            </a:extLst>
          </p:cNvPr>
          <p:cNvGrpSpPr>
            <a:grpSpLocks/>
          </p:cNvGrpSpPr>
          <p:nvPr/>
        </p:nvGrpSpPr>
        <p:grpSpPr bwMode="auto">
          <a:xfrm>
            <a:off x="4180966" y="5241400"/>
            <a:ext cx="3944937" cy="338138"/>
            <a:chOff x="1711" y="3144"/>
            <a:chExt cx="2805" cy="240"/>
          </a:xfrm>
        </p:grpSpPr>
        <p:sp>
          <p:nvSpPr>
            <p:cNvPr id="22559" name="Oval 20">
              <a:extLst>
                <a:ext uri="{FF2B5EF4-FFF2-40B4-BE49-F238E27FC236}">
                  <a16:creationId xmlns:a16="http://schemas.microsoft.com/office/drawing/2014/main" id="{25DE2618-B9A1-41EE-94AF-0F6B873DD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2560" name="Oval 21">
              <a:extLst>
                <a:ext uri="{FF2B5EF4-FFF2-40B4-BE49-F238E27FC236}">
                  <a16:creationId xmlns:a16="http://schemas.microsoft.com/office/drawing/2014/main" id="{DA8B8C92-48E7-4849-9951-9FCFF5D8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2561" name="Oval 22">
              <a:extLst>
                <a:ext uri="{FF2B5EF4-FFF2-40B4-BE49-F238E27FC236}">
                  <a16:creationId xmlns:a16="http://schemas.microsoft.com/office/drawing/2014/main" id="{C2B6128B-4A8B-4826-B098-1223E8B2E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2562" name="Oval 23">
              <a:extLst>
                <a:ext uri="{FF2B5EF4-FFF2-40B4-BE49-F238E27FC236}">
                  <a16:creationId xmlns:a16="http://schemas.microsoft.com/office/drawing/2014/main" id="{F544E7A4-8B53-4675-9DFB-B4872C9FA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6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22547" name="Oval 24">
            <a:extLst>
              <a:ext uri="{FF2B5EF4-FFF2-40B4-BE49-F238E27FC236}">
                <a16:creationId xmlns:a16="http://schemas.microsoft.com/office/drawing/2014/main" id="{43ED2C72-B8F7-4D50-A0C7-1788FDDE6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9302" y="5714475"/>
            <a:ext cx="338138" cy="3365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2548" name="Text Box 25">
            <a:extLst>
              <a:ext uri="{FF2B5EF4-FFF2-40B4-BE49-F238E27FC236}">
                <a16:creationId xmlns:a16="http://schemas.microsoft.com/office/drawing/2014/main" id="{CB7575C7-0318-4F1E-9736-658501BC2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2640" y="4312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2549" name="Text Box 26">
            <a:extLst>
              <a:ext uri="{FF2B5EF4-FFF2-40B4-BE49-F238E27FC236}">
                <a16:creationId xmlns:a16="http://schemas.microsoft.com/office/drawing/2014/main" id="{50180105-36CF-4B9D-BD19-E349322CD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2640" y="47730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2550" name="Text Box 27">
            <a:extLst>
              <a:ext uri="{FF2B5EF4-FFF2-40B4-BE49-F238E27FC236}">
                <a16:creationId xmlns:a16="http://schemas.microsoft.com/office/drawing/2014/main" id="{F1027FD8-3D28-4BD3-980D-144364B60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403" y="5233463"/>
            <a:ext cx="542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  <a:r>
              <a:rPr lang="en-US" altLang="en-US" sz="1800" b="1" i="1" baseline="30000">
                <a:latin typeface="Times New Roman" panose="02020603050405020304" pitchFamily="18" charset="0"/>
              </a:rPr>
              <a:t>h</a:t>
            </a:r>
            <a:r>
              <a:rPr lang="en-US" altLang="en-US" sz="1800" baseline="30000">
                <a:latin typeface="Symbol" panose="05050102010706020507" pitchFamily="18" charset="2"/>
              </a:rPr>
              <a:t>-</a:t>
            </a:r>
            <a:r>
              <a:rPr lang="en-US" altLang="en-US" sz="1800" baseline="30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2551" name="Text Box 28">
            <a:extLst>
              <a:ext uri="{FF2B5EF4-FFF2-40B4-BE49-F238E27FC236}">
                <a16:creationId xmlns:a16="http://schemas.microsoft.com/office/drawing/2014/main" id="{D629BAE2-E4DB-423B-9DEC-EED5F1DB3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2640" y="5693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2552" name="Text Box 29">
            <a:extLst>
              <a:ext uri="{FF2B5EF4-FFF2-40B4-BE49-F238E27FC236}">
                <a16:creationId xmlns:a16="http://schemas.microsoft.com/office/drawing/2014/main" id="{020B0186-D6DB-4F10-BFA3-BF0767BD2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5952" y="3965051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keys</a:t>
            </a:r>
          </a:p>
        </p:txBody>
      </p:sp>
      <p:sp>
        <p:nvSpPr>
          <p:cNvPr id="22553" name="Text Box 30">
            <a:extLst>
              <a:ext uri="{FF2B5EF4-FFF2-40B4-BE49-F238E27FC236}">
                <a16:creationId xmlns:a16="http://schemas.microsoft.com/office/drawing/2014/main" id="{0FF0A566-91C0-44ED-AFEC-7E5318A34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3977" y="4312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2554" name="Text Box 31">
            <a:extLst>
              <a:ext uri="{FF2B5EF4-FFF2-40B4-BE49-F238E27FC236}">
                <a16:creationId xmlns:a16="http://schemas.microsoft.com/office/drawing/2014/main" id="{25898CE3-1062-4CB9-861F-A891B3A69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3977" y="47730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2555" name="Text Box 32">
            <a:extLst>
              <a:ext uri="{FF2B5EF4-FFF2-40B4-BE49-F238E27FC236}">
                <a16:creationId xmlns:a16="http://schemas.microsoft.com/office/drawing/2014/main" id="{4EE963FE-D2F2-4C70-AFD1-3B0B01126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8565" y="5228701"/>
            <a:ext cx="5508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Times New Roman" panose="02020603050405020304" pitchFamily="18" charset="0"/>
              </a:rPr>
              <a:t>h</a:t>
            </a:r>
            <a:r>
              <a:rPr lang="en-US" altLang="en-US" sz="1800">
                <a:latin typeface="Symbol" panose="05050102010706020507" pitchFamily="18" charset="2"/>
              </a:rPr>
              <a:t>-</a:t>
            </a:r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2556" name="Text Box 33">
            <a:extLst>
              <a:ext uri="{FF2B5EF4-FFF2-40B4-BE49-F238E27FC236}">
                <a16:creationId xmlns:a16="http://schemas.microsoft.com/office/drawing/2014/main" id="{7022B1CB-9417-4211-8705-A5B093236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7627" y="5693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Times New Roman" panose="02020603050405020304" pitchFamily="18" charset="0"/>
              </a:rPr>
              <a:t>h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2557" name="Text Box 34">
            <a:extLst>
              <a:ext uri="{FF2B5EF4-FFF2-40B4-BE49-F238E27FC236}">
                <a16:creationId xmlns:a16="http://schemas.microsoft.com/office/drawing/2014/main" id="{A70BDFAA-306C-4D4E-AA98-4D2E6D693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202" y="3965051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depth</a:t>
            </a:r>
          </a:p>
        </p:txBody>
      </p:sp>
    </p:spTree>
    <p:extLst>
      <p:ext uri="{BB962C8B-B14F-4D97-AF65-F5344CB8AC3E}">
        <p14:creationId xmlns:p14="http://schemas.microsoft.com/office/powerpoint/2010/main" val="812175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9D6E78D5-F232-4F46-89BD-FADC3229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5392C8B-57CA-4019-83E6-B1EAF83F5228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AU" altLang="en-US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2E74995D-3007-4D47-9E7D-E03DEA17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1" y="609600"/>
            <a:ext cx="6316663" cy="846138"/>
          </a:xfrm>
        </p:spPr>
        <p:txBody>
          <a:bodyPr/>
          <a:lstStyle/>
          <a:p>
            <a:pPr eaLnBrk="1" hangingPunct="1"/>
            <a:r>
              <a:rPr lang="en-US" altLang="en-US" sz="4000"/>
              <a:t>Heaps and Priority Queues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3D8C78FA-2526-4A6C-877E-9521F67791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1724026"/>
            <a:ext cx="7848600" cy="19050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We can use a heap to implement a priority queue.</a:t>
            </a:r>
          </a:p>
          <a:p>
            <a:pPr eaLnBrk="1" hangingPunct="1"/>
            <a:r>
              <a:rPr lang="en-US" altLang="en-US" sz="2400" dirty="0"/>
              <a:t>We store a (key, element) item at each node.</a:t>
            </a:r>
          </a:p>
          <a:p>
            <a:pPr eaLnBrk="1" hangingPunct="1"/>
            <a:r>
              <a:rPr lang="en-US" altLang="en-US" sz="2400" dirty="0"/>
              <a:t>We keep track of the position of the last node.</a:t>
            </a:r>
          </a:p>
          <a:p>
            <a:pPr eaLnBrk="1" hangingPunct="1"/>
            <a:r>
              <a:rPr lang="en-US" altLang="en-US" sz="2400" dirty="0"/>
              <a:t>For simplicity, we show only the keys in the pictures.</a:t>
            </a:r>
          </a:p>
        </p:txBody>
      </p:sp>
      <p:sp>
        <p:nvSpPr>
          <p:cNvPr id="23557" name="Oval 4">
            <a:extLst>
              <a:ext uri="{FF2B5EF4-FFF2-40B4-BE49-F238E27FC236}">
                <a16:creationId xmlns:a16="http://schemas.microsoft.com/office/drawing/2014/main" id="{7DB9B07D-38D5-4919-9005-6FFA12866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826" y="4427552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3558" name="Oval 5">
            <a:extLst>
              <a:ext uri="{FF2B5EF4-FFF2-40B4-BE49-F238E27FC236}">
                <a16:creationId xmlns:a16="http://schemas.microsoft.com/office/drawing/2014/main" id="{59B8CABC-0A4E-420E-9CF2-CC959F28D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9176" y="5037152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3559" name="Oval 6">
            <a:extLst>
              <a:ext uri="{FF2B5EF4-FFF2-40B4-BE49-F238E27FC236}">
                <a16:creationId xmlns:a16="http://schemas.microsoft.com/office/drawing/2014/main" id="{C033FBC4-E22A-4CFC-AE41-332A5AC59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2576" y="5037152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3560" name="Oval 7">
            <a:extLst>
              <a:ext uri="{FF2B5EF4-FFF2-40B4-BE49-F238E27FC236}">
                <a16:creationId xmlns:a16="http://schemas.microsoft.com/office/drawing/2014/main" id="{E660C2D8-E7A2-4BE1-B47C-3F815756E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1" y="5646752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3561" name="AutoShape 8">
            <a:extLst>
              <a:ext uri="{FF2B5EF4-FFF2-40B4-BE49-F238E27FC236}">
                <a16:creationId xmlns:a16="http://schemas.microsoft.com/office/drawing/2014/main" id="{A28BFA1A-0865-4217-9B89-6E061F19DDC4}"/>
              </a:ext>
            </a:extLst>
          </p:cNvPr>
          <p:cNvCxnSpPr>
            <a:cxnSpLocks noChangeShapeType="1"/>
            <a:stCxn id="23557" idx="3"/>
            <a:endCxn id="23559" idx="7"/>
          </p:cNvCxnSpPr>
          <p:nvPr/>
        </p:nvCxnSpPr>
        <p:spPr bwMode="auto">
          <a:xfrm flipH="1">
            <a:off x="4418015" y="4762516"/>
            <a:ext cx="14763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2" name="AutoShape 9">
            <a:extLst>
              <a:ext uri="{FF2B5EF4-FFF2-40B4-BE49-F238E27FC236}">
                <a16:creationId xmlns:a16="http://schemas.microsoft.com/office/drawing/2014/main" id="{3AE333C8-8BAD-4668-BA27-7E408FFDB923}"/>
              </a:ext>
            </a:extLst>
          </p:cNvPr>
          <p:cNvCxnSpPr>
            <a:cxnSpLocks noChangeShapeType="1"/>
            <a:stCxn id="23558" idx="1"/>
            <a:endCxn id="23557" idx="5"/>
          </p:cNvCxnSpPr>
          <p:nvPr/>
        </p:nvCxnSpPr>
        <p:spPr bwMode="auto">
          <a:xfrm flipH="1" flipV="1">
            <a:off x="6164265" y="4762516"/>
            <a:ext cx="12604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3" name="AutoShape 10">
            <a:extLst>
              <a:ext uri="{FF2B5EF4-FFF2-40B4-BE49-F238E27FC236}">
                <a16:creationId xmlns:a16="http://schemas.microsoft.com/office/drawing/2014/main" id="{8C1132A6-B16A-48AB-81FA-38985EB92DF5}"/>
              </a:ext>
            </a:extLst>
          </p:cNvPr>
          <p:cNvCxnSpPr>
            <a:cxnSpLocks noChangeShapeType="1"/>
            <a:stCxn id="23565" idx="7"/>
            <a:endCxn id="23559" idx="3"/>
          </p:cNvCxnSpPr>
          <p:nvPr/>
        </p:nvCxnSpPr>
        <p:spPr bwMode="auto">
          <a:xfrm flipV="1">
            <a:off x="3717927" y="5372116"/>
            <a:ext cx="430213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4" name="AutoShape 11">
            <a:extLst>
              <a:ext uri="{FF2B5EF4-FFF2-40B4-BE49-F238E27FC236}">
                <a16:creationId xmlns:a16="http://schemas.microsoft.com/office/drawing/2014/main" id="{A2AE84E8-BB10-41CE-83E5-489052115ABF}"/>
              </a:ext>
            </a:extLst>
          </p:cNvPr>
          <p:cNvCxnSpPr>
            <a:cxnSpLocks noChangeShapeType="1"/>
            <a:stCxn id="23560" idx="1"/>
            <a:endCxn id="23559" idx="5"/>
          </p:cNvCxnSpPr>
          <p:nvPr/>
        </p:nvCxnSpPr>
        <p:spPr bwMode="auto">
          <a:xfrm flipH="1" flipV="1">
            <a:off x="4418014" y="5372116"/>
            <a:ext cx="431800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5" name="Oval 12">
            <a:extLst>
              <a:ext uri="{FF2B5EF4-FFF2-40B4-BE49-F238E27FC236}">
                <a16:creationId xmlns:a16="http://schemas.microsoft.com/office/drawing/2014/main" id="{3CE8C158-2DD1-4A79-9017-41BD52B17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489" y="5646752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3566" name="AutoShape 13">
            <a:extLst>
              <a:ext uri="{FF2B5EF4-FFF2-40B4-BE49-F238E27FC236}">
                <a16:creationId xmlns:a16="http://schemas.microsoft.com/office/drawing/2014/main" id="{7508DFCD-41FA-4088-ACC7-B51E7FE1F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2" y="3970353"/>
            <a:ext cx="1057275" cy="4175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(2, Sue)</a:t>
            </a:r>
          </a:p>
        </p:txBody>
      </p:sp>
      <p:sp>
        <p:nvSpPr>
          <p:cNvPr id="23567" name="AutoShape 14">
            <a:extLst>
              <a:ext uri="{FF2B5EF4-FFF2-40B4-BE49-F238E27FC236}">
                <a16:creationId xmlns:a16="http://schemas.microsoft.com/office/drawing/2014/main" id="{40AF5DA3-1619-4EF1-9C83-3D57A12FC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926" y="4579953"/>
            <a:ext cx="1176338" cy="4175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(6, Mark)</a:t>
            </a:r>
          </a:p>
        </p:txBody>
      </p:sp>
      <p:sp>
        <p:nvSpPr>
          <p:cNvPr id="23568" name="AutoShape 15">
            <a:extLst>
              <a:ext uri="{FF2B5EF4-FFF2-40B4-BE49-F238E27FC236}">
                <a16:creationId xmlns:a16="http://schemas.microsoft.com/office/drawing/2014/main" id="{C314AA34-CB53-4F67-9E7A-29256914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7651" y="4579953"/>
            <a:ext cx="1004888" cy="4175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(5, Pat)</a:t>
            </a:r>
          </a:p>
        </p:txBody>
      </p:sp>
      <p:sp>
        <p:nvSpPr>
          <p:cNvPr id="23569" name="AutoShape 16">
            <a:extLst>
              <a:ext uri="{FF2B5EF4-FFF2-40B4-BE49-F238E27FC236}">
                <a16:creationId xmlns:a16="http://schemas.microsoft.com/office/drawing/2014/main" id="{74EDEDD7-41C7-46EF-9CE1-B252853A3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2" y="5189553"/>
            <a:ext cx="1044575" cy="4175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(9, Jeff)</a:t>
            </a:r>
          </a:p>
        </p:txBody>
      </p:sp>
      <p:sp>
        <p:nvSpPr>
          <p:cNvPr id="23570" name="AutoShape 17">
            <a:extLst>
              <a:ext uri="{FF2B5EF4-FFF2-40B4-BE49-F238E27FC236}">
                <a16:creationId xmlns:a16="http://schemas.microsoft.com/office/drawing/2014/main" id="{C88FAAF5-22F5-4E38-8A37-E0F6CC2E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026" y="5189553"/>
            <a:ext cx="1193800" cy="4175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(7, Anna)</a:t>
            </a:r>
          </a:p>
        </p:txBody>
      </p:sp>
      <p:sp>
        <p:nvSpPr>
          <p:cNvPr id="23571" name="Freeform 18">
            <a:extLst>
              <a:ext uri="{FF2B5EF4-FFF2-40B4-BE49-F238E27FC236}">
                <a16:creationId xmlns:a16="http://schemas.microsoft.com/office/drawing/2014/main" id="{6149CB02-666D-49B2-B8EB-53742187B0A1}"/>
              </a:ext>
            </a:extLst>
          </p:cNvPr>
          <p:cNvSpPr>
            <a:spLocks/>
          </p:cNvSpPr>
          <p:nvPr/>
        </p:nvSpPr>
        <p:spPr bwMode="auto">
          <a:xfrm>
            <a:off x="7572377" y="5008578"/>
            <a:ext cx="1038225" cy="341313"/>
          </a:xfrm>
          <a:custGeom>
            <a:avLst/>
            <a:gdLst>
              <a:gd name="T0" fmla="*/ 0 w 654"/>
              <a:gd name="T1" fmla="*/ 2147483647 h 215"/>
              <a:gd name="T2" fmla="*/ 2147483647 w 654"/>
              <a:gd name="T3" fmla="*/ 2147483647 h 215"/>
              <a:gd name="T4" fmla="*/ 2147483647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Freeform 19">
            <a:extLst>
              <a:ext uri="{FF2B5EF4-FFF2-40B4-BE49-F238E27FC236}">
                <a16:creationId xmlns:a16="http://schemas.microsoft.com/office/drawing/2014/main" id="{4FDF6020-D63A-46CB-9B7A-4CF8E84C1202}"/>
              </a:ext>
            </a:extLst>
          </p:cNvPr>
          <p:cNvSpPr>
            <a:spLocks/>
          </p:cNvSpPr>
          <p:nvPr/>
        </p:nvSpPr>
        <p:spPr bwMode="auto">
          <a:xfrm flipH="1">
            <a:off x="3238502" y="5000640"/>
            <a:ext cx="1038225" cy="341312"/>
          </a:xfrm>
          <a:custGeom>
            <a:avLst/>
            <a:gdLst>
              <a:gd name="T0" fmla="*/ 0 w 654"/>
              <a:gd name="T1" fmla="*/ 2147483647 h 215"/>
              <a:gd name="T2" fmla="*/ 2147483647 w 654"/>
              <a:gd name="T3" fmla="*/ 2147483647 h 215"/>
              <a:gd name="T4" fmla="*/ 2147483647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Freeform 20">
            <a:extLst>
              <a:ext uri="{FF2B5EF4-FFF2-40B4-BE49-F238E27FC236}">
                <a16:creationId xmlns:a16="http://schemas.microsoft.com/office/drawing/2014/main" id="{B6052C4B-6996-4B65-8EE5-AC3D69F9B6E7}"/>
              </a:ext>
            </a:extLst>
          </p:cNvPr>
          <p:cNvSpPr>
            <a:spLocks/>
          </p:cNvSpPr>
          <p:nvPr/>
        </p:nvSpPr>
        <p:spPr bwMode="auto">
          <a:xfrm flipH="1">
            <a:off x="2533652" y="5610240"/>
            <a:ext cx="1038225" cy="341312"/>
          </a:xfrm>
          <a:custGeom>
            <a:avLst/>
            <a:gdLst>
              <a:gd name="T0" fmla="*/ 0 w 654"/>
              <a:gd name="T1" fmla="*/ 2147483647 h 215"/>
              <a:gd name="T2" fmla="*/ 2147483647 w 654"/>
              <a:gd name="T3" fmla="*/ 2147483647 h 215"/>
              <a:gd name="T4" fmla="*/ 2147483647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Freeform 21">
            <a:extLst>
              <a:ext uri="{FF2B5EF4-FFF2-40B4-BE49-F238E27FC236}">
                <a16:creationId xmlns:a16="http://schemas.microsoft.com/office/drawing/2014/main" id="{6DD379E2-BD59-481F-865C-82EEB755B591}"/>
              </a:ext>
            </a:extLst>
          </p:cNvPr>
          <p:cNvSpPr>
            <a:spLocks/>
          </p:cNvSpPr>
          <p:nvPr/>
        </p:nvSpPr>
        <p:spPr bwMode="auto">
          <a:xfrm>
            <a:off x="6038852" y="4389453"/>
            <a:ext cx="1038225" cy="341313"/>
          </a:xfrm>
          <a:custGeom>
            <a:avLst/>
            <a:gdLst>
              <a:gd name="T0" fmla="*/ 0 w 654"/>
              <a:gd name="T1" fmla="*/ 2147483647 h 215"/>
              <a:gd name="T2" fmla="*/ 2147483647 w 654"/>
              <a:gd name="T3" fmla="*/ 2147483647 h 215"/>
              <a:gd name="T4" fmla="*/ 2147483647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5" name="Freeform 22">
            <a:extLst>
              <a:ext uri="{FF2B5EF4-FFF2-40B4-BE49-F238E27FC236}">
                <a16:creationId xmlns:a16="http://schemas.microsoft.com/office/drawing/2014/main" id="{89FA7AA6-9215-4D0F-B613-168DEB716713}"/>
              </a:ext>
            </a:extLst>
          </p:cNvPr>
          <p:cNvSpPr>
            <a:spLocks/>
          </p:cNvSpPr>
          <p:nvPr/>
        </p:nvSpPr>
        <p:spPr bwMode="auto">
          <a:xfrm>
            <a:off x="4991102" y="5618178"/>
            <a:ext cx="1038225" cy="341313"/>
          </a:xfrm>
          <a:custGeom>
            <a:avLst/>
            <a:gdLst>
              <a:gd name="T0" fmla="*/ 0 w 654"/>
              <a:gd name="T1" fmla="*/ 2147483647 h 215"/>
              <a:gd name="T2" fmla="*/ 2147483647 w 654"/>
              <a:gd name="T3" fmla="*/ 2147483647 h 215"/>
              <a:gd name="T4" fmla="*/ 2147483647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34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>
            <a:extLst>
              <a:ext uri="{FF2B5EF4-FFF2-40B4-BE49-F238E27FC236}">
                <a16:creationId xmlns:a16="http://schemas.microsoft.com/office/drawing/2014/main" id="{0858B52D-C1B7-42E3-BE17-DDDFB6CA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00EDC4E-8982-43DD-8926-30BA7B075E39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AU" altLang="en-US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9CFD5BB9-B9D8-44CC-A3DE-D95DD561B0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1" y="609600"/>
            <a:ext cx="6392863" cy="838200"/>
          </a:xfrm>
        </p:spPr>
        <p:txBody>
          <a:bodyPr/>
          <a:lstStyle/>
          <a:p>
            <a:pPr eaLnBrk="1" hangingPunct="1"/>
            <a:r>
              <a:rPr lang="en-US" altLang="en-US" sz="4000"/>
              <a:t>Insertion into a Heap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DE55E94-ABE5-4395-BC17-3B27DFE61BE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52190" y="1963310"/>
            <a:ext cx="3886200" cy="4648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Operation </a:t>
            </a:r>
            <a:r>
              <a:rPr lang="en-US" altLang="en-US" sz="2400" dirty="0">
                <a:solidFill>
                  <a:srgbClr val="0070C0"/>
                </a:solidFill>
              </a:rPr>
              <a:t>Insert</a:t>
            </a:r>
            <a:r>
              <a:rPr lang="en-US" altLang="en-US" sz="2400" dirty="0"/>
              <a:t> of the priority queue ADT corresponds to the insertion of a key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400" dirty="0"/>
              <a:t> to the heap.</a:t>
            </a:r>
          </a:p>
          <a:p>
            <a:pPr eaLnBrk="1" hangingPunct="1"/>
            <a:r>
              <a:rPr lang="en-US" altLang="en-US" sz="2400" dirty="0"/>
              <a:t>The insertion algorithm consists of three steps:</a:t>
            </a:r>
          </a:p>
          <a:p>
            <a:pPr lvl="1" eaLnBrk="1" hangingPunct="1"/>
            <a:r>
              <a:rPr lang="en-US" altLang="en-US" sz="2000" dirty="0"/>
              <a:t>Find the insertion node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z</a:t>
            </a:r>
            <a:r>
              <a:rPr lang="en-US" altLang="en-US" sz="2000" dirty="0"/>
              <a:t> (the new last node)</a:t>
            </a:r>
          </a:p>
          <a:p>
            <a:pPr lvl="1" eaLnBrk="1" hangingPunct="1"/>
            <a:r>
              <a:rPr lang="en-US" altLang="en-US" sz="2000" dirty="0"/>
              <a:t>Store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dirty="0"/>
              <a:t> at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z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Restore the heap-order property (discussed next)</a:t>
            </a:r>
          </a:p>
        </p:txBody>
      </p:sp>
      <p:sp>
        <p:nvSpPr>
          <p:cNvPr id="24581" name="Oval 4">
            <a:extLst>
              <a:ext uri="{FF2B5EF4-FFF2-40B4-BE49-F238E27FC236}">
                <a16:creationId xmlns:a16="http://schemas.microsoft.com/office/drawing/2014/main" id="{74057724-B564-4A66-9D22-C9910A2C7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9914" y="22860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4582" name="Oval 5">
            <a:extLst>
              <a:ext uri="{FF2B5EF4-FFF2-40B4-BE49-F238E27FC236}">
                <a16:creationId xmlns:a16="http://schemas.microsoft.com/office/drawing/2014/main" id="{FE920606-D747-4F32-A0A7-81B83ED47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25" y="2797176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24583" name="Oval 6">
            <a:extLst>
              <a:ext uri="{FF2B5EF4-FFF2-40B4-BE49-F238E27FC236}">
                <a16:creationId xmlns:a16="http://schemas.microsoft.com/office/drawing/2014/main" id="{39892003-0E31-4859-9F17-B0EE8EF25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4" y="2797176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4584" name="Oval 7">
            <a:extLst>
              <a:ext uri="{FF2B5EF4-FFF2-40B4-BE49-F238E27FC236}">
                <a16:creationId xmlns:a16="http://schemas.microsoft.com/office/drawing/2014/main" id="{5E0704DC-E688-4244-BAC0-2AC059A1B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9" y="3308351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24585" name="Rectangle 8">
            <a:extLst>
              <a:ext uri="{FF2B5EF4-FFF2-40B4-BE49-F238E27FC236}">
                <a16:creationId xmlns:a16="http://schemas.microsoft.com/office/drawing/2014/main" id="{7B21D3FA-BFF1-49A5-B398-6DB1E8B13F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51889" y="3308351"/>
            <a:ext cx="230187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800"/>
          </a:p>
        </p:txBody>
      </p:sp>
      <p:cxnSp>
        <p:nvCxnSpPr>
          <p:cNvPr id="24586" name="AutoShape 9">
            <a:extLst>
              <a:ext uri="{FF2B5EF4-FFF2-40B4-BE49-F238E27FC236}">
                <a16:creationId xmlns:a16="http://schemas.microsoft.com/office/drawing/2014/main" id="{3CEF0415-1CE0-4C50-96E6-A7ED0296C051}"/>
              </a:ext>
            </a:extLst>
          </p:cNvPr>
          <p:cNvCxnSpPr>
            <a:cxnSpLocks noChangeShapeType="1"/>
            <a:stCxn id="24581" idx="3"/>
            <a:endCxn id="24583" idx="7"/>
          </p:cNvCxnSpPr>
          <p:nvPr/>
        </p:nvCxnSpPr>
        <p:spPr bwMode="auto">
          <a:xfrm flipH="1">
            <a:off x="7510464" y="2566989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7" name="AutoShape 10">
            <a:extLst>
              <a:ext uri="{FF2B5EF4-FFF2-40B4-BE49-F238E27FC236}">
                <a16:creationId xmlns:a16="http://schemas.microsoft.com/office/drawing/2014/main" id="{14DA9C67-6E62-44AC-9BB1-7A991FBCD51F}"/>
              </a:ext>
            </a:extLst>
          </p:cNvPr>
          <p:cNvCxnSpPr>
            <a:cxnSpLocks noChangeShapeType="1"/>
            <a:stCxn id="24582" idx="1"/>
            <a:endCxn id="24581" idx="5"/>
          </p:cNvCxnSpPr>
          <p:nvPr/>
        </p:nvCxnSpPr>
        <p:spPr bwMode="auto">
          <a:xfrm flipH="1" flipV="1">
            <a:off x="8462963" y="2566989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AutoShape 11">
            <a:extLst>
              <a:ext uri="{FF2B5EF4-FFF2-40B4-BE49-F238E27FC236}">
                <a16:creationId xmlns:a16="http://schemas.microsoft.com/office/drawing/2014/main" id="{8F3B3438-DD4A-414E-ADB2-6B016F370B0F}"/>
              </a:ext>
            </a:extLst>
          </p:cNvPr>
          <p:cNvCxnSpPr>
            <a:cxnSpLocks noChangeShapeType="1"/>
            <a:stCxn id="24585" idx="0"/>
            <a:endCxn id="24582" idx="3"/>
          </p:cNvCxnSpPr>
          <p:nvPr/>
        </p:nvCxnSpPr>
        <p:spPr bwMode="auto">
          <a:xfrm flipV="1">
            <a:off x="8867775" y="3078163"/>
            <a:ext cx="179388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AutoShape 12">
            <a:extLst>
              <a:ext uri="{FF2B5EF4-FFF2-40B4-BE49-F238E27FC236}">
                <a16:creationId xmlns:a16="http://schemas.microsoft.com/office/drawing/2014/main" id="{E1E5DB25-B9E0-4881-89FB-A875EF62176A}"/>
              </a:ext>
            </a:extLst>
          </p:cNvPr>
          <p:cNvCxnSpPr>
            <a:cxnSpLocks noChangeShapeType="1"/>
            <a:stCxn id="24591" idx="7"/>
            <a:endCxn id="24583" idx="3"/>
          </p:cNvCxnSpPr>
          <p:nvPr/>
        </p:nvCxnSpPr>
        <p:spPr bwMode="auto">
          <a:xfrm flipV="1">
            <a:off x="6923088" y="3078164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0" name="AutoShape 13">
            <a:extLst>
              <a:ext uri="{FF2B5EF4-FFF2-40B4-BE49-F238E27FC236}">
                <a16:creationId xmlns:a16="http://schemas.microsoft.com/office/drawing/2014/main" id="{8CF11BE8-47E1-4331-B6F5-907FC8ED2D57}"/>
              </a:ext>
            </a:extLst>
          </p:cNvPr>
          <p:cNvCxnSpPr>
            <a:cxnSpLocks noChangeShapeType="1"/>
            <a:stCxn id="24584" idx="1"/>
            <a:endCxn id="24583" idx="5"/>
          </p:cNvCxnSpPr>
          <p:nvPr/>
        </p:nvCxnSpPr>
        <p:spPr bwMode="auto">
          <a:xfrm flipH="1" flipV="1">
            <a:off x="7510463" y="3078164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1" name="Oval 14">
            <a:extLst>
              <a:ext uri="{FF2B5EF4-FFF2-40B4-BE49-F238E27FC236}">
                <a16:creationId xmlns:a16="http://schemas.microsoft.com/office/drawing/2014/main" id="{1AAB12D1-F6FF-41C4-A95E-E22E941D5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0039" y="3308351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24592" name="Freeform 15">
            <a:extLst>
              <a:ext uri="{FF2B5EF4-FFF2-40B4-BE49-F238E27FC236}">
                <a16:creationId xmlns:a16="http://schemas.microsoft.com/office/drawing/2014/main" id="{F316E633-8409-486C-8569-F307085A5A1D}"/>
              </a:ext>
            </a:extLst>
          </p:cNvPr>
          <p:cNvSpPr>
            <a:spLocks/>
          </p:cNvSpPr>
          <p:nvPr/>
        </p:nvSpPr>
        <p:spPr bwMode="auto">
          <a:xfrm>
            <a:off x="8877301" y="3581400"/>
            <a:ext cx="600075" cy="457200"/>
          </a:xfrm>
          <a:custGeom>
            <a:avLst/>
            <a:gdLst>
              <a:gd name="T0" fmla="*/ 2147483647 w 378"/>
              <a:gd name="T1" fmla="*/ 2147483647 h 288"/>
              <a:gd name="T2" fmla="*/ 2147483647 w 378"/>
              <a:gd name="T3" fmla="*/ 2147483647 h 288"/>
              <a:gd name="T4" fmla="*/ 2147483647 w 378"/>
              <a:gd name="T5" fmla="*/ 2147483647 h 288"/>
              <a:gd name="T6" fmla="*/ 0 w 378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378"/>
              <a:gd name="T13" fmla="*/ 0 h 288"/>
              <a:gd name="T14" fmla="*/ 378 w 378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8" h="288">
                <a:moveTo>
                  <a:pt x="378" y="288"/>
                </a:moveTo>
                <a:cubicBezTo>
                  <a:pt x="366" y="272"/>
                  <a:pt x="353" y="209"/>
                  <a:pt x="306" y="192"/>
                </a:cubicBezTo>
                <a:cubicBezTo>
                  <a:pt x="259" y="175"/>
                  <a:pt x="147" y="218"/>
                  <a:pt x="96" y="186"/>
                </a:cubicBezTo>
                <a:cubicBezTo>
                  <a:pt x="45" y="154"/>
                  <a:pt x="20" y="39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Text Box 16">
            <a:extLst>
              <a:ext uri="{FF2B5EF4-FFF2-40B4-BE49-F238E27FC236}">
                <a16:creationId xmlns:a16="http://schemas.microsoft.com/office/drawing/2014/main" id="{354BEC88-FF37-4432-8CD8-4696694CE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5200" y="3962401"/>
            <a:ext cx="177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insertion node</a:t>
            </a:r>
          </a:p>
        </p:txBody>
      </p:sp>
      <p:sp>
        <p:nvSpPr>
          <p:cNvPr id="24594" name="Oval 17">
            <a:extLst>
              <a:ext uri="{FF2B5EF4-FFF2-40B4-BE49-F238E27FC236}">
                <a16:creationId xmlns:a16="http://schemas.microsoft.com/office/drawing/2014/main" id="{4EA6A5F2-0E59-4B59-9923-ABDE3D963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9914" y="44958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4595" name="Oval 18">
            <a:extLst>
              <a:ext uri="{FF2B5EF4-FFF2-40B4-BE49-F238E27FC236}">
                <a16:creationId xmlns:a16="http://schemas.microsoft.com/office/drawing/2014/main" id="{8C4334EF-7661-48F5-85A1-88135374F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006976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24596" name="Oval 19">
            <a:extLst>
              <a:ext uri="{FF2B5EF4-FFF2-40B4-BE49-F238E27FC236}">
                <a16:creationId xmlns:a16="http://schemas.microsoft.com/office/drawing/2014/main" id="{E97693F9-8CA7-4A19-8ED3-4DAF6DB2B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4" y="5006976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4597" name="Oval 20">
            <a:extLst>
              <a:ext uri="{FF2B5EF4-FFF2-40B4-BE49-F238E27FC236}">
                <a16:creationId xmlns:a16="http://schemas.microsoft.com/office/drawing/2014/main" id="{76DE22AE-62E3-4FD5-B42F-394E5A0A8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9" y="550227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24598" name="AutoShape 21">
            <a:extLst>
              <a:ext uri="{FF2B5EF4-FFF2-40B4-BE49-F238E27FC236}">
                <a16:creationId xmlns:a16="http://schemas.microsoft.com/office/drawing/2014/main" id="{BAD7E8DA-3019-4713-B4C0-5E059CFC10A3}"/>
              </a:ext>
            </a:extLst>
          </p:cNvPr>
          <p:cNvCxnSpPr>
            <a:cxnSpLocks noChangeShapeType="1"/>
            <a:stCxn id="24594" idx="3"/>
            <a:endCxn id="24596" idx="7"/>
          </p:cNvCxnSpPr>
          <p:nvPr/>
        </p:nvCxnSpPr>
        <p:spPr bwMode="auto">
          <a:xfrm flipH="1">
            <a:off x="7510464" y="4776789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9" name="AutoShape 22">
            <a:extLst>
              <a:ext uri="{FF2B5EF4-FFF2-40B4-BE49-F238E27FC236}">
                <a16:creationId xmlns:a16="http://schemas.microsoft.com/office/drawing/2014/main" id="{95DEA2CB-EBE0-4482-9100-9E1FE4F871B2}"/>
              </a:ext>
            </a:extLst>
          </p:cNvPr>
          <p:cNvCxnSpPr>
            <a:cxnSpLocks noChangeShapeType="1"/>
            <a:stCxn id="24595" idx="1"/>
            <a:endCxn id="24594" idx="5"/>
          </p:cNvCxnSpPr>
          <p:nvPr/>
        </p:nvCxnSpPr>
        <p:spPr bwMode="auto">
          <a:xfrm flipH="1" flipV="1">
            <a:off x="8462964" y="4778375"/>
            <a:ext cx="1184275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0" name="AutoShape 23">
            <a:extLst>
              <a:ext uri="{FF2B5EF4-FFF2-40B4-BE49-F238E27FC236}">
                <a16:creationId xmlns:a16="http://schemas.microsoft.com/office/drawing/2014/main" id="{0F9953EF-2EB4-4246-919F-52BF5A1120BA}"/>
              </a:ext>
            </a:extLst>
          </p:cNvPr>
          <p:cNvCxnSpPr>
            <a:cxnSpLocks noChangeShapeType="1"/>
            <a:stCxn id="24604" idx="7"/>
            <a:endCxn id="24595" idx="3"/>
          </p:cNvCxnSpPr>
          <p:nvPr/>
        </p:nvCxnSpPr>
        <p:spPr bwMode="auto">
          <a:xfrm flipV="1">
            <a:off x="9380538" y="5289550"/>
            <a:ext cx="266700" cy="241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1" name="AutoShape 24">
            <a:extLst>
              <a:ext uri="{FF2B5EF4-FFF2-40B4-BE49-F238E27FC236}">
                <a16:creationId xmlns:a16="http://schemas.microsoft.com/office/drawing/2014/main" id="{A234DDC2-0550-406C-BE97-AEEBA6653E84}"/>
              </a:ext>
            </a:extLst>
          </p:cNvPr>
          <p:cNvCxnSpPr>
            <a:cxnSpLocks noChangeShapeType="1"/>
            <a:stCxn id="24603" idx="7"/>
            <a:endCxn id="24596" idx="3"/>
          </p:cNvCxnSpPr>
          <p:nvPr/>
        </p:nvCxnSpPr>
        <p:spPr bwMode="auto">
          <a:xfrm flipV="1">
            <a:off x="6923088" y="5289551"/>
            <a:ext cx="360362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2" name="AutoShape 25">
            <a:extLst>
              <a:ext uri="{FF2B5EF4-FFF2-40B4-BE49-F238E27FC236}">
                <a16:creationId xmlns:a16="http://schemas.microsoft.com/office/drawing/2014/main" id="{4E6F7066-84D9-433B-9BD0-2E8B13CF79E7}"/>
              </a:ext>
            </a:extLst>
          </p:cNvPr>
          <p:cNvCxnSpPr>
            <a:cxnSpLocks noChangeShapeType="1"/>
            <a:stCxn id="24597" idx="1"/>
            <a:endCxn id="24596" idx="5"/>
          </p:cNvCxnSpPr>
          <p:nvPr/>
        </p:nvCxnSpPr>
        <p:spPr bwMode="auto">
          <a:xfrm flipH="1" flipV="1">
            <a:off x="7510463" y="5289551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3" name="Oval 26">
            <a:extLst>
              <a:ext uri="{FF2B5EF4-FFF2-40B4-BE49-F238E27FC236}">
                <a16:creationId xmlns:a16="http://schemas.microsoft.com/office/drawing/2014/main" id="{BEEB24FB-2BA9-4F1E-93CE-DF85FA13C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0039" y="5502276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24604" name="Oval 27">
            <a:extLst>
              <a:ext uri="{FF2B5EF4-FFF2-40B4-BE49-F238E27FC236}">
                <a16:creationId xmlns:a16="http://schemas.microsoft.com/office/drawing/2014/main" id="{BFCC76F6-027F-4F6C-BBE4-DF7D8501B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7489" y="5502276"/>
            <a:ext cx="3206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4605" name="Text Box 28">
            <a:extLst>
              <a:ext uri="{FF2B5EF4-FFF2-40B4-BE49-F238E27FC236}">
                <a16:creationId xmlns:a16="http://schemas.microsoft.com/office/drawing/2014/main" id="{34DF0605-0EE5-4CF1-8F0B-0471E7BDD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5988" y="286067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24606" name="Text Box 29">
            <a:extLst>
              <a:ext uri="{FF2B5EF4-FFF2-40B4-BE49-F238E27FC236}">
                <a16:creationId xmlns:a16="http://schemas.microsoft.com/office/drawing/2014/main" id="{B47D1F4F-5E8A-4CCF-8EB5-6084D7418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0788" y="5257800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727897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70A1FABB-A647-402C-8A46-1A53F2AE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624C135-024F-400B-AC96-39AAD010BA5A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AU" altLang="en-US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DDC39F85-72D6-4FEE-92D6-699F23ABC9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1" y="457200"/>
            <a:ext cx="3116263" cy="998538"/>
          </a:xfrm>
        </p:spPr>
        <p:txBody>
          <a:bodyPr/>
          <a:lstStyle/>
          <a:p>
            <a:pPr eaLnBrk="1" hangingPunct="1"/>
            <a:r>
              <a:rPr lang="en-US" altLang="en-US" sz="4000"/>
              <a:t>Upheap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925D002C-012E-41BB-B93F-4D55E5BBC2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3276" y="1779588"/>
            <a:ext cx="8077200" cy="2438400"/>
          </a:xfrm>
        </p:spPr>
        <p:txBody>
          <a:bodyPr/>
          <a:lstStyle/>
          <a:p>
            <a:pPr eaLnBrk="1" hangingPunct="1"/>
            <a:r>
              <a:rPr lang="en-US" altLang="en-US" sz="2000"/>
              <a:t>After the insertion of a new key </a:t>
            </a:r>
            <a:r>
              <a:rPr lang="en-US" altLang="en-US" sz="2000" b="1" i="1">
                <a:latin typeface="Times New Roman" panose="02020603050405020304" pitchFamily="18" charset="0"/>
              </a:rPr>
              <a:t>k</a:t>
            </a:r>
            <a:r>
              <a:rPr lang="en-US" altLang="en-US" sz="2000"/>
              <a:t>, the heap-order property may be violated.</a:t>
            </a:r>
          </a:p>
          <a:p>
            <a:pPr eaLnBrk="1" hangingPunct="1"/>
            <a:r>
              <a:rPr lang="en-US" altLang="en-US" sz="2000"/>
              <a:t>Algorithm upheap restores the heap-order property by swapping </a:t>
            </a:r>
            <a:r>
              <a:rPr lang="en-US" altLang="en-US" sz="2000" b="1" i="1">
                <a:latin typeface="Times New Roman" panose="02020603050405020304" pitchFamily="18" charset="0"/>
              </a:rPr>
              <a:t>k</a:t>
            </a:r>
            <a:r>
              <a:rPr lang="en-US" altLang="en-US" sz="2000"/>
              <a:t> along an upward path from the insertion node.</a:t>
            </a:r>
          </a:p>
          <a:p>
            <a:pPr eaLnBrk="1" hangingPunct="1"/>
            <a:r>
              <a:rPr lang="en-US" altLang="en-US" sz="2000"/>
              <a:t>Upheap terminates when the key </a:t>
            </a:r>
            <a:r>
              <a:rPr lang="en-US" altLang="en-US" sz="2000" b="1" i="1">
                <a:latin typeface="Times New Roman" panose="02020603050405020304" pitchFamily="18" charset="0"/>
              </a:rPr>
              <a:t>k</a:t>
            </a:r>
            <a:r>
              <a:rPr lang="en-US" altLang="en-US" sz="2000"/>
              <a:t> reaches the root or a node whose parent has a key smaller than or equal to </a:t>
            </a:r>
            <a:r>
              <a:rPr lang="en-US" altLang="en-US" sz="2000" b="1" i="1">
                <a:latin typeface="Times New Roman" panose="02020603050405020304" pitchFamily="18" charset="0"/>
              </a:rPr>
              <a:t>k</a:t>
            </a:r>
            <a:r>
              <a:rPr lang="en-US" altLang="en-US" sz="2000"/>
              <a:t>.</a:t>
            </a:r>
          </a:p>
          <a:p>
            <a:pPr eaLnBrk="1" hangingPunct="1"/>
            <a:r>
              <a:rPr lang="en-US" altLang="en-US" sz="2000"/>
              <a:t>Since a heap has height </a:t>
            </a:r>
            <a:r>
              <a:rPr lang="en-US" altLang="en-US" sz="2000" b="1" i="1">
                <a:latin typeface="Times New Roman" panose="02020603050405020304" pitchFamily="18" charset="0"/>
              </a:rPr>
              <a:t>O</a:t>
            </a:r>
            <a:r>
              <a:rPr lang="en-US" altLang="en-US" sz="2000">
                <a:latin typeface="Times New Roman" panose="02020603050405020304" pitchFamily="18" charset="0"/>
              </a:rPr>
              <a:t>(log 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/>
              <a:t>, upheap runs in </a:t>
            </a:r>
            <a:r>
              <a:rPr lang="en-US" altLang="en-US" sz="2000" b="1" i="1">
                <a:latin typeface="Times New Roman" panose="02020603050405020304" pitchFamily="18" charset="0"/>
              </a:rPr>
              <a:t>O</a:t>
            </a:r>
            <a:r>
              <a:rPr lang="en-US" altLang="en-US" sz="2000">
                <a:latin typeface="Times New Roman" panose="02020603050405020304" pitchFamily="18" charset="0"/>
              </a:rPr>
              <a:t>(log 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/>
              <a:t> time.</a:t>
            </a:r>
          </a:p>
        </p:txBody>
      </p:sp>
      <p:sp>
        <p:nvSpPr>
          <p:cNvPr id="25605" name="Oval 4">
            <a:extLst>
              <a:ext uri="{FF2B5EF4-FFF2-40B4-BE49-F238E27FC236}">
                <a16:creationId xmlns:a16="http://schemas.microsoft.com/office/drawing/2014/main" id="{20F3CA67-4AD7-4BFA-94CC-370B33233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8683" y="4713108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5606" name="Oval 5">
            <a:extLst>
              <a:ext uri="{FF2B5EF4-FFF2-40B4-BE49-F238E27FC236}">
                <a16:creationId xmlns:a16="http://schemas.microsoft.com/office/drawing/2014/main" id="{07E7611F-8826-47A0-9AD5-21F69A040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971" y="5224284"/>
            <a:ext cx="319087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5607" name="Oval 6">
            <a:extLst>
              <a:ext uri="{FF2B5EF4-FFF2-40B4-BE49-F238E27FC236}">
                <a16:creationId xmlns:a16="http://schemas.microsoft.com/office/drawing/2014/main" id="{5DB49D10-75C0-47E4-A3B5-73CC8A1F9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6182" y="5224284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5608" name="Oval 7">
            <a:extLst>
              <a:ext uri="{FF2B5EF4-FFF2-40B4-BE49-F238E27FC236}">
                <a16:creationId xmlns:a16="http://schemas.microsoft.com/office/drawing/2014/main" id="{FCAD8E5F-744F-4654-8B06-31033EF00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3558" y="5719584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25609" name="AutoShape 8">
            <a:extLst>
              <a:ext uri="{FF2B5EF4-FFF2-40B4-BE49-F238E27FC236}">
                <a16:creationId xmlns:a16="http://schemas.microsoft.com/office/drawing/2014/main" id="{3C12715F-E3C1-4875-9EBD-685EE6312060}"/>
              </a:ext>
            </a:extLst>
          </p:cNvPr>
          <p:cNvCxnSpPr>
            <a:cxnSpLocks noChangeShapeType="1"/>
            <a:stCxn id="25605" idx="3"/>
            <a:endCxn id="25607" idx="7"/>
          </p:cNvCxnSpPr>
          <p:nvPr/>
        </p:nvCxnSpPr>
        <p:spPr bwMode="auto">
          <a:xfrm flipH="1">
            <a:off x="2629233" y="4994097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0" name="AutoShape 9">
            <a:extLst>
              <a:ext uri="{FF2B5EF4-FFF2-40B4-BE49-F238E27FC236}">
                <a16:creationId xmlns:a16="http://schemas.microsoft.com/office/drawing/2014/main" id="{85A1C20C-F86A-4FFB-B758-ACAF7FE58DAA}"/>
              </a:ext>
            </a:extLst>
          </p:cNvPr>
          <p:cNvCxnSpPr>
            <a:cxnSpLocks noChangeShapeType="1"/>
            <a:stCxn id="25606" idx="1"/>
            <a:endCxn id="25605" idx="5"/>
          </p:cNvCxnSpPr>
          <p:nvPr/>
        </p:nvCxnSpPr>
        <p:spPr bwMode="auto">
          <a:xfrm flipH="1" flipV="1">
            <a:off x="3581733" y="4995684"/>
            <a:ext cx="11842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1" name="AutoShape 10">
            <a:extLst>
              <a:ext uri="{FF2B5EF4-FFF2-40B4-BE49-F238E27FC236}">
                <a16:creationId xmlns:a16="http://schemas.microsoft.com/office/drawing/2014/main" id="{FAFD2EC7-3445-44F6-8C89-15704BE5C8E0}"/>
              </a:ext>
            </a:extLst>
          </p:cNvPr>
          <p:cNvCxnSpPr>
            <a:cxnSpLocks noChangeShapeType="1"/>
            <a:stCxn id="25615" idx="7"/>
            <a:endCxn id="25606" idx="3"/>
          </p:cNvCxnSpPr>
          <p:nvPr/>
        </p:nvCxnSpPr>
        <p:spPr bwMode="auto">
          <a:xfrm flipV="1">
            <a:off x="4499307" y="5516384"/>
            <a:ext cx="266700" cy="2317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2" name="AutoShape 11">
            <a:extLst>
              <a:ext uri="{FF2B5EF4-FFF2-40B4-BE49-F238E27FC236}">
                <a16:creationId xmlns:a16="http://schemas.microsoft.com/office/drawing/2014/main" id="{BD14D2E0-E2C8-4D73-8EDD-815D9B1AC8E7}"/>
              </a:ext>
            </a:extLst>
          </p:cNvPr>
          <p:cNvCxnSpPr>
            <a:cxnSpLocks noChangeShapeType="1"/>
            <a:stCxn id="25614" idx="7"/>
            <a:endCxn id="25607" idx="3"/>
          </p:cNvCxnSpPr>
          <p:nvPr/>
        </p:nvCxnSpPr>
        <p:spPr bwMode="auto">
          <a:xfrm flipV="1">
            <a:off x="2041858" y="5506859"/>
            <a:ext cx="360363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3" name="AutoShape 12">
            <a:extLst>
              <a:ext uri="{FF2B5EF4-FFF2-40B4-BE49-F238E27FC236}">
                <a16:creationId xmlns:a16="http://schemas.microsoft.com/office/drawing/2014/main" id="{F4F08FF2-723B-4A03-8472-396BC6CDB2CE}"/>
              </a:ext>
            </a:extLst>
          </p:cNvPr>
          <p:cNvCxnSpPr>
            <a:cxnSpLocks noChangeShapeType="1"/>
            <a:stCxn id="25608" idx="1"/>
            <a:endCxn id="25607" idx="5"/>
          </p:cNvCxnSpPr>
          <p:nvPr/>
        </p:nvCxnSpPr>
        <p:spPr bwMode="auto">
          <a:xfrm flipH="1" flipV="1">
            <a:off x="2629232" y="5506859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4" name="Oval 13">
            <a:extLst>
              <a:ext uri="{FF2B5EF4-FFF2-40B4-BE49-F238E27FC236}">
                <a16:creationId xmlns:a16="http://schemas.microsoft.com/office/drawing/2014/main" id="{38111E66-81B9-4F70-A2D5-406B14A44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807" y="5719584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25615" name="Oval 14">
            <a:extLst>
              <a:ext uri="{FF2B5EF4-FFF2-40B4-BE49-F238E27FC236}">
                <a16:creationId xmlns:a16="http://schemas.microsoft.com/office/drawing/2014/main" id="{1DDA4230-6E47-43B5-B0D5-A781F16B1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6258" y="5719584"/>
            <a:ext cx="3206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25616" name="Text Box 15">
            <a:extLst>
              <a:ext uri="{FF2B5EF4-FFF2-40B4-BE49-F238E27FC236}">
                <a16:creationId xmlns:a16="http://schemas.microsoft.com/office/drawing/2014/main" id="{736DE59E-6845-4C63-A97D-E5D3994E2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9558" y="5475108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25617" name="Oval 16">
            <a:extLst>
              <a:ext uri="{FF2B5EF4-FFF2-40B4-BE49-F238E27FC236}">
                <a16:creationId xmlns:a16="http://schemas.microsoft.com/office/drawing/2014/main" id="{0E6E1850-EA88-4A9C-9757-754E7F601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033" y="4713108"/>
            <a:ext cx="320675" cy="3190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5618" name="Oval 17">
            <a:extLst>
              <a:ext uri="{FF2B5EF4-FFF2-40B4-BE49-F238E27FC236}">
                <a16:creationId xmlns:a16="http://schemas.microsoft.com/office/drawing/2014/main" id="{C53300A9-538D-4962-931E-ED54CE14A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7321" y="5224284"/>
            <a:ext cx="319087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5619" name="Oval 18">
            <a:extLst>
              <a:ext uri="{FF2B5EF4-FFF2-40B4-BE49-F238E27FC236}">
                <a16:creationId xmlns:a16="http://schemas.microsoft.com/office/drawing/2014/main" id="{935C4463-19C3-4E27-B676-6C9DBE8EE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532" y="5224284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5620" name="Oval 19">
            <a:extLst>
              <a:ext uri="{FF2B5EF4-FFF2-40B4-BE49-F238E27FC236}">
                <a16:creationId xmlns:a16="http://schemas.microsoft.com/office/drawing/2014/main" id="{A365A4A8-749F-46C5-846A-74A927D34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908" y="5719584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25621" name="AutoShape 20">
            <a:extLst>
              <a:ext uri="{FF2B5EF4-FFF2-40B4-BE49-F238E27FC236}">
                <a16:creationId xmlns:a16="http://schemas.microsoft.com/office/drawing/2014/main" id="{CE7022B4-D433-4591-9AA2-F2C770474D10}"/>
              </a:ext>
            </a:extLst>
          </p:cNvPr>
          <p:cNvCxnSpPr>
            <a:cxnSpLocks noChangeShapeType="1"/>
            <a:stCxn id="25617" idx="3"/>
            <a:endCxn id="25619" idx="7"/>
          </p:cNvCxnSpPr>
          <p:nvPr/>
        </p:nvCxnSpPr>
        <p:spPr bwMode="auto">
          <a:xfrm flipH="1">
            <a:off x="6826583" y="5005209"/>
            <a:ext cx="7270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2" name="AutoShape 21">
            <a:extLst>
              <a:ext uri="{FF2B5EF4-FFF2-40B4-BE49-F238E27FC236}">
                <a16:creationId xmlns:a16="http://schemas.microsoft.com/office/drawing/2014/main" id="{89515195-520E-4FD5-ACE8-3B683F648B1A}"/>
              </a:ext>
            </a:extLst>
          </p:cNvPr>
          <p:cNvCxnSpPr>
            <a:cxnSpLocks noChangeShapeType="1"/>
            <a:stCxn id="25618" idx="1"/>
            <a:endCxn id="25617" idx="5"/>
          </p:cNvCxnSpPr>
          <p:nvPr/>
        </p:nvCxnSpPr>
        <p:spPr bwMode="auto">
          <a:xfrm flipH="1" flipV="1">
            <a:off x="7779083" y="5005208"/>
            <a:ext cx="1184275" cy="247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3" name="AutoShape 22">
            <a:extLst>
              <a:ext uri="{FF2B5EF4-FFF2-40B4-BE49-F238E27FC236}">
                <a16:creationId xmlns:a16="http://schemas.microsoft.com/office/drawing/2014/main" id="{0BD46292-9A7A-495C-A175-9EE996540690}"/>
              </a:ext>
            </a:extLst>
          </p:cNvPr>
          <p:cNvCxnSpPr>
            <a:cxnSpLocks noChangeShapeType="1"/>
            <a:stCxn id="25627" idx="7"/>
            <a:endCxn id="25618" idx="3"/>
          </p:cNvCxnSpPr>
          <p:nvPr/>
        </p:nvCxnSpPr>
        <p:spPr bwMode="auto">
          <a:xfrm flipV="1">
            <a:off x="8696657" y="5516384"/>
            <a:ext cx="266700" cy="2317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4" name="AutoShape 23">
            <a:extLst>
              <a:ext uri="{FF2B5EF4-FFF2-40B4-BE49-F238E27FC236}">
                <a16:creationId xmlns:a16="http://schemas.microsoft.com/office/drawing/2014/main" id="{867D8FE8-4076-42D0-A580-07C95848A426}"/>
              </a:ext>
            </a:extLst>
          </p:cNvPr>
          <p:cNvCxnSpPr>
            <a:cxnSpLocks noChangeShapeType="1"/>
            <a:stCxn id="25626" idx="7"/>
            <a:endCxn id="25619" idx="3"/>
          </p:cNvCxnSpPr>
          <p:nvPr/>
        </p:nvCxnSpPr>
        <p:spPr bwMode="auto">
          <a:xfrm flipV="1">
            <a:off x="6239208" y="5506859"/>
            <a:ext cx="360363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5" name="AutoShape 24">
            <a:extLst>
              <a:ext uri="{FF2B5EF4-FFF2-40B4-BE49-F238E27FC236}">
                <a16:creationId xmlns:a16="http://schemas.microsoft.com/office/drawing/2014/main" id="{F426A884-5BF0-44D2-B734-0002A9C925DF}"/>
              </a:ext>
            </a:extLst>
          </p:cNvPr>
          <p:cNvCxnSpPr>
            <a:cxnSpLocks noChangeShapeType="1"/>
            <a:stCxn id="25620" idx="1"/>
            <a:endCxn id="25619" idx="5"/>
          </p:cNvCxnSpPr>
          <p:nvPr/>
        </p:nvCxnSpPr>
        <p:spPr bwMode="auto">
          <a:xfrm flipH="1" flipV="1">
            <a:off x="6826582" y="5506859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6" name="Oval 25">
            <a:extLst>
              <a:ext uri="{FF2B5EF4-FFF2-40B4-BE49-F238E27FC236}">
                <a16:creationId xmlns:a16="http://schemas.microsoft.com/office/drawing/2014/main" id="{34AF836D-D19E-402B-AE93-0901C7B37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6157" y="5719584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25627" name="Oval 26">
            <a:extLst>
              <a:ext uri="{FF2B5EF4-FFF2-40B4-BE49-F238E27FC236}">
                <a16:creationId xmlns:a16="http://schemas.microsoft.com/office/drawing/2014/main" id="{03F3D242-0646-478F-890B-210AC40C1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608" y="5719584"/>
            <a:ext cx="3206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25628" name="Text Box 27">
            <a:extLst>
              <a:ext uri="{FF2B5EF4-FFF2-40B4-BE49-F238E27FC236}">
                <a16:creationId xmlns:a16="http://schemas.microsoft.com/office/drawing/2014/main" id="{AA8595B0-83B9-4FA6-BA4A-DE368F8FC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6908" y="5475108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z</a:t>
            </a:r>
          </a:p>
        </p:txBody>
      </p:sp>
      <p:cxnSp>
        <p:nvCxnSpPr>
          <p:cNvPr id="25629" name="AutoShape 28">
            <a:extLst>
              <a:ext uri="{FF2B5EF4-FFF2-40B4-BE49-F238E27FC236}">
                <a16:creationId xmlns:a16="http://schemas.microsoft.com/office/drawing/2014/main" id="{B49A61EC-7976-4252-BE70-96A7A402ADC1}"/>
              </a:ext>
            </a:extLst>
          </p:cNvPr>
          <p:cNvCxnSpPr>
            <a:cxnSpLocks noChangeShapeType="1"/>
            <a:stCxn id="25618" idx="0"/>
            <a:endCxn id="25617" idx="7"/>
          </p:cNvCxnSpPr>
          <p:nvPr/>
        </p:nvCxnSpPr>
        <p:spPr bwMode="auto">
          <a:xfrm rot="5400000" flipH="1">
            <a:off x="8195802" y="4323378"/>
            <a:ext cx="465137" cy="1298575"/>
          </a:xfrm>
          <a:prstGeom prst="curvedConnector3">
            <a:avLst>
              <a:gd name="adj1" fmla="val 125597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0" name="AutoShape 29">
            <a:extLst>
              <a:ext uri="{FF2B5EF4-FFF2-40B4-BE49-F238E27FC236}">
                <a16:creationId xmlns:a16="http://schemas.microsoft.com/office/drawing/2014/main" id="{8A645AE3-8320-44E4-83D8-00AD9509EC8C}"/>
              </a:ext>
            </a:extLst>
          </p:cNvPr>
          <p:cNvCxnSpPr>
            <a:cxnSpLocks noChangeShapeType="1"/>
            <a:stCxn id="25618" idx="2"/>
            <a:endCxn id="25627" idx="1"/>
          </p:cNvCxnSpPr>
          <p:nvPr/>
        </p:nvCxnSpPr>
        <p:spPr bwMode="auto">
          <a:xfrm rot="10800000" flipV="1">
            <a:off x="8471232" y="5384622"/>
            <a:ext cx="427038" cy="363537"/>
          </a:xfrm>
          <a:prstGeom prst="curvedConnector2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1" name="AutoShape 30">
            <a:extLst>
              <a:ext uri="{FF2B5EF4-FFF2-40B4-BE49-F238E27FC236}">
                <a16:creationId xmlns:a16="http://schemas.microsoft.com/office/drawing/2014/main" id="{B3A22BD9-FD56-482E-880D-8E5DA7743F2E}"/>
              </a:ext>
            </a:extLst>
          </p:cNvPr>
          <p:cNvCxnSpPr>
            <a:cxnSpLocks noChangeShapeType="1"/>
            <a:stCxn id="25606" idx="2"/>
            <a:endCxn id="25615" idx="0"/>
          </p:cNvCxnSpPr>
          <p:nvPr/>
        </p:nvCxnSpPr>
        <p:spPr bwMode="auto">
          <a:xfrm rot="10800000" flipV="1">
            <a:off x="4386596" y="5384621"/>
            <a:ext cx="314325" cy="315912"/>
          </a:xfrm>
          <a:prstGeom prst="curvedConnector2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38384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B3E6145D-7CE3-48E2-AAA7-16547429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9FCD177-18C9-43E2-B458-CC5F920A1DD9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AU" altLang="en-US" sz="14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97CC3AB-C51D-4DFB-8D19-8D0E021AB9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801" y="685800"/>
            <a:ext cx="5173663" cy="769938"/>
          </a:xfrm>
        </p:spPr>
        <p:txBody>
          <a:bodyPr/>
          <a:lstStyle/>
          <a:p>
            <a:pPr eaLnBrk="1" hangingPunct="1"/>
            <a:r>
              <a:rPr lang="en-US" altLang="en-US" sz="4000"/>
              <a:t>Removal from a Heap 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25F9AF2A-EAE0-41E2-8065-6504C66BD8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7509" y="1866569"/>
            <a:ext cx="3886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Method RemoveMin of the priority queue ADT corresponds to the removal of the root key from the heap.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removal algorithm consists of three steps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Replace the root key with the key of the last node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w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Remove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w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Restore the heap-order property (discussed next)</a:t>
            </a:r>
          </a:p>
        </p:txBody>
      </p:sp>
      <p:sp>
        <p:nvSpPr>
          <p:cNvPr id="26629" name="Oval 4">
            <a:extLst>
              <a:ext uri="{FF2B5EF4-FFF2-40B4-BE49-F238E27FC236}">
                <a16:creationId xmlns:a16="http://schemas.microsoft.com/office/drawing/2014/main" id="{3273D2DB-6A3B-4F5F-A523-AD9B3E7A1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9914" y="22098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6630" name="Oval 5">
            <a:extLst>
              <a:ext uri="{FF2B5EF4-FFF2-40B4-BE49-F238E27FC236}">
                <a16:creationId xmlns:a16="http://schemas.microsoft.com/office/drawing/2014/main" id="{8C9478AA-1799-401F-8C0A-56E8DBE14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25" y="2720976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26631" name="Oval 6">
            <a:extLst>
              <a:ext uri="{FF2B5EF4-FFF2-40B4-BE49-F238E27FC236}">
                <a16:creationId xmlns:a16="http://schemas.microsoft.com/office/drawing/2014/main" id="{E2CF12CB-AFEC-4BD6-820B-A6AFE44DD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4" y="2720976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6632" name="Oval 7">
            <a:extLst>
              <a:ext uri="{FF2B5EF4-FFF2-40B4-BE49-F238E27FC236}">
                <a16:creationId xmlns:a16="http://schemas.microsoft.com/office/drawing/2014/main" id="{84CD92D4-5824-4FF8-B681-1319B0E26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9" y="3232151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26633" name="AutoShape 8">
            <a:extLst>
              <a:ext uri="{FF2B5EF4-FFF2-40B4-BE49-F238E27FC236}">
                <a16:creationId xmlns:a16="http://schemas.microsoft.com/office/drawing/2014/main" id="{2130D15E-1616-44F2-8BCD-0DC3A5A4B06C}"/>
              </a:ext>
            </a:extLst>
          </p:cNvPr>
          <p:cNvCxnSpPr>
            <a:cxnSpLocks noChangeShapeType="1"/>
            <a:stCxn id="26629" idx="3"/>
            <a:endCxn id="26631" idx="7"/>
          </p:cNvCxnSpPr>
          <p:nvPr/>
        </p:nvCxnSpPr>
        <p:spPr bwMode="auto">
          <a:xfrm flipH="1">
            <a:off x="7510464" y="2490789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4" name="AutoShape 9">
            <a:extLst>
              <a:ext uri="{FF2B5EF4-FFF2-40B4-BE49-F238E27FC236}">
                <a16:creationId xmlns:a16="http://schemas.microsoft.com/office/drawing/2014/main" id="{9806686A-69E4-4978-8E62-BBF1F2854922}"/>
              </a:ext>
            </a:extLst>
          </p:cNvPr>
          <p:cNvCxnSpPr>
            <a:cxnSpLocks noChangeShapeType="1"/>
            <a:stCxn id="26630" idx="1"/>
            <a:endCxn id="26629" idx="5"/>
          </p:cNvCxnSpPr>
          <p:nvPr/>
        </p:nvCxnSpPr>
        <p:spPr bwMode="auto">
          <a:xfrm flipH="1" flipV="1">
            <a:off x="8462963" y="2490789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5" name="AutoShape 10">
            <a:extLst>
              <a:ext uri="{FF2B5EF4-FFF2-40B4-BE49-F238E27FC236}">
                <a16:creationId xmlns:a16="http://schemas.microsoft.com/office/drawing/2014/main" id="{C0162900-6787-4D54-A1C9-30D1D226F60A}"/>
              </a:ext>
            </a:extLst>
          </p:cNvPr>
          <p:cNvCxnSpPr>
            <a:cxnSpLocks noChangeShapeType="1"/>
            <a:stCxn id="26637" idx="7"/>
            <a:endCxn id="26631" idx="3"/>
          </p:cNvCxnSpPr>
          <p:nvPr/>
        </p:nvCxnSpPr>
        <p:spPr bwMode="auto">
          <a:xfrm flipV="1">
            <a:off x="6923088" y="3001964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6" name="AutoShape 11">
            <a:extLst>
              <a:ext uri="{FF2B5EF4-FFF2-40B4-BE49-F238E27FC236}">
                <a16:creationId xmlns:a16="http://schemas.microsoft.com/office/drawing/2014/main" id="{7FB36390-96C3-4CA1-B217-B453E54211A9}"/>
              </a:ext>
            </a:extLst>
          </p:cNvPr>
          <p:cNvCxnSpPr>
            <a:cxnSpLocks noChangeShapeType="1"/>
            <a:stCxn id="26632" idx="1"/>
            <a:endCxn id="26631" idx="5"/>
          </p:cNvCxnSpPr>
          <p:nvPr/>
        </p:nvCxnSpPr>
        <p:spPr bwMode="auto">
          <a:xfrm flipH="1" flipV="1">
            <a:off x="7510463" y="3001964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7" name="Oval 12">
            <a:extLst>
              <a:ext uri="{FF2B5EF4-FFF2-40B4-BE49-F238E27FC236}">
                <a16:creationId xmlns:a16="http://schemas.microsoft.com/office/drawing/2014/main" id="{874540B4-A883-476B-A414-3955C3973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0039" y="3232151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26638" name="Freeform 13">
            <a:extLst>
              <a:ext uri="{FF2B5EF4-FFF2-40B4-BE49-F238E27FC236}">
                <a16:creationId xmlns:a16="http://schemas.microsoft.com/office/drawing/2014/main" id="{A34DD172-E155-4FB1-A0E4-F9A01427262C}"/>
              </a:ext>
            </a:extLst>
          </p:cNvPr>
          <p:cNvSpPr>
            <a:spLocks/>
          </p:cNvSpPr>
          <p:nvPr/>
        </p:nvSpPr>
        <p:spPr bwMode="auto">
          <a:xfrm>
            <a:off x="8153400" y="3436938"/>
            <a:ext cx="895350" cy="411162"/>
          </a:xfrm>
          <a:custGeom>
            <a:avLst/>
            <a:gdLst>
              <a:gd name="T0" fmla="*/ 2147483647 w 564"/>
              <a:gd name="T1" fmla="*/ 2147483647 h 259"/>
              <a:gd name="T2" fmla="*/ 2147483647 w 564"/>
              <a:gd name="T3" fmla="*/ 2147483647 h 259"/>
              <a:gd name="T4" fmla="*/ 0 w 564"/>
              <a:gd name="T5" fmla="*/ 2147483647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Text Box 14">
            <a:extLst>
              <a:ext uri="{FF2B5EF4-FFF2-40B4-BE49-F238E27FC236}">
                <a16:creationId xmlns:a16="http://schemas.microsoft.com/office/drawing/2014/main" id="{52481411-5D55-4329-A2DF-2CEF0A0D4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870326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last node</a:t>
            </a:r>
          </a:p>
        </p:txBody>
      </p:sp>
      <p:sp>
        <p:nvSpPr>
          <p:cNvPr id="26640" name="Text Box 15">
            <a:extLst>
              <a:ext uri="{FF2B5EF4-FFF2-40B4-BE49-F238E27FC236}">
                <a16:creationId xmlns:a16="http://schemas.microsoft.com/office/drawing/2014/main" id="{46BB61A3-CCBD-4432-9100-3DEC2DE19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5925" y="29241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26641" name="Oval 16">
            <a:extLst>
              <a:ext uri="{FF2B5EF4-FFF2-40B4-BE49-F238E27FC236}">
                <a16:creationId xmlns:a16="http://schemas.microsoft.com/office/drawing/2014/main" id="{06472447-03C2-4675-BC4C-C4DA3A4D6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714" y="4495800"/>
            <a:ext cx="320675" cy="3190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26642" name="Oval 17">
            <a:extLst>
              <a:ext uri="{FF2B5EF4-FFF2-40B4-BE49-F238E27FC236}">
                <a16:creationId xmlns:a16="http://schemas.microsoft.com/office/drawing/2014/main" id="{95000198-F8DC-48CB-8855-C3DE469B4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4925" y="5006976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26643" name="Oval 18">
            <a:extLst>
              <a:ext uri="{FF2B5EF4-FFF2-40B4-BE49-F238E27FC236}">
                <a16:creationId xmlns:a16="http://schemas.microsoft.com/office/drawing/2014/main" id="{5A6BEA9A-D73E-44FF-A20E-EF8D20368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214" y="5006976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26644" name="AutoShape 19">
            <a:extLst>
              <a:ext uri="{FF2B5EF4-FFF2-40B4-BE49-F238E27FC236}">
                <a16:creationId xmlns:a16="http://schemas.microsoft.com/office/drawing/2014/main" id="{BDD8C02B-A5BB-4E85-9EF0-040B789C8448}"/>
              </a:ext>
            </a:extLst>
          </p:cNvPr>
          <p:cNvCxnSpPr>
            <a:cxnSpLocks noChangeShapeType="1"/>
            <a:stCxn id="26641" idx="3"/>
            <a:endCxn id="26643" idx="7"/>
          </p:cNvCxnSpPr>
          <p:nvPr/>
        </p:nvCxnSpPr>
        <p:spPr bwMode="auto">
          <a:xfrm flipH="1">
            <a:off x="7434264" y="4787901"/>
            <a:ext cx="7270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5" name="AutoShape 20">
            <a:extLst>
              <a:ext uri="{FF2B5EF4-FFF2-40B4-BE49-F238E27FC236}">
                <a16:creationId xmlns:a16="http://schemas.microsoft.com/office/drawing/2014/main" id="{387ACC03-BA86-4467-8A94-CE312574CBF1}"/>
              </a:ext>
            </a:extLst>
          </p:cNvPr>
          <p:cNvCxnSpPr>
            <a:cxnSpLocks noChangeShapeType="1"/>
            <a:stCxn id="26642" idx="1"/>
            <a:endCxn id="26641" idx="5"/>
          </p:cNvCxnSpPr>
          <p:nvPr/>
        </p:nvCxnSpPr>
        <p:spPr bwMode="auto">
          <a:xfrm flipH="1" flipV="1">
            <a:off x="8386763" y="4787901"/>
            <a:ext cx="584200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6" name="AutoShape 21">
            <a:extLst>
              <a:ext uri="{FF2B5EF4-FFF2-40B4-BE49-F238E27FC236}">
                <a16:creationId xmlns:a16="http://schemas.microsoft.com/office/drawing/2014/main" id="{959227BB-4994-4279-AF40-5CD6B650F682}"/>
              </a:ext>
            </a:extLst>
          </p:cNvPr>
          <p:cNvCxnSpPr>
            <a:cxnSpLocks noChangeShapeType="1"/>
            <a:stCxn id="26648" idx="7"/>
            <a:endCxn id="26643" idx="3"/>
          </p:cNvCxnSpPr>
          <p:nvPr/>
        </p:nvCxnSpPr>
        <p:spPr bwMode="auto">
          <a:xfrm flipV="1">
            <a:off x="6846888" y="5287964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7" name="AutoShape 22">
            <a:extLst>
              <a:ext uri="{FF2B5EF4-FFF2-40B4-BE49-F238E27FC236}">
                <a16:creationId xmlns:a16="http://schemas.microsoft.com/office/drawing/2014/main" id="{FCC27EEF-76E3-480C-99C2-BA623CB49EC9}"/>
              </a:ext>
            </a:extLst>
          </p:cNvPr>
          <p:cNvCxnSpPr>
            <a:cxnSpLocks noChangeShapeType="1"/>
            <a:stCxn id="26650" idx="0"/>
            <a:endCxn id="26643" idx="5"/>
          </p:cNvCxnSpPr>
          <p:nvPr/>
        </p:nvCxnSpPr>
        <p:spPr bwMode="auto">
          <a:xfrm flipH="1" flipV="1">
            <a:off x="7434264" y="5289550"/>
            <a:ext cx="376237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8" name="Oval 23">
            <a:extLst>
              <a:ext uri="{FF2B5EF4-FFF2-40B4-BE49-F238E27FC236}">
                <a16:creationId xmlns:a16="http://schemas.microsoft.com/office/drawing/2014/main" id="{FDF88F22-A73E-4517-BE81-45C43DF31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839" y="5518151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26649" name="Text Box 24">
            <a:extLst>
              <a:ext uri="{FF2B5EF4-FFF2-40B4-BE49-F238E27FC236}">
                <a16:creationId xmlns:a16="http://schemas.microsoft.com/office/drawing/2014/main" id="{FCDDE253-4D72-456C-8CBE-FCA669C23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124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26650" name="Rectangle 25">
            <a:extLst>
              <a:ext uri="{FF2B5EF4-FFF2-40B4-BE49-F238E27FC236}">
                <a16:creationId xmlns:a16="http://schemas.microsoft.com/office/drawing/2014/main" id="{B7665338-9D0A-4FCF-9E59-8799DF60E2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94614" y="5521326"/>
            <a:ext cx="230187" cy="231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800"/>
          </a:p>
        </p:txBody>
      </p:sp>
      <p:sp>
        <p:nvSpPr>
          <p:cNvPr id="26651" name="Freeform 26">
            <a:extLst>
              <a:ext uri="{FF2B5EF4-FFF2-40B4-BE49-F238E27FC236}">
                <a16:creationId xmlns:a16="http://schemas.microsoft.com/office/drawing/2014/main" id="{77A3EAF6-6145-4464-A399-4BDECE511421}"/>
              </a:ext>
            </a:extLst>
          </p:cNvPr>
          <p:cNvSpPr>
            <a:spLocks/>
          </p:cNvSpPr>
          <p:nvPr/>
        </p:nvSpPr>
        <p:spPr bwMode="auto">
          <a:xfrm>
            <a:off x="6934200" y="5738813"/>
            <a:ext cx="895350" cy="411162"/>
          </a:xfrm>
          <a:custGeom>
            <a:avLst/>
            <a:gdLst>
              <a:gd name="T0" fmla="*/ 2147483647 w 564"/>
              <a:gd name="T1" fmla="*/ 2147483647 h 259"/>
              <a:gd name="T2" fmla="*/ 2147483647 w 564"/>
              <a:gd name="T3" fmla="*/ 2147483647 h 259"/>
              <a:gd name="T4" fmla="*/ 0 w 564"/>
              <a:gd name="T5" fmla="*/ 2147483647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2" name="Text Box 27">
            <a:extLst>
              <a:ext uri="{FF2B5EF4-FFF2-40B4-BE49-F238E27FC236}">
                <a16:creationId xmlns:a16="http://schemas.microsoft.com/office/drawing/2014/main" id="{B91BFBC0-E4FF-4DF6-9173-299969203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2926" y="6172201"/>
            <a:ext cx="174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new last node</a:t>
            </a:r>
          </a:p>
        </p:txBody>
      </p:sp>
    </p:spTree>
    <p:extLst>
      <p:ext uri="{BB962C8B-B14F-4D97-AF65-F5344CB8AC3E}">
        <p14:creationId xmlns:p14="http://schemas.microsoft.com/office/powerpoint/2010/main" val="3245346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CE5A93CD-2039-479C-9848-8394E241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99BDD05-06A8-4F32-AE69-5E97E1E45902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AU" altLang="en-US" sz="14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49C0EFB9-A945-48CA-BFB9-F0022950D8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1" y="304800"/>
            <a:ext cx="3116263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Downheap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91ACA802-0349-4BD8-98E1-EFAF70CCF3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035" y="1836088"/>
            <a:ext cx="8001000" cy="2438400"/>
          </a:xfrm>
        </p:spPr>
        <p:txBody>
          <a:bodyPr/>
          <a:lstStyle/>
          <a:p>
            <a:pPr eaLnBrk="1" hangingPunct="1"/>
            <a:r>
              <a:rPr lang="en-US" altLang="en-US" sz="2000"/>
              <a:t>After replacing the root key with the key </a:t>
            </a:r>
            <a:r>
              <a:rPr lang="en-US" altLang="en-US" sz="2000" b="1" i="1">
                <a:latin typeface="Times New Roman" panose="02020603050405020304" pitchFamily="18" charset="0"/>
              </a:rPr>
              <a:t>k</a:t>
            </a:r>
            <a:r>
              <a:rPr lang="en-US" altLang="en-US" sz="2000"/>
              <a:t> of the last node, the heap-order property may be violated.</a:t>
            </a:r>
          </a:p>
          <a:p>
            <a:pPr eaLnBrk="1" hangingPunct="1"/>
            <a:r>
              <a:rPr lang="en-US" altLang="en-US" sz="2000"/>
              <a:t>Algorithm downheap restores the heap-order property by swapping key </a:t>
            </a:r>
            <a:r>
              <a:rPr lang="en-US" altLang="en-US" sz="2000" b="1" i="1">
                <a:latin typeface="Times New Roman" panose="02020603050405020304" pitchFamily="18" charset="0"/>
              </a:rPr>
              <a:t>k</a:t>
            </a:r>
            <a:r>
              <a:rPr lang="en-US" altLang="en-US" sz="2000"/>
              <a:t> along a downward path from the root.</a:t>
            </a:r>
          </a:p>
          <a:p>
            <a:pPr eaLnBrk="1" hangingPunct="1"/>
            <a:r>
              <a:rPr lang="en-US" altLang="en-US" sz="2000"/>
              <a:t>Downheap terminates when key </a:t>
            </a:r>
            <a:r>
              <a:rPr lang="en-US" altLang="en-US" sz="2000" b="1" i="1">
                <a:latin typeface="Times New Roman" panose="02020603050405020304" pitchFamily="18" charset="0"/>
              </a:rPr>
              <a:t>k</a:t>
            </a:r>
            <a:r>
              <a:rPr lang="en-US" altLang="en-US" sz="2000"/>
              <a:t> reaches a leaf or a node whose children have keys greater than or equal to </a:t>
            </a:r>
            <a:r>
              <a:rPr lang="en-US" altLang="en-US" sz="2000" b="1" i="1">
                <a:latin typeface="Times New Roman" panose="02020603050405020304" pitchFamily="18" charset="0"/>
              </a:rPr>
              <a:t>k</a:t>
            </a:r>
            <a:r>
              <a:rPr lang="en-US" altLang="en-US" sz="2000"/>
              <a:t>.</a:t>
            </a:r>
          </a:p>
          <a:p>
            <a:pPr eaLnBrk="1" hangingPunct="1"/>
            <a:r>
              <a:rPr lang="en-US" altLang="en-US" sz="2000"/>
              <a:t>Since a heap has height </a:t>
            </a:r>
            <a:r>
              <a:rPr lang="en-US" altLang="en-US" sz="2000" b="1" i="1">
                <a:latin typeface="Times New Roman" panose="02020603050405020304" pitchFamily="18" charset="0"/>
              </a:rPr>
              <a:t>O</a:t>
            </a:r>
            <a:r>
              <a:rPr lang="en-US" altLang="en-US" sz="2000">
                <a:latin typeface="Times New Roman" panose="02020603050405020304" pitchFamily="18" charset="0"/>
              </a:rPr>
              <a:t>(log 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/>
              <a:t>, downheap runs in </a:t>
            </a:r>
            <a:r>
              <a:rPr lang="en-US" altLang="en-US" sz="2000" b="1" i="1">
                <a:latin typeface="Times New Roman" panose="02020603050405020304" pitchFamily="18" charset="0"/>
              </a:rPr>
              <a:t>O</a:t>
            </a:r>
            <a:r>
              <a:rPr lang="en-US" altLang="en-US" sz="2000">
                <a:latin typeface="Times New Roman" panose="02020603050405020304" pitchFamily="18" charset="0"/>
              </a:rPr>
              <a:t>(log 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/>
              <a:t> time.</a:t>
            </a:r>
          </a:p>
        </p:txBody>
      </p:sp>
      <p:sp>
        <p:nvSpPr>
          <p:cNvPr id="27653" name="Oval 4">
            <a:extLst>
              <a:ext uri="{FF2B5EF4-FFF2-40B4-BE49-F238E27FC236}">
                <a16:creationId xmlns:a16="http://schemas.microsoft.com/office/drawing/2014/main" id="{5C9830B3-266E-4544-9EAA-EB5F19FE7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749" y="4526902"/>
            <a:ext cx="320675" cy="31908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27654" name="Oval 5">
            <a:extLst>
              <a:ext uri="{FF2B5EF4-FFF2-40B4-BE49-F238E27FC236}">
                <a16:creationId xmlns:a16="http://schemas.microsoft.com/office/drawing/2014/main" id="{E888B8A1-9EE0-418A-A1EE-C0808BF4F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960" y="5038077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27655" name="Oval 6">
            <a:extLst>
              <a:ext uri="{FF2B5EF4-FFF2-40B4-BE49-F238E27FC236}">
                <a16:creationId xmlns:a16="http://schemas.microsoft.com/office/drawing/2014/main" id="{C48FA35A-10BF-42DD-BD17-6E1D62BDD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249" y="5038077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27656" name="AutoShape 7">
            <a:extLst>
              <a:ext uri="{FF2B5EF4-FFF2-40B4-BE49-F238E27FC236}">
                <a16:creationId xmlns:a16="http://schemas.microsoft.com/office/drawing/2014/main" id="{FB323734-2035-44B1-8FB4-ADACBCEB9E01}"/>
              </a:ext>
            </a:extLst>
          </p:cNvPr>
          <p:cNvCxnSpPr>
            <a:cxnSpLocks noChangeShapeType="1"/>
            <a:stCxn id="27653" idx="3"/>
            <a:endCxn id="27655" idx="7"/>
          </p:cNvCxnSpPr>
          <p:nvPr/>
        </p:nvCxnSpPr>
        <p:spPr bwMode="auto">
          <a:xfrm flipH="1">
            <a:off x="2312299" y="4819002"/>
            <a:ext cx="7270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7" name="AutoShape 8">
            <a:extLst>
              <a:ext uri="{FF2B5EF4-FFF2-40B4-BE49-F238E27FC236}">
                <a16:creationId xmlns:a16="http://schemas.microsoft.com/office/drawing/2014/main" id="{1EB01C1A-A7B3-4907-B4DF-A2BDF523A815}"/>
              </a:ext>
            </a:extLst>
          </p:cNvPr>
          <p:cNvCxnSpPr>
            <a:cxnSpLocks noChangeShapeType="1"/>
            <a:stCxn id="27654" idx="1"/>
            <a:endCxn id="27653" idx="5"/>
          </p:cNvCxnSpPr>
          <p:nvPr/>
        </p:nvCxnSpPr>
        <p:spPr bwMode="auto">
          <a:xfrm flipH="1" flipV="1">
            <a:off x="3264798" y="4819002"/>
            <a:ext cx="584200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8" name="AutoShape 9">
            <a:extLst>
              <a:ext uri="{FF2B5EF4-FFF2-40B4-BE49-F238E27FC236}">
                <a16:creationId xmlns:a16="http://schemas.microsoft.com/office/drawing/2014/main" id="{A9B02A23-9C22-4638-AE2C-16ED8F65455A}"/>
              </a:ext>
            </a:extLst>
          </p:cNvPr>
          <p:cNvCxnSpPr>
            <a:cxnSpLocks noChangeShapeType="1"/>
            <a:stCxn id="27660" idx="7"/>
            <a:endCxn id="27655" idx="3"/>
          </p:cNvCxnSpPr>
          <p:nvPr/>
        </p:nvCxnSpPr>
        <p:spPr bwMode="auto">
          <a:xfrm flipV="1">
            <a:off x="1724923" y="5320651"/>
            <a:ext cx="360362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9" name="AutoShape 10">
            <a:extLst>
              <a:ext uri="{FF2B5EF4-FFF2-40B4-BE49-F238E27FC236}">
                <a16:creationId xmlns:a16="http://schemas.microsoft.com/office/drawing/2014/main" id="{C84CD066-7351-4DE1-8AC8-6410B599ACF8}"/>
              </a:ext>
            </a:extLst>
          </p:cNvPr>
          <p:cNvCxnSpPr>
            <a:cxnSpLocks noChangeShapeType="1"/>
            <a:stCxn id="27662" idx="0"/>
            <a:endCxn id="27655" idx="5"/>
          </p:cNvCxnSpPr>
          <p:nvPr/>
        </p:nvCxnSpPr>
        <p:spPr bwMode="auto">
          <a:xfrm flipH="1" flipV="1">
            <a:off x="2312299" y="5320651"/>
            <a:ext cx="376237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0" name="Oval 11">
            <a:extLst>
              <a:ext uri="{FF2B5EF4-FFF2-40B4-BE49-F238E27FC236}">
                <a16:creationId xmlns:a16="http://schemas.microsoft.com/office/drawing/2014/main" id="{B3C13B6B-4902-4E18-9FC4-32FAE86C2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874" y="5549252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27661" name="Text Box 12">
            <a:extLst>
              <a:ext uri="{FF2B5EF4-FFF2-40B4-BE49-F238E27FC236}">
                <a16:creationId xmlns:a16="http://schemas.microsoft.com/office/drawing/2014/main" id="{CA8AC8C0-D3F9-4E2C-B180-019D2580A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0435" y="5155551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27662" name="Rectangle 13">
            <a:extLst>
              <a:ext uri="{FF2B5EF4-FFF2-40B4-BE49-F238E27FC236}">
                <a16:creationId xmlns:a16="http://schemas.microsoft.com/office/drawing/2014/main" id="{949DC874-619F-45F8-BB11-EE5E5DEF32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72649" y="5552427"/>
            <a:ext cx="230187" cy="231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800"/>
          </a:p>
        </p:txBody>
      </p:sp>
      <p:sp>
        <p:nvSpPr>
          <p:cNvPr id="27663" name="Oval 14">
            <a:extLst>
              <a:ext uri="{FF2B5EF4-FFF2-40B4-BE49-F238E27FC236}">
                <a16:creationId xmlns:a16="http://schemas.microsoft.com/office/drawing/2014/main" id="{D2A37BE5-DB83-4459-BB68-C3E5FB53B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6549" y="4526902"/>
            <a:ext cx="320675" cy="31908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7664" name="Oval 15">
            <a:extLst>
              <a:ext uri="{FF2B5EF4-FFF2-40B4-BE49-F238E27FC236}">
                <a16:creationId xmlns:a16="http://schemas.microsoft.com/office/drawing/2014/main" id="{770B3BE2-EEFE-4583-A90C-6C69A27BD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7760" y="5038077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27665" name="Oval 16">
            <a:extLst>
              <a:ext uri="{FF2B5EF4-FFF2-40B4-BE49-F238E27FC236}">
                <a16:creationId xmlns:a16="http://schemas.microsoft.com/office/drawing/2014/main" id="{44725060-2006-49AA-9830-3A1E91655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049" y="5038077"/>
            <a:ext cx="319087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27666" name="AutoShape 17">
            <a:extLst>
              <a:ext uri="{FF2B5EF4-FFF2-40B4-BE49-F238E27FC236}">
                <a16:creationId xmlns:a16="http://schemas.microsoft.com/office/drawing/2014/main" id="{3C1B6F26-8AFA-4327-BB22-26C1C1A64E28}"/>
              </a:ext>
            </a:extLst>
          </p:cNvPr>
          <p:cNvCxnSpPr>
            <a:cxnSpLocks noChangeShapeType="1"/>
            <a:stCxn id="27663" idx="3"/>
            <a:endCxn id="27665" idx="7"/>
          </p:cNvCxnSpPr>
          <p:nvPr/>
        </p:nvCxnSpPr>
        <p:spPr bwMode="auto">
          <a:xfrm flipH="1">
            <a:off x="6427099" y="4819001"/>
            <a:ext cx="727075" cy="247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7" name="AutoShape 18">
            <a:extLst>
              <a:ext uri="{FF2B5EF4-FFF2-40B4-BE49-F238E27FC236}">
                <a16:creationId xmlns:a16="http://schemas.microsoft.com/office/drawing/2014/main" id="{D119F60B-827C-4B51-BA34-A122E9E8E611}"/>
              </a:ext>
            </a:extLst>
          </p:cNvPr>
          <p:cNvCxnSpPr>
            <a:cxnSpLocks noChangeShapeType="1"/>
            <a:stCxn id="27664" idx="1"/>
            <a:endCxn id="27663" idx="5"/>
          </p:cNvCxnSpPr>
          <p:nvPr/>
        </p:nvCxnSpPr>
        <p:spPr bwMode="auto">
          <a:xfrm flipH="1" flipV="1">
            <a:off x="7379598" y="4819002"/>
            <a:ext cx="584200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8" name="AutoShape 19">
            <a:extLst>
              <a:ext uri="{FF2B5EF4-FFF2-40B4-BE49-F238E27FC236}">
                <a16:creationId xmlns:a16="http://schemas.microsoft.com/office/drawing/2014/main" id="{057AFBF4-0D63-4545-AF3D-0C6C07E98DF0}"/>
              </a:ext>
            </a:extLst>
          </p:cNvPr>
          <p:cNvCxnSpPr>
            <a:cxnSpLocks noChangeShapeType="1"/>
            <a:stCxn id="27670" idx="7"/>
            <a:endCxn id="27665" idx="3"/>
          </p:cNvCxnSpPr>
          <p:nvPr/>
        </p:nvCxnSpPr>
        <p:spPr bwMode="auto">
          <a:xfrm flipV="1">
            <a:off x="5839723" y="5330177"/>
            <a:ext cx="360362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9" name="AutoShape 20">
            <a:extLst>
              <a:ext uri="{FF2B5EF4-FFF2-40B4-BE49-F238E27FC236}">
                <a16:creationId xmlns:a16="http://schemas.microsoft.com/office/drawing/2014/main" id="{5D5339B7-5D77-466B-955E-6F0F767B89DF}"/>
              </a:ext>
            </a:extLst>
          </p:cNvPr>
          <p:cNvCxnSpPr>
            <a:cxnSpLocks noChangeShapeType="1"/>
            <a:stCxn id="27672" idx="0"/>
            <a:endCxn id="27665" idx="5"/>
          </p:cNvCxnSpPr>
          <p:nvPr/>
        </p:nvCxnSpPr>
        <p:spPr bwMode="auto">
          <a:xfrm flipH="1" flipV="1">
            <a:off x="6427099" y="5330177"/>
            <a:ext cx="376237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0" name="Oval 21">
            <a:extLst>
              <a:ext uri="{FF2B5EF4-FFF2-40B4-BE49-F238E27FC236}">
                <a16:creationId xmlns:a16="http://schemas.microsoft.com/office/drawing/2014/main" id="{A93C7EEB-E567-447B-8DF0-420AA83F2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6674" y="5549252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27671" name="Text Box 22">
            <a:extLst>
              <a:ext uri="{FF2B5EF4-FFF2-40B4-BE49-F238E27FC236}">
                <a16:creationId xmlns:a16="http://schemas.microsoft.com/office/drawing/2014/main" id="{C62EC2D2-F280-4B39-96E8-F138411A9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235" y="5155551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27672" name="Rectangle 23">
            <a:extLst>
              <a:ext uri="{FF2B5EF4-FFF2-40B4-BE49-F238E27FC236}">
                <a16:creationId xmlns:a16="http://schemas.microsoft.com/office/drawing/2014/main" id="{CCEBB07F-4AC7-48E1-A88F-D692743849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87449" y="5552427"/>
            <a:ext cx="230187" cy="231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800"/>
          </a:p>
        </p:txBody>
      </p:sp>
      <p:cxnSp>
        <p:nvCxnSpPr>
          <p:cNvPr id="27673" name="AutoShape 24">
            <a:extLst>
              <a:ext uri="{FF2B5EF4-FFF2-40B4-BE49-F238E27FC236}">
                <a16:creationId xmlns:a16="http://schemas.microsoft.com/office/drawing/2014/main" id="{2EB5CC69-AE87-4BC9-A565-090FA1C26D6B}"/>
              </a:ext>
            </a:extLst>
          </p:cNvPr>
          <p:cNvCxnSpPr>
            <a:cxnSpLocks noChangeShapeType="1"/>
            <a:stCxn id="27663" idx="1"/>
            <a:endCxn id="27665" idx="1"/>
          </p:cNvCxnSpPr>
          <p:nvPr/>
        </p:nvCxnSpPr>
        <p:spPr bwMode="auto">
          <a:xfrm rot="16200000" flipH="1" flipV="1">
            <a:off x="6420748" y="4333226"/>
            <a:ext cx="512763" cy="954088"/>
          </a:xfrm>
          <a:prstGeom prst="curvedConnector3">
            <a:avLst>
              <a:gd name="adj1" fmla="val -49847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8960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BD02-BB15-4074-99E9-805CB781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A3C34-E3C5-4C47-93DE-9B2E2F6F8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36" y="2565096"/>
            <a:ext cx="10515600" cy="2865645"/>
          </a:xfrm>
        </p:spPr>
        <p:txBody>
          <a:bodyPr/>
          <a:lstStyle/>
          <a:p>
            <a:r>
              <a:rPr lang="en-US" dirty="0"/>
              <a:t>Priority queue ADT</a:t>
            </a:r>
          </a:p>
          <a:p>
            <a:r>
              <a:rPr lang="en-US" dirty="0"/>
              <a:t>Heap-based priority queues</a:t>
            </a:r>
          </a:p>
          <a:p>
            <a:r>
              <a:rPr lang="en-US" dirty="0"/>
              <a:t>Binomial Heaps</a:t>
            </a:r>
          </a:p>
          <a:p>
            <a:r>
              <a:rPr lang="en-US" dirty="0"/>
              <a:t>Disjoint set union-find data structures and algorithms</a:t>
            </a:r>
          </a:p>
        </p:txBody>
      </p:sp>
    </p:spTree>
    <p:extLst>
      <p:ext uri="{BB962C8B-B14F-4D97-AF65-F5344CB8AC3E}">
        <p14:creationId xmlns:p14="http://schemas.microsoft.com/office/powerpoint/2010/main" val="363178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0D10EF22-08A8-419B-A821-3EF77F60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799F31E-4F04-4D07-8EFD-CDC7E5D5B009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AU" altLang="en-US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BDBAFD28-C5B9-4980-B23D-706D400853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1" y="609600"/>
            <a:ext cx="5935663" cy="846138"/>
          </a:xfrm>
        </p:spPr>
        <p:txBody>
          <a:bodyPr/>
          <a:lstStyle/>
          <a:p>
            <a:pPr eaLnBrk="1" hangingPunct="1"/>
            <a:r>
              <a:rPr lang="en-US" altLang="en-US" sz="4000"/>
              <a:t>Updating the Last Node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AD1823FC-CEF4-4E81-A02A-CAF457149C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906325"/>
            <a:ext cx="7848600" cy="22860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The insertion node can be found by traversing a path of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(log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) </a:t>
            </a:r>
            <a:r>
              <a:rPr lang="en-US" altLang="en-US" sz="2000" dirty="0"/>
              <a:t>nodes:</a:t>
            </a:r>
          </a:p>
          <a:p>
            <a:pPr lvl="1" eaLnBrk="1" hangingPunct="1"/>
            <a:r>
              <a:rPr lang="en-US" altLang="en-US" sz="1800" dirty="0"/>
              <a:t>Go up until a left child or the root is reached</a:t>
            </a:r>
          </a:p>
          <a:p>
            <a:pPr lvl="1" eaLnBrk="1" hangingPunct="1"/>
            <a:r>
              <a:rPr lang="en-US" altLang="en-US" sz="1800" dirty="0"/>
              <a:t>If a left child is reached, go to the right child</a:t>
            </a:r>
          </a:p>
          <a:p>
            <a:pPr lvl="1" eaLnBrk="1" hangingPunct="1"/>
            <a:r>
              <a:rPr lang="en-US" altLang="en-US" sz="1800" dirty="0"/>
              <a:t>Go down left until the next node is null.  </a:t>
            </a:r>
          </a:p>
          <a:p>
            <a:pPr eaLnBrk="1" hangingPunct="1"/>
            <a:r>
              <a:rPr lang="en-US" altLang="en-US" sz="2000" dirty="0"/>
              <a:t>Similar algorithm for updating the last node after a removal.</a:t>
            </a:r>
          </a:p>
        </p:txBody>
      </p:sp>
      <p:sp>
        <p:nvSpPr>
          <p:cNvPr id="28677" name="Oval 4">
            <a:extLst>
              <a:ext uri="{FF2B5EF4-FFF2-40B4-BE49-F238E27FC236}">
                <a16:creationId xmlns:a16="http://schemas.microsoft.com/office/drawing/2014/main" id="{D4D9CA04-B113-401A-BC6E-081226873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75" y="4924163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8678" name="AutoShape 5">
            <a:extLst>
              <a:ext uri="{FF2B5EF4-FFF2-40B4-BE49-F238E27FC236}">
                <a16:creationId xmlns:a16="http://schemas.microsoft.com/office/drawing/2014/main" id="{B69156C8-92DA-421D-94B5-7D1993B0C5FE}"/>
              </a:ext>
            </a:extLst>
          </p:cNvPr>
          <p:cNvCxnSpPr>
            <a:cxnSpLocks noChangeShapeType="1"/>
            <a:stCxn id="28677" idx="3"/>
            <a:endCxn id="28680" idx="7"/>
          </p:cNvCxnSpPr>
          <p:nvPr/>
        </p:nvCxnSpPr>
        <p:spPr bwMode="auto">
          <a:xfrm flipH="1">
            <a:off x="2282826" y="5176575"/>
            <a:ext cx="885825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9" name="AutoShape 6">
            <a:extLst>
              <a:ext uri="{FF2B5EF4-FFF2-40B4-BE49-F238E27FC236}">
                <a16:creationId xmlns:a16="http://schemas.microsoft.com/office/drawing/2014/main" id="{2D198908-2ADB-4660-8C6D-8187EE58666A}"/>
              </a:ext>
            </a:extLst>
          </p:cNvPr>
          <p:cNvCxnSpPr>
            <a:cxnSpLocks noChangeShapeType="1"/>
            <a:stCxn id="28685" idx="1"/>
            <a:endCxn id="28677" idx="5"/>
          </p:cNvCxnSpPr>
          <p:nvPr/>
        </p:nvCxnSpPr>
        <p:spPr bwMode="auto">
          <a:xfrm flipH="1" flipV="1">
            <a:off x="3371850" y="5176575"/>
            <a:ext cx="801688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0" name="Oval 7">
            <a:extLst>
              <a:ext uri="{FF2B5EF4-FFF2-40B4-BE49-F238E27FC236}">
                <a16:creationId xmlns:a16="http://schemas.microsoft.com/office/drawing/2014/main" id="{4A7810AE-750F-43FF-8FAF-2A388C68B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938" y="537977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8681" name="Oval 8">
            <a:extLst>
              <a:ext uri="{FF2B5EF4-FFF2-40B4-BE49-F238E27FC236}">
                <a16:creationId xmlns:a16="http://schemas.microsoft.com/office/drawing/2014/main" id="{D2364DF3-59EE-4A0B-B663-7E777EA12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2225" y="583538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80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8682" name="AutoShape 9">
            <a:extLst>
              <a:ext uri="{FF2B5EF4-FFF2-40B4-BE49-F238E27FC236}">
                <a16:creationId xmlns:a16="http://schemas.microsoft.com/office/drawing/2014/main" id="{CE044668-82D2-4994-87E7-9F70D9784D6F}"/>
              </a:ext>
            </a:extLst>
          </p:cNvPr>
          <p:cNvCxnSpPr>
            <a:cxnSpLocks noChangeShapeType="1"/>
            <a:stCxn id="28684" idx="7"/>
            <a:endCxn id="28680" idx="3"/>
          </p:cNvCxnSpPr>
          <p:nvPr/>
        </p:nvCxnSpPr>
        <p:spPr bwMode="auto">
          <a:xfrm flipV="1">
            <a:off x="1760539" y="5630601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3" name="AutoShape 10">
            <a:extLst>
              <a:ext uri="{FF2B5EF4-FFF2-40B4-BE49-F238E27FC236}">
                <a16:creationId xmlns:a16="http://schemas.microsoft.com/office/drawing/2014/main" id="{0D76A5EA-1E60-41D1-947C-FD9117A8993D}"/>
              </a:ext>
            </a:extLst>
          </p:cNvPr>
          <p:cNvCxnSpPr>
            <a:cxnSpLocks noChangeShapeType="1"/>
            <a:stCxn id="28681" idx="1"/>
            <a:endCxn id="28680" idx="5"/>
          </p:cNvCxnSpPr>
          <p:nvPr/>
        </p:nvCxnSpPr>
        <p:spPr bwMode="auto">
          <a:xfrm flipH="1" flipV="1">
            <a:off x="2282826" y="5630601"/>
            <a:ext cx="322263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4" name="Oval 11">
            <a:extLst>
              <a:ext uri="{FF2B5EF4-FFF2-40B4-BE49-F238E27FC236}">
                <a16:creationId xmlns:a16="http://schemas.microsoft.com/office/drawing/2014/main" id="{3420F7C7-59A8-462D-87B6-C6877975E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651" y="583538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8685" name="Oval 12">
            <a:extLst>
              <a:ext uri="{FF2B5EF4-FFF2-40B4-BE49-F238E27FC236}">
                <a16:creationId xmlns:a16="http://schemas.microsoft.com/office/drawing/2014/main" id="{DA91F582-ED65-44C0-AF14-C4F51DC1D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263" y="53813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8686" name="Oval 13">
            <a:extLst>
              <a:ext uri="{FF2B5EF4-FFF2-40B4-BE49-F238E27FC236}">
                <a16:creationId xmlns:a16="http://schemas.microsoft.com/office/drawing/2014/main" id="{B000128A-F3AF-4B20-9C41-696B20160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550" y="583697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80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8687" name="AutoShape 14">
            <a:extLst>
              <a:ext uri="{FF2B5EF4-FFF2-40B4-BE49-F238E27FC236}">
                <a16:creationId xmlns:a16="http://schemas.microsoft.com/office/drawing/2014/main" id="{925A4315-E985-48A7-A9BF-460B12A6CF3A}"/>
              </a:ext>
            </a:extLst>
          </p:cNvPr>
          <p:cNvCxnSpPr>
            <a:cxnSpLocks noChangeShapeType="1"/>
            <a:stCxn id="28689" idx="7"/>
            <a:endCxn id="28685" idx="3"/>
          </p:cNvCxnSpPr>
          <p:nvPr/>
        </p:nvCxnSpPr>
        <p:spPr bwMode="auto">
          <a:xfrm flipV="1">
            <a:off x="3852864" y="5632188"/>
            <a:ext cx="320675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8" name="AutoShape 15">
            <a:extLst>
              <a:ext uri="{FF2B5EF4-FFF2-40B4-BE49-F238E27FC236}">
                <a16:creationId xmlns:a16="http://schemas.microsoft.com/office/drawing/2014/main" id="{0DF4C04E-0CE8-4B48-A67D-A87F82559BD4}"/>
              </a:ext>
            </a:extLst>
          </p:cNvPr>
          <p:cNvCxnSpPr>
            <a:cxnSpLocks noChangeShapeType="1"/>
            <a:stCxn id="28686" idx="1"/>
            <a:endCxn id="28685" idx="5"/>
          </p:cNvCxnSpPr>
          <p:nvPr/>
        </p:nvCxnSpPr>
        <p:spPr bwMode="auto">
          <a:xfrm flipH="1" flipV="1">
            <a:off x="4375151" y="5632188"/>
            <a:ext cx="322263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9" name="Oval 16">
            <a:extLst>
              <a:ext uri="{FF2B5EF4-FFF2-40B4-BE49-F238E27FC236}">
                <a16:creationId xmlns:a16="http://schemas.microsoft.com/office/drawing/2014/main" id="{C37C1E3C-0EE4-48DD-85AF-BA5AF50A0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976" y="583697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8690" name="Oval 17">
            <a:extLst>
              <a:ext uri="{FF2B5EF4-FFF2-40B4-BE49-F238E27FC236}">
                <a16:creationId xmlns:a16="http://schemas.microsoft.com/office/drawing/2014/main" id="{E2006A18-8142-4AA6-9F3C-D5A362CD8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1" y="49194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8691" name="Oval 18">
            <a:extLst>
              <a:ext uri="{FF2B5EF4-FFF2-40B4-BE49-F238E27FC236}">
                <a16:creationId xmlns:a16="http://schemas.microsoft.com/office/drawing/2014/main" id="{5A19A1DA-67A2-4C88-AA1D-0035CBB28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76" y="537501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80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8692" name="AutoShape 19">
            <a:extLst>
              <a:ext uri="{FF2B5EF4-FFF2-40B4-BE49-F238E27FC236}">
                <a16:creationId xmlns:a16="http://schemas.microsoft.com/office/drawing/2014/main" id="{3A812A14-D1AE-4E55-B776-A579A8AC30CD}"/>
              </a:ext>
            </a:extLst>
          </p:cNvPr>
          <p:cNvCxnSpPr>
            <a:cxnSpLocks noChangeShapeType="1"/>
            <a:stCxn id="28694" idx="7"/>
            <a:endCxn id="28690" idx="3"/>
          </p:cNvCxnSpPr>
          <p:nvPr/>
        </p:nvCxnSpPr>
        <p:spPr bwMode="auto">
          <a:xfrm flipV="1">
            <a:off x="6008689" y="5168639"/>
            <a:ext cx="319087" cy="242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3" name="AutoShape 20">
            <a:extLst>
              <a:ext uri="{FF2B5EF4-FFF2-40B4-BE49-F238E27FC236}">
                <a16:creationId xmlns:a16="http://schemas.microsoft.com/office/drawing/2014/main" id="{D88AED5C-D57D-420E-9159-373E9E1023F4}"/>
              </a:ext>
            </a:extLst>
          </p:cNvPr>
          <p:cNvCxnSpPr>
            <a:cxnSpLocks noChangeShapeType="1"/>
            <a:stCxn id="28691" idx="1"/>
            <a:endCxn id="28690" idx="5"/>
          </p:cNvCxnSpPr>
          <p:nvPr/>
        </p:nvCxnSpPr>
        <p:spPr bwMode="auto">
          <a:xfrm flipH="1" flipV="1">
            <a:off x="6530976" y="5168639"/>
            <a:ext cx="320675" cy="242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4" name="Oval 21">
            <a:extLst>
              <a:ext uri="{FF2B5EF4-FFF2-40B4-BE49-F238E27FC236}">
                <a16:creationId xmlns:a16="http://schemas.microsoft.com/office/drawing/2014/main" id="{E00ABF39-9B6F-4BC3-83CD-F539AE875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214" y="5375013"/>
            <a:ext cx="282575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8695" name="Rectangle 22">
            <a:extLst>
              <a:ext uri="{FF2B5EF4-FFF2-40B4-BE49-F238E27FC236}">
                <a16:creationId xmlns:a16="http://schemas.microsoft.com/office/drawing/2014/main" id="{D5177425-E073-4905-8381-99214CCF0E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41964" y="5887775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800"/>
          </a:p>
        </p:txBody>
      </p:sp>
      <p:cxnSp>
        <p:nvCxnSpPr>
          <p:cNvPr id="28696" name="AutoShape 23">
            <a:extLst>
              <a:ext uri="{FF2B5EF4-FFF2-40B4-BE49-F238E27FC236}">
                <a16:creationId xmlns:a16="http://schemas.microsoft.com/office/drawing/2014/main" id="{1F2F937A-B376-4853-86BA-CE8D2C85C0CE}"/>
              </a:ext>
            </a:extLst>
          </p:cNvPr>
          <p:cNvCxnSpPr>
            <a:cxnSpLocks noChangeShapeType="1"/>
            <a:stCxn id="28695" idx="0"/>
            <a:endCxn id="28694" idx="3"/>
          </p:cNvCxnSpPr>
          <p:nvPr/>
        </p:nvCxnSpPr>
        <p:spPr bwMode="auto">
          <a:xfrm flipV="1">
            <a:off x="5645150" y="5629014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7" name="Oval 24">
            <a:extLst>
              <a:ext uri="{FF2B5EF4-FFF2-40B4-BE49-F238E27FC236}">
                <a16:creationId xmlns:a16="http://schemas.microsoft.com/office/drawing/2014/main" id="{18ECB31A-30FC-48F5-AB16-5329EF06F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564" y="4357426"/>
            <a:ext cx="287337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8698" name="AutoShape 25">
            <a:extLst>
              <a:ext uri="{FF2B5EF4-FFF2-40B4-BE49-F238E27FC236}">
                <a16:creationId xmlns:a16="http://schemas.microsoft.com/office/drawing/2014/main" id="{1BEF9B0E-1785-4E5B-88AC-5484210C7218}"/>
              </a:ext>
            </a:extLst>
          </p:cNvPr>
          <p:cNvCxnSpPr>
            <a:cxnSpLocks noChangeShapeType="1"/>
            <a:stCxn id="28697" idx="5"/>
            <a:endCxn id="28690" idx="1"/>
          </p:cNvCxnSpPr>
          <p:nvPr/>
        </p:nvCxnSpPr>
        <p:spPr bwMode="auto">
          <a:xfrm>
            <a:off x="5127625" y="4613013"/>
            <a:ext cx="1200150" cy="336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9" name="AutoShape 26">
            <a:extLst>
              <a:ext uri="{FF2B5EF4-FFF2-40B4-BE49-F238E27FC236}">
                <a16:creationId xmlns:a16="http://schemas.microsoft.com/office/drawing/2014/main" id="{3062ADF7-9815-48E5-A92E-49B5CF445C37}"/>
              </a:ext>
            </a:extLst>
          </p:cNvPr>
          <p:cNvCxnSpPr>
            <a:cxnSpLocks noChangeShapeType="1"/>
            <a:stCxn id="28697" idx="3"/>
            <a:endCxn id="28677" idx="7"/>
          </p:cNvCxnSpPr>
          <p:nvPr/>
        </p:nvCxnSpPr>
        <p:spPr bwMode="auto">
          <a:xfrm flipH="1">
            <a:off x="3371850" y="4613014"/>
            <a:ext cx="1550988" cy="339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00" name="Freeform 27">
            <a:extLst>
              <a:ext uri="{FF2B5EF4-FFF2-40B4-BE49-F238E27FC236}">
                <a16:creationId xmlns:a16="http://schemas.microsoft.com/office/drawing/2014/main" id="{AC4BBF37-4B8B-4C19-AA40-0216A84A2F25}"/>
              </a:ext>
            </a:extLst>
          </p:cNvPr>
          <p:cNvSpPr>
            <a:spLocks/>
          </p:cNvSpPr>
          <p:nvPr/>
        </p:nvSpPr>
        <p:spPr bwMode="auto">
          <a:xfrm>
            <a:off x="3406776" y="4736838"/>
            <a:ext cx="2905125" cy="1198562"/>
          </a:xfrm>
          <a:custGeom>
            <a:avLst/>
            <a:gdLst>
              <a:gd name="T0" fmla="*/ 2147483647 w 1830"/>
              <a:gd name="T1" fmla="*/ 2147483647 h 755"/>
              <a:gd name="T2" fmla="*/ 2147483647 w 1830"/>
              <a:gd name="T3" fmla="*/ 2147483647 h 755"/>
              <a:gd name="T4" fmla="*/ 2147483647 w 1830"/>
              <a:gd name="T5" fmla="*/ 2147483647 h 755"/>
              <a:gd name="T6" fmla="*/ 2147483647 w 1830"/>
              <a:gd name="T7" fmla="*/ 2147483647 h 755"/>
              <a:gd name="T8" fmla="*/ 2147483647 w 1830"/>
              <a:gd name="T9" fmla="*/ 2147483647 h 755"/>
              <a:gd name="T10" fmla="*/ 2147483647 w 1830"/>
              <a:gd name="T11" fmla="*/ 2147483647 h 755"/>
              <a:gd name="T12" fmla="*/ 2147483647 w 1830"/>
              <a:gd name="T13" fmla="*/ 2147483647 h 7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30"/>
              <a:gd name="T22" fmla="*/ 0 h 755"/>
              <a:gd name="T23" fmla="*/ 1830 w 1830"/>
              <a:gd name="T24" fmla="*/ 755 h 7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30" h="755">
                <a:moveTo>
                  <a:pt x="1034" y="737"/>
                </a:moveTo>
                <a:cubicBezTo>
                  <a:pt x="977" y="678"/>
                  <a:pt x="849" y="473"/>
                  <a:pt x="686" y="385"/>
                </a:cubicBezTo>
                <a:cubicBezTo>
                  <a:pt x="523" y="297"/>
                  <a:pt x="0" y="273"/>
                  <a:pt x="56" y="209"/>
                </a:cubicBezTo>
                <a:cubicBezTo>
                  <a:pt x="112" y="145"/>
                  <a:pt x="737" y="2"/>
                  <a:pt x="1022" y="1"/>
                </a:cubicBezTo>
                <a:cubicBezTo>
                  <a:pt x="1307" y="0"/>
                  <a:pt x="1702" y="129"/>
                  <a:pt x="1766" y="203"/>
                </a:cubicBezTo>
                <a:cubicBezTo>
                  <a:pt x="1830" y="277"/>
                  <a:pt x="1487" y="351"/>
                  <a:pt x="1406" y="443"/>
                </a:cubicBezTo>
                <a:cubicBezTo>
                  <a:pt x="1325" y="535"/>
                  <a:pt x="1306" y="690"/>
                  <a:pt x="1280" y="755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37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6">
            <a:extLst>
              <a:ext uri="{FF2B5EF4-FFF2-40B4-BE49-F238E27FC236}">
                <a16:creationId xmlns:a16="http://schemas.microsoft.com/office/drawing/2014/main" id="{F0238B4B-EEEC-4B36-9391-1279110B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96AD3F0-080F-42C1-AD8D-2B652E2CB63A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AU" altLang="en-US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DCF9C650-C450-4E21-8B9D-0A013EEA6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801" y="685800"/>
            <a:ext cx="2963863" cy="846138"/>
          </a:xfrm>
        </p:spPr>
        <p:txBody>
          <a:bodyPr/>
          <a:lstStyle/>
          <a:p>
            <a:pPr eaLnBrk="1" hangingPunct="1"/>
            <a:r>
              <a:rPr lang="en-US" altLang="en-US" sz="4000"/>
              <a:t>Heap-Sort</a:t>
            </a:r>
            <a:r>
              <a:rPr lang="en-US" altLang="en-US"/>
              <a:t> 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F5C00AEF-EA01-47A3-A6F3-C49213E6707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051050"/>
            <a:ext cx="3810000" cy="43434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Consider a priority queue with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/>
              <a:t> items implemented by means of a heap</a:t>
            </a:r>
          </a:p>
          <a:p>
            <a:pPr lvl="1" eaLnBrk="1" hangingPunct="1"/>
            <a:r>
              <a:rPr lang="en-US" altLang="en-US" sz="2000" dirty="0"/>
              <a:t>The space used is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Operations </a:t>
            </a:r>
            <a:r>
              <a:rPr lang="en-US" altLang="en-US" sz="2000" dirty="0">
                <a:solidFill>
                  <a:srgbClr val="0070C0"/>
                </a:solidFill>
              </a:rPr>
              <a:t>Insert</a:t>
            </a:r>
            <a:r>
              <a:rPr lang="en-US" altLang="en-US" sz="2000" dirty="0"/>
              <a:t> and </a:t>
            </a:r>
            <a:r>
              <a:rPr lang="en-US" altLang="en-US" sz="2000" dirty="0">
                <a:solidFill>
                  <a:srgbClr val="0070C0"/>
                </a:solidFill>
              </a:rPr>
              <a:t>RemoveMin</a:t>
            </a:r>
            <a:r>
              <a:rPr lang="en-US" altLang="en-US" sz="2000" dirty="0"/>
              <a:t> take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(log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) </a:t>
            </a:r>
            <a:r>
              <a:rPr lang="en-US" altLang="en-US" sz="2000" dirty="0"/>
              <a:t>time</a:t>
            </a:r>
          </a:p>
          <a:p>
            <a:pPr lvl="1" eaLnBrk="1" hangingPunct="1"/>
            <a:r>
              <a:rPr lang="en-US" altLang="en-US" sz="2000" dirty="0"/>
              <a:t>Operations </a:t>
            </a:r>
            <a:r>
              <a:rPr lang="en-US" altLang="en-US" sz="2000" dirty="0">
                <a:solidFill>
                  <a:srgbClr val="0070C0"/>
                </a:solidFill>
              </a:rPr>
              <a:t>Size</a:t>
            </a:r>
            <a:r>
              <a:rPr lang="en-US" altLang="en-US" sz="2000" dirty="0"/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IsEmpty</a:t>
            </a:r>
            <a:r>
              <a:rPr lang="en-US" altLang="en-US" sz="2000" dirty="0"/>
              <a:t>, and </a:t>
            </a:r>
            <a:r>
              <a:rPr lang="en-US" altLang="en-US" sz="2000" dirty="0">
                <a:solidFill>
                  <a:srgbClr val="0070C0"/>
                </a:solidFill>
              </a:rPr>
              <a:t>Min</a:t>
            </a:r>
            <a:r>
              <a:rPr lang="en-US" altLang="en-US" sz="2000" dirty="0"/>
              <a:t> take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(1) </a:t>
            </a:r>
            <a:r>
              <a:rPr lang="en-US" altLang="en-US" sz="2000" dirty="0"/>
              <a:t>time</a:t>
            </a:r>
          </a:p>
        </p:txBody>
      </p:sp>
      <p:sp>
        <p:nvSpPr>
          <p:cNvPr id="29701" name="Rectangle 4">
            <a:extLst>
              <a:ext uri="{FF2B5EF4-FFF2-40B4-BE49-F238E27FC236}">
                <a16:creationId xmlns:a16="http://schemas.microsoft.com/office/drawing/2014/main" id="{1D028300-C605-429F-A91D-A30AC0157AD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096000" y="2051050"/>
            <a:ext cx="3810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Using a heap-based priority queue, we can sort a sequence of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/>
              <a:t> items in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</a:rPr>
              <a:t> log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</a:rPr>
              <a:t>) </a:t>
            </a:r>
            <a:r>
              <a:rPr lang="en-US" altLang="en-US" sz="2400" dirty="0"/>
              <a:t>time.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resulting algorithm is called heap-sort.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Heap-sort is much faster than quadratic sorting algorithms, such as insertion-sort and selection-sort.</a:t>
            </a:r>
          </a:p>
        </p:txBody>
      </p:sp>
    </p:spTree>
    <p:extLst>
      <p:ext uri="{BB962C8B-B14F-4D97-AF65-F5344CB8AC3E}">
        <p14:creationId xmlns:p14="http://schemas.microsoft.com/office/powerpoint/2010/main" val="3504879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BA4C0512-DF22-4816-B28F-D9CFAD97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A27251D-38A7-4F3C-B553-109338132CB8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AU" altLang="en-US" sz="14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DD2A4C8B-3998-4F0A-A3D7-AA6DFDEFFD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0736" y="383381"/>
            <a:ext cx="775585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Array-based Heap Implementation</a:t>
            </a:r>
            <a:r>
              <a:rPr lang="en-US" altLang="en-US" dirty="0"/>
              <a:t> 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67FEFB2E-B746-4D55-8057-ACDA206956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8851" y="1844675"/>
            <a:ext cx="441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We can represent a heap with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/>
              <a:t> keys by means of an array of length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1.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For the node at rank 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i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the left child is at rank </a:t>
            </a:r>
            <a:r>
              <a:rPr lang="en-US" altLang="en-US" sz="1800" dirty="0">
                <a:latin typeface="Times New Roman" panose="02020603050405020304" pitchFamily="18" charset="0"/>
              </a:rPr>
              <a:t>2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i</a:t>
            </a:r>
            <a:endParaRPr lang="en-US" altLang="en-US" sz="18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the right child is at rank </a:t>
            </a:r>
            <a:r>
              <a:rPr lang="en-US" altLang="en-US" sz="1800" dirty="0">
                <a:latin typeface="Times New Roman" panose="02020603050405020304" pitchFamily="18" charset="0"/>
              </a:rPr>
              <a:t>2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i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Links between nodes are not explicitly stored.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 cell of at rank </a:t>
            </a:r>
            <a:r>
              <a:rPr lang="en-US" altLang="en-US" sz="2000" dirty="0">
                <a:latin typeface="Times New Roman" panose="02020603050405020304" pitchFamily="18" charset="0"/>
              </a:rPr>
              <a:t>0</a:t>
            </a:r>
            <a:r>
              <a:rPr lang="en-US" altLang="en-US" sz="2000" dirty="0"/>
              <a:t> is not used.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Operation </a:t>
            </a:r>
            <a:r>
              <a:rPr lang="en-US" altLang="en-US" sz="2000" dirty="0">
                <a:solidFill>
                  <a:srgbClr val="0070C0"/>
                </a:solidFill>
              </a:rPr>
              <a:t>Insert</a:t>
            </a:r>
            <a:r>
              <a:rPr lang="en-US" altLang="en-US" sz="2000" dirty="0"/>
              <a:t> corresponds to inserting at rank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1.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Operation </a:t>
            </a:r>
            <a:r>
              <a:rPr lang="en-US" altLang="en-US" sz="2000" dirty="0">
                <a:solidFill>
                  <a:srgbClr val="0070C0"/>
                </a:solidFill>
              </a:rPr>
              <a:t>RemoveMin </a:t>
            </a:r>
            <a:r>
              <a:rPr lang="en-US" altLang="en-US" sz="2000" dirty="0"/>
              <a:t>corresponds to removing at rank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Yields in-place heap-sort.</a:t>
            </a:r>
          </a:p>
        </p:txBody>
      </p:sp>
      <p:sp>
        <p:nvSpPr>
          <p:cNvPr id="30725" name="Oval 4">
            <a:extLst>
              <a:ext uri="{FF2B5EF4-FFF2-40B4-BE49-F238E27FC236}">
                <a16:creationId xmlns:a16="http://schemas.microsoft.com/office/drawing/2014/main" id="{7143F8AC-3392-4115-AED4-8E3491E5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5200" y="2263775"/>
            <a:ext cx="376238" cy="3762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0726" name="Oval 5">
            <a:extLst>
              <a:ext uri="{FF2B5EF4-FFF2-40B4-BE49-F238E27FC236}">
                <a16:creationId xmlns:a16="http://schemas.microsoft.com/office/drawing/2014/main" id="{04A68E05-DA67-46C1-8649-2F386ED7B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9289" y="2867025"/>
            <a:ext cx="376237" cy="3762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30727" name="Oval 6">
            <a:extLst>
              <a:ext uri="{FF2B5EF4-FFF2-40B4-BE49-F238E27FC236}">
                <a16:creationId xmlns:a16="http://schemas.microsoft.com/office/drawing/2014/main" id="{FBEDE599-A005-4138-94E3-B3708DED8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0" y="2867025"/>
            <a:ext cx="376238" cy="3762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30728" name="Oval 7">
            <a:extLst>
              <a:ext uri="{FF2B5EF4-FFF2-40B4-BE49-F238E27FC236}">
                <a16:creationId xmlns:a16="http://schemas.microsoft.com/office/drawing/2014/main" id="{435BC151-7154-4004-B581-BA8EF44CF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989" y="3468689"/>
            <a:ext cx="376237" cy="37623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30729" name="AutoShape 8">
            <a:extLst>
              <a:ext uri="{FF2B5EF4-FFF2-40B4-BE49-F238E27FC236}">
                <a16:creationId xmlns:a16="http://schemas.microsoft.com/office/drawing/2014/main" id="{B43A478E-B152-4DE6-996F-DAD64A372AB9}"/>
              </a:ext>
            </a:extLst>
          </p:cNvPr>
          <p:cNvCxnSpPr>
            <a:cxnSpLocks noChangeShapeType="1"/>
            <a:stCxn id="30725" idx="3"/>
            <a:endCxn id="30727" idx="7"/>
          </p:cNvCxnSpPr>
          <p:nvPr/>
        </p:nvCxnSpPr>
        <p:spPr bwMode="auto">
          <a:xfrm flipH="1">
            <a:off x="7783513" y="2595563"/>
            <a:ext cx="855662" cy="315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0" name="AutoShape 9">
            <a:extLst>
              <a:ext uri="{FF2B5EF4-FFF2-40B4-BE49-F238E27FC236}">
                <a16:creationId xmlns:a16="http://schemas.microsoft.com/office/drawing/2014/main" id="{E5B73C53-3832-4EE0-9460-B3AD2B424CF4}"/>
              </a:ext>
            </a:extLst>
          </p:cNvPr>
          <p:cNvCxnSpPr>
            <a:cxnSpLocks noChangeShapeType="1"/>
            <a:stCxn id="30726" idx="1"/>
            <a:endCxn id="30725" idx="5"/>
          </p:cNvCxnSpPr>
          <p:nvPr/>
        </p:nvCxnSpPr>
        <p:spPr bwMode="auto">
          <a:xfrm flipH="1" flipV="1">
            <a:off x="8905876" y="2595563"/>
            <a:ext cx="688975" cy="315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1" name="AutoShape 10">
            <a:extLst>
              <a:ext uri="{FF2B5EF4-FFF2-40B4-BE49-F238E27FC236}">
                <a16:creationId xmlns:a16="http://schemas.microsoft.com/office/drawing/2014/main" id="{037F79AB-E913-4EBE-A9AC-2BB9C76697C2}"/>
              </a:ext>
            </a:extLst>
          </p:cNvPr>
          <p:cNvCxnSpPr>
            <a:cxnSpLocks noChangeShapeType="1"/>
            <a:stCxn id="30733" idx="7"/>
            <a:endCxn id="30727" idx="3"/>
          </p:cNvCxnSpPr>
          <p:nvPr/>
        </p:nvCxnSpPr>
        <p:spPr bwMode="auto">
          <a:xfrm flipV="1">
            <a:off x="7091363" y="3197225"/>
            <a:ext cx="425450" cy="317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2" name="AutoShape 11">
            <a:extLst>
              <a:ext uri="{FF2B5EF4-FFF2-40B4-BE49-F238E27FC236}">
                <a16:creationId xmlns:a16="http://schemas.microsoft.com/office/drawing/2014/main" id="{EA9051F5-21AF-4574-8D39-4B210D3587AA}"/>
              </a:ext>
            </a:extLst>
          </p:cNvPr>
          <p:cNvCxnSpPr>
            <a:cxnSpLocks noChangeShapeType="1"/>
            <a:stCxn id="30728" idx="1"/>
            <a:endCxn id="30727" idx="5"/>
          </p:cNvCxnSpPr>
          <p:nvPr/>
        </p:nvCxnSpPr>
        <p:spPr bwMode="auto">
          <a:xfrm flipH="1" flipV="1">
            <a:off x="7783514" y="3197225"/>
            <a:ext cx="427037" cy="317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3" name="Oval 12">
            <a:extLst>
              <a:ext uri="{FF2B5EF4-FFF2-40B4-BE49-F238E27FC236}">
                <a16:creationId xmlns:a16="http://schemas.microsoft.com/office/drawing/2014/main" id="{6FF1B035-520B-4FA4-97F1-6784ED8EF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689" y="3468689"/>
            <a:ext cx="376237" cy="37623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grpSp>
        <p:nvGrpSpPr>
          <p:cNvPr id="30734" name="Group 13">
            <a:extLst>
              <a:ext uri="{FF2B5EF4-FFF2-40B4-BE49-F238E27FC236}">
                <a16:creationId xmlns:a16="http://schemas.microsoft.com/office/drawing/2014/main" id="{73393FB5-8CA6-4C91-9C11-0A7C96E2E936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4854574"/>
            <a:ext cx="3429000" cy="941092"/>
            <a:chOff x="3216" y="2736"/>
            <a:chExt cx="2304" cy="632"/>
          </a:xfrm>
        </p:grpSpPr>
        <p:sp>
          <p:nvSpPr>
            <p:cNvPr id="30735" name="Rectangle 14">
              <a:extLst>
                <a:ext uri="{FF2B5EF4-FFF2-40B4-BE49-F238E27FC236}">
                  <a16:creationId xmlns:a16="http://schemas.microsoft.com/office/drawing/2014/main" id="{49BB0F0C-DC06-43B0-8E98-63F58CAAF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736"/>
              <a:ext cx="384" cy="384"/>
            </a:xfrm>
            <a:prstGeom prst="rect">
              <a:avLst/>
            </a:prstGeom>
            <a:solidFill>
              <a:srgbClr val="F8F0D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0736" name="Rectangle 15">
              <a:extLst>
                <a:ext uri="{FF2B5EF4-FFF2-40B4-BE49-F238E27FC236}">
                  <a16:creationId xmlns:a16="http://schemas.microsoft.com/office/drawing/2014/main" id="{3692ED03-1D52-4CD3-AE03-FE496C7A7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0737" name="Rectangle 16">
              <a:extLst>
                <a:ext uri="{FF2B5EF4-FFF2-40B4-BE49-F238E27FC236}">
                  <a16:creationId xmlns:a16="http://schemas.microsoft.com/office/drawing/2014/main" id="{A9C28648-C6E8-4090-88D9-529B81CE0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0738" name="Rectangle 17">
              <a:extLst>
                <a:ext uri="{FF2B5EF4-FFF2-40B4-BE49-F238E27FC236}">
                  <a16:creationId xmlns:a16="http://schemas.microsoft.com/office/drawing/2014/main" id="{7CD79304-B12B-45B7-9F93-5AE7D55D5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0739" name="Rectangle 18">
              <a:extLst>
                <a:ext uri="{FF2B5EF4-FFF2-40B4-BE49-F238E27FC236}">
                  <a16:creationId xmlns:a16="http://schemas.microsoft.com/office/drawing/2014/main" id="{98776F52-5812-4E27-BC53-F35F5897A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0740" name="Rectangle 19">
              <a:extLst>
                <a:ext uri="{FF2B5EF4-FFF2-40B4-BE49-F238E27FC236}">
                  <a16:creationId xmlns:a16="http://schemas.microsoft.com/office/drawing/2014/main" id="{3D9AD0D5-CC1E-4017-A23F-EBF58C517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0741" name="Rectangle 20">
              <a:extLst>
                <a:ext uri="{FF2B5EF4-FFF2-40B4-BE49-F238E27FC236}">
                  <a16:creationId xmlns:a16="http://schemas.microsoft.com/office/drawing/2014/main" id="{8F2B32E7-BBAA-4962-A81C-5187A9CE0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  <a:endParaRPr lang="en-US" altLang="en-US" sz="2400"/>
            </a:p>
          </p:txBody>
        </p:sp>
        <p:sp>
          <p:nvSpPr>
            <p:cNvPr id="30742" name="Rectangle 21">
              <a:extLst>
                <a:ext uri="{FF2B5EF4-FFF2-40B4-BE49-F238E27FC236}">
                  <a16:creationId xmlns:a16="http://schemas.microsoft.com/office/drawing/2014/main" id="{A14BD625-A341-4D13-96A6-882A4D41F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  <a:endParaRPr lang="en-US" altLang="en-US" sz="2400"/>
            </a:p>
          </p:txBody>
        </p:sp>
        <p:sp>
          <p:nvSpPr>
            <p:cNvPr id="30743" name="Rectangle 22">
              <a:extLst>
                <a:ext uri="{FF2B5EF4-FFF2-40B4-BE49-F238E27FC236}">
                  <a16:creationId xmlns:a16="http://schemas.microsoft.com/office/drawing/2014/main" id="{118E7BB6-5D24-4FA5-8D19-439FBBF86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3</a:t>
              </a:r>
              <a:endParaRPr lang="en-US" altLang="en-US" sz="2400"/>
            </a:p>
          </p:txBody>
        </p:sp>
        <p:sp>
          <p:nvSpPr>
            <p:cNvPr id="30744" name="Rectangle 23">
              <a:extLst>
                <a:ext uri="{FF2B5EF4-FFF2-40B4-BE49-F238E27FC236}">
                  <a16:creationId xmlns:a16="http://schemas.microsoft.com/office/drawing/2014/main" id="{E1410FAF-A708-4DD5-B801-2E92E61A8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</a:t>
              </a:r>
              <a:endParaRPr lang="en-US" altLang="en-US" sz="2400"/>
            </a:p>
          </p:txBody>
        </p:sp>
        <p:sp>
          <p:nvSpPr>
            <p:cNvPr id="30745" name="Rectangle 24">
              <a:extLst>
                <a:ext uri="{FF2B5EF4-FFF2-40B4-BE49-F238E27FC236}">
                  <a16:creationId xmlns:a16="http://schemas.microsoft.com/office/drawing/2014/main" id="{E0217D42-A399-414C-8738-6E265A54B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5</a:t>
              </a:r>
              <a:endParaRPr lang="en-US" altLang="en-US" sz="2400"/>
            </a:p>
          </p:txBody>
        </p:sp>
        <p:sp>
          <p:nvSpPr>
            <p:cNvPr id="30746" name="Rectangle 25">
              <a:extLst>
                <a:ext uri="{FF2B5EF4-FFF2-40B4-BE49-F238E27FC236}">
                  <a16:creationId xmlns:a16="http://schemas.microsoft.com/office/drawing/2014/main" id="{B35F0B0F-37E5-4AEA-AE9A-37F72D2FC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0</a:t>
              </a:r>
              <a:endParaRPr lang="en-US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57952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4D3B047F-889C-4D3B-B147-3F8F5229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A2BE72C-B57B-4184-AC86-4FF71A4D2941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AU" altLang="en-US" sz="14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DF4A80A3-5BF0-487C-9353-FB7B7B91CB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801" y="609601"/>
            <a:ext cx="4868863" cy="906463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Merging Two Heaps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5CC76681-BA1F-457E-B3CC-25F8D0DB95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5513" y="2032000"/>
            <a:ext cx="3657600" cy="4114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We are given two </a:t>
            </a:r>
            <a:r>
              <a:rPr lang="en-US" altLang="en-US" sz="2400" dirty="0" err="1"/>
              <a:t>two</a:t>
            </a:r>
            <a:r>
              <a:rPr lang="en-US" altLang="en-US" sz="2400" dirty="0"/>
              <a:t> heaps and a key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k.</a:t>
            </a:r>
          </a:p>
          <a:p>
            <a:pPr eaLnBrk="1" hangingPunct="1"/>
            <a:r>
              <a:rPr lang="en-US" altLang="en-US" sz="2400" dirty="0"/>
              <a:t>We create a new heap with the root node. storing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400" dirty="0"/>
              <a:t> and with the two heaps as subtrees</a:t>
            </a:r>
          </a:p>
          <a:p>
            <a:pPr eaLnBrk="1" hangingPunct="1"/>
            <a:r>
              <a:rPr lang="en-US" altLang="en-US" sz="2400" dirty="0"/>
              <a:t>We perform </a:t>
            </a:r>
            <a:r>
              <a:rPr lang="en-US" altLang="en-US" sz="2400" dirty="0" err="1"/>
              <a:t>downheap</a:t>
            </a:r>
            <a:r>
              <a:rPr lang="en-US" altLang="en-US" sz="2400" dirty="0"/>
              <a:t> to restore the heap-order property. </a:t>
            </a:r>
          </a:p>
        </p:txBody>
      </p:sp>
      <p:sp>
        <p:nvSpPr>
          <p:cNvPr id="31749" name="Oval 4">
            <a:extLst>
              <a:ext uri="{FF2B5EF4-FFF2-40B4-BE49-F238E27FC236}">
                <a16:creationId xmlns:a16="http://schemas.microsoft.com/office/drawing/2014/main" id="{E39C320D-DFDD-419B-AA24-AF69D3234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934" y="3340100"/>
            <a:ext cx="285750" cy="28416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31750" name="AutoShape 5">
            <a:extLst>
              <a:ext uri="{FF2B5EF4-FFF2-40B4-BE49-F238E27FC236}">
                <a16:creationId xmlns:a16="http://schemas.microsoft.com/office/drawing/2014/main" id="{BBFD12BC-8FB7-415D-990D-50F2584F322A}"/>
              </a:ext>
            </a:extLst>
          </p:cNvPr>
          <p:cNvCxnSpPr>
            <a:cxnSpLocks noChangeShapeType="1"/>
            <a:stCxn id="31749" idx="3"/>
            <a:endCxn id="31752" idx="7"/>
          </p:cNvCxnSpPr>
          <p:nvPr/>
        </p:nvCxnSpPr>
        <p:spPr bwMode="auto">
          <a:xfrm flipH="1">
            <a:off x="6693385" y="3602038"/>
            <a:ext cx="88582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1" name="AutoShape 6">
            <a:extLst>
              <a:ext uri="{FF2B5EF4-FFF2-40B4-BE49-F238E27FC236}">
                <a16:creationId xmlns:a16="http://schemas.microsoft.com/office/drawing/2014/main" id="{EA7D7846-F132-4E20-B8E0-82255CF7AD08}"/>
              </a:ext>
            </a:extLst>
          </p:cNvPr>
          <p:cNvCxnSpPr>
            <a:cxnSpLocks noChangeShapeType="1"/>
            <a:stCxn id="31757" idx="1"/>
            <a:endCxn id="31749" idx="5"/>
          </p:cNvCxnSpPr>
          <p:nvPr/>
        </p:nvCxnSpPr>
        <p:spPr bwMode="auto">
          <a:xfrm flipH="1" flipV="1">
            <a:off x="7782410" y="3602038"/>
            <a:ext cx="801687" cy="227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2" name="Oval 7">
            <a:extLst>
              <a:ext uri="{FF2B5EF4-FFF2-40B4-BE49-F238E27FC236}">
                <a16:creationId xmlns:a16="http://schemas.microsoft.com/office/drawing/2014/main" id="{5447E043-EB66-472E-8E11-D265EDFE1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497" y="3795712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31753" name="Oval 8">
            <a:extLst>
              <a:ext uri="{FF2B5EF4-FFF2-40B4-BE49-F238E27FC236}">
                <a16:creationId xmlns:a16="http://schemas.microsoft.com/office/drawing/2014/main" id="{4FF24DA9-02BD-45EB-8B8A-4A3BA9796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784" y="42513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31754" name="AutoShape 9">
            <a:extLst>
              <a:ext uri="{FF2B5EF4-FFF2-40B4-BE49-F238E27FC236}">
                <a16:creationId xmlns:a16="http://schemas.microsoft.com/office/drawing/2014/main" id="{3F60259A-3311-4B89-9AE7-3D9072590D94}"/>
              </a:ext>
            </a:extLst>
          </p:cNvPr>
          <p:cNvCxnSpPr>
            <a:cxnSpLocks noChangeShapeType="1"/>
            <a:stCxn id="31756" idx="7"/>
            <a:endCxn id="31752" idx="3"/>
          </p:cNvCxnSpPr>
          <p:nvPr/>
        </p:nvCxnSpPr>
        <p:spPr bwMode="auto">
          <a:xfrm flipV="1">
            <a:off x="6171097" y="4046538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5" name="AutoShape 10">
            <a:extLst>
              <a:ext uri="{FF2B5EF4-FFF2-40B4-BE49-F238E27FC236}">
                <a16:creationId xmlns:a16="http://schemas.microsoft.com/office/drawing/2014/main" id="{DAA69E73-D052-40BF-B797-574CB8534653}"/>
              </a:ext>
            </a:extLst>
          </p:cNvPr>
          <p:cNvCxnSpPr>
            <a:cxnSpLocks noChangeShapeType="1"/>
            <a:stCxn id="31753" idx="1"/>
            <a:endCxn id="31752" idx="5"/>
          </p:cNvCxnSpPr>
          <p:nvPr/>
        </p:nvCxnSpPr>
        <p:spPr bwMode="auto">
          <a:xfrm flipH="1" flipV="1">
            <a:off x="6693384" y="4046538"/>
            <a:ext cx="322262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6" name="Oval 11">
            <a:extLst>
              <a:ext uri="{FF2B5EF4-FFF2-40B4-BE49-F238E27FC236}">
                <a16:creationId xmlns:a16="http://schemas.microsoft.com/office/drawing/2014/main" id="{D3339E14-06EF-4929-B135-89FDE1D28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8209" y="425132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31757" name="Oval 12">
            <a:extLst>
              <a:ext uri="{FF2B5EF4-FFF2-40B4-BE49-F238E27FC236}">
                <a16:creationId xmlns:a16="http://schemas.microsoft.com/office/drawing/2014/main" id="{BF198912-FB2C-4A31-A422-6FDFD5064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2822" y="37973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1758" name="Oval 13">
            <a:extLst>
              <a:ext uri="{FF2B5EF4-FFF2-40B4-BE49-F238E27FC236}">
                <a16:creationId xmlns:a16="http://schemas.microsoft.com/office/drawing/2014/main" id="{1968EA7F-4287-4C82-B738-8CF54E154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5109" y="4252912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31759" name="AutoShape 14">
            <a:extLst>
              <a:ext uri="{FF2B5EF4-FFF2-40B4-BE49-F238E27FC236}">
                <a16:creationId xmlns:a16="http://schemas.microsoft.com/office/drawing/2014/main" id="{991823A3-3A23-45D0-97AD-C89B1B4A7156}"/>
              </a:ext>
            </a:extLst>
          </p:cNvPr>
          <p:cNvCxnSpPr>
            <a:cxnSpLocks noChangeShapeType="1"/>
            <a:stCxn id="31761" idx="7"/>
            <a:endCxn id="31757" idx="3"/>
          </p:cNvCxnSpPr>
          <p:nvPr/>
        </p:nvCxnSpPr>
        <p:spPr bwMode="auto">
          <a:xfrm flipV="1">
            <a:off x="8263422" y="4048125"/>
            <a:ext cx="320675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AutoShape 15">
            <a:extLst>
              <a:ext uri="{FF2B5EF4-FFF2-40B4-BE49-F238E27FC236}">
                <a16:creationId xmlns:a16="http://schemas.microsoft.com/office/drawing/2014/main" id="{71A26E7A-4E79-49F8-A053-C906B137A16A}"/>
              </a:ext>
            </a:extLst>
          </p:cNvPr>
          <p:cNvCxnSpPr>
            <a:cxnSpLocks noChangeShapeType="1"/>
            <a:stCxn id="31758" idx="1"/>
            <a:endCxn id="31757" idx="5"/>
          </p:cNvCxnSpPr>
          <p:nvPr/>
        </p:nvCxnSpPr>
        <p:spPr bwMode="auto">
          <a:xfrm flipH="1" flipV="1">
            <a:off x="8785709" y="4048125"/>
            <a:ext cx="322262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1" name="Oval 16">
            <a:extLst>
              <a:ext uri="{FF2B5EF4-FFF2-40B4-BE49-F238E27FC236}">
                <a16:creationId xmlns:a16="http://schemas.microsoft.com/office/drawing/2014/main" id="{AE1B289C-9386-4992-9998-6D4642054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0534" y="4252912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31762" name="Oval 17">
            <a:extLst>
              <a:ext uri="{FF2B5EF4-FFF2-40B4-BE49-F238E27FC236}">
                <a16:creationId xmlns:a16="http://schemas.microsoft.com/office/drawing/2014/main" id="{DE65DCAA-DF71-41B8-8351-11FC8763C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497" y="1979612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31763" name="Oval 18">
            <a:extLst>
              <a:ext uri="{FF2B5EF4-FFF2-40B4-BE49-F238E27FC236}">
                <a16:creationId xmlns:a16="http://schemas.microsoft.com/office/drawing/2014/main" id="{83E08079-ACB2-45DE-BE19-6AC6796DB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784" y="24352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31764" name="AutoShape 19">
            <a:extLst>
              <a:ext uri="{FF2B5EF4-FFF2-40B4-BE49-F238E27FC236}">
                <a16:creationId xmlns:a16="http://schemas.microsoft.com/office/drawing/2014/main" id="{0DE148A7-CA4F-4E51-8708-0F32392E23D9}"/>
              </a:ext>
            </a:extLst>
          </p:cNvPr>
          <p:cNvCxnSpPr>
            <a:cxnSpLocks noChangeShapeType="1"/>
            <a:stCxn id="31766" idx="7"/>
            <a:endCxn id="31762" idx="3"/>
          </p:cNvCxnSpPr>
          <p:nvPr/>
        </p:nvCxnSpPr>
        <p:spPr bwMode="auto">
          <a:xfrm flipV="1">
            <a:off x="6171097" y="2230438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5" name="AutoShape 20">
            <a:extLst>
              <a:ext uri="{FF2B5EF4-FFF2-40B4-BE49-F238E27FC236}">
                <a16:creationId xmlns:a16="http://schemas.microsoft.com/office/drawing/2014/main" id="{CE7E0FEC-AA1D-418A-B4C0-62F3F43A4A79}"/>
              </a:ext>
            </a:extLst>
          </p:cNvPr>
          <p:cNvCxnSpPr>
            <a:cxnSpLocks noChangeShapeType="1"/>
            <a:stCxn id="31763" idx="1"/>
            <a:endCxn id="31762" idx="5"/>
          </p:cNvCxnSpPr>
          <p:nvPr/>
        </p:nvCxnSpPr>
        <p:spPr bwMode="auto">
          <a:xfrm flipH="1" flipV="1">
            <a:off x="6693384" y="2230438"/>
            <a:ext cx="322262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6" name="Oval 21">
            <a:extLst>
              <a:ext uri="{FF2B5EF4-FFF2-40B4-BE49-F238E27FC236}">
                <a16:creationId xmlns:a16="http://schemas.microsoft.com/office/drawing/2014/main" id="{9C77EF42-2B0B-4E77-8DFE-603E6AA1A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8209" y="243522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31767" name="Oval 22">
            <a:extLst>
              <a:ext uri="{FF2B5EF4-FFF2-40B4-BE49-F238E27FC236}">
                <a16:creationId xmlns:a16="http://schemas.microsoft.com/office/drawing/2014/main" id="{B11B2663-9436-416F-AF66-F5519B880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2822" y="19812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1768" name="Oval 23">
            <a:extLst>
              <a:ext uri="{FF2B5EF4-FFF2-40B4-BE49-F238E27FC236}">
                <a16:creationId xmlns:a16="http://schemas.microsoft.com/office/drawing/2014/main" id="{3019E162-3F1B-4DF1-AAAF-4456F13D3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5109" y="2436812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31769" name="AutoShape 24">
            <a:extLst>
              <a:ext uri="{FF2B5EF4-FFF2-40B4-BE49-F238E27FC236}">
                <a16:creationId xmlns:a16="http://schemas.microsoft.com/office/drawing/2014/main" id="{94931255-76A4-4860-ABE5-0DDDE672B891}"/>
              </a:ext>
            </a:extLst>
          </p:cNvPr>
          <p:cNvCxnSpPr>
            <a:cxnSpLocks noChangeShapeType="1"/>
            <a:stCxn id="31771" idx="7"/>
            <a:endCxn id="31767" idx="3"/>
          </p:cNvCxnSpPr>
          <p:nvPr/>
        </p:nvCxnSpPr>
        <p:spPr bwMode="auto">
          <a:xfrm flipV="1">
            <a:off x="8263422" y="2232025"/>
            <a:ext cx="320675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0" name="AutoShape 25">
            <a:extLst>
              <a:ext uri="{FF2B5EF4-FFF2-40B4-BE49-F238E27FC236}">
                <a16:creationId xmlns:a16="http://schemas.microsoft.com/office/drawing/2014/main" id="{61761E55-D3AB-4DCF-92C4-BE7BC48A8AB7}"/>
              </a:ext>
            </a:extLst>
          </p:cNvPr>
          <p:cNvCxnSpPr>
            <a:cxnSpLocks noChangeShapeType="1"/>
            <a:stCxn id="31768" idx="1"/>
            <a:endCxn id="31767" idx="5"/>
          </p:cNvCxnSpPr>
          <p:nvPr/>
        </p:nvCxnSpPr>
        <p:spPr bwMode="auto">
          <a:xfrm flipH="1" flipV="1">
            <a:off x="8785709" y="2232025"/>
            <a:ext cx="322262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1" name="Oval 26">
            <a:extLst>
              <a:ext uri="{FF2B5EF4-FFF2-40B4-BE49-F238E27FC236}">
                <a16:creationId xmlns:a16="http://schemas.microsoft.com/office/drawing/2014/main" id="{81D23E97-84F0-45C8-951B-13F8B5570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0534" y="2436812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31772" name="Oval 27">
            <a:extLst>
              <a:ext uri="{FF2B5EF4-FFF2-40B4-BE49-F238E27FC236}">
                <a16:creationId xmlns:a16="http://schemas.microsoft.com/office/drawing/2014/main" id="{1D30BD49-B621-4F3E-9BC4-D14CBBDE2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934" y="5157788"/>
            <a:ext cx="285750" cy="2841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cxnSp>
        <p:nvCxnSpPr>
          <p:cNvPr id="31773" name="AutoShape 28">
            <a:extLst>
              <a:ext uri="{FF2B5EF4-FFF2-40B4-BE49-F238E27FC236}">
                <a16:creationId xmlns:a16="http://schemas.microsoft.com/office/drawing/2014/main" id="{4F404C84-CB48-48D6-92DC-EEFDF94F9349}"/>
              </a:ext>
            </a:extLst>
          </p:cNvPr>
          <p:cNvCxnSpPr>
            <a:cxnSpLocks noChangeShapeType="1"/>
            <a:stCxn id="31772" idx="3"/>
            <a:endCxn id="31775" idx="7"/>
          </p:cNvCxnSpPr>
          <p:nvPr/>
        </p:nvCxnSpPr>
        <p:spPr bwMode="auto">
          <a:xfrm flipH="1">
            <a:off x="6693385" y="5419726"/>
            <a:ext cx="88582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4" name="AutoShape 29">
            <a:extLst>
              <a:ext uri="{FF2B5EF4-FFF2-40B4-BE49-F238E27FC236}">
                <a16:creationId xmlns:a16="http://schemas.microsoft.com/office/drawing/2014/main" id="{E699ED30-BBF1-4867-9127-C4873478F761}"/>
              </a:ext>
            </a:extLst>
          </p:cNvPr>
          <p:cNvCxnSpPr>
            <a:cxnSpLocks noChangeShapeType="1"/>
            <a:stCxn id="31780" idx="1"/>
            <a:endCxn id="31772" idx="5"/>
          </p:cNvCxnSpPr>
          <p:nvPr/>
        </p:nvCxnSpPr>
        <p:spPr bwMode="auto">
          <a:xfrm flipH="1" flipV="1">
            <a:off x="7782410" y="5419726"/>
            <a:ext cx="801687" cy="2174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5" name="Oval 30">
            <a:extLst>
              <a:ext uri="{FF2B5EF4-FFF2-40B4-BE49-F238E27FC236}">
                <a16:creationId xmlns:a16="http://schemas.microsoft.com/office/drawing/2014/main" id="{5BF98EC5-C6F6-455B-8708-ABC3CFD89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497" y="56134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31776" name="Oval 31">
            <a:extLst>
              <a:ext uri="{FF2B5EF4-FFF2-40B4-BE49-F238E27FC236}">
                <a16:creationId xmlns:a16="http://schemas.microsoft.com/office/drawing/2014/main" id="{BC6D77BB-35D2-402D-88D4-F3BE33025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784" y="6069012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31777" name="AutoShape 32">
            <a:extLst>
              <a:ext uri="{FF2B5EF4-FFF2-40B4-BE49-F238E27FC236}">
                <a16:creationId xmlns:a16="http://schemas.microsoft.com/office/drawing/2014/main" id="{A744FEDE-0F95-4E03-98E8-7F599543269A}"/>
              </a:ext>
            </a:extLst>
          </p:cNvPr>
          <p:cNvCxnSpPr>
            <a:cxnSpLocks noChangeShapeType="1"/>
            <a:stCxn id="31779" idx="7"/>
            <a:endCxn id="31775" idx="3"/>
          </p:cNvCxnSpPr>
          <p:nvPr/>
        </p:nvCxnSpPr>
        <p:spPr bwMode="auto">
          <a:xfrm flipV="1">
            <a:off x="6171097" y="5867400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8" name="AutoShape 33">
            <a:extLst>
              <a:ext uri="{FF2B5EF4-FFF2-40B4-BE49-F238E27FC236}">
                <a16:creationId xmlns:a16="http://schemas.microsoft.com/office/drawing/2014/main" id="{E41085ED-B922-4EB9-87E3-9CB616A4C3BE}"/>
              </a:ext>
            </a:extLst>
          </p:cNvPr>
          <p:cNvCxnSpPr>
            <a:cxnSpLocks noChangeShapeType="1"/>
            <a:stCxn id="31776" idx="1"/>
            <a:endCxn id="31775" idx="5"/>
          </p:cNvCxnSpPr>
          <p:nvPr/>
        </p:nvCxnSpPr>
        <p:spPr bwMode="auto">
          <a:xfrm flipH="1" flipV="1">
            <a:off x="6693385" y="5867400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9" name="Oval 34">
            <a:extLst>
              <a:ext uri="{FF2B5EF4-FFF2-40B4-BE49-F238E27FC236}">
                <a16:creationId xmlns:a16="http://schemas.microsoft.com/office/drawing/2014/main" id="{DFE256B8-6852-4689-A48A-27E546E21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8209" y="6069012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31780" name="Oval 35">
            <a:extLst>
              <a:ext uri="{FF2B5EF4-FFF2-40B4-BE49-F238E27FC236}">
                <a16:creationId xmlns:a16="http://schemas.microsoft.com/office/drawing/2014/main" id="{78E6ECA9-05EC-4E65-897E-50322E863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2822" y="5614987"/>
            <a:ext cx="284163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31781" name="Oval 36">
            <a:extLst>
              <a:ext uri="{FF2B5EF4-FFF2-40B4-BE49-F238E27FC236}">
                <a16:creationId xmlns:a16="http://schemas.microsoft.com/office/drawing/2014/main" id="{5FFE9B03-21C6-4210-9F58-F99ED247C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5109" y="607060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31782" name="AutoShape 37">
            <a:extLst>
              <a:ext uri="{FF2B5EF4-FFF2-40B4-BE49-F238E27FC236}">
                <a16:creationId xmlns:a16="http://schemas.microsoft.com/office/drawing/2014/main" id="{327B87A3-7CCF-43D7-B58F-ABE727EA6414}"/>
              </a:ext>
            </a:extLst>
          </p:cNvPr>
          <p:cNvCxnSpPr>
            <a:cxnSpLocks noChangeShapeType="1"/>
            <a:stCxn id="31784" idx="7"/>
            <a:endCxn id="31780" idx="3"/>
          </p:cNvCxnSpPr>
          <p:nvPr/>
        </p:nvCxnSpPr>
        <p:spPr bwMode="auto">
          <a:xfrm flipV="1">
            <a:off x="8263422" y="5878513"/>
            <a:ext cx="320675" cy="2143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83" name="AutoShape 38">
            <a:extLst>
              <a:ext uri="{FF2B5EF4-FFF2-40B4-BE49-F238E27FC236}">
                <a16:creationId xmlns:a16="http://schemas.microsoft.com/office/drawing/2014/main" id="{3D1D3FE1-3DC0-408B-96E2-265FEB597ECF}"/>
              </a:ext>
            </a:extLst>
          </p:cNvPr>
          <p:cNvCxnSpPr>
            <a:cxnSpLocks noChangeShapeType="1"/>
            <a:stCxn id="31781" idx="1"/>
            <a:endCxn id="31780" idx="5"/>
          </p:cNvCxnSpPr>
          <p:nvPr/>
        </p:nvCxnSpPr>
        <p:spPr bwMode="auto">
          <a:xfrm flipH="1" flipV="1">
            <a:off x="8785710" y="5878512"/>
            <a:ext cx="320675" cy="2238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84" name="Oval 39">
            <a:extLst>
              <a:ext uri="{FF2B5EF4-FFF2-40B4-BE49-F238E27FC236}">
                <a16:creationId xmlns:a16="http://schemas.microsoft.com/office/drawing/2014/main" id="{2D4C2B6E-ED96-4EA5-B77D-914BFB72F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0534" y="6070600"/>
            <a:ext cx="284162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04044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49091E88-2695-480E-B551-39D2EC5C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D3083FE-9690-4310-9C7D-A7D30624391D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AU" altLang="en-US" sz="14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E6F916CE-E38A-447E-BCC4-81807BD99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0456" y="2271712"/>
            <a:ext cx="3886200" cy="426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We can construct a heap storing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/>
              <a:t> given keys in using a bottom-up construction with </a:t>
            </a:r>
            <a:r>
              <a:rPr lang="en-US" altLang="en-US" sz="2400" dirty="0">
                <a:latin typeface="Times New Roman" panose="02020603050405020304" pitchFamily="18" charset="0"/>
              </a:rPr>
              <a:t>log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/>
              <a:t> phases.</a:t>
            </a:r>
          </a:p>
          <a:p>
            <a:pPr eaLnBrk="1" hangingPunct="1"/>
            <a:r>
              <a:rPr lang="en-US" altLang="en-US" sz="2400" dirty="0"/>
              <a:t>In phase </a:t>
            </a:r>
            <a:r>
              <a:rPr lang="en-US" altLang="en-US" sz="24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2400" dirty="0"/>
              <a:t>, pairs of heaps with </a:t>
            </a:r>
            <a:r>
              <a:rPr lang="en-US" altLang="en-US" sz="2400" dirty="0">
                <a:latin typeface="Times New Roman" panose="02020603050405020304" pitchFamily="18" charset="0"/>
              </a:rPr>
              <a:t>2</a:t>
            </a:r>
            <a:r>
              <a:rPr lang="en-US" altLang="en-US" sz="2400" b="1" i="1" baseline="30000" dirty="0">
                <a:latin typeface="Times New Roman" panose="02020603050405020304" pitchFamily="18" charset="0"/>
              </a:rPr>
              <a:t>i </a:t>
            </a:r>
            <a:r>
              <a:rPr lang="en-US" altLang="en-US" sz="2400" dirty="0">
                <a:latin typeface="Symbol" panose="05050102010706020507" pitchFamily="18" charset="2"/>
              </a:rPr>
              <a:t>-</a:t>
            </a:r>
            <a:r>
              <a:rPr lang="en-US" altLang="en-US" sz="2400" dirty="0">
                <a:latin typeface="Times New Roman" panose="02020603050405020304" pitchFamily="18" charset="0"/>
              </a:rPr>
              <a:t>1</a:t>
            </a:r>
            <a:r>
              <a:rPr lang="en-US" altLang="en-US" sz="2400" dirty="0"/>
              <a:t> keys are merged into heaps with </a:t>
            </a:r>
            <a:r>
              <a:rPr lang="en-US" altLang="en-US" sz="2400" dirty="0">
                <a:latin typeface="Times New Roman" panose="02020603050405020304" pitchFamily="18" charset="0"/>
              </a:rPr>
              <a:t>2</a:t>
            </a:r>
            <a:r>
              <a:rPr lang="en-US" altLang="en-US" sz="2400" b="1" i="1" baseline="30000" dirty="0">
                <a:latin typeface="Times New Roman" panose="02020603050405020304" pitchFamily="18" charset="0"/>
              </a:rPr>
              <a:t>i</a:t>
            </a:r>
            <a:r>
              <a:rPr lang="en-US" altLang="en-US" sz="2400" baseline="30000" dirty="0">
                <a:latin typeface="Symbol" panose="05050102010706020507" pitchFamily="18" charset="2"/>
              </a:rPr>
              <a:t>+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Symbol" panose="05050102010706020507" pitchFamily="18" charset="2"/>
              </a:rPr>
              <a:t>-</a:t>
            </a:r>
            <a:r>
              <a:rPr lang="en-US" altLang="en-US" sz="2400" dirty="0">
                <a:latin typeface="Times New Roman" panose="02020603050405020304" pitchFamily="18" charset="0"/>
              </a:rPr>
              <a:t>1</a:t>
            </a:r>
            <a:r>
              <a:rPr lang="en-US" altLang="en-US" sz="2400" dirty="0"/>
              <a:t> keys.</a:t>
            </a:r>
          </a:p>
        </p:txBody>
      </p:sp>
      <p:sp>
        <p:nvSpPr>
          <p:cNvPr id="3277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40EACA9-DE58-4166-A50A-9238125D5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981200"/>
            <a:ext cx="3962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AU" altLang="en-US" sz="2400"/>
          </a:p>
        </p:txBody>
      </p:sp>
      <p:sp>
        <p:nvSpPr>
          <p:cNvPr id="32773" name="Rectangle 4">
            <a:extLst>
              <a:ext uri="{FF2B5EF4-FFF2-40B4-BE49-F238E27FC236}">
                <a16:creationId xmlns:a16="http://schemas.microsoft.com/office/drawing/2014/main" id="{30EB9CF8-BDF3-4A55-82BD-9B8CA2A89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47987" y="568325"/>
            <a:ext cx="6424613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Bottom-up Heap Construction</a:t>
            </a:r>
            <a:r>
              <a:rPr lang="en-US" altLang="en-US" dirty="0"/>
              <a:t> </a:t>
            </a:r>
          </a:p>
        </p:txBody>
      </p:sp>
      <p:grpSp>
        <p:nvGrpSpPr>
          <p:cNvPr id="32774" name="Group 5">
            <a:extLst>
              <a:ext uri="{FF2B5EF4-FFF2-40B4-BE49-F238E27FC236}">
                <a16:creationId xmlns:a16="http://schemas.microsoft.com/office/drawing/2014/main" id="{79C041C9-1907-403A-8BB8-42A416840AFB}"/>
              </a:ext>
            </a:extLst>
          </p:cNvPr>
          <p:cNvGrpSpPr>
            <a:grpSpLocks/>
          </p:cNvGrpSpPr>
          <p:nvPr/>
        </p:nvGrpSpPr>
        <p:grpSpPr bwMode="auto">
          <a:xfrm>
            <a:off x="6881813" y="2514600"/>
            <a:ext cx="2514600" cy="838200"/>
            <a:chOff x="3360" y="1392"/>
            <a:chExt cx="1584" cy="528"/>
          </a:xfrm>
        </p:grpSpPr>
        <p:sp>
          <p:nvSpPr>
            <p:cNvPr id="32784" name="AutoShape 6">
              <a:extLst>
                <a:ext uri="{FF2B5EF4-FFF2-40B4-BE49-F238E27FC236}">
                  <a16:creationId xmlns:a16="http://schemas.microsoft.com/office/drawing/2014/main" id="{0714F040-68E0-40F7-B852-29D36F391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392"/>
              <a:ext cx="624" cy="5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2</a:t>
              </a:r>
              <a:r>
                <a:rPr lang="en-US" altLang="en-US" sz="2000" b="1" i="1" baseline="30000">
                  <a:latin typeface="Times New Roman" panose="02020603050405020304" pitchFamily="18" charset="0"/>
                </a:rPr>
                <a:t>i </a:t>
              </a:r>
              <a:r>
                <a:rPr lang="en-US" altLang="en-US" sz="2000">
                  <a:latin typeface="Symbol" panose="05050102010706020507" pitchFamily="18" charset="2"/>
                </a:rPr>
                <a:t>-</a:t>
              </a:r>
              <a:r>
                <a:rPr lang="en-US" altLang="en-US" sz="2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785" name="AutoShape 7">
              <a:extLst>
                <a:ext uri="{FF2B5EF4-FFF2-40B4-BE49-F238E27FC236}">
                  <a16:creationId xmlns:a16="http://schemas.microsoft.com/office/drawing/2014/main" id="{3CF83560-A40F-4117-9486-28E93AE97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392"/>
              <a:ext cx="624" cy="5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2</a:t>
              </a:r>
              <a:r>
                <a:rPr lang="en-US" altLang="en-US" sz="2000" b="1" i="1" baseline="30000">
                  <a:latin typeface="Times New Roman" panose="02020603050405020304" pitchFamily="18" charset="0"/>
                </a:rPr>
                <a:t>i </a:t>
              </a:r>
              <a:r>
                <a:rPr lang="en-US" altLang="en-US" sz="2000">
                  <a:latin typeface="Symbol" panose="05050102010706020507" pitchFamily="18" charset="2"/>
                </a:rPr>
                <a:t>-</a:t>
              </a:r>
              <a:r>
                <a:rPr lang="en-US" altLang="en-US" sz="200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32775" name="AutoShape 8">
            <a:extLst>
              <a:ext uri="{FF2B5EF4-FFF2-40B4-BE49-F238E27FC236}">
                <a16:creationId xmlns:a16="http://schemas.microsoft.com/office/drawing/2014/main" id="{16D623E8-B9AE-4344-B6D0-1985FC0C5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8613" y="37338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6" name="Freeform 9">
            <a:extLst>
              <a:ext uri="{FF2B5EF4-FFF2-40B4-BE49-F238E27FC236}">
                <a16:creationId xmlns:a16="http://schemas.microsoft.com/office/drawing/2014/main" id="{F700EF0C-5D4D-4083-8932-09DA359B73ED}"/>
              </a:ext>
            </a:extLst>
          </p:cNvPr>
          <p:cNvSpPr>
            <a:spLocks/>
          </p:cNvSpPr>
          <p:nvPr/>
        </p:nvSpPr>
        <p:spPr bwMode="auto">
          <a:xfrm>
            <a:off x="6297614" y="4495800"/>
            <a:ext cx="3684587" cy="1771650"/>
          </a:xfrm>
          <a:custGeom>
            <a:avLst/>
            <a:gdLst>
              <a:gd name="T0" fmla="*/ 2147483647 w 2321"/>
              <a:gd name="T1" fmla="*/ 2147483647 h 1116"/>
              <a:gd name="T2" fmla="*/ 2147483647 w 2321"/>
              <a:gd name="T3" fmla="*/ 2147483647 h 1116"/>
              <a:gd name="T4" fmla="*/ 2147483647 w 2321"/>
              <a:gd name="T5" fmla="*/ 2147483647 h 1116"/>
              <a:gd name="T6" fmla="*/ 2147483647 w 2321"/>
              <a:gd name="T7" fmla="*/ 2147483647 h 1116"/>
              <a:gd name="T8" fmla="*/ 2147483647 w 2321"/>
              <a:gd name="T9" fmla="*/ 2147483647 h 11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21"/>
              <a:gd name="T16" fmla="*/ 0 h 1116"/>
              <a:gd name="T17" fmla="*/ 2321 w 2321"/>
              <a:gd name="T18" fmla="*/ 1116 h 11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21" h="1116">
                <a:moveTo>
                  <a:pt x="857" y="147"/>
                </a:moveTo>
                <a:cubicBezTo>
                  <a:pt x="722" y="227"/>
                  <a:pt x="0" y="843"/>
                  <a:pt x="210" y="981"/>
                </a:cubicBezTo>
                <a:cubicBezTo>
                  <a:pt x="414" y="1113"/>
                  <a:pt x="1916" y="1116"/>
                  <a:pt x="2119" y="975"/>
                </a:cubicBezTo>
                <a:cubicBezTo>
                  <a:pt x="2321" y="835"/>
                  <a:pt x="1634" y="276"/>
                  <a:pt x="1424" y="138"/>
                </a:cubicBezTo>
                <a:cubicBezTo>
                  <a:pt x="1214" y="0"/>
                  <a:pt x="992" y="67"/>
                  <a:pt x="857" y="147"/>
                </a:cubicBezTo>
                <a:close/>
              </a:path>
            </a:pathLst>
          </a:custGeom>
          <a:solidFill>
            <a:srgbClr val="F8F0D0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AutoShape 10">
            <a:extLst>
              <a:ext uri="{FF2B5EF4-FFF2-40B4-BE49-F238E27FC236}">
                <a16:creationId xmlns:a16="http://schemas.microsoft.com/office/drawing/2014/main" id="{3CB1E4A3-7972-4310-AD71-43351567C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173664"/>
            <a:ext cx="990600" cy="8413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8" name="AutoShape 11">
            <a:extLst>
              <a:ext uri="{FF2B5EF4-FFF2-40B4-BE49-F238E27FC236}">
                <a16:creationId xmlns:a16="http://schemas.microsoft.com/office/drawing/2014/main" id="{79208C54-B2CB-44E0-AA13-4FB559648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173664"/>
            <a:ext cx="990600" cy="8413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9" name="Oval 12">
            <a:extLst>
              <a:ext uri="{FF2B5EF4-FFF2-40B4-BE49-F238E27FC236}">
                <a16:creationId xmlns:a16="http://schemas.microsoft.com/office/drawing/2014/main" id="{E159833D-D413-4364-A525-90AD6221A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2900" y="47164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32780" name="AutoShape 13">
            <a:extLst>
              <a:ext uri="{FF2B5EF4-FFF2-40B4-BE49-F238E27FC236}">
                <a16:creationId xmlns:a16="http://schemas.microsoft.com/office/drawing/2014/main" id="{51643335-ACCF-4830-9F8E-BD4D6D045F18}"/>
              </a:ext>
            </a:extLst>
          </p:cNvPr>
          <p:cNvCxnSpPr>
            <a:cxnSpLocks noChangeShapeType="1"/>
            <a:stCxn id="32779" idx="3"/>
            <a:endCxn id="32777" idx="0"/>
          </p:cNvCxnSpPr>
          <p:nvPr/>
        </p:nvCxnSpPr>
        <p:spPr bwMode="auto">
          <a:xfrm flipH="1">
            <a:off x="7353300" y="4986339"/>
            <a:ext cx="654050" cy="187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1" name="AutoShape 14">
            <a:extLst>
              <a:ext uri="{FF2B5EF4-FFF2-40B4-BE49-F238E27FC236}">
                <a16:creationId xmlns:a16="http://schemas.microsoft.com/office/drawing/2014/main" id="{B93B48FE-1476-463B-827F-4D0E9E996BC7}"/>
              </a:ext>
            </a:extLst>
          </p:cNvPr>
          <p:cNvCxnSpPr>
            <a:cxnSpLocks noChangeShapeType="1"/>
            <a:stCxn id="32779" idx="5"/>
            <a:endCxn id="32778" idx="0"/>
          </p:cNvCxnSpPr>
          <p:nvPr/>
        </p:nvCxnSpPr>
        <p:spPr bwMode="auto">
          <a:xfrm>
            <a:off x="8223250" y="4986339"/>
            <a:ext cx="654050" cy="187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2" name="Rectangle 15">
            <a:extLst>
              <a:ext uri="{FF2B5EF4-FFF2-40B4-BE49-F238E27FC236}">
                <a16:creationId xmlns:a16="http://schemas.microsoft.com/office/drawing/2014/main" id="{DB448271-CC35-48F6-B431-291F163A1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5088" y="5176838"/>
            <a:ext cx="925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</a:t>
            </a:r>
            <a:r>
              <a:rPr lang="en-US" altLang="en-US" sz="2400" b="1" i="1" baseline="30000">
                <a:latin typeface="Times New Roman" panose="02020603050405020304" pitchFamily="18" charset="0"/>
              </a:rPr>
              <a:t>i</a:t>
            </a:r>
            <a:r>
              <a:rPr lang="en-US" altLang="en-US" sz="2400" baseline="30000">
                <a:latin typeface="Symbol" panose="05050102010706020507" pitchFamily="18" charset="2"/>
              </a:rPr>
              <a:t>+</a:t>
            </a:r>
            <a:r>
              <a:rPr lang="en-US" altLang="en-US" sz="2400" baseline="30000">
                <a:latin typeface="Times New Roman" panose="02020603050405020304" pitchFamily="18" charset="0"/>
              </a:rPr>
              <a:t>1</a:t>
            </a:r>
            <a:r>
              <a:rPr lang="en-US" altLang="en-US" sz="2400">
                <a:latin typeface="Symbol" panose="05050102010706020507" pitchFamily="18" charset="2"/>
              </a:rPr>
              <a:t>-</a:t>
            </a:r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81487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BB9FEEA1-C96A-4F41-BA42-93FFF482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98D5560-3BE1-4CC5-9C3D-1CF08AD218ED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AU" altLang="en-US" sz="14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A4D3327A-18DE-4B62-B6BF-14ECEB8914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1" y="381000"/>
            <a:ext cx="4183063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Example (1/4)</a:t>
            </a:r>
          </a:p>
        </p:txBody>
      </p:sp>
      <p:sp>
        <p:nvSpPr>
          <p:cNvPr id="123" name="Slide Number Placeholder 5">
            <a:extLst>
              <a:ext uri="{FF2B5EF4-FFF2-40B4-BE49-F238E27FC236}">
                <a16:creationId xmlns:a16="http://schemas.microsoft.com/office/drawing/2014/main" id="{09863E84-48C7-4D5F-9D97-40B7BBB97624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B21F88-5061-412A-915C-63D08CDE1A67}" type="slidenum">
              <a:rPr kumimoji="0" lang="en-AU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AU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24" name="Oval 3">
            <a:extLst>
              <a:ext uri="{FF2B5EF4-FFF2-40B4-BE49-F238E27FC236}">
                <a16:creationId xmlns:a16="http://schemas.microsoft.com/office/drawing/2014/main" id="{186E55A3-FD8B-4D3A-9F74-25F7E6656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575" y="2280444"/>
            <a:ext cx="285750" cy="284162"/>
          </a:xfrm>
          <a:prstGeom prst="ellipse">
            <a:avLst/>
          </a:prstGeom>
          <a:solidFill>
            <a:srgbClr val="00E4A8"/>
          </a:solidFill>
          <a:ln w="127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25" name="AutoShape 4">
            <a:extLst>
              <a:ext uri="{FF2B5EF4-FFF2-40B4-BE49-F238E27FC236}">
                <a16:creationId xmlns:a16="http://schemas.microsoft.com/office/drawing/2014/main" id="{65A93FB7-DFE8-4C0E-B579-4C046C3FA585}"/>
              </a:ext>
            </a:extLst>
          </p:cNvPr>
          <p:cNvCxnSpPr>
            <a:cxnSpLocks noChangeShapeType="1"/>
            <a:stCxn id="124" idx="3"/>
            <a:endCxn id="127" idx="7"/>
          </p:cNvCxnSpPr>
          <p:nvPr/>
        </p:nvCxnSpPr>
        <p:spPr bwMode="auto">
          <a:xfrm flipH="1">
            <a:off x="2471600" y="2523331"/>
            <a:ext cx="857250" cy="254000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" name="AutoShape 5">
            <a:extLst>
              <a:ext uri="{FF2B5EF4-FFF2-40B4-BE49-F238E27FC236}">
                <a16:creationId xmlns:a16="http://schemas.microsoft.com/office/drawing/2014/main" id="{D2F784B5-90B0-4456-893B-DDD9F45219F9}"/>
              </a:ext>
            </a:extLst>
          </p:cNvPr>
          <p:cNvCxnSpPr>
            <a:cxnSpLocks noChangeShapeType="1"/>
            <a:stCxn id="132" idx="1"/>
            <a:endCxn id="124" idx="5"/>
          </p:cNvCxnSpPr>
          <p:nvPr/>
        </p:nvCxnSpPr>
        <p:spPr bwMode="auto">
          <a:xfrm flipH="1" flipV="1">
            <a:off x="3532050" y="2523331"/>
            <a:ext cx="857250" cy="255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6">
            <a:extLst>
              <a:ext uri="{FF2B5EF4-FFF2-40B4-BE49-F238E27FC236}">
                <a16:creationId xmlns:a16="http://schemas.microsoft.com/office/drawing/2014/main" id="{7E89A44D-EE1E-4DE4-8251-4D1069508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712" y="2736056"/>
            <a:ext cx="284163" cy="285750"/>
          </a:xfrm>
          <a:prstGeom prst="ellipse">
            <a:avLst/>
          </a:prstGeom>
          <a:solidFill>
            <a:srgbClr val="00E4A8"/>
          </a:solidFill>
          <a:ln w="127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8" name="Oval 7">
            <a:extLst>
              <a:ext uri="{FF2B5EF4-FFF2-40B4-BE49-F238E27FC236}">
                <a16:creationId xmlns:a16="http://schemas.microsoft.com/office/drawing/2014/main" id="{FB17B4F9-6F71-47BD-BDD6-A6ACC0AEE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000" y="3191669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cxnSp>
        <p:nvCxnSpPr>
          <p:cNvPr id="129" name="AutoShape 8">
            <a:extLst>
              <a:ext uri="{FF2B5EF4-FFF2-40B4-BE49-F238E27FC236}">
                <a16:creationId xmlns:a16="http://schemas.microsoft.com/office/drawing/2014/main" id="{E3324916-1EAF-483E-9CBC-46E670D80ED0}"/>
              </a:ext>
            </a:extLst>
          </p:cNvPr>
          <p:cNvCxnSpPr>
            <a:cxnSpLocks noChangeShapeType="1"/>
            <a:stCxn id="131" idx="7"/>
            <a:endCxn id="127" idx="3"/>
          </p:cNvCxnSpPr>
          <p:nvPr/>
        </p:nvCxnSpPr>
        <p:spPr bwMode="auto">
          <a:xfrm flipV="1">
            <a:off x="1949312" y="2980531"/>
            <a:ext cx="320675" cy="242888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9">
            <a:extLst>
              <a:ext uri="{FF2B5EF4-FFF2-40B4-BE49-F238E27FC236}">
                <a16:creationId xmlns:a16="http://schemas.microsoft.com/office/drawing/2014/main" id="{99B035DF-5D56-40A4-A19A-E94BB1B8232B}"/>
              </a:ext>
            </a:extLst>
          </p:cNvPr>
          <p:cNvCxnSpPr>
            <a:cxnSpLocks noChangeShapeType="1"/>
            <a:stCxn id="128" idx="1"/>
            <a:endCxn id="127" idx="5"/>
          </p:cNvCxnSpPr>
          <p:nvPr/>
        </p:nvCxnSpPr>
        <p:spPr bwMode="auto">
          <a:xfrm flipH="1" flipV="1">
            <a:off x="2471600" y="2980531"/>
            <a:ext cx="320675" cy="242888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Oval 10">
            <a:extLst>
              <a:ext uri="{FF2B5EF4-FFF2-40B4-BE49-F238E27FC236}">
                <a16:creationId xmlns:a16="http://schemas.microsoft.com/office/drawing/2014/main" id="{248C8B7C-BD6D-48FD-BA7C-9FE4B4A56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425" y="3191669"/>
            <a:ext cx="284162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132" name="Oval 11">
            <a:extLst>
              <a:ext uri="{FF2B5EF4-FFF2-40B4-BE49-F238E27FC236}">
                <a16:creationId xmlns:a16="http://schemas.microsoft.com/office/drawing/2014/main" id="{42BD1AE5-13A2-4424-9600-FB5F04C0E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025" y="2737644"/>
            <a:ext cx="284162" cy="285750"/>
          </a:xfrm>
          <a:prstGeom prst="ellipse">
            <a:avLst/>
          </a:prstGeom>
          <a:solidFill>
            <a:srgbClr val="00E4A8"/>
          </a:solidFill>
          <a:ln w="127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3" name="Oval 12">
            <a:extLst>
              <a:ext uri="{FF2B5EF4-FFF2-40B4-BE49-F238E27FC236}">
                <a16:creationId xmlns:a16="http://schemas.microsoft.com/office/drawing/2014/main" id="{F9CF5CAE-4960-446D-812A-1CE25C74F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312" y="3193256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134" name="AutoShape 13">
            <a:extLst>
              <a:ext uri="{FF2B5EF4-FFF2-40B4-BE49-F238E27FC236}">
                <a16:creationId xmlns:a16="http://schemas.microsoft.com/office/drawing/2014/main" id="{0377B42C-8F19-4B99-841C-7BACAC389221}"/>
              </a:ext>
            </a:extLst>
          </p:cNvPr>
          <p:cNvCxnSpPr>
            <a:cxnSpLocks noChangeShapeType="1"/>
            <a:stCxn id="136" idx="7"/>
            <a:endCxn id="132" idx="3"/>
          </p:cNvCxnSpPr>
          <p:nvPr/>
        </p:nvCxnSpPr>
        <p:spPr bwMode="auto">
          <a:xfrm flipV="1">
            <a:off x="4068625" y="2982119"/>
            <a:ext cx="320675" cy="242887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5" name="AutoShape 14">
            <a:extLst>
              <a:ext uri="{FF2B5EF4-FFF2-40B4-BE49-F238E27FC236}">
                <a16:creationId xmlns:a16="http://schemas.microsoft.com/office/drawing/2014/main" id="{F43F7CF2-B4C0-4A2B-B890-9A3A3F3F668D}"/>
              </a:ext>
            </a:extLst>
          </p:cNvPr>
          <p:cNvCxnSpPr>
            <a:cxnSpLocks noChangeShapeType="1"/>
            <a:stCxn id="133" idx="1"/>
            <a:endCxn id="132" idx="5"/>
          </p:cNvCxnSpPr>
          <p:nvPr/>
        </p:nvCxnSpPr>
        <p:spPr bwMode="auto">
          <a:xfrm flipH="1" flipV="1">
            <a:off x="4590912" y="2982119"/>
            <a:ext cx="320675" cy="242887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6" name="Oval 15">
            <a:extLst>
              <a:ext uri="{FF2B5EF4-FFF2-40B4-BE49-F238E27FC236}">
                <a16:creationId xmlns:a16="http://schemas.microsoft.com/office/drawing/2014/main" id="{5C77ED96-3FFD-4D6F-AE0E-DD3E63543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737" y="3193256"/>
            <a:ext cx="284163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37" name="Oval 16">
            <a:extLst>
              <a:ext uri="{FF2B5EF4-FFF2-40B4-BE49-F238E27FC236}">
                <a16:creationId xmlns:a16="http://schemas.microsoft.com/office/drawing/2014/main" id="{EE18B7EB-AA4D-47B2-9FCA-D35DEF31A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6887" y="1853406"/>
            <a:ext cx="287338" cy="284163"/>
          </a:xfrm>
          <a:prstGeom prst="ellipse">
            <a:avLst/>
          </a:prstGeom>
          <a:solidFill>
            <a:srgbClr val="00E4A8"/>
          </a:solidFill>
          <a:ln w="127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38" name="AutoShape 17">
            <a:extLst>
              <a:ext uri="{FF2B5EF4-FFF2-40B4-BE49-F238E27FC236}">
                <a16:creationId xmlns:a16="http://schemas.microsoft.com/office/drawing/2014/main" id="{2E590CF2-32B4-4FE0-98EC-D9E07CC1DC9F}"/>
              </a:ext>
            </a:extLst>
          </p:cNvPr>
          <p:cNvCxnSpPr>
            <a:cxnSpLocks noChangeShapeType="1"/>
            <a:stCxn id="137" idx="5"/>
            <a:endCxn id="140" idx="1"/>
          </p:cNvCxnSpPr>
          <p:nvPr/>
        </p:nvCxnSpPr>
        <p:spPr bwMode="auto">
          <a:xfrm>
            <a:off x="5651362" y="2096294"/>
            <a:ext cx="1917700" cy="227012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18">
            <a:extLst>
              <a:ext uri="{FF2B5EF4-FFF2-40B4-BE49-F238E27FC236}">
                <a16:creationId xmlns:a16="http://schemas.microsoft.com/office/drawing/2014/main" id="{13FFC544-DAC6-48BD-A216-DAB24E0DB9C6}"/>
              </a:ext>
            </a:extLst>
          </p:cNvPr>
          <p:cNvCxnSpPr>
            <a:cxnSpLocks noChangeShapeType="1"/>
            <a:stCxn id="137" idx="3"/>
            <a:endCxn id="124" idx="7"/>
          </p:cNvCxnSpPr>
          <p:nvPr/>
        </p:nvCxnSpPr>
        <p:spPr bwMode="auto">
          <a:xfrm flipH="1">
            <a:off x="3532050" y="2096294"/>
            <a:ext cx="1917700" cy="225425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0" name="Oval 19">
            <a:extLst>
              <a:ext uri="{FF2B5EF4-FFF2-40B4-BE49-F238E27FC236}">
                <a16:creationId xmlns:a16="http://schemas.microsoft.com/office/drawing/2014/main" id="{253D9A6D-F5DC-42D1-A6A9-C77F6916E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787" y="2282031"/>
            <a:ext cx="285750" cy="284163"/>
          </a:xfrm>
          <a:prstGeom prst="ellipse">
            <a:avLst/>
          </a:prstGeom>
          <a:solidFill>
            <a:srgbClr val="00E4A8"/>
          </a:solidFill>
          <a:ln w="127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41" name="AutoShape 20">
            <a:extLst>
              <a:ext uri="{FF2B5EF4-FFF2-40B4-BE49-F238E27FC236}">
                <a16:creationId xmlns:a16="http://schemas.microsoft.com/office/drawing/2014/main" id="{0758D805-7733-412C-8F19-BFDE6DF1D9BB}"/>
              </a:ext>
            </a:extLst>
          </p:cNvPr>
          <p:cNvCxnSpPr>
            <a:cxnSpLocks noChangeShapeType="1"/>
            <a:stCxn id="140" idx="3"/>
            <a:endCxn id="143" idx="7"/>
          </p:cNvCxnSpPr>
          <p:nvPr/>
        </p:nvCxnSpPr>
        <p:spPr bwMode="auto">
          <a:xfrm flipH="1">
            <a:off x="6711812" y="2524919"/>
            <a:ext cx="857250" cy="254000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2" name="AutoShape 21">
            <a:extLst>
              <a:ext uri="{FF2B5EF4-FFF2-40B4-BE49-F238E27FC236}">
                <a16:creationId xmlns:a16="http://schemas.microsoft.com/office/drawing/2014/main" id="{E85D67F1-6368-4535-9971-0405DAC119BD}"/>
              </a:ext>
            </a:extLst>
          </p:cNvPr>
          <p:cNvCxnSpPr>
            <a:cxnSpLocks noChangeShapeType="1"/>
            <a:stCxn id="148" idx="1"/>
            <a:endCxn id="140" idx="5"/>
          </p:cNvCxnSpPr>
          <p:nvPr/>
        </p:nvCxnSpPr>
        <p:spPr bwMode="auto">
          <a:xfrm flipH="1" flipV="1">
            <a:off x="7772262" y="2524919"/>
            <a:ext cx="857250" cy="255587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" name="Oval 22">
            <a:extLst>
              <a:ext uri="{FF2B5EF4-FFF2-40B4-BE49-F238E27FC236}">
                <a16:creationId xmlns:a16="http://schemas.microsoft.com/office/drawing/2014/main" id="{F784E3C2-16D0-4632-9B85-CB9506D79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925" y="2737644"/>
            <a:ext cx="284162" cy="285750"/>
          </a:xfrm>
          <a:prstGeom prst="ellipse">
            <a:avLst/>
          </a:prstGeom>
          <a:solidFill>
            <a:srgbClr val="00E4A8"/>
          </a:solidFill>
          <a:ln w="127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4" name="Oval 23">
            <a:extLst>
              <a:ext uri="{FF2B5EF4-FFF2-40B4-BE49-F238E27FC236}">
                <a16:creationId xmlns:a16="http://schemas.microsoft.com/office/drawing/2014/main" id="{E56EEE66-A770-4F54-8CE9-5BAF84D8D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1212" y="3193256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45" name="AutoShape 24">
            <a:extLst>
              <a:ext uri="{FF2B5EF4-FFF2-40B4-BE49-F238E27FC236}">
                <a16:creationId xmlns:a16="http://schemas.microsoft.com/office/drawing/2014/main" id="{E406109B-C5D7-4265-8CA4-D85F8CC08BEC}"/>
              </a:ext>
            </a:extLst>
          </p:cNvPr>
          <p:cNvCxnSpPr>
            <a:cxnSpLocks noChangeShapeType="1"/>
            <a:stCxn id="147" idx="7"/>
            <a:endCxn id="143" idx="3"/>
          </p:cNvCxnSpPr>
          <p:nvPr/>
        </p:nvCxnSpPr>
        <p:spPr bwMode="auto">
          <a:xfrm flipV="1">
            <a:off x="6189525" y="2982119"/>
            <a:ext cx="320675" cy="242887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" name="AutoShape 25">
            <a:extLst>
              <a:ext uri="{FF2B5EF4-FFF2-40B4-BE49-F238E27FC236}">
                <a16:creationId xmlns:a16="http://schemas.microsoft.com/office/drawing/2014/main" id="{5DC30AB0-A77C-4477-B05B-6BD664210E33}"/>
              </a:ext>
            </a:extLst>
          </p:cNvPr>
          <p:cNvCxnSpPr>
            <a:cxnSpLocks noChangeShapeType="1"/>
            <a:stCxn id="144" idx="1"/>
            <a:endCxn id="143" idx="5"/>
          </p:cNvCxnSpPr>
          <p:nvPr/>
        </p:nvCxnSpPr>
        <p:spPr bwMode="auto">
          <a:xfrm flipH="1" flipV="1">
            <a:off x="6711812" y="2982119"/>
            <a:ext cx="320675" cy="242887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7" name="Oval 26">
            <a:extLst>
              <a:ext uri="{FF2B5EF4-FFF2-40B4-BE49-F238E27FC236}">
                <a16:creationId xmlns:a16="http://schemas.microsoft.com/office/drawing/2014/main" id="{5C1F1CBE-CE46-4E91-A066-7D104823D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637" y="3193256"/>
            <a:ext cx="284163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148" name="Oval 27">
            <a:extLst>
              <a:ext uri="{FF2B5EF4-FFF2-40B4-BE49-F238E27FC236}">
                <a16:creationId xmlns:a16="http://schemas.microsoft.com/office/drawing/2014/main" id="{EFBE9C43-9A2E-4E44-A182-9161B3076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237" y="2739231"/>
            <a:ext cx="284163" cy="285750"/>
          </a:xfrm>
          <a:prstGeom prst="ellipse">
            <a:avLst/>
          </a:prstGeom>
          <a:solidFill>
            <a:srgbClr val="00E4A8"/>
          </a:solidFill>
          <a:ln w="127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9" name="Oval 28">
            <a:extLst>
              <a:ext uri="{FF2B5EF4-FFF2-40B4-BE49-F238E27FC236}">
                <a16:creationId xmlns:a16="http://schemas.microsoft.com/office/drawing/2014/main" id="{654CAE19-83B1-450B-A1F2-C33701C80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0525" y="3194844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150" name="AutoShape 29">
            <a:extLst>
              <a:ext uri="{FF2B5EF4-FFF2-40B4-BE49-F238E27FC236}">
                <a16:creationId xmlns:a16="http://schemas.microsoft.com/office/drawing/2014/main" id="{4E81EFE9-9971-4579-AFB3-286AC70F7DCA}"/>
              </a:ext>
            </a:extLst>
          </p:cNvPr>
          <p:cNvCxnSpPr>
            <a:cxnSpLocks noChangeShapeType="1"/>
            <a:stCxn id="152" idx="7"/>
            <a:endCxn id="148" idx="3"/>
          </p:cNvCxnSpPr>
          <p:nvPr/>
        </p:nvCxnSpPr>
        <p:spPr bwMode="auto">
          <a:xfrm flipV="1">
            <a:off x="8308837" y="2983706"/>
            <a:ext cx="320675" cy="242888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30">
            <a:extLst>
              <a:ext uri="{FF2B5EF4-FFF2-40B4-BE49-F238E27FC236}">
                <a16:creationId xmlns:a16="http://schemas.microsoft.com/office/drawing/2014/main" id="{F06B14E3-ED4A-406C-8D09-C35AF4D0B2ED}"/>
              </a:ext>
            </a:extLst>
          </p:cNvPr>
          <p:cNvCxnSpPr>
            <a:cxnSpLocks noChangeShapeType="1"/>
            <a:stCxn id="149" idx="1"/>
            <a:endCxn id="148" idx="5"/>
          </p:cNvCxnSpPr>
          <p:nvPr/>
        </p:nvCxnSpPr>
        <p:spPr bwMode="auto">
          <a:xfrm flipH="1" flipV="1">
            <a:off x="8831125" y="2983706"/>
            <a:ext cx="320675" cy="242888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" name="Oval 31">
            <a:extLst>
              <a:ext uri="{FF2B5EF4-FFF2-40B4-BE49-F238E27FC236}">
                <a16:creationId xmlns:a16="http://schemas.microsoft.com/office/drawing/2014/main" id="{6717FE1D-91FF-413B-B54C-134C71416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950" y="3194844"/>
            <a:ext cx="284162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153" name="Oval 32">
            <a:extLst>
              <a:ext uri="{FF2B5EF4-FFF2-40B4-BE49-F238E27FC236}">
                <a16:creationId xmlns:a16="http://schemas.microsoft.com/office/drawing/2014/main" id="{84E65CF1-7747-4BB7-B931-539B22B0A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587" y="4795044"/>
            <a:ext cx="285750" cy="284162"/>
          </a:xfrm>
          <a:prstGeom prst="ellipse">
            <a:avLst/>
          </a:prstGeom>
          <a:solidFill>
            <a:srgbClr val="00E4A8"/>
          </a:solidFill>
          <a:ln w="127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54" name="AutoShape 33">
            <a:extLst>
              <a:ext uri="{FF2B5EF4-FFF2-40B4-BE49-F238E27FC236}">
                <a16:creationId xmlns:a16="http://schemas.microsoft.com/office/drawing/2014/main" id="{073ACFB5-7E4E-48D6-A82C-AD8377CE6967}"/>
              </a:ext>
            </a:extLst>
          </p:cNvPr>
          <p:cNvCxnSpPr>
            <a:cxnSpLocks noChangeShapeType="1"/>
            <a:stCxn id="153" idx="3"/>
            <a:endCxn id="156" idx="7"/>
          </p:cNvCxnSpPr>
          <p:nvPr/>
        </p:nvCxnSpPr>
        <p:spPr bwMode="auto">
          <a:xfrm flipH="1">
            <a:off x="2444612" y="5037931"/>
            <a:ext cx="857250" cy="239713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" name="AutoShape 34">
            <a:extLst>
              <a:ext uri="{FF2B5EF4-FFF2-40B4-BE49-F238E27FC236}">
                <a16:creationId xmlns:a16="http://schemas.microsoft.com/office/drawing/2014/main" id="{945813FB-C95B-4393-8BC3-A586DEBADC2F}"/>
              </a:ext>
            </a:extLst>
          </p:cNvPr>
          <p:cNvCxnSpPr>
            <a:cxnSpLocks noChangeShapeType="1"/>
            <a:stCxn id="161" idx="1"/>
            <a:endCxn id="153" idx="5"/>
          </p:cNvCxnSpPr>
          <p:nvPr/>
        </p:nvCxnSpPr>
        <p:spPr bwMode="auto">
          <a:xfrm flipH="1" flipV="1">
            <a:off x="3505062" y="5037931"/>
            <a:ext cx="857250" cy="241300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6" name="Oval 35">
            <a:extLst>
              <a:ext uri="{FF2B5EF4-FFF2-40B4-BE49-F238E27FC236}">
                <a16:creationId xmlns:a16="http://schemas.microsoft.com/office/drawing/2014/main" id="{E3335060-A49E-4598-8F77-1249B7C72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725" y="5250656"/>
            <a:ext cx="284162" cy="285750"/>
          </a:xfrm>
          <a:prstGeom prst="ellipse">
            <a:avLst/>
          </a:prstGeom>
          <a:solidFill>
            <a:srgbClr val="00E4A8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sp>
        <p:nvSpPr>
          <p:cNvPr id="157" name="Oval 36">
            <a:extLst>
              <a:ext uri="{FF2B5EF4-FFF2-40B4-BE49-F238E27FC236}">
                <a16:creationId xmlns:a16="http://schemas.microsoft.com/office/drawing/2014/main" id="{9940F0B3-A7E5-4E39-B981-6EEAC8E17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012" y="5706269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cxnSp>
        <p:nvCxnSpPr>
          <p:cNvPr id="158" name="AutoShape 37">
            <a:extLst>
              <a:ext uri="{FF2B5EF4-FFF2-40B4-BE49-F238E27FC236}">
                <a16:creationId xmlns:a16="http://schemas.microsoft.com/office/drawing/2014/main" id="{C6E22FCE-2488-4AF0-B359-07C114A02BA6}"/>
              </a:ext>
            </a:extLst>
          </p:cNvPr>
          <p:cNvCxnSpPr>
            <a:cxnSpLocks noChangeShapeType="1"/>
            <a:stCxn id="160" idx="7"/>
            <a:endCxn id="156" idx="3"/>
          </p:cNvCxnSpPr>
          <p:nvPr/>
        </p:nvCxnSpPr>
        <p:spPr bwMode="auto">
          <a:xfrm flipV="1">
            <a:off x="1922325" y="5509419"/>
            <a:ext cx="320675" cy="2286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9" name="AutoShape 38">
            <a:extLst>
              <a:ext uri="{FF2B5EF4-FFF2-40B4-BE49-F238E27FC236}">
                <a16:creationId xmlns:a16="http://schemas.microsoft.com/office/drawing/2014/main" id="{CFF168DF-4D5E-43CD-A410-21BF94B7C00A}"/>
              </a:ext>
            </a:extLst>
          </p:cNvPr>
          <p:cNvCxnSpPr>
            <a:cxnSpLocks noChangeShapeType="1"/>
            <a:stCxn id="157" idx="1"/>
            <a:endCxn id="156" idx="5"/>
          </p:cNvCxnSpPr>
          <p:nvPr/>
        </p:nvCxnSpPr>
        <p:spPr bwMode="auto">
          <a:xfrm flipH="1" flipV="1">
            <a:off x="2444612" y="5509419"/>
            <a:ext cx="320675" cy="2286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0" name="Oval 39">
            <a:extLst>
              <a:ext uri="{FF2B5EF4-FFF2-40B4-BE49-F238E27FC236}">
                <a16:creationId xmlns:a16="http://schemas.microsoft.com/office/drawing/2014/main" id="{ED49FAF0-4965-4B48-9BD8-B9EFA077D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437" y="5706269"/>
            <a:ext cx="284163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161" name="Oval 40">
            <a:extLst>
              <a:ext uri="{FF2B5EF4-FFF2-40B4-BE49-F238E27FC236}">
                <a16:creationId xmlns:a16="http://schemas.microsoft.com/office/drawing/2014/main" id="{9F009F1E-000D-4766-9FDD-E6FF282FD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037" y="5252244"/>
            <a:ext cx="284163" cy="285750"/>
          </a:xfrm>
          <a:prstGeom prst="ellipse">
            <a:avLst/>
          </a:prstGeom>
          <a:solidFill>
            <a:srgbClr val="00E4A8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62" name="Oval 41">
            <a:extLst>
              <a:ext uri="{FF2B5EF4-FFF2-40B4-BE49-F238E27FC236}">
                <a16:creationId xmlns:a16="http://schemas.microsoft.com/office/drawing/2014/main" id="{4119A640-ECA3-4917-950B-0EDB762E5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3325" y="5707856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163" name="AutoShape 42">
            <a:extLst>
              <a:ext uri="{FF2B5EF4-FFF2-40B4-BE49-F238E27FC236}">
                <a16:creationId xmlns:a16="http://schemas.microsoft.com/office/drawing/2014/main" id="{A4EBFD77-DD5B-4499-929F-978D6E8C3645}"/>
              </a:ext>
            </a:extLst>
          </p:cNvPr>
          <p:cNvCxnSpPr>
            <a:cxnSpLocks noChangeShapeType="1"/>
            <a:stCxn id="165" idx="7"/>
            <a:endCxn id="161" idx="3"/>
          </p:cNvCxnSpPr>
          <p:nvPr/>
        </p:nvCxnSpPr>
        <p:spPr bwMode="auto">
          <a:xfrm flipV="1">
            <a:off x="4041637" y="5511006"/>
            <a:ext cx="320675" cy="2286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" name="AutoShape 43">
            <a:extLst>
              <a:ext uri="{FF2B5EF4-FFF2-40B4-BE49-F238E27FC236}">
                <a16:creationId xmlns:a16="http://schemas.microsoft.com/office/drawing/2014/main" id="{1EBFBC25-A4AC-4E2D-8AEF-86BEAAF39193}"/>
              </a:ext>
            </a:extLst>
          </p:cNvPr>
          <p:cNvCxnSpPr>
            <a:cxnSpLocks noChangeShapeType="1"/>
            <a:stCxn id="162" idx="1"/>
            <a:endCxn id="161" idx="5"/>
          </p:cNvCxnSpPr>
          <p:nvPr/>
        </p:nvCxnSpPr>
        <p:spPr bwMode="auto">
          <a:xfrm flipH="1" flipV="1">
            <a:off x="4563925" y="5511006"/>
            <a:ext cx="320675" cy="2286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5" name="Oval 44">
            <a:extLst>
              <a:ext uri="{FF2B5EF4-FFF2-40B4-BE49-F238E27FC236}">
                <a16:creationId xmlns:a16="http://schemas.microsoft.com/office/drawing/2014/main" id="{7A1857D2-E72D-443A-83CB-D5E8AE26B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750" y="5707856"/>
            <a:ext cx="284162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66" name="Oval 45">
            <a:extLst>
              <a:ext uri="{FF2B5EF4-FFF2-40B4-BE49-F238E27FC236}">
                <a16:creationId xmlns:a16="http://schemas.microsoft.com/office/drawing/2014/main" id="{83E432CF-B3C4-4F73-B133-B8FEE5D2A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9900" y="4368006"/>
            <a:ext cx="287337" cy="284163"/>
          </a:xfrm>
          <a:prstGeom prst="ellipse">
            <a:avLst/>
          </a:prstGeom>
          <a:solidFill>
            <a:srgbClr val="00E4A8"/>
          </a:solidFill>
          <a:ln w="127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67" name="AutoShape 46">
            <a:extLst>
              <a:ext uri="{FF2B5EF4-FFF2-40B4-BE49-F238E27FC236}">
                <a16:creationId xmlns:a16="http://schemas.microsoft.com/office/drawing/2014/main" id="{C451D5B8-0F52-4B76-AD5D-9A65A8FAE496}"/>
              </a:ext>
            </a:extLst>
          </p:cNvPr>
          <p:cNvCxnSpPr>
            <a:cxnSpLocks noChangeShapeType="1"/>
            <a:stCxn id="166" idx="5"/>
            <a:endCxn id="169" idx="1"/>
          </p:cNvCxnSpPr>
          <p:nvPr/>
        </p:nvCxnSpPr>
        <p:spPr bwMode="auto">
          <a:xfrm>
            <a:off x="5624375" y="4610894"/>
            <a:ext cx="1917700" cy="227012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8" name="AutoShape 47">
            <a:extLst>
              <a:ext uri="{FF2B5EF4-FFF2-40B4-BE49-F238E27FC236}">
                <a16:creationId xmlns:a16="http://schemas.microsoft.com/office/drawing/2014/main" id="{5E5B9C97-4993-44F1-8127-A4F1724EB973}"/>
              </a:ext>
            </a:extLst>
          </p:cNvPr>
          <p:cNvCxnSpPr>
            <a:cxnSpLocks noChangeShapeType="1"/>
            <a:stCxn id="166" idx="3"/>
            <a:endCxn id="153" idx="7"/>
          </p:cNvCxnSpPr>
          <p:nvPr/>
        </p:nvCxnSpPr>
        <p:spPr bwMode="auto">
          <a:xfrm flipH="1">
            <a:off x="3505062" y="4610894"/>
            <a:ext cx="1917700" cy="225425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9" name="Oval 48">
            <a:extLst>
              <a:ext uri="{FF2B5EF4-FFF2-40B4-BE49-F238E27FC236}">
                <a16:creationId xmlns:a16="http://schemas.microsoft.com/office/drawing/2014/main" id="{EFAACD89-5216-490D-A060-75BFB7F12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0800" y="4796631"/>
            <a:ext cx="285750" cy="284163"/>
          </a:xfrm>
          <a:prstGeom prst="ellipse">
            <a:avLst/>
          </a:prstGeom>
          <a:solidFill>
            <a:srgbClr val="00E4A8"/>
          </a:solidFill>
          <a:ln w="127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70" name="AutoShape 49">
            <a:extLst>
              <a:ext uri="{FF2B5EF4-FFF2-40B4-BE49-F238E27FC236}">
                <a16:creationId xmlns:a16="http://schemas.microsoft.com/office/drawing/2014/main" id="{134D08D0-F475-49FB-937B-337928E15FDB}"/>
              </a:ext>
            </a:extLst>
          </p:cNvPr>
          <p:cNvCxnSpPr>
            <a:cxnSpLocks noChangeShapeType="1"/>
            <a:stCxn id="169" idx="3"/>
            <a:endCxn id="172" idx="7"/>
          </p:cNvCxnSpPr>
          <p:nvPr/>
        </p:nvCxnSpPr>
        <p:spPr bwMode="auto">
          <a:xfrm flipH="1">
            <a:off x="6684825" y="5039519"/>
            <a:ext cx="857250" cy="239712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1" name="AutoShape 50">
            <a:extLst>
              <a:ext uri="{FF2B5EF4-FFF2-40B4-BE49-F238E27FC236}">
                <a16:creationId xmlns:a16="http://schemas.microsoft.com/office/drawing/2014/main" id="{7543E083-3323-4181-A03F-C1F5B59398F5}"/>
              </a:ext>
            </a:extLst>
          </p:cNvPr>
          <p:cNvCxnSpPr>
            <a:cxnSpLocks noChangeShapeType="1"/>
            <a:stCxn id="177" idx="1"/>
            <a:endCxn id="169" idx="5"/>
          </p:cNvCxnSpPr>
          <p:nvPr/>
        </p:nvCxnSpPr>
        <p:spPr bwMode="auto">
          <a:xfrm flipH="1" flipV="1">
            <a:off x="7745275" y="5039519"/>
            <a:ext cx="857250" cy="241300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2" name="Oval 51">
            <a:extLst>
              <a:ext uri="{FF2B5EF4-FFF2-40B4-BE49-F238E27FC236}">
                <a16:creationId xmlns:a16="http://schemas.microsoft.com/office/drawing/2014/main" id="{7B7C7D1A-87F0-4B15-82DF-E45E0FE0B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1937" y="5252244"/>
            <a:ext cx="284163" cy="285750"/>
          </a:xfrm>
          <a:prstGeom prst="ellipse">
            <a:avLst/>
          </a:prstGeom>
          <a:solidFill>
            <a:srgbClr val="00E4A8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173" name="Oval 52">
            <a:extLst>
              <a:ext uri="{FF2B5EF4-FFF2-40B4-BE49-F238E27FC236}">
                <a16:creationId xmlns:a16="http://schemas.microsoft.com/office/drawing/2014/main" id="{7AAF7B15-2877-4511-8F7B-1CC961EA2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4225" y="5707856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74" name="AutoShape 53">
            <a:extLst>
              <a:ext uri="{FF2B5EF4-FFF2-40B4-BE49-F238E27FC236}">
                <a16:creationId xmlns:a16="http://schemas.microsoft.com/office/drawing/2014/main" id="{FF98CF77-0A7B-4DA1-B700-5A7ED64B7F38}"/>
              </a:ext>
            </a:extLst>
          </p:cNvPr>
          <p:cNvCxnSpPr>
            <a:cxnSpLocks noChangeShapeType="1"/>
            <a:stCxn id="176" idx="7"/>
            <a:endCxn id="172" idx="3"/>
          </p:cNvCxnSpPr>
          <p:nvPr/>
        </p:nvCxnSpPr>
        <p:spPr bwMode="auto">
          <a:xfrm flipV="1">
            <a:off x="6162537" y="5511006"/>
            <a:ext cx="320675" cy="2286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" name="AutoShape 54">
            <a:extLst>
              <a:ext uri="{FF2B5EF4-FFF2-40B4-BE49-F238E27FC236}">
                <a16:creationId xmlns:a16="http://schemas.microsoft.com/office/drawing/2014/main" id="{51DAA183-6DB9-4929-BB1A-F3974B512221}"/>
              </a:ext>
            </a:extLst>
          </p:cNvPr>
          <p:cNvCxnSpPr>
            <a:cxnSpLocks noChangeShapeType="1"/>
            <a:stCxn id="173" idx="1"/>
            <a:endCxn id="172" idx="5"/>
          </p:cNvCxnSpPr>
          <p:nvPr/>
        </p:nvCxnSpPr>
        <p:spPr bwMode="auto">
          <a:xfrm flipH="1" flipV="1">
            <a:off x="6684825" y="5511006"/>
            <a:ext cx="320675" cy="2286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6" name="Oval 55">
            <a:extLst>
              <a:ext uri="{FF2B5EF4-FFF2-40B4-BE49-F238E27FC236}">
                <a16:creationId xmlns:a16="http://schemas.microsoft.com/office/drawing/2014/main" id="{50444449-EB23-43BE-90CE-566C7F708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650" y="5707856"/>
            <a:ext cx="284162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177" name="Oval 56">
            <a:extLst>
              <a:ext uri="{FF2B5EF4-FFF2-40B4-BE49-F238E27FC236}">
                <a16:creationId xmlns:a16="http://schemas.microsoft.com/office/drawing/2014/main" id="{A7990926-3329-462E-B461-442361C5B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1250" y="5253831"/>
            <a:ext cx="284162" cy="285750"/>
          </a:xfrm>
          <a:prstGeom prst="ellipse">
            <a:avLst/>
          </a:prstGeom>
          <a:solidFill>
            <a:srgbClr val="00E4A8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  <p:sp>
        <p:nvSpPr>
          <p:cNvPr id="178" name="Oval 57">
            <a:extLst>
              <a:ext uri="{FF2B5EF4-FFF2-40B4-BE49-F238E27FC236}">
                <a16:creationId xmlns:a16="http://schemas.microsoft.com/office/drawing/2014/main" id="{67482C3B-B4FC-4476-877C-9C8720E1A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537" y="5709444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179" name="AutoShape 58">
            <a:extLst>
              <a:ext uri="{FF2B5EF4-FFF2-40B4-BE49-F238E27FC236}">
                <a16:creationId xmlns:a16="http://schemas.microsoft.com/office/drawing/2014/main" id="{B82B6BC0-7247-4F46-BA26-F932111818CE}"/>
              </a:ext>
            </a:extLst>
          </p:cNvPr>
          <p:cNvCxnSpPr>
            <a:cxnSpLocks noChangeShapeType="1"/>
            <a:stCxn id="181" idx="7"/>
            <a:endCxn id="177" idx="3"/>
          </p:cNvCxnSpPr>
          <p:nvPr/>
        </p:nvCxnSpPr>
        <p:spPr bwMode="auto">
          <a:xfrm flipV="1">
            <a:off x="8281850" y="5512594"/>
            <a:ext cx="320675" cy="2286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0" name="AutoShape 59">
            <a:extLst>
              <a:ext uri="{FF2B5EF4-FFF2-40B4-BE49-F238E27FC236}">
                <a16:creationId xmlns:a16="http://schemas.microsoft.com/office/drawing/2014/main" id="{F08041BD-1770-4E15-AD2D-11FC5F0AFA98}"/>
              </a:ext>
            </a:extLst>
          </p:cNvPr>
          <p:cNvCxnSpPr>
            <a:cxnSpLocks noChangeShapeType="1"/>
            <a:stCxn id="178" idx="1"/>
            <a:endCxn id="177" idx="5"/>
          </p:cNvCxnSpPr>
          <p:nvPr/>
        </p:nvCxnSpPr>
        <p:spPr bwMode="auto">
          <a:xfrm flipH="1" flipV="1">
            <a:off x="8804137" y="5512594"/>
            <a:ext cx="320675" cy="2286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1" name="Oval 60">
            <a:extLst>
              <a:ext uri="{FF2B5EF4-FFF2-40B4-BE49-F238E27FC236}">
                <a16:creationId xmlns:a16="http://schemas.microsoft.com/office/drawing/2014/main" id="{8F764A7C-8F18-4289-AA3F-28E038F20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8962" y="5709444"/>
            <a:ext cx="284163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201828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21AE0282-779B-4840-ADD8-51C333F5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2D4A973-2FA9-4BB0-8AF5-A4BFFBFC182D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AU" altLang="en-US" sz="14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C59BB627-B850-431A-B5FB-3304433CA2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1" y="685800"/>
            <a:ext cx="5021263" cy="838200"/>
          </a:xfrm>
        </p:spPr>
        <p:txBody>
          <a:bodyPr/>
          <a:lstStyle/>
          <a:p>
            <a:pPr eaLnBrk="1" hangingPunct="1"/>
            <a:r>
              <a:rPr lang="en-US" altLang="en-US" sz="4000"/>
              <a:t>Example (2/4)</a:t>
            </a:r>
          </a:p>
        </p:txBody>
      </p:sp>
      <p:sp>
        <p:nvSpPr>
          <p:cNvPr id="91" name="Oval 32">
            <a:extLst>
              <a:ext uri="{FF2B5EF4-FFF2-40B4-BE49-F238E27FC236}">
                <a16:creationId xmlns:a16="http://schemas.microsoft.com/office/drawing/2014/main" id="{89A0B3F7-D032-4472-AA02-54C7A8F63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5350" y="2370704"/>
            <a:ext cx="285750" cy="284162"/>
          </a:xfrm>
          <a:prstGeom prst="ellipse">
            <a:avLst/>
          </a:prstGeom>
          <a:solidFill>
            <a:srgbClr val="00E4A8"/>
          </a:solidFill>
          <a:ln w="127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92" name="AutoShape 33">
            <a:extLst>
              <a:ext uri="{FF2B5EF4-FFF2-40B4-BE49-F238E27FC236}">
                <a16:creationId xmlns:a16="http://schemas.microsoft.com/office/drawing/2014/main" id="{095D20B3-EBA5-49B3-82FF-3A2B4E74688B}"/>
              </a:ext>
            </a:extLst>
          </p:cNvPr>
          <p:cNvCxnSpPr>
            <a:cxnSpLocks noChangeShapeType="1"/>
            <a:stCxn id="91" idx="3"/>
            <a:endCxn id="94" idx="7"/>
          </p:cNvCxnSpPr>
          <p:nvPr/>
        </p:nvCxnSpPr>
        <p:spPr bwMode="auto">
          <a:xfrm flipH="1">
            <a:off x="2469375" y="2613591"/>
            <a:ext cx="857250" cy="239713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AutoShape 34">
            <a:extLst>
              <a:ext uri="{FF2B5EF4-FFF2-40B4-BE49-F238E27FC236}">
                <a16:creationId xmlns:a16="http://schemas.microsoft.com/office/drawing/2014/main" id="{ABBB7643-26DE-44E3-9032-507DBC1F5A46}"/>
              </a:ext>
            </a:extLst>
          </p:cNvPr>
          <p:cNvCxnSpPr>
            <a:cxnSpLocks noChangeShapeType="1"/>
            <a:stCxn id="99" idx="1"/>
            <a:endCxn id="91" idx="5"/>
          </p:cNvCxnSpPr>
          <p:nvPr/>
        </p:nvCxnSpPr>
        <p:spPr bwMode="auto">
          <a:xfrm flipH="1" flipV="1">
            <a:off x="3529825" y="2613591"/>
            <a:ext cx="857250" cy="241300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" name="Oval 35">
            <a:extLst>
              <a:ext uri="{FF2B5EF4-FFF2-40B4-BE49-F238E27FC236}">
                <a16:creationId xmlns:a16="http://schemas.microsoft.com/office/drawing/2014/main" id="{ACFD6BE3-6537-4825-B584-EC7160FC3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6487" y="2826316"/>
            <a:ext cx="284163" cy="285750"/>
          </a:xfrm>
          <a:prstGeom prst="ellipse">
            <a:avLst/>
          </a:prstGeom>
          <a:solidFill>
            <a:srgbClr val="00E4A8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95" name="Oval 36">
            <a:extLst>
              <a:ext uri="{FF2B5EF4-FFF2-40B4-BE49-F238E27FC236}">
                <a16:creationId xmlns:a16="http://schemas.microsoft.com/office/drawing/2014/main" id="{528A5C2E-991D-46F8-A3AF-754D248EB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8775" y="3281929"/>
            <a:ext cx="285750" cy="285750"/>
          </a:xfrm>
          <a:prstGeom prst="ellipse">
            <a:avLst/>
          </a:prstGeom>
          <a:solidFill>
            <a:srgbClr val="00E4A8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cxnSp>
        <p:nvCxnSpPr>
          <p:cNvPr id="96" name="AutoShape 37">
            <a:extLst>
              <a:ext uri="{FF2B5EF4-FFF2-40B4-BE49-F238E27FC236}">
                <a16:creationId xmlns:a16="http://schemas.microsoft.com/office/drawing/2014/main" id="{96F2D79A-19B8-47B6-9CD4-6E7C127B4C63}"/>
              </a:ext>
            </a:extLst>
          </p:cNvPr>
          <p:cNvCxnSpPr>
            <a:cxnSpLocks noChangeShapeType="1"/>
            <a:stCxn id="98" idx="7"/>
            <a:endCxn id="94" idx="3"/>
          </p:cNvCxnSpPr>
          <p:nvPr/>
        </p:nvCxnSpPr>
        <p:spPr bwMode="auto">
          <a:xfrm flipV="1">
            <a:off x="1947087" y="3085079"/>
            <a:ext cx="320675" cy="2286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AutoShape 38">
            <a:extLst>
              <a:ext uri="{FF2B5EF4-FFF2-40B4-BE49-F238E27FC236}">
                <a16:creationId xmlns:a16="http://schemas.microsoft.com/office/drawing/2014/main" id="{554F9D27-A53E-4341-BE65-CFCB69915879}"/>
              </a:ext>
            </a:extLst>
          </p:cNvPr>
          <p:cNvCxnSpPr>
            <a:cxnSpLocks noChangeShapeType="1"/>
            <a:stCxn id="95" idx="1"/>
            <a:endCxn id="94" idx="5"/>
          </p:cNvCxnSpPr>
          <p:nvPr/>
        </p:nvCxnSpPr>
        <p:spPr bwMode="auto">
          <a:xfrm flipH="1" flipV="1">
            <a:off x="2469375" y="3085079"/>
            <a:ext cx="320675" cy="223837"/>
          </a:xfrm>
          <a:prstGeom prst="straightConnector1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" name="Oval 39">
            <a:extLst>
              <a:ext uri="{FF2B5EF4-FFF2-40B4-BE49-F238E27FC236}">
                <a16:creationId xmlns:a16="http://schemas.microsoft.com/office/drawing/2014/main" id="{C9021CC9-F27A-4DBA-B1E1-F0EA64257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200" y="3281929"/>
            <a:ext cx="284162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99" name="Oval 40">
            <a:extLst>
              <a:ext uri="{FF2B5EF4-FFF2-40B4-BE49-F238E27FC236}">
                <a16:creationId xmlns:a16="http://schemas.microsoft.com/office/drawing/2014/main" id="{907CC1FE-EEF0-4DA5-A3E6-878F14D41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800" y="2827904"/>
            <a:ext cx="284162" cy="285750"/>
          </a:xfrm>
          <a:prstGeom prst="ellipse">
            <a:avLst/>
          </a:prstGeom>
          <a:solidFill>
            <a:srgbClr val="00E4A8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00" name="Oval 41">
            <a:extLst>
              <a:ext uri="{FF2B5EF4-FFF2-40B4-BE49-F238E27FC236}">
                <a16:creationId xmlns:a16="http://schemas.microsoft.com/office/drawing/2014/main" id="{860ED095-2EB7-4E75-AF7F-DABACBDEE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087" y="3283516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101" name="AutoShape 42">
            <a:extLst>
              <a:ext uri="{FF2B5EF4-FFF2-40B4-BE49-F238E27FC236}">
                <a16:creationId xmlns:a16="http://schemas.microsoft.com/office/drawing/2014/main" id="{3CA5D404-3176-42B8-BF70-1F96D5F3A325}"/>
              </a:ext>
            </a:extLst>
          </p:cNvPr>
          <p:cNvCxnSpPr>
            <a:cxnSpLocks noChangeShapeType="1"/>
            <a:stCxn id="103" idx="7"/>
            <a:endCxn id="99" idx="3"/>
          </p:cNvCxnSpPr>
          <p:nvPr/>
        </p:nvCxnSpPr>
        <p:spPr bwMode="auto">
          <a:xfrm flipV="1">
            <a:off x="4066400" y="3086666"/>
            <a:ext cx="320675" cy="223838"/>
          </a:xfrm>
          <a:prstGeom prst="straightConnector1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AutoShape 43">
            <a:extLst>
              <a:ext uri="{FF2B5EF4-FFF2-40B4-BE49-F238E27FC236}">
                <a16:creationId xmlns:a16="http://schemas.microsoft.com/office/drawing/2014/main" id="{5BD04873-509C-4638-84C3-15F2B49710FB}"/>
              </a:ext>
            </a:extLst>
          </p:cNvPr>
          <p:cNvCxnSpPr>
            <a:cxnSpLocks noChangeShapeType="1"/>
            <a:stCxn id="100" idx="1"/>
            <a:endCxn id="99" idx="5"/>
          </p:cNvCxnSpPr>
          <p:nvPr/>
        </p:nvCxnSpPr>
        <p:spPr bwMode="auto">
          <a:xfrm flipH="1" flipV="1">
            <a:off x="4588687" y="3086666"/>
            <a:ext cx="320675" cy="2286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" name="Oval 44">
            <a:extLst>
              <a:ext uri="{FF2B5EF4-FFF2-40B4-BE49-F238E27FC236}">
                <a16:creationId xmlns:a16="http://schemas.microsoft.com/office/drawing/2014/main" id="{FFD316EB-231E-4943-87E0-A259CAD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512" y="3283516"/>
            <a:ext cx="284163" cy="285750"/>
          </a:xfrm>
          <a:prstGeom prst="ellipse">
            <a:avLst/>
          </a:prstGeom>
          <a:solidFill>
            <a:srgbClr val="00E4A8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04" name="Oval 45">
            <a:extLst>
              <a:ext uri="{FF2B5EF4-FFF2-40B4-BE49-F238E27FC236}">
                <a16:creationId xmlns:a16="http://schemas.microsoft.com/office/drawing/2014/main" id="{4E1FF6CA-E499-48E3-89B6-40C100C80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4662" y="1943666"/>
            <a:ext cx="287338" cy="284163"/>
          </a:xfrm>
          <a:prstGeom prst="ellipse">
            <a:avLst/>
          </a:prstGeom>
          <a:solidFill>
            <a:srgbClr val="00E4A8"/>
          </a:solidFill>
          <a:ln w="127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05" name="AutoShape 46">
            <a:extLst>
              <a:ext uri="{FF2B5EF4-FFF2-40B4-BE49-F238E27FC236}">
                <a16:creationId xmlns:a16="http://schemas.microsoft.com/office/drawing/2014/main" id="{284FB63D-C510-4603-AAE6-1B5DFA567D41}"/>
              </a:ext>
            </a:extLst>
          </p:cNvPr>
          <p:cNvCxnSpPr>
            <a:cxnSpLocks noChangeShapeType="1"/>
            <a:stCxn id="104" idx="5"/>
            <a:endCxn id="107" idx="1"/>
          </p:cNvCxnSpPr>
          <p:nvPr/>
        </p:nvCxnSpPr>
        <p:spPr bwMode="auto">
          <a:xfrm>
            <a:off x="5649137" y="2186554"/>
            <a:ext cx="1917700" cy="227012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47">
            <a:extLst>
              <a:ext uri="{FF2B5EF4-FFF2-40B4-BE49-F238E27FC236}">
                <a16:creationId xmlns:a16="http://schemas.microsoft.com/office/drawing/2014/main" id="{97D47C94-DF71-466E-96B6-C3B9CC7719FD}"/>
              </a:ext>
            </a:extLst>
          </p:cNvPr>
          <p:cNvCxnSpPr>
            <a:cxnSpLocks noChangeShapeType="1"/>
            <a:stCxn id="104" idx="3"/>
            <a:endCxn id="91" idx="7"/>
          </p:cNvCxnSpPr>
          <p:nvPr/>
        </p:nvCxnSpPr>
        <p:spPr bwMode="auto">
          <a:xfrm flipH="1">
            <a:off x="3529825" y="2186554"/>
            <a:ext cx="1917700" cy="225425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" name="Oval 48">
            <a:extLst>
              <a:ext uri="{FF2B5EF4-FFF2-40B4-BE49-F238E27FC236}">
                <a16:creationId xmlns:a16="http://schemas.microsoft.com/office/drawing/2014/main" id="{3D615285-8D46-4998-BAAB-47AA32F60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5562" y="2372291"/>
            <a:ext cx="285750" cy="284163"/>
          </a:xfrm>
          <a:prstGeom prst="ellipse">
            <a:avLst/>
          </a:prstGeom>
          <a:solidFill>
            <a:srgbClr val="00E4A8"/>
          </a:solidFill>
          <a:ln w="127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08" name="AutoShape 49">
            <a:extLst>
              <a:ext uri="{FF2B5EF4-FFF2-40B4-BE49-F238E27FC236}">
                <a16:creationId xmlns:a16="http://schemas.microsoft.com/office/drawing/2014/main" id="{FE394D54-D1AA-4C23-B7C8-D8B03198C406}"/>
              </a:ext>
            </a:extLst>
          </p:cNvPr>
          <p:cNvCxnSpPr>
            <a:cxnSpLocks noChangeShapeType="1"/>
            <a:stCxn id="107" idx="3"/>
            <a:endCxn id="110" idx="7"/>
          </p:cNvCxnSpPr>
          <p:nvPr/>
        </p:nvCxnSpPr>
        <p:spPr bwMode="auto">
          <a:xfrm flipH="1">
            <a:off x="6709587" y="2615179"/>
            <a:ext cx="857250" cy="239712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" name="AutoShape 50">
            <a:extLst>
              <a:ext uri="{FF2B5EF4-FFF2-40B4-BE49-F238E27FC236}">
                <a16:creationId xmlns:a16="http://schemas.microsoft.com/office/drawing/2014/main" id="{3977E4C5-947F-4BC6-BF6B-430264D807BF}"/>
              </a:ext>
            </a:extLst>
          </p:cNvPr>
          <p:cNvCxnSpPr>
            <a:cxnSpLocks noChangeShapeType="1"/>
            <a:stCxn id="115" idx="1"/>
            <a:endCxn id="107" idx="5"/>
          </p:cNvCxnSpPr>
          <p:nvPr/>
        </p:nvCxnSpPr>
        <p:spPr bwMode="auto">
          <a:xfrm flipH="1" flipV="1">
            <a:off x="7770037" y="2615179"/>
            <a:ext cx="857250" cy="241300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0" name="Oval 51">
            <a:extLst>
              <a:ext uri="{FF2B5EF4-FFF2-40B4-BE49-F238E27FC236}">
                <a16:creationId xmlns:a16="http://schemas.microsoft.com/office/drawing/2014/main" id="{4ADED515-2335-4BE6-8DC5-D1893DC97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6700" y="2827904"/>
            <a:ext cx="284162" cy="285750"/>
          </a:xfrm>
          <a:prstGeom prst="ellipse">
            <a:avLst/>
          </a:prstGeom>
          <a:solidFill>
            <a:srgbClr val="00E4A8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111" name="Oval 52">
            <a:extLst>
              <a:ext uri="{FF2B5EF4-FFF2-40B4-BE49-F238E27FC236}">
                <a16:creationId xmlns:a16="http://schemas.microsoft.com/office/drawing/2014/main" id="{E24CAFB0-A922-4672-83EB-DBDD7F033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987" y="3283516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alt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12" name="AutoShape 53">
            <a:extLst>
              <a:ext uri="{FF2B5EF4-FFF2-40B4-BE49-F238E27FC236}">
                <a16:creationId xmlns:a16="http://schemas.microsoft.com/office/drawing/2014/main" id="{6BC6FFDF-5FA5-484A-8FFB-F652B93949CE}"/>
              </a:ext>
            </a:extLst>
          </p:cNvPr>
          <p:cNvCxnSpPr>
            <a:cxnSpLocks noChangeShapeType="1"/>
            <a:stCxn id="114" idx="7"/>
            <a:endCxn id="110" idx="3"/>
          </p:cNvCxnSpPr>
          <p:nvPr/>
        </p:nvCxnSpPr>
        <p:spPr bwMode="auto">
          <a:xfrm flipV="1">
            <a:off x="6187300" y="3086666"/>
            <a:ext cx="320675" cy="223838"/>
          </a:xfrm>
          <a:prstGeom prst="straightConnector1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" name="AutoShape 54">
            <a:extLst>
              <a:ext uri="{FF2B5EF4-FFF2-40B4-BE49-F238E27FC236}">
                <a16:creationId xmlns:a16="http://schemas.microsoft.com/office/drawing/2014/main" id="{F992FCBE-AFCD-41DC-B3FD-AADE70910BE9}"/>
              </a:ext>
            </a:extLst>
          </p:cNvPr>
          <p:cNvCxnSpPr>
            <a:cxnSpLocks noChangeShapeType="1"/>
            <a:stCxn id="111" idx="1"/>
            <a:endCxn id="110" idx="5"/>
          </p:cNvCxnSpPr>
          <p:nvPr/>
        </p:nvCxnSpPr>
        <p:spPr bwMode="auto">
          <a:xfrm flipH="1" flipV="1">
            <a:off x="6709587" y="3086666"/>
            <a:ext cx="320675" cy="2286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" name="Oval 55">
            <a:extLst>
              <a:ext uri="{FF2B5EF4-FFF2-40B4-BE49-F238E27FC236}">
                <a16:creationId xmlns:a16="http://schemas.microsoft.com/office/drawing/2014/main" id="{926AF6D9-23FC-49A8-BC5A-1D9D5511E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4412" y="3283516"/>
            <a:ext cx="284163" cy="285750"/>
          </a:xfrm>
          <a:prstGeom prst="ellipse">
            <a:avLst/>
          </a:prstGeom>
          <a:solidFill>
            <a:srgbClr val="00E4A8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altLang="en-US" sz="1600" kern="0" dirty="0">
                <a:solidFill>
                  <a:srgbClr val="33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600" kern="0" dirty="0">
                <a:solidFill>
                  <a:srgbClr val="33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5" name="Oval 56">
            <a:extLst>
              <a:ext uri="{FF2B5EF4-FFF2-40B4-BE49-F238E27FC236}">
                <a16:creationId xmlns:a16="http://schemas.microsoft.com/office/drawing/2014/main" id="{5E420ACE-1605-42CA-AA53-D01F3C515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6012" y="2829491"/>
            <a:ext cx="284163" cy="285750"/>
          </a:xfrm>
          <a:prstGeom prst="ellipse">
            <a:avLst/>
          </a:prstGeom>
          <a:solidFill>
            <a:srgbClr val="00E4A8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sp>
        <p:nvSpPr>
          <p:cNvPr id="116" name="Oval 57">
            <a:extLst>
              <a:ext uri="{FF2B5EF4-FFF2-40B4-BE49-F238E27FC236}">
                <a16:creationId xmlns:a16="http://schemas.microsoft.com/office/drawing/2014/main" id="{80FB9AFD-8B42-44A8-BA5B-7BB05F610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8300" y="3285104"/>
            <a:ext cx="285750" cy="285750"/>
          </a:xfrm>
          <a:prstGeom prst="ellipse">
            <a:avLst/>
          </a:prstGeom>
          <a:solidFill>
            <a:srgbClr val="00E4A8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  <p:cxnSp>
        <p:nvCxnSpPr>
          <p:cNvPr id="117" name="AutoShape 58">
            <a:extLst>
              <a:ext uri="{FF2B5EF4-FFF2-40B4-BE49-F238E27FC236}">
                <a16:creationId xmlns:a16="http://schemas.microsoft.com/office/drawing/2014/main" id="{55FC6111-F628-4B87-9FE1-1C3987A95795}"/>
              </a:ext>
            </a:extLst>
          </p:cNvPr>
          <p:cNvCxnSpPr>
            <a:cxnSpLocks noChangeShapeType="1"/>
            <a:stCxn id="119" idx="7"/>
            <a:endCxn id="115" idx="3"/>
          </p:cNvCxnSpPr>
          <p:nvPr/>
        </p:nvCxnSpPr>
        <p:spPr bwMode="auto">
          <a:xfrm flipV="1">
            <a:off x="8306612" y="3088254"/>
            <a:ext cx="320675" cy="2286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AutoShape 59">
            <a:extLst>
              <a:ext uri="{FF2B5EF4-FFF2-40B4-BE49-F238E27FC236}">
                <a16:creationId xmlns:a16="http://schemas.microsoft.com/office/drawing/2014/main" id="{634C45DE-6A76-4D91-974A-E7C87B01A81C}"/>
              </a:ext>
            </a:extLst>
          </p:cNvPr>
          <p:cNvCxnSpPr>
            <a:cxnSpLocks noChangeShapeType="1"/>
            <a:stCxn id="116" idx="1"/>
            <a:endCxn id="115" idx="5"/>
          </p:cNvCxnSpPr>
          <p:nvPr/>
        </p:nvCxnSpPr>
        <p:spPr bwMode="auto">
          <a:xfrm flipH="1" flipV="1">
            <a:off x="8828900" y="3088254"/>
            <a:ext cx="320675" cy="223837"/>
          </a:xfrm>
          <a:prstGeom prst="straightConnector1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Oval 60">
            <a:extLst>
              <a:ext uri="{FF2B5EF4-FFF2-40B4-BE49-F238E27FC236}">
                <a16:creationId xmlns:a16="http://schemas.microsoft.com/office/drawing/2014/main" id="{70F08205-CF47-40DC-A56C-7E9FA6158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3725" y="3285104"/>
            <a:ext cx="284162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120" name="Oval 3">
            <a:extLst>
              <a:ext uri="{FF2B5EF4-FFF2-40B4-BE49-F238E27FC236}">
                <a16:creationId xmlns:a16="http://schemas.microsoft.com/office/drawing/2014/main" id="{66AA5FFE-2DC3-4714-B786-9C40B072C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962" y="4851082"/>
            <a:ext cx="285750" cy="284163"/>
          </a:xfrm>
          <a:prstGeom prst="ellipse">
            <a:avLst/>
          </a:prstGeom>
          <a:solidFill>
            <a:srgbClr val="00E4A8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21" name="AutoShape 4">
            <a:extLst>
              <a:ext uri="{FF2B5EF4-FFF2-40B4-BE49-F238E27FC236}">
                <a16:creationId xmlns:a16="http://schemas.microsoft.com/office/drawing/2014/main" id="{F6715DA6-5A8F-4A04-BEB5-E5A7453DB733}"/>
              </a:ext>
            </a:extLst>
          </p:cNvPr>
          <p:cNvCxnSpPr>
            <a:cxnSpLocks noChangeShapeType="1"/>
            <a:stCxn id="120" idx="3"/>
            <a:endCxn id="123" idx="7"/>
          </p:cNvCxnSpPr>
          <p:nvPr/>
        </p:nvCxnSpPr>
        <p:spPr bwMode="auto">
          <a:xfrm flipH="1">
            <a:off x="2670987" y="5108257"/>
            <a:ext cx="857250" cy="23018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5">
            <a:extLst>
              <a:ext uri="{FF2B5EF4-FFF2-40B4-BE49-F238E27FC236}">
                <a16:creationId xmlns:a16="http://schemas.microsoft.com/office/drawing/2014/main" id="{4F3DDC26-BB22-4444-9959-10366F6E7E19}"/>
              </a:ext>
            </a:extLst>
          </p:cNvPr>
          <p:cNvCxnSpPr>
            <a:cxnSpLocks noChangeShapeType="1"/>
            <a:stCxn id="128" idx="1"/>
            <a:endCxn id="120" idx="5"/>
          </p:cNvCxnSpPr>
          <p:nvPr/>
        </p:nvCxnSpPr>
        <p:spPr bwMode="auto">
          <a:xfrm flipH="1" flipV="1">
            <a:off x="3731437" y="5108257"/>
            <a:ext cx="857250" cy="23177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" name="Oval 6">
            <a:extLst>
              <a:ext uri="{FF2B5EF4-FFF2-40B4-BE49-F238E27FC236}">
                <a16:creationId xmlns:a16="http://schemas.microsoft.com/office/drawing/2014/main" id="{71BF8FEA-1F6D-4750-A04E-E03532E19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099" y="5306695"/>
            <a:ext cx="284163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124" name="Oval 7">
            <a:extLst>
              <a:ext uri="{FF2B5EF4-FFF2-40B4-BE49-F238E27FC236}">
                <a16:creationId xmlns:a16="http://schemas.microsoft.com/office/drawing/2014/main" id="{FA4C1DFE-2485-4B72-98F6-85BE239FE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0387" y="5762307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cxnSp>
        <p:nvCxnSpPr>
          <p:cNvPr id="125" name="AutoShape 8">
            <a:extLst>
              <a:ext uri="{FF2B5EF4-FFF2-40B4-BE49-F238E27FC236}">
                <a16:creationId xmlns:a16="http://schemas.microsoft.com/office/drawing/2014/main" id="{9029013B-A6A6-43B1-BA79-778ACF40D3DB}"/>
              </a:ext>
            </a:extLst>
          </p:cNvPr>
          <p:cNvCxnSpPr>
            <a:cxnSpLocks noChangeShapeType="1"/>
            <a:stCxn id="127" idx="7"/>
            <a:endCxn id="123" idx="3"/>
          </p:cNvCxnSpPr>
          <p:nvPr/>
        </p:nvCxnSpPr>
        <p:spPr bwMode="auto">
          <a:xfrm flipV="1">
            <a:off x="2148699" y="5560695"/>
            <a:ext cx="320675" cy="23336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" name="AutoShape 9">
            <a:extLst>
              <a:ext uri="{FF2B5EF4-FFF2-40B4-BE49-F238E27FC236}">
                <a16:creationId xmlns:a16="http://schemas.microsoft.com/office/drawing/2014/main" id="{66691417-A7D6-444F-A4F7-B02D4CEBD5CA}"/>
              </a:ext>
            </a:extLst>
          </p:cNvPr>
          <p:cNvCxnSpPr>
            <a:cxnSpLocks noChangeShapeType="1"/>
            <a:stCxn id="124" idx="1"/>
            <a:endCxn id="123" idx="5"/>
          </p:cNvCxnSpPr>
          <p:nvPr/>
        </p:nvCxnSpPr>
        <p:spPr bwMode="auto">
          <a:xfrm flipH="1" flipV="1">
            <a:off x="2670987" y="5560695"/>
            <a:ext cx="320675" cy="23336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10">
            <a:extLst>
              <a:ext uri="{FF2B5EF4-FFF2-40B4-BE49-F238E27FC236}">
                <a16:creationId xmlns:a16="http://schemas.microsoft.com/office/drawing/2014/main" id="{15FFC962-49BC-4D9E-8D1C-0D8A6D51C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812" y="5762307"/>
            <a:ext cx="284162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128" name="Oval 11">
            <a:extLst>
              <a:ext uri="{FF2B5EF4-FFF2-40B4-BE49-F238E27FC236}">
                <a16:creationId xmlns:a16="http://schemas.microsoft.com/office/drawing/2014/main" id="{24B84F03-DB20-4436-934C-716CAAC49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7412" y="5308282"/>
            <a:ext cx="284162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29" name="Oval 12">
            <a:extLst>
              <a:ext uri="{FF2B5EF4-FFF2-40B4-BE49-F238E27FC236}">
                <a16:creationId xmlns:a16="http://schemas.microsoft.com/office/drawing/2014/main" id="{F0B2B3B6-AF23-4D76-82F9-EFB471C47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699" y="5763895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130" name="AutoShape 13">
            <a:extLst>
              <a:ext uri="{FF2B5EF4-FFF2-40B4-BE49-F238E27FC236}">
                <a16:creationId xmlns:a16="http://schemas.microsoft.com/office/drawing/2014/main" id="{C40F36A8-66DF-40D0-9692-A70FC1A9A7A1}"/>
              </a:ext>
            </a:extLst>
          </p:cNvPr>
          <p:cNvCxnSpPr>
            <a:cxnSpLocks noChangeShapeType="1"/>
            <a:stCxn id="132" idx="7"/>
            <a:endCxn id="128" idx="3"/>
          </p:cNvCxnSpPr>
          <p:nvPr/>
        </p:nvCxnSpPr>
        <p:spPr bwMode="auto">
          <a:xfrm flipV="1">
            <a:off x="4268012" y="5562282"/>
            <a:ext cx="320675" cy="23336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1" name="AutoShape 14">
            <a:extLst>
              <a:ext uri="{FF2B5EF4-FFF2-40B4-BE49-F238E27FC236}">
                <a16:creationId xmlns:a16="http://schemas.microsoft.com/office/drawing/2014/main" id="{3760DDC4-B37C-4CBF-AEC3-89F8EA5A29DF}"/>
              </a:ext>
            </a:extLst>
          </p:cNvPr>
          <p:cNvCxnSpPr>
            <a:cxnSpLocks noChangeShapeType="1"/>
            <a:stCxn id="129" idx="1"/>
            <a:endCxn id="128" idx="5"/>
          </p:cNvCxnSpPr>
          <p:nvPr/>
        </p:nvCxnSpPr>
        <p:spPr bwMode="auto">
          <a:xfrm flipH="1" flipV="1">
            <a:off x="4790299" y="5562282"/>
            <a:ext cx="320675" cy="23336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2" name="Oval 15">
            <a:extLst>
              <a:ext uri="{FF2B5EF4-FFF2-40B4-BE49-F238E27FC236}">
                <a16:creationId xmlns:a16="http://schemas.microsoft.com/office/drawing/2014/main" id="{1489ABFA-3444-4CB6-BDF3-20A4B5841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124" y="5763895"/>
            <a:ext cx="284163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33" name="Oval 16">
            <a:extLst>
              <a:ext uri="{FF2B5EF4-FFF2-40B4-BE49-F238E27FC236}">
                <a16:creationId xmlns:a16="http://schemas.microsoft.com/office/drawing/2014/main" id="{E32D11DA-5F0D-4896-B6CF-A4B96A579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6274" y="4424045"/>
            <a:ext cx="287338" cy="284162"/>
          </a:xfrm>
          <a:prstGeom prst="ellipse">
            <a:avLst/>
          </a:prstGeom>
          <a:solidFill>
            <a:srgbClr val="00E4A8"/>
          </a:solidFill>
          <a:ln w="127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34" name="AutoShape 17">
            <a:extLst>
              <a:ext uri="{FF2B5EF4-FFF2-40B4-BE49-F238E27FC236}">
                <a16:creationId xmlns:a16="http://schemas.microsoft.com/office/drawing/2014/main" id="{89E40292-A3E8-4EBC-A591-1E1C48638063}"/>
              </a:ext>
            </a:extLst>
          </p:cNvPr>
          <p:cNvCxnSpPr>
            <a:cxnSpLocks noChangeShapeType="1"/>
            <a:stCxn id="133" idx="5"/>
            <a:endCxn id="136" idx="1"/>
          </p:cNvCxnSpPr>
          <p:nvPr/>
        </p:nvCxnSpPr>
        <p:spPr bwMode="auto">
          <a:xfrm>
            <a:off x="5850749" y="4666932"/>
            <a:ext cx="1917700" cy="212725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5" name="AutoShape 18">
            <a:extLst>
              <a:ext uri="{FF2B5EF4-FFF2-40B4-BE49-F238E27FC236}">
                <a16:creationId xmlns:a16="http://schemas.microsoft.com/office/drawing/2014/main" id="{7440CC2E-35E0-4810-902D-757F61BB307D}"/>
              </a:ext>
            </a:extLst>
          </p:cNvPr>
          <p:cNvCxnSpPr>
            <a:cxnSpLocks noChangeShapeType="1"/>
            <a:stCxn id="133" idx="3"/>
            <a:endCxn id="120" idx="7"/>
          </p:cNvCxnSpPr>
          <p:nvPr/>
        </p:nvCxnSpPr>
        <p:spPr bwMode="auto">
          <a:xfrm flipH="1">
            <a:off x="3731437" y="4666932"/>
            <a:ext cx="1917700" cy="211138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6" name="Oval 19">
            <a:extLst>
              <a:ext uri="{FF2B5EF4-FFF2-40B4-BE49-F238E27FC236}">
                <a16:creationId xmlns:a16="http://schemas.microsoft.com/office/drawing/2014/main" id="{427316A5-42FD-492F-88E4-E39290AE9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7174" y="4852670"/>
            <a:ext cx="285750" cy="284162"/>
          </a:xfrm>
          <a:prstGeom prst="ellipse">
            <a:avLst/>
          </a:prstGeom>
          <a:solidFill>
            <a:srgbClr val="00E4A8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cxnSp>
        <p:nvCxnSpPr>
          <p:cNvPr id="137" name="AutoShape 20">
            <a:extLst>
              <a:ext uri="{FF2B5EF4-FFF2-40B4-BE49-F238E27FC236}">
                <a16:creationId xmlns:a16="http://schemas.microsoft.com/office/drawing/2014/main" id="{0DAF2D5C-9951-44FE-9EFC-58FD38373BA6}"/>
              </a:ext>
            </a:extLst>
          </p:cNvPr>
          <p:cNvCxnSpPr>
            <a:cxnSpLocks noChangeShapeType="1"/>
            <a:stCxn id="136" idx="3"/>
            <a:endCxn id="139" idx="7"/>
          </p:cNvCxnSpPr>
          <p:nvPr/>
        </p:nvCxnSpPr>
        <p:spPr bwMode="auto">
          <a:xfrm flipH="1">
            <a:off x="6911199" y="5109845"/>
            <a:ext cx="857250" cy="23018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8" name="AutoShape 21">
            <a:extLst>
              <a:ext uri="{FF2B5EF4-FFF2-40B4-BE49-F238E27FC236}">
                <a16:creationId xmlns:a16="http://schemas.microsoft.com/office/drawing/2014/main" id="{4425B3CC-200A-48BC-8CED-D71CFC4C6839}"/>
              </a:ext>
            </a:extLst>
          </p:cNvPr>
          <p:cNvCxnSpPr>
            <a:cxnSpLocks noChangeShapeType="1"/>
            <a:stCxn id="144" idx="1"/>
            <a:endCxn id="136" idx="5"/>
          </p:cNvCxnSpPr>
          <p:nvPr/>
        </p:nvCxnSpPr>
        <p:spPr bwMode="auto">
          <a:xfrm flipH="1" flipV="1">
            <a:off x="7971649" y="5109845"/>
            <a:ext cx="857250" cy="23177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9" name="Oval 22">
            <a:extLst>
              <a:ext uri="{FF2B5EF4-FFF2-40B4-BE49-F238E27FC236}">
                <a16:creationId xmlns:a16="http://schemas.microsoft.com/office/drawing/2014/main" id="{962B4833-5090-41F7-A3A2-B14AEA960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8312" y="5308282"/>
            <a:ext cx="284162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140" name="Oval 23">
            <a:extLst>
              <a:ext uri="{FF2B5EF4-FFF2-40B4-BE49-F238E27FC236}">
                <a16:creationId xmlns:a16="http://schemas.microsoft.com/office/drawing/2014/main" id="{8DE09A4D-26C2-4727-A283-0AB772D96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0599" y="5763895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alt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41" name="AutoShape 24">
            <a:extLst>
              <a:ext uri="{FF2B5EF4-FFF2-40B4-BE49-F238E27FC236}">
                <a16:creationId xmlns:a16="http://schemas.microsoft.com/office/drawing/2014/main" id="{C8C7FAE4-C5D5-4475-9E29-7C4A6558E395}"/>
              </a:ext>
            </a:extLst>
          </p:cNvPr>
          <p:cNvCxnSpPr>
            <a:cxnSpLocks noChangeShapeType="1"/>
            <a:stCxn id="143" idx="7"/>
            <a:endCxn id="139" idx="3"/>
          </p:cNvCxnSpPr>
          <p:nvPr/>
        </p:nvCxnSpPr>
        <p:spPr bwMode="auto">
          <a:xfrm flipV="1">
            <a:off x="6388912" y="5562282"/>
            <a:ext cx="320675" cy="23336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2" name="AutoShape 25">
            <a:extLst>
              <a:ext uri="{FF2B5EF4-FFF2-40B4-BE49-F238E27FC236}">
                <a16:creationId xmlns:a16="http://schemas.microsoft.com/office/drawing/2014/main" id="{C15A58C0-15B9-44E9-BB2C-8BBCF1E86ABC}"/>
              </a:ext>
            </a:extLst>
          </p:cNvPr>
          <p:cNvCxnSpPr>
            <a:cxnSpLocks noChangeShapeType="1"/>
            <a:stCxn id="140" idx="1"/>
            <a:endCxn id="139" idx="5"/>
          </p:cNvCxnSpPr>
          <p:nvPr/>
        </p:nvCxnSpPr>
        <p:spPr bwMode="auto">
          <a:xfrm flipH="1" flipV="1">
            <a:off x="6911199" y="5562282"/>
            <a:ext cx="320675" cy="23336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" name="Oval 26">
            <a:extLst>
              <a:ext uri="{FF2B5EF4-FFF2-40B4-BE49-F238E27FC236}">
                <a16:creationId xmlns:a16="http://schemas.microsoft.com/office/drawing/2014/main" id="{B3A59025-057C-4CDC-9A05-468C2FD78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024" y="5763895"/>
            <a:ext cx="284163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144" name="Oval 27">
            <a:extLst>
              <a:ext uri="{FF2B5EF4-FFF2-40B4-BE49-F238E27FC236}">
                <a16:creationId xmlns:a16="http://schemas.microsoft.com/office/drawing/2014/main" id="{01454767-D618-4248-B510-DFEF8D0F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7624" y="5309870"/>
            <a:ext cx="284163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sp>
        <p:nvSpPr>
          <p:cNvPr id="145" name="Oval 28">
            <a:extLst>
              <a:ext uri="{FF2B5EF4-FFF2-40B4-BE49-F238E27FC236}">
                <a16:creationId xmlns:a16="http://schemas.microsoft.com/office/drawing/2014/main" id="{5C0DD5B5-77AC-4B9C-849F-DBE7AA281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9912" y="5765482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  <p:cxnSp>
        <p:nvCxnSpPr>
          <p:cNvPr id="146" name="AutoShape 29">
            <a:extLst>
              <a:ext uri="{FF2B5EF4-FFF2-40B4-BE49-F238E27FC236}">
                <a16:creationId xmlns:a16="http://schemas.microsoft.com/office/drawing/2014/main" id="{EE97F058-D955-449D-A501-8D10C7A46E83}"/>
              </a:ext>
            </a:extLst>
          </p:cNvPr>
          <p:cNvCxnSpPr>
            <a:cxnSpLocks noChangeShapeType="1"/>
            <a:stCxn id="148" idx="7"/>
            <a:endCxn id="144" idx="3"/>
          </p:cNvCxnSpPr>
          <p:nvPr/>
        </p:nvCxnSpPr>
        <p:spPr bwMode="auto">
          <a:xfrm flipV="1">
            <a:off x="8508224" y="5563870"/>
            <a:ext cx="320675" cy="23336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7" name="AutoShape 30">
            <a:extLst>
              <a:ext uri="{FF2B5EF4-FFF2-40B4-BE49-F238E27FC236}">
                <a16:creationId xmlns:a16="http://schemas.microsoft.com/office/drawing/2014/main" id="{E7AC5063-8923-4CF3-A80F-9B620931BD85}"/>
              </a:ext>
            </a:extLst>
          </p:cNvPr>
          <p:cNvCxnSpPr>
            <a:cxnSpLocks noChangeShapeType="1"/>
            <a:stCxn id="145" idx="1"/>
            <a:endCxn id="144" idx="5"/>
          </p:cNvCxnSpPr>
          <p:nvPr/>
        </p:nvCxnSpPr>
        <p:spPr bwMode="auto">
          <a:xfrm flipH="1" flipV="1">
            <a:off x="9030512" y="5563870"/>
            <a:ext cx="320675" cy="23336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8" name="Oval 31">
            <a:extLst>
              <a:ext uri="{FF2B5EF4-FFF2-40B4-BE49-F238E27FC236}">
                <a16:creationId xmlns:a16="http://schemas.microsoft.com/office/drawing/2014/main" id="{C1444700-D092-4A7F-B458-5B5E80EDA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337" y="5765482"/>
            <a:ext cx="284162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619422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FCC1169C-4B73-45ED-980C-BEC2BABD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2687318-8642-463E-A400-079A455D94B1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AU" altLang="en-US" sz="14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E4DBA05C-EEE6-4F4A-A0D9-7FB98EEE54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1" y="381000"/>
            <a:ext cx="4945063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Example (3/4)</a:t>
            </a:r>
          </a:p>
        </p:txBody>
      </p:sp>
      <p:sp>
        <p:nvSpPr>
          <p:cNvPr id="62" name="Oval 32">
            <a:extLst>
              <a:ext uri="{FF2B5EF4-FFF2-40B4-BE49-F238E27FC236}">
                <a16:creationId xmlns:a16="http://schemas.microsoft.com/office/drawing/2014/main" id="{EBBA3E11-C3F9-4B52-924E-D55228B99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363" y="2228850"/>
            <a:ext cx="285750" cy="284163"/>
          </a:xfrm>
          <a:prstGeom prst="ellipse">
            <a:avLst/>
          </a:prstGeom>
          <a:solidFill>
            <a:srgbClr val="00E4A8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63" name="AutoShape 33">
            <a:extLst>
              <a:ext uri="{FF2B5EF4-FFF2-40B4-BE49-F238E27FC236}">
                <a16:creationId xmlns:a16="http://schemas.microsoft.com/office/drawing/2014/main" id="{843B8166-6BDC-407E-8875-D14C1D215BC9}"/>
              </a:ext>
            </a:extLst>
          </p:cNvPr>
          <p:cNvCxnSpPr>
            <a:cxnSpLocks noChangeShapeType="1"/>
            <a:stCxn id="62" idx="3"/>
            <a:endCxn id="65" idx="7"/>
          </p:cNvCxnSpPr>
          <p:nvPr/>
        </p:nvCxnSpPr>
        <p:spPr bwMode="auto">
          <a:xfrm flipH="1">
            <a:off x="1957388" y="2486025"/>
            <a:ext cx="857250" cy="23018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AutoShape 34">
            <a:extLst>
              <a:ext uri="{FF2B5EF4-FFF2-40B4-BE49-F238E27FC236}">
                <a16:creationId xmlns:a16="http://schemas.microsoft.com/office/drawing/2014/main" id="{AF81F31C-5222-4885-BD63-2AE856BB34CF}"/>
              </a:ext>
            </a:extLst>
          </p:cNvPr>
          <p:cNvCxnSpPr>
            <a:cxnSpLocks noChangeShapeType="1"/>
            <a:stCxn id="70" idx="1"/>
            <a:endCxn id="62" idx="5"/>
          </p:cNvCxnSpPr>
          <p:nvPr/>
        </p:nvCxnSpPr>
        <p:spPr bwMode="auto">
          <a:xfrm flipH="1" flipV="1">
            <a:off x="3017838" y="2486025"/>
            <a:ext cx="857250" cy="227013"/>
          </a:xfrm>
          <a:prstGeom prst="straightConnector1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Oval 35">
            <a:extLst>
              <a:ext uri="{FF2B5EF4-FFF2-40B4-BE49-F238E27FC236}">
                <a16:creationId xmlns:a16="http://schemas.microsoft.com/office/drawing/2014/main" id="{2CF811D2-A67C-4498-8D90-C71AEFF7B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2684463"/>
            <a:ext cx="284163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66" name="Oval 36">
            <a:extLst>
              <a:ext uri="{FF2B5EF4-FFF2-40B4-BE49-F238E27FC236}">
                <a16:creationId xmlns:a16="http://schemas.microsoft.com/office/drawing/2014/main" id="{3950900A-1E38-4554-9151-3F188A4D0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788" y="3140075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cxnSp>
        <p:nvCxnSpPr>
          <p:cNvPr id="67" name="AutoShape 37">
            <a:extLst>
              <a:ext uri="{FF2B5EF4-FFF2-40B4-BE49-F238E27FC236}">
                <a16:creationId xmlns:a16="http://schemas.microsoft.com/office/drawing/2014/main" id="{83265D9D-0FDB-4F9D-965B-D5D04CCBD9E5}"/>
              </a:ext>
            </a:extLst>
          </p:cNvPr>
          <p:cNvCxnSpPr>
            <a:cxnSpLocks noChangeShapeType="1"/>
            <a:stCxn id="69" idx="7"/>
            <a:endCxn id="65" idx="3"/>
          </p:cNvCxnSpPr>
          <p:nvPr/>
        </p:nvCxnSpPr>
        <p:spPr bwMode="auto">
          <a:xfrm flipV="1">
            <a:off x="1435100" y="2938463"/>
            <a:ext cx="320675" cy="23336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AutoShape 38">
            <a:extLst>
              <a:ext uri="{FF2B5EF4-FFF2-40B4-BE49-F238E27FC236}">
                <a16:creationId xmlns:a16="http://schemas.microsoft.com/office/drawing/2014/main" id="{7B209BA2-CE18-49C2-B7F3-1958BBB01BBD}"/>
              </a:ext>
            </a:extLst>
          </p:cNvPr>
          <p:cNvCxnSpPr>
            <a:cxnSpLocks noChangeShapeType="1"/>
            <a:stCxn id="66" idx="1"/>
            <a:endCxn id="65" idx="5"/>
          </p:cNvCxnSpPr>
          <p:nvPr/>
        </p:nvCxnSpPr>
        <p:spPr bwMode="auto">
          <a:xfrm flipH="1" flipV="1">
            <a:off x="1957388" y="2938463"/>
            <a:ext cx="320675" cy="23336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Oval 39">
            <a:extLst>
              <a:ext uri="{FF2B5EF4-FFF2-40B4-BE49-F238E27FC236}">
                <a16:creationId xmlns:a16="http://schemas.microsoft.com/office/drawing/2014/main" id="{9FE9FB61-D7C9-4CF3-AC3B-C3D10B1CE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213" y="3140075"/>
            <a:ext cx="284162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70" name="Oval 40">
            <a:extLst>
              <a:ext uri="{FF2B5EF4-FFF2-40B4-BE49-F238E27FC236}">
                <a16:creationId xmlns:a16="http://schemas.microsoft.com/office/drawing/2014/main" id="{1C79C2B7-2B5A-4F15-8780-E0CBF409D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3" y="2686050"/>
            <a:ext cx="284162" cy="285750"/>
          </a:xfrm>
          <a:prstGeom prst="ellipse">
            <a:avLst/>
          </a:prstGeom>
          <a:solidFill>
            <a:srgbClr val="00E4A8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71" name="Oval 41">
            <a:extLst>
              <a:ext uri="{FF2B5EF4-FFF2-40B4-BE49-F238E27FC236}">
                <a16:creationId xmlns:a16="http://schemas.microsoft.com/office/drawing/2014/main" id="{1E99EA91-F7EF-457B-8383-F4C77E6C5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3141663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72" name="AutoShape 42">
            <a:extLst>
              <a:ext uri="{FF2B5EF4-FFF2-40B4-BE49-F238E27FC236}">
                <a16:creationId xmlns:a16="http://schemas.microsoft.com/office/drawing/2014/main" id="{0619A61F-CB42-420D-8E5F-E69E02ABAEFA}"/>
              </a:ext>
            </a:extLst>
          </p:cNvPr>
          <p:cNvCxnSpPr>
            <a:cxnSpLocks noChangeShapeType="1"/>
            <a:stCxn id="74" idx="7"/>
            <a:endCxn id="70" idx="3"/>
          </p:cNvCxnSpPr>
          <p:nvPr/>
        </p:nvCxnSpPr>
        <p:spPr bwMode="auto">
          <a:xfrm flipV="1">
            <a:off x="3554413" y="2944813"/>
            <a:ext cx="320675" cy="223837"/>
          </a:xfrm>
          <a:prstGeom prst="straightConnector1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43">
            <a:extLst>
              <a:ext uri="{FF2B5EF4-FFF2-40B4-BE49-F238E27FC236}">
                <a16:creationId xmlns:a16="http://schemas.microsoft.com/office/drawing/2014/main" id="{7B28738D-EF64-4B73-97B0-C252325C97FB}"/>
              </a:ext>
            </a:extLst>
          </p:cNvPr>
          <p:cNvCxnSpPr>
            <a:cxnSpLocks noChangeShapeType="1"/>
            <a:stCxn id="71" idx="1"/>
            <a:endCxn id="70" idx="5"/>
          </p:cNvCxnSpPr>
          <p:nvPr/>
        </p:nvCxnSpPr>
        <p:spPr bwMode="auto">
          <a:xfrm flipH="1" flipV="1">
            <a:off x="4076700" y="2944813"/>
            <a:ext cx="320675" cy="2286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Oval 44">
            <a:extLst>
              <a:ext uri="{FF2B5EF4-FFF2-40B4-BE49-F238E27FC236}">
                <a16:creationId xmlns:a16="http://schemas.microsoft.com/office/drawing/2014/main" id="{E27B51D7-4501-4499-B898-395CE944A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525" y="3141663"/>
            <a:ext cx="284163" cy="285750"/>
          </a:xfrm>
          <a:prstGeom prst="ellipse">
            <a:avLst/>
          </a:prstGeom>
          <a:solidFill>
            <a:srgbClr val="00E4A8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75" name="Oval 45">
            <a:extLst>
              <a:ext uri="{FF2B5EF4-FFF2-40B4-BE49-F238E27FC236}">
                <a16:creationId xmlns:a16="http://schemas.microsoft.com/office/drawing/2014/main" id="{948DB6CA-F9BE-41B9-8679-C6B771679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675" y="1801813"/>
            <a:ext cx="287338" cy="284162"/>
          </a:xfrm>
          <a:prstGeom prst="ellipse">
            <a:avLst/>
          </a:prstGeom>
          <a:solidFill>
            <a:srgbClr val="00E4A8"/>
          </a:solidFill>
          <a:ln w="127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76" name="AutoShape 46">
            <a:extLst>
              <a:ext uri="{FF2B5EF4-FFF2-40B4-BE49-F238E27FC236}">
                <a16:creationId xmlns:a16="http://schemas.microsoft.com/office/drawing/2014/main" id="{DA75C668-92CA-4DAE-80F6-F2EF416BC5FC}"/>
              </a:ext>
            </a:extLst>
          </p:cNvPr>
          <p:cNvCxnSpPr>
            <a:cxnSpLocks noChangeShapeType="1"/>
            <a:stCxn id="75" idx="5"/>
            <a:endCxn id="78" idx="1"/>
          </p:cNvCxnSpPr>
          <p:nvPr/>
        </p:nvCxnSpPr>
        <p:spPr bwMode="auto">
          <a:xfrm>
            <a:off x="5137150" y="2044700"/>
            <a:ext cx="1917700" cy="212725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AutoShape 47">
            <a:extLst>
              <a:ext uri="{FF2B5EF4-FFF2-40B4-BE49-F238E27FC236}">
                <a16:creationId xmlns:a16="http://schemas.microsoft.com/office/drawing/2014/main" id="{4C6B7244-E7AF-42F6-B5F6-A5EC6DCC548E}"/>
              </a:ext>
            </a:extLst>
          </p:cNvPr>
          <p:cNvCxnSpPr>
            <a:cxnSpLocks noChangeShapeType="1"/>
            <a:stCxn id="75" idx="3"/>
            <a:endCxn id="62" idx="7"/>
          </p:cNvCxnSpPr>
          <p:nvPr/>
        </p:nvCxnSpPr>
        <p:spPr bwMode="auto">
          <a:xfrm flipH="1">
            <a:off x="3017838" y="2044700"/>
            <a:ext cx="1917700" cy="211138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Oval 48">
            <a:extLst>
              <a:ext uri="{FF2B5EF4-FFF2-40B4-BE49-F238E27FC236}">
                <a16:creationId xmlns:a16="http://schemas.microsoft.com/office/drawing/2014/main" id="{0513046D-8113-440F-B588-B0EC29A32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3575" y="2230438"/>
            <a:ext cx="285750" cy="284162"/>
          </a:xfrm>
          <a:prstGeom prst="ellipse">
            <a:avLst/>
          </a:prstGeom>
          <a:solidFill>
            <a:srgbClr val="00E4A8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79" name="AutoShape 49">
            <a:extLst>
              <a:ext uri="{FF2B5EF4-FFF2-40B4-BE49-F238E27FC236}">
                <a16:creationId xmlns:a16="http://schemas.microsoft.com/office/drawing/2014/main" id="{3EEBC8B2-6077-446F-8841-E417660F9A0F}"/>
              </a:ext>
            </a:extLst>
          </p:cNvPr>
          <p:cNvCxnSpPr>
            <a:cxnSpLocks noChangeShapeType="1"/>
            <a:stCxn id="78" idx="3"/>
            <a:endCxn id="81" idx="7"/>
          </p:cNvCxnSpPr>
          <p:nvPr/>
        </p:nvCxnSpPr>
        <p:spPr bwMode="auto">
          <a:xfrm flipH="1">
            <a:off x="6197600" y="2487613"/>
            <a:ext cx="857250" cy="225425"/>
          </a:xfrm>
          <a:prstGeom prst="straightConnector1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AutoShape 50">
            <a:extLst>
              <a:ext uri="{FF2B5EF4-FFF2-40B4-BE49-F238E27FC236}">
                <a16:creationId xmlns:a16="http://schemas.microsoft.com/office/drawing/2014/main" id="{AF3DE580-5A79-4E29-9506-BACE13C2A68D}"/>
              </a:ext>
            </a:extLst>
          </p:cNvPr>
          <p:cNvCxnSpPr>
            <a:cxnSpLocks noChangeShapeType="1"/>
            <a:stCxn id="86" idx="1"/>
            <a:endCxn id="78" idx="5"/>
          </p:cNvCxnSpPr>
          <p:nvPr/>
        </p:nvCxnSpPr>
        <p:spPr bwMode="auto">
          <a:xfrm flipH="1" flipV="1">
            <a:off x="7258050" y="2487613"/>
            <a:ext cx="857250" cy="23177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Oval 51">
            <a:extLst>
              <a:ext uri="{FF2B5EF4-FFF2-40B4-BE49-F238E27FC236}">
                <a16:creationId xmlns:a16="http://schemas.microsoft.com/office/drawing/2014/main" id="{0CA0D52A-5CEC-48EF-A6CE-189F5F448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4713" y="2686050"/>
            <a:ext cx="284162" cy="285750"/>
          </a:xfrm>
          <a:prstGeom prst="ellipse">
            <a:avLst/>
          </a:prstGeom>
          <a:solidFill>
            <a:srgbClr val="00E4A8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altLang="en-US" sz="1600" kern="0" dirty="0">
                <a:solidFill>
                  <a:srgbClr val="33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2" name="Oval 52">
            <a:extLst>
              <a:ext uri="{FF2B5EF4-FFF2-40B4-BE49-F238E27FC236}">
                <a16:creationId xmlns:a16="http://schemas.microsoft.com/office/drawing/2014/main" id="{3A8D4A13-E6C4-4A0A-8221-4E44604BE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141663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83" name="AutoShape 53">
            <a:extLst>
              <a:ext uri="{FF2B5EF4-FFF2-40B4-BE49-F238E27FC236}">
                <a16:creationId xmlns:a16="http://schemas.microsoft.com/office/drawing/2014/main" id="{785CC3F0-DA3D-425B-B847-D6D7C7BCF70A}"/>
              </a:ext>
            </a:extLst>
          </p:cNvPr>
          <p:cNvCxnSpPr>
            <a:cxnSpLocks noChangeShapeType="1"/>
            <a:stCxn id="85" idx="7"/>
            <a:endCxn id="81" idx="3"/>
          </p:cNvCxnSpPr>
          <p:nvPr/>
        </p:nvCxnSpPr>
        <p:spPr bwMode="auto">
          <a:xfrm flipV="1">
            <a:off x="5675313" y="2944813"/>
            <a:ext cx="320675" cy="2286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" name="Oval 55">
            <a:extLst>
              <a:ext uri="{FF2B5EF4-FFF2-40B4-BE49-F238E27FC236}">
                <a16:creationId xmlns:a16="http://schemas.microsoft.com/office/drawing/2014/main" id="{FE124BF8-EEAE-4D8A-BA9C-0E4BDC55C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2425" y="3141663"/>
            <a:ext cx="284163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86" name="Oval 56">
            <a:extLst>
              <a:ext uri="{FF2B5EF4-FFF2-40B4-BE49-F238E27FC236}">
                <a16:creationId xmlns:a16="http://schemas.microsoft.com/office/drawing/2014/main" id="{0C2CBA4F-5372-4E4A-B975-E105F38D5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4025" y="2687638"/>
            <a:ext cx="284163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sp>
        <p:nvSpPr>
          <p:cNvPr id="87" name="Oval 57">
            <a:extLst>
              <a:ext uri="{FF2B5EF4-FFF2-40B4-BE49-F238E27FC236}">
                <a16:creationId xmlns:a16="http://schemas.microsoft.com/office/drawing/2014/main" id="{DA5494E9-C51C-4F8E-A41D-C7FA445D9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6313" y="3143250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  <p:cxnSp>
        <p:nvCxnSpPr>
          <p:cNvPr id="88" name="AutoShape 58">
            <a:extLst>
              <a:ext uri="{FF2B5EF4-FFF2-40B4-BE49-F238E27FC236}">
                <a16:creationId xmlns:a16="http://schemas.microsoft.com/office/drawing/2014/main" id="{D3D7F60D-4858-4663-9AFF-3E9DD132571D}"/>
              </a:ext>
            </a:extLst>
          </p:cNvPr>
          <p:cNvCxnSpPr>
            <a:cxnSpLocks noChangeShapeType="1"/>
            <a:stCxn id="90" idx="7"/>
            <a:endCxn id="86" idx="3"/>
          </p:cNvCxnSpPr>
          <p:nvPr/>
        </p:nvCxnSpPr>
        <p:spPr bwMode="auto">
          <a:xfrm flipV="1">
            <a:off x="7794625" y="2941638"/>
            <a:ext cx="320675" cy="23336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AutoShape 59">
            <a:extLst>
              <a:ext uri="{FF2B5EF4-FFF2-40B4-BE49-F238E27FC236}">
                <a16:creationId xmlns:a16="http://schemas.microsoft.com/office/drawing/2014/main" id="{F94C8348-CBF1-44E7-B641-4414A6EDCC75}"/>
              </a:ext>
            </a:extLst>
          </p:cNvPr>
          <p:cNvCxnSpPr>
            <a:cxnSpLocks noChangeShapeType="1"/>
            <a:stCxn id="87" idx="1"/>
            <a:endCxn id="86" idx="5"/>
          </p:cNvCxnSpPr>
          <p:nvPr/>
        </p:nvCxnSpPr>
        <p:spPr bwMode="auto">
          <a:xfrm flipH="1" flipV="1">
            <a:off x="8316913" y="2941638"/>
            <a:ext cx="320675" cy="23336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" name="Oval 60">
            <a:extLst>
              <a:ext uri="{FF2B5EF4-FFF2-40B4-BE49-F238E27FC236}">
                <a16:creationId xmlns:a16="http://schemas.microsoft.com/office/drawing/2014/main" id="{D6967D8C-BE07-41D8-AE2F-1CD315F2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1738" y="3143250"/>
            <a:ext cx="284162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120" name="Oval 3">
            <a:extLst>
              <a:ext uri="{FF2B5EF4-FFF2-40B4-BE49-F238E27FC236}">
                <a16:creationId xmlns:a16="http://schemas.microsoft.com/office/drawing/2014/main" id="{402171A3-FD97-4AF6-9C33-6D6681C3A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4567239"/>
            <a:ext cx="285750" cy="284162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121" name="AutoShape 4">
            <a:extLst>
              <a:ext uri="{FF2B5EF4-FFF2-40B4-BE49-F238E27FC236}">
                <a16:creationId xmlns:a16="http://schemas.microsoft.com/office/drawing/2014/main" id="{32B26CBB-1B94-48F7-BD1C-93B5BCDD78A0}"/>
              </a:ext>
            </a:extLst>
          </p:cNvPr>
          <p:cNvCxnSpPr>
            <a:cxnSpLocks noChangeShapeType="1"/>
            <a:stCxn id="120" idx="3"/>
            <a:endCxn id="123" idx="7"/>
          </p:cNvCxnSpPr>
          <p:nvPr/>
        </p:nvCxnSpPr>
        <p:spPr bwMode="auto">
          <a:xfrm flipH="1">
            <a:off x="2100263" y="4819651"/>
            <a:ext cx="857250" cy="2349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5">
            <a:extLst>
              <a:ext uri="{FF2B5EF4-FFF2-40B4-BE49-F238E27FC236}">
                <a16:creationId xmlns:a16="http://schemas.microsoft.com/office/drawing/2014/main" id="{06DBD652-9AC0-49C0-AEE3-CFEA6C97732D}"/>
              </a:ext>
            </a:extLst>
          </p:cNvPr>
          <p:cNvCxnSpPr>
            <a:cxnSpLocks noChangeShapeType="1"/>
            <a:stCxn id="128" idx="1"/>
            <a:endCxn id="120" idx="5"/>
          </p:cNvCxnSpPr>
          <p:nvPr/>
        </p:nvCxnSpPr>
        <p:spPr bwMode="auto">
          <a:xfrm flipH="1" flipV="1">
            <a:off x="3160713" y="4819651"/>
            <a:ext cx="857250" cy="23653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" name="Oval 6">
            <a:extLst>
              <a:ext uri="{FF2B5EF4-FFF2-40B4-BE49-F238E27FC236}">
                <a16:creationId xmlns:a16="http://schemas.microsoft.com/office/drawing/2014/main" id="{380DED18-7AD3-4064-9F56-E3A54A69E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5022851"/>
            <a:ext cx="284163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124" name="Oval 7">
            <a:extLst>
              <a:ext uri="{FF2B5EF4-FFF2-40B4-BE49-F238E27FC236}">
                <a16:creationId xmlns:a16="http://schemas.microsoft.com/office/drawing/2014/main" id="{8F26F994-CB9E-4EDB-AF92-5569BCDA8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9663" y="5478464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cxnSp>
        <p:nvCxnSpPr>
          <p:cNvPr id="125" name="AutoShape 8">
            <a:extLst>
              <a:ext uri="{FF2B5EF4-FFF2-40B4-BE49-F238E27FC236}">
                <a16:creationId xmlns:a16="http://schemas.microsoft.com/office/drawing/2014/main" id="{BFAB6C77-F71A-4485-A9FA-4855E521B98B}"/>
              </a:ext>
            </a:extLst>
          </p:cNvPr>
          <p:cNvCxnSpPr>
            <a:cxnSpLocks noChangeShapeType="1"/>
            <a:stCxn id="127" idx="7"/>
            <a:endCxn id="123" idx="3"/>
          </p:cNvCxnSpPr>
          <p:nvPr/>
        </p:nvCxnSpPr>
        <p:spPr bwMode="auto">
          <a:xfrm flipV="1">
            <a:off x="1577975" y="5276851"/>
            <a:ext cx="320675" cy="23336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" name="AutoShape 9">
            <a:extLst>
              <a:ext uri="{FF2B5EF4-FFF2-40B4-BE49-F238E27FC236}">
                <a16:creationId xmlns:a16="http://schemas.microsoft.com/office/drawing/2014/main" id="{30119939-12F8-43EC-9EE9-86D60861D054}"/>
              </a:ext>
            </a:extLst>
          </p:cNvPr>
          <p:cNvCxnSpPr>
            <a:cxnSpLocks noChangeShapeType="1"/>
            <a:stCxn id="124" idx="1"/>
            <a:endCxn id="123" idx="5"/>
          </p:cNvCxnSpPr>
          <p:nvPr/>
        </p:nvCxnSpPr>
        <p:spPr bwMode="auto">
          <a:xfrm flipH="1" flipV="1">
            <a:off x="2100263" y="5276851"/>
            <a:ext cx="320675" cy="23336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10">
            <a:extLst>
              <a:ext uri="{FF2B5EF4-FFF2-40B4-BE49-F238E27FC236}">
                <a16:creationId xmlns:a16="http://schemas.microsoft.com/office/drawing/2014/main" id="{3AEC8BBC-1578-49FF-A188-504ACD56D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088" y="5478464"/>
            <a:ext cx="284162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128" name="Oval 11">
            <a:extLst>
              <a:ext uri="{FF2B5EF4-FFF2-40B4-BE49-F238E27FC236}">
                <a16:creationId xmlns:a16="http://schemas.microsoft.com/office/drawing/2014/main" id="{3D870AF6-A3D1-4B57-B3BE-556D38624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688" y="5024439"/>
            <a:ext cx="284162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29" name="Oval 12">
            <a:extLst>
              <a:ext uri="{FF2B5EF4-FFF2-40B4-BE49-F238E27FC236}">
                <a16:creationId xmlns:a16="http://schemas.microsoft.com/office/drawing/2014/main" id="{E05BF2F1-4D9B-4149-8B16-1321EF75E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75" y="5480051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130" name="AutoShape 13">
            <a:extLst>
              <a:ext uri="{FF2B5EF4-FFF2-40B4-BE49-F238E27FC236}">
                <a16:creationId xmlns:a16="http://schemas.microsoft.com/office/drawing/2014/main" id="{79761671-38BF-4BA9-8B2F-C32F90551575}"/>
              </a:ext>
            </a:extLst>
          </p:cNvPr>
          <p:cNvCxnSpPr>
            <a:cxnSpLocks noChangeShapeType="1"/>
            <a:stCxn id="132" idx="7"/>
            <a:endCxn id="128" idx="3"/>
          </p:cNvCxnSpPr>
          <p:nvPr/>
        </p:nvCxnSpPr>
        <p:spPr bwMode="auto">
          <a:xfrm flipV="1">
            <a:off x="3697288" y="5278439"/>
            <a:ext cx="320675" cy="23336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1" name="AutoShape 14">
            <a:extLst>
              <a:ext uri="{FF2B5EF4-FFF2-40B4-BE49-F238E27FC236}">
                <a16:creationId xmlns:a16="http://schemas.microsoft.com/office/drawing/2014/main" id="{DAAA65CB-E552-4056-90C8-7C09B404B983}"/>
              </a:ext>
            </a:extLst>
          </p:cNvPr>
          <p:cNvCxnSpPr>
            <a:cxnSpLocks noChangeShapeType="1"/>
            <a:stCxn id="129" idx="1"/>
            <a:endCxn id="128" idx="5"/>
          </p:cNvCxnSpPr>
          <p:nvPr/>
        </p:nvCxnSpPr>
        <p:spPr bwMode="auto">
          <a:xfrm flipH="1" flipV="1">
            <a:off x="4219575" y="5278439"/>
            <a:ext cx="320675" cy="23336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2" name="Oval 15">
            <a:extLst>
              <a:ext uri="{FF2B5EF4-FFF2-40B4-BE49-F238E27FC236}">
                <a16:creationId xmlns:a16="http://schemas.microsoft.com/office/drawing/2014/main" id="{1934A569-FEC3-4687-A9DF-732E4BAEC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00" y="5480051"/>
            <a:ext cx="284163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133" name="Oval 16">
            <a:extLst>
              <a:ext uri="{FF2B5EF4-FFF2-40B4-BE49-F238E27FC236}">
                <a16:creationId xmlns:a16="http://schemas.microsoft.com/office/drawing/2014/main" id="{C0351680-F0F8-4A8D-BBDC-1C4E19A5C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140201"/>
            <a:ext cx="287338" cy="284163"/>
          </a:xfrm>
          <a:prstGeom prst="ellipse">
            <a:avLst/>
          </a:prstGeom>
          <a:solidFill>
            <a:srgbClr val="00E4A8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</p:txBody>
      </p:sp>
      <p:cxnSp>
        <p:nvCxnSpPr>
          <p:cNvPr id="134" name="AutoShape 17">
            <a:extLst>
              <a:ext uri="{FF2B5EF4-FFF2-40B4-BE49-F238E27FC236}">
                <a16:creationId xmlns:a16="http://schemas.microsoft.com/office/drawing/2014/main" id="{E79C80C5-CBD2-4F91-A0A3-3AD05710EB6E}"/>
              </a:ext>
            </a:extLst>
          </p:cNvPr>
          <p:cNvCxnSpPr>
            <a:cxnSpLocks noChangeShapeType="1"/>
            <a:stCxn id="133" idx="5"/>
            <a:endCxn id="136" idx="1"/>
          </p:cNvCxnSpPr>
          <p:nvPr/>
        </p:nvCxnSpPr>
        <p:spPr bwMode="auto">
          <a:xfrm>
            <a:off x="5280025" y="4397376"/>
            <a:ext cx="1917700" cy="2032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5" name="AutoShape 18">
            <a:extLst>
              <a:ext uri="{FF2B5EF4-FFF2-40B4-BE49-F238E27FC236}">
                <a16:creationId xmlns:a16="http://schemas.microsoft.com/office/drawing/2014/main" id="{5956DB8A-D7F4-4D43-9953-7391D3C80A5A}"/>
              </a:ext>
            </a:extLst>
          </p:cNvPr>
          <p:cNvCxnSpPr>
            <a:cxnSpLocks noChangeShapeType="1"/>
            <a:stCxn id="133" idx="3"/>
            <a:endCxn id="120" idx="7"/>
          </p:cNvCxnSpPr>
          <p:nvPr/>
        </p:nvCxnSpPr>
        <p:spPr bwMode="auto">
          <a:xfrm flipH="1">
            <a:off x="3160713" y="4397376"/>
            <a:ext cx="1917700" cy="20161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6" name="Oval 19">
            <a:extLst>
              <a:ext uri="{FF2B5EF4-FFF2-40B4-BE49-F238E27FC236}">
                <a16:creationId xmlns:a16="http://schemas.microsoft.com/office/drawing/2014/main" id="{97F7DB81-19D4-4FF2-A239-BFAF556E6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6450" y="4568826"/>
            <a:ext cx="285750" cy="284163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137" name="AutoShape 20">
            <a:extLst>
              <a:ext uri="{FF2B5EF4-FFF2-40B4-BE49-F238E27FC236}">
                <a16:creationId xmlns:a16="http://schemas.microsoft.com/office/drawing/2014/main" id="{92AB30E2-1FA3-4DCA-B6CF-AF9A4AB9F585}"/>
              </a:ext>
            </a:extLst>
          </p:cNvPr>
          <p:cNvCxnSpPr>
            <a:cxnSpLocks noChangeShapeType="1"/>
            <a:stCxn id="136" idx="3"/>
            <a:endCxn id="139" idx="7"/>
          </p:cNvCxnSpPr>
          <p:nvPr/>
        </p:nvCxnSpPr>
        <p:spPr bwMode="auto">
          <a:xfrm flipH="1">
            <a:off x="6340475" y="4821239"/>
            <a:ext cx="857250" cy="2349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8" name="AutoShape 21">
            <a:extLst>
              <a:ext uri="{FF2B5EF4-FFF2-40B4-BE49-F238E27FC236}">
                <a16:creationId xmlns:a16="http://schemas.microsoft.com/office/drawing/2014/main" id="{49A4A465-7E44-404B-B879-4BBCD81D2235}"/>
              </a:ext>
            </a:extLst>
          </p:cNvPr>
          <p:cNvCxnSpPr>
            <a:cxnSpLocks noChangeShapeType="1"/>
            <a:stCxn id="144" idx="1"/>
            <a:endCxn id="136" idx="5"/>
          </p:cNvCxnSpPr>
          <p:nvPr/>
        </p:nvCxnSpPr>
        <p:spPr bwMode="auto">
          <a:xfrm flipH="1" flipV="1">
            <a:off x="7400925" y="4821239"/>
            <a:ext cx="857250" cy="23653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9" name="Oval 22">
            <a:extLst>
              <a:ext uri="{FF2B5EF4-FFF2-40B4-BE49-F238E27FC236}">
                <a16:creationId xmlns:a16="http://schemas.microsoft.com/office/drawing/2014/main" id="{BC397451-7A8E-4EA8-BDB0-D7CC80FC5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588" y="5024439"/>
            <a:ext cx="284162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alt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0" name="Oval 23">
            <a:extLst>
              <a:ext uri="{FF2B5EF4-FFF2-40B4-BE49-F238E27FC236}">
                <a16:creationId xmlns:a16="http://schemas.microsoft.com/office/drawing/2014/main" id="{094A8BA9-C493-4F06-A418-9B5E36177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75" y="5480051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alt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41" name="AutoShape 24">
            <a:extLst>
              <a:ext uri="{FF2B5EF4-FFF2-40B4-BE49-F238E27FC236}">
                <a16:creationId xmlns:a16="http://schemas.microsoft.com/office/drawing/2014/main" id="{6FC8B3F1-A94A-4200-9068-6C6AA2D04ECB}"/>
              </a:ext>
            </a:extLst>
          </p:cNvPr>
          <p:cNvCxnSpPr>
            <a:cxnSpLocks noChangeShapeType="1"/>
            <a:stCxn id="143" idx="7"/>
            <a:endCxn id="139" idx="3"/>
          </p:cNvCxnSpPr>
          <p:nvPr/>
        </p:nvCxnSpPr>
        <p:spPr bwMode="auto">
          <a:xfrm flipV="1">
            <a:off x="5818188" y="5278439"/>
            <a:ext cx="320675" cy="23336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2" name="AutoShape 25">
            <a:extLst>
              <a:ext uri="{FF2B5EF4-FFF2-40B4-BE49-F238E27FC236}">
                <a16:creationId xmlns:a16="http://schemas.microsoft.com/office/drawing/2014/main" id="{A149A6EF-6F5B-4F44-AC1C-79FB2BB5F555}"/>
              </a:ext>
            </a:extLst>
          </p:cNvPr>
          <p:cNvCxnSpPr>
            <a:cxnSpLocks noChangeShapeType="1"/>
            <a:stCxn id="140" idx="1"/>
            <a:endCxn id="139" idx="5"/>
          </p:cNvCxnSpPr>
          <p:nvPr/>
        </p:nvCxnSpPr>
        <p:spPr bwMode="auto">
          <a:xfrm flipH="1" flipV="1">
            <a:off x="6340475" y="5278439"/>
            <a:ext cx="320675" cy="23336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" name="Oval 26">
            <a:extLst>
              <a:ext uri="{FF2B5EF4-FFF2-40B4-BE49-F238E27FC236}">
                <a16:creationId xmlns:a16="http://schemas.microsoft.com/office/drawing/2014/main" id="{85D3472E-4CF1-47FC-BCB0-67F9DB67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5480051"/>
            <a:ext cx="284163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144" name="Oval 27">
            <a:extLst>
              <a:ext uri="{FF2B5EF4-FFF2-40B4-BE49-F238E27FC236}">
                <a16:creationId xmlns:a16="http://schemas.microsoft.com/office/drawing/2014/main" id="{B59A13CF-670E-44F5-9935-6DD4597B0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6900" y="5026026"/>
            <a:ext cx="284163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sp>
        <p:nvSpPr>
          <p:cNvPr id="145" name="Oval 28">
            <a:extLst>
              <a:ext uri="{FF2B5EF4-FFF2-40B4-BE49-F238E27FC236}">
                <a16:creationId xmlns:a16="http://schemas.microsoft.com/office/drawing/2014/main" id="{7964BB8A-927F-4E75-8237-5110DEDE1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9188" y="5481639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  <p:cxnSp>
        <p:nvCxnSpPr>
          <p:cNvPr id="146" name="AutoShape 29">
            <a:extLst>
              <a:ext uri="{FF2B5EF4-FFF2-40B4-BE49-F238E27FC236}">
                <a16:creationId xmlns:a16="http://schemas.microsoft.com/office/drawing/2014/main" id="{F1439544-0DF9-47B0-8652-83964DCA807D}"/>
              </a:ext>
            </a:extLst>
          </p:cNvPr>
          <p:cNvCxnSpPr>
            <a:cxnSpLocks noChangeShapeType="1"/>
            <a:stCxn id="148" idx="7"/>
            <a:endCxn id="144" idx="3"/>
          </p:cNvCxnSpPr>
          <p:nvPr/>
        </p:nvCxnSpPr>
        <p:spPr bwMode="auto">
          <a:xfrm flipV="1">
            <a:off x="7937500" y="5280026"/>
            <a:ext cx="320675" cy="23336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7" name="AutoShape 30">
            <a:extLst>
              <a:ext uri="{FF2B5EF4-FFF2-40B4-BE49-F238E27FC236}">
                <a16:creationId xmlns:a16="http://schemas.microsoft.com/office/drawing/2014/main" id="{0F3775FC-9B03-483D-8A0D-9530CD40F5A6}"/>
              </a:ext>
            </a:extLst>
          </p:cNvPr>
          <p:cNvCxnSpPr>
            <a:cxnSpLocks noChangeShapeType="1"/>
            <a:stCxn id="145" idx="1"/>
            <a:endCxn id="144" idx="5"/>
          </p:cNvCxnSpPr>
          <p:nvPr/>
        </p:nvCxnSpPr>
        <p:spPr bwMode="auto">
          <a:xfrm flipH="1" flipV="1">
            <a:off x="8459788" y="5280026"/>
            <a:ext cx="320675" cy="23336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8" name="Oval 31">
            <a:extLst>
              <a:ext uri="{FF2B5EF4-FFF2-40B4-BE49-F238E27FC236}">
                <a16:creationId xmlns:a16="http://schemas.microsoft.com/office/drawing/2014/main" id="{AFE4ED6F-55AD-4365-8355-1AC56183A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4613" y="5481639"/>
            <a:ext cx="284162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  <p:cxnSp>
        <p:nvCxnSpPr>
          <p:cNvPr id="149" name="AutoShape 34">
            <a:extLst>
              <a:ext uri="{FF2B5EF4-FFF2-40B4-BE49-F238E27FC236}">
                <a16:creationId xmlns:a16="http://schemas.microsoft.com/office/drawing/2014/main" id="{D4E4D0FC-D852-4E79-AEB8-99F03693FA79}"/>
              </a:ext>
            </a:extLst>
          </p:cNvPr>
          <p:cNvCxnSpPr>
            <a:cxnSpLocks noChangeShapeType="1"/>
            <a:stCxn id="82" idx="1"/>
          </p:cNvCxnSpPr>
          <p:nvPr/>
        </p:nvCxnSpPr>
        <p:spPr bwMode="auto">
          <a:xfrm flipH="1" flipV="1">
            <a:off x="6159501" y="2956718"/>
            <a:ext cx="359346" cy="226792"/>
          </a:xfrm>
          <a:prstGeom prst="straightConnector1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25578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>
            <a:extLst>
              <a:ext uri="{FF2B5EF4-FFF2-40B4-BE49-F238E27FC236}">
                <a16:creationId xmlns:a16="http://schemas.microsoft.com/office/drawing/2014/main" id="{F6B9C384-5131-4485-94E9-8E221F2D1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C8B0B29-8E0E-426D-9425-95BB3E1C0002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AU" altLang="en-US" sz="14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DCC60F91-E6C7-4A8F-822C-B75A5F9C52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801" y="609601"/>
            <a:ext cx="4487863" cy="906463"/>
          </a:xfrm>
        </p:spPr>
        <p:txBody>
          <a:bodyPr/>
          <a:lstStyle/>
          <a:p>
            <a:pPr eaLnBrk="1" hangingPunct="1"/>
            <a:r>
              <a:rPr lang="en-US" altLang="en-US" sz="4000"/>
              <a:t>Example (4/4)</a:t>
            </a:r>
          </a:p>
        </p:txBody>
      </p:sp>
      <p:sp>
        <p:nvSpPr>
          <p:cNvPr id="62" name="Oval 32">
            <a:extLst>
              <a:ext uri="{FF2B5EF4-FFF2-40B4-BE49-F238E27FC236}">
                <a16:creationId xmlns:a16="http://schemas.microsoft.com/office/drawing/2014/main" id="{1D036C7D-CDC7-448D-9451-E3741BBB1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182" y="2756770"/>
            <a:ext cx="285750" cy="284162"/>
          </a:xfrm>
          <a:prstGeom prst="ellipse">
            <a:avLst/>
          </a:prstGeom>
          <a:solidFill>
            <a:srgbClr val="00E4A8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63" name="AutoShape 33">
            <a:extLst>
              <a:ext uri="{FF2B5EF4-FFF2-40B4-BE49-F238E27FC236}">
                <a16:creationId xmlns:a16="http://schemas.microsoft.com/office/drawing/2014/main" id="{96D9C2E0-5D40-41B2-BB24-399F92AC76D0}"/>
              </a:ext>
            </a:extLst>
          </p:cNvPr>
          <p:cNvCxnSpPr>
            <a:cxnSpLocks noChangeShapeType="1"/>
            <a:stCxn id="62" idx="3"/>
            <a:endCxn id="65" idx="7"/>
          </p:cNvCxnSpPr>
          <p:nvPr/>
        </p:nvCxnSpPr>
        <p:spPr bwMode="auto">
          <a:xfrm flipH="1">
            <a:off x="2209207" y="3013945"/>
            <a:ext cx="857250" cy="23018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AutoShape 34">
            <a:extLst>
              <a:ext uri="{FF2B5EF4-FFF2-40B4-BE49-F238E27FC236}">
                <a16:creationId xmlns:a16="http://schemas.microsoft.com/office/drawing/2014/main" id="{23102DCB-4E3F-463A-9E17-B0C1315EDDD9}"/>
              </a:ext>
            </a:extLst>
          </p:cNvPr>
          <p:cNvCxnSpPr>
            <a:cxnSpLocks noChangeShapeType="1"/>
            <a:stCxn id="70" idx="1"/>
            <a:endCxn id="62" idx="5"/>
          </p:cNvCxnSpPr>
          <p:nvPr/>
        </p:nvCxnSpPr>
        <p:spPr bwMode="auto">
          <a:xfrm flipH="1" flipV="1">
            <a:off x="3269657" y="3013945"/>
            <a:ext cx="857250" cy="227012"/>
          </a:xfrm>
          <a:prstGeom prst="straightConnector1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Oval 35">
            <a:extLst>
              <a:ext uri="{FF2B5EF4-FFF2-40B4-BE49-F238E27FC236}">
                <a16:creationId xmlns:a16="http://schemas.microsoft.com/office/drawing/2014/main" id="{0E3F603A-966D-411B-8AED-9E1A41340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319" y="3212382"/>
            <a:ext cx="284163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66" name="Oval 36">
            <a:extLst>
              <a:ext uri="{FF2B5EF4-FFF2-40B4-BE49-F238E27FC236}">
                <a16:creationId xmlns:a16="http://schemas.microsoft.com/office/drawing/2014/main" id="{439059F6-A958-44E4-822F-A144AB387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8607" y="3667995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cxnSp>
        <p:nvCxnSpPr>
          <p:cNvPr id="67" name="AutoShape 37">
            <a:extLst>
              <a:ext uri="{FF2B5EF4-FFF2-40B4-BE49-F238E27FC236}">
                <a16:creationId xmlns:a16="http://schemas.microsoft.com/office/drawing/2014/main" id="{259D4335-82BF-4711-A56E-A73010348823}"/>
              </a:ext>
            </a:extLst>
          </p:cNvPr>
          <p:cNvCxnSpPr>
            <a:cxnSpLocks noChangeShapeType="1"/>
            <a:stCxn id="69" idx="7"/>
            <a:endCxn id="65" idx="3"/>
          </p:cNvCxnSpPr>
          <p:nvPr/>
        </p:nvCxnSpPr>
        <p:spPr bwMode="auto">
          <a:xfrm flipV="1">
            <a:off x="1686919" y="3466382"/>
            <a:ext cx="320675" cy="23336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AutoShape 38">
            <a:extLst>
              <a:ext uri="{FF2B5EF4-FFF2-40B4-BE49-F238E27FC236}">
                <a16:creationId xmlns:a16="http://schemas.microsoft.com/office/drawing/2014/main" id="{C472F129-28D9-4BE0-A8CC-F3C3AD0D94F0}"/>
              </a:ext>
            </a:extLst>
          </p:cNvPr>
          <p:cNvCxnSpPr>
            <a:cxnSpLocks noChangeShapeType="1"/>
            <a:stCxn id="66" idx="1"/>
            <a:endCxn id="65" idx="5"/>
          </p:cNvCxnSpPr>
          <p:nvPr/>
        </p:nvCxnSpPr>
        <p:spPr bwMode="auto">
          <a:xfrm flipH="1" flipV="1">
            <a:off x="2209207" y="3466382"/>
            <a:ext cx="320675" cy="23336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Oval 39">
            <a:extLst>
              <a:ext uri="{FF2B5EF4-FFF2-40B4-BE49-F238E27FC236}">
                <a16:creationId xmlns:a16="http://schemas.microsoft.com/office/drawing/2014/main" id="{5053453B-4FCA-4E99-AB1A-449D108E1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032" y="3667995"/>
            <a:ext cx="284162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70" name="Oval 40">
            <a:extLst>
              <a:ext uri="{FF2B5EF4-FFF2-40B4-BE49-F238E27FC236}">
                <a16:creationId xmlns:a16="http://schemas.microsoft.com/office/drawing/2014/main" id="{B5A3E493-5EE8-4BE1-81FF-B8C0B001F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5632" y="3213970"/>
            <a:ext cx="284162" cy="285750"/>
          </a:xfrm>
          <a:prstGeom prst="ellipse">
            <a:avLst/>
          </a:prstGeom>
          <a:solidFill>
            <a:srgbClr val="00E4A8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71" name="Oval 41">
            <a:extLst>
              <a:ext uri="{FF2B5EF4-FFF2-40B4-BE49-F238E27FC236}">
                <a16:creationId xmlns:a16="http://schemas.microsoft.com/office/drawing/2014/main" id="{219D5281-EA5E-47AF-BE6F-060B37BF6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7919" y="3669582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72" name="AutoShape 42">
            <a:extLst>
              <a:ext uri="{FF2B5EF4-FFF2-40B4-BE49-F238E27FC236}">
                <a16:creationId xmlns:a16="http://schemas.microsoft.com/office/drawing/2014/main" id="{F5563CFC-71DE-4485-8A0E-FF07E611AECE}"/>
              </a:ext>
            </a:extLst>
          </p:cNvPr>
          <p:cNvCxnSpPr>
            <a:cxnSpLocks noChangeShapeType="1"/>
            <a:stCxn id="74" idx="7"/>
            <a:endCxn id="70" idx="3"/>
          </p:cNvCxnSpPr>
          <p:nvPr/>
        </p:nvCxnSpPr>
        <p:spPr bwMode="auto">
          <a:xfrm flipV="1">
            <a:off x="3806232" y="3472732"/>
            <a:ext cx="320675" cy="223838"/>
          </a:xfrm>
          <a:prstGeom prst="straightConnector1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43">
            <a:extLst>
              <a:ext uri="{FF2B5EF4-FFF2-40B4-BE49-F238E27FC236}">
                <a16:creationId xmlns:a16="http://schemas.microsoft.com/office/drawing/2014/main" id="{D8A6E2C2-5C09-497D-9D88-B081EEE76F51}"/>
              </a:ext>
            </a:extLst>
          </p:cNvPr>
          <p:cNvCxnSpPr>
            <a:cxnSpLocks noChangeShapeType="1"/>
            <a:stCxn id="71" idx="1"/>
            <a:endCxn id="70" idx="5"/>
          </p:cNvCxnSpPr>
          <p:nvPr/>
        </p:nvCxnSpPr>
        <p:spPr bwMode="auto">
          <a:xfrm flipH="1" flipV="1">
            <a:off x="4328519" y="3472732"/>
            <a:ext cx="320675" cy="2286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Oval 44">
            <a:extLst>
              <a:ext uri="{FF2B5EF4-FFF2-40B4-BE49-F238E27FC236}">
                <a16:creationId xmlns:a16="http://schemas.microsoft.com/office/drawing/2014/main" id="{479EB4CD-E1F3-4C08-A2DD-9608FE924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344" y="3669582"/>
            <a:ext cx="284163" cy="285750"/>
          </a:xfrm>
          <a:prstGeom prst="ellipse">
            <a:avLst/>
          </a:prstGeom>
          <a:solidFill>
            <a:srgbClr val="00E4A8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75" name="Oval 45">
            <a:extLst>
              <a:ext uri="{FF2B5EF4-FFF2-40B4-BE49-F238E27FC236}">
                <a16:creationId xmlns:a16="http://schemas.microsoft.com/office/drawing/2014/main" id="{F377C772-0D2A-47D2-BAC5-17A33C169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4494" y="2329732"/>
            <a:ext cx="287338" cy="284163"/>
          </a:xfrm>
          <a:prstGeom prst="ellipse">
            <a:avLst/>
          </a:prstGeom>
          <a:solidFill>
            <a:srgbClr val="00E4A8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76" name="AutoShape 46">
            <a:extLst>
              <a:ext uri="{FF2B5EF4-FFF2-40B4-BE49-F238E27FC236}">
                <a16:creationId xmlns:a16="http://schemas.microsoft.com/office/drawing/2014/main" id="{3D47FF2D-48DD-447E-88CC-928118EE3037}"/>
              </a:ext>
            </a:extLst>
          </p:cNvPr>
          <p:cNvCxnSpPr>
            <a:cxnSpLocks noChangeShapeType="1"/>
            <a:stCxn id="75" idx="5"/>
            <a:endCxn id="78" idx="1"/>
          </p:cNvCxnSpPr>
          <p:nvPr/>
        </p:nvCxnSpPr>
        <p:spPr bwMode="auto">
          <a:xfrm>
            <a:off x="5388969" y="2586907"/>
            <a:ext cx="1917700" cy="2032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AutoShape 47">
            <a:extLst>
              <a:ext uri="{FF2B5EF4-FFF2-40B4-BE49-F238E27FC236}">
                <a16:creationId xmlns:a16="http://schemas.microsoft.com/office/drawing/2014/main" id="{FCF2450E-84FC-4F55-BD31-48400866EC58}"/>
              </a:ext>
            </a:extLst>
          </p:cNvPr>
          <p:cNvCxnSpPr>
            <a:cxnSpLocks noChangeShapeType="1"/>
            <a:stCxn id="75" idx="3"/>
            <a:endCxn id="62" idx="7"/>
          </p:cNvCxnSpPr>
          <p:nvPr/>
        </p:nvCxnSpPr>
        <p:spPr bwMode="auto">
          <a:xfrm flipH="1">
            <a:off x="3269657" y="2586907"/>
            <a:ext cx="1917700" cy="196850"/>
          </a:xfrm>
          <a:prstGeom prst="straightConnector1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Oval 48">
            <a:extLst>
              <a:ext uri="{FF2B5EF4-FFF2-40B4-BE49-F238E27FC236}">
                <a16:creationId xmlns:a16="http://schemas.microsoft.com/office/drawing/2014/main" id="{FA6B2297-4033-438E-9220-5AD8B6F1E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394" y="2758357"/>
            <a:ext cx="285750" cy="284163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79" name="AutoShape 49">
            <a:extLst>
              <a:ext uri="{FF2B5EF4-FFF2-40B4-BE49-F238E27FC236}">
                <a16:creationId xmlns:a16="http://schemas.microsoft.com/office/drawing/2014/main" id="{4105E176-8BB8-45E2-A664-FD9F11C153CC}"/>
              </a:ext>
            </a:extLst>
          </p:cNvPr>
          <p:cNvCxnSpPr>
            <a:cxnSpLocks noChangeShapeType="1"/>
            <a:stCxn id="78" idx="3"/>
            <a:endCxn id="81" idx="7"/>
          </p:cNvCxnSpPr>
          <p:nvPr/>
        </p:nvCxnSpPr>
        <p:spPr bwMode="auto">
          <a:xfrm flipH="1">
            <a:off x="6449419" y="3010770"/>
            <a:ext cx="857250" cy="2349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AutoShape 50">
            <a:extLst>
              <a:ext uri="{FF2B5EF4-FFF2-40B4-BE49-F238E27FC236}">
                <a16:creationId xmlns:a16="http://schemas.microsoft.com/office/drawing/2014/main" id="{0F829AE1-8FFA-4F0E-9157-757C5A09F90C}"/>
              </a:ext>
            </a:extLst>
          </p:cNvPr>
          <p:cNvCxnSpPr>
            <a:cxnSpLocks noChangeShapeType="1"/>
            <a:stCxn id="86" idx="1"/>
            <a:endCxn id="78" idx="5"/>
          </p:cNvCxnSpPr>
          <p:nvPr/>
        </p:nvCxnSpPr>
        <p:spPr bwMode="auto">
          <a:xfrm flipH="1" flipV="1">
            <a:off x="7509869" y="3010770"/>
            <a:ext cx="857250" cy="23653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Oval 51">
            <a:extLst>
              <a:ext uri="{FF2B5EF4-FFF2-40B4-BE49-F238E27FC236}">
                <a16:creationId xmlns:a16="http://schemas.microsoft.com/office/drawing/2014/main" id="{4CC64002-9F22-47C3-8E34-7411EBA38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6532" y="3213970"/>
            <a:ext cx="284162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alt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2" name="Oval 52">
            <a:extLst>
              <a:ext uri="{FF2B5EF4-FFF2-40B4-BE49-F238E27FC236}">
                <a16:creationId xmlns:a16="http://schemas.microsoft.com/office/drawing/2014/main" id="{A81D9839-2D0B-4F1E-A3EA-16A94C615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8819" y="3669582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alt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83" name="AutoShape 53">
            <a:extLst>
              <a:ext uri="{FF2B5EF4-FFF2-40B4-BE49-F238E27FC236}">
                <a16:creationId xmlns:a16="http://schemas.microsoft.com/office/drawing/2014/main" id="{BAF5C6B6-FBF9-4184-B55D-BA96D6612287}"/>
              </a:ext>
            </a:extLst>
          </p:cNvPr>
          <p:cNvCxnSpPr>
            <a:cxnSpLocks noChangeShapeType="1"/>
            <a:stCxn id="85" idx="7"/>
            <a:endCxn id="81" idx="3"/>
          </p:cNvCxnSpPr>
          <p:nvPr/>
        </p:nvCxnSpPr>
        <p:spPr bwMode="auto">
          <a:xfrm flipV="1">
            <a:off x="5927132" y="3467970"/>
            <a:ext cx="320675" cy="23336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AutoShape 54">
            <a:extLst>
              <a:ext uri="{FF2B5EF4-FFF2-40B4-BE49-F238E27FC236}">
                <a16:creationId xmlns:a16="http://schemas.microsoft.com/office/drawing/2014/main" id="{2CAA388B-7A1A-4BD9-903E-AC104DBB9A2F}"/>
              </a:ext>
            </a:extLst>
          </p:cNvPr>
          <p:cNvCxnSpPr>
            <a:cxnSpLocks noChangeShapeType="1"/>
            <a:stCxn id="82" idx="1"/>
            <a:endCxn id="81" idx="5"/>
          </p:cNvCxnSpPr>
          <p:nvPr/>
        </p:nvCxnSpPr>
        <p:spPr bwMode="auto">
          <a:xfrm flipH="1" flipV="1">
            <a:off x="6449419" y="3467970"/>
            <a:ext cx="320675" cy="23336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" name="Oval 55">
            <a:extLst>
              <a:ext uri="{FF2B5EF4-FFF2-40B4-BE49-F238E27FC236}">
                <a16:creationId xmlns:a16="http://schemas.microsoft.com/office/drawing/2014/main" id="{1AFE2792-F24D-468D-ABEC-35FC6D02D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4244" y="3669582"/>
            <a:ext cx="284163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86" name="Oval 56">
            <a:extLst>
              <a:ext uri="{FF2B5EF4-FFF2-40B4-BE49-F238E27FC236}">
                <a16:creationId xmlns:a16="http://schemas.microsoft.com/office/drawing/2014/main" id="{7D376B38-6E66-4376-98D4-B3973CAC6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5844" y="3215557"/>
            <a:ext cx="284163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sp>
        <p:nvSpPr>
          <p:cNvPr id="87" name="Oval 57">
            <a:extLst>
              <a:ext uri="{FF2B5EF4-FFF2-40B4-BE49-F238E27FC236}">
                <a16:creationId xmlns:a16="http://schemas.microsoft.com/office/drawing/2014/main" id="{2931FD91-1E96-4F39-9E19-0943FE735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8132" y="3671170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  <p:cxnSp>
        <p:nvCxnSpPr>
          <p:cNvPr id="88" name="AutoShape 58">
            <a:extLst>
              <a:ext uri="{FF2B5EF4-FFF2-40B4-BE49-F238E27FC236}">
                <a16:creationId xmlns:a16="http://schemas.microsoft.com/office/drawing/2014/main" id="{E111B7DD-78C4-4E9B-BE59-75EE34367184}"/>
              </a:ext>
            </a:extLst>
          </p:cNvPr>
          <p:cNvCxnSpPr>
            <a:cxnSpLocks noChangeShapeType="1"/>
            <a:stCxn id="90" idx="7"/>
            <a:endCxn id="86" idx="3"/>
          </p:cNvCxnSpPr>
          <p:nvPr/>
        </p:nvCxnSpPr>
        <p:spPr bwMode="auto">
          <a:xfrm flipV="1">
            <a:off x="8046444" y="3469557"/>
            <a:ext cx="320675" cy="23336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AutoShape 59">
            <a:extLst>
              <a:ext uri="{FF2B5EF4-FFF2-40B4-BE49-F238E27FC236}">
                <a16:creationId xmlns:a16="http://schemas.microsoft.com/office/drawing/2014/main" id="{508BE9E6-E928-4306-AF85-8148E1371EE9}"/>
              </a:ext>
            </a:extLst>
          </p:cNvPr>
          <p:cNvCxnSpPr>
            <a:cxnSpLocks noChangeShapeType="1"/>
            <a:stCxn id="87" idx="1"/>
            <a:endCxn id="86" idx="5"/>
          </p:cNvCxnSpPr>
          <p:nvPr/>
        </p:nvCxnSpPr>
        <p:spPr bwMode="auto">
          <a:xfrm flipH="1" flipV="1">
            <a:off x="8568732" y="3469557"/>
            <a:ext cx="320675" cy="23336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" name="Oval 60">
            <a:extLst>
              <a:ext uri="{FF2B5EF4-FFF2-40B4-BE49-F238E27FC236}">
                <a16:creationId xmlns:a16="http://schemas.microsoft.com/office/drawing/2014/main" id="{8EA5448D-CCA8-470D-A2F8-05222C840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3557" y="3671170"/>
            <a:ext cx="284162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366232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1F5C1D3C-CBF7-4E55-9475-FA9DE620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2617E95-2790-4E6B-B782-C1A3C192BB5F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AU" altLang="en-US" sz="1400"/>
          </a:p>
        </p:txBody>
      </p:sp>
      <p:cxnSp>
        <p:nvCxnSpPr>
          <p:cNvPr id="37891" name="AutoShape 2">
            <a:extLst>
              <a:ext uri="{FF2B5EF4-FFF2-40B4-BE49-F238E27FC236}">
                <a16:creationId xmlns:a16="http://schemas.microsoft.com/office/drawing/2014/main" id="{F9EA8190-9CF2-4BB6-9BB5-751F6586822B}"/>
              </a:ext>
            </a:extLst>
          </p:cNvPr>
          <p:cNvCxnSpPr>
            <a:cxnSpLocks noChangeShapeType="1"/>
            <a:stCxn id="37930" idx="3"/>
            <a:endCxn id="37923" idx="7"/>
          </p:cNvCxnSpPr>
          <p:nvPr/>
        </p:nvCxnSpPr>
        <p:spPr bwMode="auto">
          <a:xfrm flipH="1">
            <a:off x="3616864" y="4487895"/>
            <a:ext cx="1917700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2" name="Rectangle 3">
            <a:extLst>
              <a:ext uri="{FF2B5EF4-FFF2-40B4-BE49-F238E27FC236}">
                <a16:creationId xmlns:a16="http://schemas.microsoft.com/office/drawing/2014/main" id="{5AFA7A9C-F1EC-4827-AC12-626EF2A25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1" y="533400"/>
            <a:ext cx="4487863" cy="9144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Analysis</a:t>
            </a:r>
          </a:p>
        </p:txBody>
      </p:sp>
      <p:sp>
        <p:nvSpPr>
          <p:cNvPr id="37893" name="Rectangle 4">
            <a:extLst>
              <a:ext uri="{FF2B5EF4-FFF2-40B4-BE49-F238E27FC236}">
                <a16:creationId xmlns:a16="http://schemas.microsoft.com/office/drawing/2014/main" id="{41ABD5DF-36D3-4B9F-B03D-C872D9B3A6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6276" y="1581945"/>
            <a:ext cx="8001000" cy="28194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We visualize the worst-case time of a </a:t>
            </a:r>
            <a:r>
              <a:rPr lang="en-US" altLang="en-US" sz="2000" dirty="0" err="1"/>
              <a:t>downheap</a:t>
            </a:r>
            <a:r>
              <a:rPr lang="en-US" altLang="en-US" sz="2000" dirty="0"/>
              <a:t> with a proxy path that goes first right and then repeatedly goes left until the bottom of the heap (this path may differ from the actual </a:t>
            </a:r>
            <a:r>
              <a:rPr lang="en-US" altLang="en-US" sz="2000" dirty="0" err="1"/>
              <a:t>downheap</a:t>
            </a:r>
            <a:r>
              <a:rPr lang="en-US" altLang="en-US" sz="2000" dirty="0"/>
              <a:t> path)</a:t>
            </a:r>
          </a:p>
          <a:p>
            <a:pPr eaLnBrk="1" hangingPunct="1"/>
            <a:r>
              <a:rPr lang="en-US" altLang="en-US" sz="2000" dirty="0"/>
              <a:t>Since each node is traversed by at most two proxy paths, the total number of nodes of the proxy paths is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).</a:t>
            </a:r>
            <a:r>
              <a:rPr lang="en-US" altLang="en-US" sz="2000" dirty="0"/>
              <a:t> </a:t>
            </a:r>
          </a:p>
          <a:p>
            <a:pPr eaLnBrk="1" hangingPunct="1"/>
            <a:r>
              <a:rPr lang="en-US" altLang="en-US" sz="2000" dirty="0"/>
              <a:t>Thus, bottom-up heap construction runs in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) </a:t>
            </a:r>
            <a:r>
              <a:rPr lang="en-US" altLang="en-US" sz="2000" dirty="0"/>
              <a:t>time. </a:t>
            </a:r>
          </a:p>
          <a:p>
            <a:pPr eaLnBrk="1" hangingPunct="1"/>
            <a:r>
              <a:rPr lang="en-US" altLang="en-US" sz="2000" dirty="0"/>
              <a:t>Bottom-up heap construction is faster than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/>
              <a:t> successive insertions and speeds up the first phase of heap-sort.</a:t>
            </a:r>
          </a:p>
        </p:txBody>
      </p:sp>
      <p:cxnSp>
        <p:nvCxnSpPr>
          <p:cNvPr id="37894" name="AutoShape 5">
            <a:extLst>
              <a:ext uri="{FF2B5EF4-FFF2-40B4-BE49-F238E27FC236}">
                <a16:creationId xmlns:a16="http://schemas.microsoft.com/office/drawing/2014/main" id="{574880C2-EE0D-4C14-B5AD-692B845097B3}"/>
              </a:ext>
            </a:extLst>
          </p:cNvPr>
          <p:cNvCxnSpPr>
            <a:cxnSpLocks noChangeShapeType="1"/>
            <a:stCxn id="37923" idx="3"/>
            <a:endCxn id="37924" idx="7"/>
          </p:cNvCxnSpPr>
          <p:nvPr/>
        </p:nvCxnSpPr>
        <p:spPr bwMode="auto">
          <a:xfrm flipH="1">
            <a:off x="2556414" y="4914932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5" name="AutoShape 6">
            <a:extLst>
              <a:ext uri="{FF2B5EF4-FFF2-40B4-BE49-F238E27FC236}">
                <a16:creationId xmlns:a16="http://schemas.microsoft.com/office/drawing/2014/main" id="{D2B36129-6BE6-4E8A-875B-1470221BF8C8}"/>
              </a:ext>
            </a:extLst>
          </p:cNvPr>
          <p:cNvCxnSpPr>
            <a:cxnSpLocks noChangeShapeType="1"/>
            <a:stCxn id="37927" idx="1"/>
            <a:endCxn id="37923" idx="5"/>
          </p:cNvCxnSpPr>
          <p:nvPr/>
        </p:nvCxnSpPr>
        <p:spPr bwMode="auto">
          <a:xfrm flipH="1" flipV="1">
            <a:off x="3616864" y="4914933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6" name="AutoShape 7">
            <a:extLst>
              <a:ext uri="{FF2B5EF4-FFF2-40B4-BE49-F238E27FC236}">
                <a16:creationId xmlns:a16="http://schemas.microsoft.com/office/drawing/2014/main" id="{94A80268-B200-482B-9898-66B6C72F3AC8}"/>
              </a:ext>
            </a:extLst>
          </p:cNvPr>
          <p:cNvCxnSpPr>
            <a:cxnSpLocks noChangeShapeType="1"/>
            <a:endCxn id="37925" idx="5"/>
          </p:cNvCxnSpPr>
          <p:nvPr/>
        </p:nvCxnSpPr>
        <p:spPr bwMode="auto">
          <a:xfrm flipH="1" flipV="1">
            <a:off x="3080290" y="5827744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7" name="AutoShape 8">
            <a:extLst>
              <a:ext uri="{FF2B5EF4-FFF2-40B4-BE49-F238E27FC236}">
                <a16:creationId xmlns:a16="http://schemas.microsoft.com/office/drawing/2014/main" id="{3878358B-2BAC-4F36-AF28-240F6A967856}"/>
              </a:ext>
            </a:extLst>
          </p:cNvPr>
          <p:cNvCxnSpPr>
            <a:cxnSpLocks noChangeShapeType="1"/>
            <a:endCxn id="37925" idx="3"/>
          </p:cNvCxnSpPr>
          <p:nvPr/>
        </p:nvCxnSpPr>
        <p:spPr bwMode="auto">
          <a:xfrm flipV="1">
            <a:off x="2719927" y="5827744"/>
            <a:ext cx="157163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8" name="AutoShape 9">
            <a:extLst>
              <a:ext uri="{FF2B5EF4-FFF2-40B4-BE49-F238E27FC236}">
                <a16:creationId xmlns:a16="http://schemas.microsoft.com/office/drawing/2014/main" id="{E36A68E2-1B6C-471E-A67A-99CB1423902C}"/>
              </a:ext>
            </a:extLst>
          </p:cNvPr>
          <p:cNvCxnSpPr>
            <a:cxnSpLocks noChangeShapeType="1"/>
            <a:stCxn id="37926" idx="7"/>
            <a:endCxn id="37924" idx="3"/>
          </p:cNvCxnSpPr>
          <p:nvPr/>
        </p:nvCxnSpPr>
        <p:spPr bwMode="auto">
          <a:xfrm flipV="1">
            <a:off x="2034127" y="5372132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9" name="AutoShape 10">
            <a:extLst>
              <a:ext uri="{FF2B5EF4-FFF2-40B4-BE49-F238E27FC236}">
                <a16:creationId xmlns:a16="http://schemas.microsoft.com/office/drawing/2014/main" id="{A5E2C11C-2CED-483A-890B-AB34611191AD}"/>
              </a:ext>
            </a:extLst>
          </p:cNvPr>
          <p:cNvCxnSpPr>
            <a:cxnSpLocks noChangeShapeType="1"/>
            <a:stCxn id="37925" idx="1"/>
            <a:endCxn id="37924" idx="5"/>
          </p:cNvCxnSpPr>
          <p:nvPr/>
        </p:nvCxnSpPr>
        <p:spPr bwMode="auto">
          <a:xfrm flipH="1" flipV="1">
            <a:off x="2556415" y="5372132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0" name="AutoShape 11">
            <a:extLst>
              <a:ext uri="{FF2B5EF4-FFF2-40B4-BE49-F238E27FC236}">
                <a16:creationId xmlns:a16="http://schemas.microsoft.com/office/drawing/2014/main" id="{3E371047-4862-46D3-BB05-FC9C28E06917}"/>
              </a:ext>
            </a:extLst>
          </p:cNvPr>
          <p:cNvCxnSpPr>
            <a:cxnSpLocks noChangeShapeType="1"/>
            <a:endCxn id="37926" idx="5"/>
          </p:cNvCxnSpPr>
          <p:nvPr/>
        </p:nvCxnSpPr>
        <p:spPr bwMode="auto">
          <a:xfrm flipH="1" flipV="1">
            <a:off x="2034126" y="5827744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1" name="AutoShape 12">
            <a:extLst>
              <a:ext uri="{FF2B5EF4-FFF2-40B4-BE49-F238E27FC236}">
                <a16:creationId xmlns:a16="http://schemas.microsoft.com/office/drawing/2014/main" id="{372D83E5-FDC8-4A88-84C2-24FEDF52EC92}"/>
              </a:ext>
            </a:extLst>
          </p:cNvPr>
          <p:cNvCxnSpPr>
            <a:cxnSpLocks noChangeShapeType="1"/>
            <a:endCxn id="37926" idx="3"/>
          </p:cNvCxnSpPr>
          <p:nvPr/>
        </p:nvCxnSpPr>
        <p:spPr bwMode="auto">
          <a:xfrm flipV="1">
            <a:off x="1672176" y="5827744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2" name="AutoShape 13">
            <a:extLst>
              <a:ext uri="{FF2B5EF4-FFF2-40B4-BE49-F238E27FC236}">
                <a16:creationId xmlns:a16="http://schemas.microsoft.com/office/drawing/2014/main" id="{93AAB9BD-247D-4786-980A-F922CB8C8933}"/>
              </a:ext>
            </a:extLst>
          </p:cNvPr>
          <p:cNvCxnSpPr>
            <a:cxnSpLocks noChangeShapeType="1"/>
            <a:endCxn id="37928" idx="5"/>
          </p:cNvCxnSpPr>
          <p:nvPr/>
        </p:nvCxnSpPr>
        <p:spPr bwMode="auto">
          <a:xfrm flipH="1" flipV="1">
            <a:off x="5199601" y="5829333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3" name="AutoShape 14">
            <a:extLst>
              <a:ext uri="{FF2B5EF4-FFF2-40B4-BE49-F238E27FC236}">
                <a16:creationId xmlns:a16="http://schemas.microsoft.com/office/drawing/2014/main" id="{C3980554-A120-4663-BBBD-E9E65B55E5D6}"/>
              </a:ext>
            </a:extLst>
          </p:cNvPr>
          <p:cNvCxnSpPr>
            <a:cxnSpLocks noChangeShapeType="1"/>
            <a:endCxn id="37928" idx="3"/>
          </p:cNvCxnSpPr>
          <p:nvPr/>
        </p:nvCxnSpPr>
        <p:spPr bwMode="auto">
          <a:xfrm flipV="1">
            <a:off x="4839239" y="5829333"/>
            <a:ext cx="157162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4" name="AutoShape 15">
            <a:extLst>
              <a:ext uri="{FF2B5EF4-FFF2-40B4-BE49-F238E27FC236}">
                <a16:creationId xmlns:a16="http://schemas.microsoft.com/office/drawing/2014/main" id="{A5E82101-2D0A-4063-93AE-3FA6698E19E2}"/>
              </a:ext>
            </a:extLst>
          </p:cNvPr>
          <p:cNvCxnSpPr>
            <a:cxnSpLocks noChangeShapeType="1"/>
            <a:stCxn id="37929" idx="7"/>
            <a:endCxn id="37927" idx="3"/>
          </p:cNvCxnSpPr>
          <p:nvPr/>
        </p:nvCxnSpPr>
        <p:spPr bwMode="auto">
          <a:xfrm flipV="1">
            <a:off x="4153440" y="537372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5" name="AutoShape 16">
            <a:extLst>
              <a:ext uri="{FF2B5EF4-FFF2-40B4-BE49-F238E27FC236}">
                <a16:creationId xmlns:a16="http://schemas.microsoft.com/office/drawing/2014/main" id="{078FB041-F550-4083-BD90-FD9DBDA9D643}"/>
              </a:ext>
            </a:extLst>
          </p:cNvPr>
          <p:cNvCxnSpPr>
            <a:cxnSpLocks noChangeShapeType="1"/>
            <a:stCxn id="37928" idx="1"/>
            <a:endCxn id="37927" idx="5"/>
          </p:cNvCxnSpPr>
          <p:nvPr/>
        </p:nvCxnSpPr>
        <p:spPr bwMode="auto">
          <a:xfrm flipH="1" flipV="1">
            <a:off x="4675727" y="537372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6" name="AutoShape 17">
            <a:extLst>
              <a:ext uri="{FF2B5EF4-FFF2-40B4-BE49-F238E27FC236}">
                <a16:creationId xmlns:a16="http://schemas.microsoft.com/office/drawing/2014/main" id="{F866F341-F7CC-41AC-A745-2E7F9E7E21D9}"/>
              </a:ext>
            </a:extLst>
          </p:cNvPr>
          <p:cNvCxnSpPr>
            <a:cxnSpLocks noChangeShapeType="1"/>
            <a:endCxn id="37929" idx="5"/>
          </p:cNvCxnSpPr>
          <p:nvPr/>
        </p:nvCxnSpPr>
        <p:spPr bwMode="auto">
          <a:xfrm flipH="1" flipV="1">
            <a:off x="4153440" y="582933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7" name="AutoShape 18">
            <a:extLst>
              <a:ext uri="{FF2B5EF4-FFF2-40B4-BE49-F238E27FC236}">
                <a16:creationId xmlns:a16="http://schemas.microsoft.com/office/drawing/2014/main" id="{76148C85-E535-41CA-AAD1-26E997FC002E}"/>
              </a:ext>
            </a:extLst>
          </p:cNvPr>
          <p:cNvCxnSpPr>
            <a:cxnSpLocks noChangeShapeType="1"/>
            <a:endCxn id="37929" idx="3"/>
          </p:cNvCxnSpPr>
          <p:nvPr/>
        </p:nvCxnSpPr>
        <p:spPr bwMode="auto">
          <a:xfrm flipV="1">
            <a:off x="3791490" y="582933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8" name="AutoShape 19">
            <a:extLst>
              <a:ext uri="{FF2B5EF4-FFF2-40B4-BE49-F238E27FC236}">
                <a16:creationId xmlns:a16="http://schemas.microsoft.com/office/drawing/2014/main" id="{4DF3F1C4-0068-4A94-870B-B0FDD89C3590}"/>
              </a:ext>
            </a:extLst>
          </p:cNvPr>
          <p:cNvCxnSpPr>
            <a:cxnSpLocks noChangeShapeType="1"/>
            <a:stCxn id="37930" idx="5"/>
            <a:endCxn id="37931" idx="1"/>
          </p:cNvCxnSpPr>
          <p:nvPr/>
        </p:nvCxnSpPr>
        <p:spPr bwMode="auto">
          <a:xfrm>
            <a:off x="5736176" y="4487895"/>
            <a:ext cx="1917700" cy="2079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9" name="AutoShape 20">
            <a:extLst>
              <a:ext uri="{FF2B5EF4-FFF2-40B4-BE49-F238E27FC236}">
                <a16:creationId xmlns:a16="http://schemas.microsoft.com/office/drawing/2014/main" id="{8DAC7061-3B38-4152-8849-3602EF0DC391}"/>
              </a:ext>
            </a:extLst>
          </p:cNvPr>
          <p:cNvCxnSpPr>
            <a:cxnSpLocks noChangeShapeType="1"/>
            <a:stCxn id="37931" idx="3"/>
            <a:endCxn id="37932" idx="7"/>
          </p:cNvCxnSpPr>
          <p:nvPr/>
        </p:nvCxnSpPr>
        <p:spPr bwMode="auto">
          <a:xfrm flipH="1">
            <a:off x="6796626" y="4916519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0" name="AutoShape 21">
            <a:extLst>
              <a:ext uri="{FF2B5EF4-FFF2-40B4-BE49-F238E27FC236}">
                <a16:creationId xmlns:a16="http://schemas.microsoft.com/office/drawing/2014/main" id="{D3FC65A6-056B-4C53-ADEF-0E10EDCC8787}"/>
              </a:ext>
            </a:extLst>
          </p:cNvPr>
          <p:cNvCxnSpPr>
            <a:cxnSpLocks noChangeShapeType="1"/>
            <a:stCxn id="37935" idx="1"/>
            <a:endCxn id="37931" idx="5"/>
          </p:cNvCxnSpPr>
          <p:nvPr/>
        </p:nvCxnSpPr>
        <p:spPr bwMode="auto">
          <a:xfrm flipH="1" flipV="1">
            <a:off x="7857076" y="4916519"/>
            <a:ext cx="857250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1" name="AutoShape 22">
            <a:extLst>
              <a:ext uri="{FF2B5EF4-FFF2-40B4-BE49-F238E27FC236}">
                <a16:creationId xmlns:a16="http://schemas.microsoft.com/office/drawing/2014/main" id="{347F385E-607D-4F3B-8A9D-FCB2F8C08CA7}"/>
              </a:ext>
            </a:extLst>
          </p:cNvPr>
          <p:cNvCxnSpPr>
            <a:cxnSpLocks noChangeShapeType="1"/>
            <a:endCxn id="37933" idx="5"/>
          </p:cNvCxnSpPr>
          <p:nvPr/>
        </p:nvCxnSpPr>
        <p:spPr bwMode="auto">
          <a:xfrm flipH="1" flipV="1">
            <a:off x="7320501" y="5829333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2" name="AutoShape 23">
            <a:extLst>
              <a:ext uri="{FF2B5EF4-FFF2-40B4-BE49-F238E27FC236}">
                <a16:creationId xmlns:a16="http://schemas.microsoft.com/office/drawing/2014/main" id="{A66EA35D-2B84-4095-9F2D-D128C21D711F}"/>
              </a:ext>
            </a:extLst>
          </p:cNvPr>
          <p:cNvCxnSpPr>
            <a:cxnSpLocks noChangeShapeType="1"/>
            <a:endCxn id="37933" idx="3"/>
          </p:cNvCxnSpPr>
          <p:nvPr/>
        </p:nvCxnSpPr>
        <p:spPr bwMode="auto">
          <a:xfrm flipV="1">
            <a:off x="6960139" y="5829333"/>
            <a:ext cx="157162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3" name="AutoShape 24">
            <a:extLst>
              <a:ext uri="{FF2B5EF4-FFF2-40B4-BE49-F238E27FC236}">
                <a16:creationId xmlns:a16="http://schemas.microsoft.com/office/drawing/2014/main" id="{273513AC-F354-46C1-9441-32832CBD7662}"/>
              </a:ext>
            </a:extLst>
          </p:cNvPr>
          <p:cNvCxnSpPr>
            <a:cxnSpLocks noChangeShapeType="1"/>
            <a:stCxn id="37934" idx="7"/>
            <a:endCxn id="37932" idx="3"/>
          </p:cNvCxnSpPr>
          <p:nvPr/>
        </p:nvCxnSpPr>
        <p:spPr bwMode="auto">
          <a:xfrm flipV="1">
            <a:off x="6274340" y="537372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4" name="AutoShape 25">
            <a:extLst>
              <a:ext uri="{FF2B5EF4-FFF2-40B4-BE49-F238E27FC236}">
                <a16:creationId xmlns:a16="http://schemas.microsoft.com/office/drawing/2014/main" id="{1C1C7CDD-7F6D-4B67-8305-F90EDCC63326}"/>
              </a:ext>
            </a:extLst>
          </p:cNvPr>
          <p:cNvCxnSpPr>
            <a:cxnSpLocks noChangeShapeType="1"/>
            <a:stCxn id="37933" idx="1"/>
            <a:endCxn id="37932" idx="5"/>
          </p:cNvCxnSpPr>
          <p:nvPr/>
        </p:nvCxnSpPr>
        <p:spPr bwMode="auto">
          <a:xfrm flipH="1" flipV="1">
            <a:off x="6796627" y="537372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5" name="AutoShape 26">
            <a:extLst>
              <a:ext uri="{FF2B5EF4-FFF2-40B4-BE49-F238E27FC236}">
                <a16:creationId xmlns:a16="http://schemas.microsoft.com/office/drawing/2014/main" id="{1DC72D15-3268-4504-9BBA-30DD80088581}"/>
              </a:ext>
            </a:extLst>
          </p:cNvPr>
          <p:cNvCxnSpPr>
            <a:cxnSpLocks noChangeShapeType="1"/>
            <a:endCxn id="37934" idx="5"/>
          </p:cNvCxnSpPr>
          <p:nvPr/>
        </p:nvCxnSpPr>
        <p:spPr bwMode="auto">
          <a:xfrm flipH="1" flipV="1">
            <a:off x="6274340" y="582933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6" name="AutoShape 27">
            <a:extLst>
              <a:ext uri="{FF2B5EF4-FFF2-40B4-BE49-F238E27FC236}">
                <a16:creationId xmlns:a16="http://schemas.microsoft.com/office/drawing/2014/main" id="{905FDC06-7728-49FD-A066-F7D13EA10F0B}"/>
              </a:ext>
            </a:extLst>
          </p:cNvPr>
          <p:cNvCxnSpPr>
            <a:cxnSpLocks noChangeShapeType="1"/>
            <a:endCxn id="37934" idx="3"/>
          </p:cNvCxnSpPr>
          <p:nvPr/>
        </p:nvCxnSpPr>
        <p:spPr bwMode="auto">
          <a:xfrm flipV="1">
            <a:off x="5912390" y="582933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7" name="AutoShape 28">
            <a:extLst>
              <a:ext uri="{FF2B5EF4-FFF2-40B4-BE49-F238E27FC236}">
                <a16:creationId xmlns:a16="http://schemas.microsoft.com/office/drawing/2014/main" id="{5AF419D3-89A8-4F88-82FD-9B9606601BC2}"/>
              </a:ext>
            </a:extLst>
          </p:cNvPr>
          <p:cNvCxnSpPr>
            <a:cxnSpLocks noChangeShapeType="1"/>
            <a:endCxn id="37936" idx="5"/>
          </p:cNvCxnSpPr>
          <p:nvPr/>
        </p:nvCxnSpPr>
        <p:spPr bwMode="auto">
          <a:xfrm flipH="1" flipV="1">
            <a:off x="9439815" y="5830919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8" name="AutoShape 29">
            <a:extLst>
              <a:ext uri="{FF2B5EF4-FFF2-40B4-BE49-F238E27FC236}">
                <a16:creationId xmlns:a16="http://schemas.microsoft.com/office/drawing/2014/main" id="{C863FF62-C737-4522-815E-7723F6FEBB56}"/>
              </a:ext>
            </a:extLst>
          </p:cNvPr>
          <p:cNvCxnSpPr>
            <a:cxnSpLocks noChangeShapeType="1"/>
            <a:endCxn id="37936" idx="3"/>
          </p:cNvCxnSpPr>
          <p:nvPr/>
        </p:nvCxnSpPr>
        <p:spPr bwMode="auto">
          <a:xfrm flipV="1">
            <a:off x="9079452" y="5830919"/>
            <a:ext cx="157163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9" name="AutoShape 30">
            <a:extLst>
              <a:ext uri="{FF2B5EF4-FFF2-40B4-BE49-F238E27FC236}">
                <a16:creationId xmlns:a16="http://schemas.microsoft.com/office/drawing/2014/main" id="{EF27BA90-C1E9-49BE-928F-B7ACCA9986B5}"/>
              </a:ext>
            </a:extLst>
          </p:cNvPr>
          <p:cNvCxnSpPr>
            <a:cxnSpLocks noChangeShapeType="1"/>
            <a:stCxn id="37937" idx="7"/>
            <a:endCxn id="37935" idx="3"/>
          </p:cNvCxnSpPr>
          <p:nvPr/>
        </p:nvCxnSpPr>
        <p:spPr bwMode="auto">
          <a:xfrm flipV="1">
            <a:off x="8393652" y="5375307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0" name="AutoShape 31">
            <a:extLst>
              <a:ext uri="{FF2B5EF4-FFF2-40B4-BE49-F238E27FC236}">
                <a16:creationId xmlns:a16="http://schemas.microsoft.com/office/drawing/2014/main" id="{F6A0E4FF-DF3A-4E05-9644-910983C6F4F5}"/>
              </a:ext>
            </a:extLst>
          </p:cNvPr>
          <p:cNvCxnSpPr>
            <a:cxnSpLocks noChangeShapeType="1"/>
            <a:stCxn id="37936" idx="1"/>
            <a:endCxn id="37935" idx="5"/>
          </p:cNvCxnSpPr>
          <p:nvPr/>
        </p:nvCxnSpPr>
        <p:spPr bwMode="auto">
          <a:xfrm flipH="1" flipV="1">
            <a:off x="8915940" y="5375307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1" name="AutoShape 32">
            <a:extLst>
              <a:ext uri="{FF2B5EF4-FFF2-40B4-BE49-F238E27FC236}">
                <a16:creationId xmlns:a16="http://schemas.microsoft.com/office/drawing/2014/main" id="{58706C11-1789-4C22-BB16-8638A4197EFB}"/>
              </a:ext>
            </a:extLst>
          </p:cNvPr>
          <p:cNvCxnSpPr>
            <a:cxnSpLocks noChangeShapeType="1"/>
            <a:endCxn id="37937" idx="5"/>
          </p:cNvCxnSpPr>
          <p:nvPr/>
        </p:nvCxnSpPr>
        <p:spPr bwMode="auto">
          <a:xfrm flipH="1" flipV="1">
            <a:off x="8393651" y="5830919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2" name="AutoShape 33">
            <a:extLst>
              <a:ext uri="{FF2B5EF4-FFF2-40B4-BE49-F238E27FC236}">
                <a16:creationId xmlns:a16="http://schemas.microsoft.com/office/drawing/2014/main" id="{0159C4D8-D5FD-42E6-A970-15D50A97B816}"/>
              </a:ext>
            </a:extLst>
          </p:cNvPr>
          <p:cNvCxnSpPr>
            <a:cxnSpLocks noChangeShapeType="1"/>
            <a:endCxn id="37937" idx="3"/>
          </p:cNvCxnSpPr>
          <p:nvPr/>
        </p:nvCxnSpPr>
        <p:spPr bwMode="auto">
          <a:xfrm flipV="1">
            <a:off x="8031701" y="5830919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23" name="Oval 34">
            <a:extLst>
              <a:ext uri="{FF2B5EF4-FFF2-40B4-BE49-F238E27FC236}">
                <a16:creationId xmlns:a16="http://schemas.microsoft.com/office/drawing/2014/main" id="{D7648A1F-BD73-4316-91EC-63C46E8E6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389" y="4662520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24" name="Oval 35">
            <a:extLst>
              <a:ext uri="{FF2B5EF4-FFF2-40B4-BE49-F238E27FC236}">
                <a16:creationId xmlns:a16="http://schemas.microsoft.com/office/drawing/2014/main" id="{37F21D67-9D9D-4AE5-A4E6-9AABB653B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527" y="5118132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25" name="Oval 36">
            <a:extLst>
              <a:ext uri="{FF2B5EF4-FFF2-40B4-BE49-F238E27FC236}">
                <a16:creationId xmlns:a16="http://schemas.microsoft.com/office/drawing/2014/main" id="{1B806D52-3242-4927-9C6E-053303C60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814" y="5573744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26" name="Oval 37">
            <a:extLst>
              <a:ext uri="{FF2B5EF4-FFF2-40B4-BE49-F238E27FC236}">
                <a16:creationId xmlns:a16="http://schemas.microsoft.com/office/drawing/2014/main" id="{0BEB16F6-CE83-4633-89B6-CE80068C7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239" y="5573744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27" name="Oval 38">
            <a:extLst>
              <a:ext uri="{FF2B5EF4-FFF2-40B4-BE49-F238E27FC236}">
                <a16:creationId xmlns:a16="http://schemas.microsoft.com/office/drawing/2014/main" id="{EA846453-A1B0-42E5-AC2D-320C9098C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839" y="5119719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28" name="Oval 39">
            <a:extLst>
              <a:ext uri="{FF2B5EF4-FFF2-40B4-BE49-F238E27FC236}">
                <a16:creationId xmlns:a16="http://schemas.microsoft.com/office/drawing/2014/main" id="{88C5629C-0B52-4EF6-86EF-AB10C460F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5126" y="5575332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29" name="Oval 40">
            <a:extLst>
              <a:ext uri="{FF2B5EF4-FFF2-40B4-BE49-F238E27FC236}">
                <a16:creationId xmlns:a16="http://schemas.microsoft.com/office/drawing/2014/main" id="{843BFD87-2219-4DE3-B8F3-A3950A04C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0552" y="5575332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30" name="Oval 41">
            <a:extLst>
              <a:ext uri="{FF2B5EF4-FFF2-40B4-BE49-F238E27FC236}">
                <a16:creationId xmlns:a16="http://schemas.microsoft.com/office/drawing/2014/main" id="{E60ACABA-9E14-49DB-98E8-8D71D9686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1701" y="4235482"/>
            <a:ext cx="287338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31" name="Oval 42">
            <a:extLst>
              <a:ext uri="{FF2B5EF4-FFF2-40B4-BE49-F238E27FC236}">
                <a16:creationId xmlns:a16="http://schemas.microsoft.com/office/drawing/2014/main" id="{785F2D57-AFF9-4E93-812D-8810851B2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601" y="4664107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32" name="Oval 43">
            <a:extLst>
              <a:ext uri="{FF2B5EF4-FFF2-40B4-BE49-F238E27FC236}">
                <a16:creationId xmlns:a16="http://schemas.microsoft.com/office/drawing/2014/main" id="{937571B9-50F8-48D7-A8BF-60B3D4DB0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739" y="5119719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33" name="Oval 44">
            <a:extLst>
              <a:ext uri="{FF2B5EF4-FFF2-40B4-BE49-F238E27FC236}">
                <a16:creationId xmlns:a16="http://schemas.microsoft.com/office/drawing/2014/main" id="{9CEF61F7-DCF8-4EAA-A996-2418A7DA0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026" y="5575332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34" name="Oval 45">
            <a:extLst>
              <a:ext uri="{FF2B5EF4-FFF2-40B4-BE49-F238E27FC236}">
                <a16:creationId xmlns:a16="http://schemas.microsoft.com/office/drawing/2014/main" id="{83103F9C-3740-4CE1-B336-D54AE4903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1452" y="5575332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35" name="Oval 46">
            <a:extLst>
              <a:ext uri="{FF2B5EF4-FFF2-40B4-BE49-F238E27FC236}">
                <a16:creationId xmlns:a16="http://schemas.microsoft.com/office/drawing/2014/main" id="{3E7F4708-2477-457B-833A-06B923F63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3052" y="5121307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36" name="Oval 47">
            <a:extLst>
              <a:ext uri="{FF2B5EF4-FFF2-40B4-BE49-F238E27FC236}">
                <a16:creationId xmlns:a16="http://schemas.microsoft.com/office/drawing/2014/main" id="{5119B1F4-7EF4-4A8F-BE5E-022A41F43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5339" y="5576919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37" name="Oval 48">
            <a:extLst>
              <a:ext uri="{FF2B5EF4-FFF2-40B4-BE49-F238E27FC236}">
                <a16:creationId xmlns:a16="http://schemas.microsoft.com/office/drawing/2014/main" id="{B56754F4-5F89-47B9-8D24-B963369E7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0764" y="5576919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38" name="Freeform 49">
            <a:extLst>
              <a:ext uri="{FF2B5EF4-FFF2-40B4-BE49-F238E27FC236}">
                <a16:creationId xmlns:a16="http://schemas.microsoft.com/office/drawing/2014/main" id="{FFE71205-2E99-4369-839D-965FBFE1620E}"/>
              </a:ext>
            </a:extLst>
          </p:cNvPr>
          <p:cNvSpPr>
            <a:spLocks/>
          </p:cNvSpPr>
          <p:nvPr/>
        </p:nvSpPr>
        <p:spPr bwMode="auto">
          <a:xfrm>
            <a:off x="5720302" y="4618069"/>
            <a:ext cx="1801813" cy="1447800"/>
          </a:xfrm>
          <a:custGeom>
            <a:avLst/>
            <a:gdLst>
              <a:gd name="T0" fmla="*/ 0 w 1135"/>
              <a:gd name="T1" fmla="*/ 0 h 912"/>
              <a:gd name="T2" fmla="*/ 2147483647 w 1135"/>
              <a:gd name="T3" fmla="*/ 2147483647 h 912"/>
              <a:gd name="T4" fmla="*/ 2147483647 w 1135"/>
              <a:gd name="T5" fmla="*/ 2147483647 h 912"/>
              <a:gd name="T6" fmla="*/ 2147483647 w 1135"/>
              <a:gd name="T7" fmla="*/ 2147483647 h 912"/>
              <a:gd name="T8" fmla="*/ 0 w 1135"/>
              <a:gd name="T9" fmla="*/ 2147483647 h 9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5"/>
              <a:gd name="T16" fmla="*/ 0 h 912"/>
              <a:gd name="T17" fmla="*/ 1135 w 1135"/>
              <a:gd name="T18" fmla="*/ 912 h 9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5" h="912">
                <a:moveTo>
                  <a:pt x="0" y="0"/>
                </a:moveTo>
                <a:cubicBezTo>
                  <a:pt x="176" y="20"/>
                  <a:pt x="977" y="67"/>
                  <a:pt x="1056" y="120"/>
                </a:cubicBezTo>
                <a:cubicBezTo>
                  <a:pt x="1135" y="173"/>
                  <a:pt x="626" y="234"/>
                  <a:pt x="474" y="318"/>
                </a:cubicBezTo>
                <a:cubicBezTo>
                  <a:pt x="322" y="402"/>
                  <a:pt x="223" y="525"/>
                  <a:pt x="144" y="624"/>
                </a:cubicBezTo>
                <a:cubicBezTo>
                  <a:pt x="65" y="723"/>
                  <a:pt x="30" y="852"/>
                  <a:pt x="0" y="912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9" name="Freeform 50">
            <a:extLst>
              <a:ext uri="{FF2B5EF4-FFF2-40B4-BE49-F238E27FC236}">
                <a16:creationId xmlns:a16="http://schemas.microsoft.com/office/drawing/2014/main" id="{E6F456F1-CE89-45E5-B71D-EC9F37C038E2}"/>
              </a:ext>
            </a:extLst>
          </p:cNvPr>
          <p:cNvSpPr>
            <a:spLocks/>
          </p:cNvSpPr>
          <p:nvPr/>
        </p:nvSpPr>
        <p:spPr bwMode="auto">
          <a:xfrm>
            <a:off x="7768176" y="5056219"/>
            <a:ext cx="896938" cy="1009650"/>
          </a:xfrm>
          <a:custGeom>
            <a:avLst/>
            <a:gdLst>
              <a:gd name="T0" fmla="*/ 0 w 565"/>
              <a:gd name="T1" fmla="*/ 0 h 636"/>
              <a:gd name="T2" fmla="*/ 2147483647 w 565"/>
              <a:gd name="T3" fmla="*/ 2147483647 h 636"/>
              <a:gd name="T4" fmla="*/ 2147483647 w 565"/>
              <a:gd name="T5" fmla="*/ 2147483647 h 636"/>
              <a:gd name="T6" fmla="*/ 2147483647 w 565"/>
              <a:gd name="T7" fmla="*/ 2147483647 h 636"/>
              <a:gd name="T8" fmla="*/ 2147483647 w 565"/>
              <a:gd name="T9" fmla="*/ 2147483647 h 6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5"/>
              <a:gd name="T16" fmla="*/ 0 h 636"/>
              <a:gd name="T17" fmla="*/ 565 w 565"/>
              <a:gd name="T18" fmla="*/ 636 h 6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5" h="636">
                <a:moveTo>
                  <a:pt x="0" y="0"/>
                </a:moveTo>
                <a:cubicBezTo>
                  <a:pt x="87" y="22"/>
                  <a:pt x="479" y="80"/>
                  <a:pt x="522" y="126"/>
                </a:cubicBezTo>
                <a:cubicBezTo>
                  <a:pt x="565" y="172"/>
                  <a:pt x="322" y="221"/>
                  <a:pt x="258" y="276"/>
                </a:cubicBezTo>
                <a:cubicBezTo>
                  <a:pt x="194" y="331"/>
                  <a:pt x="171" y="396"/>
                  <a:pt x="138" y="456"/>
                </a:cubicBezTo>
                <a:cubicBezTo>
                  <a:pt x="105" y="516"/>
                  <a:pt x="76" y="599"/>
                  <a:pt x="60" y="636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40" name="Freeform 51">
            <a:extLst>
              <a:ext uri="{FF2B5EF4-FFF2-40B4-BE49-F238E27FC236}">
                <a16:creationId xmlns:a16="http://schemas.microsoft.com/office/drawing/2014/main" id="{623CF269-437D-4906-933F-11CFFAC74F23}"/>
              </a:ext>
            </a:extLst>
          </p:cNvPr>
          <p:cNvSpPr>
            <a:spLocks/>
          </p:cNvSpPr>
          <p:nvPr/>
        </p:nvSpPr>
        <p:spPr bwMode="auto">
          <a:xfrm>
            <a:off x="3510501" y="5075269"/>
            <a:ext cx="896938" cy="1009650"/>
          </a:xfrm>
          <a:custGeom>
            <a:avLst/>
            <a:gdLst>
              <a:gd name="T0" fmla="*/ 0 w 565"/>
              <a:gd name="T1" fmla="*/ 0 h 636"/>
              <a:gd name="T2" fmla="*/ 2147483647 w 565"/>
              <a:gd name="T3" fmla="*/ 2147483647 h 636"/>
              <a:gd name="T4" fmla="*/ 2147483647 w 565"/>
              <a:gd name="T5" fmla="*/ 2147483647 h 636"/>
              <a:gd name="T6" fmla="*/ 2147483647 w 565"/>
              <a:gd name="T7" fmla="*/ 2147483647 h 636"/>
              <a:gd name="T8" fmla="*/ 2147483647 w 565"/>
              <a:gd name="T9" fmla="*/ 2147483647 h 6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5"/>
              <a:gd name="T16" fmla="*/ 0 h 636"/>
              <a:gd name="T17" fmla="*/ 565 w 565"/>
              <a:gd name="T18" fmla="*/ 636 h 6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5" h="636">
                <a:moveTo>
                  <a:pt x="0" y="0"/>
                </a:moveTo>
                <a:cubicBezTo>
                  <a:pt x="87" y="22"/>
                  <a:pt x="479" y="80"/>
                  <a:pt x="522" y="126"/>
                </a:cubicBezTo>
                <a:cubicBezTo>
                  <a:pt x="565" y="172"/>
                  <a:pt x="322" y="221"/>
                  <a:pt x="258" y="276"/>
                </a:cubicBezTo>
                <a:cubicBezTo>
                  <a:pt x="194" y="331"/>
                  <a:pt x="171" y="396"/>
                  <a:pt x="138" y="456"/>
                </a:cubicBezTo>
                <a:cubicBezTo>
                  <a:pt x="105" y="516"/>
                  <a:pt x="76" y="599"/>
                  <a:pt x="60" y="636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41" name="Freeform 52">
            <a:extLst>
              <a:ext uri="{FF2B5EF4-FFF2-40B4-BE49-F238E27FC236}">
                <a16:creationId xmlns:a16="http://schemas.microsoft.com/office/drawing/2014/main" id="{8B62B634-BD10-4D76-9070-F3759BE66D83}"/>
              </a:ext>
            </a:extLst>
          </p:cNvPr>
          <p:cNvSpPr>
            <a:spLocks/>
          </p:cNvSpPr>
          <p:nvPr/>
        </p:nvSpPr>
        <p:spPr bwMode="auto">
          <a:xfrm>
            <a:off x="2453226" y="5465795"/>
            <a:ext cx="306388" cy="600075"/>
          </a:xfrm>
          <a:custGeom>
            <a:avLst/>
            <a:gdLst>
              <a:gd name="T0" fmla="*/ 0 w 193"/>
              <a:gd name="T1" fmla="*/ 0 h 378"/>
              <a:gd name="T2" fmla="*/ 2147483647 w 193"/>
              <a:gd name="T3" fmla="*/ 2147483647 h 378"/>
              <a:gd name="T4" fmla="*/ 2147483647 w 193"/>
              <a:gd name="T5" fmla="*/ 2147483647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42" name="Freeform 53">
            <a:extLst>
              <a:ext uri="{FF2B5EF4-FFF2-40B4-BE49-F238E27FC236}">
                <a16:creationId xmlns:a16="http://schemas.microsoft.com/office/drawing/2014/main" id="{CE789125-8EBE-4ADA-991C-7D4CAAFEFEDB}"/>
              </a:ext>
            </a:extLst>
          </p:cNvPr>
          <p:cNvSpPr>
            <a:spLocks/>
          </p:cNvSpPr>
          <p:nvPr/>
        </p:nvSpPr>
        <p:spPr bwMode="auto">
          <a:xfrm>
            <a:off x="4577301" y="5456270"/>
            <a:ext cx="306388" cy="600075"/>
          </a:xfrm>
          <a:custGeom>
            <a:avLst/>
            <a:gdLst>
              <a:gd name="T0" fmla="*/ 0 w 193"/>
              <a:gd name="T1" fmla="*/ 0 h 378"/>
              <a:gd name="T2" fmla="*/ 2147483647 w 193"/>
              <a:gd name="T3" fmla="*/ 2147483647 h 378"/>
              <a:gd name="T4" fmla="*/ 2147483647 w 193"/>
              <a:gd name="T5" fmla="*/ 2147483647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43" name="Freeform 54">
            <a:extLst>
              <a:ext uri="{FF2B5EF4-FFF2-40B4-BE49-F238E27FC236}">
                <a16:creationId xmlns:a16="http://schemas.microsoft.com/office/drawing/2014/main" id="{B19B5367-20AA-4540-8FEC-7CFF6C29997E}"/>
              </a:ext>
            </a:extLst>
          </p:cNvPr>
          <p:cNvSpPr>
            <a:spLocks/>
          </p:cNvSpPr>
          <p:nvPr/>
        </p:nvSpPr>
        <p:spPr bwMode="auto">
          <a:xfrm>
            <a:off x="6701376" y="5446745"/>
            <a:ext cx="306388" cy="600075"/>
          </a:xfrm>
          <a:custGeom>
            <a:avLst/>
            <a:gdLst>
              <a:gd name="T0" fmla="*/ 0 w 193"/>
              <a:gd name="T1" fmla="*/ 0 h 378"/>
              <a:gd name="T2" fmla="*/ 2147483647 w 193"/>
              <a:gd name="T3" fmla="*/ 2147483647 h 378"/>
              <a:gd name="T4" fmla="*/ 2147483647 w 193"/>
              <a:gd name="T5" fmla="*/ 2147483647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44" name="Freeform 55">
            <a:extLst>
              <a:ext uri="{FF2B5EF4-FFF2-40B4-BE49-F238E27FC236}">
                <a16:creationId xmlns:a16="http://schemas.microsoft.com/office/drawing/2014/main" id="{383726F2-3809-41E8-888F-261EEDFABFFB}"/>
              </a:ext>
            </a:extLst>
          </p:cNvPr>
          <p:cNvSpPr>
            <a:spLocks/>
          </p:cNvSpPr>
          <p:nvPr/>
        </p:nvSpPr>
        <p:spPr bwMode="auto">
          <a:xfrm>
            <a:off x="8825451" y="5437220"/>
            <a:ext cx="306388" cy="600075"/>
          </a:xfrm>
          <a:custGeom>
            <a:avLst/>
            <a:gdLst>
              <a:gd name="T0" fmla="*/ 0 w 193"/>
              <a:gd name="T1" fmla="*/ 0 h 378"/>
              <a:gd name="T2" fmla="*/ 2147483647 w 193"/>
              <a:gd name="T3" fmla="*/ 2147483647 h 378"/>
              <a:gd name="T4" fmla="*/ 2147483647 w 193"/>
              <a:gd name="T5" fmla="*/ 2147483647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7945" name="AutoShape 56">
            <a:extLst>
              <a:ext uri="{FF2B5EF4-FFF2-40B4-BE49-F238E27FC236}">
                <a16:creationId xmlns:a16="http://schemas.microsoft.com/office/drawing/2014/main" id="{ACEC5946-6431-4113-88D4-0F784F184FAB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032664" y="5880132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6" name="AutoShape 57">
            <a:extLst>
              <a:ext uri="{FF2B5EF4-FFF2-40B4-BE49-F238E27FC236}">
                <a16:creationId xmlns:a16="http://schemas.microsoft.com/office/drawing/2014/main" id="{45F67F88-C687-4508-B513-D6CBFF31646E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986502" y="5880132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7" name="AutoShape 58">
            <a:extLst>
              <a:ext uri="{FF2B5EF4-FFF2-40B4-BE49-F238E27FC236}">
                <a16:creationId xmlns:a16="http://schemas.microsoft.com/office/drawing/2014/main" id="{D641CE77-DB67-4C73-BA46-72067C9584A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151977" y="5881719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8" name="AutoShape 59">
            <a:extLst>
              <a:ext uri="{FF2B5EF4-FFF2-40B4-BE49-F238E27FC236}">
                <a16:creationId xmlns:a16="http://schemas.microsoft.com/office/drawing/2014/main" id="{048FDFD9-3B34-47D9-B80E-028AA8830ADE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105814" y="5881719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9" name="AutoShape 60">
            <a:extLst>
              <a:ext uri="{FF2B5EF4-FFF2-40B4-BE49-F238E27FC236}">
                <a16:creationId xmlns:a16="http://schemas.microsoft.com/office/drawing/2014/main" id="{FAA55316-8258-4358-8EDF-7288F77C3B1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272877" y="5881719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50" name="AutoShape 61">
            <a:extLst>
              <a:ext uri="{FF2B5EF4-FFF2-40B4-BE49-F238E27FC236}">
                <a16:creationId xmlns:a16="http://schemas.microsoft.com/office/drawing/2014/main" id="{A865C49B-701E-4CD2-9032-65D51D753D63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226714" y="5881719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51" name="AutoShape 62">
            <a:extLst>
              <a:ext uri="{FF2B5EF4-FFF2-40B4-BE49-F238E27FC236}">
                <a16:creationId xmlns:a16="http://schemas.microsoft.com/office/drawing/2014/main" id="{DA2AF5A4-5D8E-4BCD-A85F-23A7159D67E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9401714" y="5891244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52" name="AutoShape 63">
            <a:extLst>
              <a:ext uri="{FF2B5EF4-FFF2-40B4-BE49-F238E27FC236}">
                <a16:creationId xmlns:a16="http://schemas.microsoft.com/office/drawing/2014/main" id="{01EF5189-A974-4251-A5AD-9931422CED2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346027" y="5883307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54" name="Oval 65">
            <a:extLst>
              <a:ext uri="{FF2B5EF4-FFF2-40B4-BE49-F238E27FC236}">
                <a16:creationId xmlns:a16="http://schemas.microsoft.com/office/drawing/2014/main" id="{47F16EFC-F1E8-4E4F-A1AC-8A1180034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702" y="6065869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55" name="Oval 66">
            <a:extLst>
              <a:ext uri="{FF2B5EF4-FFF2-40B4-BE49-F238E27FC236}">
                <a16:creationId xmlns:a16="http://schemas.microsoft.com/office/drawing/2014/main" id="{90720DDB-E069-46DC-A115-6B95D84D4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302" y="6065869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56" name="Oval 67">
            <a:extLst>
              <a:ext uri="{FF2B5EF4-FFF2-40B4-BE49-F238E27FC236}">
                <a16:creationId xmlns:a16="http://schemas.microsoft.com/office/drawing/2014/main" id="{1E9026F0-63AF-4262-BC26-1146E0243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902" y="6065869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57" name="Oval 68">
            <a:extLst>
              <a:ext uri="{FF2B5EF4-FFF2-40B4-BE49-F238E27FC236}">
                <a16:creationId xmlns:a16="http://schemas.microsoft.com/office/drawing/2014/main" id="{36DC8129-F5FD-48DF-BAC5-9C96D1F43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9502" y="6065869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58" name="Oval 69">
            <a:extLst>
              <a:ext uri="{FF2B5EF4-FFF2-40B4-BE49-F238E27FC236}">
                <a16:creationId xmlns:a16="http://schemas.microsoft.com/office/drawing/2014/main" id="{38DC44C8-F2FE-44E0-A298-5438AD23F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702" y="6065869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59" name="Oval 70">
            <a:extLst>
              <a:ext uri="{FF2B5EF4-FFF2-40B4-BE49-F238E27FC236}">
                <a16:creationId xmlns:a16="http://schemas.microsoft.com/office/drawing/2014/main" id="{BA43D02A-665E-4DD9-9772-1F72F0183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302" y="6065869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60" name="Oval 71">
            <a:extLst>
              <a:ext uri="{FF2B5EF4-FFF2-40B4-BE49-F238E27FC236}">
                <a16:creationId xmlns:a16="http://schemas.microsoft.com/office/drawing/2014/main" id="{F1791F8C-1C7F-4104-A4D5-7B4CB749C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702" y="6065869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61" name="Oval 72">
            <a:extLst>
              <a:ext uri="{FF2B5EF4-FFF2-40B4-BE49-F238E27FC236}">
                <a16:creationId xmlns:a16="http://schemas.microsoft.com/office/drawing/2014/main" id="{4CBEAF9E-C54E-4026-B8B7-3739D56C3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3102" y="6065869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62" name="Oval 73">
            <a:extLst>
              <a:ext uri="{FF2B5EF4-FFF2-40B4-BE49-F238E27FC236}">
                <a16:creationId xmlns:a16="http://schemas.microsoft.com/office/drawing/2014/main" id="{BC5F85B3-D8C3-42AB-B352-0209F284C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502" y="6065869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63" name="Oval 74">
            <a:extLst>
              <a:ext uri="{FF2B5EF4-FFF2-40B4-BE49-F238E27FC236}">
                <a16:creationId xmlns:a16="http://schemas.microsoft.com/office/drawing/2014/main" id="{E5FACF2B-B3E4-4EDC-AA62-596D1AAA1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9902" y="6065869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64" name="Oval 75">
            <a:extLst>
              <a:ext uri="{FF2B5EF4-FFF2-40B4-BE49-F238E27FC236}">
                <a16:creationId xmlns:a16="http://schemas.microsoft.com/office/drawing/2014/main" id="{796A379F-7E8C-4D96-B8A4-4F7E8C24C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3302" y="6065869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65" name="Oval 76">
            <a:extLst>
              <a:ext uri="{FF2B5EF4-FFF2-40B4-BE49-F238E27FC236}">
                <a16:creationId xmlns:a16="http://schemas.microsoft.com/office/drawing/2014/main" id="{FA8D9CFF-4F46-4D87-8261-6657F8D52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702" y="6065869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66" name="Oval 77">
            <a:extLst>
              <a:ext uri="{FF2B5EF4-FFF2-40B4-BE49-F238E27FC236}">
                <a16:creationId xmlns:a16="http://schemas.microsoft.com/office/drawing/2014/main" id="{48873093-8884-4898-8348-3C71D39E3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0102" y="6065869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67" name="Oval 78">
            <a:extLst>
              <a:ext uri="{FF2B5EF4-FFF2-40B4-BE49-F238E27FC236}">
                <a16:creationId xmlns:a16="http://schemas.microsoft.com/office/drawing/2014/main" id="{8D911581-0F76-400A-BD34-D3BDE03B9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3502" y="6065869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68" name="Oval 79">
            <a:extLst>
              <a:ext uri="{FF2B5EF4-FFF2-40B4-BE49-F238E27FC236}">
                <a16:creationId xmlns:a16="http://schemas.microsoft.com/office/drawing/2014/main" id="{CB09340F-C295-40A6-862B-D517F6DFA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0702" y="6065869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69" name="Oval 80">
            <a:extLst>
              <a:ext uri="{FF2B5EF4-FFF2-40B4-BE49-F238E27FC236}">
                <a16:creationId xmlns:a16="http://schemas.microsoft.com/office/drawing/2014/main" id="{C177139E-3706-4C7B-8134-2280944C1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102" y="6065869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26426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6">
            <a:extLst>
              <a:ext uri="{FF2B5EF4-FFF2-40B4-BE49-F238E27FC236}">
                <a16:creationId xmlns:a16="http://schemas.microsoft.com/office/drawing/2014/main" id="{859B475A-384D-4FFB-85FF-23959B27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C6F05C6-C30F-44AB-BFA5-8E075D0A843E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AU" altLang="en-US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B2ED8B2-CAC5-408A-B04B-D5A6DB771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74964" y="685800"/>
            <a:ext cx="6573837" cy="838200"/>
          </a:xfrm>
        </p:spPr>
        <p:txBody>
          <a:bodyPr/>
          <a:lstStyle/>
          <a:p>
            <a:pPr eaLnBrk="1" hangingPunct="1"/>
            <a:r>
              <a:rPr lang="en-US" altLang="en-US" sz="4000"/>
              <a:t>Priority Queue ADT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1351928-CCAA-4D2C-A179-996C41E9A26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69964" y="2171368"/>
            <a:ext cx="3810000" cy="4114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 priority queue stores a collection of items.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Each </a:t>
            </a:r>
            <a:r>
              <a:rPr lang="en-US" altLang="en-US" sz="2000" b="1" dirty="0"/>
              <a:t>item </a:t>
            </a:r>
            <a:r>
              <a:rPr lang="en-US" altLang="en-US" sz="2000" dirty="0"/>
              <a:t>is a pair</a:t>
            </a:r>
            <a:br>
              <a:rPr lang="en-US" altLang="en-US" sz="2000" dirty="0"/>
            </a:br>
            <a:r>
              <a:rPr lang="en-US" altLang="en-US" sz="2000" dirty="0"/>
              <a:t>(key, value), where key is the priority of the item.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Main operations of the Priority Queue ADT: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rgbClr val="0070C0"/>
                </a:solidFill>
              </a:rPr>
              <a:t>Insert(k, x)</a:t>
            </a:r>
            <a:br>
              <a:rPr lang="en-US" altLang="en-US" sz="1800" dirty="0">
                <a:solidFill>
                  <a:srgbClr val="0070C0"/>
                </a:solidFill>
              </a:rPr>
            </a:br>
            <a:r>
              <a:rPr lang="en-US" altLang="en-US" sz="1800" dirty="0"/>
              <a:t>Inserts an item with key k and value x.</a:t>
            </a:r>
          </a:p>
          <a:p>
            <a:pPr lvl="1"/>
            <a:r>
              <a:rPr lang="en-US" altLang="en-US" sz="1800" dirty="0">
                <a:solidFill>
                  <a:srgbClr val="0070C0"/>
                </a:solidFill>
              </a:rPr>
              <a:t>RemoveMin() (RemoveMax())</a:t>
            </a:r>
            <a:br>
              <a:rPr lang="en-US" altLang="en-US" sz="1800" dirty="0"/>
            </a:br>
            <a:r>
              <a:rPr lang="en-US" altLang="en-US" sz="1800" dirty="0"/>
              <a:t>Removes and returns the item with smallest key (largest key). We consider </a:t>
            </a:r>
            <a:r>
              <a:rPr lang="en-US" altLang="en-US" sz="1800" dirty="0" err="1">
                <a:solidFill>
                  <a:srgbClr val="0070C0"/>
                </a:solidFill>
              </a:rPr>
              <a:t>RemoverMin</a:t>
            </a:r>
            <a:r>
              <a:rPr lang="en-US" altLang="en-US" sz="1800" dirty="0">
                <a:solidFill>
                  <a:srgbClr val="0070C0"/>
                </a:solidFill>
              </a:rPr>
              <a:t>() </a:t>
            </a:r>
            <a:r>
              <a:rPr lang="en-US" altLang="en-US" sz="1800" dirty="0"/>
              <a:t>only. Implementation of </a:t>
            </a:r>
            <a:r>
              <a:rPr lang="en-US" altLang="en-US" sz="1800" dirty="0">
                <a:solidFill>
                  <a:srgbClr val="0070C0"/>
                </a:solidFill>
              </a:rPr>
              <a:t>RemoveMax()</a:t>
            </a:r>
            <a:r>
              <a:rPr lang="en-US" altLang="en-US" sz="1800" dirty="0"/>
              <a:t> is similar. </a:t>
            </a:r>
            <a:endParaRPr lang="en-US" altLang="en-US" dirty="0"/>
          </a:p>
        </p:txBody>
      </p:sp>
      <p:sp>
        <p:nvSpPr>
          <p:cNvPr id="6149" name="Rectangle 4">
            <a:extLst>
              <a:ext uri="{FF2B5EF4-FFF2-40B4-BE49-F238E27FC236}">
                <a16:creationId xmlns:a16="http://schemas.microsoft.com/office/drawing/2014/main" id="{29499A91-B1E7-4C7B-BC53-EB19439FF7C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172200" y="2171368"/>
            <a:ext cx="3810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Additional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rgbClr val="0070C0"/>
                </a:solidFill>
              </a:rPr>
              <a:t>Min() (Max())</a:t>
            </a:r>
            <a:br>
              <a:rPr lang="en-US" altLang="en-US" sz="1800" dirty="0"/>
            </a:br>
            <a:r>
              <a:rPr lang="en-US" altLang="en-US" sz="1800" dirty="0"/>
              <a:t>returns, but does not remove, an entry with smallest key (largest key)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rgbClr val="0070C0"/>
                </a:solidFill>
              </a:rPr>
              <a:t>Size(), </a:t>
            </a:r>
            <a:r>
              <a:rPr lang="en-US" altLang="en-US" sz="1800" dirty="0" err="1">
                <a:solidFill>
                  <a:srgbClr val="0070C0"/>
                </a:solidFill>
              </a:rPr>
              <a:t>IsEmpty</a:t>
            </a:r>
            <a:r>
              <a:rPr lang="en-US" altLang="en-US" sz="1800" dirty="0">
                <a:solidFill>
                  <a:srgbClr val="0070C0"/>
                </a:solidFill>
              </a:rPr>
              <a:t>()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 dirty="0"/>
          </a:p>
          <a:p>
            <a:pPr lvl="1" eaLnBrk="1" hangingPunct="1">
              <a:lnSpc>
                <a:spcPct val="90000"/>
              </a:lnSpc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Applications: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Standby flyers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Auctions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Stock market</a:t>
            </a:r>
          </a:p>
        </p:txBody>
      </p:sp>
    </p:spTree>
    <p:extLst>
      <p:ext uri="{BB962C8B-B14F-4D97-AF65-F5344CB8AC3E}">
        <p14:creationId xmlns:p14="http://schemas.microsoft.com/office/powerpoint/2010/main" val="576316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67C7F40-CAC7-4EB0-BFAB-43F58147600D}"/>
              </a:ext>
            </a:extLst>
          </p:cNvPr>
          <p:cNvSpPr txBox="1">
            <a:spLocks noChangeArrowheads="1"/>
          </p:cNvSpPr>
          <p:nvPr/>
        </p:nvSpPr>
        <p:spPr>
          <a:xfrm>
            <a:off x="1110533" y="539364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dirty="0"/>
              <a:t>Binomial Heaps</a:t>
            </a:r>
          </a:p>
        </p:txBody>
      </p:sp>
      <p:grpSp>
        <p:nvGrpSpPr>
          <p:cNvPr id="14" name="Group 5">
            <a:extLst>
              <a:ext uri="{FF2B5EF4-FFF2-40B4-BE49-F238E27FC236}">
                <a16:creationId xmlns:a16="http://schemas.microsoft.com/office/drawing/2014/main" id="{8A5446AE-FA9C-4C87-9E40-F81914A43863}"/>
              </a:ext>
            </a:extLst>
          </p:cNvPr>
          <p:cNvGrpSpPr>
            <a:grpSpLocks/>
          </p:cNvGrpSpPr>
          <p:nvPr/>
        </p:nvGrpSpPr>
        <p:grpSpPr bwMode="auto">
          <a:xfrm>
            <a:off x="3569067" y="3642861"/>
            <a:ext cx="333375" cy="1016000"/>
            <a:chOff x="793" y="2116"/>
            <a:chExt cx="136" cy="408"/>
          </a:xfrm>
          <a:noFill/>
        </p:grpSpPr>
        <p:sp>
          <p:nvSpPr>
            <p:cNvPr id="15" name="Oval 6">
              <a:extLst>
                <a:ext uri="{FF2B5EF4-FFF2-40B4-BE49-F238E27FC236}">
                  <a16:creationId xmlns:a16="http://schemas.microsoft.com/office/drawing/2014/main" id="{5C5A3562-25EC-4759-BF3C-F88ABB639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388"/>
              <a:ext cx="136" cy="13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6" name="Oval 7">
              <a:extLst>
                <a:ext uri="{FF2B5EF4-FFF2-40B4-BE49-F238E27FC236}">
                  <a16:creationId xmlns:a16="http://schemas.microsoft.com/office/drawing/2014/main" id="{2E88B97D-771B-48B2-BFED-8B37BB71D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116"/>
              <a:ext cx="136" cy="13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cxnSp>
          <p:nvCxnSpPr>
            <p:cNvPr id="17" name="AutoShape 8">
              <a:extLst>
                <a:ext uri="{FF2B5EF4-FFF2-40B4-BE49-F238E27FC236}">
                  <a16:creationId xmlns:a16="http://schemas.microsoft.com/office/drawing/2014/main" id="{BF8DCB1F-6302-40D4-8848-DC06B3E6A6B3}"/>
                </a:ext>
              </a:extLst>
            </p:cNvPr>
            <p:cNvCxnSpPr>
              <a:cxnSpLocks noChangeShapeType="1"/>
              <a:stCxn id="16" idx="4"/>
              <a:endCxn id="15" idx="0"/>
            </p:cNvCxnSpPr>
            <p:nvPr/>
          </p:nvCxnSpPr>
          <p:spPr bwMode="auto">
            <a:xfrm rot="16200000" flipH="1">
              <a:off x="793" y="2320"/>
              <a:ext cx="136" cy="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</p:cxnSp>
      </p:grpSp>
      <p:grpSp>
        <p:nvGrpSpPr>
          <p:cNvPr id="18" name="Group 9">
            <a:extLst>
              <a:ext uri="{FF2B5EF4-FFF2-40B4-BE49-F238E27FC236}">
                <a16:creationId xmlns:a16="http://schemas.microsoft.com/office/drawing/2014/main" id="{741207ED-924D-4AC0-A863-984A0B1144FA}"/>
              </a:ext>
            </a:extLst>
          </p:cNvPr>
          <p:cNvGrpSpPr>
            <a:grpSpLocks/>
          </p:cNvGrpSpPr>
          <p:nvPr/>
        </p:nvGrpSpPr>
        <p:grpSpPr bwMode="auto">
          <a:xfrm>
            <a:off x="4354879" y="2999923"/>
            <a:ext cx="333375" cy="982663"/>
            <a:chOff x="793" y="2115"/>
            <a:chExt cx="136" cy="394"/>
          </a:xfrm>
          <a:noFill/>
        </p:grpSpPr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1F0A64C6-0F8A-49EB-B4A2-8E2F033E3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373"/>
              <a:ext cx="136" cy="13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20" name="Oval 11">
              <a:extLst>
                <a:ext uri="{FF2B5EF4-FFF2-40B4-BE49-F238E27FC236}">
                  <a16:creationId xmlns:a16="http://schemas.microsoft.com/office/drawing/2014/main" id="{C77C8C5D-3C7B-423E-8EB4-21C3BF381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115"/>
              <a:ext cx="136" cy="13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cxnSp>
          <p:nvCxnSpPr>
            <p:cNvPr id="21" name="AutoShape 12">
              <a:extLst>
                <a:ext uri="{FF2B5EF4-FFF2-40B4-BE49-F238E27FC236}">
                  <a16:creationId xmlns:a16="http://schemas.microsoft.com/office/drawing/2014/main" id="{A05115C8-708D-4BCE-AB01-A1F2479ED8D5}"/>
                </a:ext>
              </a:extLst>
            </p:cNvPr>
            <p:cNvCxnSpPr>
              <a:cxnSpLocks noChangeShapeType="1"/>
              <a:stCxn id="20" idx="4"/>
              <a:endCxn id="19" idx="0"/>
            </p:cNvCxnSpPr>
            <p:nvPr/>
          </p:nvCxnSpPr>
          <p:spPr bwMode="auto">
            <a:xfrm rot="5400000">
              <a:off x="800" y="2312"/>
              <a:ext cx="122" cy="1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</p:cxnSp>
      </p:grpSp>
      <p:cxnSp>
        <p:nvCxnSpPr>
          <p:cNvPr id="22" name="AutoShape 13">
            <a:extLst>
              <a:ext uri="{FF2B5EF4-FFF2-40B4-BE49-F238E27FC236}">
                <a16:creationId xmlns:a16="http://schemas.microsoft.com/office/drawing/2014/main" id="{E64EC0D9-D388-4C87-BA24-470D714A8FA1}"/>
              </a:ext>
            </a:extLst>
          </p:cNvPr>
          <p:cNvCxnSpPr>
            <a:cxnSpLocks noChangeShapeType="1"/>
            <a:stCxn id="16" idx="7"/>
            <a:endCxn id="20" idx="4"/>
          </p:cNvCxnSpPr>
          <p:nvPr/>
        </p:nvCxnSpPr>
        <p:spPr bwMode="auto">
          <a:xfrm rot="5400000" flipH="1" flipV="1">
            <a:off x="4011185" y="3181692"/>
            <a:ext cx="352425" cy="668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3" name="Group 14">
            <a:extLst>
              <a:ext uri="{FF2B5EF4-FFF2-40B4-BE49-F238E27FC236}">
                <a16:creationId xmlns:a16="http://schemas.microsoft.com/office/drawing/2014/main" id="{CBA35408-86D6-4802-B94B-F8A8D3CA22CA}"/>
              </a:ext>
            </a:extLst>
          </p:cNvPr>
          <p:cNvGrpSpPr>
            <a:grpSpLocks/>
          </p:cNvGrpSpPr>
          <p:nvPr/>
        </p:nvGrpSpPr>
        <p:grpSpPr bwMode="auto">
          <a:xfrm>
            <a:off x="5443587" y="3721244"/>
            <a:ext cx="1198562" cy="1725612"/>
            <a:chOff x="793" y="1933"/>
            <a:chExt cx="454" cy="791"/>
          </a:xfrm>
          <a:noFill/>
        </p:grpSpPr>
        <p:grpSp>
          <p:nvGrpSpPr>
            <p:cNvPr id="24" name="Group 15">
              <a:extLst>
                <a:ext uri="{FF2B5EF4-FFF2-40B4-BE49-F238E27FC236}">
                  <a16:creationId xmlns:a16="http://schemas.microsoft.com/office/drawing/2014/main" id="{0CEE0E0C-15D2-4C99-99DD-B9224813F8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" y="2293"/>
              <a:ext cx="136" cy="431"/>
              <a:chOff x="793" y="2293"/>
              <a:chExt cx="136" cy="431"/>
            </a:xfrm>
            <a:grpFill/>
          </p:grpSpPr>
          <p:sp>
            <p:nvSpPr>
              <p:cNvPr id="29" name="Oval 16">
                <a:extLst>
                  <a:ext uri="{FF2B5EF4-FFF2-40B4-BE49-F238E27FC236}">
                    <a16:creationId xmlns:a16="http://schemas.microsoft.com/office/drawing/2014/main" id="{C81EF60A-8999-4A04-BFC4-A2D929C44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588"/>
                <a:ext cx="136" cy="13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30" name="Oval 17">
                <a:extLst>
                  <a:ext uri="{FF2B5EF4-FFF2-40B4-BE49-F238E27FC236}">
                    <a16:creationId xmlns:a16="http://schemas.microsoft.com/office/drawing/2014/main" id="{185B10AD-676F-45AE-8BDA-6C11ABD540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293"/>
                <a:ext cx="136" cy="13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31" name="AutoShape 18">
                <a:extLst>
                  <a:ext uri="{FF2B5EF4-FFF2-40B4-BE49-F238E27FC236}">
                    <a16:creationId xmlns:a16="http://schemas.microsoft.com/office/drawing/2014/main" id="{E29E6575-F80A-40B9-B612-0D846C5ED440}"/>
                  </a:ext>
                </a:extLst>
              </p:cNvPr>
              <p:cNvCxnSpPr>
                <a:cxnSpLocks noChangeShapeType="1"/>
                <a:stCxn id="30" idx="4"/>
                <a:endCxn id="29" idx="0"/>
              </p:cNvCxnSpPr>
              <p:nvPr/>
            </p:nvCxnSpPr>
            <p:spPr bwMode="auto">
              <a:xfrm rot="5400000">
                <a:off x="782" y="2509"/>
                <a:ext cx="159" cy="1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</p:grpSp>
        <p:grpSp>
          <p:nvGrpSpPr>
            <p:cNvPr id="25" name="Group 19">
              <a:extLst>
                <a:ext uri="{FF2B5EF4-FFF2-40B4-BE49-F238E27FC236}">
                  <a16:creationId xmlns:a16="http://schemas.microsoft.com/office/drawing/2014/main" id="{CF702352-646F-49C6-A684-1F819D7249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1" y="1933"/>
              <a:ext cx="156" cy="514"/>
              <a:chOff x="773" y="2115"/>
              <a:chExt cx="156" cy="514"/>
            </a:xfrm>
            <a:grpFill/>
          </p:grpSpPr>
          <p:sp>
            <p:nvSpPr>
              <p:cNvPr id="26" name="Oval 20">
                <a:extLst>
                  <a:ext uri="{FF2B5EF4-FFF2-40B4-BE49-F238E27FC236}">
                    <a16:creationId xmlns:a16="http://schemas.microsoft.com/office/drawing/2014/main" id="{8336BCCE-B8F9-4160-9AB1-0D0616EF1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" y="2475"/>
                <a:ext cx="136" cy="154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27" name="Oval 21">
                <a:extLst>
                  <a:ext uri="{FF2B5EF4-FFF2-40B4-BE49-F238E27FC236}">
                    <a16:creationId xmlns:a16="http://schemas.microsoft.com/office/drawing/2014/main" id="{14DC668F-B7BF-4D88-B09F-210796B46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136" cy="13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28" name="AutoShape 22">
                <a:extLst>
                  <a:ext uri="{FF2B5EF4-FFF2-40B4-BE49-F238E27FC236}">
                    <a16:creationId xmlns:a16="http://schemas.microsoft.com/office/drawing/2014/main" id="{265F748D-E7FC-42F7-BF95-AEECC2778C4F}"/>
                  </a:ext>
                </a:extLst>
              </p:cNvPr>
              <p:cNvCxnSpPr>
                <a:cxnSpLocks noChangeShapeType="1"/>
                <a:stCxn id="27" idx="4"/>
                <a:endCxn id="54" idx="0"/>
              </p:cNvCxnSpPr>
              <p:nvPr/>
            </p:nvCxnSpPr>
            <p:spPr bwMode="auto">
              <a:xfrm flipH="1">
                <a:off x="858" y="2251"/>
                <a:ext cx="3" cy="224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</p:grpSp>
      </p:grpSp>
      <p:grpSp>
        <p:nvGrpSpPr>
          <p:cNvPr id="32" name="Group 24">
            <a:extLst>
              <a:ext uri="{FF2B5EF4-FFF2-40B4-BE49-F238E27FC236}">
                <a16:creationId xmlns:a16="http://schemas.microsoft.com/office/drawing/2014/main" id="{19B5BF42-A19F-44A5-8499-263E85C1E835}"/>
              </a:ext>
            </a:extLst>
          </p:cNvPr>
          <p:cNvGrpSpPr>
            <a:grpSpLocks/>
          </p:cNvGrpSpPr>
          <p:nvPr/>
        </p:nvGrpSpPr>
        <p:grpSpPr bwMode="auto">
          <a:xfrm>
            <a:off x="6943774" y="3076719"/>
            <a:ext cx="1196975" cy="1747837"/>
            <a:chOff x="793" y="1902"/>
            <a:chExt cx="454" cy="748"/>
          </a:xfrm>
          <a:noFill/>
        </p:grpSpPr>
        <p:grpSp>
          <p:nvGrpSpPr>
            <p:cNvPr id="33" name="Group 25">
              <a:extLst>
                <a:ext uri="{FF2B5EF4-FFF2-40B4-BE49-F238E27FC236}">
                  <a16:creationId xmlns:a16="http://schemas.microsoft.com/office/drawing/2014/main" id="{78933A01-CDED-49C2-A887-FCCBA1FD8C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" y="2178"/>
              <a:ext cx="136" cy="472"/>
              <a:chOff x="793" y="2178"/>
              <a:chExt cx="136" cy="472"/>
            </a:xfrm>
            <a:grpFill/>
          </p:grpSpPr>
          <p:sp>
            <p:nvSpPr>
              <p:cNvPr id="39" name="Oval 26">
                <a:extLst>
                  <a:ext uri="{FF2B5EF4-FFF2-40B4-BE49-F238E27FC236}">
                    <a16:creationId xmlns:a16="http://schemas.microsoft.com/office/drawing/2014/main" id="{6ACFD32A-D4CB-408C-BDA3-45A951859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514"/>
                <a:ext cx="136" cy="13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40" name="Oval 27">
                <a:extLst>
                  <a:ext uri="{FF2B5EF4-FFF2-40B4-BE49-F238E27FC236}">
                    <a16:creationId xmlns:a16="http://schemas.microsoft.com/office/drawing/2014/main" id="{8514C5D7-A3A5-47D2-9F2B-590FC3125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78"/>
                <a:ext cx="136" cy="13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41" name="AutoShape 28">
                <a:extLst>
                  <a:ext uri="{FF2B5EF4-FFF2-40B4-BE49-F238E27FC236}">
                    <a16:creationId xmlns:a16="http://schemas.microsoft.com/office/drawing/2014/main" id="{08636403-AD6D-4CC4-A66D-F27A3823BC27}"/>
                  </a:ext>
                </a:extLst>
              </p:cNvPr>
              <p:cNvCxnSpPr>
                <a:cxnSpLocks noChangeShapeType="1"/>
                <a:stCxn id="40" idx="4"/>
                <a:endCxn id="39" idx="0"/>
              </p:cNvCxnSpPr>
              <p:nvPr/>
            </p:nvCxnSpPr>
            <p:spPr bwMode="auto">
              <a:xfrm rot="5400000">
                <a:off x="761" y="2414"/>
                <a:ext cx="200" cy="1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</p:grpSp>
        <p:grpSp>
          <p:nvGrpSpPr>
            <p:cNvPr id="34" name="Group 29">
              <a:extLst>
                <a:ext uri="{FF2B5EF4-FFF2-40B4-BE49-F238E27FC236}">
                  <a16:creationId xmlns:a16="http://schemas.microsoft.com/office/drawing/2014/main" id="{44DC5EDD-C298-4C7C-B731-91CE4292A1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1" y="1902"/>
              <a:ext cx="156" cy="412"/>
              <a:chOff x="773" y="2084"/>
              <a:chExt cx="156" cy="412"/>
            </a:xfrm>
            <a:grpFill/>
          </p:grpSpPr>
          <p:sp>
            <p:nvSpPr>
              <p:cNvPr id="36" name="Oval 30">
                <a:extLst>
                  <a:ext uri="{FF2B5EF4-FFF2-40B4-BE49-F238E27FC236}">
                    <a16:creationId xmlns:a16="http://schemas.microsoft.com/office/drawing/2014/main" id="{FBFA196E-4169-4472-9732-E7525CB85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" y="2360"/>
                <a:ext cx="136" cy="13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37" name="Oval 31">
                <a:extLst>
                  <a:ext uri="{FF2B5EF4-FFF2-40B4-BE49-F238E27FC236}">
                    <a16:creationId xmlns:a16="http://schemas.microsoft.com/office/drawing/2014/main" id="{38B0C3E7-4494-4007-B551-0524F4156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084"/>
                <a:ext cx="136" cy="167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38" name="AutoShape 32">
                <a:extLst>
                  <a:ext uri="{FF2B5EF4-FFF2-40B4-BE49-F238E27FC236}">
                    <a16:creationId xmlns:a16="http://schemas.microsoft.com/office/drawing/2014/main" id="{D4467F8E-1BFE-4060-9698-440092835262}"/>
                  </a:ext>
                </a:extLst>
              </p:cNvPr>
              <p:cNvCxnSpPr>
                <a:cxnSpLocks noChangeShapeType="1"/>
                <a:stCxn id="37" idx="4"/>
              </p:cNvCxnSpPr>
              <p:nvPr/>
            </p:nvCxnSpPr>
            <p:spPr bwMode="auto">
              <a:xfrm rot="5400000">
                <a:off x="805" y="2299"/>
                <a:ext cx="104" cy="7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</p:grpSp>
        <p:cxnSp>
          <p:nvCxnSpPr>
            <p:cNvPr id="35" name="AutoShape 33">
              <a:extLst>
                <a:ext uri="{FF2B5EF4-FFF2-40B4-BE49-F238E27FC236}">
                  <a16:creationId xmlns:a16="http://schemas.microsoft.com/office/drawing/2014/main" id="{6D9DCB82-1657-4352-8541-1999E4D8258C}"/>
                </a:ext>
              </a:extLst>
            </p:cNvPr>
            <p:cNvCxnSpPr>
              <a:cxnSpLocks noChangeShapeType="1"/>
              <a:stCxn id="40" idx="7"/>
            </p:cNvCxnSpPr>
            <p:nvPr/>
          </p:nvCxnSpPr>
          <p:spPr bwMode="auto">
            <a:xfrm rot="5400000" flipH="1" flipV="1">
              <a:off x="956" y="2009"/>
              <a:ext cx="143" cy="236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</p:cxnSp>
      </p:grpSp>
      <p:sp>
        <p:nvSpPr>
          <p:cNvPr id="42" name="Oval 35">
            <a:extLst>
              <a:ext uri="{FF2B5EF4-FFF2-40B4-BE49-F238E27FC236}">
                <a16:creationId xmlns:a16="http://schemas.microsoft.com/office/drawing/2014/main" id="{E345706B-2E7A-4D49-ADF7-FB9F2065E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745" y="3060566"/>
            <a:ext cx="344488" cy="3683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43" name="Text Box 43">
            <a:extLst>
              <a:ext uri="{FF2B5EF4-FFF2-40B4-BE49-F238E27FC236}">
                <a16:creationId xmlns:a16="http://schemas.microsoft.com/office/drawing/2014/main" id="{B4F60C57-59B7-4634-A69E-4FF33286B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295" y="3081203"/>
            <a:ext cx="450850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/>
              <a:t>  8</a:t>
            </a:r>
          </a:p>
        </p:txBody>
      </p:sp>
      <p:sp>
        <p:nvSpPr>
          <p:cNvPr id="44" name="Text Box 47">
            <a:extLst>
              <a:ext uri="{FF2B5EF4-FFF2-40B4-BE49-F238E27FC236}">
                <a16:creationId xmlns:a16="http://schemas.microsoft.com/office/drawing/2014/main" id="{9A42FD3A-6AD5-4829-9D27-CEE68682C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879" y="3642861"/>
            <a:ext cx="450850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400" dirty="0"/>
              <a:t>2</a:t>
            </a:r>
            <a:r>
              <a:rPr lang="en-US" altLang="en-US" sz="1400" dirty="0"/>
              <a:t>3</a:t>
            </a:r>
          </a:p>
        </p:txBody>
      </p:sp>
      <p:sp>
        <p:nvSpPr>
          <p:cNvPr id="45" name="Text Box 48">
            <a:extLst>
              <a:ext uri="{FF2B5EF4-FFF2-40B4-BE49-F238E27FC236}">
                <a16:creationId xmlns:a16="http://schemas.microsoft.com/office/drawing/2014/main" id="{7D05A658-7F58-4579-A7C5-5EA878775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879" y="2999923"/>
            <a:ext cx="450850" cy="2968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400"/>
              <a:t>1</a:t>
            </a:r>
            <a:endParaRPr lang="en-US" altLang="en-US" sz="1400"/>
          </a:p>
        </p:txBody>
      </p:sp>
      <p:sp>
        <p:nvSpPr>
          <p:cNvPr id="46" name="Text Box 49">
            <a:extLst>
              <a:ext uri="{FF2B5EF4-FFF2-40B4-BE49-F238E27FC236}">
                <a16:creationId xmlns:a16="http://schemas.microsoft.com/office/drawing/2014/main" id="{930371A7-DA21-4D64-AF79-1A76B558B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9067" y="3642861"/>
            <a:ext cx="452437" cy="2968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400"/>
              <a:t>12</a:t>
            </a:r>
            <a:endParaRPr lang="en-US" altLang="en-US" sz="1400"/>
          </a:p>
        </p:txBody>
      </p:sp>
      <p:sp>
        <p:nvSpPr>
          <p:cNvPr id="47" name="Text Box 50">
            <a:extLst>
              <a:ext uri="{FF2B5EF4-FFF2-40B4-BE49-F238E27FC236}">
                <a16:creationId xmlns:a16="http://schemas.microsoft.com/office/drawing/2014/main" id="{6610D84E-653A-44C5-AB07-60232FDBC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9067" y="4357236"/>
            <a:ext cx="452437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400" dirty="0"/>
              <a:t>1</a:t>
            </a:r>
            <a:r>
              <a:rPr lang="en-US" altLang="en-US" sz="1400" dirty="0"/>
              <a:t>9</a:t>
            </a:r>
          </a:p>
        </p:txBody>
      </p:sp>
      <p:sp>
        <p:nvSpPr>
          <p:cNvPr id="48" name="Text Box 51">
            <a:extLst>
              <a:ext uri="{FF2B5EF4-FFF2-40B4-BE49-F238E27FC236}">
                <a16:creationId xmlns:a16="http://schemas.microsoft.com/office/drawing/2014/main" id="{FCE746B3-7ECE-4365-8DFB-283A6A032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9910" y="3108175"/>
            <a:ext cx="452438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/>
              <a:t>5</a:t>
            </a:r>
          </a:p>
        </p:txBody>
      </p:sp>
      <p:sp>
        <p:nvSpPr>
          <p:cNvPr id="49" name="Text Box 52">
            <a:extLst>
              <a:ext uri="{FF2B5EF4-FFF2-40B4-BE49-F238E27FC236}">
                <a16:creationId xmlns:a16="http://schemas.microsoft.com/office/drawing/2014/main" id="{A4AB3034-E078-42AC-BF45-82D06A316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3930" y="3720365"/>
            <a:ext cx="452438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/>
              <a:t>30</a:t>
            </a:r>
          </a:p>
        </p:txBody>
      </p:sp>
      <p:sp>
        <p:nvSpPr>
          <p:cNvPr id="50" name="Text Box 53">
            <a:extLst>
              <a:ext uri="{FF2B5EF4-FFF2-40B4-BE49-F238E27FC236}">
                <a16:creationId xmlns:a16="http://schemas.microsoft.com/office/drawing/2014/main" id="{9F09F507-8B0D-4CE9-9987-F4B00C43C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837" y="3721244"/>
            <a:ext cx="450850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/>
              <a:t>7</a:t>
            </a:r>
          </a:p>
        </p:txBody>
      </p:sp>
      <p:sp>
        <p:nvSpPr>
          <p:cNvPr id="51" name="Text Box 54">
            <a:extLst>
              <a:ext uri="{FF2B5EF4-FFF2-40B4-BE49-F238E27FC236}">
                <a16:creationId xmlns:a16="http://schemas.microsoft.com/office/drawing/2014/main" id="{2C84FF0A-EEBD-42F5-A5CB-6DEC4CB39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3774" y="4507056"/>
            <a:ext cx="452438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/>
              <a:t>28</a:t>
            </a:r>
          </a:p>
        </p:txBody>
      </p:sp>
      <p:sp>
        <p:nvSpPr>
          <p:cNvPr id="52" name="Text Box 55">
            <a:extLst>
              <a:ext uri="{FF2B5EF4-FFF2-40B4-BE49-F238E27FC236}">
                <a16:creationId xmlns:a16="http://schemas.microsoft.com/office/drawing/2014/main" id="{2ABFDBEC-D5A6-46B5-BFCE-B1D63D992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3774" y="3721244"/>
            <a:ext cx="452438" cy="2968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400"/>
              <a:t>14</a:t>
            </a:r>
            <a:endParaRPr lang="en-US" altLang="en-US" sz="1400"/>
          </a:p>
        </p:txBody>
      </p:sp>
      <p:sp>
        <p:nvSpPr>
          <p:cNvPr id="53" name="Text Box 56">
            <a:extLst>
              <a:ext uri="{FF2B5EF4-FFF2-40B4-BE49-F238E27FC236}">
                <a16:creationId xmlns:a16="http://schemas.microsoft.com/office/drawing/2014/main" id="{2FC4B7FC-4288-4BA3-9D47-399DE8C7C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3587" y="5149994"/>
            <a:ext cx="452437" cy="2968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400"/>
              <a:t>27</a:t>
            </a:r>
            <a:endParaRPr lang="en-US" altLang="en-US" sz="1400"/>
          </a:p>
        </p:txBody>
      </p:sp>
      <p:sp>
        <p:nvSpPr>
          <p:cNvPr id="54" name="Text Box 57">
            <a:extLst>
              <a:ext uri="{FF2B5EF4-FFF2-40B4-BE49-F238E27FC236}">
                <a16:creationId xmlns:a16="http://schemas.microsoft.com/office/drawing/2014/main" id="{CF2EDAF8-3AF1-4517-B4EA-E409ED681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9399" y="4507056"/>
            <a:ext cx="450850" cy="2968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400"/>
              <a:t>17</a:t>
            </a:r>
            <a:endParaRPr lang="en-US" altLang="en-US" sz="1400"/>
          </a:p>
        </p:txBody>
      </p:sp>
      <p:sp>
        <p:nvSpPr>
          <p:cNvPr id="55" name="Text Box 58">
            <a:extLst>
              <a:ext uri="{FF2B5EF4-FFF2-40B4-BE49-F238E27FC236}">
                <a16:creationId xmlns:a16="http://schemas.microsoft.com/office/drawing/2014/main" id="{FCDD2725-D56A-4AA6-8C85-F08F90763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3587" y="4507056"/>
            <a:ext cx="452437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400" dirty="0"/>
              <a:t>1</a:t>
            </a:r>
            <a:r>
              <a:rPr lang="en-US" altLang="en-US" sz="1400" dirty="0"/>
              <a:t>0</a:t>
            </a:r>
          </a:p>
        </p:txBody>
      </p:sp>
      <p:cxnSp>
        <p:nvCxnSpPr>
          <p:cNvPr id="59" name="AutoShape 33">
            <a:extLst>
              <a:ext uri="{FF2B5EF4-FFF2-40B4-BE49-F238E27FC236}">
                <a16:creationId xmlns:a16="http://schemas.microsoft.com/office/drawing/2014/main" id="{4FA4E3EB-DC03-4410-AFE5-CE05BF22F978}"/>
              </a:ext>
            </a:extLst>
          </p:cNvPr>
          <p:cNvCxnSpPr>
            <a:cxnSpLocks noChangeShapeType="1"/>
            <a:stCxn id="30" idx="7"/>
            <a:endCxn id="27" idx="4"/>
          </p:cNvCxnSpPr>
          <p:nvPr/>
        </p:nvCxnSpPr>
        <p:spPr bwMode="auto">
          <a:xfrm rot="5400000" flipH="1" flipV="1">
            <a:off x="5840461" y="3927619"/>
            <a:ext cx="531813" cy="712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AutoShape 33">
            <a:extLst>
              <a:ext uri="{FF2B5EF4-FFF2-40B4-BE49-F238E27FC236}">
                <a16:creationId xmlns:a16="http://schemas.microsoft.com/office/drawing/2014/main" id="{11310CD6-B8D3-44AA-8599-245F5BADCBBF}"/>
              </a:ext>
            </a:extLst>
          </p:cNvPr>
          <p:cNvCxnSpPr>
            <a:cxnSpLocks noChangeShapeType="1"/>
            <a:stCxn id="27" idx="7"/>
          </p:cNvCxnSpPr>
          <p:nvPr/>
        </p:nvCxnSpPr>
        <p:spPr bwMode="auto">
          <a:xfrm rot="5400000" flipH="1" flipV="1">
            <a:off x="7066806" y="2958450"/>
            <a:ext cx="328612" cy="128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53638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AE29AFA-97C1-4CF7-A0D5-818D0EAC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0F8DB5FF-52A7-4271-BAAF-4DCAEF8B91EC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F47BB64-7AB3-4C54-BA24-C7793A5E1381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609600"/>
            <a:ext cx="9105472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/>
              <a:t>Merge Two Heaps with Different Sizes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7E42F1B-7831-45ED-8248-5CCBB207EA63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981200"/>
            <a:ext cx="9526712" cy="441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None/>
            </a:pPr>
            <a:r>
              <a:rPr lang="en-US" altLang="en-US" sz="2400" dirty="0">
                <a:solidFill>
                  <a:srgbClr val="0000FF"/>
                </a:solidFill>
              </a:rPr>
              <a:t>Merge(H1,H2):</a:t>
            </a:r>
            <a:r>
              <a:rPr lang="en-US" altLang="en-US" sz="2400" dirty="0"/>
              <a:t> Merge two heaps H1 and H2 with sizes m and n. </a:t>
            </a:r>
          </a:p>
          <a:p>
            <a:pPr marL="457200" indent="-457200">
              <a:buFontTx/>
              <a:buNone/>
            </a:pPr>
            <a:endParaRPr lang="en-US" altLang="en-US" sz="2400" dirty="0"/>
          </a:p>
          <a:p>
            <a:pPr marL="457200" lvl="1" indent="0">
              <a:buNone/>
            </a:pPr>
            <a:r>
              <a:rPr lang="en-US" altLang="en-US" b="1" dirty="0"/>
              <a:t>Algorithm 1</a:t>
            </a:r>
            <a:r>
              <a:rPr lang="en-US" altLang="en-US" dirty="0"/>
              <a:t>: Insert each entry from H1 and H2 into a new heap:         </a:t>
            </a:r>
          </a:p>
          <a:p>
            <a:pPr marL="457200" lvl="1" indent="0">
              <a:buNone/>
            </a:pPr>
            <a:r>
              <a:rPr lang="en-US" altLang="en-US" dirty="0"/>
              <a:t>                        Running time: </a:t>
            </a:r>
            <a:r>
              <a:rPr lang="en-US" altLang="en-US" dirty="0">
                <a:solidFill>
                  <a:srgbClr val="0000FF"/>
                </a:solidFill>
              </a:rPr>
              <a:t>O((</a:t>
            </a:r>
            <a:r>
              <a:rPr lang="en-US" altLang="en-US" dirty="0" err="1">
                <a:solidFill>
                  <a:srgbClr val="0000FF"/>
                </a:solidFill>
              </a:rPr>
              <a:t>m+n</a:t>
            </a:r>
            <a:r>
              <a:rPr lang="en-US" altLang="en-US" dirty="0">
                <a:solidFill>
                  <a:srgbClr val="0000FF"/>
                </a:solidFill>
              </a:rPr>
              <a:t>) log (</a:t>
            </a:r>
            <a:r>
              <a:rPr lang="en-US" altLang="en-US" dirty="0" err="1">
                <a:solidFill>
                  <a:srgbClr val="0000FF"/>
                </a:solidFill>
              </a:rPr>
              <a:t>m+n</a:t>
            </a:r>
            <a:r>
              <a:rPr lang="en-US" altLang="en-US" dirty="0">
                <a:solidFill>
                  <a:srgbClr val="0000FF"/>
                </a:solidFill>
              </a:rPr>
              <a:t>))</a:t>
            </a:r>
            <a:r>
              <a:rPr lang="en-US" altLang="en-US" dirty="0"/>
              <a:t> </a:t>
            </a:r>
          </a:p>
          <a:p>
            <a:pPr marL="457200" lvl="1" indent="0">
              <a:buNone/>
            </a:pPr>
            <a:r>
              <a:rPr lang="en-US" altLang="en-US" b="1" dirty="0"/>
              <a:t>Algorithm 2</a:t>
            </a:r>
            <a:r>
              <a:rPr lang="en-US" altLang="en-US" dirty="0"/>
              <a:t>: Use the bottom-up heap construction algorithm</a:t>
            </a:r>
          </a:p>
          <a:p>
            <a:pPr marL="838200" lvl="1" indent="-381000">
              <a:buFontTx/>
              <a:buNone/>
            </a:pPr>
            <a:r>
              <a:rPr lang="en-US" altLang="en-US" dirty="0"/>
              <a:t>                        Running Time: </a:t>
            </a:r>
            <a:r>
              <a:rPr lang="en-US" altLang="en-US" dirty="0">
                <a:solidFill>
                  <a:srgbClr val="0000FF"/>
                </a:solidFill>
              </a:rPr>
              <a:t>O(</a:t>
            </a:r>
            <a:r>
              <a:rPr lang="en-US" altLang="en-US" dirty="0" err="1">
                <a:solidFill>
                  <a:srgbClr val="0000FF"/>
                </a:solidFill>
              </a:rPr>
              <a:t>m+n</a:t>
            </a:r>
            <a:r>
              <a:rPr lang="en-US" altLang="en-US" dirty="0">
                <a:solidFill>
                  <a:srgbClr val="0000FF"/>
                </a:solidFill>
              </a:rPr>
              <a:t>)</a:t>
            </a:r>
          </a:p>
          <a:p>
            <a:pPr marL="838200" lvl="1" indent="-381000">
              <a:buFontTx/>
              <a:buNone/>
            </a:pPr>
            <a:endParaRPr lang="en-US" altLang="en-US" dirty="0"/>
          </a:p>
          <a:p>
            <a:pPr marL="0" lvl="1" indent="-381000">
              <a:buFontTx/>
              <a:buNone/>
            </a:pPr>
            <a:r>
              <a:rPr lang="en-US" altLang="en-US" dirty="0"/>
              <a:t>Can we merge two heaps in O(log(</a:t>
            </a:r>
            <a:r>
              <a:rPr lang="en-US" altLang="en-US" dirty="0" err="1"/>
              <a:t>m+n</a:t>
            </a:r>
            <a:r>
              <a:rPr lang="en-US" altLang="en-US" dirty="0"/>
              <a:t>)) time? </a:t>
            </a:r>
          </a:p>
        </p:txBody>
      </p:sp>
    </p:spTree>
    <p:extLst>
      <p:ext uri="{BB962C8B-B14F-4D97-AF65-F5344CB8AC3E}">
        <p14:creationId xmlns:p14="http://schemas.microsoft.com/office/powerpoint/2010/main" val="310477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A1A4DB4-5E7E-4FB7-8D5C-743C53629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B500A975-7485-422B-BF9B-09B856E9E931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0917FB-3A09-4E14-B8D8-D13E079CDBF5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81000"/>
            <a:ext cx="7772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/>
              <a:t>Binomial Trees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51B6B3-2DE4-4F49-995B-D72EDE82E94C}"/>
              </a:ext>
            </a:extLst>
          </p:cNvPr>
          <p:cNvSpPr txBox="1">
            <a:spLocks noChangeArrowheads="1"/>
          </p:cNvSpPr>
          <p:nvPr/>
        </p:nvSpPr>
        <p:spPr>
          <a:xfrm>
            <a:off x="869085" y="1547039"/>
            <a:ext cx="5932361" cy="31701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Recursive Definition of Binomial tree B</a:t>
            </a:r>
            <a:r>
              <a:rPr lang="en-US" altLang="en-US" sz="2400" baseline="-25000" dirty="0"/>
              <a:t>k</a:t>
            </a:r>
            <a:r>
              <a:rPr lang="en-US" altLang="en-US" sz="2400" dirty="0"/>
              <a:t> of height k: </a:t>
            </a:r>
            <a:endParaRPr lang="en-US" altLang="en-US" dirty="0"/>
          </a:p>
          <a:p>
            <a:pPr lvl="1"/>
            <a:r>
              <a:rPr lang="en-US" altLang="en-US" dirty="0"/>
              <a:t>B</a:t>
            </a:r>
            <a:r>
              <a:rPr lang="en-US" altLang="en-US" baseline="-25000" dirty="0"/>
              <a:t>0</a:t>
            </a:r>
            <a:r>
              <a:rPr lang="en-US" altLang="en-US" dirty="0"/>
              <a:t> = single root node</a:t>
            </a:r>
          </a:p>
          <a:p>
            <a:pPr lvl="1"/>
            <a:r>
              <a:rPr lang="en-US" altLang="en-US" dirty="0"/>
              <a:t>B</a:t>
            </a:r>
            <a:r>
              <a:rPr lang="en-US" altLang="en-US" baseline="-25000" dirty="0"/>
              <a:t>k</a:t>
            </a:r>
            <a:r>
              <a:rPr lang="en-US" altLang="en-US" dirty="0"/>
              <a:t> = Attach B</a:t>
            </a:r>
            <a:r>
              <a:rPr lang="en-US" altLang="en-US" baseline="-25000" dirty="0"/>
              <a:t>k-1</a:t>
            </a:r>
            <a:r>
              <a:rPr lang="en-US" altLang="en-US" dirty="0"/>
              <a:t> to root of another B</a:t>
            </a:r>
            <a:r>
              <a:rPr lang="en-US" altLang="en-US" baseline="-25000" dirty="0"/>
              <a:t>k-1</a:t>
            </a:r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08AC7FA6-58BE-4AA7-B115-2E8F17A34118}"/>
              </a:ext>
            </a:extLst>
          </p:cNvPr>
          <p:cNvGrpSpPr>
            <a:grpSpLocks/>
          </p:cNvGrpSpPr>
          <p:nvPr/>
        </p:nvGrpSpPr>
        <p:grpSpPr bwMode="auto">
          <a:xfrm>
            <a:off x="9819028" y="2375966"/>
            <a:ext cx="1008063" cy="1265238"/>
            <a:chOff x="2675" y="1797"/>
            <a:chExt cx="635" cy="797"/>
          </a:xfrm>
          <a:solidFill>
            <a:schemeClr val="accent1">
              <a:lumMod val="75000"/>
            </a:schemeClr>
          </a:solidFill>
        </p:grpSpPr>
        <p:sp>
          <p:nvSpPr>
            <p:cNvPr id="23" name="AutoShape 12">
              <a:extLst>
                <a:ext uri="{FF2B5EF4-FFF2-40B4-BE49-F238E27FC236}">
                  <a16:creationId xmlns:a16="http://schemas.microsoft.com/office/drawing/2014/main" id="{C8A22E78-89F5-4645-8DCD-B0D479DDE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1923"/>
              <a:ext cx="635" cy="671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24" name="Oval 13">
              <a:extLst>
                <a:ext uri="{FF2B5EF4-FFF2-40B4-BE49-F238E27FC236}">
                  <a16:creationId xmlns:a16="http://schemas.microsoft.com/office/drawing/2014/main" id="{401E4D1F-290E-4C56-8F2B-F81659FE7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797"/>
              <a:ext cx="136" cy="13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</p:grpSp>
      <p:cxnSp>
        <p:nvCxnSpPr>
          <p:cNvPr id="25" name="AutoShape 15">
            <a:extLst>
              <a:ext uri="{FF2B5EF4-FFF2-40B4-BE49-F238E27FC236}">
                <a16:creationId xmlns:a16="http://schemas.microsoft.com/office/drawing/2014/main" id="{F37AF0A8-0792-47DF-A701-7E643B742CC7}"/>
              </a:ext>
            </a:extLst>
          </p:cNvPr>
          <p:cNvCxnSpPr>
            <a:cxnSpLocks noChangeShapeType="1"/>
            <a:stCxn id="30" idx="5"/>
            <a:endCxn id="24" idx="1"/>
          </p:cNvCxnSpPr>
          <p:nvPr/>
        </p:nvCxnSpPr>
        <p:spPr bwMode="auto">
          <a:xfrm>
            <a:off x="9042903" y="1717050"/>
            <a:ext cx="1204618" cy="69053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Rectangle 17">
            <a:extLst>
              <a:ext uri="{FF2B5EF4-FFF2-40B4-BE49-F238E27FC236}">
                <a16:creationId xmlns:a16="http://schemas.microsoft.com/office/drawing/2014/main" id="{453C945E-3E1E-42C0-8182-3D19F845A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5729" y="3696132"/>
            <a:ext cx="741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000" b="1" i="1" dirty="0"/>
              <a:t>B</a:t>
            </a:r>
            <a:r>
              <a:rPr lang="tr-TR" altLang="en-US" sz="2000" b="1" i="1" baseline="-25000" dirty="0"/>
              <a:t>k-1</a:t>
            </a:r>
            <a:endParaRPr lang="en-US" altLang="en-US" sz="2000" b="1" i="1" baseline="-25000" dirty="0"/>
          </a:p>
        </p:txBody>
      </p:sp>
      <p:sp>
        <p:nvSpPr>
          <p:cNvPr id="27" name="AutoShape 19">
            <a:extLst>
              <a:ext uri="{FF2B5EF4-FFF2-40B4-BE49-F238E27FC236}">
                <a16:creationId xmlns:a16="http://schemas.microsoft.com/office/drawing/2014/main" id="{BF2988D8-2BD3-4AD6-92AD-EE1F2395FBB0}"/>
              </a:ext>
            </a:extLst>
          </p:cNvPr>
          <p:cNvSpPr>
            <a:spLocks/>
          </p:cNvSpPr>
          <p:nvPr/>
        </p:nvSpPr>
        <p:spPr bwMode="auto">
          <a:xfrm rot="16200000">
            <a:off x="9548839" y="2750899"/>
            <a:ext cx="192746" cy="2895603"/>
          </a:xfrm>
          <a:prstGeom prst="leftBrace">
            <a:avLst>
              <a:gd name="adj1" fmla="val 213994"/>
              <a:gd name="adj2" fmla="val 4901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tr-TR" altLang="en-US" b="1"/>
          </a:p>
        </p:txBody>
      </p:sp>
      <p:grpSp>
        <p:nvGrpSpPr>
          <p:cNvPr id="28" name="Group 11">
            <a:extLst>
              <a:ext uri="{FF2B5EF4-FFF2-40B4-BE49-F238E27FC236}">
                <a16:creationId xmlns:a16="http://schemas.microsoft.com/office/drawing/2014/main" id="{68AAAF1D-5C50-4451-AB19-15B1327582BA}"/>
              </a:ext>
            </a:extLst>
          </p:cNvPr>
          <p:cNvGrpSpPr>
            <a:grpSpLocks/>
          </p:cNvGrpSpPr>
          <p:nvPr/>
        </p:nvGrpSpPr>
        <p:grpSpPr bwMode="auto">
          <a:xfrm>
            <a:off x="8461746" y="1532768"/>
            <a:ext cx="1008063" cy="1265238"/>
            <a:chOff x="2675" y="1797"/>
            <a:chExt cx="635" cy="797"/>
          </a:xfrm>
          <a:solidFill>
            <a:schemeClr val="accent1">
              <a:lumMod val="75000"/>
            </a:schemeClr>
          </a:solidFill>
        </p:grpSpPr>
        <p:sp>
          <p:nvSpPr>
            <p:cNvPr id="29" name="AutoShape 12">
              <a:extLst>
                <a:ext uri="{FF2B5EF4-FFF2-40B4-BE49-F238E27FC236}">
                  <a16:creationId xmlns:a16="http://schemas.microsoft.com/office/drawing/2014/main" id="{F612457D-D5DF-44A8-A1D2-A7EBD129A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1923"/>
              <a:ext cx="635" cy="671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30" name="Oval 13">
              <a:extLst>
                <a:ext uri="{FF2B5EF4-FFF2-40B4-BE49-F238E27FC236}">
                  <a16:creationId xmlns:a16="http://schemas.microsoft.com/office/drawing/2014/main" id="{31BDB44F-85D6-45C9-A358-AAAD85DA6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797"/>
              <a:ext cx="136" cy="13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</p:grpSp>
      <p:sp>
        <p:nvSpPr>
          <p:cNvPr id="31" name="Oval 13">
            <a:extLst>
              <a:ext uri="{FF2B5EF4-FFF2-40B4-BE49-F238E27FC236}">
                <a16:creationId xmlns:a16="http://schemas.microsoft.com/office/drawing/2014/main" id="{A3A2B8F4-23F9-485C-96C8-412DD0130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0364" y="2665675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81031FD6-A726-4C51-944B-35F10A8D6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3840" y="2893017"/>
            <a:ext cx="741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000" b="1" i="1" dirty="0"/>
              <a:t>B</a:t>
            </a:r>
            <a:r>
              <a:rPr lang="tr-TR" altLang="en-US" sz="2000" b="1" i="1" baseline="-25000" dirty="0"/>
              <a:t>k-1</a:t>
            </a:r>
            <a:endParaRPr lang="en-US" altLang="en-US" sz="2000" b="1" i="1" baseline="-25000" dirty="0"/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40DD6227-B0CE-4BEB-AE3B-BD09DAC32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347" y="4390085"/>
            <a:ext cx="741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000" b="1" i="1" dirty="0"/>
              <a:t>B</a:t>
            </a:r>
            <a:r>
              <a:rPr lang="tr-TR" altLang="en-US" sz="2000" b="1" i="1" baseline="-25000" dirty="0"/>
              <a:t>k</a:t>
            </a:r>
            <a:endParaRPr lang="en-US" altLang="en-US" sz="2000" b="1" i="1" baseline="-25000" dirty="0"/>
          </a:p>
        </p:txBody>
      </p:sp>
      <p:sp>
        <p:nvSpPr>
          <p:cNvPr id="34" name="Oval 13">
            <a:extLst>
              <a:ext uri="{FF2B5EF4-FFF2-40B4-BE49-F238E27FC236}">
                <a16:creationId xmlns:a16="http://schemas.microsoft.com/office/drawing/2014/main" id="{341AB2F2-1A59-4B66-81F0-D31468160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831" y="4169156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35" name="Oval 13">
            <a:extLst>
              <a:ext uri="{FF2B5EF4-FFF2-40B4-BE49-F238E27FC236}">
                <a16:creationId xmlns:a16="http://schemas.microsoft.com/office/drawing/2014/main" id="{F6E6A819-96B7-4E12-92DA-1E486C13F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3386" y="4174462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36" name="Oval 13">
            <a:extLst>
              <a:ext uri="{FF2B5EF4-FFF2-40B4-BE49-F238E27FC236}">
                <a16:creationId xmlns:a16="http://schemas.microsoft.com/office/drawing/2014/main" id="{22613A07-E17E-4DA2-AA53-1308FA7A9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535" y="4622736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en-US"/>
          </a:p>
        </p:txBody>
      </p:sp>
      <p:cxnSp>
        <p:nvCxnSpPr>
          <p:cNvPr id="37" name="AutoShape 15">
            <a:extLst>
              <a:ext uri="{FF2B5EF4-FFF2-40B4-BE49-F238E27FC236}">
                <a16:creationId xmlns:a16="http://schemas.microsoft.com/office/drawing/2014/main" id="{0220E721-45AE-4312-BDFF-44B7A5B84682}"/>
              </a:ext>
            </a:extLst>
          </p:cNvPr>
          <p:cNvCxnSpPr>
            <a:cxnSpLocks noChangeShapeType="1"/>
            <a:stCxn id="35" idx="5"/>
            <a:endCxn id="36" idx="0"/>
          </p:cNvCxnSpPr>
          <p:nvPr/>
        </p:nvCxnSpPr>
        <p:spPr bwMode="auto">
          <a:xfrm>
            <a:off x="2337668" y="4358744"/>
            <a:ext cx="225817" cy="263992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Oval 13">
            <a:extLst>
              <a:ext uri="{FF2B5EF4-FFF2-40B4-BE49-F238E27FC236}">
                <a16:creationId xmlns:a16="http://schemas.microsoft.com/office/drawing/2014/main" id="{D709BE6E-6BD3-4678-B1BB-248244FFA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681" y="4660335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51" name="Oval 13">
            <a:extLst>
              <a:ext uri="{FF2B5EF4-FFF2-40B4-BE49-F238E27FC236}">
                <a16:creationId xmlns:a16="http://schemas.microsoft.com/office/drawing/2014/main" id="{DC48CCA0-ED9F-49FF-A30D-41A9DA3FB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6294" y="5081310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en-US"/>
          </a:p>
        </p:txBody>
      </p:sp>
      <p:cxnSp>
        <p:nvCxnSpPr>
          <p:cNvPr id="52" name="AutoShape 15">
            <a:extLst>
              <a:ext uri="{FF2B5EF4-FFF2-40B4-BE49-F238E27FC236}">
                <a16:creationId xmlns:a16="http://schemas.microsoft.com/office/drawing/2014/main" id="{CF666A4D-79D1-4395-9AC2-A6FDF34E7B2A}"/>
              </a:ext>
            </a:extLst>
          </p:cNvPr>
          <p:cNvCxnSpPr>
            <a:cxnSpLocks noChangeShapeType="1"/>
            <a:stCxn id="50" idx="5"/>
            <a:endCxn id="51" idx="0"/>
          </p:cNvCxnSpPr>
          <p:nvPr/>
        </p:nvCxnSpPr>
        <p:spPr bwMode="auto">
          <a:xfrm>
            <a:off x="3959963" y="4844617"/>
            <a:ext cx="184281" cy="236693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Oval 13">
            <a:extLst>
              <a:ext uri="{FF2B5EF4-FFF2-40B4-BE49-F238E27FC236}">
                <a16:creationId xmlns:a16="http://schemas.microsoft.com/office/drawing/2014/main" id="{7C463CA3-127C-42A6-B835-CBE3CEC92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170" y="4228317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54" name="Oval 13">
            <a:extLst>
              <a:ext uri="{FF2B5EF4-FFF2-40B4-BE49-F238E27FC236}">
                <a16:creationId xmlns:a16="http://schemas.microsoft.com/office/drawing/2014/main" id="{D16F00FB-374E-4B74-8187-516755393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320" y="4670867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en-US"/>
          </a:p>
        </p:txBody>
      </p:sp>
      <p:cxnSp>
        <p:nvCxnSpPr>
          <p:cNvPr id="55" name="AutoShape 15">
            <a:extLst>
              <a:ext uri="{FF2B5EF4-FFF2-40B4-BE49-F238E27FC236}">
                <a16:creationId xmlns:a16="http://schemas.microsoft.com/office/drawing/2014/main" id="{9B34057D-D258-4175-8647-D3AB3AA1D99D}"/>
              </a:ext>
            </a:extLst>
          </p:cNvPr>
          <p:cNvCxnSpPr>
            <a:cxnSpLocks noChangeShapeType="1"/>
            <a:stCxn id="53" idx="3"/>
            <a:endCxn id="54" idx="0"/>
          </p:cNvCxnSpPr>
          <p:nvPr/>
        </p:nvCxnSpPr>
        <p:spPr bwMode="auto">
          <a:xfrm flipH="1">
            <a:off x="3205270" y="4412599"/>
            <a:ext cx="247518" cy="258268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AutoShape 15">
            <a:extLst>
              <a:ext uri="{FF2B5EF4-FFF2-40B4-BE49-F238E27FC236}">
                <a16:creationId xmlns:a16="http://schemas.microsoft.com/office/drawing/2014/main" id="{47AB4D4A-4CBC-40E5-8EFB-BF21FF85625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73122" y="4397481"/>
            <a:ext cx="246960" cy="305359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Oval 13">
            <a:extLst>
              <a:ext uri="{FF2B5EF4-FFF2-40B4-BE49-F238E27FC236}">
                <a16:creationId xmlns:a16="http://schemas.microsoft.com/office/drawing/2014/main" id="{171B4361-B405-4D44-BA68-655C7CA72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9502" y="4989656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69" name="Oval 13">
            <a:extLst>
              <a:ext uri="{FF2B5EF4-FFF2-40B4-BE49-F238E27FC236}">
                <a16:creationId xmlns:a16="http://schemas.microsoft.com/office/drawing/2014/main" id="{45AF6025-4613-40FF-AE42-A58DBE941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328" y="5415910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en-US"/>
          </a:p>
        </p:txBody>
      </p:sp>
      <p:cxnSp>
        <p:nvCxnSpPr>
          <p:cNvPr id="70" name="AutoShape 15">
            <a:extLst>
              <a:ext uri="{FF2B5EF4-FFF2-40B4-BE49-F238E27FC236}">
                <a16:creationId xmlns:a16="http://schemas.microsoft.com/office/drawing/2014/main" id="{43F1C795-0BAB-4EFD-9214-D75CB1E8E9E6}"/>
              </a:ext>
            </a:extLst>
          </p:cNvPr>
          <p:cNvCxnSpPr>
            <a:cxnSpLocks noChangeShapeType="1"/>
            <a:stCxn id="68" idx="5"/>
            <a:endCxn id="69" idx="0"/>
          </p:cNvCxnSpPr>
          <p:nvPr/>
        </p:nvCxnSpPr>
        <p:spPr bwMode="auto">
          <a:xfrm>
            <a:off x="6733784" y="5173938"/>
            <a:ext cx="222494" cy="241972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Oval 13">
            <a:extLst>
              <a:ext uri="{FF2B5EF4-FFF2-40B4-BE49-F238E27FC236}">
                <a16:creationId xmlns:a16="http://schemas.microsoft.com/office/drawing/2014/main" id="{46F3BE0D-52B9-4BC0-8DB8-71805BAEB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7755" y="4591118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72" name="Oval 13">
            <a:extLst>
              <a:ext uri="{FF2B5EF4-FFF2-40B4-BE49-F238E27FC236}">
                <a16:creationId xmlns:a16="http://schemas.microsoft.com/office/drawing/2014/main" id="{D1271383-EB1E-4305-8861-332015A01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970" y="4985268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en-US"/>
          </a:p>
        </p:txBody>
      </p:sp>
      <p:cxnSp>
        <p:nvCxnSpPr>
          <p:cNvPr id="73" name="AutoShape 15">
            <a:extLst>
              <a:ext uri="{FF2B5EF4-FFF2-40B4-BE49-F238E27FC236}">
                <a16:creationId xmlns:a16="http://schemas.microsoft.com/office/drawing/2014/main" id="{0A0F528A-3CF4-428D-9C30-7ABA7870D279}"/>
              </a:ext>
            </a:extLst>
          </p:cNvPr>
          <p:cNvCxnSpPr>
            <a:cxnSpLocks noChangeShapeType="1"/>
            <a:stCxn id="71" idx="4"/>
            <a:endCxn id="72" idx="0"/>
          </p:cNvCxnSpPr>
          <p:nvPr/>
        </p:nvCxnSpPr>
        <p:spPr bwMode="auto">
          <a:xfrm flipH="1">
            <a:off x="6143920" y="4807018"/>
            <a:ext cx="51785" cy="17825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15">
            <a:extLst>
              <a:ext uri="{FF2B5EF4-FFF2-40B4-BE49-F238E27FC236}">
                <a16:creationId xmlns:a16="http://schemas.microsoft.com/office/drawing/2014/main" id="{FA015302-35CC-4540-9D6F-FD2322C4C5D1}"/>
              </a:ext>
            </a:extLst>
          </p:cNvPr>
          <p:cNvCxnSpPr>
            <a:cxnSpLocks noChangeShapeType="1"/>
            <a:stCxn id="71" idx="5"/>
          </p:cNvCxnSpPr>
          <p:nvPr/>
        </p:nvCxnSpPr>
        <p:spPr bwMode="auto">
          <a:xfrm>
            <a:off x="6272037" y="4775400"/>
            <a:ext cx="360079" cy="26204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Oval 13">
            <a:extLst>
              <a:ext uri="{FF2B5EF4-FFF2-40B4-BE49-F238E27FC236}">
                <a16:creationId xmlns:a16="http://schemas.microsoft.com/office/drawing/2014/main" id="{9F16AA93-908C-49B9-B4EB-C9BFC0283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2818" y="4622736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76" name="Oval 13">
            <a:extLst>
              <a:ext uri="{FF2B5EF4-FFF2-40B4-BE49-F238E27FC236}">
                <a16:creationId xmlns:a16="http://schemas.microsoft.com/office/drawing/2014/main" id="{A7A385EE-30B8-4398-8FC1-DBA72E012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125" y="5037440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en-US"/>
          </a:p>
        </p:txBody>
      </p:sp>
      <p:cxnSp>
        <p:nvCxnSpPr>
          <p:cNvPr id="77" name="AutoShape 15">
            <a:extLst>
              <a:ext uri="{FF2B5EF4-FFF2-40B4-BE49-F238E27FC236}">
                <a16:creationId xmlns:a16="http://schemas.microsoft.com/office/drawing/2014/main" id="{139B079A-35C5-4A58-AC64-31D8319841BF}"/>
              </a:ext>
            </a:extLst>
          </p:cNvPr>
          <p:cNvCxnSpPr>
            <a:cxnSpLocks noChangeShapeType="1"/>
            <a:stCxn id="75" idx="5"/>
            <a:endCxn id="76" idx="0"/>
          </p:cNvCxnSpPr>
          <p:nvPr/>
        </p:nvCxnSpPr>
        <p:spPr bwMode="auto">
          <a:xfrm>
            <a:off x="5727100" y="4807018"/>
            <a:ext cx="80975" cy="230422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Oval 13">
            <a:extLst>
              <a:ext uri="{FF2B5EF4-FFF2-40B4-BE49-F238E27FC236}">
                <a16:creationId xmlns:a16="http://schemas.microsoft.com/office/drawing/2014/main" id="{1CD9C579-50FD-4FD2-A990-E1D51F9C5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648" y="4196699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79" name="Oval 13">
            <a:extLst>
              <a:ext uri="{FF2B5EF4-FFF2-40B4-BE49-F238E27FC236}">
                <a16:creationId xmlns:a16="http://schemas.microsoft.com/office/drawing/2014/main" id="{04C75679-A4B4-40D3-A654-09D65998E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798" y="4639249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en-US"/>
          </a:p>
        </p:txBody>
      </p:sp>
      <p:cxnSp>
        <p:nvCxnSpPr>
          <p:cNvPr id="80" name="AutoShape 15">
            <a:extLst>
              <a:ext uri="{FF2B5EF4-FFF2-40B4-BE49-F238E27FC236}">
                <a16:creationId xmlns:a16="http://schemas.microsoft.com/office/drawing/2014/main" id="{7D9A2003-FE77-4D56-A7C4-F6F3F1E5B51A}"/>
              </a:ext>
            </a:extLst>
          </p:cNvPr>
          <p:cNvCxnSpPr>
            <a:cxnSpLocks noChangeShapeType="1"/>
            <a:stCxn id="78" idx="3"/>
            <a:endCxn id="79" idx="0"/>
          </p:cNvCxnSpPr>
          <p:nvPr/>
        </p:nvCxnSpPr>
        <p:spPr bwMode="auto">
          <a:xfrm flipH="1">
            <a:off x="5167748" y="4380981"/>
            <a:ext cx="247518" cy="258268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AutoShape 15">
            <a:extLst>
              <a:ext uri="{FF2B5EF4-FFF2-40B4-BE49-F238E27FC236}">
                <a16:creationId xmlns:a16="http://schemas.microsoft.com/office/drawing/2014/main" id="{60F7B4CF-9ABD-4FB8-8103-A1E1C0D745AC}"/>
              </a:ext>
            </a:extLst>
          </p:cNvPr>
          <p:cNvCxnSpPr>
            <a:cxnSpLocks noChangeShapeType="1"/>
            <a:stCxn id="78" idx="4"/>
          </p:cNvCxnSpPr>
          <p:nvPr/>
        </p:nvCxnSpPr>
        <p:spPr bwMode="auto">
          <a:xfrm>
            <a:off x="5491598" y="4412599"/>
            <a:ext cx="190788" cy="258268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AutoShape 15">
            <a:extLst>
              <a:ext uri="{FF2B5EF4-FFF2-40B4-BE49-F238E27FC236}">
                <a16:creationId xmlns:a16="http://schemas.microsoft.com/office/drawing/2014/main" id="{2AD5E66F-6BD4-4D77-931A-A5C1C16DF458}"/>
              </a:ext>
            </a:extLst>
          </p:cNvPr>
          <p:cNvCxnSpPr>
            <a:cxnSpLocks noChangeShapeType="1"/>
            <a:endCxn id="71" idx="1"/>
          </p:cNvCxnSpPr>
          <p:nvPr/>
        </p:nvCxnSpPr>
        <p:spPr bwMode="auto">
          <a:xfrm>
            <a:off x="5612799" y="4343527"/>
            <a:ext cx="506574" cy="279209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17">
            <a:extLst>
              <a:ext uri="{FF2B5EF4-FFF2-40B4-BE49-F238E27FC236}">
                <a16:creationId xmlns:a16="http://schemas.microsoft.com/office/drawing/2014/main" id="{000CFADF-8D54-4BB9-AA90-94BA17F02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050" y="5415910"/>
            <a:ext cx="741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000" b="1" i="1" dirty="0"/>
              <a:t>B</a:t>
            </a:r>
            <a:r>
              <a:rPr lang="en-US" altLang="en-US" sz="2000" b="1" i="1" baseline="-25000" dirty="0"/>
              <a:t>0</a:t>
            </a:r>
          </a:p>
        </p:txBody>
      </p:sp>
      <p:sp>
        <p:nvSpPr>
          <p:cNvPr id="100" name="Rectangle 17">
            <a:extLst>
              <a:ext uri="{FF2B5EF4-FFF2-40B4-BE49-F238E27FC236}">
                <a16:creationId xmlns:a16="http://schemas.microsoft.com/office/drawing/2014/main" id="{3F65C537-9205-4A97-9F3D-0A5F6285E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977" y="5415910"/>
            <a:ext cx="741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000" b="1" i="1" dirty="0"/>
              <a:t>B</a:t>
            </a:r>
            <a:r>
              <a:rPr lang="en-US" altLang="en-US" sz="2000" b="1" i="1" baseline="-25000" dirty="0"/>
              <a:t>1</a:t>
            </a:r>
          </a:p>
        </p:txBody>
      </p:sp>
      <p:sp>
        <p:nvSpPr>
          <p:cNvPr id="101" name="Rectangle 17">
            <a:extLst>
              <a:ext uri="{FF2B5EF4-FFF2-40B4-BE49-F238E27FC236}">
                <a16:creationId xmlns:a16="http://schemas.microsoft.com/office/drawing/2014/main" id="{CC1E99A9-671E-49E2-93D5-B538BC1AA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401" y="5433105"/>
            <a:ext cx="741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000" b="1" i="1" dirty="0"/>
              <a:t>B</a:t>
            </a:r>
            <a:r>
              <a:rPr lang="en-US" altLang="en-US" sz="2000" b="1" i="1" baseline="-25000" dirty="0"/>
              <a:t>2</a:t>
            </a:r>
          </a:p>
        </p:txBody>
      </p:sp>
      <p:sp>
        <p:nvSpPr>
          <p:cNvPr id="102" name="Rectangle 17">
            <a:extLst>
              <a:ext uri="{FF2B5EF4-FFF2-40B4-BE49-F238E27FC236}">
                <a16:creationId xmlns:a16="http://schemas.microsoft.com/office/drawing/2014/main" id="{FC0152D6-47F2-4CD8-A86B-100E29B79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692" y="5487323"/>
            <a:ext cx="741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000" b="1" i="1" dirty="0"/>
              <a:t>B</a:t>
            </a:r>
            <a:r>
              <a:rPr lang="en-US" altLang="en-US" sz="2000" b="1" i="1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38365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3DD2FE8-27AD-4FEF-B436-9CF92BE660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382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alt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Properties of Binomial Trees</a:t>
            </a:r>
            <a:endParaRPr lang="en-US" altLang="en-US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CE051B4-9EC1-4150-98DA-BC9EFFA6DEB8}"/>
              </a:ext>
            </a:extLst>
          </p:cNvPr>
          <p:cNvSpPr txBox="1">
            <a:spLocks noChangeArrowheads="1"/>
          </p:cNvSpPr>
          <p:nvPr/>
        </p:nvSpPr>
        <p:spPr>
          <a:xfrm>
            <a:off x="529120" y="1826231"/>
            <a:ext cx="9385443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None/>
            </a:pP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the binomial tree </a:t>
            </a:r>
            <a:r>
              <a:rPr lang="tr-TR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tr-TR" altLang="en-US" sz="24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 </a:t>
            </a:r>
            <a:r>
              <a:rPr lang="en-US" altLang="en-US" sz="24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tr-T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600" indent="-609600">
              <a:buFontTx/>
              <a:buAutoNum type="arabicPeriod"/>
            </a:pP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There are 2</a:t>
            </a:r>
            <a:r>
              <a:rPr lang="tr-TR" altLang="en-US" sz="24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nodes</a:t>
            </a:r>
          </a:p>
          <a:p>
            <a:pPr marL="609600" indent="-609600">
              <a:buFontTx/>
              <a:buAutoNum type="arabicPeriod"/>
            </a:pP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height of</a:t>
            </a:r>
            <a:r>
              <a:rPr lang="tr-TR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  <a:r>
              <a:rPr lang="tr-TR" altLang="en-US" sz="24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 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tr-TR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endParaRPr lang="tr-T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600" indent="-609600">
              <a:buFontTx/>
              <a:buAutoNum type="arabicPeriod"/>
            </a:pP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There are exactly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(binomial coefficient) 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nodes at depth </a:t>
            </a:r>
            <a:r>
              <a:rPr lang="tr-TR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tr-TR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 0,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1,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…,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endParaRPr lang="en-US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600" indent="-609600">
              <a:buFontTx/>
              <a:buAutoNum type="arabicPeriod"/>
            </a:pPr>
            <a:endParaRPr lang="tr-T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US" i="1" baseline="-25000" dirty="0">
              <a:latin typeface="Times New Roman" panose="02020603050405020304" pitchFamily="18" charset="0"/>
            </a:endParaRPr>
          </a:p>
        </p:txBody>
      </p:sp>
      <p:grpSp>
        <p:nvGrpSpPr>
          <p:cNvPr id="4" name="Group 7">
            <a:extLst>
              <a:ext uri="{FF2B5EF4-FFF2-40B4-BE49-F238E27FC236}">
                <a16:creationId xmlns:a16="http://schemas.microsoft.com/office/drawing/2014/main" id="{D611782F-87A7-4F08-8A36-3FE859142F8C}"/>
              </a:ext>
            </a:extLst>
          </p:cNvPr>
          <p:cNvGrpSpPr>
            <a:grpSpLocks/>
          </p:cNvGrpSpPr>
          <p:nvPr/>
        </p:nvGrpSpPr>
        <p:grpSpPr bwMode="auto">
          <a:xfrm>
            <a:off x="3457011" y="3085549"/>
            <a:ext cx="523875" cy="686901"/>
            <a:chOff x="494" y="3469"/>
            <a:chExt cx="272" cy="838"/>
          </a:xfrm>
        </p:grpSpPr>
        <p:sp>
          <p:nvSpPr>
            <p:cNvPr id="5" name="AutoShape 4">
              <a:extLst>
                <a:ext uri="{FF2B5EF4-FFF2-40B4-BE49-F238E27FC236}">
                  <a16:creationId xmlns:a16="http://schemas.microsoft.com/office/drawing/2014/main" id="{3005AF81-1638-40EB-A9EF-F55F8B2C6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" y="3597"/>
              <a:ext cx="272" cy="576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 dirty="0"/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99DA5149-456A-44E1-9847-38608CB76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" y="3469"/>
              <a:ext cx="204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endPara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A9D94A74-A6CB-4304-98C4-431EAA7C9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" y="3821"/>
              <a:ext cx="133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endPara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1947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3DD2FE8-27AD-4FEF-B436-9CF92BE660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382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alt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Binomial </a:t>
            </a:r>
            <a:r>
              <a:rPr lang="en-US" alt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Heap</a:t>
            </a:r>
            <a:r>
              <a:rPr lang="tr-TR" alt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endParaRPr lang="en-US" altLang="en-US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CE051B4-9EC1-4150-98DA-BC9EFFA6DEB8}"/>
              </a:ext>
            </a:extLst>
          </p:cNvPr>
          <p:cNvSpPr txBox="1">
            <a:spLocks noChangeArrowheads="1"/>
          </p:cNvSpPr>
          <p:nvPr/>
        </p:nvSpPr>
        <p:spPr>
          <a:xfrm>
            <a:off x="575353" y="1579651"/>
            <a:ext cx="9698804" cy="21806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AU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binomial heap H</a:t>
            </a:r>
            <a:r>
              <a:rPr lang="en-AU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AU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a set of binomial trees B</a:t>
            </a:r>
            <a:r>
              <a:rPr lang="en-AU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AU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B</a:t>
            </a:r>
            <a:r>
              <a:rPr lang="en-AU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AU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…, B</a:t>
            </a:r>
            <a:r>
              <a:rPr lang="en-AU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AU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where each binomial tree is heap-ordered: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key of each node ≥ the key of the parent</a:t>
            </a:r>
          </a:p>
          <a:p>
            <a:r>
              <a:rPr lang="en-AU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root of each binomial tree in H</a:t>
            </a:r>
            <a:r>
              <a:rPr lang="en-AU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AU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contains the smallest key in that tree. 	</a:t>
            </a:r>
          </a:p>
          <a:p>
            <a:pPr marL="609600" indent="-609600"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sz="2400" i="1" baseline="-25000" dirty="0">
              <a:latin typeface="Times New Roman" panose="02020603050405020304" pitchFamily="18" charset="0"/>
            </a:endParaRPr>
          </a:p>
        </p:txBody>
      </p:sp>
      <p:grpSp>
        <p:nvGrpSpPr>
          <p:cNvPr id="12" name="Group 5">
            <a:extLst>
              <a:ext uri="{FF2B5EF4-FFF2-40B4-BE49-F238E27FC236}">
                <a16:creationId xmlns:a16="http://schemas.microsoft.com/office/drawing/2014/main" id="{E7998D12-8E7B-45E3-9AF7-BB84B7F2B4E8}"/>
              </a:ext>
            </a:extLst>
          </p:cNvPr>
          <p:cNvGrpSpPr>
            <a:grpSpLocks/>
          </p:cNvGrpSpPr>
          <p:nvPr/>
        </p:nvGrpSpPr>
        <p:grpSpPr bwMode="auto">
          <a:xfrm>
            <a:off x="4058132" y="4583112"/>
            <a:ext cx="333375" cy="1016000"/>
            <a:chOff x="793" y="2116"/>
            <a:chExt cx="136" cy="408"/>
          </a:xfrm>
          <a:noFill/>
        </p:grpSpPr>
        <p:sp>
          <p:nvSpPr>
            <p:cNvPr id="13" name="Oval 6">
              <a:extLst>
                <a:ext uri="{FF2B5EF4-FFF2-40B4-BE49-F238E27FC236}">
                  <a16:creationId xmlns:a16="http://schemas.microsoft.com/office/drawing/2014/main" id="{86789EB0-0009-4B68-9312-81356E215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388"/>
              <a:ext cx="136" cy="13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6BBA0D97-2515-47DF-96E2-227AC663A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116"/>
              <a:ext cx="136" cy="13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cxnSp>
          <p:nvCxnSpPr>
            <p:cNvPr id="15" name="AutoShape 8">
              <a:extLst>
                <a:ext uri="{FF2B5EF4-FFF2-40B4-BE49-F238E27FC236}">
                  <a16:creationId xmlns:a16="http://schemas.microsoft.com/office/drawing/2014/main" id="{942E0BFF-18A7-489F-9D27-29A5CC9B24E7}"/>
                </a:ext>
              </a:extLst>
            </p:cNvPr>
            <p:cNvCxnSpPr>
              <a:cxnSpLocks noChangeShapeType="1"/>
              <a:stCxn id="14" idx="4"/>
              <a:endCxn id="13" idx="0"/>
            </p:cNvCxnSpPr>
            <p:nvPr/>
          </p:nvCxnSpPr>
          <p:spPr bwMode="auto">
            <a:xfrm rot="16200000" flipH="1">
              <a:off x="793" y="2320"/>
              <a:ext cx="136" cy="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</p:cxnSp>
      </p:grpSp>
      <p:grpSp>
        <p:nvGrpSpPr>
          <p:cNvPr id="16" name="Group 9">
            <a:extLst>
              <a:ext uri="{FF2B5EF4-FFF2-40B4-BE49-F238E27FC236}">
                <a16:creationId xmlns:a16="http://schemas.microsoft.com/office/drawing/2014/main" id="{3EE50E3A-8C48-49D3-81D4-EC0091790DE5}"/>
              </a:ext>
            </a:extLst>
          </p:cNvPr>
          <p:cNvGrpSpPr>
            <a:grpSpLocks/>
          </p:cNvGrpSpPr>
          <p:nvPr/>
        </p:nvGrpSpPr>
        <p:grpSpPr bwMode="auto">
          <a:xfrm>
            <a:off x="4843944" y="3940174"/>
            <a:ext cx="333375" cy="982663"/>
            <a:chOff x="793" y="2115"/>
            <a:chExt cx="136" cy="394"/>
          </a:xfrm>
          <a:noFill/>
        </p:grpSpPr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ACCD5FB5-FBBF-4914-9E10-FCDAD5117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373"/>
              <a:ext cx="136" cy="13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8" name="Oval 11">
              <a:extLst>
                <a:ext uri="{FF2B5EF4-FFF2-40B4-BE49-F238E27FC236}">
                  <a16:creationId xmlns:a16="http://schemas.microsoft.com/office/drawing/2014/main" id="{D7A11720-E50C-4603-BF8F-B95FDB3A1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115"/>
              <a:ext cx="136" cy="13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cxnSp>
          <p:nvCxnSpPr>
            <p:cNvPr id="19" name="AutoShape 12">
              <a:extLst>
                <a:ext uri="{FF2B5EF4-FFF2-40B4-BE49-F238E27FC236}">
                  <a16:creationId xmlns:a16="http://schemas.microsoft.com/office/drawing/2014/main" id="{4CDB18F6-5027-4C35-BF2A-3BCBADF60635}"/>
                </a:ext>
              </a:extLst>
            </p:cNvPr>
            <p:cNvCxnSpPr>
              <a:cxnSpLocks noChangeShapeType="1"/>
              <a:stCxn id="18" idx="4"/>
              <a:endCxn id="17" idx="0"/>
            </p:cNvCxnSpPr>
            <p:nvPr/>
          </p:nvCxnSpPr>
          <p:spPr bwMode="auto">
            <a:xfrm rot="5400000">
              <a:off x="800" y="2312"/>
              <a:ext cx="122" cy="1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</p:cxnSp>
      </p:grpSp>
      <p:cxnSp>
        <p:nvCxnSpPr>
          <p:cNvPr id="20" name="AutoShape 13">
            <a:extLst>
              <a:ext uri="{FF2B5EF4-FFF2-40B4-BE49-F238E27FC236}">
                <a16:creationId xmlns:a16="http://schemas.microsoft.com/office/drawing/2014/main" id="{450CEF37-3D8D-495C-A664-E51FABC06A25}"/>
              </a:ext>
            </a:extLst>
          </p:cNvPr>
          <p:cNvCxnSpPr>
            <a:cxnSpLocks noChangeShapeType="1"/>
            <a:stCxn id="14" idx="7"/>
            <a:endCxn id="18" idx="4"/>
          </p:cNvCxnSpPr>
          <p:nvPr/>
        </p:nvCxnSpPr>
        <p:spPr bwMode="auto">
          <a:xfrm rot="5400000" flipH="1" flipV="1">
            <a:off x="4500250" y="4121943"/>
            <a:ext cx="352425" cy="668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1" name="Group 14">
            <a:extLst>
              <a:ext uri="{FF2B5EF4-FFF2-40B4-BE49-F238E27FC236}">
                <a16:creationId xmlns:a16="http://schemas.microsoft.com/office/drawing/2014/main" id="{ADD0C679-1BBE-4533-8304-9F490061FE75}"/>
              </a:ext>
            </a:extLst>
          </p:cNvPr>
          <p:cNvGrpSpPr>
            <a:grpSpLocks/>
          </p:cNvGrpSpPr>
          <p:nvPr/>
        </p:nvGrpSpPr>
        <p:grpSpPr bwMode="auto">
          <a:xfrm>
            <a:off x="6901786" y="4511674"/>
            <a:ext cx="1198562" cy="1725612"/>
            <a:chOff x="793" y="1933"/>
            <a:chExt cx="454" cy="791"/>
          </a:xfrm>
          <a:noFill/>
        </p:grpSpPr>
        <p:grpSp>
          <p:nvGrpSpPr>
            <p:cNvPr id="22" name="Group 15">
              <a:extLst>
                <a:ext uri="{FF2B5EF4-FFF2-40B4-BE49-F238E27FC236}">
                  <a16:creationId xmlns:a16="http://schemas.microsoft.com/office/drawing/2014/main" id="{29C0A2F9-1E2E-4DF0-9994-573B967997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" y="2293"/>
              <a:ext cx="136" cy="431"/>
              <a:chOff x="793" y="2293"/>
              <a:chExt cx="136" cy="431"/>
            </a:xfrm>
            <a:grpFill/>
          </p:grpSpPr>
          <p:sp>
            <p:nvSpPr>
              <p:cNvPr id="27" name="Oval 16">
                <a:extLst>
                  <a:ext uri="{FF2B5EF4-FFF2-40B4-BE49-F238E27FC236}">
                    <a16:creationId xmlns:a16="http://schemas.microsoft.com/office/drawing/2014/main" id="{BF85A2F7-164F-4EA3-B8CC-45C55F9EA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588"/>
                <a:ext cx="136" cy="13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28" name="Oval 17">
                <a:extLst>
                  <a:ext uri="{FF2B5EF4-FFF2-40B4-BE49-F238E27FC236}">
                    <a16:creationId xmlns:a16="http://schemas.microsoft.com/office/drawing/2014/main" id="{349FD2BE-D205-4C1C-97BD-383C79A0C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293"/>
                <a:ext cx="136" cy="13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29" name="AutoShape 18">
                <a:extLst>
                  <a:ext uri="{FF2B5EF4-FFF2-40B4-BE49-F238E27FC236}">
                    <a16:creationId xmlns:a16="http://schemas.microsoft.com/office/drawing/2014/main" id="{6BB1770D-8DB3-4259-82AA-31A1E9D802CD}"/>
                  </a:ext>
                </a:extLst>
              </p:cNvPr>
              <p:cNvCxnSpPr>
                <a:cxnSpLocks noChangeShapeType="1"/>
                <a:stCxn id="28" idx="4"/>
                <a:endCxn id="27" idx="0"/>
              </p:cNvCxnSpPr>
              <p:nvPr/>
            </p:nvCxnSpPr>
            <p:spPr bwMode="auto">
              <a:xfrm rot="5400000">
                <a:off x="782" y="2509"/>
                <a:ext cx="159" cy="1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0C6C8A41-1B68-4F29-86DF-509796A80D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1" y="1933"/>
              <a:ext cx="156" cy="514"/>
              <a:chOff x="773" y="2115"/>
              <a:chExt cx="156" cy="514"/>
            </a:xfrm>
            <a:grpFill/>
          </p:grpSpPr>
          <p:sp>
            <p:nvSpPr>
              <p:cNvPr id="24" name="Oval 20">
                <a:extLst>
                  <a:ext uri="{FF2B5EF4-FFF2-40B4-BE49-F238E27FC236}">
                    <a16:creationId xmlns:a16="http://schemas.microsoft.com/office/drawing/2014/main" id="{5E5C92C7-ED93-411E-89D8-2002DA4FA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" y="2475"/>
                <a:ext cx="136" cy="154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25" name="Oval 21">
                <a:extLst>
                  <a:ext uri="{FF2B5EF4-FFF2-40B4-BE49-F238E27FC236}">
                    <a16:creationId xmlns:a16="http://schemas.microsoft.com/office/drawing/2014/main" id="{B410C5A1-5037-4A6C-AE52-7E618B1C9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136" cy="13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26" name="AutoShape 22">
                <a:extLst>
                  <a:ext uri="{FF2B5EF4-FFF2-40B4-BE49-F238E27FC236}">
                    <a16:creationId xmlns:a16="http://schemas.microsoft.com/office/drawing/2014/main" id="{42FD7486-D5B1-40BC-A02E-0A4AA0E483EF}"/>
                  </a:ext>
                </a:extLst>
              </p:cNvPr>
              <p:cNvCxnSpPr>
                <a:cxnSpLocks noChangeShapeType="1"/>
                <a:stCxn id="25" idx="4"/>
                <a:endCxn id="55" idx="0"/>
              </p:cNvCxnSpPr>
              <p:nvPr/>
            </p:nvCxnSpPr>
            <p:spPr bwMode="auto">
              <a:xfrm flipH="1">
                <a:off x="858" y="2251"/>
                <a:ext cx="3" cy="224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</p:grpSp>
      </p:grpSp>
      <p:grpSp>
        <p:nvGrpSpPr>
          <p:cNvPr id="30" name="Group 24">
            <a:extLst>
              <a:ext uri="{FF2B5EF4-FFF2-40B4-BE49-F238E27FC236}">
                <a16:creationId xmlns:a16="http://schemas.microsoft.com/office/drawing/2014/main" id="{A9D2F615-D06F-402B-AF50-39890516B2FD}"/>
              </a:ext>
            </a:extLst>
          </p:cNvPr>
          <p:cNvGrpSpPr>
            <a:grpSpLocks/>
          </p:cNvGrpSpPr>
          <p:nvPr/>
        </p:nvGrpSpPr>
        <p:grpSpPr bwMode="auto">
          <a:xfrm>
            <a:off x="8401973" y="3867149"/>
            <a:ext cx="1196975" cy="1747837"/>
            <a:chOff x="793" y="1902"/>
            <a:chExt cx="454" cy="748"/>
          </a:xfrm>
          <a:noFill/>
        </p:grpSpPr>
        <p:grpSp>
          <p:nvGrpSpPr>
            <p:cNvPr id="31" name="Group 25">
              <a:extLst>
                <a:ext uri="{FF2B5EF4-FFF2-40B4-BE49-F238E27FC236}">
                  <a16:creationId xmlns:a16="http://schemas.microsoft.com/office/drawing/2014/main" id="{7F5E57BD-EF37-447E-A069-ADF0B2E377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" y="2178"/>
              <a:ext cx="136" cy="472"/>
              <a:chOff x="793" y="2178"/>
              <a:chExt cx="136" cy="472"/>
            </a:xfrm>
            <a:grpFill/>
          </p:grpSpPr>
          <p:sp>
            <p:nvSpPr>
              <p:cNvPr id="37" name="Oval 26">
                <a:extLst>
                  <a:ext uri="{FF2B5EF4-FFF2-40B4-BE49-F238E27FC236}">
                    <a16:creationId xmlns:a16="http://schemas.microsoft.com/office/drawing/2014/main" id="{7B28BAD3-3985-4052-A99D-00589AF30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514"/>
                <a:ext cx="136" cy="13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38" name="Oval 27">
                <a:extLst>
                  <a:ext uri="{FF2B5EF4-FFF2-40B4-BE49-F238E27FC236}">
                    <a16:creationId xmlns:a16="http://schemas.microsoft.com/office/drawing/2014/main" id="{0BFD3A47-F0AE-4A97-9583-DA58066B6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78"/>
                <a:ext cx="136" cy="13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39" name="AutoShape 28">
                <a:extLst>
                  <a:ext uri="{FF2B5EF4-FFF2-40B4-BE49-F238E27FC236}">
                    <a16:creationId xmlns:a16="http://schemas.microsoft.com/office/drawing/2014/main" id="{7FD15A0F-0528-47F3-83F2-649F132746A1}"/>
                  </a:ext>
                </a:extLst>
              </p:cNvPr>
              <p:cNvCxnSpPr>
                <a:cxnSpLocks noChangeShapeType="1"/>
                <a:stCxn id="38" idx="4"/>
                <a:endCxn id="37" idx="0"/>
              </p:cNvCxnSpPr>
              <p:nvPr/>
            </p:nvCxnSpPr>
            <p:spPr bwMode="auto">
              <a:xfrm rot="5400000">
                <a:off x="761" y="2414"/>
                <a:ext cx="200" cy="1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</p:grpSp>
        <p:grpSp>
          <p:nvGrpSpPr>
            <p:cNvPr id="32" name="Group 29">
              <a:extLst>
                <a:ext uri="{FF2B5EF4-FFF2-40B4-BE49-F238E27FC236}">
                  <a16:creationId xmlns:a16="http://schemas.microsoft.com/office/drawing/2014/main" id="{75C567FC-4BCC-4530-A1DF-8DD12EE0FB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1" y="1902"/>
              <a:ext cx="156" cy="412"/>
              <a:chOff x="773" y="2084"/>
              <a:chExt cx="156" cy="412"/>
            </a:xfrm>
            <a:grpFill/>
          </p:grpSpPr>
          <p:sp>
            <p:nvSpPr>
              <p:cNvPr id="34" name="Oval 30">
                <a:extLst>
                  <a:ext uri="{FF2B5EF4-FFF2-40B4-BE49-F238E27FC236}">
                    <a16:creationId xmlns:a16="http://schemas.microsoft.com/office/drawing/2014/main" id="{24086ECC-11EA-41C9-A7FE-0B18171CD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" y="2360"/>
                <a:ext cx="136" cy="13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35" name="Oval 31">
                <a:extLst>
                  <a:ext uri="{FF2B5EF4-FFF2-40B4-BE49-F238E27FC236}">
                    <a16:creationId xmlns:a16="http://schemas.microsoft.com/office/drawing/2014/main" id="{4912AAA5-E8CE-4CA3-AF9D-1B86B2656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084"/>
                <a:ext cx="136" cy="167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36" name="AutoShape 32">
                <a:extLst>
                  <a:ext uri="{FF2B5EF4-FFF2-40B4-BE49-F238E27FC236}">
                    <a16:creationId xmlns:a16="http://schemas.microsoft.com/office/drawing/2014/main" id="{4EE32A60-AA6F-4D00-985B-00EFD4946A52}"/>
                  </a:ext>
                </a:extLst>
              </p:cNvPr>
              <p:cNvCxnSpPr>
                <a:cxnSpLocks noChangeShapeType="1"/>
                <a:stCxn id="35" idx="4"/>
              </p:cNvCxnSpPr>
              <p:nvPr/>
            </p:nvCxnSpPr>
            <p:spPr bwMode="auto">
              <a:xfrm rot="5400000">
                <a:off x="805" y="2299"/>
                <a:ext cx="104" cy="7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</p:grpSp>
        <p:cxnSp>
          <p:nvCxnSpPr>
            <p:cNvPr id="33" name="AutoShape 33">
              <a:extLst>
                <a:ext uri="{FF2B5EF4-FFF2-40B4-BE49-F238E27FC236}">
                  <a16:creationId xmlns:a16="http://schemas.microsoft.com/office/drawing/2014/main" id="{EB73F4F8-E689-452F-AAAF-74ED84DC4AAC}"/>
                </a:ext>
              </a:extLst>
            </p:cNvPr>
            <p:cNvCxnSpPr>
              <a:cxnSpLocks noChangeShapeType="1"/>
              <a:stCxn id="38" idx="7"/>
            </p:cNvCxnSpPr>
            <p:nvPr/>
          </p:nvCxnSpPr>
          <p:spPr bwMode="auto">
            <a:xfrm rot="5400000" flipH="1" flipV="1">
              <a:off x="956" y="2009"/>
              <a:ext cx="143" cy="236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</p:cxnSp>
      </p:grpSp>
      <p:sp>
        <p:nvSpPr>
          <p:cNvPr id="42" name="Oval 35">
            <a:extLst>
              <a:ext uri="{FF2B5EF4-FFF2-40B4-BE49-F238E27FC236}">
                <a16:creationId xmlns:a16="http://schemas.microsoft.com/office/drawing/2014/main" id="{E1BC8B56-1130-4E86-A94F-0C71765A8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615" y="4277295"/>
            <a:ext cx="344488" cy="3683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F56E562C-BFEA-45C9-957D-8F8719DB3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65" y="4297932"/>
            <a:ext cx="450850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/>
              <a:t>  8</a:t>
            </a:r>
          </a:p>
        </p:txBody>
      </p:sp>
      <p:sp>
        <p:nvSpPr>
          <p:cNvPr id="45" name="Text Box 47">
            <a:extLst>
              <a:ext uri="{FF2B5EF4-FFF2-40B4-BE49-F238E27FC236}">
                <a16:creationId xmlns:a16="http://schemas.microsoft.com/office/drawing/2014/main" id="{E01865FE-96B8-41D9-82C8-87366D146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944" y="4583112"/>
            <a:ext cx="450850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400" dirty="0"/>
              <a:t>2</a:t>
            </a:r>
            <a:r>
              <a:rPr lang="en-US" altLang="en-US" sz="1400" dirty="0"/>
              <a:t>3</a:t>
            </a:r>
          </a:p>
        </p:txBody>
      </p:sp>
      <p:sp>
        <p:nvSpPr>
          <p:cNvPr id="46" name="Text Box 48">
            <a:extLst>
              <a:ext uri="{FF2B5EF4-FFF2-40B4-BE49-F238E27FC236}">
                <a16:creationId xmlns:a16="http://schemas.microsoft.com/office/drawing/2014/main" id="{A563F198-D95B-4C0E-B5C3-46E57E59C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944" y="3940174"/>
            <a:ext cx="450850" cy="2968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400"/>
              <a:t>1</a:t>
            </a:r>
            <a:endParaRPr lang="en-US" altLang="en-US" sz="1400"/>
          </a:p>
        </p:txBody>
      </p:sp>
      <p:sp>
        <p:nvSpPr>
          <p:cNvPr id="47" name="Text Box 49">
            <a:extLst>
              <a:ext uri="{FF2B5EF4-FFF2-40B4-BE49-F238E27FC236}">
                <a16:creationId xmlns:a16="http://schemas.microsoft.com/office/drawing/2014/main" id="{E6EE31CA-A369-47D0-A8D3-D12E15740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8132" y="4583112"/>
            <a:ext cx="452437" cy="2968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400"/>
              <a:t>12</a:t>
            </a:r>
            <a:endParaRPr lang="en-US" altLang="en-US" sz="1400"/>
          </a:p>
        </p:txBody>
      </p:sp>
      <p:sp>
        <p:nvSpPr>
          <p:cNvPr id="48" name="Text Box 50">
            <a:extLst>
              <a:ext uri="{FF2B5EF4-FFF2-40B4-BE49-F238E27FC236}">
                <a16:creationId xmlns:a16="http://schemas.microsoft.com/office/drawing/2014/main" id="{6884F9BF-6745-4FA0-AB2A-09A342F65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8132" y="5297487"/>
            <a:ext cx="452437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400" dirty="0"/>
              <a:t>1</a:t>
            </a:r>
            <a:r>
              <a:rPr lang="en-US" altLang="en-US" sz="1400" dirty="0"/>
              <a:t>9</a:t>
            </a:r>
          </a:p>
        </p:txBody>
      </p:sp>
      <p:sp>
        <p:nvSpPr>
          <p:cNvPr id="49" name="Text Box 51">
            <a:extLst>
              <a:ext uri="{FF2B5EF4-FFF2-40B4-BE49-F238E27FC236}">
                <a16:creationId xmlns:a16="http://schemas.microsoft.com/office/drawing/2014/main" id="{5EAA724B-554D-4E9C-B9F7-F52840154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109" y="3898605"/>
            <a:ext cx="452438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/>
              <a:t>5</a:t>
            </a:r>
          </a:p>
        </p:txBody>
      </p:sp>
      <p:sp>
        <p:nvSpPr>
          <p:cNvPr id="50" name="Text Box 52">
            <a:extLst>
              <a:ext uri="{FF2B5EF4-FFF2-40B4-BE49-F238E27FC236}">
                <a16:creationId xmlns:a16="http://schemas.microsoft.com/office/drawing/2014/main" id="{057FB5A8-4A26-4FBA-95F6-D3843E229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2129" y="4510795"/>
            <a:ext cx="452438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/>
              <a:t>30</a:t>
            </a:r>
          </a:p>
        </p:txBody>
      </p:sp>
      <p:sp>
        <p:nvSpPr>
          <p:cNvPr id="51" name="Text Box 53">
            <a:extLst>
              <a:ext uri="{FF2B5EF4-FFF2-40B4-BE49-F238E27FC236}">
                <a16:creationId xmlns:a16="http://schemas.microsoft.com/office/drawing/2014/main" id="{28D28298-D337-4B8C-8B1E-D31B2ACFC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9036" y="4511674"/>
            <a:ext cx="450850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/>
              <a:t>7</a:t>
            </a:r>
          </a:p>
        </p:txBody>
      </p:sp>
      <p:sp>
        <p:nvSpPr>
          <p:cNvPr id="52" name="Text Box 54">
            <a:extLst>
              <a:ext uri="{FF2B5EF4-FFF2-40B4-BE49-F238E27FC236}">
                <a16:creationId xmlns:a16="http://schemas.microsoft.com/office/drawing/2014/main" id="{A7AD48E5-BD75-4ECD-B158-C175473BD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1973" y="5297486"/>
            <a:ext cx="452438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/>
              <a:t>28</a:t>
            </a:r>
          </a:p>
        </p:txBody>
      </p:sp>
      <p:sp>
        <p:nvSpPr>
          <p:cNvPr id="53" name="Text Box 55">
            <a:extLst>
              <a:ext uri="{FF2B5EF4-FFF2-40B4-BE49-F238E27FC236}">
                <a16:creationId xmlns:a16="http://schemas.microsoft.com/office/drawing/2014/main" id="{BFEC78C6-23B3-4F14-B0D2-5B4CFA530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1973" y="4511674"/>
            <a:ext cx="452438" cy="2968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400"/>
              <a:t>14</a:t>
            </a:r>
            <a:endParaRPr lang="en-US" altLang="en-US" sz="1400"/>
          </a:p>
        </p:txBody>
      </p:sp>
      <p:sp>
        <p:nvSpPr>
          <p:cNvPr id="54" name="Text Box 56">
            <a:extLst>
              <a:ext uri="{FF2B5EF4-FFF2-40B4-BE49-F238E27FC236}">
                <a16:creationId xmlns:a16="http://schemas.microsoft.com/office/drawing/2014/main" id="{17EEA9DD-A822-4CDD-9E69-23C64A02D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1786" y="5940424"/>
            <a:ext cx="452437" cy="2968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400"/>
              <a:t>27</a:t>
            </a:r>
            <a:endParaRPr lang="en-US" altLang="en-US" sz="1400"/>
          </a:p>
        </p:txBody>
      </p:sp>
      <p:sp>
        <p:nvSpPr>
          <p:cNvPr id="55" name="Text Box 57">
            <a:extLst>
              <a:ext uri="{FF2B5EF4-FFF2-40B4-BE49-F238E27FC236}">
                <a16:creationId xmlns:a16="http://schemas.microsoft.com/office/drawing/2014/main" id="{AE3BE703-E20B-441C-9FD2-D802D2805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7598" y="5297486"/>
            <a:ext cx="450850" cy="2968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400"/>
              <a:t>17</a:t>
            </a:r>
            <a:endParaRPr lang="en-US" altLang="en-US" sz="1400"/>
          </a:p>
        </p:txBody>
      </p:sp>
      <p:sp>
        <p:nvSpPr>
          <p:cNvPr id="56" name="Text Box 58">
            <a:extLst>
              <a:ext uri="{FF2B5EF4-FFF2-40B4-BE49-F238E27FC236}">
                <a16:creationId xmlns:a16="http://schemas.microsoft.com/office/drawing/2014/main" id="{8273E73E-EFA7-43EC-93B2-D861738F0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1786" y="5297486"/>
            <a:ext cx="452437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400" dirty="0"/>
              <a:t>1</a:t>
            </a:r>
            <a:r>
              <a:rPr lang="en-US" altLang="en-US" sz="1400" dirty="0"/>
              <a:t>0</a:t>
            </a:r>
          </a:p>
        </p:txBody>
      </p:sp>
      <p:sp>
        <p:nvSpPr>
          <p:cNvPr id="57" name="Text Box 59">
            <a:extLst>
              <a:ext uri="{FF2B5EF4-FFF2-40B4-BE49-F238E27FC236}">
                <a16:creationId xmlns:a16="http://schemas.microsoft.com/office/drawing/2014/main" id="{A041AD84-FB6C-4463-AFC6-B86CE154B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5120" y="4835072"/>
            <a:ext cx="479425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400" i="1" dirty="0"/>
              <a:t>B</a:t>
            </a:r>
            <a:r>
              <a:rPr lang="tr-TR" altLang="en-US" sz="2400" baseline="-25000" dirty="0"/>
              <a:t>0</a:t>
            </a:r>
            <a:endParaRPr lang="en-US" altLang="en-US" sz="2400" baseline="-25000" dirty="0"/>
          </a:p>
        </p:txBody>
      </p:sp>
      <p:sp>
        <p:nvSpPr>
          <p:cNvPr id="58" name="Text Box 60">
            <a:extLst>
              <a:ext uri="{FF2B5EF4-FFF2-40B4-BE49-F238E27FC236}">
                <a16:creationId xmlns:a16="http://schemas.microsoft.com/office/drawing/2014/main" id="{07CEC65B-0E4A-43D8-A6F2-979F61BFE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6087" y="5478461"/>
            <a:ext cx="477838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400" i="1" dirty="0"/>
              <a:t>B</a:t>
            </a:r>
            <a:r>
              <a:rPr lang="tr-TR" altLang="en-US" sz="2400" baseline="-25000" dirty="0"/>
              <a:t>2</a:t>
            </a:r>
            <a:endParaRPr lang="en-US" altLang="en-US" sz="2400" baseline="-25000" dirty="0"/>
          </a:p>
        </p:txBody>
      </p:sp>
      <p:sp>
        <p:nvSpPr>
          <p:cNvPr id="59" name="Text Box 61">
            <a:extLst>
              <a:ext uri="{FF2B5EF4-FFF2-40B4-BE49-F238E27FC236}">
                <a16:creationId xmlns:a16="http://schemas.microsoft.com/office/drawing/2014/main" id="{A1EBE1DA-87C3-4D29-BE9F-58549D876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1885" y="5940424"/>
            <a:ext cx="477838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400" i="1" dirty="0"/>
              <a:t>B</a:t>
            </a:r>
            <a:r>
              <a:rPr lang="tr-TR" altLang="en-US" sz="2400" baseline="-25000" dirty="0"/>
              <a:t>3</a:t>
            </a:r>
            <a:endParaRPr lang="en-US" altLang="en-US" sz="2400" baseline="-25000" dirty="0"/>
          </a:p>
        </p:txBody>
      </p:sp>
      <p:cxnSp>
        <p:nvCxnSpPr>
          <p:cNvPr id="61" name="AutoShape 33">
            <a:extLst>
              <a:ext uri="{FF2B5EF4-FFF2-40B4-BE49-F238E27FC236}">
                <a16:creationId xmlns:a16="http://schemas.microsoft.com/office/drawing/2014/main" id="{CAA469C2-5850-407C-BBA8-7C6C77FE055C}"/>
              </a:ext>
            </a:extLst>
          </p:cNvPr>
          <p:cNvCxnSpPr>
            <a:cxnSpLocks noChangeShapeType="1"/>
            <a:stCxn id="28" idx="7"/>
            <a:endCxn id="25" idx="4"/>
          </p:cNvCxnSpPr>
          <p:nvPr/>
        </p:nvCxnSpPr>
        <p:spPr bwMode="auto">
          <a:xfrm rot="5400000" flipH="1" flipV="1">
            <a:off x="7298660" y="4718049"/>
            <a:ext cx="531813" cy="712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AutoShape 33">
            <a:extLst>
              <a:ext uri="{FF2B5EF4-FFF2-40B4-BE49-F238E27FC236}">
                <a16:creationId xmlns:a16="http://schemas.microsoft.com/office/drawing/2014/main" id="{261B4E6C-5F5E-4CAF-B2E1-48CD19CF23B4}"/>
              </a:ext>
            </a:extLst>
          </p:cNvPr>
          <p:cNvCxnSpPr>
            <a:cxnSpLocks noChangeShapeType="1"/>
            <a:stCxn id="25" idx="7"/>
          </p:cNvCxnSpPr>
          <p:nvPr/>
        </p:nvCxnSpPr>
        <p:spPr bwMode="auto">
          <a:xfrm rot="5400000" flipH="1" flipV="1">
            <a:off x="8525005" y="3748880"/>
            <a:ext cx="328612" cy="128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Oval 61">
            <a:extLst>
              <a:ext uri="{FF2B5EF4-FFF2-40B4-BE49-F238E27FC236}">
                <a16:creationId xmlns:a16="http://schemas.microsoft.com/office/drawing/2014/main" id="{75924312-883D-4661-BE96-FEC9A4D5A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8848" y="3511549"/>
            <a:ext cx="4075737" cy="317692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64" name="Oval 61">
            <a:extLst>
              <a:ext uri="{FF2B5EF4-FFF2-40B4-BE49-F238E27FC236}">
                <a16:creationId xmlns:a16="http://schemas.microsoft.com/office/drawing/2014/main" id="{01F6DA0F-F72E-4CB6-ADF0-457CC7221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819" y="3511549"/>
            <a:ext cx="1593172" cy="257175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65" name="Oval 61">
            <a:extLst>
              <a:ext uri="{FF2B5EF4-FFF2-40B4-BE49-F238E27FC236}">
                <a16:creationId xmlns:a16="http://schemas.microsoft.com/office/drawing/2014/main" id="{13C305E0-C701-4F1B-9665-1F0173EC8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415" y="4012182"/>
            <a:ext cx="1000125" cy="100012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5303187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3DD2FE8-27AD-4FEF-B436-9CF92BE660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382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findMin</a:t>
            </a:r>
            <a:r>
              <a:rPr lang="en-US" alt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()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CE051B4-9EC1-4150-98DA-BC9EFFA6DEB8}"/>
              </a:ext>
            </a:extLst>
          </p:cNvPr>
          <p:cNvSpPr txBox="1">
            <a:spLocks noChangeArrowheads="1"/>
          </p:cNvSpPr>
          <p:nvPr/>
        </p:nvSpPr>
        <p:spPr>
          <a:xfrm>
            <a:off x="575353" y="1579651"/>
            <a:ext cx="9698804" cy="21806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AU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Traverse all the roots</a:t>
            </a:r>
            <a:r>
              <a:rPr lang="en-AU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AU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taking O(log n) time 	</a:t>
            </a:r>
          </a:p>
          <a:p>
            <a:pPr marL="609600" indent="-609600"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sz="2400" i="1" baseline="-25000" dirty="0">
              <a:latin typeface="Times New Roman" panose="02020603050405020304" pitchFamily="18" charset="0"/>
            </a:endParaRPr>
          </a:p>
        </p:txBody>
      </p:sp>
      <p:grpSp>
        <p:nvGrpSpPr>
          <p:cNvPr id="12" name="Group 5">
            <a:extLst>
              <a:ext uri="{FF2B5EF4-FFF2-40B4-BE49-F238E27FC236}">
                <a16:creationId xmlns:a16="http://schemas.microsoft.com/office/drawing/2014/main" id="{E7998D12-8E7B-45E3-9AF7-BB84B7F2B4E8}"/>
              </a:ext>
            </a:extLst>
          </p:cNvPr>
          <p:cNvGrpSpPr>
            <a:grpSpLocks/>
          </p:cNvGrpSpPr>
          <p:nvPr/>
        </p:nvGrpSpPr>
        <p:grpSpPr bwMode="auto">
          <a:xfrm>
            <a:off x="3674323" y="3792002"/>
            <a:ext cx="333375" cy="1016000"/>
            <a:chOff x="793" y="2116"/>
            <a:chExt cx="136" cy="408"/>
          </a:xfrm>
          <a:noFill/>
        </p:grpSpPr>
        <p:sp>
          <p:nvSpPr>
            <p:cNvPr id="13" name="Oval 6">
              <a:extLst>
                <a:ext uri="{FF2B5EF4-FFF2-40B4-BE49-F238E27FC236}">
                  <a16:creationId xmlns:a16="http://schemas.microsoft.com/office/drawing/2014/main" id="{86789EB0-0009-4B68-9312-81356E215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388"/>
              <a:ext cx="136" cy="13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6BBA0D97-2515-47DF-96E2-227AC663A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116"/>
              <a:ext cx="136" cy="13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cxnSp>
          <p:nvCxnSpPr>
            <p:cNvPr id="15" name="AutoShape 8">
              <a:extLst>
                <a:ext uri="{FF2B5EF4-FFF2-40B4-BE49-F238E27FC236}">
                  <a16:creationId xmlns:a16="http://schemas.microsoft.com/office/drawing/2014/main" id="{942E0BFF-18A7-489F-9D27-29A5CC9B24E7}"/>
                </a:ext>
              </a:extLst>
            </p:cNvPr>
            <p:cNvCxnSpPr>
              <a:cxnSpLocks noChangeShapeType="1"/>
              <a:stCxn id="14" idx="4"/>
              <a:endCxn id="13" idx="0"/>
            </p:cNvCxnSpPr>
            <p:nvPr/>
          </p:nvCxnSpPr>
          <p:spPr bwMode="auto">
            <a:xfrm rot="16200000" flipH="1">
              <a:off x="793" y="2320"/>
              <a:ext cx="136" cy="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</p:cxnSp>
      </p:grpSp>
      <p:grpSp>
        <p:nvGrpSpPr>
          <p:cNvPr id="16" name="Group 9">
            <a:extLst>
              <a:ext uri="{FF2B5EF4-FFF2-40B4-BE49-F238E27FC236}">
                <a16:creationId xmlns:a16="http://schemas.microsoft.com/office/drawing/2014/main" id="{3EE50E3A-8C48-49D3-81D4-EC0091790DE5}"/>
              </a:ext>
            </a:extLst>
          </p:cNvPr>
          <p:cNvGrpSpPr>
            <a:grpSpLocks/>
          </p:cNvGrpSpPr>
          <p:nvPr/>
        </p:nvGrpSpPr>
        <p:grpSpPr bwMode="auto">
          <a:xfrm>
            <a:off x="4460135" y="3149064"/>
            <a:ext cx="333375" cy="982663"/>
            <a:chOff x="793" y="2115"/>
            <a:chExt cx="136" cy="394"/>
          </a:xfrm>
          <a:noFill/>
        </p:grpSpPr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ACCD5FB5-FBBF-4914-9E10-FCDAD5117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373"/>
              <a:ext cx="136" cy="13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8" name="Oval 11">
              <a:extLst>
                <a:ext uri="{FF2B5EF4-FFF2-40B4-BE49-F238E27FC236}">
                  <a16:creationId xmlns:a16="http://schemas.microsoft.com/office/drawing/2014/main" id="{D7A11720-E50C-4603-BF8F-B95FDB3A1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115"/>
              <a:ext cx="136" cy="13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cxnSp>
          <p:nvCxnSpPr>
            <p:cNvPr id="19" name="AutoShape 12">
              <a:extLst>
                <a:ext uri="{FF2B5EF4-FFF2-40B4-BE49-F238E27FC236}">
                  <a16:creationId xmlns:a16="http://schemas.microsoft.com/office/drawing/2014/main" id="{4CDB18F6-5027-4C35-BF2A-3BCBADF60635}"/>
                </a:ext>
              </a:extLst>
            </p:cNvPr>
            <p:cNvCxnSpPr>
              <a:cxnSpLocks noChangeShapeType="1"/>
              <a:stCxn id="18" idx="4"/>
              <a:endCxn id="17" idx="0"/>
            </p:cNvCxnSpPr>
            <p:nvPr/>
          </p:nvCxnSpPr>
          <p:spPr bwMode="auto">
            <a:xfrm rot="5400000">
              <a:off x="800" y="2312"/>
              <a:ext cx="122" cy="1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</p:cxnSp>
      </p:grpSp>
      <p:cxnSp>
        <p:nvCxnSpPr>
          <p:cNvPr id="20" name="AutoShape 13">
            <a:extLst>
              <a:ext uri="{FF2B5EF4-FFF2-40B4-BE49-F238E27FC236}">
                <a16:creationId xmlns:a16="http://schemas.microsoft.com/office/drawing/2014/main" id="{450CEF37-3D8D-495C-A664-E51FABC06A25}"/>
              </a:ext>
            </a:extLst>
          </p:cNvPr>
          <p:cNvCxnSpPr>
            <a:cxnSpLocks noChangeShapeType="1"/>
            <a:stCxn id="14" idx="7"/>
            <a:endCxn id="18" idx="4"/>
          </p:cNvCxnSpPr>
          <p:nvPr/>
        </p:nvCxnSpPr>
        <p:spPr bwMode="auto">
          <a:xfrm rot="5400000" flipH="1" flipV="1">
            <a:off x="4116441" y="3330833"/>
            <a:ext cx="352425" cy="668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1" name="Group 14">
            <a:extLst>
              <a:ext uri="{FF2B5EF4-FFF2-40B4-BE49-F238E27FC236}">
                <a16:creationId xmlns:a16="http://schemas.microsoft.com/office/drawing/2014/main" id="{ADD0C679-1BBE-4533-8304-9F490061FE75}"/>
              </a:ext>
            </a:extLst>
          </p:cNvPr>
          <p:cNvGrpSpPr>
            <a:grpSpLocks/>
          </p:cNvGrpSpPr>
          <p:nvPr/>
        </p:nvGrpSpPr>
        <p:grpSpPr bwMode="auto">
          <a:xfrm>
            <a:off x="6517977" y="3720564"/>
            <a:ext cx="1198562" cy="1725612"/>
            <a:chOff x="793" y="1933"/>
            <a:chExt cx="454" cy="791"/>
          </a:xfrm>
          <a:noFill/>
        </p:grpSpPr>
        <p:grpSp>
          <p:nvGrpSpPr>
            <p:cNvPr id="22" name="Group 15">
              <a:extLst>
                <a:ext uri="{FF2B5EF4-FFF2-40B4-BE49-F238E27FC236}">
                  <a16:creationId xmlns:a16="http://schemas.microsoft.com/office/drawing/2014/main" id="{29C0A2F9-1E2E-4DF0-9994-573B967997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" y="2293"/>
              <a:ext cx="136" cy="431"/>
              <a:chOff x="793" y="2293"/>
              <a:chExt cx="136" cy="431"/>
            </a:xfrm>
            <a:grpFill/>
          </p:grpSpPr>
          <p:sp>
            <p:nvSpPr>
              <p:cNvPr id="27" name="Oval 16">
                <a:extLst>
                  <a:ext uri="{FF2B5EF4-FFF2-40B4-BE49-F238E27FC236}">
                    <a16:creationId xmlns:a16="http://schemas.microsoft.com/office/drawing/2014/main" id="{BF85A2F7-164F-4EA3-B8CC-45C55F9EA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588"/>
                <a:ext cx="136" cy="13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28" name="Oval 17">
                <a:extLst>
                  <a:ext uri="{FF2B5EF4-FFF2-40B4-BE49-F238E27FC236}">
                    <a16:creationId xmlns:a16="http://schemas.microsoft.com/office/drawing/2014/main" id="{349FD2BE-D205-4C1C-97BD-383C79A0C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293"/>
                <a:ext cx="136" cy="13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29" name="AutoShape 18">
                <a:extLst>
                  <a:ext uri="{FF2B5EF4-FFF2-40B4-BE49-F238E27FC236}">
                    <a16:creationId xmlns:a16="http://schemas.microsoft.com/office/drawing/2014/main" id="{6BB1770D-8DB3-4259-82AA-31A1E9D802CD}"/>
                  </a:ext>
                </a:extLst>
              </p:cNvPr>
              <p:cNvCxnSpPr>
                <a:cxnSpLocks noChangeShapeType="1"/>
                <a:stCxn id="28" idx="4"/>
                <a:endCxn id="27" idx="0"/>
              </p:cNvCxnSpPr>
              <p:nvPr/>
            </p:nvCxnSpPr>
            <p:spPr bwMode="auto">
              <a:xfrm rot="5400000">
                <a:off x="782" y="2509"/>
                <a:ext cx="159" cy="1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0C6C8A41-1B68-4F29-86DF-509796A80D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1" y="1933"/>
              <a:ext cx="156" cy="514"/>
              <a:chOff x="773" y="2115"/>
              <a:chExt cx="156" cy="514"/>
            </a:xfrm>
            <a:grpFill/>
          </p:grpSpPr>
          <p:sp>
            <p:nvSpPr>
              <p:cNvPr id="24" name="Oval 20">
                <a:extLst>
                  <a:ext uri="{FF2B5EF4-FFF2-40B4-BE49-F238E27FC236}">
                    <a16:creationId xmlns:a16="http://schemas.microsoft.com/office/drawing/2014/main" id="{5E5C92C7-ED93-411E-89D8-2002DA4FA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" y="2475"/>
                <a:ext cx="136" cy="154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25" name="Oval 21">
                <a:extLst>
                  <a:ext uri="{FF2B5EF4-FFF2-40B4-BE49-F238E27FC236}">
                    <a16:creationId xmlns:a16="http://schemas.microsoft.com/office/drawing/2014/main" id="{B410C5A1-5037-4A6C-AE52-7E618B1C9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136" cy="13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26" name="AutoShape 22">
                <a:extLst>
                  <a:ext uri="{FF2B5EF4-FFF2-40B4-BE49-F238E27FC236}">
                    <a16:creationId xmlns:a16="http://schemas.microsoft.com/office/drawing/2014/main" id="{42FD7486-D5B1-40BC-A02E-0A4AA0E483EF}"/>
                  </a:ext>
                </a:extLst>
              </p:cNvPr>
              <p:cNvCxnSpPr>
                <a:cxnSpLocks noChangeShapeType="1"/>
                <a:stCxn id="25" idx="4"/>
                <a:endCxn id="55" idx="0"/>
              </p:cNvCxnSpPr>
              <p:nvPr/>
            </p:nvCxnSpPr>
            <p:spPr bwMode="auto">
              <a:xfrm flipH="1">
                <a:off x="858" y="2251"/>
                <a:ext cx="3" cy="224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</p:grpSp>
      </p:grpSp>
      <p:grpSp>
        <p:nvGrpSpPr>
          <p:cNvPr id="30" name="Group 24">
            <a:extLst>
              <a:ext uri="{FF2B5EF4-FFF2-40B4-BE49-F238E27FC236}">
                <a16:creationId xmlns:a16="http://schemas.microsoft.com/office/drawing/2014/main" id="{A9D2F615-D06F-402B-AF50-39890516B2FD}"/>
              </a:ext>
            </a:extLst>
          </p:cNvPr>
          <p:cNvGrpSpPr>
            <a:grpSpLocks/>
          </p:cNvGrpSpPr>
          <p:nvPr/>
        </p:nvGrpSpPr>
        <p:grpSpPr bwMode="auto">
          <a:xfrm>
            <a:off x="8018164" y="3076039"/>
            <a:ext cx="1196975" cy="1747837"/>
            <a:chOff x="793" y="1902"/>
            <a:chExt cx="454" cy="748"/>
          </a:xfrm>
          <a:noFill/>
        </p:grpSpPr>
        <p:grpSp>
          <p:nvGrpSpPr>
            <p:cNvPr id="31" name="Group 25">
              <a:extLst>
                <a:ext uri="{FF2B5EF4-FFF2-40B4-BE49-F238E27FC236}">
                  <a16:creationId xmlns:a16="http://schemas.microsoft.com/office/drawing/2014/main" id="{7F5E57BD-EF37-447E-A069-ADF0B2E377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" y="2178"/>
              <a:ext cx="136" cy="472"/>
              <a:chOff x="793" y="2178"/>
              <a:chExt cx="136" cy="472"/>
            </a:xfrm>
            <a:grpFill/>
          </p:grpSpPr>
          <p:sp>
            <p:nvSpPr>
              <p:cNvPr id="37" name="Oval 26">
                <a:extLst>
                  <a:ext uri="{FF2B5EF4-FFF2-40B4-BE49-F238E27FC236}">
                    <a16:creationId xmlns:a16="http://schemas.microsoft.com/office/drawing/2014/main" id="{7B28BAD3-3985-4052-A99D-00589AF30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514"/>
                <a:ext cx="136" cy="13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38" name="Oval 27">
                <a:extLst>
                  <a:ext uri="{FF2B5EF4-FFF2-40B4-BE49-F238E27FC236}">
                    <a16:creationId xmlns:a16="http://schemas.microsoft.com/office/drawing/2014/main" id="{0BFD3A47-F0AE-4A97-9583-DA58066B6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78"/>
                <a:ext cx="136" cy="13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39" name="AutoShape 28">
                <a:extLst>
                  <a:ext uri="{FF2B5EF4-FFF2-40B4-BE49-F238E27FC236}">
                    <a16:creationId xmlns:a16="http://schemas.microsoft.com/office/drawing/2014/main" id="{7FD15A0F-0528-47F3-83F2-649F132746A1}"/>
                  </a:ext>
                </a:extLst>
              </p:cNvPr>
              <p:cNvCxnSpPr>
                <a:cxnSpLocks noChangeShapeType="1"/>
                <a:stCxn id="38" idx="4"/>
                <a:endCxn id="37" idx="0"/>
              </p:cNvCxnSpPr>
              <p:nvPr/>
            </p:nvCxnSpPr>
            <p:spPr bwMode="auto">
              <a:xfrm rot="5400000">
                <a:off x="761" y="2414"/>
                <a:ext cx="200" cy="1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</p:grpSp>
        <p:grpSp>
          <p:nvGrpSpPr>
            <p:cNvPr id="32" name="Group 29">
              <a:extLst>
                <a:ext uri="{FF2B5EF4-FFF2-40B4-BE49-F238E27FC236}">
                  <a16:creationId xmlns:a16="http://schemas.microsoft.com/office/drawing/2014/main" id="{75C567FC-4BCC-4530-A1DF-8DD12EE0FB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1" y="1902"/>
              <a:ext cx="156" cy="412"/>
              <a:chOff x="773" y="2084"/>
              <a:chExt cx="156" cy="412"/>
            </a:xfrm>
            <a:grpFill/>
          </p:grpSpPr>
          <p:sp>
            <p:nvSpPr>
              <p:cNvPr id="34" name="Oval 30">
                <a:extLst>
                  <a:ext uri="{FF2B5EF4-FFF2-40B4-BE49-F238E27FC236}">
                    <a16:creationId xmlns:a16="http://schemas.microsoft.com/office/drawing/2014/main" id="{24086ECC-11EA-41C9-A7FE-0B18171CD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" y="2360"/>
                <a:ext cx="136" cy="13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35" name="Oval 31">
                <a:extLst>
                  <a:ext uri="{FF2B5EF4-FFF2-40B4-BE49-F238E27FC236}">
                    <a16:creationId xmlns:a16="http://schemas.microsoft.com/office/drawing/2014/main" id="{4912AAA5-E8CE-4CA3-AF9D-1B86B2656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084"/>
                <a:ext cx="136" cy="167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36" name="AutoShape 32">
                <a:extLst>
                  <a:ext uri="{FF2B5EF4-FFF2-40B4-BE49-F238E27FC236}">
                    <a16:creationId xmlns:a16="http://schemas.microsoft.com/office/drawing/2014/main" id="{4EE32A60-AA6F-4D00-985B-00EFD4946A52}"/>
                  </a:ext>
                </a:extLst>
              </p:cNvPr>
              <p:cNvCxnSpPr>
                <a:cxnSpLocks noChangeShapeType="1"/>
                <a:stCxn id="35" idx="4"/>
              </p:cNvCxnSpPr>
              <p:nvPr/>
            </p:nvCxnSpPr>
            <p:spPr bwMode="auto">
              <a:xfrm rot="5400000">
                <a:off x="805" y="2299"/>
                <a:ext cx="104" cy="7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</p:grpSp>
        <p:cxnSp>
          <p:nvCxnSpPr>
            <p:cNvPr id="33" name="AutoShape 33">
              <a:extLst>
                <a:ext uri="{FF2B5EF4-FFF2-40B4-BE49-F238E27FC236}">
                  <a16:creationId xmlns:a16="http://schemas.microsoft.com/office/drawing/2014/main" id="{EB73F4F8-E689-452F-AAAF-74ED84DC4AAC}"/>
                </a:ext>
              </a:extLst>
            </p:cNvPr>
            <p:cNvCxnSpPr>
              <a:cxnSpLocks noChangeShapeType="1"/>
              <a:stCxn id="38" idx="7"/>
            </p:cNvCxnSpPr>
            <p:nvPr/>
          </p:nvCxnSpPr>
          <p:spPr bwMode="auto">
            <a:xfrm rot="5400000" flipH="1" flipV="1">
              <a:off x="956" y="2009"/>
              <a:ext cx="143" cy="236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</p:cxnSp>
      </p:grpSp>
      <p:sp>
        <p:nvSpPr>
          <p:cNvPr id="42" name="Oval 35">
            <a:extLst>
              <a:ext uri="{FF2B5EF4-FFF2-40B4-BE49-F238E27FC236}">
                <a16:creationId xmlns:a16="http://schemas.microsoft.com/office/drawing/2014/main" id="{E1BC8B56-1130-4E86-A94F-0C71765A8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806" y="3486185"/>
            <a:ext cx="344488" cy="3683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F56E562C-BFEA-45C9-957D-8F8719DB3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9356" y="3506822"/>
            <a:ext cx="450850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/>
              <a:t>  8</a:t>
            </a:r>
          </a:p>
        </p:txBody>
      </p:sp>
      <p:sp>
        <p:nvSpPr>
          <p:cNvPr id="45" name="Text Box 47">
            <a:extLst>
              <a:ext uri="{FF2B5EF4-FFF2-40B4-BE49-F238E27FC236}">
                <a16:creationId xmlns:a16="http://schemas.microsoft.com/office/drawing/2014/main" id="{E01865FE-96B8-41D9-82C8-87366D146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135" y="3792002"/>
            <a:ext cx="450850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400" dirty="0"/>
              <a:t>2</a:t>
            </a:r>
            <a:r>
              <a:rPr lang="en-US" altLang="en-US" sz="1400" dirty="0"/>
              <a:t>3</a:t>
            </a:r>
          </a:p>
        </p:txBody>
      </p:sp>
      <p:sp>
        <p:nvSpPr>
          <p:cNvPr id="46" name="Text Box 48">
            <a:extLst>
              <a:ext uri="{FF2B5EF4-FFF2-40B4-BE49-F238E27FC236}">
                <a16:creationId xmlns:a16="http://schemas.microsoft.com/office/drawing/2014/main" id="{A563F198-D95B-4C0E-B5C3-46E57E59C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135" y="3149064"/>
            <a:ext cx="450850" cy="2968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400"/>
              <a:t>1</a:t>
            </a:r>
            <a:endParaRPr lang="en-US" altLang="en-US" sz="1400"/>
          </a:p>
        </p:txBody>
      </p:sp>
      <p:sp>
        <p:nvSpPr>
          <p:cNvPr id="47" name="Text Box 49">
            <a:extLst>
              <a:ext uri="{FF2B5EF4-FFF2-40B4-BE49-F238E27FC236}">
                <a16:creationId xmlns:a16="http://schemas.microsoft.com/office/drawing/2014/main" id="{E6EE31CA-A369-47D0-A8D3-D12E15740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323" y="3792002"/>
            <a:ext cx="452437" cy="2968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400"/>
              <a:t>12</a:t>
            </a:r>
            <a:endParaRPr lang="en-US" altLang="en-US" sz="1400"/>
          </a:p>
        </p:txBody>
      </p:sp>
      <p:sp>
        <p:nvSpPr>
          <p:cNvPr id="48" name="Text Box 50">
            <a:extLst>
              <a:ext uri="{FF2B5EF4-FFF2-40B4-BE49-F238E27FC236}">
                <a16:creationId xmlns:a16="http://schemas.microsoft.com/office/drawing/2014/main" id="{6884F9BF-6745-4FA0-AB2A-09A342F65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323" y="4506377"/>
            <a:ext cx="452437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400" dirty="0"/>
              <a:t>1</a:t>
            </a:r>
            <a:r>
              <a:rPr lang="en-US" altLang="en-US" sz="1400" dirty="0"/>
              <a:t>9</a:t>
            </a:r>
          </a:p>
        </p:txBody>
      </p:sp>
      <p:sp>
        <p:nvSpPr>
          <p:cNvPr id="49" name="Text Box 51">
            <a:extLst>
              <a:ext uri="{FF2B5EF4-FFF2-40B4-BE49-F238E27FC236}">
                <a16:creationId xmlns:a16="http://schemas.microsoft.com/office/drawing/2014/main" id="{5EAA724B-554D-4E9C-B9F7-F52840154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4300" y="3107495"/>
            <a:ext cx="452438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/>
              <a:t>5</a:t>
            </a:r>
          </a:p>
        </p:txBody>
      </p:sp>
      <p:sp>
        <p:nvSpPr>
          <p:cNvPr id="50" name="Text Box 52">
            <a:extLst>
              <a:ext uri="{FF2B5EF4-FFF2-40B4-BE49-F238E27FC236}">
                <a16:creationId xmlns:a16="http://schemas.microsoft.com/office/drawing/2014/main" id="{057FB5A8-4A26-4FBA-95F6-D3843E229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8320" y="3719685"/>
            <a:ext cx="452438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/>
              <a:t>30</a:t>
            </a:r>
          </a:p>
        </p:txBody>
      </p:sp>
      <p:sp>
        <p:nvSpPr>
          <p:cNvPr id="51" name="Text Box 53">
            <a:extLst>
              <a:ext uri="{FF2B5EF4-FFF2-40B4-BE49-F238E27FC236}">
                <a16:creationId xmlns:a16="http://schemas.microsoft.com/office/drawing/2014/main" id="{28D28298-D337-4B8C-8B1E-D31B2ACFC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227" y="3720564"/>
            <a:ext cx="450850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/>
              <a:t>7</a:t>
            </a:r>
          </a:p>
        </p:txBody>
      </p:sp>
      <p:sp>
        <p:nvSpPr>
          <p:cNvPr id="52" name="Text Box 54">
            <a:extLst>
              <a:ext uri="{FF2B5EF4-FFF2-40B4-BE49-F238E27FC236}">
                <a16:creationId xmlns:a16="http://schemas.microsoft.com/office/drawing/2014/main" id="{A7AD48E5-BD75-4ECD-B158-C175473BD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8164" y="4506376"/>
            <a:ext cx="452438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/>
              <a:t>28</a:t>
            </a:r>
          </a:p>
        </p:txBody>
      </p:sp>
      <p:sp>
        <p:nvSpPr>
          <p:cNvPr id="53" name="Text Box 55">
            <a:extLst>
              <a:ext uri="{FF2B5EF4-FFF2-40B4-BE49-F238E27FC236}">
                <a16:creationId xmlns:a16="http://schemas.microsoft.com/office/drawing/2014/main" id="{BFEC78C6-23B3-4F14-B0D2-5B4CFA530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8164" y="3720564"/>
            <a:ext cx="452438" cy="2968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400"/>
              <a:t>14</a:t>
            </a:r>
            <a:endParaRPr lang="en-US" altLang="en-US" sz="1400"/>
          </a:p>
        </p:txBody>
      </p:sp>
      <p:sp>
        <p:nvSpPr>
          <p:cNvPr id="54" name="Text Box 56">
            <a:extLst>
              <a:ext uri="{FF2B5EF4-FFF2-40B4-BE49-F238E27FC236}">
                <a16:creationId xmlns:a16="http://schemas.microsoft.com/office/drawing/2014/main" id="{17EEA9DD-A822-4CDD-9E69-23C64A02D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7977" y="5149314"/>
            <a:ext cx="452437" cy="2968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400"/>
              <a:t>27</a:t>
            </a:r>
            <a:endParaRPr lang="en-US" altLang="en-US" sz="1400"/>
          </a:p>
        </p:txBody>
      </p:sp>
      <p:sp>
        <p:nvSpPr>
          <p:cNvPr id="55" name="Text Box 57">
            <a:extLst>
              <a:ext uri="{FF2B5EF4-FFF2-40B4-BE49-F238E27FC236}">
                <a16:creationId xmlns:a16="http://schemas.microsoft.com/office/drawing/2014/main" id="{AE3BE703-E20B-441C-9FD2-D802D2805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3789" y="4506376"/>
            <a:ext cx="450850" cy="2968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400"/>
              <a:t>17</a:t>
            </a:r>
            <a:endParaRPr lang="en-US" altLang="en-US" sz="1400"/>
          </a:p>
        </p:txBody>
      </p:sp>
      <p:sp>
        <p:nvSpPr>
          <p:cNvPr id="56" name="Text Box 58">
            <a:extLst>
              <a:ext uri="{FF2B5EF4-FFF2-40B4-BE49-F238E27FC236}">
                <a16:creationId xmlns:a16="http://schemas.microsoft.com/office/drawing/2014/main" id="{8273E73E-EFA7-43EC-93B2-D861738F0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7977" y="4506376"/>
            <a:ext cx="452437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400" dirty="0"/>
              <a:t>1</a:t>
            </a:r>
            <a:r>
              <a:rPr lang="en-US" altLang="en-US" sz="1400" dirty="0"/>
              <a:t>0</a:t>
            </a:r>
          </a:p>
        </p:txBody>
      </p:sp>
      <p:sp>
        <p:nvSpPr>
          <p:cNvPr id="57" name="Text Box 59">
            <a:extLst>
              <a:ext uri="{FF2B5EF4-FFF2-40B4-BE49-F238E27FC236}">
                <a16:creationId xmlns:a16="http://schemas.microsoft.com/office/drawing/2014/main" id="{A041AD84-FB6C-4463-AFC6-B86CE154B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1311" y="4043962"/>
            <a:ext cx="479425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400" i="1" dirty="0"/>
              <a:t>B</a:t>
            </a:r>
            <a:r>
              <a:rPr lang="tr-TR" altLang="en-US" sz="2400" baseline="-25000" dirty="0"/>
              <a:t>0</a:t>
            </a:r>
            <a:endParaRPr lang="en-US" altLang="en-US" sz="2400" baseline="-25000" dirty="0"/>
          </a:p>
        </p:txBody>
      </p:sp>
      <p:sp>
        <p:nvSpPr>
          <p:cNvPr id="58" name="Text Box 60">
            <a:extLst>
              <a:ext uri="{FF2B5EF4-FFF2-40B4-BE49-F238E27FC236}">
                <a16:creationId xmlns:a16="http://schemas.microsoft.com/office/drawing/2014/main" id="{07CEC65B-0E4A-43D8-A6F2-979F61BFE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278" y="4687351"/>
            <a:ext cx="477838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400" i="1" dirty="0"/>
              <a:t>B</a:t>
            </a:r>
            <a:r>
              <a:rPr lang="tr-TR" altLang="en-US" sz="2400" baseline="-25000" dirty="0"/>
              <a:t>2</a:t>
            </a:r>
            <a:endParaRPr lang="en-US" altLang="en-US" sz="2400" baseline="-25000" dirty="0"/>
          </a:p>
        </p:txBody>
      </p:sp>
      <p:sp>
        <p:nvSpPr>
          <p:cNvPr id="59" name="Text Box 61">
            <a:extLst>
              <a:ext uri="{FF2B5EF4-FFF2-40B4-BE49-F238E27FC236}">
                <a16:creationId xmlns:a16="http://schemas.microsoft.com/office/drawing/2014/main" id="{A1EBE1DA-87C3-4D29-BE9F-58549D876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8076" y="5149314"/>
            <a:ext cx="477838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400" i="1" dirty="0"/>
              <a:t>B</a:t>
            </a:r>
            <a:r>
              <a:rPr lang="tr-TR" altLang="en-US" sz="2400" baseline="-25000" dirty="0"/>
              <a:t>3</a:t>
            </a:r>
            <a:endParaRPr lang="en-US" altLang="en-US" sz="2400" baseline="-25000" dirty="0"/>
          </a:p>
        </p:txBody>
      </p:sp>
      <p:cxnSp>
        <p:nvCxnSpPr>
          <p:cNvPr id="61" name="AutoShape 33">
            <a:extLst>
              <a:ext uri="{FF2B5EF4-FFF2-40B4-BE49-F238E27FC236}">
                <a16:creationId xmlns:a16="http://schemas.microsoft.com/office/drawing/2014/main" id="{CAA469C2-5850-407C-BBA8-7C6C77FE055C}"/>
              </a:ext>
            </a:extLst>
          </p:cNvPr>
          <p:cNvCxnSpPr>
            <a:cxnSpLocks noChangeShapeType="1"/>
            <a:stCxn id="28" idx="7"/>
            <a:endCxn id="25" idx="4"/>
          </p:cNvCxnSpPr>
          <p:nvPr/>
        </p:nvCxnSpPr>
        <p:spPr bwMode="auto">
          <a:xfrm rot="5400000" flipH="1" flipV="1">
            <a:off x="6914851" y="3926939"/>
            <a:ext cx="531813" cy="712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AutoShape 33">
            <a:extLst>
              <a:ext uri="{FF2B5EF4-FFF2-40B4-BE49-F238E27FC236}">
                <a16:creationId xmlns:a16="http://schemas.microsoft.com/office/drawing/2014/main" id="{261B4E6C-5F5E-4CAF-B2E1-48CD19CF23B4}"/>
              </a:ext>
            </a:extLst>
          </p:cNvPr>
          <p:cNvCxnSpPr>
            <a:cxnSpLocks noChangeShapeType="1"/>
            <a:stCxn id="25" idx="7"/>
          </p:cNvCxnSpPr>
          <p:nvPr/>
        </p:nvCxnSpPr>
        <p:spPr bwMode="auto">
          <a:xfrm rot="5400000" flipH="1" flipV="1">
            <a:off x="8141196" y="2957770"/>
            <a:ext cx="328612" cy="128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Oval 61">
            <a:extLst>
              <a:ext uri="{FF2B5EF4-FFF2-40B4-BE49-F238E27FC236}">
                <a16:creationId xmlns:a16="http://schemas.microsoft.com/office/drawing/2014/main" id="{75924312-883D-4661-BE96-FEC9A4D5A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039" y="2720439"/>
            <a:ext cx="4075737" cy="317692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64" name="Oval 61">
            <a:extLst>
              <a:ext uri="{FF2B5EF4-FFF2-40B4-BE49-F238E27FC236}">
                <a16:creationId xmlns:a16="http://schemas.microsoft.com/office/drawing/2014/main" id="{01F6DA0F-F72E-4CB6-ADF0-457CC7221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010" y="2720439"/>
            <a:ext cx="1593172" cy="257175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65" name="Oval 61">
            <a:extLst>
              <a:ext uri="{FF2B5EF4-FFF2-40B4-BE49-F238E27FC236}">
                <a16:creationId xmlns:a16="http://schemas.microsoft.com/office/drawing/2014/main" id="{13C305E0-C701-4F1B-9665-1F0173EC8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606" y="3221072"/>
            <a:ext cx="1000125" cy="100012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956096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3DD2FE8-27AD-4FEF-B436-9CF92BE660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382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Merge Two Binomial Heaps (1/6)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CE051B4-9EC1-4150-98DA-BC9EFFA6DEB8}"/>
              </a:ext>
            </a:extLst>
          </p:cNvPr>
          <p:cNvSpPr txBox="1">
            <a:spLocks noChangeArrowheads="1"/>
          </p:cNvSpPr>
          <p:nvPr/>
        </p:nvSpPr>
        <p:spPr>
          <a:xfrm>
            <a:off x="575353" y="1579651"/>
            <a:ext cx="9252459" cy="46156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AU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Key ideas: merge individual pairs of heaps with the same height</a:t>
            </a:r>
          </a:p>
          <a:p>
            <a:pPr>
              <a:lnSpc>
                <a:spcPct val="100000"/>
              </a:lnSpc>
            </a:pPr>
            <a:r>
              <a:rPr lang="en-AU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Steps for merging two binomial heaps: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AU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Create a new empty binomial heap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AU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Start with B</a:t>
            </a:r>
            <a:r>
              <a:rPr lang="en-AU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AU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for the smallest k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AU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If there is only one B</a:t>
            </a:r>
            <a:r>
              <a:rPr lang="en-AU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AU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add B</a:t>
            </a:r>
            <a:r>
              <a:rPr lang="en-AU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AU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to the new binomial heap and go to Step 3 with k = k + 1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AU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Merge two B</a:t>
            </a:r>
            <a:r>
              <a:rPr lang="en-AU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AU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’s into a new B</a:t>
            </a:r>
            <a:r>
              <a:rPr lang="en-AU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k+1 </a:t>
            </a:r>
            <a:r>
              <a:rPr lang="en-AU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by making the root with a larger key the child of the other root. Go to Step 3 with k = k + 1</a:t>
            </a:r>
          </a:p>
          <a:p>
            <a:pPr>
              <a:lnSpc>
                <a:spcPct val="100000"/>
              </a:lnSpc>
            </a:pPr>
            <a:r>
              <a:rPr lang="en-AU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Time complexity: O(log (</a:t>
            </a:r>
            <a:r>
              <a:rPr lang="en-AU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m+n</a:t>
            </a:r>
            <a:r>
              <a:rPr lang="en-AU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)), where m and n are the sizes of two heaps.</a:t>
            </a:r>
          </a:p>
        </p:txBody>
      </p:sp>
    </p:spTree>
    <p:extLst>
      <p:ext uri="{BB962C8B-B14F-4D97-AF65-F5344CB8AC3E}">
        <p14:creationId xmlns:p14="http://schemas.microsoft.com/office/powerpoint/2010/main" val="237312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3DD2FE8-27AD-4FEF-B436-9CF92BE660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382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Merge Two Binomial Heaps (2/6)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8A9054AD-0635-4882-A9AE-38D9C68B8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1577" y="2694581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57851B6E-4771-49DD-8E9F-583EE7E7A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902" y="3483569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C351801A-3F42-44E7-A891-2FC07DEDF4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3515" y="3026369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071661C0-24AD-435B-824B-8FBC590F6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902" y="2661244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sz="2400" dirty="0"/>
              <a:t>4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288FA500-4FBB-43A0-BF5E-47C41C503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290" y="2697756"/>
            <a:ext cx="344487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870D0579-8433-4E28-A4C4-312F33118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15" y="3486744"/>
            <a:ext cx="344487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92BFCE39-32E7-483A-9F38-54BCEA39E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1227" y="3029544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61C0C339-646A-45FC-9C64-D419CBDF1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27" y="3499444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F8E9FB40-F98B-431A-AF6F-B340856CE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552" y="4288431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90ADAF45-0839-4918-834B-B76A2EDC3E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1165" y="3831231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7FB7715C-C659-4F41-A603-C730FB328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4565" y="2978744"/>
            <a:ext cx="557212" cy="569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3D811028-149B-4F61-96E0-7B5932B6A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77" y="3466106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B3B9DDDF-C952-428A-BF7B-75DA040A6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3002" y="4255094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A59136EA-B728-4E16-A739-9B37FBAC7D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0615" y="3797894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Oval 17">
            <a:extLst>
              <a:ext uri="{FF2B5EF4-FFF2-40B4-BE49-F238E27FC236}">
                <a16:creationId xmlns:a16="http://schemas.microsoft.com/office/drawing/2014/main" id="{0ED8CCB3-EC20-4FA2-B13A-760F13B2F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615" y="4267794"/>
            <a:ext cx="344487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8">
            <a:extLst>
              <a:ext uri="{FF2B5EF4-FFF2-40B4-BE49-F238E27FC236}">
                <a16:creationId xmlns:a16="http://schemas.microsoft.com/office/drawing/2014/main" id="{BB9CFFBE-8A53-4A0A-8119-2D16DA610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940" y="5056781"/>
            <a:ext cx="344487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DB5EA049-38BF-4CC2-85DC-A05BDDAC92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0552" y="4599581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4AC09D5E-A4B3-428E-9CFE-8FFEB9676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3952" y="3747094"/>
            <a:ext cx="557213" cy="569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FADB28DD-BF93-46E2-96A6-0D14DA10CE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3777" y="2905719"/>
            <a:ext cx="1136650" cy="63341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99F9A3BE-47A3-4D4B-B41D-6391AA1A0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1102" y="2632669"/>
            <a:ext cx="3401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3</a:t>
            </a: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9C4F82DA-A75E-4CF7-BFED-49F2230B5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602" y="3420069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7</a:t>
            </a: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C22F5F98-AD75-4CF8-8580-1B46E8E52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290" y="2639167"/>
            <a:ext cx="3401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5</a:t>
            </a: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719BC0A3-FD32-43AA-B6CA-D369DE81C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9002" y="3404491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12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22B90FB6-26B6-4A29-8766-F548BA5D1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846" y="3423540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10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C5F51C10-400B-49C2-814A-6428C23A4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077" y="3397844"/>
            <a:ext cx="3401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8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0D2DC934-5B91-4E7F-B389-72B6C92A5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97" y="4218943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16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95DB82C7-4845-4E7C-B3CE-6EDA57BEB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802" y="4183656"/>
            <a:ext cx="488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/>
              <a:t>11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B3987B74-4725-470C-A9A7-D0294E83F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970" y="4210768"/>
            <a:ext cx="557213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dirty="0"/>
              <a:t>15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1082E1D6-8F31-4CE2-8536-E8DCCA232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7358" y="4979956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19</a:t>
            </a:r>
          </a:p>
        </p:txBody>
      </p:sp>
      <p:sp>
        <p:nvSpPr>
          <p:cNvPr id="34" name="Oval 32">
            <a:extLst>
              <a:ext uri="{FF2B5EF4-FFF2-40B4-BE49-F238E27FC236}">
                <a16:creationId xmlns:a16="http://schemas.microsoft.com/office/drawing/2014/main" id="{39ECA977-3854-4EB7-BAD3-31101F212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27" y="2683469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33">
            <a:extLst>
              <a:ext uri="{FF2B5EF4-FFF2-40B4-BE49-F238E27FC236}">
                <a16:creationId xmlns:a16="http://schemas.microsoft.com/office/drawing/2014/main" id="{DC33B050-E945-4FE1-8AEF-74B28A769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52" y="3472456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755DE96D-8B4D-4CD1-8109-824D0BF23C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1765" y="3015256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Oval 35">
            <a:extLst>
              <a:ext uri="{FF2B5EF4-FFF2-40B4-BE49-F238E27FC236}">
                <a16:creationId xmlns:a16="http://schemas.microsoft.com/office/drawing/2014/main" id="{0BE374C2-05EF-41DB-87AF-2F37BC223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9765" y="3485156"/>
            <a:ext cx="344487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36">
            <a:extLst>
              <a:ext uri="{FF2B5EF4-FFF2-40B4-BE49-F238E27FC236}">
                <a16:creationId xmlns:a16="http://schemas.microsoft.com/office/drawing/2014/main" id="{574F8846-24CE-4ED3-B135-66F9B4EFD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090" y="4274144"/>
            <a:ext cx="344487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50EBBD35-1CF9-4D4F-8B15-11E34B739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1702" y="3816944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38">
            <a:extLst>
              <a:ext uri="{FF2B5EF4-FFF2-40B4-BE49-F238E27FC236}">
                <a16:creationId xmlns:a16="http://schemas.microsoft.com/office/drawing/2014/main" id="{7F51CCB6-B488-4902-B926-0FFB15DDDA1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5102" y="2964456"/>
            <a:ext cx="557213" cy="569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39">
            <a:extLst>
              <a:ext uri="{FF2B5EF4-FFF2-40B4-BE49-F238E27FC236}">
                <a16:creationId xmlns:a16="http://schemas.microsoft.com/office/drawing/2014/main" id="{FB0A9DE0-7B8E-40A1-87BD-00D738756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177" y="2627906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5</a:t>
            </a: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2F04F386-09D1-4460-81E9-E369897BB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2348" y="3410364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20</a:t>
            </a:r>
          </a:p>
        </p:txBody>
      </p:sp>
      <p:sp>
        <p:nvSpPr>
          <p:cNvPr id="43" name="Text Box 41">
            <a:extLst>
              <a:ext uri="{FF2B5EF4-FFF2-40B4-BE49-F238E27FC236}">
                <a16:creationId xmlns:a16="http://schemas.microsoft.com/office/drawing/2014/main" id="{BC08F311-7FA3-44B2-B840-9489DAF59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27" y="3420069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6</a:t>
            </a:r>
          </a:p>
        </p:txBody>
      </p:sp>
      <p:sp>
        <p:nvSpPr>
          <p:cNvPr id="44" name="Text Box 42">
            <a:extLst>
              <a:ext uri="{FF2B5EF4-FFF2-40B4-BE49-F238E27FC236}">
                <a16:creationId xmlns:a16="http://schemas.microsoft.com/office/drawing/2014/main" id="{1AA0CBB4-5AD2-4836-B243-7F4006292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7963" y="4203842"/>
            <a:ext cx="244251" cy="46859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dirty="0"/>
              <a:t>9</a:t>
            </a:r>
          </a:p>
        </p:txBody>
      </p:sp>
      <p:sp>
        <p:nvSpPr>
          <p:cNvPr id="45" name="Oval 43">
            <a:extLst>
              <a:ext uri="{FF2B5EF4-FFF2-40B4-BE49-F238E27FC236}">
                <a16:creationId xmlns:a16="http://schemas.microsoft.com/office/drawing/2014/main" id="{462A1872-F1A7-404E-88D1-3EF6C74D7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702" y="2708869"/>
            <a:ext cx="366713" cy="3667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sz="2400" dirty="0"/>
              <a:t>18</a:t>
            </a:r>
          </a:p>
        </p:txBody>
      </p:sp>
      <p:sp>
        <p:nvSpPr>
          <p:cNvPr id="46" name="Text Box 44">
            <a:extLst>
              <a:ext uri="{FF2B5EF4-FFF2-40B4-BE49-F238E27FC236}">
                <a16:creationId xmlns:a16="http://schemas.microsoft.com/office/drawing/2014/main" id="{48D6C7C0-3FF3-4AF2-AB01-BA2FE97C1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309" y="1896991"/>
            <a:ext cx="6678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800" dirty="0">
                <a:solidFill>
                  <a:srgbClr val="0070C0"/>
                </a:solidFill>
              </a:rPr>
              <a:t>H1:			                       H2:</a:t>
            </a:r>
            <a:endParaRPr lang="en-US" altLang="en-US" sz="2800" baseline="-25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1801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3DD2FE8-27AD-4FEF-B436-9CF92BE660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382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Merge Two Binomial Heaps (3/6)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8A9054AD-0635-4882-A9AE-38D9C68B8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1577" y="2694581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57851B6E-4771-49DD-8E9F-583EE7E7A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902" y="3483569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C351801A-3F42-44E7-A891-2FC07DEDF4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3515" y="3026369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071661C0-24AD-435B-824B-8FBC590F6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902" y="2661244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sz="2400" dirty="0"/>
              <a:t>4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288FA500-4FBB-43A0-BF5E-47C41C503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290" y="2697756"/>
            <a:ext cx="344487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870D0579-8433-4E28-A4C4-312F33118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15" y="3486744"/>
            <a:ext cx="344487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92BFCE39-32E7-483A-9F38-54BCEA39E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1227" y="3029544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61C0C339-646A-45FC-9C64-D419CBDF1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27" y="3499444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F8E9FB40-F98B-431A-AF6F-B340856CE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552" y="4288431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90ADAF45-0839-4918-834B-B76A2EDC3E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1165" y="3831231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7FB7715C-C659-4F41-A603-C730FB328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4565" y="2978744"/>
            <a:ext cx="557212" cy="569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3D811028-149B-4F61-96E0-7B5932B6A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77" y="3466106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B3B9DDDF-C952-428A-BF7B-75DA040A6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3002" y="4255094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A59136EA-B728-4E16-A739-9B37FBAC7D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0615" y="3797894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Oval 17">
            <a:extLst>
              <a:ext uri="{FF2B5EF4-FFF2-40B4-BE49-F238E27FC236}">
                <a16:creationId xmlns:a16="http://schemas.microsoft.com/office/drawing/2014/main" id="{0ED8CCB3-EC20-4FA2-B13A-760F13B2F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615" y="4267794"/>
            <a:ext cx="344487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8">
            <a:extLst>
              <a:ext uri="{FF2B5EF4-FFF2-40B4-BE49-F238E27FC236}">
                <a16:creationId xmlns:a16="http://schemas.microsoft.com/office/drawing/2014/main" id="{BB9CFFBE-8A53-4A0A-8119-2D16DA610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940" y="5056781"/>
            <a:ext cx="344487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DB5EA049-38BF-4CC2-85DC-A05BDDAC92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0552" y="4599581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4AC09D5E-A4B3-428E-9CFE-8FFEB9676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3952" y="3747094"/>
            <a:ext cx="557213" cy="569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FADB28DD-BF93-46E2-96A6-0D14DA10CE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3777" y="2905719"/>
            <a:ext cx="1136650" cy="63341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99F9A3BE-47A3-4D4B-B41D-6391AA1A0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1102" y="2632669"/>
            <a:ext cx="3401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3</a:t>
            </a: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9C4F82DA-A75E-4CF7-BFED-49F2230B5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602" y="3420069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7</a:t>
            </a: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C22F5F98-AD75-4CF8-8580-1B46E8E52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8165" y="2628353"/>
            <a:ext cx="3401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5</a:t>
            </a: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719BC0A3-FD32-43AA-B6CA-D369DE81C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9002" y="3404491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12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22B90FB6-26B6-4A29-8766-F548BA5D1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846" y="3423540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10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C5F51C10-400B-49C2-814A-6428C23A4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077" y="3397844"/>
            <a:ext cx="3401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8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0D2DC934-5B91-4E7F-B389-72B6C92A5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97" y="4218943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16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95DB82C7-4845-4E7C-B3CE-6EDA57BEB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802" y="4183656"/>
            <a:ext cx="488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/>
              <a:t>11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B3987B74-4725-470C-A9A7-D0294E83F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970" y="4210768"/>
            <a:ext cx="557213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dirty="0"/>
              <a:t>15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1082E1D6-8F31-4CE2-8536-E8DCCA232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7358" y="4979956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19</a:t>
            </a:r>
          </a:p>
        </p:txBody>
      </p:sp>
      <p:sp>
        <p:nvSpPr>
          <p:cNvPr id="34" name="Oval 32">
            <a:extLst>
              <a:ext uri="{FF2B5EF4-FFF2-40B4-BE49-F238E27FC236}">
                <a16:creationId xmlns:a16="http://schemas.microsoft.com/office/drawing/2014/main" id="{39ECA977-3854-4EB7-BAD3-31101F212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27" y="2683469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33">
            <a:extLst>
              <a:ext uri="{FF2B5EF4-FFF2-40B4-BE49-F238E27FC236}">
                <a16:creationId xmlns:a16="http://schemas.microsoft.com/office/drawing/2014/main" id="{DC33B050-E945-4FE1-8AEF-74B28A769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52" y="3472456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755DE96D-8B4D-4CD1-8109-824D0BF23C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1765" y="3015256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Oval 35">
            <a:extLst>
              <a:ext uri="{FF2B5EF4-FFF2-40B4-BE49-F238E27FC236}">
                <a16:creationId xmlns:a16="http://schemas.microsoft.com/office/drawing/2014/main" id="{0BE374C2-05EF-41DB-87AF-2F37BC223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9765" y="3485156"/>
            <a:ext cx="344487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36">
            <a:extLst>
              <a:ext uri="{FF2B5EF4-FFF2-40B4-BE49-F238E27FC236}">
                <a16:creationId xmlns:a16="http://schemas.microsoft.com/office/drawing/2014/main" id="{574F8846-24CE-4ED3-B135-66F9B4EFD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090" y="4274144"/>
            <a:ext cx="344487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50EBBD35-1CF9-4D4F-8B15-11E34B739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1702" y="3816944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38">
            <a:extLst>
              <a:ext uri="{FF2B5EF4-FFF2-40B4-BE49-F238E27FC236}">
                <a16:creationId xmlns:a16="http://schemas.microsoft.com/office/drawing/2014/main" id="{7F51CCB6-B488-4902-B926-0FFB15DDDA1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5102" y="2964456"/>
            <a:ext cx="557213" cy="569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39">
            <a:extLst>
              <a:ext uri="{FF2B5EF4-FFF2-40B4-BE49-F238E27FC236}">
                <a16:creationId xmlns:a16="http://schemas.microsoft.com/office/drawing/2014/main" id="{FB0A9DE0-7B8E-40A1-87BD-00D738756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177" y="2627906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5</a:t>
            </a: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2F04F386-09D1-4460-81E9-E369897BB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2348" y="3410364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20</a:t>
            </a:r>
          </a:p>
        </p:txBody>
      </p:sp>
      <p:sp>
        <p:nvSpPr>
          <p:cNvPr id="43" name="Text Box 41">
            <a:extLst>
              <a:ext uri="{FF2B5EF4-FFF2-40B4-BE49-F238E27FC236}">
                <a16:creationId xmlns:a16="http://schemas.microsoft.com/office/drawing/2014/main" id="{BC08F311-7FA3-44B2-B840-9489DAF59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27" y="3420069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6</a:t>
            </a:r>
          </a:p>
        </p:txBody>
      </p:sp>
      <p:sp>
        <p:nvSpPr>
          <p:cNvPr id="44" name="Text Box 42">
            <a:extLst>
              <a:ext uri="{FF2B5EF4-FFF2-40B4-BE49-F238E27FC236}">
                <a16:creationId xmlns:a16="http://schemas.microsoft.com/office/drawing/2014/main" id="{1AA0CBB4-5AD2-4836-B243-7F4006292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7963" y="4203842"/>
            <a:ext cx="244251" cy="46859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dirty="0"/>
              <a:t>9</a:t>
            </a:r>
          </a:p>
        </p:txBody>
      </p:sp>
      <p:sp>
        <p:nvSpPr>
          <p:cNvPr id="45" name="Oval 43">
            <a:extLst>
              <a:ext uri="{FF2B5EF4-FFF2-40B4-BE49-F238E27FC236}">
                <a16:creationId xmlns:a16="http://schemas.microsoft.com/office/drawing/2014/main" id="{462A1872-F1A7-404E-88D1-3EF6C74D7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307" y="3458584"/>
            <a:ext cx="366713" cy="3667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sz="2400" dirty="0"/>
              <a:t>18</a:t>
            </a:r>
          </a:p>
        </p:txBody>
      </p:sp>
      <p:sp>
        <p:nvSpPr>
          <p:cNvPr id="46" name="Text Box 44">
            <a:extLst>
              <a:ext uri="{FF2B5EF4-FFF2-40B4-BE49-F238E27FC236}">
                <a16:creationId xmlns:a16="http://schemas.microsoft.com/office/drawing/2014/main" id="{48D6C7C0-3FF3-4AF2-AB01-BA2FE97C1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8784" y="1905593"/>
            <a:ext cx="6678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800" dirty="0">
                <a:solidFill>
                  <a:srgbClr val="0070C0"/>
                </a:solidFill>
              </a:rPr>
              <a:t>H1:			             H2:</a:t>
            </a:r>
            <a:endParaRPr lang="en-US" altLang="en-US" sz="2800" baseline="-25000" dirty="0">
              <a:solidFill>
                <a:srgbClr val="0070C0"/>
              </a:solidFill>
            </a:endParaRPr>
          </a:p>
        </p:txBody>
      </p:sp>
      <p:sp>
        <p:nvSpPr>
          <p:cNvPr id="48" name="Line 5">
            <a:extLst>
              <a:ext uri="{FF2B5EF4-FFF2-40B4-BE49-F238E27FC236}">
                <a16:creationId xmlns:a16="http://schemas.microsoft.com/office/drawing/2014/main" id="{5D0A4E06-B363-4F95-9F1B-AA1F206E87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1678" y="2964457"/>
            <a:ext cx="295578" cy="50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767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3DD2FE8-27AD-4FEF-B436-9CF92BE660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382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Merge Two Binomial Heaps (4/6)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8A9054AD-0635-4882-A9AE-38D9C68B8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757" y="2898967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57851B6E-4771-49DD-8E9F-583EE7E7A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6263" y="3579211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C351801A-3F42-44E7-A891-2FC07DEDF4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8947" y="3205493"/>
            <a:ext cx="293104" cy="3814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071661C0-24AD-435B-824B-8FBC590F6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1672" y="3565771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sz="2400" dirty="0"/>
              <a:t>4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288FA500-4FBB-43A0-BF5E-47C41C503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678" y="2790223"/>
            <a:ext cx="344487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870D0579-8433-4E28-A4C4-312F33118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1003" y="3579211"/>
            <a:ext cx="344487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92BFCE39-32E7-483A-9F38-54BCEA39E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8615" y="3122011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61C0C339-646A-45FC-9C64-D419CBDF1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615" y="3591911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F8E9FB40-F98B-431A-AF6F-B340856CE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940" y="4380898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90ADAF45-0839-4918-834B-B76A2EDC3E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8553" y="3923698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7FB7715C-C659-4F41-A603-C730FB328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1953" y="3071211"/>
            <a:ext cx="557212" cy="569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3D811028-149B-4F61-96E0-7B5932B6A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6065" y="3558573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B3B9DDDF-C952-428A-BF7B-75DA040A6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0390" y="4347561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A59136EA-B728-4E16-A739-9B37FBAC7D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8003" y="3890361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Oval 17">
            <a:extLst>
              <a:ext uri="{FF2B5EF4-FFF2-40B4-BE49-F238E27FC236}">
                <a16:creationId xmlns:a16="http://schemas.microsoft.com/office/drawing/2014/main" id="{0ED8CCB3-EC20-4FA2-B13A-760F13B2F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003" y="4360261"/>
            <a:ext cx="344487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8">
            <a:extLst>
              <a:ext uri="{FF2B5EF4-FFF2-40B4-BE49-F238E27FC236}">
                <a16:creationId xmlns:a16="http://schemas.microsoft.com/office/drawing/2014/main" id="{BB9CFFBE-8A53-4A0A-8119-2D16DA610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0328" y="5149248"/>
            <a:ext cx="344487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DB5EA049-38BF-4CC2-85DC-A05BDDAC92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7940" y="4692048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4AC09D5E-A4B3-428E-9CFE-8FFEB9676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1340" y="3839561"/>
            <a:ext cx="557213" cy="569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FADB28DD-BF93-46E2-96A6-0D14DA10CE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1165" y="2998186"/>
            <a:ext cx="1136650" cy="63341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99F9A3BE-47A3-4D4B-B41D-6391AA1A0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922" y="2837583"/>
            <a:ext cx="3401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3</a:t>
            </a: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9C4F82DA-A75E-4CF7-BFED-49F2230B5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8963" y="3515711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7</a:t>
            </a: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C22F5F98-AD75-4CF8-8580-1B46E8E52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080" y="2720115"/>
            <a:ext cx="3401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5</a:t>
            </a: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719BC0A3-FD32-43AA-B6CA-D369DE81C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6390" y="3496958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12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22B90FB6-26B6-4A29-8766-F548BA5D1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2234" y="3516007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10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C5F51C10-400B-49C2-814A-6428C23A4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465" y="3490311"/>
            <a:ext cx="3401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8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0D2DC934-5B91-4E7F-B389-72B6C92A5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5485" y="4311410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16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95DB82C7-4845-4E7C-B3CE-6EDA57BEB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4190" y="4276123"/>
            <a:ext cx="488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/>
              <a:t>11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B3987B74-4725-470C-A9A7-D0294E83F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5358" y="4303235"/>
            <a:ext cx="557213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dirty="0"/>
              <a:t>15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1082E1D6-8F31-4CE2-8536-E8DCCA232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4746" y="5072423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19</a:t>
            </a:r>
          </a:p>
        </p:txBody>
      </p:sp>
      <p:sp>
        <p:nvSpPr>
          <p:cNvPr id="34" name="Oval 32">
            <a:extLst>
              <a:ext uri="{FF2B5EF4-FFF2-40B4-BE49-F238E27FC236}">
                <a16:creationId xmlns:a16="http://schemas.microsoft.com/office/drawing/2014/main" id="{39ECA977-3854-4EB7-BAD3-31101F212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7407" y="2803856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33">
            <a:extLst>
              <a:ext uri="{FF2B5EF4-FFF2-40B4-BE49-F238E27FC236}">
                <a16:creationId xmlns:a16="http://schemas.microsoft.com/office/drawing/2014/main" id="{DC33B050-E945-4FE1-8AEF-74B28A769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732" y="3592843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755DE96D-8B4D-4CD1-8109-824D0BF23CF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9345" y="3135643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Oval 35">
            <a:extLst>
              <a:ext uri="{FF2B5EF4-FFF2-40B4-BE49-F238E27FC236}">
                <a16:creationId xmlns:a16="http://schemas.microsoft.com/office/drawing/2014/main" id="{0BE374C2-05EF-41DB-87AF-2F37BC223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7345" y="3605543"/>
            <a:ext cx="344487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36">
            <a:extLst>
              <a:ext uri="{FF2B5EF4-FFF2-40B4-BE49-F238E27FC236}">
                <a16:creationId xmlns:a16="http://schemas.microsoft.com/office/drawing/2014/main" id="{574F8846-24CE-4ED3-B135-66F9B4EFD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1670" y="4394531"/>
            <a:ext cx="344487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50EBBD35-1CF9-4D4F-8B15-11E34B739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9282" y="3937331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38">
            <a:extLst>
              <a:ext uri="{FF2B5EF4-FFF2-40B4-BE49-F238E27FC236}">
                <a16:creationId xmlns:a16="http://schemas.microsoft.com/office/drawing/2014/main" id="{7F51CCB6-B488-4902-B926-0FFB15DDDA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2682" y="3084843"/>
            <a:ext cx="557213" cy="569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39">
            <a:extLst>
              <a:ext uri="{FF2B5EF4-FFF2-40B4-BE49-F238E27FC236}">
                <a16:creationId xmlns:a16="http://schemas.microsoft.com/office/drawing/2014/main" id="{FB0A9DE0-7B8E-40A1-87BD-00D738756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3757" y="2748293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5</a:t>
            </a: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2F04F386-09D1-4460-81E9-E369897BB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928" y="3530751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20</a:t>
            </a:r>
          </a:p>
        </p:txBody>
      </p:sp>
      <p:sp>
        <p:nvSpPr>
          <p:cNvPr id="43" name="Text Box 41">
            <a:extLst>
              <a:ext uri="{FF2B5EF4-FFF2-40B4-BE49-F238E27FC236}">
                <a16:creationId xmlns:a16="http://schemas.microsoft.com/office/drawing/2014/main" id="{BC08F311-7FA3-44B2-B840-9489DAF59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2107" y="3540456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6</a:t>
            </a:r>
          </a:p>
        </p:txBody>
      </p:sp>
      <p:sp>
        <p:nvSpPr>
          <p:cNvPr id="44" name="Text Box 42">
            <a:extLst>
              <a:ext uri="{FF2B5EF4-FFF2-40B4-BE49-F238E27FC236}">
                <a16:creationId xmlns:a16="http://schemas.microsoft.com/office/drawing/2014/main" id="{1AA0CBB4-5AD2-4836-B243-7F4006292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5543" y="4324229"/>
            <a:ext cx="244251" cy="46859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dirty="0"/>
              <a:t>9</a:t>
            </a:r>
          </a:p>
        </p:txBody>
      </p:sp>
      <p:sp>
        <p:nvSpPr>
          <p:cNvPr id="45" name="Oval 43">
            <a:extLst>
              <a:ext uri="{FF2B5EF4-FFF2-40B4-BE49-F238E27FC236}">
                <a16:creationId xmlns:a16="http://schemas.microsoft.com/office/drawing/2014/main" id="{462A1872-F1A7-404E-88D1-3EF6C74D7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5675" y="4380898"/>
            <a:ext cx="366713" cy="3667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sz="2400" dirty="0"/>
              <a:t>18</a:t>
            </a:r>
          </a:p>
        </p:txBody>
      </p:sp>
      <p:sp>
        <p:nvSpPr>
          <p:cNvPr id="46" name="Text Box 44">
            <a:extLst>
              <a:ext uri="{FF2B5EF4-FFF2-40B4-BE49-F238E27FC236}">
                <a16:creationId xmlns:a16="http://schemas.microsoft.com/office/drawing/2014/main" id="{48D6C7C0-3FF3-4AF2-AB01-BA2FE97C1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2924" y="2069588"/>
            <a:ext cx="6678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800" dirty="0">
                <a:solidFill>
                  <a:srgbClr val="0070C0"/>
                </a:solidFill>
              </a:rPr>
              <a:t>H1:			             H2:</a:t>
            </a:r>
            <a:endParaRPr lang="en-US" altLang="en-US" sz="2800" baseline="-25000" dirty="0">
              <a:solidFill>
                <a:srgbClr val="0070C0"/>
              </a:solidFill>
            </a:endParaRPr>
          </a:p>
        </p:txBody>
      </p:sp>
      <p:sp>
        <p:nvSpPr>
          <p:cNvPr id="48" name="Line 5">
            <a:extLst>
              <a:ext uri="{FF2B5EF4-FFF2-40B4-BE49-F238E27FC236}">
                <a16:creationId xmlns:a16="http://schemas.microsoft.com/office/drawing/2014/main" id="{5D0A4E06-B363-4F95-9F1B-AA1F206E87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6219" y="3885897"/>
            <a:ext cx="325708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5">
            <a:extLst>
              <a:ext uri="{FF2B5EF4-FFF2-40B4-BE49-F238E27FC236}">
                <a16:creationId xmlns:a16="http://schemas.microsoft.com/office/drawing/2014/main" id="{B0EC73D3-9B82-43C4-A476-9AD54E4783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2048" y="3229063"/>
            <a:ext cx="293104" cy="3295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7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6">
            <a:extLst>
              <a:ext uri="{FF2B5EF4-FFF2-40B4-BE49-F238E27FC236}">
                <a16:creationId xmlns:a16="http://schemas.microsoft.com/office/drawing/2014/main" id="{523DE325-3C1F-432A-806D-5DE9F20E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5D228A3-D2CC-4C68-9BED-FEE06204D6B2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AU" altLang="en-US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F0093C2-7584-49C7-BF7F-097A943912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801" y="533400"/>
            <a:ext cx="6392863" cy="922338"/>
          </a:xfrm>
        </p:spPr>
        <p:txBody>
          <a:bodyPr/>
          <a:lstStyle/>
          <a:p>
            <a:pPr eaLnBrk="1" hangingPunct="1"/>
            <a:r>
              <a:rPr lang="en-US" altLang="en-US" sz="4000"/>
              <a:t>Total Order Relations</a:t>
            </a:r>
            <a:r>
              <a:rPr lang="en-US" altLang="en-US"/>
              <a:t> 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EF942E13-96E2-45F1-89CF-035B9E0B28F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44934" y="2114384"/>
            <a:ext cx="3429000" cy="4114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Keys in a priority queue can be arbitrary objects on which a total order is defined.</a:t>
            </a:r>
          </a:p>
          <a:p>
            <a:pPr eaLnBrk="1" hangingPunct="1"/>
            <a:r>
              <a:rPr lang="en-US" altLang="en-US" sz="2400" dirty="0"/>
              <a:t>Two distinct entries in a priority queue can have the same key.</a:t>
            </a:r>
            <a:endParaRPr lang="en-US" altLang="en-US" sz="2400" b="1" i="1" dirty="0">
              <a:latin typeface="Times New Roman" panose="02020603050405020304" pitchFamily="18" charset="0"/>
            </a:endParaRPr>
          </a:p>
        </p:txBody>
      </p:sp>
      <p:sp>
        <p:nvSpPr>
          <p:cNvPr id="7173" name="Rectangle 4">
            <a:extLst>
              <a:ext uri="{FF2B5EF4-FFF2-40B4-BE49-F238E27FC236}">
                <a16:creationId xmlns:a16="http://schemas.microsoft.com/office/drawing/2014/main" id="{075A5590-2A9E-4F90-AC68-206BB0814AC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451944" y="2209800"/>
            <a:ext cx="4343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Mathematical concept of total order relation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Reflexive property:</a:t>
            </a:r>
            <a:br>
              <a:rPr lang="en-US" altLang="en-US" sz="2000" dirty="0"/>
            </a:br>
            <a:r>
              <a:rPr lang="en-US" altLang="en-US" sz="2000" b="1" i="1" dirty="0">
                <a:latin typeface="Times New Roman" panose="02020603050405020304" pitchFamily="18" charset="0"/>
              </a:rPr>
              <a:t>x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Antisymmetric property:</a:t>
            </a:r>
            <a:br>
              <a:rPr lang="en-US" altLang="en-US" sz="2000" dirty="0"/>
            </a:br>
            <a:r>
              <a:rPr lang="en-US" altLang="en-US" sz="2000" b="1" i="1" dirty="0">
                <a:latin typeface="Times New Roman" panose="02020603050405020304" pitchFamily="18" charset="0"/>
              </a:rPr>
              <a:t>x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y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dirty="0"/>
              <a:t>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y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x </a:t>
            </a:r>
            <a:r>
              <a:rPr lang="en-US" altLang="en-US" sz="2000" dirty="0">
                <a:sym typeface="Symbol" panose="05050102010706020507" pitchFamily="18" charset="2"/>
              </a:rPr>
              <a:t>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x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y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Transitive property:</a:t>
            </a:r>
            <a:br>
              <a:rPr lang="en-US" altLang="en-US" sz="2000" dirty="0"/>
            </a:br>
            <a:r>
              <a:rPr lang="en-US" altLang="en-US" sz="2000" dirty="0"/>
              <a:t>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x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y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dirty="0"/>
              <a:t>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y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z </a:t>
            </a:r>
            <a:r>
              <a:rPr lang="en-US" altLang="en-US" sz="2000" dirty="0">
                <a:sym typeface="Symbol" panose="05050102010706020507" pitchFamily="18" charset="2"/>
              </a:rPr>
              <a:t>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x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z</a:t>
            </a:r>
          </a:p>
        </p:txBody>
      </p:sp>
    </p:spTree>
    <p:extLst>
      <p:ext uri="{BB962C8B-B14F-4D97-AF65-F5344CB8AC3E}">
        <p14:creationId xmlns:p14="http://schemas.microsoft.com/office/powerpoint/2010/main" val="30911363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3DD2FE8-27AD-4FEF-B436-9CF92BE660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382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Merge Two Binomial Heaps (5/6)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8A9054AD-0635-4882-A9AE-38D9C68B8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261" y="2879222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57851B6E-4771-49DD-8E9F-583EE7E7A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5767" y="3559466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C351801A-3F42-44E7-A891-2FC07DEDF4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3845" y="3223710"/>
            <a:ext cx="148076" cy="3547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071661C0-24AD-435B-824B-8FBC590F6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508" y="3558573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sz="2400" dirty="0"/>
              <a:t>4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288FA500-4FBB-43A0-BF5E-47C41C503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678" y="2790223"/>
            <a:ext cx="344487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870D0579-8433-4E28-A4C4-312F33118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1003" y="3579211"/>
            <a:ext cx="344487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92BFCE39-32E7-483A-9F38-54BCEA39E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8615" y="3122011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61C0C339-646A-45FC-9C64-D419CBDF1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615" y="3591911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F8E9FB40-F98B-431A-AF6F-B340856CE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940" y="4380898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90ADAF45-0839-4918-834B-B76A2EDC3E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8553" y="3923698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7FB7715C-C659-4F41-A603-C730FB328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1953" y="3071211"/>
            <a:ext cx="557212" cy="569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3D811028-149B-4F61-96E0-7B5932B6A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6065" y="3558573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B3B9DDDF-C952-428A-BF7B-75DA040A6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0390" y="4347561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A59136EA-B728-4E16-A739-9B37FBAC7D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8003" y="3890361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Oval 17">
            <a:extLst>
              <a:ext uri="{FF2B5EF4-FFF2-40B4-BE49-F238E27FC236}">
                <a16:creationId xmlns:a16="http://schemas.microsoft.com/office/drawing/2014/main" id="{0ED8CCB3-EC20-4FA2-B13A-760F13B2F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003" y="4360261"/>
            <a:ext cx="344487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8">
            <a:extLst>
              <a:ext uri="{FF2B5EF4-FFF2-40B4-BE49-F238E27FC236}">
                <a16:creationId xmlns:a16="http://schemas.microsoft.com/office/drawing/2014/main" id="{BB9CFFBE-8A53-4A0A-8119-2D16DA610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0328" y="5149248"/>
            <a:ext cx="344487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DB5EA049-38BF-4CC2-85DC-A05BDDAC92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7940" y="4692048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4AC09D5E-A4B3-428E-9CFE-8FFEB9676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1340" y="3839561"/>
            <a:ext cx="557213" cy="569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FADB28DD-BF93-46E2-96A6-0D14DA10CE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1165" y="2998186"/>
            <a:ext cx="1136650" cy="63341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99F9A3BE-47A3-4D4B-B41D-6391AA1A0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8426" y="2817839"/>
            <a:ext cx="192082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dirty="0"/>
              <a:t>3</a:t>
            </a: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9C4F82DA-A75E-4CF7-BFED-49F2230B5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8467" y="3495966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7</a:t>
            </a: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C22F5F98-AD75-4CF8-8580-1B46E8E52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080" y="2720115"/>
            <a:ext cx="3401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5</a:t>
            </a: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719BC0A3-FD32-43AA-B6CA-D369DE81C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6390" y="3496958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12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22B90FB6-26B6-4A29-8766-F548BA5D1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2234" y="3516007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10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C5F51C10-400B-49C2-814A-6428C23A4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465" y="3490311"/>
            <a:ext cx="3401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8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0D2DC934-5B91-4E7F-B389-72B6C92A5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5485" y="4311410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16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95DB82C7-4845-4E7C-B3CE-6EDA57BEB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4190" y="4276123"/>
            <a:ext cx="488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/>
              <a:t>11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B3987B74-4725-470C-A9A7-D0294E83F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5358" y="4303235"/>
            <a:ext cx="557213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dirty="0"/>
              <a:t>15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1082E1D6-8F31-4CE2-8536-E8DCCA232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4746" y="5072423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19</a:t>
            </a:r>
          </a:p>
        </p:txBody>
      </p:sp>
      <p:sp>
        <p:nvSpPr>
          <p:cNvPr id="34" name="Oval 32">
            <a:extLst>
              <a:ext uri="{FF2B5EF4-FFF2-40B4-BE49-F238E27FC236}">
                <a16:creationId xmlns:a16="http://schemas.microsoft.com/office/drawing/2014/main" id="{39ECA977-3854-4EB7-BAD3-31101F212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0410" y="3539523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33">
            <a:extLst>
              <a:ext uri="{FF2B5EF4-FFF2-40B4-BE49-F238E27FC236}">
                <a16:creationId xmlns:a16="http://schemas.microsoft.com/office/drawing/2014/main" id="{DC33B050-E945-4FE1-8AEF-74B28A769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4735" y="4328510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755DE96D-8B4D-4CD1-8109-824D0BF23CF5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2348" y="3871310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Oval 35">
            <a:extLst>
              <a:ext uri="{FF2B5EF4-FFF2-40B4-BE49-F238E27FC236}">
                <a16:creationId xmlns:a16="http://schemas.microsoft.com/office/drawing/2014/main" id="{0BE374C2-05EF-41DB-87AF-2F37BC223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348" y="4341210"/>
            <a:ext cx="344487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36">
            <a:extLst>
              <a:ext uri="{FF2B5EF4-FFF2-40B4-BE49-F238E27FC236}">
                <a16:creationId xmlns:a16="http://schemas.microsoft.com/office/drawing/2014/main" id="{574F8846-24CE-4ED3-B135-66F9B4EFD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4673" y="5130198"/>
            <a:ext cx="344487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50EBBD35-1CF9-4D4F-8B15-11E34B739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9502285" y="4672998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38">
            <a:extLst>
              <a:ext uri="{FF2B5EF4-FFF2-40B4-BE49-F238E27FC236}">
                <a16:creationId xmlns:a16="http://schemas.microsoft.com/office/drawing/2014/main" id="{7F51CCB6-B488-4902-B926-0FFB15DDDA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5685" y="3820510"/>
            <a:ext cx="557213" cy="569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39">
            <a:extLst>
              <a:ext uri="{FF2B5EF4-FFF2-40B4-BE49-F238E27FC236}">
                <a16:creationId xmlns:a16="http://schemas.microsoft.com/office/drawing/2014/main" id="{FB0A9DE0-7B8E-40A1-87BD-00D738756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6760" y="3483960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5</a:t>
            </a: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2F04F386-09D1-4460-81E9-E369897BB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2931" y="4266418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20</a:t>
            </a:r>
          </a:p>
        </p:txBody>
      </p:sp>
      <p:sp>
        <p:nvSpPr>
          <p:cNvPr id="43" name="Text Box 41">
            <a:extLst>
              <a:ext uri="{FF2B5EF4-FFF2-40B4-BE49-F238E27FC236}">
                <a16:creationId xmlns:a16="http://schemas.microsoft.com/office/drawing/2014/main" id="{BC08F311-7FA3-44B2-B840-9489DAF59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5110" y="4276123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6</a:t>
            </a:r>
          </a:p>
        </p:txBody>
      </p:sp>
      <p:sp>
        <p:nvSpPr>
          <p:cNvPr id="44" name="Text Box 42">
            <a:extLst>
              <a:ext uri="{FF2B5EF4-FFF2-40B4-BE49-F238E27FC236}">
                <a16:creationId xmlns:a16="http://schemas.microsoft.com/office/drawing/2014/main" id="{1AA0CBB4-5AD2-4836-B243-7F4006292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8546" y="5059896"/>
            <a:ext cx="244251" cy="46859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dirty="0"/>
              <a:t>9</a:t>
            </a:r>
          </a:p>
        </p:txBody>
      </p:sp>
      <p:sp>
        <p:nvSpPr>
          <p:cNvPr id="45" name="Oval 43">
            <a:extLst>
              <a:ext uri="{FF2B5EF4-FFF2-40B4-BE49-F238E27FC236}">
                <a16:creationId xmlns:a16="http://schemas.microsoft.com/office/drawing/2014/main" id="{462A1872-F1A7-404E-88D1-3EF6C74D7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055" y="4394024"/>
            <a:ext cx="366713" cy="3667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sz="2400" dirty="0"/>
              <a:t>18</a:t>
            </a:r>
          </a:p>
        </p:txBody>
      </p:sp>
      <p:sp>
        <p:nvSpPr>
          <p:cNvPr id="46" name="Text Box 44">
            <a:extLst>
              <a:ext uri="{FF2B5EF4-FFF2-40B4-BE49-F238E27FC236}">
                <a16:creationId xmlns:a16="http://schemas.microsoft.com/office/drawing/2014/main" id="{48D6C7C0-3FF3-4AF2-AB01-BA2FE97C1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2924" y="2069588"/>
            <a:ext cx="6678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800" dirty="0">
                <a:solidFill>
                  <a:srgbClr val="0070C0"/>
                </a:solidFill>
              </a:rPr>
              <a:t>H1:			             H2:</a:t>
            </a:r>
            <a:endParaRPr lang="en-US" altLang="en-US" sz="2800" baseline="-25000" dirty="0">
              <a:solidFill>
                <a:srgbClr val="0070C0"/>
              </a:solidFill>
            </a:endParaRPr>
          </a:p>
        </p:txBody>
      </p:sp>
      <p:sp>
        <p:nvSpPr>
          <p:cNvPr id="48" name="Line 5">
            <a:extLst>
              <a:ext uri="{FF2B5EF4-FFF2-40B4-BE49-F238E27FC236}">
                <a16:creationId xmlns:a16="http://schemas.microsoft.com/office/drawing/2014/main" id="{5D0A4E06-B363-4F95-9F1B-AA1F206E87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5055" y="3878699"/>
            <a:ext cx="146471" cy="5021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5">
            <a:extLst>
              <a:ext uri="{FF2B5EF4-FFF2-40B4-BE49-F238E27FC236}">
                <a16:creationId xmlns:a16="http://schemas.microsoft.com/office/drawing/2014/main" id="{B0EC73D3-9B82-43C4-A476-9AD54E4783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1552" y="3209318"/>
            <a:ext cx="293104" cy="3295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5">
            <a:extLst>
              <a:ext uri="{FF2B5EF4-FFF2-40B4-BE49-F238E27FC236}">
                <a16:creationId xmlns:a16="http://schemas.microsoft.com/office/drawing/2014/main" id="{1775F90A-2414-4084-B7A2-95AF916D16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9515" y="3187952"/>
            <a:ext cx="738857" cy="38024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031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3DD2FE8-27AD-4FEF-B436-9CF92BE660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382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Merge Two Binomial Heaps (6/6)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8A9054AD-0635-4882-A9AE-38D9C68B8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509" y="2685547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57851B6E-4771-49DD-8E9F-583EE7E7A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9015" y="3365791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C351801A-3F42-44E7-A891-2FC07DEDF4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7093" y="3030035"/>
            <a:ext cx="148076" cy="3547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071661C0-24AD-435B-824B-8FBC590F6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756" y="3364898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sz="2400" dirty="0"/>
              <a:t>4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288FA500-4FBB-43A0-BF5E-47C41C503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204" y="3241074"/>
            <a:ext cx="344487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870D0579-8433-4E28-A4C4-312F33118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529" y="4030062"/>
            <a:ext cx="344487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92BFCE39-32E7-483A-9F38-54BCEA39E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7141" y="3572862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61C0C339-646A-45FC-9C64-D419CBDF1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141" y="4042762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F8E9FB40-F98B-431A-AF6F-B340856CE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466" y="4831749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90ADAF45-0839-4918-834B-B76A2EDC3E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7079" y="4374549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7FB7715C-C659-4F41-A603-C730FB328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0479" y="3522062"/>
            <a:ext cx="557212" cy="569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3D811028-149B-4F61-96E0-7B5932B6A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4591" y="4009424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B3B9DDDF-C952-428A-BF7B-75DA040A6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8916" y="4798412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A59136EA-B728-4E16-A739-9B37FBAC7D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6529" y="4341212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Oval 17">
            <a:extLst>
              <a:ext uri="{FF2B5EF4-FFF2-40B4-BE49-F238E27FC236}">
                <a16:creationId xmlns:a16="http://schemas.microsoft.com/office/drawing/2014/main" id="{0ED8CCB3-EC20-4FA2-B13A-760F13B2F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529" y="4811112"/>
            <a:ext cx="344487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8">
            <a:extLst>
              <a:ext uri="{FF2B5EF4-FFF2-40B4-BE49-F238E27FC236}">
                <a16:creationId xmlns:a16="http://schemas.microsoft.com/office/drawing/2014/main" id="{BB9CFFBE-8A53-4A0A-8119-2D16DA610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854" y="5600099"/>
            <a:ext cx="344487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DB5EA049-38BF-4CC2-85DC-A05BDDAC92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6466" y="5142899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4AC09D5E-A4B3-428E-9CFE-8FFEB9676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9866" y="4290412"/>
            <a:ext cx="557213" cy="569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FADB28DD-BF93-46E2-96A6-0D14DA10CE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691" y="3449037"/>
            <a:ext cx="1136650" cy="63341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99F9A3BE-47A3-4D4B-B41D-6391AA1A0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1674" y="2624164"/>
            <a:ext cx="192082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dirty="0"/>
              <a:t>3</a:t>
            </a: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9C4F82DA-A75E-4CF7-BFED-49F2230B5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1715" y="3302291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7</a:t>
            </a: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C22F5F98-AD75-4CF8-8580-1B46E8E52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606" y="3170966"/>
            <a:ext cx="3401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5</a:t>
            </a: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719BC0A3-FD32-43AA-B6CA-D369DE81C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4916" y="3947809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12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22B90FB6-26B6-4A29-8766-F548BA5D1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760" y="3966858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10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C5F51C10-400B-49C2-814A-6428C23A4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9991" y="3941162"/>
            <a:ext cx="3401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8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0D2DC934-5B91-4E7F-B389-72B6C92A5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4011" y="4762261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16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95DB82C7-4845-4E7C-B3CE-6EDA57BEB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716" y="4726974"/>
            <a:ext cx="488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/>
              <a:t>11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B3987B74-4725-470C-A9A7-D0294E83F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3884" y="4754086"/>
            <a:ext cx="557213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dirty="0"/>
              <a:t>15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1082E1D6-8F31-4CE2-8536-E8DCCA232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3272" y="5523274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19</a:t>
            </a:r>
          </a:p>
        </p:txBody>
      </p:sp>
      <p:sp>
        <p:nvSpPr>
          <p:cNvPr id="34" name="Oval 32">
            <a:extLst>
              <a:ext uri="{FF2B5EF4-FFF2-40B4-BE49-F238E27FC236}">
                <a16:creationId xmlns:a16="http://schemas.microsoft.com/office/drawing/2014/main" id="{39ECA977-3854-4EB7-BAD3-31101F212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658" y="3345848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33">
            <a:extLst>
              <a:ext uri="{FF2B5EF4-FFF2-40B4-BE49-F238E27FC236}">
                <a16:creationId xmlns:a16="http://schemas.microsoft.com/office/drawing/2014/main" id="{DC33B050-E945-4FE1-8AEF-74B28A769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7983" y="4134835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755DE96D-8B4D-4CD1-8109-824D0BF23C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5596" y="3677635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Oval 35">
            <a:extLst>
              <a:ext uri="{FF2B5EF4-FFF2-40B4-BE49-F238E27FC236}">
                <a16:creationId xmlns:a16="http://schemas.microsoft.com/office/drawing/2014/main" id="{0BE374C2-05EF-41DB-87AF-2F37BC223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3596" y="4147535"/>
            <a:ext cx="344487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36">
            <a:extLst>
              <a:ext uri="{FF2B5EF4-FFF2-40B4-BE49-F238E27FC236}">
                <a16:creationId xmlns:a16="http://schemas.microsoft.com/office/drawing/2014/main" id="{574F8846-24CE-4ED3-B135-66F9B4EFD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7921" y="4936523"/>
            <a:ext cx="344487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50EBBD35-1CF9-4D4F-8B15-11E34B739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5533" y="4479323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38">
            <a:extLst>
              <a:ext uri="{FF2B5EF4-FFF2-40B4-BE49-F238E27FC236}">
                <a16:creationId xmlns:a16="http://schemas.microsoft.com/office/drawing/2014/main" id="{7F51CCB6-B488-4902-B926-0FFB15DDDA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8933" y="3626835"/>
            <a:ext cx="557213" cy="569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39">
            <a:extLst>
              <a:ext uri="{FF2B5EF4-FFF2-40B4-BE49-F238E27FC236}">
                <a16:creationId xmlns:a16="http://schemas.microsoft.com/office/drawing/2014/main" id="{FB0A9DE0-7B8E-40A1-87BD-00D738756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0008" y="3290285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5</a:t>
            </a: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2F04F386-09D1-4460-81E9-E369897BB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179" y="4072743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20</a:t>
            </a:r>
          </a:p>
        </p:txBody>
      </p:sp>
      <p:sp>
        <p:nvSpPr>
          <p:cNvPr id="43" name="Text Box 41">
            <a:extLst>
              <a:ext uri="{FF2B5EF4-FFF2-40B4-BE49-F238E27FC236}">
                <a16:creationId xmlns:a16="http://schemas.microsoft.com/office/drawing/2014/main" id="{BC08F311-7FA3-44B2-B840-9489DAF59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358" y="4082448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6</a:t>
            </a:r>
          </a:p>
        </p:txBody>
      </p:sp>
      <p:sp>
        <p:nvSpPr>
          <p:cNvPr id="44" name="Text Box 42">
            <a:extLst>
              <a:ext uri="{FF2B5EF4-FFF2-40B4-BE49-F238E27FC236}">
                <a16:creationId xmlns:a16="http://schemas.microsoft.com/office/drawing/2014/main" id="{1AA0CBB4-5AD2-4836-B243-7F4006292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794" y="4866221"/>
            <a:ext cx="244251" cy="46859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dirty="0"/>
              <a:t>9</a:t>
            </a:r>
          </a:p>
        </p:txBody>
      </p:sp>
      <p:sp>
        <p:nvSpPr>
          <p:cNvPr id="45" name="Oval 43">
            <a:extLst>
              <a:ext uri="{FF2B5EF4-FFF2-40B4-BE49-F238E27FC236}">
                <a16:creationId xmlns:a16="http://schemas.microsoft.com/office/drawing/2014/main" id="{462A1872-F1A7-404E-88D1-3EF6C74D7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303" y="4200349"/>
            <a:ext cx="366713" cy="3667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sz="2400" dirty="0"/>
              <a:t>18</a:t>
            </a:r>
          </a:p>
        </p:txBody>
      </p:sp>
      <p:sp>
        <p:nvSpPr>
          <p:cNvPr id="48" name="Line 5">
            <a:extLst>
              <a:ext uri="{FF2B5EF4-FFF2-40B4-BE49-F238E27FC236}">
                <a16:creationId xmlns:a16="http://schemas.microsoft.com/office/drawing/2014/main" id="{5D0A4E06-B363-4F95-9F1B-AA1F206E87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8303" y="3685024"/>
            <a:ext cx="146471" cy="5021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5">
            <a:extLst>
              <a:ext uri="{FF2B5EF4-FFF2-40B4-BE49-F238E27FC236}">
                <a16:creationId xmlns:a16="http://schemas.microsoft.com/office/drawing/2014/main" id="{B0EC73D3-9B82-43C4-A476-9AD54E4783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4800" y="3015643"/>
            <a:ext cx="293104" cy="3295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5">
            <a:extLst>
              <a:ext uri="{FF2B5EF4-FFF2-40B4-BE49-F238E27FC236}">
                <a16:creationId xmlns:a16="http://schemas.microsoft.com/office/drawing/2014/main" id="{1775F90A-2414-4084-B7A2-95AF916D16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2763" y="2994277"/>
            <a:ext cx="738857" cy="38024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0735F418-DEDA-42EE-AA21-5E1E9E7C21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9529" y="2980718"/>
            <a:ext cx="2418295" cy="2968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49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2D449D-F135-4349-899B-2F879B22C5C9}"/>
              </a:ext>
            </a:extLst>
          </p:cNvPr>
          <p:cNvSpPr/>
          <p:nvPr/>
        </p:nvSpPr>
        <p:spPr>
          <a:xfrm>
            <a:off x="530831" y="1985952"/>
            <a:ext cx="84179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Create a single node tree B</a:t>
            </a:r>
            <a:r>
              <a:rPr lang="en-AU" sz="1400" dirty="0"/>
              <a:t>0</a:t>
            </a:r>
            <a:r>
              <a:rPr lang="en-AU" sz="2400" dirty="0"/>
              <a:t> with the new item and merge with the existing heap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Time complexity: O(log n)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2297C8-8A2C-424E-9CD1-F6F0101A45C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382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Insertion</a:t>
            </a:r>
          </a:p>
        </p:txBody>
      </p:sp>
    </p:spTree>
    <p:extLst>
      <p:ext uri="{BB962C8B-B14F-4D97-AF65-F5344CB8AC3E}">
        <p14:creationId xmlns:p14="http://schemas.microsoft.com/office/powerpoint/2010/main" val="21780124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2D449D-F135-4349-899B-2F879B22C5C9}"/>
              </a:ext>
            </a:extLst>
          </p:cNvPr>
          <p:cNvSpPr/>
          <p:nvPr/>
        </p:nvSpPr>
        <p:spPr>
          <a:xfrm>
            <a:off x="457199" y="1492971"/>
            <a:ext cx="841795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Consider a binomial heap with n nodes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Convert n into a binary number b</a:t>
            </a:r>
            <a:r>
              <a:rPr lang="en-AU" sz="1400" dirty="0"/>
              <a:t>k</a:t>
            </a:r>
            <a:r>
              <a:rPr lang="en-AU" sz="2400" dirty="0"/>
              <a:t> b</a:t>
            </a:r>
            <a:r>
              <a:rPr lang="en-AU" sz="1400" dirty="0"/>
              <a:t>k-1</a:t>
            </a:r>
            <a:r>
              <a:rPr lang="en-AU" sz="2400" dirty="0"/>
              <a:t> … b</a:t>
            </a:r>
            <a:r>
              <a:rPr lang="en-AU" sz="1400" dirty="0"/>
              <a:t>1</a:t>
            </a:r>
            <a:r>
              <a:rPr lang="en-AU" sz="2400" dirty="0"/>
              <a:t> b</a:t>
            </a:r>
            <a:r>
              <a:rPr lang="en-AU" sz="1400" dirty="0"/>
              <a:t>0</a:t>
            </a:r>
            <a:endParaRPr lang="en-AU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If b</a:t>
            </a:r>
            <a:r>
              <a:rPr lang="en-AU" sz="1400" dirty="0"/>
              <a:t>i</a:t>
            </a:r>
            <a:r>
              <a:rPr lang="en-AU" sz="2400" dirty="0"/>
              <a:t>≠0 (</a:t>
            </a:r>
            <a:r>
              <a:rPr lang="en-AU" sz="2400" dirty="0" err="1"/>
              <a:t>i</a:t>
            </a:r>
            <a:r>
              <a:rPr lang="en-AU" sz="2400" dirty="0"/>
              <a:t>=0, 1, …, k), the binomial tree B</a:t>
            </a:r>
            <a:r>
              <a:rPr lang="en-AU" sz="1400" dirty="0"/>
              <a:t>i</a:t>
            </a:r>
            <a:r>
              <a:rPr lang="en-AU" sz="2400" dirty="0"/>
              <a:t> is not empty </a:t>
            </a:r>
          </a:p>
          <a:p>
            <a:endParaRPr lang="en-AU" sz="2400" dirty="0"/>
          </a:p>
          <a:p>
            <a:r>
              <a:rPr lang="en-AU" sz="2400" dirty="0"/>
              <a:t>Example: n=28.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28=16+8+4=11100. So k=4. The binomial heap consists of B</a:t>
            </a:r>
            <a:r>
              <a:rPr lang="en-AU" sz="1400" dirty="0"/>
              <a:t>4</a:t>
            </a:r>
            <a:r>
              <a:rPr lang="en-AU" sz="2400" dirty="0"/>
              <a:t> (16 nodes), B</a:t>
            </a:r>
            <a:r>
              <a:rPr lang="en-AU" sz="1400" dirty="0"/>
              <a:t>3 </a:t>
            </a:r>
            <a:r>
              <a:rPr lang="en-AU" sz="2400" dirty="0"/>
              <a:t>(8 nodes) and B</a:t>
            </a:r>
            <a:r>
              <a:rPr lang="en-AU" sz="1400" dirty="0"/>
              <a:t>2</a:t>
            </a:r>
            <a:r>
              <a:rPr lang="en-AU" sz="2400" dirty="0"/>
              <a:t> (4 nodes).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2297C8-8A2C-424E-9CD1-F6F0101A45CC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274638"/>
            <a:ext cx="10854647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How Many Binomial Trees in a Binomial Heap? </a:t>
            </a:r>
          </a:p>
        </p:txBody>
      </p:sp>
    </p:spTree>
    <p:extLst>
      <p:ext uri="{BB962C8B-B14F-4D97-AF65-F5344CB8AC3E}">
        <p14:creationId xmlns:p14="http://schemas.microsoft.com/office/powerpoint/2010/main" val="4121681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D2297C8-8A2C-424E-9CD1-F6F0101A45CC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274638"/>
            <a:ext cx="10854647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removeMin</a:t>
            </a:r>
            <a:r>
              <a:rPr lang="en-US" alt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() (1/4)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334A06-7B68-4D94-83D8-D0F8BE6629E7}"/>
              </a:ext>
            </a:extLst>
          </p:cNvPr>
          <p:cNvSpPr/>
          <p:nvPr/>
        </p:nvSpPr>
        <p:spPr>
          <a:xfrm>
            <a:off x="457199" y="1311506"/>
            <a:ext cx="89969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en-US" sz="2400" dirty="0"/>
              <a:t>Steps:</a:t>
            </a:r>
          </a:p>
          <a:p>
            <a:pPr marL="838200" lvl="1" indent="-381000">
              <a:buFont typeface="Monotype Sorts" pitchFamily="2" charset="2"/>
              <a:buAutoNum type="arabicPeriod"/>
            </a:pPr>
            <a:r>
              <a:rPr lang="en-US" altLang="en-US" sz="2400" dirty="0"/>
              <a:t>Find the tree B</a:t>
            </a:r>
            <a:r>
              <a:rPr lang="en-US" altLang="en-US" sz="2400" baseline="-25000" dirty="0"/>
              <a:t>k</a:t>
            </a:r>
            <a:r>
              <a:rPr lang="en-US" altLang="en-US" sz="2400" dirty="0"/>
              <a:t> with the </a:t>
            </a:r>
            <a:r>
              <a:rPr lang="en-US" altLang="en-US" sz="2400" dirty="0">
                <a:solidFill>
                  <a:schemeClr val="accent2"/>
                </a:solidFill>
              </a:rPr>
              <a:t>smallest</a:t>
            </a:r>
            <a:r>
              <a:rPr lang="en-US" altLang="en-US" sz="2400" dirty="0"/>
              <a:t> root</a:t>
            </a:r>
          </a:p>
          <a:p>
            <a:pPr marL="838200" lvl="1" indent="-381000">
              <a:buFont typeface="Monotype Sorts" pitchFamily="2" charset="2"/>
              <a:buAutoNum type="arabicPeriod"/>
            </a:pPr>
            <a:r>
              <a:rPr lang="en-US" altLang="en-US" sz="2400" dirty="0"/>
              <a:t>Remove B</a:t>
            </a:r>
            <a:r>
              <a:rPr lang="en-US" altLang="en-US" sz="2400" baseline="-25000" dirty="0"/>
              <a:t>k</a:t>
            </a:r>
            <a:r>
              <a:rPr lang="en-US" altLang="en-US" sz="2400" dirty="0"/>
              <a:t> from the heap</a:t>
            </a:r>
          </a:p>
          <a:p>
            <a:pPr marL="838200" lvl="1" indent="-381000">
              <a:buFont typeface="Monotype Sorts" pitchFamily="2" charset="2"/>
              <a:buAutoNum type="arabicPeriod"/>
            </a:pPr>
            <a:r>
              <a:rPr lang="en-US" altLang="en-US" sz="2400" dirty="0"/>
              <a:t>Keep the entry stored at the root of B</a:t>
            </a:r>
            <a:r>
              <a:rPr lang="en-US" altLang="en-US" sz="2400" baseline="-25000" dirty="0"/>
              <a:t>k</a:t>
            </a:r>
            <a:r>
              <a:rPr lang="en-US" altLang="en-US" sz="2400" dirty="0"/>
              <a:t>  (return value) and remove the root of B</a:t>
            </a:r>
            <a:r>
              <a:rPr lang="en-US" altLang="en-US" sz="2400" baseline="-25000" dirty="0"/>
              <a:t>k </a:t>
            </a:r>
            <a:r>
              <a:rPr lang="en-US" altLang="en-US" sz="2400" dirty="0"/>
              <a:t>(now we have a new forest B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, B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…, B</a:t>
            </a:r>
            <a:r>
              <a:rPr lang="en-US" altLang="en-US" sz="2400" baseline="-25000" dirty="0"/>
              <a:t>k-1 </a:t>
            </a:r>
            <a:r>
              <a:rPr lang="en-US" altLang="en-US" sz="2400" dirty="0"/>
              <a:t>)</a:t>
            </a:r>
          </a:p>
          <a:p>
            <a:pPr marL="838200" lvl="1" indent="-381000">
              <a:buFont typeface="Monotype Sorts" pitchFamily="2" charset="2"/>
              <a:buAutoNum type="arabicPeriod"/>
            </a:pPr>
            <a:r>
              <a:rPr lang="en-US" altLang="en-US" sz="2400" dirty="0"/>
              <a:t>Merge this new forest with remainder of the original</a:t>
            </a:r>
          </a:p>
          <a:p>
            <a:pPr marL="838200" lvl="1" indent="-381000">
              <a:buFont typeface="Monotype Sorts" pitchFamily="2" charset="2"/>
              <a:buAutoNum type="arabicPeriod"/>
            </a:pPr>
            <a:r>
              <a:rPr lang="en-US" altLang="en-US" sz="2400" dirty="0"/>
              <a:t>Return the entry with the min key</a:t>
            </a:r>
          </a:p>
          <a:p>
            <a:pPr lvl="1"/>
            <a:endParaRPr lang="en-US" altLang="en-US" sz="2400" dirty="0"/>
          </a:p>
          <a:p>
            <a:pPr marL="457200" indent="-457200"/>
            <a:r>
              <a:rPr lang="en-US" altLang="en-US" sz="2400" dirty="0"/>
              <a:t>Run time analysis:</a:t>
            </a:r>
          </a:p>
          <a:p>
            <a:pPr marL="731520" lvl="1" indent="-274320">
              <a:buFont typeface="Arial" panose="020B0604020202020204" pitchFamily="34" charset="0"/>
              <a:buChar char="•"/>
            </a:pPr>
            <a:r>
              <a:rPr lang="en-US" altLang="en-US" sz="2400" dirty="0"/>
              <a:t>Step 1 is O(log n), Step 2 and Step 3 are O(1), and Step 4 is O(log n) </a:t>
            </a:r>
          </a:p>
          <a:p>
            <a:pPr marL="731520" lvl="1" indent="-274320">
              <a:buFont typeface="Arial" panose="020B0604020202020204" pitchFamily="34" charset="0"/>
              <a:buChar char="•"/>
            </a:pPr>
            <a:r>
              <a:rPr lang="en-US" altLang="en-US" sz="2400" dirty="0"/>
              <a:t>Total time complexity is O(log n)</a:t>
            </a:r>
          </a:p>
        </p:txBody>
      </p:sp>
    </p:spTree>
    <p:extLst>
      <p:ext uri="{BB962C8B-B14F-4D97-AF65-F5344CB8AC3E}">
        <p14:creationId xmlns:p14="http://schemas.microsoft.com/office/powerpoint/2010/main" val="33815227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D2297C8-8A2C-424E-9CD1-F6F0101A45CC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274638"/>
            <a:ext cx="10854647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removeMin</a:t>
            </a:r>
            <a:r>
              <a:rPr lang="en-US" alt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() (2/4)</a:t>
            </a: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E2FECE29-F076-4BB1-B493-E82CD90F1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398" y="2594099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A0CCEE17-61FC-4A1B-9E09-1D9E576E0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23" y="3383087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D8242579-E086-4CA5-B56D-E1FE5979C4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7336" y="2925887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CABE81BC-1E05-433F-8143-D0F1502FF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111" y="2597274"/>
            <a:ext cx="344487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1DF8B2A5-D2B2-4AD5-A132-5465C91DD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7436" y="3386262"/>
            <a:ext cx="344487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111952C7-14DB-41D8-ABCA-B0D5BDE7C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5048" y="2929062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2B445BF6-2208-4851-8A64-FA161E60E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3048" y="3398962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CB6FBC9A-B618-45C5-97A3-41612068D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373" y="4187949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F2BB96FE-69DC-4171-968B-A2FFC3B29A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986" y="3730749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A303394E-6BD3-4217-8F8E-72AADB3706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8386" y="2878262"/>
            <a:ext cx="557212" cy="569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B53BE744-7427-406D-857A-BE0AF5089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498" y="3365624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AD703179-833F-4DBB-BA3A-7A902A1A2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823" y="4154612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5EE30E70-67C1-4068-B463-86E6BAE981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4436" y="3697412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Oval 17">
            <a:extLst>
              <a:ext uri="{FF2B5EF4-FFF2-40B4-BE49-F238E27FC236}">
                <a16:creationId xmlns:a16="http://schemas.microsoft.com/office/drawing/2014/main" id="{2777698E-9196-4149-AB18-BE66392BA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436" y="4167312"/>
            <a:ext cx="344487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8">
            <a:extLst>
              <a:ext uri="{FF2B5EF4-FFF2-40B4-BE49-F238E27FC236}">
                <a16:creationId xmlns:a16="http://schemas.microsoft.com/office/drawing/2014/main" id="{C0E2067C-7032-49EA-8EBA-C23A415DC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761" y="4956299"/>
            <a:ext cx="344487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D7B65240-15F0-4DEF-A2FD-A8D9F59EB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4373" y="4499099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3726136E-48CF-4106-8F2E-7A5F60322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7773" y="3646612"/>
            <a:ext cx="557213" cy="569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B1D8FE30-FDCD-4D2B-92A4-20061EE67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7598" y="2805237"/>
            <a:ext cx="1136650" cy="63341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716E1741-7D89-4BA5-BB7F-493E04D13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923" y="2532187"/>
            <a:ext cx="3401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6</a:t>
            </a: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1E11EF31-7145-4548-9182-5A5A7EABE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423" y="3319587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7</a:t>
            </a: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58567E2C-1C3E-4509-90A8-2A30AD18E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111" y="2538685"/>
            <a:ext cx="3401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5</a:t>
            </a: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4C88198D-4703-400B-B3E0-4D862610E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2823" y="3304009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12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111B89E6-5E55-4174-9742-F367A5714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667" y="3323058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10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C65C3DA1-360F-4EC3-8284-ED0399244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898" y="3297362"/>
            <a:ext cx="3401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8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72F2E947-4FF9-4C35-9D3B-198D5C43E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1918" y="4118461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16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873041D1-5BF7-4093-B2CE-B309735A8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0623" y="4083174"/>
            <a:ext cx="488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/>
              <a:t>11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A9611E90-A061-4874-AB55-39A4A280A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1791" y="4110286"/>
            <a:ext cx="557213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dirty="0"/>
              <a:t>15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F233465B-157D-42C0-B527-CF86A8EA9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1179" y="4879474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19</a:t>
            </a:r>
          </a:p>
        </p:txBody>
      </p:sp>
      <p:sp>
        <p:nvSpPr>
          <p:cNvPr id="34" name="Oval 43">
            <a:extLst>
              <a:ext uri="{FF2B5EF4-FFF2-40B4-BE49-F238E27FC236}">
                <a16:creationId xmlns:a16="http://schemas.microsoft.com/office/drawing/2014/main" id="{13C83208-B7CA-4491-8C87-9C7E73B4B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523" y="2608387"/>
            <a:ext cx="366713" cy="3667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sz="2400" dirty="0"/>
              <a:t>18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7168C3F-B03F-4991-87E0-D73E3F6E1138}"/>
              </a:ext>
            </a:extLst>
          </p:cNvPr>
          <p:cNvSpPr/>
          <p:nvPr/>
        </p:nvSpPr>
        <p:spPr>
          <a:xfrm>
            <a:off x="5366828" y="3533760"/>
            <a:ext cx="557213" cy="250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">
            <a:extLst>
              <a:ext uri="{FF2B5EF4-FFF2-40B4-BE49-F238E27FC236}">
                <a16:creationId xmlns:a16="http://schemas.microsoft.com/office/drawing/2014/main" id="{67129A51-7E8C-4977-8316-9F59045D3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944" y="2763961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F8DE1566-30FC-43FC-86C0-0721674F0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1269" y="3552949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5">
            <a:extLst>
              <a:ext uri="{FF2B5EF4-FFF2-40B4-BE49-F238E27FC236}">
                <a16:creationId xmlns:a16="http://schemas.microsoft.com/office/drawing/2014/main" id="{CAD9C68C-5CDB-4E9D-A1AE-C9A0BA24C6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8882" y="3095749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Oval 8">
            <a:extLst>
              <a:ext uri="{FF2B5EF4-FFF2-40B4-BE49-F238E27FC236}">
                <a16:creationId xmlns:a16="http://schemas.microsoft.com/office/drawing/2014/main" id="{4D53900C-B4DF-47AB-B352-B11E46942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8982" y="3556124"/>
            <a:ext cx="344487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0">
            <a:extLst>
              <a:ext uri="{FF2B5EF4-FFF2-40B4-BE49-F238E27FC236}">
                <a16:creationId xmlns:a16="http://schemas.microsoft.com/office/drawing/2014/main" id="{C6A6E4D1-243B-4035-A723-116254FBD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4594" y="3568824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1">
            <a:extLst>
              <a:ext uri="{FF2B5EF4-FFF2-40B4-BE49-F238E27FC236}">
                <a16:creationId xmlns:a16="http://schemas.microsoft.com/office/drawing/2014/main" id="{B2C2ED00-10E8-4C88-ADEC-12E0441E3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8919" y="4357811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2">
            <a:extLst>
              <a:ext uri="{FF2B5EF4-FFF2-40B4-BE49-F238E27FC236}">
                <a16:creationId xmlns:a16="http://schemas.microsoft.com/office/drawing/2014/main" id="{6BACE5DA-4B33-4E06-A9C7-023EDE1E10CB}"/>
              </a:ext>
            </a:extLst>
          </p:cNvPr>
          <p:cNvSpPr>
            <a:spLocks noChangeShapeType="1"/>
          </p:cNvSpPr>
          <p:nvPr/>
        </p:nvSpPr>
        <p:spPr bwMode="auto">
          <a:xfrm>
            <a:off x="8826532" y="3900611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Oval 14">
            <a:extLst>
              <a:ext uri="{FF2B5EF4-FFF2-40B4-BE49-F238E27FC236}">
                <a16:creationId xmlns:a16="http://schemas.microsoft.com/office/drawing/2014/main" id="{9C32024A-E615-4845-B810-5C81C86F5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4044" y="3535486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15">
            <a:extLst>
              <a:ext uri="{FF2B5EF4-FFF2-40B4-BE49-F238E27FC236}">
                <a16:creationId xmlns:a16="http://schemas.microsoft.com/office/drawing/2014/main" id="{57E033B0-225B-40F8-BFD3-F1E09234B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8369" y="4324474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6">
            <a:extLst>
              <a:ext uri="{FF2B5EF4-FFF2-40B4-BE49-F238E27FC236}">
                <a16:creationId xmlns:a16="http://schemas.microsoft.com/office/drawing/2014/main" id="{5E4656B5-8EE0-4B96-A20A-77D534B2B16D}"/>
              </a:ext>
            </a:extLst>
          </p:cNvPr>
          <p:cNvSpPr>
            <a:spLocks noChangeShapeType="1"/>
          </p:cNvSpPr>
          <p:nvPr/>
        </p:nvSpPr>
        <p:spPr bwMode="auto">
          <a:xfrm>
            <a:off x="9505982" y="3867274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Oval 17">
            <a:extLst>
              <a:ext uri="{FF2B5EF4-FFF2-40B4-BE49-F238E27FC236}">
                <a16:creationId xmlns:a16="http://schemas.microsoft.com/office/drawing/2014/main" id="{D7947FC2-4C95-486C-9D8C-2B3AD7F4C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3982" y="4337174"/>
            <a:ext cx="344487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18">
            <a:extLst>
              <a:ext uri="{FF2B5EF4-FFF2-40B4-BE49-F238E27FC236}">
                <a16:creationId xmlns:a16="http://schemas.microsoft.com/office/drawing/2014/main" id="{F8932F96-DC00-4419-B0E7-496F78182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8307" y="5126161"/>
            <a:ext cx="344487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19">
            <a:extLst>
              <a:ext uri="{FF2B5EF4-FFF2-40B4-BE49-F238E27FC236}">
                <a16:creationId xmlns:a16="http://schemas.microsoft.com/office/drawing/2014/main" id="{8252B288-1686-4AB5-85AB-FFAEEE095F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75919" y="4668961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20">
            <a:extLst>
              <a:ext uri="{FF2B5EF4-FFF2-40B4-BE49-F238E27FC236}">
                <a16:creationId xmlns:a16="http://schemas.microsoft.com/office/drawing/2014/main" id="{3913C02B-532F-472E-955C-34A2200A4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539319" y="3816474"/>
            <a:ext cx="557213" cy="569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Text Box 22">
            <a:extLst>
              <a:ext uri="{FF2B5EF4-FFF2-40B4-BE49-F238E27FC236}">
                <a16:creationId xmlns:a16="http://schemas.microsoft.com/office/drawing/2014/main" id="{B63675E3-338D-4C36-8B24-19DE82420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469" y="2702049"/>
            <a:ext cx="3401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6</a:t>
            </a:r>
          </a:p>
        </p:txBody>
      </p:sp>
      <p:sp>
        <p:nvSpPr>
          <p:cNvPr id="54" name="Text Box 23">
            <a:extLst>
              <a:ext uri="{FF2B5EF4-FFF2-40B4-BE49-F238E27FC236}">
                <a16:creationId xmlns:a16="http://schemas.microsoft.com/office/drawing/2014/main" id="{411A6D62-EA05-4A40-BC14-3311052F5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3969" y="3489449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7</a:t>
            </a:r>
          </a:p>
        </p:txBody>
      </p:sp>
      <p:sp>
        <p:nvSpPr>
          <p:cNvPr id="56" name="Text Box 25">
            <a:extLst>
              <a:ext uri="{FF2B5EF4-FFF2-40B4-BE49-F238E27FC236}">
                <a16:creationId xmlns:a16="http://schemas.microsoft.com/office/drawing/2014/main" id="{D3358279-AECB-48A2-B4C0-31DDD60F2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4369" y="3473871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12</a:t>
            </a:r>
          </a:p>
        </p:txBody>
      </p:sp>
      <p:sp>
        <p:nvSpPr>
          <p:cNvPr id="57" name="Text Box 26">
            <a:extLst>
              <a:ext uri="{FF2B5EF4-FFF2-40B4-BE49-F238E27FC236}">
                <a16:creationId xmlns:a16="http://schemas.microsoft.com/office/drawing/2014/main" id="{0E70E924-4E41-4231-A05F-FF979709C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0213" y="3492920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10</a:t>
            </a:r>
          </a:p>
        </p:txBody>
      </p:sp>
      <p:sp>
        <p:nvSpPr>
          <p:cNvPr id="58" name="Text Box 27">
            <a:extLst>
              <a:ext uri="{FF2B5EF4-FFF2-40B4-BE49-F238E27FC236}">
                <a16:creationId xmlns:a16="http://schemas.microsoft.com/office/drawing/2014/main" id="{7808A5B5-13D2-488B-A79C-17A47F6AC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9444" y="3467224"/>
            <a:ext cx="3401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8</a:t>
            </a:r>
          </a:p>
        </p:txBody>
      </p:sp>
      <p:sp>
        <p:nvSpPr>
          <p:cNvPr id="59" name="Text Box 28">
            <a:extLst>
              <a:ext uri="{FF2B5EF4-FFF2-40B4-BE49-F238E27FC236}">
                <a16:creationId xmlns:a16="http://schemas.microsoft.com/office/drawing/2014/main" id="{348C79FB-BA79-4FE0-961D-3C194D83C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3464" y="4288323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16</a:t>
            </a:r>
          </a:p>
        </p:txBody>
      </p:sp>
      <p:sp>
        <p:nvSpPr>
          <p:cNvPr id="60" name="Text Box 29">
            <a:extLst>
              <a:ext uri="{FF2B5EF4-FFF2-40B4-BE49-F238E27FC236}">
                <a16:creationId xmlns:a16="http://schemas.microsoft.com/office/drawing/2014/main" id="{08A84754-BAFD-401D-82AD-7C24B8BC5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2169" y="4253036"/>
            <a:ext cx="488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/>
              <a:t>11</a:t>
            </a:r>
          </a:p>
        </p:txBody>
      </p:sp>
      <p:sp>
        <p:nvSpPr>
          <p:cNvPr id="61" name="Text Box 30">
            <a:extLst>
              <a:ext uri="{FF2B5EF4-FFF2-40B4-BE49-F238E27FC236}">
                <a16:creationId xmlns:a16="http://schemas.microsoft.com/office/drawing/2014/main" id="{01A5AA00-7BEC-4F01-B160-E0EEE7E42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3337" y="4280148"/>
            <a:ext cx="557213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dirty="0"/>
              <a:t>15</a:t>
            </a:r>
          </a:p>
        </p:txBody>
      </p:sp>
      <p:sp>
        <p:nvSpPr>
          <p:cNvPr id="62" name="Text Box 31">
            <a:extLst>
              <a:ext uri="{FF2B5EF4-FFF2-40B4-BE49-F238E27FC236}">
                <a16:creationId xmlns:a16="http://schemas.microsoft.com/office/drawing/2014/main" id="{D55D05EC-7AC7-44A6-934F-B78742130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2725" y="5049336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19</a:t>
            </a:r>
          </a:p>
        </p:txBody>
      </p:sp>
      <p:sp>
        <p:nvSpPr>
          <p:cNvPr id="63" name="Oval 43">
            <a:extLst>
              <a:ext uri="{FF2B5EF4-FFF2-40B4-BE49-F238E27FC236}">
                <a16:creationId xmlns:a16="http://schemas.microsoft.com/office/drawing/2014/main" id="{3238DEAE-7E78-4102-A406-6E274432D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069" y="2778249"/>
            <a:ext cx="366713" cy="3667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sz="240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7671113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D2297C8-8A2C-424E-9CD1-F6F0101A45CC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274638"/>
            <a:ext cx="10854647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removeMin</a:t>
            </a:r>
            <a:r>
              <a:rPr lang="en-US" alt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() (3/4)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7168C3F-B03F-4991-87E0-D73E3F6E1138}"/>
              </a:ext>
            </a:extLst>
          </p:cNvPr>
          <p:cNvSpPr/>
          <p:nvPr/>
        </p:nvSpPr>
        <p:spPr>
          <a:xfrm>
            <a:off x="5366828" y="3533760"/>
            <a:ext cx="557213" cy="250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3">
            <a:extLst>
              <a:ext uri="{FF2B5EF4-FFF2-40B4-BE49-F238E27FC236}">
                <a16:creationId xmlns:a16="http://schemas.microsoft.com/office/drawing/2014/main" id="{E78739F5-FA06-4AE3-AE7D-406306FF6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398" y="2734992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Oval 4">
            <a:extLst>
              <a:ext uri="{FF2B5EF4-FFF2-40B4-BE49-F238E27FC236}">
                <a16:creationId xmlns:a16="http://schemas.microsoft.com/office/drawing/2014/main" id="{E0255120-B457-481B-8F33-799532CB9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23" y="3523980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5">
            <a:extLst>
              <a:ext uri="{FF2B5EF4-FFF2-40B4-BE49-F238E27FC236}">
                <a16:creationId xmlns:a16="http://schemas.microsoft.com/office/drawing/2014/main" id="{B456F9A9-72AB-4954-A439-1E4E131C81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7336" y="3066780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Oval 8">
            <a:extLst>
              <a:ext uri="{FF2B5EF4-FFF2-40B4-BE49-F238E27FC236}">
                <a16:creationId xmlns:a16="http://schemas.microsoft.com/office/drawing/2014/main" id="{580319E2-4121-4566-AE67-289FF846D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9267" y="3529901"/>
            <a:ext cx="344487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Oval 10">
            <a:extLst>
              <a:ext uri="{FF2B5EF4-FFF2-40B4-BE49-F238E27FC236}">
                <a16:creationId xmlns:a16="http://schemas.microsoft.com/office/drawing/2014/main" id="{13F911F2-8328-478C-93A4-CE3748CCF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3048" y="3539855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Oval 11">
            <a:extLst>
              <a:ext uri="{FF2B5EF4-FFF2-40B4-BE49-F238E27FC236}">
                <a16:creationId xmlns:a16="http://schemas.microsoft.com/office/drawing/2014/main" id="{DE47024C-D8AF-4930-8B89-360545D11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373" y="4328842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12">
            <a:extLst>
              <a:ext uri="{FF2B5EF4-FFF2-40B4-BE49-F238E27FC236}">
                <a16:creationId xmlns:a16="http://schemas.microsoft.com/office/drawing/2014/main" id="{D7093F1A-2F16-4985-B107-104A577C25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986" y="3871642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Oval 14">
            <a:extLst>
              <a:ext uri="{FF2B5EF4-FFF2-40B4-BE49-F238E27FC236}">
                <a16:creationId xmlns:a16="http://schemas.microsoft.com/office/drawing/2014/main" id="{1E3DCFF4-7147-4EFF-B891-9592DB768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498" y="3506517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Oval 15">
            <a:extLst>
              <a:ext uri="{FF2B5EF4-FFF2-40B4-BE49-F238E27FC236}">
                <a16:creationId xmlns:a16="http://schemas.microsoft.com/office/drawing/2014/main" id="{BF7ECB5B-5F8D-41A5-BAD1-401443FC6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823" y="4295505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16">
            <a:extLst>
              <a:ext uri="{FF2B5EF4-FFF2-40B4-BE49-F238E27FC236}">
                <a16:creationId xmlns:a16="http://schemas.microsoft.com/office/drawing/2014/main" id="{79388A1C-2D53-44D9-A53E-FA7562D47E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4436" y="3838305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Oval 17">
            <a:extLst>
              <a:ext uri="{FF2B5EF4-FFF2-40B4-BE49-F238E27FC236}">
                <a16:creationId xmlns:a16="http://schemas.microsoft.com/office/drawing/2014/main" id="{CA0AC467-7F9D-48A3-A065-61BE6760A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436" y="4308205"/>
            <a:ext cx="344487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Oval 18">
            <a:extLst>
              <a:ext uri="{FF2B5EF4-FFF2-40B4-BE49-F238E27FC236}">
                <a16:creationId xmlns:a16="http://schemas.microsoft.com/office/drawing/2014/main" id="{84B2161E-6D38-4A89-9110-51B23FC87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761" y="5097192"/>
            <a:ext cx="344487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9">
            <a:extLst>
              <a:ext uri="{FF2B5EF4-FFF2-40B4-BE49-F238E27FC236}">
                <a16:creationId xmlns:a16="http://schemas.microsoft.com/office/drawing/2014/main" id="{970560DF-B3D4-4B9D-A984-CDF109D0A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4373" y="4639992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20">
            <a:extLst>
              <a:ext uri="{FF2B5EF4-FFF2-40B4-BE49-F238E27FC236}">
                <a16:creationId xmlns:a16="http://schemas.microsoft.com/office/drawing/2014/main" id="{EADC26F7-9BB3-4B6C-AEFC-6C49603EC5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7773" y="3787505"/>
            <a:ext cx="557213" cy="569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Text Box 22">
            <a:extLst>
              <a:ext uri="{FF2B5EF4-FFF2-40B4-BE49-F238E27FC236}">
                <a16:creationId xmlns:a16="http://schemas.microsoft.com/office/drawing/2014/main" id="{C574D040-E9CF-4ECF-9C0C-CBBD90D2E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923" y="2673080"/>
            <a:ext cx="3401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6</a:t>
            </a:r>
          </a:p>
        </p:txBody>
      </p:sp>
      <p:sp>
        <p:nvSpPr>
          <p:cNvPr id="79" name="Text Box 23">
            <a:extLst>
              <a:ext uri="{FF2B5EF4-FFF2-40B4-BE49-F238E27FC236}">
                <a16:creationId xmlns:a16="http://schemas.microsoft.com/office/drawing/2014/main" id="{FB4332B9-9056-40C4-9F05-E8F03BF36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423" y="3460480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7</a:t>
            </a:r>
          </a:p>
        </p:txBody>
      </p:sp>
      <p:sp>
        <p:nvSpPr>
          <p:cNvPr id="80" name="Text Box 25">
            <a:extLst>
              <a:ext uri="{FF2B5EF4-FFF2-40B4-BE49-F238E27FC236}">
                <a16:creationId xmlns:a16="http://schemas.microsoft.com/office/drawing/2014/main" id="{DE1433B5-5111-44D1-85BE-CA6D7EBDD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4654" y="3447648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12</a:t>
            </a:r>
          </a:p>
        </p:txBody>
      </p:sp>
      <p:sp>
        <p:nvSpPr>
          <p:cNvPr id="81" name="Text Box 26">
            <a:extLst>
              <a:ext uri="{FF2B5EF4-FFF2-40B4-BE49-F238E27FC236}">
                <a16:creationId xmlns:a16="http://schemas.microsoft.com/office/drawing/2014/main" id="{B4BA2BF6-781A-404F-A3E5-773B8DB78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667" y="3463951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10</a:t>
            </a:r>
          </a:p>
        </p:txBody>
      </p:sp>
      <p:sp>
        <p:nvSpPr>
          <p:cNvPr id="82" name="Text Box 27">
            <a:extLst>
              <a:ext uri="{FF2B5EF4-FFF2-40B4-BE49-F238E27FC236}">
                <a16:creationId xmlns:a16="http://schemas.microsoft.com/office/drawing/2014/main" id="{08A21FE6-FF11-4BED-9CC7-63F0D3378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898" y="3438255"/>
            <a:ext cx="3401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8</a:t>
            </a:r>
          </a:p>
        </p:txBody>
      </p:sp>
      <p:sp>
        <p:nvSpPr>
          <p:cNvPr id="83" name="Text Box 28">
            <a:extLst>
              <a:ext uri="{FF2B5EF4-FFF2-40B4-BE49-F238E27FC236}">
                <a16:creationId xmlns:a16="http://schemas.microsoft.com/office/drawing/2014/main" id="{2E1E293C-14BE-4C79-A86B-642AC2A89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1918" y="4259354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16</a:t>
            </a:r>
          </a:p>
        </p:txBody>
      </p:sp>
      <p:sp>
        <p:nvSpPr>
          <p:cNvPr id="84" name="Text Box 29">
            <a:extLst>
              <a:ext uri="{FF2B5EF4-FFF2-40B4-BE49-F238E27FC236}">
                <a16:creationId xmlns:a16="http://schemas.microsoft.com/office/drawing/2014/main" id="{24B04BEA-B55B-4C22-BB2A-402A7AA75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0623" y="4224067"/>
            <a:ext cx="488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/>
              <a:t>11</a:t>
            </a:r>
          </a:p>
        </p:txBody>
      </p:sp>
      <p:sp>
        <p:nvSpPr>
          <p:cNvPr id="85" name="Text Box 30">
            <a:extLst>
              <a:ext uri="{FF2B5EF4-FFF2-40B4-BE49-F238E27FC236}">
                <a16:creationId xmlns:a16="http://schemas.microsoft.com/office/drawing/2014/main" id="{23F31E9D-B604-40A0-8E39-485A4C997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1791" y="4251179"/>
            <a:ext cx="557213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dirty="0"/>
              <a:t>15</a:t>
            </a:r>
          </a:p>
        </p:txBody>
      </p:sp>
      <p:sp>
        <p:nvSpPr>
          <p:cNvPr id="86" name="Text Box 31">
            <a:extLst>
              <a:ext uri="{FF2B5EF4-FFF2-40B4-BE49-F238E27FC236}">
                <a16:creationId xmlns:a16="http://schemas.microsoft.com/office/drawing/2014/main" id="{97419F33-336D-46C1-89E3-7B993C56C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1179" y="5020367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19</a:t>
            </a:r>
          </a:p>
        </p:txBody>
      </p:sp>
      <p:sp>
        <p:nvSpPr>
          <p:cNvPr id="87" name="Oval 43">
            <a:extLst>
              <a:ext uri="{FF2B5EF4-FFF2-40B4-BE49-F238E27FC236}">
                <a16:creationId xmlns:a16="http://schemas.microsoft.com/office/drawing/2014/main" id="{91FB5C1F-2020-454B-BFF4-6EE49F357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231" y="4322659"/>
            <a:ext cx="366713" cy="3667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sz="2400" dirty="0"/>
              <a:t>18</a:t>
            </a:r>
          </a:p>
        </p:txBody>
      </p:sp>
      <p:sp>
        <p:nvSpPr>
          <p:cNvPr id="88" name="Line 5">
            <a:extLst>
              <a:ext uri="{FF2B5EF4-FFF2-40B4-BE49-F238E27FC236}">
                <a16:creationId xmlns:a16="http://schemas.microsoft.com/office/drawing/2014/main" id="{E94CBDEF-5E9A-4FD1-AF44-6D684A5193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4620" y="3846665"/>
            <a:ext cx="218568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Oval 3">
            <a:extLst>
              <a:ext uri="{FF2B5EF4-FFF2-40B4-BE49-F238E27FC236}">
                <a16:creationId xmlns:a16="http://schemas.microsoft.com/office/drawing/2014/main" id="{747D5901-76BE-48B5-8DAB-242DBF30E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883" y="2836018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Oval 4">
            <a:extLst>
              <a:ext uri="{FF2B5EF4-FFF2-40B4-BE49-F238E27FC236}">
                <a16:creationId xmlns:a16="http://schemas.microsoft.com/office/drawing/2014/main" id="{0BCA58FF-5CD8-4C99-A177-F7DB7B0FF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0208" y="3625006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Line 5">
            <a:extLst>
              <a:ext uri="{FF2B5EF4-FFF2-40B4-BE49-F238E27FC236}">
                <a16:creationId xmlns:a16="http://schemas.microsoft.com/office/drawing/2014/main" id="{1741828C-3C55-4060-BB9F-42785C8E7D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7821" y="3167806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Oval 8">
            <a:extLst>
              <a:ext uri="{FF2B5EF4-FFF2-40B4-BE49-F238E27FC236}">
                <a16:creationId xmlns:a16="http://schemas.microsoft.com/office/drawing/2014/main" id="{5EE504C6-0E8F-4F6C-92B2-860EBBE91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946" y="4425607"/>
            <a:ext cx="344487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Oval 10">
            <a:extLst>
              <a:ext uri="{FF2B5EF4-FFF2-40B4-BE49-F238E27FC236}">
                <a16:creationId xmlns:a16="http://schemas.microsoft.com/office/drawing/2014/main" id="{81C7B4C2-CA03-49FF-8005-50639BA5D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533" y="3640881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Oval 11">
            <a:extLst>
              <a:ext uri="{FF2B5EF4-FFF2-40B4-BE49-F238E27FC236}">
                <a16:creationId xmlns:a16="http://schemas.microsoft.com/office/drawing/2014/main" id="{5D66F235-6A5E-4705-A4CD-00CF42859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7858" y="4429868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12">
            <a:extLst>
              <a:ext uri="{FF2B5EF4-FFF2-40B4-BE49-F238E27FC236}">
                <a16:creationId xmlns:a16="http://schemas.microsoft.com/office/drawing/2014/main" id="{831F12F4-8FD8-47F1-9DCD-B650D520D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5471" y="3972668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Oval 14">
            <a:extLst>
              <a:ext uri="{FF2B5EF4-FFF2-40B4-BE49-F238E27FC236}">
                <a16:creationId xmlns:a16="http://schemas.microsoft.com/office/drawing/2014/main" id="{97571113-B748-45A2-80CE-C8DD926EB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2983" y="3607543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5">
            <a:extLst>
              <a:ext uri="{FF2B5EF4-FFF2-40B4-BE49-F238E27FC236}">
                <a16:creationId xmlns:a16="http://schemas.microsoft.com/office/drawing/2014/main" id="{1825D103-3A6E-4F46-B517-9AE6BB76D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7308" y="4396531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Line 16">
            <a:extLst>
              <a:ext uri="{FF2B5EF4-FFF2-40B4-BE49-F238E27FC236}">
                <a16:creationId xmlns:a16="http://schemas.microsoft.com/office/drawing/2014/main" id="{CBC4BEBC-7C8F-4685-AE86-77B8DD7FE051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4921" y="3939331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Oval 17">
            <a:extLst>
              <a:ext uri="{FF2B5EF4-FFF2-40B4-BE49-F238E27FC236}">
                <a16:creationId xmlns:a16="http://schemas.microsoft.com/office/drawing/2014/main" id="{EE14A741-9764-4C29-8C54-7B39702DB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2921" y="4409231"/>
            <a:ext cx="344487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18">
            <a:extLst>
              <a:ext uri="{FF2B5EF4-FFF2-40B4-BE49-F238E27FC236}">
                <a16:creationId xmlns:a16="http://schemas.microsoft.com/office/drawing/2014/main" id="{5F8FB2D0-2CE3-49A1-B6B2-CB9586FBA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7246" y="5198218"/>
            <a:ext cx="344487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19">
            <a:extLst>
              <a:ext uri="{FF2B5EF4-FFF2-40B4-BE49-F238E27FC236}">
                <a16:creationId xmlns:a16="http://schemas.microsoft.com/office/drawing/2014/main" id="{C31C1650-D133-4C6B-99CB-114240A655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804858" y="4741018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20">
            <a:extLst>
              <a:ext uri="{FF2B5EF4-FFF2-40B4-BE49-F238E27FC236}">
                <a16:creationId xmlns:a16="http://schemas.microsoft.com/office/drawing/2014/main" id="{DFA3E49B-28D9-4371-A1F1-77013EFBC13E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8258" y="3888531"/>
            <a:ext cx="557213" cy="569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Text Box 22">
            <a:extLst>
              <a:ext uri="{FF2B5EF4-FFF2-40B4-BE49-F238E27FC236}">
                <a16:creationId xmlns:a16="http://schemas.microsoft.com/office/drawing/2014/main" id="{FB0E77FD-BBE1-450C-B251-33A2C51DA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5408" y="2774106"/>
            <a:ext cx="3401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6</a:t>
            </a:r>
          </a:p>
        </p:txBody>
      </p:sp>
      <p:sp>
        <p:nvSpPr>
          <p:cNvPr id="104" name="Text Box 23">
            <a:extLst>
              <a:ext uri="{FF2B5EF4-FFF2-40B4-BE49-F238E27FC236}">
                <a16:creationId xmlns:a16="http://schemas.microsoft.com/office/drawing/2014/main" id="{EFB300C1-DA74-4698-A72F-FFCA53422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2908" y="3561506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7</a:t>
            </a:r>
          </a:p>
        </p:txBody>
      </p:sp>
      <p:sp>
        <p:nvSpPr>
          <p:cNvPr id="105" name="Text Box 25">
            <a:extLst>
              <a:ext uri="{FF2B5EF4-FFF2-40B4-BE49-F238E27FC236}">
                <a16:creationId xmlns:a16="http://schemas.microsoft.com/office/drawing/2014/main" id="{C93C512F-AEAD-40A3-9713-8A79AC5DF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7333" y="4343354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12</a:t>
            </a:r>
          </a:p>
        </p:txBody>
      </p:sp>
      <p:sp>
        <p:nvSpPr>
          <p:cNvPr id="106" name="Text Box 26">
            <a:extLst>
              <a:ext uri="{FF2B5EF4-FFF2-40B4-BE49-F238E27FC236}">
                <a16:creationId xmlns:a16="http://schemas.microsoft.com/office/drawing/2014/main" id="{0EAAB3B0-3868-42EB-A27C-27351969D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9152" y="3564977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10</a:t>
            </a:r>
          </a:p>
        </p:txBody>
      </p:sp>
      <p:sp>
        <p:nvSpPr>
          <p:cNvPr id="107" name="Text Box 27">
            <a:extLst>
              <a:ext uri="{FF2B5EF4-FFF2-40B4-BE49-F238E27FC236}">
                <a16:creationId xmlns:a16="http://schemas.microsoft.com/office/drawing/2014/main" id="{F59E3426-E3D6-474F-BA0C-025494A6F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8383" y="3539281"/>
            <a:ext cx="3401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8</a:t>
            </a:r>
          </a:p>
        </p:txBody>
      </p:sp>
      <p:sp>
        <p:nvSpPr>
          <p:cNvPr id="108" name="Text Box 28">
            <a:extLst>
              <a:ext uri="{FF2B5EF4-FFF2-40B4-BE49-F238E27FC236}">
                <a16:creationId xmlns:a16="http://schemas.microsoft.com/office/drawing/2014/main" id="{85C1544A-FC36-4A15-8D63-D3FB6478B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2403" y="4360380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16</a:t>
            </a:r>
          </a:p>
        </p:txBody>
      </p:sp>
      <p:sp>
        <p:nvSpPr>
          <p:cNvPr id="109" name="Text Box 29">
            <a:extLst>
              <a:ext uri="{FF2B5EF4-FFF2-40B4-BE49-F238E27FC236}">
                <a16:creationId xmlns:a16="http://schemas.microsoft.com/office/drawing/2014/main" id="{E23D9642-1626-4B7E-B3F8-28E32630E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1108" y="4325093"/>
            <a:ext cx="488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/>
              <a:t>11</a:t>
            </a:r>
          </a:p>
        </p:txBody>
      </p:sp>
      <p:sp>
        <p:nvSpPr>
          <p:cNvPr id="110" name="Text Box 30">
            <a:extLst>
              <a:ext uri="{FF2B5EF4-FFF2-40B4-BE49-F238E27FC236}">
                <a16:creationId xmlns:a16="http://schemas.microsoft.com/office/drawing/2014/main" id="{07627DA2-BD05-4E8E-BED0-07F1467D3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2276" y="4352205"/>
            <a:ext cx="557213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dirty="0"/>
              <a:t>15</a:t>
            </a:r>
          </a:p>
        </p:txBody>
      </p:sp>
      <p:sp>
        <p:nvSpPr>
          <p:cNvPr id="111" name="Text Box 31">
            <a:extLst>
              <a:ext uri="{FF2B5EF4-FFF2-40B4-BE49-F238E27FC236}">
                <a16:creationId xmlns:a16="http://schemas.microsoft.com/office/drawing/2014/main" id="{84F76608-53FF-40E3-BCD9-16D3F9D91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1664" y="5121393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19</a:t>
            </a:r>
          </a:p>
        </p:txBody>
      </p:sp>
      <p:sp>
        <p:nvSpPr>
          <p:cNvPr id="112" name="Oval 43">
            <a:extLst>
              <a:ext uri="{FF2B5EF4-FFF2-40B4-BE49-F238E27FC236}">
                <a16:creationId xmlns:a16="http://schemas.microsoft.com/office/drawing/2014/main" id="{14894C35-FB0E-4044-B5D2-44597D12F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5097" y="5187106"/>
            <a:ext cx="366713" cy="3667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sz="2400" dirty="0"/>
              <a:t>18</a:t>
            </a:r>
          </a:p>
        </p:txBody>
      </p:sp>
      <p:sp>
        <p:nvSpPr>
          <p:cNvPr id="113" name="Line 5">
            <a:extLst>
              <a:ext uri="{FF2B5EF4-FFF2-40B4-BE49-F238E27FC236}">
                <a16:creationId xmlns:a16="http://schemas.microsoft.com/office/drawing/2014/main" id="{5909ACBF-5B6B-425F-8BE2-9D3008E234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15397" y="4770094"/>
            <a:ext cx="191026" cy="417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5">
            <a:extLst>
              <a:ext uri="{FF2B5EF4-FFF2-40B4-BE49-F238E27FC236}">
                <a16:creationId xmlns:a16="http://schemas.microsoft.com/office/drawing/2014/main" id="{93512D98-4E7A-4C1A-B540-87AC564C73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76289" y="3967905"/>
            <a:ext cx="225940" cy="46355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078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D2297C8-8A2C-424E-9CD1-F6F0101A45CC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274638"/>
            <a:ext cx="10854647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removeMin</a:t>
            </a:r>
            <a:r>
              <a:rPr lang="en-US" alt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() (4/4)</a:t>
            </a:r>
          </a:p>
        </p:txBody>
      </p:sp>
      <p:sp>
        <p:nvSpPr>
          <p:cNvPr id="55" name="Oval 3">
            <a:extLst>
              <a:ext uri="{FF2B5EF4-FFF2-40B4-BE49-F238E27FC236}">
                <a16:creationId xmlns:a16="http://schemas.microsoft.com/office/drawing/2014/main" id="{77374563-59E8-454B-8937-C3A7BDBBF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146" y="2461502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4">
            <a:extLst>
              <a:ext uri="{FF2B5EF4-FFF2-40B4-BE49-F238E27FC236}">
                <a16:creationId xmlns:a16="http://schemas.microsoft.com/office/drawing/2014/main" id="{D8A7F0BD-38BD-4361-9C8B-43C485EB1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471" y="3250490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5">
            <a:extLst>
              <a:ext uri="{FF2B5EF4-FFF2-40B4-BE49-F238E27FC236}">
                <a16:creationId xmlns:a16="http://schemas.microsoft.com/office/drawing/2014/main" id="{08E55B13-3936-4C02-A9FA-7B23050676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3084" y="2793290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Oval 8">
            <a:extLst>
              <a:ext uri="{FF2B5EF4-FFF2-40B4-BE49-F238E27FC236}">
                <a16:creationId xmlns:a16="http://schemas.microsoft.com/office/drawing/2014/main" id="{FD6CCBDD-00DB-47A0-AD8F-94651CED3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209" y="4051091"/>
            <a:ext cx="344487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Oval 10">
            <a:extLst>
              <a:ext uri="{FF2B5EF4-FFF2-40B4-BE49-F238E27FC236}">
                <a16:creationId xmlns:a16="http://schemas.microsoft.com/office/drawing/2014/main" id="{534ABA19-6B0D-4D5E-9CB9-B6BC74506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8796" y="3266365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Oval 11">
            <a:extLst>
              <a:ext uri="{FF2B5EF4-FFF2-40B4-BE49-F238E27FC236}">
                <a16:creationId xmlns:a16="http://schemas.microsoft.com/office/drawing/2014/main" id="{1E8103C0-99E2-4D40-B911-123DFD2EA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121" y="4055352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2">
            <a:extLst>
              <a:ext uri="{FF2B5EF4-FFF2-40B4-BE49-F238E27FC236}">
                <a16:creationId xmlns:a16="http://schemas.microsoft.com/office/drawing/2014/main" id="{C78CD5F4-E0E8-40A1-98A4-FB0F0E1D33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0734" y="3598152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Oval 14">
            <a:extLst>
              <a:ext uri="{FF2B5EF4-FFF2-40B4-BE49-F238E27FC236}">
                <a16:creationId xmlns:a16="http://schemas.microsoft.com/office/drawing/2014/main" id="{B0BC9762-831F-44F2-B594-54374960E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988" y="2545569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Oval 15">
            <a:extLst>
              <a:ext uri="{FF2B5EF4-FFF2-40B4-BE49-F238E27FC236}">
                <a16:creationId xmlns:a16="http://schemas.microsoft.com/office/drawing/2014/main" id="{9B76476D-97DC-4D62-AF50-5830DEB64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9313" y="3334557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6">
            <a:extLst>
              <a:ext uri="{FF2B5EF4-FFF2-40B4-BE49-F238E27FC236}">
                <a16:creationId xmlns:a16="http://schemas.microsoft.com/office/drawing/2014/main" id="{275F0156-40F3-40FA-96E7-2993952FE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6926" y="2877357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Oval 17">
            <a:extLst>
              <a:ext uri="{FF2B5EF4-FFF2-40B4-BE49-F238E27FC236}">
                <a16:creationId xmlns:a16="http://schemas.microsoft.com/office/drawing/2014/main" id="{263157E3-638C-44FE-8DCF-845071E5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926" y="3347257"/>
            <a:ext cx="344487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Oval 18">
            <a:extLst>
              <a:ext uri="{FF2B5EF4-FFF2-40B4-BE49-F238E27FC236}">
                <a16:creationId xmlns:a16="http://schemas.microsoft.com/office/drawing/2014/main" id="{B6CF2889-FF99-4329-A4B4-11A46FC97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251" y="4136244"/>
            <a:ext cx="344487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19">
            <a:extLst>
              <a:ext uri="{FF2B5EF4-FFF2-40B4-BE49-F238E27FC236}">
                <a16:creationId xmlns:a16="http://schemas.microsoft.com/office/drawing/2014/main" id="{63C5D1C2-7B0F-4E54-AAB8-E69DBA71F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6863" y="3679044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20">
            <a:extLst>
              <a:ext uri="{FF2B5EF4-FFF2-40B4-BE49-F238E27FC236}">
                <a16:creationId xmlns:a16="http://schemas.microsoft.com/office/drawing/2014/main" id="{C23E3CD0-3F46-41B3-B3E0-BF8FFF41B9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0263" y="2826557"/>
            <a:ext cx="557213" cy="569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Text Box 22">
            <a:extLst>
              <a:ext uri="{FF2B5EF4-FFF2-40B4-BE49-F238E27FC236}">
                <a16:creationId xmlns:a16="http://schemas.microsoft.com/office/drawing/2014/main" id="{B97B90ED-5B3A-42D1-A093-85A6971EC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671" y="2399590"/>
            <a:ext cx="3401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6</a:t>
            </a:r>
          </a:p>
        </p:txBody>
      </p:sp>
      <p:sp>
        <p:nvSpPr>
          <p:cNvPr id="121" name="Text Box 23">
            <a:extLst>
              <a:ext uri="{FF2B5EF4-FFF2-40B4-BE49-F238E27FC236}">
                <a16:creationId xmlns:a16="http://schemas.microsoft.com/office/drawing/2014/main" id="{49468584-2D5C-45F8-8EAC-926D30242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171" y="3186990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7</a:t>
            </a:r>
          </a:p>
        </p:txBody>
      </p:sp>
      <p:sp>
        <p:nvSpPr>
          <p:cNvPr id="122" name="Text Box 25">
            <a:extLst>
              <a:ext uri="{FF2B5EF4-FFF2-40B4-BE49-F238E27FC236}">
                <a16:creationId xmlns:a16="http://schemas.microsoft.com/office/drawing/2014/main" id="{E34C4771-6EB3-4390-A756-7CEEBC67F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2596" y="3968838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12</a:t>
            </a:r>
          </a:p>
        </p:txBody>
      </p:sp>
      <p:sp>
        <p:nvSpPr>
          <p:cNvPr id="123" name="Text Box 26">
            <a:extLst>
              <a:ext uri="{FF2B5EF4-FFF2-40B4-BE49-F238E27FC236}">
                <a16:creationId xmlns:a16="http://schemas.microsoft.com/office/drawing/2014/main" id="{0DCC1B1F-D55C-4FE0-9A53-C4C929C49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415" y="3190461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10</a:t>
            </a:r>
          </a:p>
        </p:txBody>
      </p:sp>
      <p:sp>
        <p:nvSpPr>
          <p:cNvPr id="124" name="Text Box 27">
            <a:extLst>
              <a:ext uri="{FF2B5EF4-FFF2-40B4-BE49-F238E27FC236}">
                <a16:creationId xmlns:a16="http://schemas.microsoft.com/office/drawing/2014/main" id="{957518DF-DF98-403B-9067-AA59B0EAE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0388" y="2477307"/>
            <a:ext cx="3401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8</a:t>
            </a:r>
          </a:p>
        </p:txBody>
      </p:sp>
      <p:sp>
        <p:nvSpPr>
          <p:cNvPr id="125" name="Text Box 28">
            <a:extLst>
              <a:ext uri="{FF2B5EF4-FFF2-40B4-BE49-F238E27FC236}">
                <a16:creationId xmlns:a16="http://schemas.microsoft.com/office/drawing/2014/main" id="{632982A2-FCAF-4E31-BEF7-014C50C45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666" y="3985864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16</a:t>
            </a:r>
          </a:p>
        </p:txBody>
      </p:sp>
      <p:sp>
        <p:nvSpPr>
          <p:cNvPr id="126" name="Text Box 29">
            <a:extLst>
              <a:ext uri="{FF2B5EF4-FFF2-40B4-BE49-F238E27FC236}">
                <a16:creationId xmlns:a16="http://schemas.microsoft.com/office/drawing/2014/main" id="{6D561046-0707-4603-93B9-64EB566E1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113" y="3263119"/>
            <a:ext cx="488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/>
              <a:t>11</a:t>
            </a:r>
          </a:p>
        </p:txBody>
      </p:sp>
      <p:sp>
        <p:nvSpPr>
          <p:cNvPr id="127" name="Text Box 30">
            <a:extLst>
              <a:ext uri="{FF2B5EF4-FFF2-40B4-BE49-F238E27FC236}">
                <a16:creationId xmlns:a16="http://schemas.microsoft.com/office/drawing/2014/main" id="{F5013DFC-84B4-4C70-A080-82E4411C5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4281" y="3290231"/>
            <a:ext cx="557213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dirty="0"/>
              <a:t>15</a:t>
            </a:r>
          </a:p>
        </p:txBody>
      </p:sp>
      <p:sp>
        <p:nvSpPr>
          <p:cNvPr id="128" name="Text Box 31">
            <a:extLst>
              <a:ext uri="{FF2B5EF4-FFF2-40B4-BE49-F238E27FC236}">
                <a16:creationId xmlns:a16="http://schemas.microsoft.com/office/drawing/2014/main" id="{7EDA7703-D874-4FA0-AF46-8DAEF73D1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669" y="4059419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19</a:t>
            </a:r>
          </a:p>
        </p:txBody>
      </p:sp>
      <p:sp>
        <p:nvSpPr>
          <p:cNvPr id="129" name="Oval 43">
            <a:extLst>
              <a:ext uri="{FF2B5EF4-FFF2-40B4-BE49-F238E27FC236}">
                <a16:creationId xmlns:a16="http://schemas.microsoft.com/office/drawing/2014/main" id="{D657CA31-E110-43B4-90E8-28212FEF4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360" y="4812590"/>
            <a:ext cx="366713" cy="3667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sz="2400" dirty="0"/>
              <a:t>18</a:t>
            </a:r>
          </a:p>
        </p:txBody>
      </p:sp>
      <p:sp>
        <p:nvSpPr>
          <p:cNvPr id="130" name="Line 5">
            <a:extLst>
              <a:ext uri="{FF2B5EF4-FFF2-40B4-BE49-F238E27FC236}">
                <a16:creationId xmlns:a16="http://schemas.microsoft.com/office/drawing/2014/main" id="{3EE6364A-9CBE-44A1-B914-80BC4B7BC4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10660" y="4395578"/>
            <a:ext cx="191026" cy="417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Line 5">
            <a:extLst>
              <a:ext uri="{FF2B5EF4-FFF2-40B4-BE49-F238E27FC236}">
                <a16:creationId xmlns:a16="http://schemas.microsoft.com/office/drawing/2014/main" id="{63321B91-6B27-45F5-B737-769CA8E268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1552" y="3593389"/>
            <a:ext cx="225940" cy="46355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Line 16">
            <a:extLst>
              <a:ext uri="{FF2B5EF4-FFF2-40B4-BE49-F238E27FC236}">
                <a16:creationId xmlns:a16="http://schemas.microsoft.com/office/drawing/2014/main" id="{AB406A64-D86A-49D1-A6F6-5CE75EEE87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23853" y="2856723"/>
            <a:ext cx="439415" cy="43186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971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6">
            <a:extLst>
              <a:ext uri="{FF2B5EF4-FFF2-40B4-BE49-F238E27FC236}">
                <a16:creationId xmlns:a16="http://schemas.microsoft.com/office/drawing/2014/main" id="{C25D748C-2D9A-4F34-80A0-A3B4E7189B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59F363B-DA8D-496B-8DFC-536763486A5D}" type="slidenum">
              <a:rPr lang="en-AU" altLang="en-US">
                <a:solidFill>
                  <a:schemeClr val="bg2"/>
                </a:solidFill>
                <a:latin typeface="Tahoma" panose="020B0604030504040204" pitchFamily="34" charset="0"/>
              </a:rPr>
              <a:pPr eaLnBrk="1" hangingPunct="1"/>
              <a:t>48</a:t>
            </a:fld>
            <a:endParaRPr lang="en-AU" altLang="en-US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1AF4BFD0-5D27-4C4C-BC25-62FE684C0CB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8537" y="1334494"/>
            <a:ext cx="8763663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Disjoint Set Union-Find  Structures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6981F4-300F-4398-9175-0C84A6255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096" y="3048415"/>
            <a:ext cx="2920237" cy="26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803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CD94BF3-2477-49CE-8FBF-6CE2424EF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BDE33FE-0864-4C18-9CAA-F498B0C0A9B5}" type="slidenum">
              <a:rPr lang="en-AU" altLang="en-US">
                <a:latin typeface="Tahoma" panose="020B0604030504040204" pitchFamily="34" charset="0"/>
              </a:rPr>
              <a:pPr eaLnBrk="1" hangingPunct="1"/>
              <a:t>49</a:t>
            </a:fld>
            <a:endParaRPr lang="en-AU" altLang="en-US">
              <a:latin typeface="Tahoma" panose="020B0604030504040204" pitchFamily="34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F61922B8-CB80-4888-B952-3083D1B3F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801" y="685800"/>
            <a:ext cx="7991475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Disjoint Set Union-Find Operations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B6EF3BA3-3372-4A51-86C6-035C0D22BE1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89937" y="2012950"/>
            <a:ext cx="7981950" cy="4343400"/>
          </a:xfrm>
        </p:spPr>
        <p:txBody>
          <a:bodyPr/>
          <a:lstStyle/>
          <a:p>
            <a:pPr eaLnBrk="1" hangingPunct="1"/>
            <a:r>
              <a:rPr lang="en-US" altLang="en-US" dirty="0" err="1">
                <a:solidFill>
                  <a:srgbClr val="0070C0"/>
                </a:solidFill>
              </a:rPr>
              <a:t>MakeSet</a:t>
            </a:r>
            <a:r>
              <a:rPr lang="en-US" altLang="en-US" dirty="0">
                <a:solidFill>
                  <a:srgbClr val="0070C0"/>
                </a:solidFill>
              </a:rPr>
              <a:t>(</a:t>
            </a:r>
            <a:r>
              <a:rPr lang="en-US" altLang="en-US" i="1" dirty="0">
                <a:solidFill>
                  <a:srgbClr val="0070C0"/>
                </a:solidFill>
              </a:rPr>
              <a:t>x</a:t>
            </a:r>
            <a:r>
              <a:rPr lang="en-US" altLang="en-US" dirty="0">
                <a:solidFill>
                  <a:srgbClr val="0070C0"/>
                </a:solidFill>
              </a:rPr>
              <a:t>)</a:t>
            </a:r>
            <a:r>
              <a:rPr lang="en-US" altLang="en-US" dirty="0"/>
              <a:t>: Create a singleton set containing the element </a:t>
            </a:r>
            <a:r>
              <a:rPr lang="en-US" altLang="en-US" i="1" dirty="0"/>
              <a:t>x </a:t>
            </a:r>
            <a:r>
              <a:rPr lang="en-US" altLang="en-US" dirty="0"/>
              <a:t>and return the position storing </a:t>
            </a:r>
            <a:r>
              <a:rPr lang="en-US" altLang="en-US" i="1" dirty="0"/>
              <a:t>x </a:t>
            </a:r>
            <a:r>
              <a:rPr lang="en-US" altLang="en-US" dirty="0"/>
              <a:t>in this set.	</a:t>
            </a:r>
          </a:p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Union(</a:t>
            </a:r>
            <a:r>
              <a:rPr lang="en-US" altLang="en-US" i="1" dirty="0">
                <a:solidFill>
                  <a:srgbClr val="0070C0"/>
                </a:solidFill>
              </a:rPr>
              <a:t>A,B </a:t>
            </a:r>
            <a:r>
              <a:rPr lang="en-US" altLang="en-US" dirty="0">
                <a:solidFill>
                  <a:srgbClr val="0070C0"/>
                </a:solidFill>
              </a:rPr>
              <a:t>): </a:t>
            </a:r>
            <a:r>
              <a:rPr lang="en-US" altLang="en-US" dirty="0"/>
              <a:t>Return the set </a:t>
            </a:r>
            <a:r>
              <a:rPr lang="en-US" altLang="en-US" i="1" dirty="0"/>
              <a:t>A </a:t>
            </a:r>
            <a:r>
              <a:rPr lang="en-US" altLang="en-US" dirty="0"/>
              <a:t>U </a:t>
            </a:r>
            <a:r>
              <a:rPr lang="en-US" altLang="en-US" i="1" dirty="0"/>
              <a:t>B</a:t>
            </a:r>
            <a:r>
              <a:rPr lang="en-US" altLang="en-US" dirty="0"/>
              <a:t>, destroying the old </a:t>
            </a:r>
            <a:r>
              <a:rPr lang="en-US" altLang="en-US" i="1" dirty="0"/>
              <a:t>A </a:t>
            </a:r>
            <a:r>
              <a:rPr lang="en-US" altLang="en-US" dirty="0"/>
              <a:t>and </a:t>
            </a:r>
            <a:r>
              <a:rPr lang="en-US" altLang="en-US" i="1" dirty="0"/>
              <a:t>B</a:t>
            </a:r>
            <a:r>
              <a:rPr lang="en-US" altLang="en-US" dirty="0"/>
              <a:t>.	</a:t>
            </a:r>
          </a:p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Find(</a:t>
            </a:r>
            <a:r>
              <a:rPr lang="en-US" altLang="en-US" i="1" dirty="0">
                <a:solidFill>
                  <a:srgbClr val="0070C0"/>
                </a:solidFill>
              </a:rPr>
              <a:t>e</a:t>
            </a:r>
            <a:r>
              <a:rPr lang="en-US" altLang="en-US" dirty="0">
                <a:solidFill>
                  <a:srgbClr val="0070C0"/>
                </a:solidFill>
              </a:rPr>
              <a:t>)</a:t>
            </a:r>
            <a:r>
              <a:rPr lang="en-US" altLang="en-US" dirty="0"/>
              <a:t>: Return the set containing the element </a:t>
            </a:r>
            <a:r>
              <a:rPr lang="en-US" altLang="en-US" i="1" dirty="0"/>
              <a:t>e</a:t>
            </a:r>
            <a:r>
              <a:rPr lang="en-US" altLang="en-US" dirty="0"/>
              <a:t>.</a:t>
            </a:r>
          </a:p>
          <a:p>
            <a:pPr eaLnBrk="1" hangingPunct="1"/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294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3985EE6E-9079-4508-908D-E82429F8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646194A-8177-4A69-ADF9-5EE344EB1BD3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AU" altLang="en-US" sz="14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B54DA5E8-5488-427D-93EC-B079617A9A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801" y="533401"/>
            <a:ext cx="5554663" cy="906463"/>
          </a:xfrm>
        </p:spPr>
        <p:txBody>
          <a:bodyPr/>
          <a:lstStyle/>
          <a:p>
            <a:pPr eaLnBrk="1" hangingPunct="1"/>
            <a:r>
              <a:rPr lang="en-US" altLang="en-US" sz="4000"/>
              <a:t>Priority Queue Sorting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088D8F6D-C16E-45E2-B06B-214D2E712A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1" y="1981201"/>
            <a:ext cx="36576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We can use a priority queue to sort a set of comparable elements:</a:t>
            </a:r>
          </a:p>
          <a:p>
            <a:pPr marL="800100" lvl="1" indent="-342900">
              <a:buFont typeface="Wingdings" panose="05000000000000000000" pitchFamily="2" charset="2"/>
              <a:buAutoNum type="arabicPeriod"/>
            </a:pPr>
            <a:r>
              <a:rPr lang="en-US" altLang="en-US" sz="1800" dirty="0"/>
              <a:t>Insert the elements one by one with a series of </a:t>
            </a:r>
            <a:r>
              <a:rPr lang="en-US" altLang="en-US" sz="1800" dirty="0">
                <a:solidFill>
                  <a:srgbClr val="0070C0"/>
                </a:solidFill>
              </a:rPr>
              <a:t>Insert </a:t>
            </a:r>
            <a:r>
              <a:rPr lang="en-US" altLang="en-US" sz="1800" dirty="0"/>
              <a:t>operations.</a:t>
            </a:r>
          </a:p>
          <a:p>
            <a:pPr marL="800100" lvl="1" indent="-342900">
              <a:buFont typeface="Wingdings" panose="05000000000000000000" pitchFamily="2" charset="2"/>
              <a:buAutoNum type="arabicPeriod"/>
            </a:pPr>
            <a:r>
              <a:rPr lang="en-US" altLang="en-US" sz="1800" dirty="0"/>
              <a:t>Remove the elements in sorted order with a series of </a:t>
            </a:r>
            <a:r>
              <a:rPr lang="en-US" altLang="en-US" sz="1800" dirty="0">
                <a:solidFill>
                  <a:srgbClr val="0070C0"/>
                </a:solidFill>
              </a:rPr>
              <a:t>RemoveMin</a:t>
            </a:r>
            <a:r>
              <a:rPr lang="en-US" altLang="en-US" sz="1800" dirty="0"/>
              <a:t> operations.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 running time of this sorting algorithm depends on the priority queue implementation.</a:t>
            </a:r>
          </a:p>
        </p:txBody>
      </p:sp>
      <p:sp>
        <p:nvSpPr>
          <p:cNvPr id="11269" name="Text Box 4">
            <a:extLst>
              <a:ext uri="{FF2B5EF4-FFF2-40B4-BE49-F238E27FC236}">
                <a16:creationId xmlns:a16="http://schemas.microsoft.com/office/drawing/2014/main" id="{4336A421-E0D8-4F9F-8C11-724A07AF5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5183" y="1809458"/>
            <a:ext cx="4297017" cy="47705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PQ-Sort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en-US" sz="2000" dirty="0">
                <a:latin typeface="Times New Roman" panose="02020603050405020304" pitchFamily="18" charset="0"/>
              </a:rPr>
              <a:t> sequence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S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i="1" dirty="0">
                <a:latin typeface="Times New Roman" panose="02020603050405020304" pitchFamily="18" charset="0"/>
              </a:rPr>
              <a:t>  </a:t>
            </a:r>
            <a:r>
              <a:rPr lang="en-US" altLang="en-US" sz="2000" b="1" dirty="0">
                <a:latin typeface="Times New Roman" panose="02020603050405020304" pitchFamily="18" charset="0"/>
              </a:rPr>
              <a:t>Output</a:t>
            </a:r>
            <a:r>
              <a:rPr lang="en-US" altLang="en-US" sz="2000" dirty="0">
                <a:latin typeface="Times New Roman" panose="02020603050405020304" pitchFamily="18" charset="0"/>
              </a:rPr>
              <a:t> sequence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S</a:t>
            </a:r>
            <a:r>
              <a:rPr lang="en-US" altLang="en-US" sz="2000" dirty="0">
                <a:latin typeface="Times New Roman" panose="02020603050405020304" pitchFamily="18" charset="0"/>
              </a:rPr>
              <a:t> sorted  in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 non-decreasing order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  { Create an empty priority queue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2000" dirty="0">
                <a:latin typeface="Times New Roman" panose="02020603050405020304" pitchFamily="18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SzPct val="110000"/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  while</a:t>
            </a:r>
            <a:r>
              <a:rPr lang="en-US" altLang="en-US" sz="2000" dirty="0">
                <a:latin typeface="Times New Roman" panose="02020603050405020304" pitchFamily="18" charset="0"/>
              </a:rPr>
              <a:t> (</a:t>
            </a:r>
            <a:r>
              <a:rPr lang="en-US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IsEmpty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(S) )</a:t>
            </a:r>
          </a:p>
          <a:p>
            <a:pPr lvl="1" eaLnBrk="1" hangingPunct="1">
              <a:lnSpc>
                <a:spcPct val="90000"/>
              </a:lnSpc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{	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e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RemoveFirst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(S);</a:t>
            </a:r>
          </a:p>
          <a:p>
            <a:pPr lvl="1" eaLnBrk="1" hangingPunct="1">
              <a:lnSpc>
                <a:spcPct val="90000"/>
              </a:lnSpc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  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Insert </a:t>
            </a:r>
            <a:r>
              <a:rPr lang="en-US" altLang="en-US" sz="2000" dirty="0">
                <a:latin typeface="Times New Roman" panose="02020603050405020304" pitchFamily="18" charset="0"/>
              </a:rPr>
              <a:t>(P,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e</a:t>
            </a:r>
            <a:r>
              <a:rPr lang="en-US" altLang="en-US" sz="2000" dirty="0">
                <a:latin typeface="Times New Roman" panose="02020603050405020304" pitchFamily="18" charset="0"/>
              </a:rPr>
              <a:t>) ; </a:t>
            </a:r>
          </a:p>
          <a:p>
            <a:pPr lvl="1" eaLnBrk="1" hangingPunct="1">
              <a:lnSpc>
                <a:spcPct val="90000"/>
              </a:lnSpc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}</a:t>
            </a:r>
          </a:p>
          <a:p>
            <a:pPr lvl="1" eaLnBrk="1" hangingPunct="1">
              <a:lnSpc>
                <a:spcPct val="90000"/>
              </a:lnSpc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</a:t>
            </a:r>
            <a:r>
              <a:rPr lang="en-US" altLang="en-US" sz="2000" b="1" dirty="0">
                <a:latin typeface="Times New Roman" panose="02020603050405020304" pitchFamily="18" charset="0"/>
              </a:rPr>
              <a:t>while </a:t>
            </a:r>
            <a:r>
              <a:rPr lang="en-US" altLang="en-US" sz="2000" dirty="0">
                <a:latin typeface="Times New Roman" panose="02020603050405020304" pitchFamily="18" charset="0"/>
              </a:rPr>
              <a:t>( </a:t>
            </a:r>
            <a:r>
              <a:rPr lang="en-US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IsEmpty</a:t>
            </a:r>
            <a:r>
              <a:rPr lang="en-US" altLang="en-US" sz="2000" dirty="0">
                <a:latin typeface="Times New Roman" panose="02020603050405020304" pitchFamily="18" charset="0"/>
              </a:rPr>
              <a:t>(P) )</a:t>
            </a:r>
          </a:p>
          <a:p>
            <a:pPr lvl="1" eaLnBrk="1" hangingPunct="1">
              <a:lnSpc>
                <a:spcPct val="90000"/>
              </a:lnSpc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{	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e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RemoveMin</a:t>
            </a:r>
            <a:r>
              <a:rPr lang="en-US" altLang="en-US" sz="2000" dirty="0">
                <a:latin typeface="Times New Roman" panose="02020603050405020304" pitchFamily="18" charset="0"/>
              </a:rPr>
              <a:t>(P);</a:t>
            </a:r>
          </a:p>
          <a:p>
            <a:pPr lvl="1" eaLnBrk="1" hangingPunct="1">
              <a:lnSpc>
                <a:spcPct val="90000"/>
              </a:lnSpc>
              <a:buSzPct val="110000"/>
              <a:buFont typeface="Wingdings" panose="05000000000000000000" pitchFamily="2" charset="2"/>
              <a:buNone/>
            </a:pPr>
            <a:r>
              <a:rPr lang="en-US" altLang="en-US" sz="2000" b="1" i="1" dirty="0">
                <a:latin typeface="Times New Roman" panose="02020603050405020304" pitchFamily="18" charset="0"/>
              </a:rPr>
              <a:t>       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InsertLast</a:t>
            </a:r>
            <a:r>
              <a:rPr lang="en-US" altLang="en-US" sz="2000" dirty="0">
                <a:latin typeface="Times New Roman" panose="02020603050405020304" pitchFamily="18" charset="0"/>
              </a:rPr>
              <a:t>(S,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e</a:t>
            </a:r>
            <a:r>
              <a:rPr lang="en-US" altLang="en-US" sz="2000" dirty="0">
                <a:latin typeface="Times New Roman" panose="02020603050405020304" pitchFamily="18" charset="0"/>
              </a:rPr>
              <a:t>);</a:t>
            </a:r>
          </a:p>
          <a:p>
            <a:pPr lvl="1" eaLnBrk="1" hangingPunct="1">
              <a:lnSpc>
                <a:spcPct val="90000"/>
              </a:lnSpc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}</a:t>
            </a:r>
          </a:p>
          <a:p>
            <a:pPr lvl="1" eaLnBrk="1" hangingPunct="1">
              <a:lnSpc>
                <a:spcPct val="90000"/>
              </a:lnSpc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46239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C1878-F88D-417F-B0DC-F7CF96D7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552FFB5-BB2A-4B13-8B41-E58013DF981C}" type="slidenum">
              <a:rPr lang="en-AU" altLang="en-US">
                <a:latin typeface="Tahoma" panose="020B0604030504040204" pitchFamily="34" charset="0"/>
              </a:rPr>
              <a:pPr eaLnBrk="1" hangingPunct="1"/>
              <a:t>50</a:t>
            </a:fld>
            <a:endParaRPr lang="en-AU" altLang="en-US">
              <a:latin typeface="Tahoma" panose="020B060403050404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D3C8A75D-AAAB-4F6C-98B5-D3F99DDD8C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74964" y="304800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List-based Implementation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13017FAF-19E7-4DF1-B407-D3DD5D5BA52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23014" y="1782417"/>
            <a:ext cx="7772400" cy="1981200"/>
          </a:xfrm>
        </p:spPr>
        <p:txBody>
          <a:bodyPr/>
          <a:lstStyle/>
          <a:p>
            <a:pPr eaLnBrk="1" hangingPunct="1"/>
            <a:r>
              <a:rPr lang="en-US" altLang="en-US"/>
              <a:t>Each set is stored in a sequence represented with a linked-list</a:t>
            </a:r>
          </a:p>
          <a:p>
            <a:pPr eaLnBrk="1" hangingPunct="1"/>
            <a:r>
              <a:rPr lang="en-US" altLang="en-US"/>
              <a:t>Each node should store an object containing the element and a reference to the set name</a:t>
            </a:r>
          </a:p>
        </p:txBody>
      </p:sp>
      <p:pic>
        <p:nvPicPr>
          <p:cNvPr id="72709" name="Picture 4" descr="seq">
            <a:extLst>
              <a:ext uri="{FF2B5EF4-FFF2-40B4-BE49-F238E27FC236}">
                <a16:creationId xmlns:a16="http://schemas.microsoft.com/office/drawing/2014/main" id="{945F1368-93A7-40F5-B10D-DE19B01CE5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13443" r="15152" b="37248"/>
          <a:stretch>
            <a:fillRect/>
          </a:stretch>
        </p:blipFill>
        <p:spPr>
          <a:xfrm>
            <a:off x="1380214" y="3635031"/>
            <a:ext cx="6705600" cy="3024187"/>
          </a:xfrm>
          <a:noFill/>
        </p:spPr>
      </p:pic>
    </p:spTree>
    <p:extLst>
      <p:ext uri="{BB962C8B-B14F-4D97-AF65-F5344CB8AC3E}">
        <p14:creationId xmlns:p14="http://schemas.microsoft.com/office/powerpoint/2010/main" val="1187070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8066B-EE1D-4AEB-BC17-EF7B1FE9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CC11F58-86A1-4DCB-86FD-6E4E2D82C734}" type="slidenum">
              <a:rPr lang="en-AU" altLang="en-US">
                <a:latin typeface="Tahoma" panose="020B0604030504040204" pitchFamily="34" charset="0"/>
              </a:rPr>
              <a:pPr eaLnBrk="1" hangingPunct="1"/>
              <a:t>51</a:t>
            </a:fld>
            <a:endParaRPr lang="en-AU" altLang="en-US">
              <a:latin typeface="Tahoma" panose="020B060403050404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8B666862-DF88-4BB0-B46B-2D7BDBFB3C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801" y="609600"/>
            <a:ext cx="741997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Analysis of List-based Representation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B9C549F3-1603-4386-BDF3-91CCA03A1C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When doing a union, always move elements from the smaller set to the larger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Each time an element is moved it goes to a set of size at least double its old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Thus, an element can be moved at most O(log n) times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Total time needed to do n unions and finds is O(n log n).</a:t>
            </a:r>
          </a:p>
        </p:txBody>
      </p:sp>
    </p:spTree>
    <p:extLst>
      <p:ext uri="{BB962C8B-B14F-4D97-AF65-F5344CB8AC3E}">
        <p14:creationId xmlns:p14="http://schemas.microsoft.com/office/powerpoint/2010/main" val="5942186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6">
            <a:extLst>
              <a:ext uri="{FF2B5EF4-FFF2-40B4-BE49-F238E27FC236}">
                <a16:creationId xmlns:a16="http://schemas.microsoft.com/office/drawing/2014/main" id="{249BF9A5-CC1E-4451-835B-69FBF0E2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993FF21-BE67-4014-8DA2-46ACA6B2C8E1}" type="slidenum">
              <a:rPr lang="en-AU" altLang="en-US">
                <a:latin typeface="Tahoma" panose="020B0604030504040204" pitchFamily="34" charset="0"/>
              </a:rPr>
              <a:pPr eaLnBrk="1" hangingPunct="1"/>
              <a:t>52</a:t>
            </a:fld>
            <a:endParaRPr lang="en-AU" altLang="en-US">
              <a:latin typeface="Tahoma" panose="020B0604030504040204" pitchFamily="34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7BA230F9-FB9F-4637-8C97-26978F02E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9400" y="304800"/>
            <a:ext cx="733425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Tree-based Implementation</a:t>
            </a:r>
            <a:r>
              <a:rPr lang="en-US" altLang="en-US"/>
              <a:t> </a:t>
            </a: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0094CF99-5C8E-43D2-89F3-1BB0947BF49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23014" y="1736724"/>
            <a:ext cx="7772400" cy="2514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Each element is stored in a node, which contains a pointer to a </a:t>
            </a:r>
            <a:r>
              <a:rPr lang="en-US" altLang="en-US" sz="2400" dirty="0">
                <a:solidFill>
                  <a:schemeClr val="tx2"/>
                </a:solidFill>
              </a:rPr>
              <a:t>set</a:t>
            </a:r>
            <a:r>
              <a:rPr lang="en-US" altLang="en-US" sz="2400" dirty="0"/>
              <a:t> name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A node v whose set pointer points back to v is also a set name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Each set is a tree, rooted at a node with a self-referencing set pointer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For example: The sets “1”, “2”, and “5”: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</p:txBody>
      </p:sp>
      <p:sp>
        <p:nvSpPr>
          <p:cNvPr id="74757" name="AutoShape 4">
            <a:extLst>
              <a:ext uri="{FF2B5EF4-FFF2-40B4-BE49-F238E27FC236}">
                <a16:creationId xmlns:a16="http://schemas.microsoft.com/office/drawing/2014/main" id="{49A80827-B60B-4DC2-AF74-723C5E5982C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675614" y="4083050"/>
            <a:ext cx="48768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8" name="Line 5">
            <a:extLst>
              <a:ext uri="{FF2B5EF4-FFF2-40B4-BE49-F238E27FC236}">
                <a16:creationId xmlns:a16="http://schemas.microsoft.com/office/drawing/2014/main" id="{34D06645-B769-49E2-AB12-59CCB329D90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84039" y="6240462"/>
            <a:ext cx="463550" cy="246062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9" name="Freeform 6">
            <a:extLst>
              <a:ext uri="{FF2B5EF4-FFF2-40B4-BE49-F238E27FC236}">
                <a16:creationId xmlns:a16="http://schemas.microsoft.com/office/drawing/2014/main" id="{F75B0AF3-6386-475F-B473-87152CF70305}"/>
              </a:ext>
            </a:extLst>
          </p:cNvPr>
          <p:cNvSpPr>
            <a:spLocks/>
          </p:cNvSpPr>
          <p:nvPr/>
        </p:nvSpPr>
        <p:spPr bwMode="auto">
          <a:xfrm>
            <a:off x="6476090" y="6183312"/>
            <a:ext cx="138113" cy="100012"/>
          </a:xfrm>
          <a:custGeom>
            <a:avLst/>
            <a:gdLst>
              <a:gd name="T0" fmla="*/ 2147483647 w 87"/>
              <a:gd name="T1" fmla="*/ 2147483647 h 63"/>
              <a:gd name="T2" fmla="*/ 0 w 87"/>
              <a:gd name="T3" fmla="*/ 0 h 63"/>
              <a:gd name="T4" fmla="*/ 2147483647 w 87"/>
              <a:gd name="T5" fmla="*/ 2147483647 h 63"/>
              <a:gd name="T6" fmla="*/ 2147483647 w 87"/>
              <a:gd name="T7" fmla="*/ 2147483647 h 63"/>
              <a:gd name="T8" fmla="*/ 0 60000 65536"/>
              <a:gd name="T9" fmla="*/ 0 60000 65536"/>
              <a:gd name="T10" fmla="*/ 0 60000 65536"/>
              <a:gd name="T11" fmla="*/ 0 60000 65536"/>
              <a:gd name="T12" fmla="*/ 0 w 87"/>
              <a:gd name="T13" fmla="*/ 0 h 63"/>
              <a:gd name="T14" fmla="*/ 87 w 87"/>
              <a:gd name="T15" fmla="*/ 63 h 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7" h="63">
                <a:moveTo>
                  <a:pt x="61" y="63"/>
                </a:moveTo>
                <a:lnTo>
                  <a:pt x="0" y="0"/>
                </a:lnTo>
                <a:lnTo>
                  <a:pt x="87" y="14"/>
                </a:lnTo>
                <a:lnTo>
                  <a:pt x="61" y="6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0" name="Line 7">
            <a:extLst>
              <a:ext uri="{FF2B5EF4-FFF2-40B4-BE49-F238E27FC236}">
                <a16:creationId xmlns:a16="http://schemas.microsoft.com/office/drawing/2014/main" id="{F2D8AB42-4D68-446E-9B5E-5A0ACC255B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1465" y="5716588"/>
            <a:ext cx="155575" cy="363537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1" name="Freeform 8">
            <a:extLst>
              <a:ext uri="{FF2B5EF4-FFF2-40B4-BE49-F238E27FC236}">
                <a16:creationId xmlns:a16="http://schemas.microsoft.com/office/drawing/2014/main" id="{D5D0C1FA-3BA3-41CF-B61B-8E9113D82FC3}"/>
              </a:ext>
            </a:extLst>
          </p:cNvPr>
          <p:cNvSpPr>
            <a:spLocks/>
          </p:cNvSpPr>
          <p:nvPr/>
        </p:nvSpPr>
        <p:spPr bwMode="auto">
          <a:xfrm>
            <a:off x="6411002" y="5605462"/>
            <a:ext cx="93662" cy="138112"/>
          </a:xfrm>
          <a:custGeom>
            <a:avLst/>
            <a:gdLst>
              <a:gd name="T0" fmla="*/ 0 w 59"/>
              <a:gd name="T1" fmla="*/ 2147483647 h 87"/>
              <a:gd name="T2" fmla="*/ 2147483647 w 59"/>
              <a:gd name="T3" fmla="*/ 0 h 87"/>
              <a:gd name="T4" fmla="*/ 2147483647 w 59"/>
              <a:gd name="T5" fmla="*/ 2147483647 h 87"/>
              <a:gd name="T6" fmla="*/ 0 w 59"/>
              <a:gd name="T7" fmla="*/ 2147483647 h 87"/>
              <a:gd name="T8" fmla="*/ 0 60000 65536"/>
              <a:gd name="T9" fmla="*/ 0 60000 65536"/>
              <a:gd name="T10" fmla="*/ 0 60000 65536"/>
              <a:gd name="T11" fmla="*/ 0 60000 65536"/>
              <a:gd name="T12" fmla="*/ 0 w 59"/>
              <a:gd name="T13" fmla="*/ 0 h 87"/>
              <a:gd name="T14" fmla="*/ 59 w 59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" h="87">
                <a:moveTo>
                  <a:pt x="0" y="66"/>
                </a:moveTo>
                <a:lnTo>
                  <a:pt x="59" y="0"/>
                </a:lnTo>
                <a:lnTo>
                  <a:pt x="52" y="87"/>
                </a:lnTo>
                <a:lnTo>
                  <a:pt x="0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2" name="Line 9">
            <a:extLst>
              <a:ext uri="{FF2B5EF4-FFF2-40B4-BE49-F238E27FC236}">
                <a16:creationId xmlns:a16="http://schemas.microsoft.com/office/drawing/2014/main" id="{284DE559-C672-4024-9142-F6C449965D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12415" y="5673724"/>
            <a:ext cx="220663" cy="406400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3" name="Freeform 10">
            <a:extLst>
              <a:ext uri="{FF2B5EF4-FFF2-40B4-BE49-F238E27FC236}">
                <a16:creationId xmlns:a16="http://schemas.microsoft.com/office/drawing/2014/main" id="{ADC95FB2-37E7-4F68-9EA7-16D7B5628EE3}"/>
              </a:ext>
            </a:extLst>
          </p:cNvPr>
          <p:cNvSpPr>
            <a:spLocks/>
          </p:cNvSpPr>
          <p:nvPr/>
        </p:nvSpPr>
        <p:spPr bwMode="auto">
          <a:xfrm>
            <a:off x="5188627" y="5565775"/>
            <a:ext cx="101600" cy="138113"/>
          </a:xfrm>
          <a:custGeom>
            <a:avLst/>
            <a:gdLst>
              <a:gd name="T0" fmla="*/ 0 w 64"/>
              <a:gd name="T1" fmla="*/ 2147483647 h 87"/>
              <a:gd name="T2" fmla="*/ 2147483647 w 64"/>
              <a:gd name="T3" fmla="*/ 0 h 87"/>
              <a:gd name="T4" fmla="*/ 2147483647 w 64"/>
              <a:gd name="T5" fmla="*/ 2147483647 h 87"/>
              <a:gd name="T6" fmla="*/ 0 w 64"/>
              <a:gd name="T7" fmla="*/ 2147483647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87"/>
              <a:gd name="T14" fmla="*/ 64 w 64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87">
                <a:moveTo>
                  <a:pt x="0" y="61"/>
                </a:moveTo>
                <a:lnTo>
                  <a:pt x="64" y="0"/>
                </a:lnTo>
                <a:lnTo>
                  <a:pt x="49" y="87"/>
                </a:lnTo>
                <a:lnTo>
                  <a:pt x="0" y="6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4" name="Line 11">
            <a:extLst>
              <a:ext uri="{FF2B5EF4-FFF2-40B4-BE49-F238E27FC236}">
                <a16:creationId xmlns:a16="http://schemas.microsoft.com/office/drawing/2014/main" id="{9375E376-78F3-4551-8468-F26B7ED2A8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16990" y="4972050"/>
            <a:ext cx="207963" cy="430213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5" name="Freeform 12">
            <a:extLst>
              <a:ext uri="{FF2B5EF4-FFF2-40B4-BE49-F238E27FC236}">
                <a16:creationId xmlns:a16="http://schemas.microsoft.com/office/drawing/2014/main" id="{A771CC33-731A-47F4-A55A-048ED791E813}"/>
              </a:ext>
            </a:extLst>
          </p:cNvPr>
          <p:cNvSpPr>
            <a:spLocks/>
          </p:cNvSpPr>
          <p:nvPr/>
        </p:nvSpPr>
        <p:spPr bwMode="auto">
          <a:xfrm>
            <a:off x="3466189" y="4862512"/>
            <a:ext cx="95250" cy="138112"/>
          </a:xfrm>
          <a:custGeom>
            <a:avLst/>
            <a:gdLst>
              <a:gd name="T0" fmla="*/ 2147483647 w 60"/>
              <a:gd name="T1" fmla="*/ 2147483647 h 87"/>
              <a:gd name="T2" fmla="*/ 0 w 60"/>
              <a:gd name="T3" fmla="*/ 0 h 87"/>
              <a:gd name="T4" fmla="*/ 2147483647 w 60"/>
              <a:gd name="T5" fmla="*/ 2147483647 h 87"/>
              <a:gd name="T6" fmla="*/ 2147483647 w 60"/>
              <a:gd name="T7" fmla="*/ 2147483647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87"/>
              <a:gd name="T14" fmla="*/ 60 w 60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87">
                <a:moveTo>
                  <a:pt x="10" y="87"/>
                </a:moveTo>
                <a:lnTo>
                  <a:pt x="0" y="0"/>
                </a:lnTo>
                <a:lnTo>
                  <a:pt x="60" y="63"/>
                </a:lnTo>
                <a:lnTo>
                  <a:pt x="10" y="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6" name="Line 13">
            <a:extLst>
              <a:ext uri="{FF2B5EF4-FFF2-40B4-BE49-F238E27FC236}">
                <a16:creationId xmlns:a16="http://schemas.microsoft.com/office/drawing/2014/main" id="{E5BCBC46-F975-440E-A2DB-22D91E4F1E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0565" y="4964112"/>
            <a:ext cx="200025" cy="438150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7" name="Freeform 14">
            <a:extLst>
              <a:ext uri="{FF2B5EF4-FFF2-40B4-BE49-F238E27FC236}">
                <a16:creationId xmlns:a16="http://schemas.microsoft.com/office/drawing/2014/main" id="{465A4843-5C11-4188-9E82-615ABDA26318}"/>
              </a:ext>
            </a:extLst>
          </p:cNvPr>
          <p:cNvSpPr>
            <a:spLocks/>
          </p:cNvSpPr>
          <p:nvPr/>
        </p:nvSpPr>
        <p:spPr bwMode="auto">
          <a:xfrm>
            <a:off x="3066139" y="4854575"/>
            <a:ext cx="95250" cy="138113"/>
          </a:xfrm>
          <a:custGeom>
            <a:avLst/>
            <a:gdLst>
              <a:gd name="T0" fmla="*/ 0 w 60"/>
              <a:gd name="T1" fmla="*/ 2147483647 h 87"/>
              <a:gd name="T2" fmla="*/ 2147483647 w 60"/>
              <a:gd name="T3" fmla="*/ 0 h 87"/>
              <a:gd name="T4" fmla="*/ 2147483647 w 60"/>
              <a:gd name="T5" fmla="*/ 2147483647 h 87"/>
              <a:gd name="T6" fmla="*/ 0 w 60"/>
              <a:gd name="T7" fmla="*/ 2147483647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87"/>
              <a:gd name="T14" fmla="*/ 60 w 60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87">
                <a:moveTo>
                  <a:pt x="0" y="64"/>
                </a:moveTo>
                <a:lnTo>
                  <a:pt x="60" y="0"/>
                </a:lnTo>
                <a:lnTo>
                  <a:pt x="50" y="87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8" name="Freeform 15">
            <a:extLst>
              <a:ext uri="{FF2B5EF4-FFF2-40B4-BE49-F238E27FC236}">
                <a16:creationId xmlns:a16="http://schemas.microsoft.com/office/drawing/2014/main" id="{1C9225D0-38F4-4A4B-BAF1-936480EB54F3}"/>
              </a:ext>
            </a:extLst>
          </p:cNvPr>
          <p:cNvSpPr>
            <a:spLocks/>
          </p:cNvSpPr>
          <p:nvPr/>
        </p:nvSpPr>
        <p:spPr bwMode="auto">
          <a:xfrm>
            <a:off x="3113764" y="4519612"/>
            <a:ext cx="406400" cy="406400"/>
          </a:xfrm>
          <a:custGeom>
            <a:avLst/>
            <a:gdLst>
              <a:gd name="T0" fmla="*/ 0 w 922"/>
              <a:gd name="T1" fmla="*/ 2147483647 h 922"/>
              <a:gd name="T2" fmla="*/ 2147483647 w 922"/>
              <a:gd name="T3" fmla="*/ 0 h 922"/>
              <a:gd name="T4" fmla="*/ 2147483647 w 922"/>
              <a:gd name="T5" fmla="*/ 2147483647 h 922"/>
              <a:gd name="T6" fmla="*/ 2147483647 w 922"/>
              <a:gd name="T7" fmla="*/ 2147483647 h 922"/>
              <a:gd name="T8" fmla="*/ 2147483647 w 922"/>
              <a:gd name="T9" fmla="*/ 2147483647 h 922"/>
              <a:gd name="T10" fmla="*/ 0 w 922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69" name="Freeform 16">
            <a:extLst>
              <a:ext uri="{FF2B5EF4-FFF2-40B4-BE49-F238E27FC236}">
                <a16:creationId xmlns:a16="http://schemas.microsoft.com/office/drawing/2014/main" id="{57CDCA28-2536-40C7-8001-A9E53E33EF20}"/>
              </a:ext>
            </a:extLst>
          </p:cNvPr>
          <p:cNvSpPr>
            <a:spLocks/>
          </p:cNvSpPr>
          <p:nvPr/>
        </p:nvSpPr>
        <p:spPr bwMode="auto">
          <a:xfrm>
            <a:off x="3113764" y="4519612"/>
            <a:ext cx="406400" cy="406400"/>
          </a:xfrm>
          <a:custGeom>
            <a:avLst/>
            <a:gdLst>
              <a:gd name="T0" fmla="*/ 0 w 256"/>
              <a:gd name="T1" fmla="*/ 2147483647 h 256"/>
              <a:gd name="T2" fmla="*/ 2147483647 w 256"/>
              <a:gd name="T3" fmla="*/ 0 h 256"/>
              <a:gd name="T4" fmla="*/ 2147483647 w 256"/>
              <a:gd name="T5" fmla="*/ 2147483647 h 256"/>
              <a:gd name="T6" fmla="*/ 2147483647 w 256"/>
              <a:gd name="T7" fmla="*/ 2147483647 h 256"/>
              <a:gd name="T8" fmla="*/ 2147483647 w 256"/>
              <a:gd name="T9" fmla="*/ 2147483647 h 256"/>
              <a:gd name="T10" fmla="*/ 0 w 256"/>
              <a:gd name="T11" fmla="*/ 2147483647 h 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6"/>
              <a:gd name="T20" fmla="*/ 256 w 256"/>
              <a:gd name="T21" fmla="*/ 256 h 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6">
                <a:moveTo>
                  <a:pt x="0" y="128"/>
                </a:move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28"/>
                  <a:pt x="256" y="128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cubicBezTo>
                  <a:pt x="57" y="256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0" name="Rectangle 17">
            <a:extLst>
              <a:ext uri="{FF2B5EF4-FFF2-40B4-BE49-F238E27FC236}">
                <a16:creationId xmlns:a16="http://schemas.microsoft.com/office/drawing/2014/main" id="{983DE591-6F15-4FB1-9C80-26648825A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589" y="4584699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 sz="1800"/>
          </a:p>
        </p:txBody>
      </p:sp>
      <p:sp>
        <p:nvSpPr>
          <p:cNvPr id="74771" name="Freeform 18">
            <a:extLst>
              <a:ext uri="{FF2B5EF4-FFF2-40B4-BE49-F238E27FC236}">
                <a16:creationId xmlns:a16="http://schemas.microsoft.com/office/drawing/2014/main" id="{060F7560-D775-420F-B2E0-86E03F3EF17B}"/>
              </a:ext>
            </a:extLst>
          </p:cNvPr>
          <p:cNvSpPr>
            <a:spLocks/>
          </p:cNvSpPr>
          <p:nvPr/>
        </p:nvSpPr>
        <p:spPr bwMode="auto">
          <a:xfrm>
            <a:off x="3520164" y="5197474"/>
            <a:ext cx="406400" cy="407988"/>
          </a:xfrm>
          <a:custGeom>
            <a:avLst/>
            <a:gdLst>
              <a:gd name="T0" fmla="*/ 0 w 921"/>
              <a:gd name="T1" fmla="*/ 2147483647 h 922"/>
              <a:gd name="T2" fmla="*/ 2147483647 w 921"/>
              <a:gd name="T3" fmla="*/ 0 h 922"/>
              <a:gd name="T4" fmla="*/ 2147483647 w 921"/>
              <a:gd name="T5" fmla="*/ 2147483647 h 922"/>
              <a:gd name="T6" fmla="*/ 2147483647 w 921"/>
              <a:gd name="T7" fmla="*/ 2147483647 h 922"/>
              <a:gd name="T8" fmla="*/ 2147483647 w 921"/>
              <a:gd name="T9" fmla="*/ 2147483647 h 922"/>
              <a:gd name="T10" fmla="*/ 0 w 921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72" name="Freeform 19">
            <a:extLst>
              <a:ext uri="{FF2B5EF4-FFF2-40B4-BE49-F238E27FC236}">
                <a16:creationId xmlns:a16="http://schemas.microsoft.com/office/drawing/2014/main" id="{E376DEF8-681D-4F25-B128-3BD163C8E328}"/>
              </a:ext>
            </a:extLst>
          </p:cNvPr>
          <p:cNvSpPr>
            <a:spLocks/>
          </p:cNvSpPr>
          <p:nvPr/>
        </p:nvSpPr>
        <p:spPr bwMode="auto">
          <a:xfrm>
            <a:off x="3520164" y="5197474"/>
            <a:ext cx="406400" cy="407988"/>
          </a:xfrm>
          <a:custGeom>
            <a:avLst/>
            <a:gdLst>
              <a:gd name="T0" fmla="*/ 0 w 256"/>
              <a:gd name="T1" fmla="*/ 2147483647 h 257"/>
              <a:gd name="T2" fmla="*/ 2147483647 w 256"/>
              <a:gd name="T3" fmla="*/ 0 h 257"/>
              <a:gd name="T4" fmla="*/ 2147483647 w 256"/>
              <a:gd name="T5" fmla="*/ 2147483647 h 257"/>
              <a:gd name="T6" fmla="*/ 2147483647 w 256"/>
              <a:gd name="T7" fmla="*/ 2147483647 h 257"/>
              <a:gd name="T8" fmla="*/ 2147483647 w 256"/>
              <a:gd name="T9" fmla="*/ 2147483647 h 257"/>
              <a:gd name="T10" fmla="*/ 0 w 256"/>
              <a:gd name="T11" fmla="*/ 214748364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7"/>
              <a:gd name="T20" fmla="*/ 256 w 256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7">
                <a:moveTo>
                  <a:pt x="0" y="129"/>
                </a:moveTo>
                <a:cubicBezTo>
                  <a:pt x="0" y="58"/>
                  <a:pt x="58" y="0"/>
                  <a:pt x="129" y="0"/>
                </a:cubicBezTo>
                <a:cubicBezTo>
                  <a:pt x="199" y="0"/>
                  <a:pt x="256" y="58"/>
                  <a:pt x="256" y="129"/>
                </a:cubicBezTo>
                <a:cubicBezTo>
                  <a:pt x="256" y="129"/>
                  <a:pt x="256" y="129"/>
                  <a:pt x="256" y="129"/>
                </a:cubicBezTo>
                <a:cubicBezTo>
                  <a:pt x="256" y="199"/>
                  <a:pt x="199" y="257"/>
                  <a:pt x="129" y="257"/>
                </a:cubicBezTo>
                <a:cubicBezTo>
                  <a:pt x="58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3" name="Rectangle 20">
            <a:extLst>
              <a:ext uri="{FF2B5EF4-FFF2-40B4-BE49-F238E27FC236}">
                <a16:creationId xmlns:a16="http://schemas.microsoft.com/office/drawing/2014/main" id="{246A4A12-9C7C-409A-8A5F-73183CA51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814" y="5264149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  <a:endParaRPr lang="en-US" altLang="en-US" sz="1800"/>
          </a:p>
        </p:txBody>
      </p:sp>
      <p:sp>
        <p:nvSpPr>
          <p:cNvPr id="74774" name="Freeform 21">
            <a:extLst>
              <a:ext uri="{FF2B5EF4-FFF2-40B4-BE49-F238E27FC236}">
                <a16:creationId xmlns:a16="http://schemas.microsoft.com/office/drawing/2014/main" id="{43E2CFA7-B92A-42CD-8532-884B94CC7B38}"/>
              </a:ext>
            </a:extLst>
          </p:cNvPr>
          <p:cNvSpPr>
            <a:spLocks/>
          </p:cNvSpPr>
          <p:nvPr/>
        </p:nvSpPr>
        <p:spPr bwMode="auto">
          <a:xfrm>
            <a:off x="2707364" y="5197474"/>
            <a:ext cx="406400" cy="407988"/>
          </a:xfrm>
          <a:custGeom>
            <a:avLst/>
            <a:gdLst>
              <a:gd name="T0" fmla="*/ 0 w 921"/>
              <a:gd name="T1" fmla="*/ 2147483647 h 922"/>
              <a:gd name="T2" fmla="*/ 2147483647 w 921"/>
              <a:gd name="T3" fmla="*/ 0 h 922"/>
              <a:gd name="T4" fmla="*/ 2147483647 w 921"/>
              <a:gd name="T5" fmla="*/ 2147483647 h 922"/>
              <a:gd name="T6" fmla="*/ 2147483647 w 921"/>
              <a:gd name="T7" fmla="*/ 2147483647 h 922"/>
              <a:gd name="T8" fmla="*/ 2147483647 w 921"/>
              <a:gd name="T9" fmla="*/ 2147483647 h 922"/>
              <a:gd name="T10" fmla="*/ 0 w 921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0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0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75" name="Freeform 22">
            <a:extLst>
              <a:ext uri="{FF2B5EF4-FFF2-40B4-BE49-F238E27FC236}">
                <a16:creationId xmlns:a16="http://schemas.microsoft.com/office/drawing/2014/main" id="{BDC542F4-D184-440C-BCCF-77F37EDFC6C9}"/>
              </a:ext>
            </a:extLst>
          </p:cNvPr>
          <p:cNvSpPr>
            <a:spLocks/>
          </p:cNvSpPr>
          <p:nvPr/>
        </p:nvSpPr>
        <p:spPr bwMode="auto">
          <a:xfrm>
            <a:off x="2707364" y="5197474"/>
            <a:ext cx="406400" cy="407988"/>
          </a:xfrm>
          <a:custGeom>
            <a:avLst/>
            <a:gdLst>
              <a:gd name="T0" fmla="*/ 0 w 256"/>
              <a:gd name="T1" fmla="*/ 2147483647 h 257"/>
              <a:gd name="T2" fmla="*/ 2147483647 w 256"/>
              <a:gd name="T3" fmla="*/ 0 h 257"/>
              <a:gd name="T4" fmla="*/ 2147483647 w 256"/>
              <a:gd name="T5" fmla="*/ 2147483647 h 257"/>
              <a:gd name="T6" fmla="*/ 2147483647 w 256"/>
              <a:gd name="T7" fmla="*/ 2147483647 h 257"/>
              <a:gd name="T8" fmla="*/ 2147483647 w 256"/>
              <a:gd name="T9" fmla="*/ 2147483647 h 257"/>
              <a:gd name="T10" fmla="*/ 0 w 256"/>
              <a:gd name="T11" fmla="*/ 214748364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7"/>
              <a:gd name="T20" fmla="*/ 256 w 256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7">
                <a:moveTo>
                  <a:pt x="0" y="129"/>
                </a:moveTo>
                <a:cubicBezTo>
                  <a:pt x="0" y="58"/>
                  <a:pt x="57" y="0"/>
                  <a:pt x="128" y="0"/>
                </a:cubicBezTo>
                <a:cubicBezTo>
                  <a:pt x="199" y="0"/>
                  <a:pt x="256" y="58"/>
                  <a:pt x="256" y="129"/>
                </a:cubicBezTo>
                <a:cubicBezTo>
                  <a:pt x="256" y="129"/>
                  <a:pt x="256" y="129"/>
                  <a:pt x="256" y="129"/>
                </a:cubicBezTo>
                <a:cubicBezTo>
                  <a:pt x="256" y="199"/>
                  <a:pt x="199" y="257"/>
                  <a:pt x="128" y="257"/>
                </a:cubicBezTo>
                <a:cubicBezTo>
                  <a:pt x="57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6" name="Rectangle 23">
            <a:extLst>
              <a:ext uri="{FF2B5EF4-FFF2-40B4-BE49-F238E27FC236}">
                <a16:creationId xmlns:a16="http://schemas.microsoft.com/office/drawing/2014/main" id="{ABD11A1B-4E16-4ACF-AB68-C0620AEEE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014" y="5264149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en-US" sz="1800"/>
          </a:p>
        </p:txBody>
      </p:sp>
      <p:sp>
        <p:nvSpPr>
          <p:cNvPr id="74777" name="Freeform 24">
            <a:extLst>
              <a:ext uri="{FF2B5EF4-FFF2-40B4-BE49-F238E27FC236}">
                <a16:creationId xmlns:a16="http://schemas.microsoft.com/office/drawing/2014/main" id="{6DD8B436-BC47-41D5-B100-05A2C7EB8824}"/>
              </a:ext>
            </a:extLst>
          </p:cNvPr>
          <p:cNvSpPr>
            <a:spLocks/>
          </p:cNvSpPr>
          <p:nvPr/>
        </p:nvSpPr>
        <p:spPr bwMode="auto">
          <a:xfrm>
            <a:off x="3304265" y="4202113"/>
            <a:ext cx="519113" cy="568325"/>
          </a:xfrm>
          <a:custGeom>
            <a:avLst/>
            <a:gdLst>
              <a:gd name="T0" fmla="*/ 2147483647 w 327"/>
              <a:gd name="T1" fmla="*/ 2147483647 h 358"/>
              <a:gd name="T2" fmla="*/ 2147483647 w 327"/>
              <a:gd name="T3" fmla="*/ 2147483647 h 358"/>
              <a:gd name="T4" fmla="*/ 2147483647 w 327"/>
              <a:gd name="T5" fmla="*/ 2147483647 h 358"/>
              <a:gd name="T6" fmla="*/ 0 w 327"/>
              <a:gd name="T7" fmla="*/ 2147483647 h 358"/>
              <a:gd name="T8" fmla="*/ 0 60000 65536"/>
              <a:gd name="T9" fmla="*/ 0 60000 65536"/>
              <a:gd name="T10" fmla="*/ 0 60000 65536"/>
              <a:gd name="T11" fmla="*/ 0 60000 65536"/>
              <a:gd name="T12" fmla="*/ 0 w 327"/>
              <a:gd name="T13" fmla="*/ 0 h 358"/>
              <a:gd name="T14" fmla="*/ 327 w 327"/>
              <a:gd name="T15" fmla="*/ 358 h 3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7" h="358">
                <a:moveTo>
                  <a:pt x="136" y="328"/>
                </a:moveTo>
                <a:cubicBezTo>
                  <a:pt x="223" y="358"/>
                  <a:pt x="303" y="315"/>
                  <a:pt x="315" y="232"/>
                </a:cubicBezTo>
                <a:cubicBezTo>
                  <a:pt x="327" y="150"/>
                  <a:pt x="266" y="59"/>
                  <a:pt x="179" y="29"/>
                </a:cubicBezTo>
                <a:cubicBezTo>
                  <a:pt x="92" y="0"/>
                  <a:pt x="13" y="42"/>
                  <a:pt x="0" y="124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8" name="Freeform 25">
            <a:extLst>
              <a:ext uri="{FF2B5EF4-FFF2-40B4-BE49-F238E27FC236}">
                <a16:creationId xmlns:a16="http://schemas.microsoft.com/office/drawing/2014/main" id="{F45704AE-3131-437F-9AEA-F19B5F553B14}"/>
              </a:ext>
            </a:extLst>
          </p:cNvPr>
          <p:cNvSpPr>
            <a:spLocks/>
          </p:cNvSpPr>
          <p:nvPr/>
        </p:nvSpPr>
        <p:spPr bwMode="auto">
          <a:xfrm>
            <a:off x="3259815" y="4383088"/>
            <a:ext cx="87313" cy="136525"/>
          </a:xfrm>
          <a:custGeom>
            <a:avLst/>
            <a:gdLst>
              <a:gd name="T0" fmla="*/ 2147483647 w 55"/>
              <a:gd name="T1" fmla="*/ 0 h 86"/>
              <a:gd name="T2" fmla="*/ 2147483647 w 55"/>
              <a:gd name="T3" fmla="*/ 2147483647 h 86"/>
              <a:gd name="T4" fmla="*/ 0 w 55"/>
              <a:gd name="T5" fmla="*/ 2147483647 h 86"/>
              <a:gd name="T6" fmla="*/ 2147483647 w 55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86"/>
              <a:gd name="T14" fmla="*/ 55 w 55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86">
                <a:moveTo>
                  <a:pt x="55" y="0"/>
                </a:moveTo>
                <a:lnTo>
                  <a:pt x="36" y="86"/>
                </a:lnTo>
                <a:lnTo>
                  <a:pt x="0" y="6"/>
                </a:lnTo>
                <a:lnTo>
                  <a:pt x="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9" name="Line 26">
            <a:extLst>
              <a:ext uri="{FF2B5EF4-FFF2-40B4-BE49-F238E27FC236}">
                <a16:creationId xmlns:a16="http://schemas.microsoft.com/office/drawing/2014/main" id="{BEB4F404-7181-4734-B2B9-9548520967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02915" y="4972050"/>
            <a:ext cx="206375" cy="430213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0" name="Freeform 27">
            <a:extLst>
              <a:ext uri="{FF2B5EF4-FFF2-40B4-BE49-F238E27FC236}">
                <a16:creationId xmlns:a16="http://schemas.microsoft.com/office/drawing/2014/main" id="{9B3B9713-110B-4AA4-B994-C5550B5EDC85}"/>
              </a:ext>
            </a:extLst>
          </p:cNvPr>
          <p:cNvSpPr>
            <a:spLocks/>
          </p:cNvSpPr>
          <p:nvPr/>
        </p:nvSpPr>
        <p:spPr bwMode="auto">
          <a:xfrm>
            <a:off x="5150528" y="4862512"/>
            <a:ext cx="96837" cy="138112"/>
          </a:xfrm>
          <a:custGeom>
            <a:avLst/>
            <a:gdLst>
              <a:gd name="T0" fmla="*/ 2147483647 w 61"/>
              <a:gd name="T1" fmla="*/ 2147483647 h 87"/>
              <a:gd name="T2" fmla="*/ 0 w 61"/>
              <a:gd name="T3" fmla="*/ 0 h 87"/>
              <a:gd name="T4" fmla="*/ 2147483647 w 61"/>
              <a:gd name="T5" fmla="*/ 2147483647 h 87"/>
              <a:gd name="T6" fmla="*/ 2147483647 w 61"/>
              <a:gd name="T7" fmla="*/ 2147483647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1"/>
              <a:gd name="T13" fmla="*/ 0 h 87"/>
              <a:gd name="T14" fmla="*/ 61 w 61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" h="87">
                <a:moveTo>
                  <a:pt x="11" y="87"/>
                </a:moveTo>
                <a:lnTo>
                  <a:pt x="0" y="0"/>
                </a:lnTo>
                <a:lnTo>
                  <a:pt x="61" y="63"/>
                </a:lnTo>
                <a:lnTo>
                  <a:pt x="11" y="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1" name="Line 28">
            <a:extLst>
              <a:ext uri="{FF2B5EF4-FFF2-40B4-BE49-F238E27FC236}">
                <a16:creationId xmlns:a16="http://schemas.microsoft.com/office/drawing/2014/main" id="{C7E51354-3BAF-49A7-A281-7CED1DA243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94902" y="4964112"/>
            <a:ext cx="201612" cy="438150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2" name="Freeform 29">
            <a:extLst>
              <a:ext uri="{FF2B5EF4-FFF2-40B4-BE49-F238E27FC236}">
                <a16:creationId xmlns:a16="http://schemas.microsoft.com/office/drawing/2014/main" id="{5F0F23EA-E940-4B15-B039-893F91403951}"/>
              </a:ext>
            </a:extLst>
          </p:cNvPr>
          <p:cNvSpPr>
            <a:spLocks/>
          </p:cNvSpPr>
          <p:nvPr/>
        </p:nvSpPr>
        <p:spPr bwMode="auto">
          <a:xfrm>
            <a:off x="4752064" y="4854575"/>
            <a:ext cx="95250" cy="138113"/>
          </a:xfrm>
          <a:custGeom>
            <a:avLst/>
            <a:gdLst>
              <a:gd name="T0" fmla="*/ 0 w 60"/>
              <a:gd name="T1" fmla="*/ 2147483647 h 87"/>
              <a:gd name="T2" fmla="*/ 2147483647 w 60"/>
              <a:gd name="T3" fmla="*/ 0 h 87"/>
              <a:gd name="T4" fmla="*/ 2147483647 w 60"/>
              <a:gd name="T5" fmla="*/ 2147483647 h 87"/>
              <a:gd name="T6" fmla="*/ 0 w 60"/>
              <a:gd name="T7" fmla="*/ 2147483647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87"/>
              <a:gd name="T14" fmla="*/ 60 w 60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87">
                <a:moveTo>
                  <a:pt x="0" y="64"/>
                </a:moveTo>
                <a:lnTo>
                  <a:pt x="60" y="0"/>
                </a:lnTo>
                <a:lnTo>
                  <a:pt x="50" y="87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3" name="Freeform 30">
            <a:extLst>
              <a:ext uri="{FF2B5EF4-FFF2-40B4-BE49-F238E27FC236}">
                <a16:creationId xmlns:a16="http://schemas.microsoft.com/office/drawing/2014/main" id="{DBE53BA8-0DF7-41E5-8196-9DF0117ED187}"/>
              </a:ext>
            </a:extLst>
          </p:cNvPr>
          <p:cNvSpPr>
            <a:spLocks/>
          </p:cNvSpPr>
          <p:nvPr/>
        </p:nvSpPr>
        <p:spPr bwMode="auto">
          <a:xfrm>
            <a:off x="4799689" y="4519612"/>
            <a:ext cx="406400" cy="406400"/>
          </a:xfrm>
          <a:custGeom>
            <a:avLst/>
            <a:gdLst>
              <a:gd name="T0" fmla="*/ 0 w 922"/>
              <a:gd name="T1" fmla="*/ 2147483647 h 922"/>
              <a:gd name="T2" fmla="*/ 2147483647 w 922"/>
              <a:gd name="T3" fmla="*/ 0 h 922"/>
              <a:gd name="T4" fmla="*/ 2147483647 w 922"/>
              <a:gd name="T5" fmla="*/ 2147483647 h 922"/>
              <a:gd name="T6" fmla="*/ 2147483647 w 922"/>
              <a:gd name="T7" fmla="*/ 2147483647 h 922"/>
              <a:gd name="T8" fmla="*/ 2147483647 w 922"/>
              <a:gd name="T9" fmla="*/ 2147483647 h 922"/>
              <a:gd name="T10" fmla="*/ 0 w 922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7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2"/>
                  <a:pt x="461" y="922"/>
                </a:cubicBezTo>
                <a:cubicBezTo>
                  <a:pt x="207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84" name="Freeform 31">
            <a:extLst>
              <a:ext uri="{FF2B5EF4-FFF2-40B4-BE49-F238E27FC236}">
                <a16:creationId xmlns:a16="http://schemas.microsoft.com/office/drawing/2014/main" id="{CD7777D9-44B1-4E84-AB3B-9E5BE981FEEC}"/>
              </a:ext>
            </a:extLst>
          </p:cNvPr>
          <p:cNvSpPr>
            <a:spLocks/>
          </p:cNvSpPr>
          <p:nvPr/>
        </p:nvSpPr>
        <p:spPr bwMode="auto">
          <a:xfrm>
            <a:off x="4799689" y="4519612"/>
            <a:ext cx="406400" cy="406400"/>
          </a:xfrm>
          <a:custGeom>
            <a:avLst/>
            <a:gdLst>
              <a:gd name="T0" fmla="*/ 0 w 256"/>
              <a:gd name="T1" fmla="*/ 2147483647 h 256"/>
              <a:gd name="T2" fmla="*/ 2147483647 w 256"/>
              <a:gd name="T3" fmla="*/ 0 h 256"/>
              <a:gd name="T4" fmla="*/ 2147483647 w 256"/>
              <a:gd name="T5" fmla="*/ 2147483647 h 256"/>
              <a:gd name="T6" fmla="*/ 2147483647 w 256"/>
              <a:gd name="T7" fmla="*/ 2147483647 h 256"/>
              <a:gd name="T8" fmla="*/ 2147483647 w 256"/>
              <a:gd name="T9" fmla="*/ 2147483647 h 256"/>
              <a:gd name="T10" fmla="*/ 0 w 256"/>
              <a:gd name="T11" fmla="*/ 2147483647 h 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6"/>
              <a:gd name="T20" fmla="*/ 256 w 256"/>
              <a:gd name="T21" fmla="*/ 256 h 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6">
                <a:moveTo>
                  <a:pt x="0" y="128"/>
                </a:move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28"/>
                  <a:pt x="256" y="128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cubicBezTo>
                  <a:pt x="57" y="256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5" name="Rectangle 32">
            <a:extLst>
              <a:ext uri="{FF2B5EF4-FFF2-40B4-BE49-F238E27FC236}">
                <a16:creationId xmlns:a16="http://schemas.microsoft.com/office/drawing/2014/main" id="{0F05B0B2-28C8-43E3-8300-EE2152498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5102" y="4584699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1800"/>
          </a:p>
        </p:txBody>
      </p:sp>
      <p:sp>
        <p:nvSpPr>
          <p:cNvPr id="74786" name="Freeform 33">
            <a:extLst>
              <a:ext uri="{FF2B5EF4-FFF2-40B4-BE49-F238E27FC236}">
                <a16:creationId xmlns:a16="http://schemas.microsoft.com/office/drawing/2014/main" id="{9118FD4A-07DF-4341-91D0-3A9A4C553FCB}"/>
              </a:ext>
            </a:extLst>
          </p:cNvPr>
          <p:cNvSpPr>
            <a:spLocks/>
          </p:cNvSpPr>
          <p:nvPr/>
        </p:nvSpPr>
        <p:spPr bwMode="auto">
          <a:xfrm>
            <a:off x="5206089" y="5197474"/>
            <a:ext cx="406400" cy="407988"/>
          </a:xfrm>
          <a:custGeom>
            <a:avLst/>
            <a:gdLst>
              <a:gd name="T0" fmla="*/ 0 w 921"/>
              <a:gd name="T1" fmla="*/ 2147483647 h 922"/>
              <a:gd name="T2" fmla="*/ 2147483647 w 921"/>
              <a:gd name="T3" fmla="*/ 0 h 922"/>
              <a:gd name="T4" fmla="*/ 2147483647 w 921"/>
              <a:gd name="T5" fmla="*/ 2147483647 h 922"/>
              <a:gd name="T6" fmla="*/ 2147483647 w 921"/>
              <a:gd name="T7" fmla="*/ 2147483647 h 922"/>
              <a:gd name="T8" fmla="*/ 2147483647 w 921"/>
              <a:gd name="T9" fmla="*/ 2147483647 h 922"/>
              <a:gd name="T10" fmla="*/ 0 w 921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87" name="Freeform 34">
            <a:extLst>
              <a:ext uri="{FF2B5EF4-FFF2-40B4-BE49-F238E27FC236}">
                <a16:creationId xmlns:a16="http://schemas.microsoft.com/office/drawing/2014/main" id="{9AC6E25D-A947-43A3-ADA6-E92A379689BC}"/>
              </a:ext>
            </a:extLst>
          </p:cNvPr>
          <p:cNvSpPr>
            <a:spLocks/>
          </p:cNvSpPr>
          <p:nvPr/>
        </p:nvSpPr>
        <p:spPr bwMode="auto">
          <a:xfrm>
            <a:off x="5206089" y="5197474"/>
            <a:ext cx="406400" cy="407988"/>
          </a:xfrm>
          <a:custGeom>
            <a:avLst/>
            <a:gdLst>
              <a:gd name="T0" fmla="*/ 0 w 256"/>
              <a:gd name="T1" fmla="*/ 2147483647 h 257"/>
              <a:gd name="T2" fmla="*/ 2147483647 w 256"/>
              <a:gd name="T3" fmla="*/ 0 h 257"/>
              <a:gd name="T4" fmla="*/ 2147483647 w 256"/>
              <a:gd name="T5" fmla="*/ 2147483647 h 257"/>
              <a:gd name="T6" fmla="*/ 2147483647 w 256"/>
              <a:gd name="T7" fmla="*/ 2147483647 h 257"/>
              <a:gd name="T8" fmla="*/ 2147483647 w 256"/>
              <a:gd name="T9" fmla="*/ 2147483647 h 257"/>
              <a:gd name="T10" fmla="*/ 0 w 256"/>
              <a:gd name="T11" fmla="*/ 214748364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7"/>
              <a:gd name="T20" fmla="*/ 256 w 256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7">
                <a:moveTo>
                  <a:pt x="0" y="129"/>
                </a:moveTo>
                <a:cubicBezTo>
                  <a:pt x="0" y="58"/>
                  <a:pt x="57" y="0"/>
                  <a:pt x="128" y="0"/>
                </a:cubicBezTo>
                <a:cubicBezTo>
                  <a:pt x="199" y="0"/>
                  <a:pt x="256" y="58"/>
                  <a:pt x="256" y="129"/>
                </a:cubicBezTo>
                <a:cubicBezTo>
                  <a:pt x="256" y="129"/>
                  <a:pt x="256" y="129"/>
                  <a:pt x="256" y="129"/>
                </a:cubicBezTo>
                <a:cubicBezTo>
                  <a:pt x="256" y="199"/>
                  <a:pt x="199" y="257"/>
                  <a:pt x="128" y="257"/>
                </a:cubicBezTo>
                <a:cubicBezTo>
                  <a:pt x="57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8" name="Rectangle 35">
            <a:extLst>
              <a:ext uri="{FF2B5EF4-FFF2-40B4-BE49-F238E27FC236}">
                <a16:creationId xmlns:a16="http://schemas.microsoft.com/office/drawing/2014/main" id="{580AB11A-910C-4760-B2D6-951DC25F6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8327" y="5264149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endParaRPr lang="en-US" altLang="en-US" sz="1800"/>
          </a:p>
        </p:txBody>
      </p:sp>
      <p:sp>
        <p:nvSpPr>
          <p:cNvPr id="74789" name="Freeform 36">
            <a:extLst>
              <a:ext uri="{FF2B5EF4-FFF2-40B4-BE49-F238E27FC236}">
                <a16:creationId xmlns:a16="http://schemas.microsoft.com/office/drawing/2014/main" id="{04AA1A6B-46A7-4809-9F47-D963D3115D34}"/>
              </a:ext>
            </a:extLst>
          </p:cNvPr>
          <p:cNvSpPr>
            <a:spLocks/>
          </p:cNvSpPr>
          <p:nvPr/>
        </p:nvSpPr>
        <p:spPr bwMode="auto">
          <a:xfrm>
            <a:off x="4393289" y="5197474"/>
            <a:ext cx="406400" cy="407988"/>
          </a:xfrm>
          <a:custGeom>
            <a:avLst/>
            <a:gdLst>
              <a:gd name="T0" fmla="*/ 0 w 921"/>
              <a:gd name="T1" fmla="*/ 2147483647 h 922"/>
              <a:gd name="T2" fmla="*/ 2147483647 w 921"/>
              <a:gd name="T3" fmla="*/ 0 h 922"/>
              <a:gd name="T4" fmla="*/ 2147483647 w 921"/>
              <a:gd name="T5" fmla="*/ 2147483647 h 922"/>
              <a:gd name="T6" fmla="*/ 2147483647 w 921"/>
              <a:gd name="T7" fmla="*/ 2147483647 h 922"/>
              <a:gd name="T8" fmla="*/ 2147483647 w 921"/>
              <a:gd name="T9" fmla="*/ 2147483647 h 922"/>
              <a:gd name="T10" fmla="*/ 0 w 921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0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0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90" name="Freeform 37">
            <a:extLst>
              <a:ext uri="{FF2B5EF4-FFF2-40B4-BE49-F238E27FC236}">
                <a16:creationId xmlns:a16="http://schemas.microsoft.com/office/drawing/2014/main" id="{BDBE75C5-DAF5-4015-B384-CFDC814BC197}"/>
              </a:ext>
            </a:extLst>
          </p:cNvPr>
          <p:cNvSpPr>
            <a:spLocks/>
          </p:cNvSpPr>
          <p:nvPr/>
        </p:nvSpPr>
        <p:spPr bwMode="auto">
          <a:xfrm>
            <a:off x="4393289" y="5197474"/>
            <a:ext cx="406400" cy="407988"/>
          </a:xfrm>
          <a:custGeom>
            <a:avLst/>
            <a:gdLst>
              <a:gd name="T0" fmla="*/ 0 w 256"/>
              <a:gd name="T1" fmla="*/ 2147483647 h 257"/>
              <a:gd name="T2" fmla="*/ 2147483647 w 256"/>
              <a:gd name="T3" fmla="*/ 0 h 257"/>
              <a:gd name="T4" fmla="*/ 2147483647 w 256"/>
              <a:gd name="T5" fmla="*/ 2147483647 h 257"/>
              <a:gd name="T6" fmla="*/ 2147483647 w 256"/>
              <a:gd name="T7" fmla="*/ 2147483647 h 257"/>
              <a:gd name="T8" fmla="*/ 2147483647 w 256"/>
              <a:gd name="T9" fmla="*/ 2147483647 h 257"/>
              <a:gd name="T10" fmla="*/ 0 w 256"/>
              <a:gd name="T11" fmla="*/ 214748364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7"/>
              <a:gd name="T20" fmla="*/ 256 w 256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7">
                <a:moveTo>
                  <a:pt x="0" y="129"/>
                </a:moveTo>
                <a:cubicBezTo>
                  <a:pt x="0" y="58"/>
                  <a:pt x="57" y="0"/>
                  <a:pt x="127" y="0"/>
                </a:cubicBezTo>
                <a:cubicBezTo>
                  <a:pt x="198" y="0"/>
                  <a:pt x="256" y="58"/>
                  <a:pt x="256" y="129"/>
                </a:cubicBezTo>
                <a:cubicBezTo>
                  <a:pt x="256" y="129"/>
                  <a:pt x="256" y="129"/>
                  <a:pt x="256" y="129"/>
                </a:cubicBezTo>
                <a:cubicBezTo>
                  <a:pt x="256" y="199"/>
                  <a:pt x="198" y="257"/>
                  <a:pt x="127" y="257"/>
                </a:cubicBezTo>
                <a:cubicBezTo>
                  <a:pt x="57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91" name="Rectangle 38">
            <a:extLst>
              <a:ext uri="{FF2B5EF4-FFF2-40B4-BE49-F238E27FC236}">
                <a16:creationId xmlns:a16="http://schemas.microsoft.com/office/drawing/2014/main" id="{43B97F4B-5609-4752-8D52-D365AA58A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5527" y="5264149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 sz="1800"/>
          </a:p>
        </p:txBody>
      </p:sp>
      <p:sp>
        <p:nvSpPr>
          <p:cNvPr id="74792" name="Freeform 39">
            <a:extLst>
              <a:ext uri="{FF2B5EF4-FFF2-40B4-BE49-F238E27FC236}">
                <a16:creationId xmlns:a16="http://schemas.microsoft.com/office/drawing/2014/main" id="{3A255AA1-DBDC-48E3-917D-67383FE94E5E}"/>
              </a:ext>
            </a:extLst>
          </p:cNvPr>
          <p:cNvSpPr>
            <a:spLocks/>
          </p:cNvSpPr>
          <p:nvPr/>
        </p:nvSpPr>
        <p:spPr bwMode="auto">
          <a:xfrm>
            <a:off x="4990190" y="4202113"/>
            <a:ext cx="519113" cy="568325"/>
          </a:xfrm>
          <a:custGeom>
            <a:avLst/>
            <a:gdLst>
              <a:gd name="T0" fmla="*/ 2147483647 w 327"/>
              <a:gd name="T1" fmla="*/ 2147483647 h 358"/>
              <a:gd name="T2" fmla="*/ 2147483647 w 327"/>
              <a:gd name="T3" fmla="*/ 2147483647 h 358"/>
              <a:gd name="T4" fmla="*/ 2147483647 w 327"/>
              <a:gd name="T5" fmla="*/ 2147483647 h 358"/>
              <a:gd name="T6" fmla="*/ 0 w 327"/>
              <a:gd name="T7" fmla="*/ 2147483647 h 358"/>
              <a:gd name="T8" fmla="*/ 0 60000 65536"/>
              <a:gd name="T9" fmla="*/ 0 60000 65536"/>
              <a:gd name="T10" fmla="*/ 0 60000 65536"/>
              <a:gd name="T11" fmla="*/ 0 60000 65536"/>
              <a:gd name="T12" fmla="*/ 0 w 327"/>
              <a:gd name="T13" fmla="*/ 0 h 358"/>
              <a:gd name="T14" fmla="*/ 327 w 327"/>
              <a:gd name="T15" fmla="*/ 358 h 3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7" h="358">
                <a:moveTo>
                  <a:pt x="136" y="328"/>
                </a:moveTo>
                <a:cubicBezTo>
                  <a:pt x="223" y="358"/>
                  <a:pt x="303" y="315"/>
                  <a:pt x="315" y="232"/>
                </a:cubicBezTo>
                <a:cubicBezTo>
                  <a:pt x="327" y="150"/>
                  <a:pt x="266" y="59"/>
                  <a:pt x="179" y="29"/>
                </a:cubicBezTo>
                <a:cubicBezTo>
                  <a:pt x="92" y="0"/>
                  <a:pt x="13" y="42"/>
                  <a:pt x="0" y="124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93" name="Freeform 40">
            <a:extLst>
              <a:ext uri="{FF2B5EF4-FFF2-40B4-BE49-F238E27FC236}">
                <a16:creationId xmlns:a16="http://schemas.microsoft.com/office/drawing/2014/main" id="{325E00B8-793B-48A5-8478-A93EF304DAFB}"/>
              </a:ext>
            </a:extLst>
          </p:cNvPr>
          <p:cNvSpPr>
            <a:spLocks/>
          </p:cNvSpPr>
          <p:nvPr/>
        </p:nvSpPr>
        <p:spPr bwMode="auto">
          <a:xfrm>
            <a:off x="4945740" y="4383088"/>
            <a:ext cx="87313" cy="136525"/>
          </a:xfrm>
          <a:custGeom>
            <a:avLst/>
            <a:gdLst>
              <a:gd name="T0" fmla="*/ 2147483647 w 55"/>
              <a:gd name="T1" fmla="*/ 0 h 86"/>
              <a:gd name="T2" fmla="*/ 2147483647 w 55"/>
              <a:gd name="T3" fmla="*/ 2147483647 h 86"/>
              <a:gd name="T4" fmla="*/ 0 w 55"/>
              <a:gd name="T5" fmla="*/ 2147483647 h 86"/>
              <a:gd name="T6" fmla="*/ 2147483647 w 55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86"/>
              <a:gd name="T14" fmla="*/ 55 w 55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86">
                <a:moveTo>
                  <a:pt x="55" y="0"/>
                </a:moveTo>
                <a:lnTo>
                  <a:pt x="36" y="86"/>
                </a:lnTo>
                <a:lnTo>
                  <a:pt x="0" y="6"/>
                </a:lnTo>
                <a:lnTo>
                  <a:pt x="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94" name="Line 41">
            <a:extLst>
              <a:ext uri="{FF2B5EF4-FFF2-40B4-BE49-F238E27FC236}">
                <a16:creationId xmlns:a16="http://schemas.microsoft.com/office/drawing/2014/main" id="{81C6E3AD-D70E-421B-85F9-BE732A6BC45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11090" y="4972050"/>
            <a:ext cx="206375" cy="430213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95" name="Freeform 42">
            <a:extLst>
              <a:ext uri="{FF2B5EF4-FFF2-40B4-BE49-F238E27FC236}">
                <a16:creationId xmlns:a16="http://schemas.microsoft.com/office/drawing/2014/main" id="{3ECF8B93-4961-4F12-ABA4-3731E5417C6D}"/>
              </a:ext>
            </a:extLst>
          </p:cNvPr>
          <p:cNvSpPr>
            <a:spLocks/>
          </p:cNvSpPr>
          <p:nvPr/>
        </p:nvSpPr>
        <p:spPr bwMode="auto">
          <a:xfrm>
            <a:off x="7058703" y="4862512"/>
            <a:ext cx="98425" cy="138112"/>
          </a:xfrm>
          <a:custGeom>
            <a:avLst/>
            <a:gdLst>
              <a:gd name="T0" fmla="*/ 2147483647 w 62"/>
              <a:gd name="T1" fmla="*/ 2147483647 h 87"/>
              <a:gd name="T2" fmla="*/ 0 w 62"/>
              <a:gd name="T3" fmla="*/ 0 h 87"/>
              <a:gd name="T4" fmla="*/ 2147483647 w 62"/>
              <a:gd name="T5" fmla="*/ 2147483647 h 87"/>
              <a:gd name="T6" fmla="*/ 2147483647 w 62"/>
              <a:gd name="T7" fmla="*/ 2147483647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2"/>
              <a:gd name="T13" fmla="*/ 0 h 87"/>
              <a:gd name="T14" fmla="*/ 62 w 62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" h="87">
                <a:moveTo>
                  <a:pt x="11" y="87"/>
                </a:moveTo>
                <a:lnTo>
                  <a:pt x="0" y="0"/>
                </a:lnTo>
                <a:lnTo>
                  <a:pt x="62" y="63"/>
                </a:lnTo>
                <a:lnTo>
                  <a:pt x="11" y="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96" name="Line 43">
            <a:extLst>
              <a:ext uri="{FF2B5EF4-FFF2-40B4-BE49-F238E27FC236}">
                <a16:creationId xmlns:a16="http://schemas.microsoft.com/office/drawing/2014/main" id="{1BC2FEF3-3D86-46E7-873E-521CBB3E48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04665" y="4964112"/>
            <a:ext cx="200025" cy="438150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97" name="Freeform 44">
            <a:extLst>
              <a:ext uri="{FF2B5EF4-FFF2-40B4-BE49-F238E27FC236}">
                <a16:creationId xmlns:a16="http://schemas.microsoft.com/office/drawing/2014/main" id="{C6310336-9776-4751-A4FD-CBFB7709C2BD}"/>
              </a:ext>
            </a:extLst>
          </p:cNvPr>
          <p:cNvSpPr>
            <a:spLocks/>
          </p:cNvSpPr>
          <p:nvPr/>
        </p:nvSpPr>
        <p:spPr bwMode="auto">
          <a:xfrm>
            <a:off x="6660239" y="4854575"/>
            <a:ext cx="95250" cy="138113"/>
          </a:xfrm>
          <a:custGeom>
            <a:avLst/>
            <a:gdLst>
              <a:gd name="T0" fmla="*/ 0 w 60"/>
              <a:gd name="T1" fmla="*/ 2147483647 h 87"/>
              <a:gd name="T2" fmla="*/ 2147483647 w 60"/>
              <a:gd name="T3" fmla="*/ 0 h 87"/>
              <a:gd name="T4" fmla="*/ 2147483647 w 60"/>
              <a:gd name="T5" fmla="*/ 2147483647 h 87"/>
              <a:gd name="T6" fmla="*/ 0 w 60"/>
              <a:gd name="T7" fmla="*/ 2147483647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87"/>
              <a:gd name="T14" fmla="*/ 60 w 60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87">
                <a:moveTo>
                  <a:pt x="0" y="64"/>
                </a:moveTo>
                <a:lnTo>
                  <a:pt x="60" y="0"/>
                </a:lnTo>
                <a:lnTo>
                  <a:pt x="51" y="87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98" name="Freeform 45">
            <a:extLst>
              <a:ext uri="{FF2B5EF4-FFF2-40B4-BE49-F238E27FC236}">
                <a16:creationId xmlns:a16="http://schemas.microsoft.com/office/drawing/2014/main" id="{5D2AA6D4-FA6A-48D2-A579-FA650B159FA5}"/>
              </a:ext>
            </a:extLst>
          </p:cNvPr>
          <p:cNvSpPr>
            <a:spLocks/>
          </p:cNvSpPr>
          <p:nvPr/>
        </p:nvSpPr>
        <p:spPr bwMode="auto">
          <a:xfrm>
            <a:off x="6707864" y="4519612"/>
            <a:ext cx="406400" cy="406400"/>
          </a:xfrm>
          <a:custGeom>
            <a:avLst/>
            <a:gdLst>
              <a:gd name="T0" fmla="*/ 0 w 922"/>
              <a:gd name="T1" fmla="*/ 2147483647 h 922"/>
              <a:gd name="T2" fmla="*/ 2147483647 w 922"/>
              <a:gd name="T3" fmla="*/ 0 h 922"/>
              <a:gd name="T4" fmla="*/ 2147483647 w 922"/>
              <a:gd name="T5" fmla="*/ 2147483647 h 922"/>
              <a:gd name="T6" fmla="*/ 2147483647 w 922"/>
              <a:gd name="T7" fmla="*/ 2147483647 h 922"/>
              <a:gd name="T8" fmla="*/ 2147483647 w 922"/>
              <a:gd name="T9" fmla="*/ 2147483647 h 922"/>
              <a:gd name="T10" fmla="*/ 0 w 922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99" name="Freeform 46">
            <a:extLst>
              <a:ext uri="{FF2B5EF4-FFF2-40B4-BE49-F238E27FC236}">
                <a16:creationId xmlns:a16="http://schemas.microsoft.com/office/drawing/2014/main" id="{6CF6F108-2F04-40A0-9A56-69B03F9B1965}"/>
              </a:ext>
            </a:extLst>
          </p:cNvPr>
          <p:cNvSpPr>
            <a:spLocks/>
          </p:cNvSpPr>
          <p:nvPr/>
        </p:nvSpPr>
        <p:spPr bwMode="auto">
          <a:xfrm>
            <a:off x="6707864" y="4519612"/>
            <a:ext cx="406400" cy="406400"/>
          </a:xfrm>
          <a:custGeom>
            <a:avLst/>
            <a:gdLst>
              <a:gd name="T0" fmla="*/ 0 w 256"/>
              <a:gd name="T1" fmla="*/ 2147483647 h 256"/>
              <a:gd name="T2" fmla="*/ 2147483647 w 256"/>
              <a:gd name="T3" fmla="*/ 0 h 256"/>
              <a:gd name="T4" fmla="*/ 2147483647 w 256"/>
              <a:gd name="T5" fmla="*/ 2147483647 h 256"/>
              <a:gd name="T6" fmla="*/ 2147483647 w 256"/>
              <a:gd name="T7" fmla="*/ 2147483647 h 256"/>
              <a:gd name="T8" fmla="*/ 2147483647 w 256"/>
              <a:gd name="T9" fmla="*/ 2147483647 h 256"/>
              <a:gd name="T10" fmla="*/ 0 w 256"/>
              <a:gd name="T11" fmla="*/ 2147483647 h 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6"/>
              <a:gd name="T20" fmla="*/ 256 w 256"/>
              <a:gd name="T21" fmla="*/ 256 h 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6">
                <a:moveTo>
                  <a:pt x="0" y="128"/>
                </a:move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28"/>
                  <a:pt x="256" y="128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cubicBezTo>
                  <a:pt x="57" y="256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00" name="Rectangle 47">
            <a:extLst>
              <a:ext uri="{FF2B5EF4-FFF2-40B4-BE49-F238E27FC236}">
                <a16:creationId xmlns:a16="http://schemas.microsoft.com/office/drawing/2014/main" id="{A3DEFF56-BD9B-4810-9121-9548CBF5E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3277" y="4584699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en-US" sz="1800"/>
          </a:p>
        </p:txBody>
      </p:sp>
      <p:sp>
        <p:nvSpPr>
          <p:cNvPr id="74801" name="Freeform 48">
            <a:extLst>
              <a:ext uri="{FF2B5EF4-FFF2-40B4-BE49-F238E27FC236}">
                <a16:creationId xmlns:a16="http://schemas.microsoft.com/office/drawing/2014/main" id="{D4C5E2C5-20F4-4055-B01D-42AD02F996F7}"/>
              </a:ext>
            </a:extLst>
          </p:cNvPr>
          <p:cNvSpPr>
            <a:spLocks/>
          </p:cNvSpPr>
          <p:nvPr/>
        </p:nvSpPr>
        <p:spPr bwMode="auto">
          <a:xfrm>
            <a:off x="7114264" y="5197474"/>
            <a:ext cx="407988" cy="407988"/>
          </a:xfrm>
          <a:custGeom>
            <a:avLst/>
            <a:gdLst>
              <a:gd name="T0" fmla="*/ 0 w 921"/>
              <a:gd name="T1" fmla="*/ 2147483647 h 922"/>
              <a:gd name="T2" fmla="*/ 2147483647 w 921"/>
              <a:gd name="T3" fmla="*/ 0 h 922"/>
              <a:gd name="T4" fmla="*/ 2147483647 w 921"/>
              <a:gd name="T5" fmla="*/ 2147483647 h 922"/>
              <a:gd name="T6" fmla="*/ 2147483647 w 921"/>
              <a:gd name="T7" fmla="*/ 2147483647 h 922"/>
              <a:gd name="T8" fmla="*/ 2147483647 w 921"/>
              <a:gd name="T9" fmla="*/ 2147483647 h 922"/>
              <a:gd name="T10" fmla="*/ 0 w 921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0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0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02" name="Freeform 49">
            <a:extLst>
              <a:ext uri="{FF2B5EF4-FFF2-40B4-BE49-F238E27FC236}">
                <a16:creationId xmlns:a16="http://schemas.microsoft.com/office/drawing/2014/main" id="{8DD24113-F772-49CB-95CB-8040BA55F867}"/>
              </a:ext>
            </a:extLst>
          </p:cNvPr>
          <p:cNvSpPr>
            <a:spLocks/>
          </p:cNvSpPr>
          <p:nvPr/>
        </p:nvSpPr>
        <p:spPr bwMode="auto">
          <a:xfrm>
            <a:off x="7114264" y="5197474"/>
            <a:ext cx="407988" cy="407988"/>
          </a:xfrm>
          <a:custGeom>
            <a:avLst/>
            <a:gdLst>
              <a:gd name="T0" fmla="*/ 0 w 257"/>
              <a:gd name="T1" fmla="*/ 2147483647 h 257"/>
              <a:gd name="T2" fmla="*/ 2147483647 w 257"/>
              <a:gd name="T3" fmla="*/ 0 h 257"/>
              <a:gd name="T4" fmla="*/ 2147483647 w 257"/>
              <a:gd name="T5" fmla="*/ 2147483647 h 257"/>
              <a:gd name="T6" fmla="*/ 2147483647 w 257"/>
              <a:gd name="T7" fmla="*/ 2147483647 h 257"/>
              <a:gd name="T8" fmla="*/ 2147483647 w 257"/>
              <a:gd name="T9" fmla="*/ 2147483647 h 257"/>
              <a:gd name="T10" fmla="*/ 0 w 257"/>
              <a:gd name="T11" fmla="*/ 214748364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9"/>
                </a:moveTo>
                <a:cubicBezTo>
                  <a:pt x="0" y="58"/>
                  <a:pt x="58" y="0"/>
                  <a:pt x="128" y="0"/>
                </a:cubicBezTo>
                <a:cubicBezTo>
                  <a:pt x="199" y="0"/>
                  <a:pt x="257" y="58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199"/>
                  <a:pt x="199" y="257"/>
                  <a:pt x="128" y="257"/>
                </a:cubicBezTo>
                <a:cubicBezTo>
                  <a:pt x="58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03" name="Rectangle 50">
            <a:extLst>
              <a:ext uri="{FF2B5EF4-FFF2-40B4-BE49-F238E27FC236}">
                <a16:creationId xmlns:a16="http://schemas.microsoft.com/office/drawing/2014/main" id="{0515247D-BEBD-4DEC-A104-DFD5C0872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1414" y="5264149"/>
            <a:ext cx="25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endParaRPr lang="en-US" altLang="en-US" sz="1800"/>
          </a:p>
        </p:txBody>
      </p:sp>
      <p:sp>
        <p:nvSpPr>
          <p:cNvPr id="74804" name="Freeform 51">
            <a:extLst>
              <a:ext uri="{FF2B5EF4-FFF2-40B4-BE49-F238E27FC236}">
                <a16:creationId xmlns:a16="http://schemas.microsoft.com/office/drawing/2014/main" id="{27DE6360-70D0-4DC0-8514-980A2EDFC7E1}"/>
              </a:ext>
            </a:extLst>
          </p:cNvPr>
          <p:cNvSpPr>
            <a:spLocks/>
          </p:cNvSpPr>
          <p:nvPr/>
        </p:nvSpPr>
        <p:spPr bwMode="auto">
          <a:xfrm>
            <a:off x="6301464" y="5197474"/>
            <a:ext cx="406400" cy="407988"/>
          </a:xfrm>
          <a:custGeom>
            <a:avLst/>
            <a:gdLst>
              <a:gd name="T0" fmla="*/ 0 w 922"/>
              <a:gd name="T1" fmla="*/ 2147483647 h 922"/>
              <a:gd name="T2" fmla="*/ 2147483647 w 922"/>
              <a:gd name="T3" fmla="*/ 0 h 922"/>
              <a:gd name="T4" fmla="*/ 2147483647 w 922"/>
              <a:gd name="T5" fmla="*/ 2147483647 h 922"/>
              <a:gd name="T6" fmla="*/ 2147483647 w 922"/>
              <a:gd name="T7" fmla="*/ 2147483647 h 922"/>
              <a:gd name="T8" fmla="*/ 2147483647 w 922"/>
              <a:gd name="T9" fmla="*/ 2147483647 h 922"/>
              <a:gd name="T10" fmla="*/ 0 w 922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6" y="922"/>
                  <a:pt x="461" y="922"/>
                </a:cubicBezTo>
                <a:cubicBezTo>
                  <a:pt x="207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05" name="Freeform 52">
            <a:extLst>
              <a:ext uri="{FF2B5EF4-FFF2-40B4-BE49-F238E27FC236}">
                <a16:creationId xmlns:a16="http://schemas.microsoft.com/office/drawing/2014/main" id="{E20F4071-0606-44E2-BFBE-06C898CB6389}"/>
              </a:ext>
            </a:extLst>
          </p:cNvPr>
          <p:cNvSpPr>
            <a:spLocks/>
          </p:cNvSpPr>
          <p:nvPr/>
        </p:nvSpPr>
        <p:spPr bwMode="auto">
          <a:xfrm>
            <a:off x="6301464" y="5197474"/>
            <a:ext cx="406400" cy="407988"/>
          </a:xfrm>
          <a:custGeom>
            <a:avLst/>
            <a:gdLst>
              <a:gd name="T0" fmla="*/ 0 w 256"/>
              <a:gd name="T1" fmla="*/ 2147483647 h 257"/>
              <a:gd name="T2" fmla="*/ 2147483647 w 256"/>
              <a:gd name="T3" fmla="*/ 0 h 257"/>
              <a:gd name="T4" fmla="*/ 2147483647 w 256"/>
              <a:gd name="T5" fmla="*/ 2147483647 h 257"/>
              <a:gd name="T6" fmla="*/ 2147483647 w 256"/>
              <a:gd name="T7" fmla="*/ 2147483647 h 257"/>
              <a:gd name="T8" fmla="*/ 2147483647 w 256"/>
              <a:gd name="T9" fmla="*/ 2147483647 h 257"/>
              <a:gd name="T10" fmla="*/ 0 w 256"/>
              <a:gd name="T11" fmla="*/ 214748364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7"/>
              <a:gd name="T20" fmla="*/ 256 w 256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7">
                <a:moveTo>
                  <a:pt x="0" y="129"/>
                </a:moveTo>
                <a:cubicBezTo>
                  <a:pt x="0" y="58"/>
                  <a:pt x="57" y="0"/>
                  <a:pt x="128" y="0"/>
                </a:cubicBezTo>
                <a:cubicBezTo>
                  <a:pt x="199" y="0"/>
                  <a:pt x="256" y="58"/>
                  <a:pt x="256" y="129"/>
                </a:cubicBezTo>
                <a:cubicBezTo>
                  <a:pt x="256" y="129"/>
                  <a:pt x="256" y="129"/>
                  <a:pt x="256" y="129"/>
                </a:cubicBezTo>
                <a:cubicBezTo>
                  <a:pt x="256" y="199"/>
                  <a:pt x="199" y="257"/>
                  <a:pt x="128" y="257"/>
                </a:cubicBezTo>
                <a:cubicBezTo>
                  <a:pt x="57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06" name="Rectangle 53">
            <a:extLst>
              <a:ext uri="{FF2B5EF4-FFF2-40B4-BE49-F238E27FC236}">
                <a16:creationId xmlns:a16="http://schemas.microsoft.com/office/drawing/2014/main" id="{ED9FBBD1-7FFF-4147-B638-733FE1DCD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702" y="5264149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endParaRPr lang="en-US" altLang="en-US" sz="1800"/>
          </a:p>
        </p:txBody>
      </p:sp>
      <p:sp>
        <p:nvSpPr>
          <p:cNvPr id="74807" name="Freeform 54">
            <a:extLst>
              <a:ext uri="{FF2B5EF4-FFF2-40B4-BE49-F238E27FC236}">
                <a16:creationId xmlns:a16="http://schemas.microsoft.com/office/drawing/2014/main" id="{62B2512E-FFDC-44F4-B001-C49C37EDDECF}"/>
              </a:ext>
            </a:extLst>
          </p:cNvPr>
          <p:cNvSpPr>
            <a:spLocks/>
          </p:cNvSpPr>
          <p:nvPr/>
        </p:nvSpPr>
        <p:spPr bwMode="auto">
          <a:xfrm>
            <a:off x="6898365" y="4202113"/>
            <a:ext cx="519113" cy="568325"/>
          </a:xfrm>
          <a:custGeom>
            <a:avLst/>
            <a:gdLst>
              <a:gd name="T0" fmla="*/ 2147483647 w 327"/>
              <a:gd name="T1" fmla="*/ 2147483647 h 358"/>
              <a:gd name="T2" fmla="*/ 2147483647 w 327"/>
              <a:gd name="T3" fmla="*/ 2147483647 h 358"/>
              <a:gd name="T4" fmla="*/ 2147483647 w 327"/>
              <a:gd name="T5" fmla="*/ 2147483647 h 358"/>
              <a:gd name="T6" fmla="*/ 0 w 327"/>
              <a:gd name="T7" fmla="*/ 2147483647 h 358"/>
              <a:gd name="T8" fmla="*/ 0 60000 65536"/>
              <a:gd name="T9" fmla="*/ 0 60000 65536"/>
              <a:gd name="T10" fmla="*/ 0 60000 65536"/>
              <a:gd name="T11" fmla="*/ 0 60000 65536"/>
              <a:gd name="T12" fmla="*/ 0 w 327"/>
              <a:gd name="T13" fmla="*/ 0 h 358"/>
              <a:gd name="T14" fmla="*/ 327 w 327"/>
              <a:gd name="T15" fmla="*/ 358 h 3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7" h="358">
                <a:moveTo>
                  <a:pt x="136" y="328"/>
                </a:moveTo>
                <a:cubicBezTo>
                  <a:pt x="223" y="358"/>
                  <a:pt x="303" y="315"/>
                  <a:pt x="315" y="232"/>
                </a:cubicBezTo>
                <a:cubicBezTo>
                  <a:pt x="327" y="150"/>
                  <a:pt x="266" y="59"/>
                  <a:pt x="179" y="29"/>
                </a:cubicBezTo>
                <a:cubicBezTo>
                  <a:pt x="92" y="0"/>
                  <a:pt x="13" y="42"/>
                  <a:pt x="0" y="124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08" name="Freeform 55">
            <a:extLst>
              <a:ext uri="{FF2B5EF4-FFF2-40B4-BE49-F238E27FC236}">
                <a16:creationId xmlns:a16="http://schemas.microsoft.com/office/drawing/2014/main" id="{A910AA39-9FC0-43CA-9335-2E2D6E2AB942}"/>
              </a:ext>
            </a:extLst>
          </p:cNvPr>
          <p:cNvSpPr>
            <a:spLocks/>
          </p:cNvSpPr>
          <p:nvPr/>
        </p:nvSpPr>
        <p:spPr bwMode="auto">
          <a:xfrm>
            <a:off x="6853915" y="4383088"/>
            <a:ext cx="87313" cy="136525"/>
          </a:xfrm>
          <a:custGeom>
            <a:avLst/>
            <a:gdLst>
              <a:gd name="T0" fmla="*/ 2147483647 w 55"/>
              <a:gd name="T1" fmla="*/ 0 h 86"/>
              <a:gd name="T2" fmla="*/ 2147483647 w 55"/>
              <a:gd name="T3" fmla="*/ 2147483647 h 86"/>
              <a:gd name="T4" fmla="*/ 0 w 55"/>
              <a:gd name="T5" fmla="*/ 2147483647 h 86"/>
              <a:gd name="T6" fmla="*/ 2147483647 w 55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86"/>
              <a:gd name="T14" fmla="*/ 55 w 55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86">
                <a:moveTo>
                  <a:pt x="55" y="0"/>
                </a:moveTo>
                <a:lnTo>
                  <a:pt x="36" y="86"/>
                </a:lnTo>
                <a:lnTo>
                  <a:pt x="0" y="6"/>
                </a:lnTo>
                <a:lnTo>
                  <a:pt x="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09" name="Freeform 56">
            <a:extLst>
              <a:ext uri="{FF2B5EF4-FFF2-40B4-BE49-F238E27FC236}">
                <a16:creationId xmlns:a16="http://schemas.microsoft.com/office/drawing/2014/main" id="{28E9E769-2B94-4428-BD85-215DA7683E7B}"/>
              </a:ext>
            </a:extLst>
          </p:cNvPr>
          <p:cNvSpPr>
            <a:spLocks/>
          </p:cNvSpPr>
          <p:nvPr/>
        </p:nvSpPr>
        <p:spPr bwMode="auto">
          <a:xfrm>
            <a:off x="6842803" y="6283324"/>
            <a:ext cx="407987" cy="407988"/>
          </a:xfrm>
          <a:custGeom>
            <a:avLst/>
            <a:gdLst>
              <a:gd name="T0" fmla="*/ 0 w 922"/>
              <a:gd name="T1" fmla="*/ 2147483647 h 921"/>
              <a:gd name="T2" fmla="*/ 2147483647 w 922"/>
              <a:gd name="T3" fmla="*/ 0 h 921"/>
              <a:gd name="T4" fmla="*/ 2147483647 w 922"/>
              <a:gd name="T5" fmla="*/ 2147483647 h 921"/>
              <a:gd name="T6" fmla="*/ 2147483647 w 922"/>
              <a:gd name="T7" fmla="*/ 2147483647 h 921"/>
              <a:gd name="T8" fmla="*/ 2147483647 w 922"/>
              <a:gd name="T9" fmla="*/ 2147483647 h 921"/>
              <a:gd name="T10" fmla="*/ 0 w 922"/>
              <a:gd name="T11" fmla="*/ 2147483647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5" y="921"/>
                  <a:pt x="461" y="921"/>
                </a:cubicBezTo>
                <a:cubicBezTo>
                  <a:pt x="206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10" name="Freeform 57">
            <a:extLst>
              <a:ext uri="{FF2B5EF4-FFF2-40B4-BE49-F238E27FC236}">
                <a16:creationId xmlns:a16="http://schemas.microsoft.com/office/drawing/2014/main" id="{0F50A4B0-304F-4E47-A76C-30ABCE9FFEB5}"/>
              </a:ext>
            </a:extLst>
          </p:cNvPr>
          <p:cNvSpPr>
            <a:spLocks/>
          </p:cNvSpPr>
          <p:nvPr/>
        </p:nvSpPr>
        <p:spPr bwMode="auto">
          <a:xfrm>
            <a:off x="6842803" y="6283324"/>
            <a:ext cx="407987" cy="407988"/>
          </a:xfrm>
          <a:custGeom>
            <a:avLst/>
            <a:gdLst>
              <a:gd name="T0" fmla="*/ 0 w 257"/>
              <a:gd name="T1" fmla="*/ 2147483647 h 257"/>
              <a:gd name="T2" fmla="*/ 2147483647 w 257"/>
              <a:gd name="T3" fmla="*/ 0 h 257"/>
              <a:gd name="T4" fmla="*/ 2147483647 w 257"/>
              <a:gd name="T5" fmla="*/ 2147483647 h 257"/>
              <a:gd name="T6" fmla="*/ 2147483647 w 257"/>
              <a:gd name="T7" fmla="*/ 2147483647 h 257"/>
              <a:gd name="T8" fmla="*/ 2147483647 w 257"/>
              <a:gd name="T9" fmla="*/ 2147483647 h 257"/>
              <a:gd name="T10" fmla="*/ 0 w 257"/>
              <a:gd name="T11" fmla="*/ 214748364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8"/>
                </a:moveTo>
                <a:cubicBezTo>
                  <a:pt x="0" y="58"/>
                  <a:pt x="58" y="0"/>
                  <a:pt x="129" y="0"/>
                </a:cubicBezTo>
                <a:cubicBezTo>
                  <a:pt x="199" y="0"/>
                  <a:pt x="257" y="58"/>
                  <a:pt x="257" y="128"/>
                </a:cubicBezTo>
                <a:cubicBezTo>
                  <a:pt x="257" y="128"/>
                  <a:pt x="257" y="128"/>
                  <a:pt x="257" y="128"/>
                </a:cubicBezTo>
                <a:cubicBezTo>
                  <a:pt x="257" y="199"/>
                  <a:pt x="199" y="257"/>
                  <a:pt x="129" y="257"/>
                </a:cubicBezTo>
                <a:cubicBezTo>
                  <a:pt x="58" y="257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11" name="Rectangle 58">
            <a:extLst>
              <a:ext uri="{FF2B5EF4-FFF2-40B4-BE49-F238E27FC236}">
                <a16:creationId xmlns:a16="http://schemas.microsoft.com/office/drawing/2014/main" id="{F71F4006-75FD-433C-8E67-1B866FC6D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3127" y="6351588"/>
            <a:ext cx="25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  <a:endParaRPr lang="en-US" altLang="en-US" sz="1800"/>
          </a:p>
        </p:txBody>
      </p:sp>
      <p:sp>
        <p:nvSpPr>
          <p:cNvPr id="74812" name="Freeform 59">
            <a:extLst>
              <a:ext uri="{FF2B5EF4-FFF2-40B4-BE49-F238E27FC236}">
                <a16:creationId xmlns:a16="http://schemas.microsoft.com/office/drawing/2014/main" id="{4F10B2CF-16C9-437D-8F18-F70874C6CF8D}"/>
              </a:ext>
            </a:extLst>
          </p:cNvPr>
          <p:cNvSpPr>
            <a:spLocks/>
          </p:cNvSpPr>
          <p:nvPr/>
        </p:nvSpPr>
        <p:spPr bwMode="auto">
          <a:xfrm>
            <a:off x="6098264" y="5876924"/>
            <a:ext cx="406400" cy="406400"/>
          </a:xfrm>
          <a:custGeom>
            <a:avLst/>
            <a:gdLst>
              <a:gd name="T0" fmla="*/ 0 w 921"/>
              <a:gd name="T1" fmla="*/ 2147483647 h 922"/>
              <a:gd name="T2" fmla="*/ 2147483647 w 921"/>
              <a:gd name="T3" fmla="*/ 0 h 922"/>
              <a:gd name="T4" fmla="*/ 2147483647 w 921"/>
              <a:gd name="T5" fmla="*/ 2147483647 h 922"/>
              <a:gd name="T6" fmla="*/ 2147483647 w 921"/>
              <a:gd name="T7" fmla="*/ 2147483647 h 922"/>
              <a:gd name="T8" fmla="*/ 2147483647 w 921"/>
              <a:gd name="T9" fmla="*/ 2147483647 h 922"/>
              <a:gd name="T10" fmla="*/ 0 w 921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0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0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13" name="Freeform 60">
            <a:extLst>
              <a:ext uri="{FF2B5EF4-FFF2-40B4-BE49-F238E27FC236}">
                <a16:creationId xmlns:a16="http://schemas.microsoft.com/office/drawing/2014/main" id="{C789FDA5-2BAB-4FE5-9A71-E6498F50FA54}"/>
              </a:ext>
            </a:extLst>
          </p:cNvPr>
          <p:cNvSpPr>
            <a:spLocks/>
          </p:cNvSpPr>
          <p:nvPr/>
        </p:nvSpPr>
        <p:spPr bwMode="auto">
          <a:xfrm>
            <a:off x="6098264" y="5876924"/>
            <a:ext cx="406400" cy="406400"/>
          </a:xfrm>
          <a:custGeom>
            <a:avLst/>
            <a:gdLst>
              <a:gd name="T0" fmla="*/ 0 w 256"/>
              <a:gd name="T1" fmla="*/ 2147483647 h 256"/>
              <a:gd name="T2" fmla="*/ 2147483647 w 256"/>
              <a:gd name="T3" fmla="*/ 0 h 256"/>
              <a:gd name="T4" fmla="*/ 2147483647 w 256"/>
              <a:gd name="T5" fmla="*/ 2147483647 h 256"/>
              <a:gd name="T6" fmla="*/ 2147483647 w 256"/>
              <a:gd name="T7" fmla="*/ 2147483647 h 256"/>
              <a:gd name="T8" fmla="*/ 2147483647 w 256"/>
              <a:gd name="T9" fmla="*/ 2147483647 h 256"/>
              <a:gd name="T10" fmla="*/ 0 w 256"/>
              <a:gd name="T11" fmla="*/ 2147483647 h 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6"/>
              <a:gd name="T20" fmla="*/ 256 w 256"/>
              <a:gd name="T21" fmla="*/ 256 h 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6">
                <a:moveTo>
                  <a:pt x="0" y="128"/>
                </a:moveTo>
                <a:cubicBezTo>
                  <a:pt x="0" y="57"/>
                  <a:pt x="57" y="0"/>
                  <a:pt x="128" y="0"/>
                </a:cubicBezTo>
                <a:cubicBezTo>
                  <a:pt x="198" y="0"/>
                  <a:pt x="256" y="57"/>
                  <a:pt x="256" y="128"/>
                </a:cubicBezTo>
                <a:cubicBezTo>
                  <a:pt x="256" y="128"/>
                  <a:pt x="256" y="128"/>
                  <a:pt x="256" y="128"/>
                </a:cubicBezTo>
                <a:cubicBezTo>
                  <a:pt x="256" y="199"/>
                  <a:pt x="198" y="256"/>
                  <a:pt x="128" y="256"/>
                </a:cubicBezTo>
                <a:cubicBezTo>
                  <a:pt x="57" y="256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14" name="Rectangle 61">
            <a:extLst>
              <a:ext uri="{FF2B5EF4-FFF2-40B4-BE49-F238E27FC236}">
                <a16:creationId xmlns:a16="http://schemas.microsoft.com/office/drawing/2014/main" id="{7F75C2F9-9D82-4C18-B9D9-16CA017FC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734" y="5942013"/>
            <a:ext cx="239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11</a:t>
            </a:r>
            <a:endParaRPr lang="en-US" altLang="en-US" sz="1800"/>
          </a:p>
        </p:txBody>
      </p:sp>
      <p:sp>
        <p:nvSpPr>
          <p:cNvPr id="74815" name="Freeform 62">
            <a:extLst>
              <a:ext uri="{FF2B5EF4-FFF2-40B4-BE49-F238E27FC236}">
                <a16:creationId xmlns:a16="http://schemas.microsoft.com/office/drawing/2014/main" id="{B81B0A71-2AAD-4A15-9BDE-8995DE605BD5}"/>
              </a:ext>
            </a:extLst>
          </p:cNvPr>
          <p:cNvSpPr>
            <a:spLocks/>
          </p:cNvSpPr>
          <p:nvPr/>
        </p:nvSpPr>
        <p:spPr bwMode="auto">
          <a:xfrm>
            <a:off x="4809214" y="5876924"/>
            <a:ext cx="406400" cy="406400"/>
          </a:xfrm>
          <a:custGeom>
            <a:avLst/>
            <a:gdLst>
              <a:gd name="T0" fmla="*/ 0 w 922"/>
              <a:gd name="T1" fmla="*/ 2147483647 h 922"/>
              <a:gd name="T2" fmla="*/ 2147483647 w 922"/>
              <a:gd name="T3" fmla="*/ 0 h 922"/>
              <a:gd name="T4" fmla="*/ 2147483647 w 922"/>
              <a:gd name="T5" fmla="*/ 2147483647 h 922"/>
              <a:gd name="T6" fmla="*/ 2147483647 w 922"/>
              <a:gd name="T7" fmla="*/ 2147483647 h 922"/>
              <a:gd name="T8" fmla="*/ 2147483647 w 922"/>
              <a:gd name="T9" fmla="*/ 2147483647 h 922"/>
              <a:gd name="T10" fmla="*/ 0 w 922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16" name="Freeform 63">
            <a:extLst>
              <a:ext uri="{FF2B5EF4-FFF2-40B4-BE49-F238E27FC236}">
                <a16:creationId xmlns:a16="http://schemas.microsoft.com/office/drawing/2014/main" id="{2671F4AF-AE1B-482A-873A-C4FB05F93CD6}"/>
              </a:ext>
            </a:extLst>
          </p:cNvPr>
          <p:cNvSpPr>
            <a:spLocks/>
          </p:cNvSpPr>
          <p:nvPr/>
        </p:nvSpPr>
        <p:spPr bwMode="auto">
          <a:xfrm>
            <a:off x="4809214" y="5876924"/>
            <a:ext cx="406400" cy="406400"/>
          </a:xfrm>
          <a:custGeom>
            <a:avLst/>
            <a:gdLst>
              <a:gd name="T0" fmla="*/ 0 w 256"/>
              <a:gd name="T1" fmla="*/ 2147483647 h 256"/>
              <a:gd name="T2" fmla="*/ 2147483647 w 256"/>
              <a:gd name="T3" fmla="*/ 0 h 256"/>
              <a:gd name="T4" fmla="*/ 2147483647 w 256"/>
              <a:gd name="T5" fmla="*/ 2147483647 h 256"/>
              <a:gd name="T6" fmla="*/ 2147483647 w 256"/>
              <a:gd name="T7" fmla="*/ 2147483647 h 256"/>
              <a:gd name="T8" fmla="*/ 2147483647 w 256"/>
              <a:gd name="T9" fmla="*/ 2147483647 h 256"/>
              <a:gd name="T10" fmla="*/ 0 w 256"/>
              <a:gd name="T11" fmla="*/ 2147483647 h 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6"/>
              <a:gd name="T20" fmla="*/ 256 w 256"/>
              <a:gd name="T21" fmla="*/ 256 h 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6">
                <a:moveTo>
                  <a:pt x="0" y="128"/>
                </a:move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28"/>
                  <a:pt x="256" y="128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cubicBezTo>
                  <a:pt x="57" y="256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17" name="Rectangle 64">
            <a:extLst>
              <a:ext uri="{FF2B5EF4-FFF2-40B4-BE49-F238E27FC236}">
                <a16:creationId xmlns:a16="http://schemas.microsoft.com/office/drawing/2014/main" id="{610DF546-B72F-427C-BED7-0F75B99B3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039" y="5942013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5103121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 Placeholder 7">
            <a:extLst>
              <a:ext uri="{FF2B5EF4-FFF2-40B4-BE49-F238E27FC236}">
                <a16:creationId xmlns:a16="http://schemas.microsoft.com/office/drawing/2014/main" id="{7CAEE70B-60A1-4472-AA76-4A767283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8013F61-1BF7-407F-A41E-C27118F026ED}" type="slidenum">
              <a:rPr lang="en-AU" altLang="en-US">
                <a:latin typeface="Tahoma" panose="020B0604030504040204" pitchFamily="34" charset="0"/>
              </a:rPr>
              <a:pPr eaLnBrk="1" hangingPunct="1"/>
              <a:t>53</a:t>
            </a:fld>
            <a:endParaRPr lang="en-AU" altLang="en-US">
              <a:latin typeface="Tahoma" panose="020B060403050404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2CCB4EAE-2E2B-4157-BBAE-66488A5D35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74964" y="381000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Union-Find Operations</a:t>
            </a:r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46D8D549-EC37-46EB-BF35-4DDECCD6080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72332" y="1836739"/>
            <a:ext cx="4038600" cy="48006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To do a </a:t>
            </a:r>
            <a:r>
              <a:rPr lang="en-US" altLang="en-US" sz="2400" dirty="0">
                <a:solidFill>
                  <a:srgbClr val="0070C0"/>
                </a:solidFill>
              </a:rPr>
              <a:t>Union</a:t>
            </a:r>
            <a:r>
              <a:rPr lang="en-US" altLang="en-US" sz="2400" dirty="0"/>
              <a:t>, simply make the root of one tree point to the root of the other </a:t>
            </a:r>
          </a:p>
          <a:p>
            <a:pPr eaLnBrk="1" hangingPunct="1"/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/>
            <a:r>
              <a:rPr lang="en-US" altLang="en-US" sz="2400" dirty="0"/>
              <a:t>To do a </a:t>
            </a:r>
            <a:r>
              <a:rPr lang="en-US" altLang="en-US" sz="2400" dirty="0">
                <a:solidFill>
                  <a:srgbClr val="0070C0"/>
                </a:solidFill>
              </a:rPr>
              <a:t>Find</a:t>
            </a:r>
            <a:r>
              <a:rPr lang="en-US" altLang="en-US" sz="2400" dirty="0"/>
              <a:t>, follow set-name pointers from the starting node until reaching a node whose set-name pointer refers back to itself</a:t>
            </a:r>
          </a:p>
        </p:txBody>
      </p:sp>
      <p:sp>
        <p:nvSpPr>
          <p:cNvPr id="75781" name="AutoShape 4">
            <a:extLst>
              <a:ext uri="{FF2B5EF4-FFF2-40B4-BE49-F238E27FC236}">
                <a16:creationId xmlns:a16="http://schemas.microsoft.com/office/drawing/2014/main" id="{860140CC-EAD5-4F1C-8F85-71FA65EB98F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723063" y="1209676"/>
            <a:ext cx="3200400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2" name="Line 5">
            <a:extLst>
              <a:ext uri="{FF2B5EF4-FFF2-40B4-BE49-F238E27FC236}">
                <a16:creationId xmlns:a16="http://schemas.microsoft.com/office/drawing/2014/main" id="{52C8D8F2-711C-4746-92E6-16757D3A1E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951914" y="3371850"/>
            <a:ext cx="465137" cy="247650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3" name="Freeform 6">
            <a:extLst>
              <a:ext uri="{FF2B5EF4-FFF2-40B4-BE49-F238E27FC236}">
                <a16:creationId xmlns:a16="http://schemas.microsoft.com/office/drawing/2014/main" id="{D94D3CE5-ACE7-4E7B-BD1C-75F8BE096AB1}"/>
              </a:ext>
            </a:extLst>
          </p:cNvPr>
          <p:cNvSpPr>
            <a:spLocks/>
          </p:cNvSpPr>
          <p:nvPr/>
        </p:nvSpPr>
        <p:spPr bwMode="auto">
          <a:xfrm>
            <a:off x="8843963" y="3314700"/>
            <a:ext cx="138112" cy="101600"/>
          </a:xfrm>
          <a:custGeom>
            <a:avLst/>
            <a:gdLst>
              <a:gd name="T0" fmla="*/ 2147483647 w 87"/>
              <a:gd name="T1" fmla="*/ 2147483647 h 64"/>
              <a:gd name="T2" fmla="*/ 0 w 87"/>
              <a:gd name="T3" fmla="*/ 0 h 64"/>
              <a:gd name="T4" fmla="*/ 2147483647 w 87"/>
              <a:gd name="T5" fmla="*/ 2147483647 h 64"/>
              <a:gd name="T6" fmla="*/ 2147483647 w 87"/>
              <a:gd name="T7" fmla="*/ 2147483647 h 64"/>
              <a:gd name="T8" fmla="*/ 0 60000 65536"/>
              <a:gd name="T9" fmla="*/ 0 60000 65536"/>
              <a:gd name="T10" fmla="*/ 0 60000 65536"/>
              <a:gd name="T11" fmla="*/ 0 60000 65536"/>
              <a:gd name="T12" fmla="*/ 0 w 87"/>
              <a:gd name="T13" fmla="*/ 0 h 64"/>
              <a:gd name="T14" fmla="*/ 87 w 87"/>
              <a:gd name="T15" fmla="*/ 64 h 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7" h="64">
                <a:moveTo>
                  <a:pt x="61" y="64"/>
                </a:moveTo>
                <a:lnTo>
                  <a:pt x="0" y="0"/>
                </a:lnTo>
                <a:lnTo>
                  <a:pt x="87" y="14"/>
                </a:lnTo>
                <a:lnTo>
                  <a:pt x="61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4" name="Line 7">
            <a:extLst>
              <a:ext uri="{FF2B5EF4-FFF2-40B4-BE49-F238E27FC236}">
                <a16:creationId xmlns:a16="http://schemas.microsoft.com/office/drawing/2014/main" id="{196C8822-F5E7-407A-8ACA-DA4453CAB8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67751" y="2846389"/>
            <a:ext cx="157163" cy="365125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5" name="Freeform 8">
            <a:extLst>
              <a:ext uri="{FF2B5EF4-FFF2-40B4-BE49-F238E27FC236}">
                <a16:creationId xmlns:a16="http://schemas.microsoft.com/office/drawing/2014/main" id="{D359CFFA-CAB8-4B71-866B-40AD1E800574}"/>
              </a:ext>
            </a:extLst>
          </p:cNvPr>
          <p:cNvSpPr>
            <a:spLocks/>
          </p:cNvSpPr>
          <p:nvPr/>
        </p:nvSpPr>
        <p:spPr bwMode="auto">
          <a:xfrm>
            <a:off x="8778876" y="2735263"/>
            <a:ext cx="93663" cy="139700"/>
          </a:xfrm>
          <a:custGeom>
            <a:avLst/>
            <a:gdLst>
              <a:gd name="T0" fmla="*/ 0 w 59"/>
              <a:gd name="T1" fmla="*/ 2147483647 h 88"/>
              <a:gd name="T2" fmla="*/ 2147483647 w 59"/>
              <a:gd name="T3" fmla="*/ 0 h 88"/>
              <a:gd name="T4" fmla="*/ 2147483647 w 59"/>
              <a:gd name="T5" fmla="*/ 2147483647 h 88"/>
              <a:gd name="T6" fmla="*/ 0 w 59"/>
              <a:gd name="T7" fmla="*/ 2147483647 h 88"/>
              <a:gd name="T8" fmla="*/ 0 60000 65536"/>
              <a:gd name="T9" fmla="*/ 0 60000 65536"/>
              <a:gd name="T10" fmla="*/ 0 60000 65536"/>
              <a:gd name="T11" fmla="*/ 0 60000 65536"/>
              <a:gd name="T12" fmla="*/ 0 w 59"/>
              <a:gd name="T13" fmla="*/ 0 h 88"/>
              <a:gd name="T14" fmla="*/ 59 w 59"/>
              <a:gd name="T15" fmla="*/ 88 h 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" h="88">
                <a:moveTo>
                  <a:pt x="0" y="66"/>
                </a:moveTo>
                <a:lnTo>
                  <a:pt x="59" y="0"/>
                </a:lnTo>
                <a:lnTo>
                  <a:pt x="52" y="88"/>
                </a:lnTo>
                <a:lnTo>
                  <a:pt x="0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6" name="Line 9">
            <a:extLst>
              <a:ext uri="{FF2B5EF4-FFF2-40B4-BE49-F238E27FC236}">
                <a16:creationId xmlns:a16="http://schemas.microsoft.com/office/drawing/2014/main" id="{C8A99339-1FBE-4341-BFB0-7C619EB783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75525" y="3138489"/>
            <a:ext cx="222250" cy="407987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7" name="Freeform 10">
            <a:extLst>
              <a:ext uri="{FF2B5EF4-FFF2-40B4-BE49-F238E27FC236}">
                <a16:creationId xmlns:a16="http://schemas.microsoft.com/office/drawing/2014/main" id="{872DADC9-237D-4E69-ACCC-52D7F724DE54}"/>
              </a:ext>
            </a:extLst>
          </p:cNvPr>
          <p:cNvSpPr>
            <a:spLocks/>
          </p:cNvSpPr>
          <p:nvPr/>
        </p:nvSpPr>
        <p:spPr bwMode="auto">
          <a:xfrm>
            <a:off x="7553325" y="3030538"/>
            <a:ext cx="101600" cy="138112"/>
          </a:xfrm>
          <a:custGeom>
            <a:avLst/>
            <a:gdLst>
              <a:gd name="T0" fmla="*/ 0 w 64"/>
              <a:gd name="T1" fmla="*/ 2147483647 h 87"/>
              <a:gd name="T2" fmla="*/ 2147483647 w 64"/>
              <a:gd name="T3" fmla="*/ 0 h 87"/>
              <a:gd name="T4" fmla="*/ 2147483647 w 64"/>
              <a:gd name="T5" fmla="*/ 2147483647 h 87"/>
              <a:gd name="T6" fmla="*/ 0 w 64"/>
              <a:gd name="T7" fmla="*/ 2147483647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87"/>
              <a:gd name="T14" fmla="*/ 64 w 64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87">
                <a:moveTo>
                  <a:pt x="0" y="60"/>
                </a:moveTo>
                <a:lnTo>
                  <a:pt x="64" y="0"/>
                </a:lnTo>
                <a:lnTo>
                  <a:pt x="49" y="87"/>
                </a:lnTo>
                <a:lnTo>
                  <a:pt x="0" y="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8" name="Line 11">
            <a:extLst>
              <a:ext uri="{FF2B5EF4-FFF2-40B4-BE49-F238E27FC236}">
                <a16:creationId xmlns:a16="http://schemas.microsoft.com/office/drawing/2014/main" id="{1FFE9329-A798-4B4C-8B8E-889C0DECC9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67614" y="2435226"/>
            <a:ext cx="206375" cy="430213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9" name="Freeform 12">
            <a:extLst>
              <a:ext uri="{FF2B5EF4-FFF2-40B4-BE49-F238E27FC236}">
                <a16:creationId xmlns:a16="http://schemas.microsoft.com/office/drawing/2014/main" id="{3E0A0101-BE0A-458E-BB72-05F80FAA8E79}"/>
              </a:ext>
            </a:extLst>
          </p:cNvPr>
          <p:cNvSpPr>
            <a:spLocks/>
          </p:cNvSpPr>
          <p:nvPr/>
        </p:nvSpPr>
        <p:spPr bwMode="auto">
          <a:xfrm>
            <a:off x="7515225" y="2325688"/>
            <a:ext cx="96838" cy="138112"/>
          </a:xfrm>
          <a:custGeom>
            <a:avLst/>
            <a:gdLst>
              <a:gd name="T0" fmla="*/ 2147483647 w 61"/>
              <a:gd name="T1" fmla="*/ 2147483647 h 87"/>
              <a:gd name="T2" fmla="*/ 0 w 61"/>
              <a:gd name="T3" fmla="*/ 0 h 87"/>
              <a:gd name="T4" fmla="*/ 2147483647 w 61"/>
              <a:gd name="T5" fmla="*/ 2147483647 h 87"/>
              <a:gd name="T6" fmla="*/ 2147483647 w 61"/>
              <a:gd name="T7" fmla="*/ 2147483647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1"/>
              <a:gd name="T13" fmla="*/ 0 h 87"/>
              <a:gd name="T14" fmla="*/ 61 w 61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" h="87">
                <a:moveTo>
                  <a:pt x="11" y="87"/>
                </a:moveTo>
                <a:lnTo>
                  <a:pt x="0" y="0"/>
                </a:lnTo>
                <a:lnTo>
                  <a:pt x="61" y="63"/>
                </a:lnTo>
                <a:lnTo>
                  <a:pt x="11" y="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0" name="Line 13">
            <a:extLst>
              <a:ext uri="{FF2B5EF4-FFF2-40B4-BE49-F238E27FC236}">
                <a16:creationId xmlns:a16="http://schemas.microsoft.com/office/drawing/2014/main" id="{CB510857-85A4-4AF8-8F93-A67ACA4C63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58013" y="2427288"/>
            <a:ext cx="201612" cy="438150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1" name="Freeform 14">
            <a:extLst>
              <a:ext uri="{FF2B5EF4-FFF2-40B4-BE49-F238E27FC236}">
                <a16:creationId xmlns:a16="http://schemas.microsoft.com/office/drawing/2014/main" id="{CBC06A5A-3357-455C-A703-9DCC276F736A}"/>
              </a:ext>
            </a:extLst>
          </p:cNvPr>
          <p:cNvSpPr>
            <a:spLocks/>
          </p:cNvSpPr>
          <p:nvPr/>
        </p:nvSpPr>
        <p:spPr bwMode="auto">
          <a:xfrm>
            <a:off x="7115175" y="2317751"/>
            <a:ext cx="95250" cy="138113"/>
          </a:xfrm>
          <a:custGeom>
            <a:avLst/>
            <a:gdLst>
              <a:gd name="T0" fmla="*/ 0 w 60"/>
              <a:gd name="T1" fmla="*/ 2147483647 h 87"/>
              <a:gd name="T2" fmla="*/ 2147483647 w 60"/>
              <a:gd name="T3" fmla="*/ 0 h 87"/>
              <a:gd name="T4" fmla="*/ 2147483647 w 60"/>
              <a:gd name="T5" fmla="*/ 2147483647 h 87"/>
              <a:gd name="T6" fmla="*/ 0 w 60"/>
              <a:gd name="T7" fmla="*/ 2147483647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87"/>
              <a:gd name="T14" fmla="*/ 60 w 60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87">
                <a:moveTo>
                  <a:pt x="0" y="64"/>
                </a:moveTo>
                <a:lnTo>
                  <a:pt x="60" y="0"/>
                </a:lnTo>
                <a:lnTo>
                  <a:pt x="50" y="87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2" name="Freeform 15">
            <a:extLst>
              <a:ext uri="{FF2B5EF4-FFF2-40B4-BE49-F238E27FC236}">
                <a16:creationId xmlns:a16="http://schemas.microsoft.com/office/drawing/2014/main" id="{9EB4C70C-FF36-4B2D-93CA-828E8C8DCE63}"/>
              </a:ext>
            </a:extLst>
          </p:cNvPr>
          <p:cNvSpPr>
            <a:spLocks/>
          </p:cNvSpPr>
          <p:nvPr/>
        </p:nvSpPr>
        <p:spPr bwMode="auto">
          <a:xfrm>
            <a:off x="7162800" y="1981200"/>
            <a:ext cx="407988" cy="407988"/>
          </a:xfrm>
          <a:custGeom>
            <a:avLst/>
            <a:gdLst>
              <a:gd name="T0" fmla="*/ 0 w 922"/>
              <a:gd name="T1" fmla="*/ 2147483647 h 922"/>
              <a:gd name="T2" fmla="*/ 2147483647 w 922"/>
              <a:gd name="T3" fmla="*/ 0 h 922"/>
              <a:gd name="T4" fmla="*/ 2147483647 w 922"/>
              <a:gd name="T5" fmla="*/ 2147483647 h 922"/>
              <a:gd name="T6" fmla="*/ 2147483647 w 922"/>
              <a:gd name="T7" fmla="*/ 2147483647 h 922"/>
              <a:gd name="T8" fmla="*/ 2147483647 w 922"/>
              <a:gd name="T9" fmla="*/ 2147483647 h 922"/>
              <a:gd name="T10" fmla="*/ 0 w 922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93" name="Freeform 16">
            <a:extLst>
              <a:ext uri="{FF2B5EF4-FFF2-40B4-BE49-F238E27FC236}">
                <a16:creationId xmlns:a16="http://schemas.microsoft.com/office/drawing/2014/main" id="{ED3F979D-1BE1-4423-850A-4FB02CA6A403}"/>
              </a:ext>
            </a:extLst>
          </p:cNvPr>
          <p:cNvSpPr>
            <a:spLocks/>
          </p:cNvSpPr>
          <p:nvPr/>
        </p:nvSpPr>
        <p:spPr bwMode="auto">
          <a:xfrm>
            <a:off x="7162800" y="1981200"/>
            <a:ext cx="407988" cy="407988"/>
          </a:xfrm>
          <a:custGeom>
            <a:avLst/>
            <a:gdLst>
              <a:gd name="T0" fmla="*/ 0 w 257"/>
              <a:gd name="T1" fmla="*/ 2147483647 h 257"/>
              <a:gd name="T2" fmla="*/ 2147483647 w 257"/>
              <a:gd name="T3" fmla="*/ 0 h 257"/>
              <a:gd name="T4" fmla="*/ 2147483647 w 257"/>
              <a:gd name="T5" fmla="*/ 2147483647 h 257"/>
              <a:gd name="T6" fmla="*/ 2147483647 w 257"/>
              <a:gd name="T7" fmla="*/ 2147483647 h 257"/>
              <a:gd name="T8" fmla="*/ 2147483647 w 257"/>
              <a:gd name="T9" fmla="*/ 2147483647 h 257"/>
              <a:gd name="T10" fmla="*/ 0 w 257"/>
              <a:gd name="T11" fmla="*/ 214748364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9"/>
                </a:moveTo>
                <a:cubicBezTo>
                  <a:pt x="0" y="58"/>
                  <a:pt x="57" y="0"/>
                  <a:pt x="128" y="0"/>
                </a:cubicBezTo>
                <a:cubicBezTo>
                  <a:pt x="199" y="0"/>
                  <a:pt x="257" y="58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200"/>
                  <a:pt x="199" y="257"/>
                  <a:pt x="128" y="257"/>
                </a:cubicBezTo>
                <a:cubicBezTo>
                  <a:pt x="57" y="257"/>
                  <a:pt x="0" y="200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4" name="Rectangle 17">
            <a:extLst>
              <a:ext uri="{FF2B5EF4-FFF2-40B4-BE49-F238E27FC236}">
                <a16:creationId xmlns:a16="http://schemas.microsoft.com/office/drawing/2014/main" id="{9ACC85A2-8DFD-4B3C-B9B9-FB1A2769A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25" y="2046289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2400"/>
          </a:p>
        </p:txBody>
      </p:sp>
      <p:sp>
        <p:nvSpPr>
          <p:cNvPr id="75795" name="Freeform 18">
            <a:extLst>
              <a:ext uri="{FF2B5EF4-FFF2-40B4-BE49-F238E27FC236}">
                <a16:creationId xmlns:a16="http://schemas.microsoft.com/office/drawing/2014/main" id="{9E9AC5B2-B209-4D39-BD92-9DACE0DBDC63}"/>
              </a:ext>
            </a:extLst>
          </p:cNvPr>
          <p:cNvSpPr>
            <a:spLocks/>
          </p:cNvSpPr>
          <p:nvPr/>
        </p:nvSpPr>
        <p:spPr bwMode="auto">
          <a:xfrm>
            <a:off x="7570789" y="2662239"/>
            <a:ext cx="407987" cy="407987"/>
          </a:xfrm>
          <a:custGeom>
            <a:avLst/>
            <a:gdLst>
              <a:gd name="T0" fmla="*/ 0 w 921"/>
              <a:gd name="T1" fmla="*/ 2147483647 h 922"/>
              <a:gd name="T2" fmla="*/ 2147483647 w 921"/>
              <a:gd name="T3" fmla="*/ 0 h 922"/>
              <a:gd name="T4" fmla="*/ 2147483647 w 921"/>
              <a:gd name="T5" fmla="*/ 2147483647 h 922"/>
              <a:gd name="T6" fmla="*/ 2147483647 w 921"/>
              <a:gd name="T7" fmla="*/ 2147483647 h 922"/>
              <a:gd name="T8" fmla="*/ 2147483647 w 921"/>
              <a:gd name="T9" fmla="*/ 2147483647 h 922"/>
              <a:gd name="T10" fmla="*/ 0 w 921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96" name="Freeform 19">
            <a:extLst>
              <a:ext uri="{FF2B5EF4-FFF2-40B4-BE49-F238E27FC236}">
                <a16:creationId xmlns:a16="http://schemas.microsoft.com/office/drawing/2014/main" id="{B450467E-1D32-4CFD-A4FF-03C5901AACD1}"/>
              </a:ext>
            </a:extLst>
          </p:cNvPr>
          <p:cNvSpPr>
            <a:spLocks/>
          </p:cNvSpPr>
          <p:nvPr/>
        </p:nvSpPr>
        <p:spPr bwMode="auto">
          <a:xfrm>
            <a:off x="7570789" y="2662239"/>
            <a:ext cx="407987" cy="407987"/>
          </a:xfrm>
          <a:custGeom>
            <a:avLst/>
            <a:gdLst>
              <a:gd name="T0" fmla="*/ 0 w 257"/>
              <a:gd name="T1" fmla="*/ 2147483647 h 257"/>
              <a:gd name="T2" fmla="*/ 2147483647 w 257"/>
              <a:gd name="T3" fmla="*/ 0 h 257"/>
              <a:gd name="T4" fmla="*/ 2147483647 w 257"/>
              <a:gd name="T5" fmla="*/ 2147483647 h 257"/>
              <a:gd name="T6" fmla="*/ 2147483647 w 257"/>
              <a:gd name="T7" fmla="*/ 2147483647 h 257"/>
              <a:gd name="T8" fmla="*/ 2147483647 w 257"/>
              <a:gd name="T9" fmla="*/ 2147483647 h 257"/>
              <a:gd name="T10" fmla="*/ 0 w 257"/>
              <a:gd name="T11" fmla="*/ 214748364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8"/>
                </a:move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7" y="57"/>
                  <a:pt x="257" y="128"/>
                </a:cubicBezTo>
                <a:cubicBezTo>
                  <a:pt x="257" y="128"/>
                  <a:pt x="257" y="128"/>
                  <a:pt x="257" y="128"/>
                </a:cubicBezTo>
                <a:cubicBezTo>
                  <a:pt x="257" y="199"/>
                  <a:pt x="199" y="257"/>
                  <a:pt x="128" y="257"/>
                </a:cubicBezTo>
                <a:cubicBezTo>
                  <a:pt x="57" y="257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7" name="Rectangle 20">
            <a:extLst>
              <a:ext uri="{FF2B5EF4-FFF2-40B4-BE49-F238E27FC236}">
                <a16:creationId xmlns:a16="http://schemas.microsoft.com/office/drawing/2014/main" id="{4D12CEC4-21F8-402E-9C1F-B8DB03B81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850" y="2725739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endParaRPr lang="en-US" altLang="en-US" sz="2400"/>
          </a:p>
        </p:txBody>
      </p:sp>
      <p:sp>
        <p:nvSpPr>
          <p:cNvPr id="75798" name="Freeform 21">
            <a:extLst>
              <a:ext uri="{FF2B5EF4-FFF2-40B4-BE49-F238E27FC236}">
                <a16:creationId xmlns:a16="http://schemas.microsoft.com/office/drawing/2014/main" id="{D823D412-DC44-4423-B42F-7F130215EFA8}"/>
              </a:ext>
            </a:extLst>
          </p:cNvPr>
          <p:cNvSpPr>
            <a:spLocks/>
          </p:cNvSpPr>
          <p:nvPr/>
        </p:nvSpPr>
        <p:spPr bwMode="auto">
          <a:xfrm>
            <a:off x="6754814" y="2662239"/>
            <a:ext cx="407987" cy="407987"/>
          </a:xfrm>
          <a:custGeom>
            <a:avLst/>
            <a:gdLst>
              <a:gd name="T0" fmla="*/ 0 w 921"/>
              <a:gd name="T1" fmla="*/ 2147483647 h 922"/>
              <a:gd name="T2" fmla="*/ 2147483647 w 921"/>
              <a:gd name="T3" fmla="*/ 0 h 922"/>
              <a:gd name="T4" fmla="*/ 2147483647 w 921"/>
              <a:gd name="T5" fmla="*/ 2147483647 h 922"/>
              <a:gd name="T6" fmla="*/ 2147483647 w 921"/>
              <a:gd name="T7" fmla="*/ 2147483647 h 922"/>
              <a:gd name="T8" fmla="*/ 2147483647 w 921"/>
              <a:gd name="T9" fmla="*/ 2147483647 h 922"/>
              <a:gd name="T10" fmla="*/ 0 w 921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0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0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99" name="Freeform 22">
            <a:extLst>
              <a:ext uri="{FF2B5EF4-FFF2-40B4-BE49-F238E27FC236}">
                <a16:creationId xmlns:a16="http://schemas.microsoft.com/office/drawing/2014/main" id="{9A93D527-F590-49AD-9DBA-E6995874191C}"/>
              </a:ext>
            </a:extLst>
          </p:cNvPr>
          <p:cNvSpPr>
            <a:spLocks/>
          </p:cNvSpPr>
          <p:nvPr/>
        </p:nvSpPr>
        <p:spPr bwMode="auto">
          <a:xfrm>
            <a:off x="6754814" y="2662239"/>
            <a:ext cx="407987" cy="407987"/>
          </a:xfrm>
          <a:custGeom>
            <a:avLst/>
            <a:gdLst>
              <a:gd name="T0" fmla="*/ 0 w 257"/>
              <a:gd name="T1" fmla="*/ 2147483647 h 257"/>
              <a:gd name="T2" fmla="*/ 2147483647 w 257"/>
              <a:gd name="T3" fmla="*/ 0 h 257"/>
              <a:gd name="T4" fmla="*/ 2147483647 w 257"/>
              <a:gd name="T5" fmla="*/ 2147483647 h 257"/>
              <a:gd name="T6" fmla="*/ 2147483647 w 257"/>
              <a:gd name="T7" fmla="*/ 2147483647 h 257"/>
              <a:gd name="T8" fmla="*/ 2147483647 w 257"/>
              <a:gd name="T9" fmla="*/ 2147483647 h 257"/>
              <a:gd name="T10" fmla="*/ 0 w 257"/>
              <a:gd name="T11" fmla="*/ 214748364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8"/>
                </a:move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7" y="57"/>
                  <a:pt x="257" y="128"/>
                </a:cubicBezTo>
                <a:cubicBezTo>
                  <a:pt x="257" y="128"/>
                  <a:pt x="257" y="128"/>
                  <a:pt x="257" y="128"/>
                </a:cubicBezTo>
                <a:cubicBezTo>
                  <a:pt x="257" y="199"/>
                  <a:pt x="199" y="257"/>
                  <a:pt x="128" y="257"/>
                </a:cubicBezTo>
                <a:cubicBezTo>
                  <a:pt x="57" y="257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0" name="Rectangle 23">
            <a:extLst>
              <a:ext uri="{FF2B5EF4-FFF2-40B4-BE49-F238E27FC236}">
                <a16:creationId xmlns:a16="http://schemas.microsoft.com/office/drawing/2014/main" id="{37DDE412-4873-4B06-AAE3-F2A50E2A6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463" y="2725739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 sz="2400"/>
          </a:p>
        </p:txBody>
      </p:sp>
      <p:sp>
        <p:nvSpPr>
          <p:cNvPr id="75801" name="Freeform 24">
            <a:extLst>
              <a:ext uri="{FF2B5EF4-FFF2-40B4-BE49-F238E27FC236}">
                <a16:creationId xmlns:a16="http://schemas.microsoft.com/office/drawing/2014/main" id="{BECCB249-9417-432A-9C65-A94E5BFCCA32}"/>
              </a:ext>
            </a:extLst>
          </p:cNvPr>
          <p:cNvSpPr>
            <a:spLocks noEditPoints="1"/>
          </p:cNvSpPr>
          <p:nvPr/>
        </p:nvSpPr>
        <p:spPr bwMode="auto">
          <a:xfrm>
            <a:off x="7353300" y="1685926"/>
            <a:ext cx="514350" cy="523875"/>
          </a:xfrm>
          <a:custGeom>
            <a:avLst/>
            <a:gdLst>
              <a:gd name="T0" fmla="*/ 2147483647 w 1161"/>
              <a:gd name="T1" fmla="*/ 2147483647 h 1184"/>
              <a:gd name="T2" fmla="*/ 2147483647 w 1161"/>
              <a:gd name="T3" fmla="*/ 2147483647 h 1184"/>
              <a:gd name="T4" fmla="*/ 2147483647 w 1161"/>
              <a:gd name="T5" fmla="*/ 2147483647 h 1184"/>
              <a:gd name="T6" fmla="*/ 2147483647 w 1161"/>
              <a:gd name="T7" fmla="*/ 2147483647 h 1184"/>
              <a:gd name="T8" fmla="*/ 2147483647 w 1161"/>
              <a:gd name="T9" fmla="*/ 2147483647 h 1184"/>
              <a:gd name="T10" fmla="*/ 2147483647 w 1161"/>
              <a:gd name="T11" fmla="*/ 2147483647 h 1184"/>
              <a:gd name="T12" fmla="*/ 2147483647 w 1161"/>
              <a:gd name="T13" fmla="*/ 2147483647 h 1184"/>
              <a:gd name="T14" fmla="*/ 2147483647 w 1161"/>
              <a:gd name="T15" fmla="*/ 2147483647 h 1184"/>
              <a:gd name="T16" fmla="*/ 2147483647 w 1161"/>
              <a:gd name="T17" fmla="*/ 2147483647 h 1184"/>
              <a:gd name="T18" fmla="*/ 2147483647 w 1161"/>
              <a:gd name="T19" fmla="*/ 2147483647 h 1184"/>
              <a:gd name="T20" fmla="*/ 2147483647 w 1161"/>
              <a:gd name="T21" fmla="*/ 2147483647 h 1184"/>
              <a:gd name="T22" fmla="*/ 2147483647 w 1161"/>
              <a:gd name="T23" fmla="*/ 2147483647 h 1184"/>
              <a:gd name="T24" fmla="*/ 2147483647 w 1161"/>
              <a:gd name="T25" fmla="*/ 2147483647 h 1184"/>
              <a:gd name="T26" fmla="*/ 2147483647 w 1161"/>
              <a:gd name="T27" fmla="*/ 2147483647 h 1184"/>
              <a:gd name="T28" fmla="*/ 2147483647 w 1161"/>
              <a:gd name="T29" fmla="*/ 2147483647 h 1184"/>
              <a:gd name="T30" fmla="*/ 2147483647 w 1161"/>
              <a:gd name="T31" fmla="*/ 2147483647 h 1184"/>
              <a:gd name="T32" fmla="*/ 2147483647 w 1161"/>
              <a:gd name="T33" fmla="*/ 2147483647 h 1184"/>
              <a:gd name="T34" fmla="*/ 2147483647 w 1161"/>
              <a:gd name="T35" fmla="*/ 2147483647 h 1184"/>
              <a:gd name="T36" fmla="*/ 2147483647 w 1161"/>
              <a:gd name="T37" fmla="*/ 2147483647 h 1184"/>
              <a:gd name="T38" fmla="*/ 2147483647 w 1161"/>
              <a:gd name="T39" fmla="*/ 2147483647 h 1184"/>
              <a:gd name="T40" fmla="*/ 2147483647 w 1161"/>
              <a:gd name="T41" fmla="*/ 2147483647 h 1184"/>
              <a:gd name="T42" fmla="*/ 2147483647 w 1161"/>
              <a:gd name="T43" fmla="*/ 2147483647 h 1184"/>
              <a:gd name="T44" fmla="*/ 2147483647 w 1161"/>
              <a:gd name="T45" fmla="*/ 2147483647 h 1184"/>
              <a:gd name="T46" fmla="*/ 2147483647 w 1161"/>
              <a:gd name="T47" fmla="*/ 2147483647 h 1184"/>
              <a:gd name="T48" fmla="*/ 2147483647 w 1161"/>
              <a:gd name="T49" fmla="*/ 2147483647 h 1184"/>
              <a:gd name="T50" fmla="*/ 2147483647 w 1161"/>
              <a:gd name="T51" fmla="*/ 2147483647 h 1184"/>
              <a:gd name="T52" fmla="*/ 2147483647 w 1161"/>
              <a:gd name="T53" fmla="*/ 2147483647 h 1184"/>
              <a:gd name="T54" fmla="*/ 2147483647 w 1161"/>
              <a:gd name="T55" fmla="*/ 2147483647 h 1184"/>
              <a:gd name="T56" fmla="*/ 2147483647 w 1161"/>
              <a:gd name="T57" fmla="*/ 2147483647 h 1184"/>
              <a:gd name="T58" fmla="*/ 2147483647 w 1161"/>
              <a:gd name="T59" fmla="*/ 2147483647 h 1184"/>
              <a:gd name="T60" fmla="*/ 2147483647 w 1161"/>
              <a:gd name="T61" fmla="*/ 2147483647 h 1184"/>
              <a:gd name="T62" fmla="*/ 2147483647 w 1161"/>
              <a:gd name="T63" fmla="*/ 2147483647 h 1184"/>
              <a:gd name="T64" fmla="*/ 2147483647 w 1161"/>
              <a:gd name="T65" fmla="*/ 2147483647 h 1184"/>
              <a:gd name="T66" fmla="*/ 2147483647 w 1161"/>
              <a:gd name="T67" fmla="*/ 2147483647 h 1184"/>
              <a:gd name="T68" fmla="*/ 2147483647 w 1161"/>
              <a:gd name="T69" fmla="*/ 2147483647 h 1184"/>
              <a:gd name="T70" fmla="*/ 2147483647 w 1161"/>
              <a:gd name="T71" fmla="*/ 2147483647 h 1184"/>
              <a:gd name="T72" fmla="*/ 2147483647 w 1161"/>
              <a:gd name="T73" fmla="*/ 2147483647 h 1184"/>
              <a:gd name="T74" fmla="*/ 2147483647 w 1161"/>
              <a:gd name="T75" fmla="*/ 2147483647 h 1184"/>
              <a:gd name="T76" fmla="*/ 2147483647 w 1161"/>
              <a:gd name="T77" fmla="*/ 2147483647 h 1184"/>
              <a:gd name="T78" fmla="*/ 2147483647 w 1161"/>
              <a:gd name="T79" fmla="*/ 2147483647 h 1184"/>
              <a:gd name="T80" fmla="*/ 2147483647 w 1161"/>
              <a:gd name="T81" fmla="*/ 2147483647 h 1184"/>
              <a:gd name="T82" fmla="*/ 2147483647 w 1161"/>
              <a:gd name="T83" fmla="*/ 2147483647 h 1184"/>
              <a:gd name="T84" fmla="*/ 2147483647 w 1161"/>
              <a:gd name="T85" fmla="*/ 2147483647 h 1184"/>
              <a:gd name="T86" fmla="*/ 2147483647 w 1161"/>
              <a:gd name="T87" fmla="*/ 2147483647 h 1184"/>
              <a:gd name="T88" fmla="*/ 2147483647 w 1161"/>
              <a:gd name="T89" fmla="*/ 2147483647 h 1184"/>
              <a:gd name="T90" fmla="*/ 2147483647 w 1161"/>
              <a:gd name="T91" fmla="*/ 2147483647 h 1184"/>
              <a:gd name="T92" fmla="*/ 2147483647 w 1161"/>
              <a:gd name="T93" fmla="*/ 2147483647 h 1184"/>
              <a:gd name="T94" fmla="*/ 2147483647 w 1161"/>
              <a:gd name="T95" fmla="*/ 2147483647 h 1184"/>
              <a:gd name="T96" fmla="*/ 2147483647 w 1161"/>
              <a:gd name="T97" fmla="*/ 2147483647 h 1184"/>
              <a:gd name="T98" fmla="*/ 2147483647 w 1161"/>
              <a:gd name="T99" fmla="*/ 2147483647 h 1184"/>
              <a:gd name="T100" fmla="*/ 2147483647 w 1161"/>
              <a:gd name="T101" fmla="*/ 2147483647 h 1184"/>
              <a:gd name="T102" fmla="*/ 2147483647 w 1161"/>
              <a:gd name="T103" fmla="*/ 2147483647 h 1184"/>
              <a:gd name="T104" fmla="*/ 2147483647 w 1161"/>
              <a:gd name="T105" fmla="*/ 2147483647 h 1184"/>
              <a:gd name="T106" fmla="*/ 2147483647 w 1161"/>
              <a:gd name="T107" fmla="*/ 2147483647 h 1184"/>
              <a:gd name="T108" fmla="*/ 2147483647 w 1161"/>
              <a:gd name="T109" fmla="*/ 2147483647 h 1184"/>
              <a:gd name="T110" fmla="*/ 2147483647 w 1161"/>
              <a:gd name="T111" fmla="*/ 2147483647 h 118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61"/>
              <a:gd name="T169" fmla="*/ 0 h 1184"/>
              <a:gd name="T170" fmla="*/ 1161 w 1161"/>
              <a:gd name="T171" fmla="*/ 1184 h 1184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61" h="1184">
                <a:moveTo>
                  <a:pt x="498" y="1108"/>
                </a:moveTo>
                <a:lnTo>
                  <a:pt x="542" y="1121"/>
                </a:lnTo>
                <a:cubicBezTo>
                  <a:pt x="554" y="1125"/>
                  <a:pt x="561" y="1138"/>
                  <a:pt x="558" y="1150"/>
                </a:cubicBezTo>
                <a:cubicBezTo>
                  <a:pt x="554" y="1162"/>
                  <a:pt x="541" y="1169"/>
                  <a:pt x="529" y="1166"/>
                </a:cubicBezTo>
                <a:lnTo>
                  <a:pt x="485" y="1153"/>
                </a:lnTo>
                <a:cubicBezTo>
                  <a:pt x="473" y="1149"/>
                  <a:pt x="466" y="1136"/>
                  <a:pt x="469" y="1124"/>
                </a:cubicBezTo>
                <a:cubicBezTo>
                  <a:pt x="473" y="1112"/>
                  <a:pt x="486" y="1105"/>
                  <a:pt x="498" y="1108"/>
                </a:cubicBezTo>
                <a:close/>
                <a:moveTo>
                  <a:pt x="627" y="1136"/>
                </a:moveTo>
                <a:lnTo>
                  <a:pt x="673" y="1138"/>
                </a:lnTo>
                <a:cubicBezTo>
                  <a:pt x="686" y="1138"/>
                  <a:pt x="696" y="1149"/>
                  <a:pt x="695" y="1162"/>
                </a:cubicBezTo>
                <a:cubicBezTo>
                  <a:pt x="695" y="1174"/>
                  <a:pt x="684" y="1184"/>
                  <a:pt x="671" y="1184"/>
                </a:cubicBezTo>
                <a:lnTo>
                  <a:pt x="625" y="1182"/>
                </a:lnTo>
                <a:cubicBezTo>
                  <a:pt x="613" y="1182"/>
                  <a:pt x="603" y="1171"/>
                  <a:pt x="603" y="1158"/>
                </a:cubicBezTo>
                <a:cubicBezTo>
                  <a:pt x="604" y="1146"/>
                  <a:pt x="614" y="1136"/>
                  <a:pt x="627" y="1136"/>
                </a:cubicBezTo>
                <a:close/>
                <a:moveTo>
                  <a:pt x="760" y="1132"/>
                </a:moveTo>
                <a:lnTo>
                  <a:pt x="805" y="1125"/>
                </a:lnTo>
                <a:cubicBezTo>
                  <a:pt x="818" y="1123"/>
                  <a:pt x="830" y="1131"/>
                  <a:pt x="832" y="1144"/>
                </a:cubicBezTo>
                <a:cubicBezTo>
                  <a:pt x="834" y="1156"/>
                  <a:pt x="826" y="1168"/>
                  <a:pt x="813" y="1170"/>
                </a:cubicBezTo>
                <a:lnTo>
                  <a:pt x="768" y="1178"/>
                </a:lnTo>
                <a:cubicBezTo>
                  <a:pt x="755" y="1180"/>
                  <a:pt x="743" y="1171"/>
                  <a:pt x="741" y="1159"/>
                </a:cubicBezTo>
                <a:cubicBezTo>
                  <a:pt x="739" y="1146"/>
                  <a:pt x="747" y="1134"/>
                  <a:pt x="760" y="1132"/>
                </a:cubicBezTo>
                <a:close/>
                <a:moveTo>
                  <a:pt x="887" y="1094"/>
                </a:moveTo>
                <a:lnTo>
                  <a:pt x="905" y="1087"/>
                </a:lnTo>
                <a:lnTo>
                  <a:pt x="900" y="1090"/>
                </a:lnTo>
                <a:lnTo>
                  <a:pt x="922" y="1074"/>
                </a:lnTo>
                <a:cubicBezTo>
                  <a:pt x="933" y="1067"/>
                  <a:pt x="947" y="1070"/>
                  <a:pt x="954" y="1080"/>
                </a:cubicBezTo>
                <a:cubicBezTo>
                  <a:pt x="962" y="1091"/>
                  <a:pt x="959" y="1105"/>
                  <a:pt x="949" y="1112"/>
                </a:cubicBezTo>
                <a:lnTo>
                  <a:pt x="927" y="1127"/>
                </a:lnTo>
                <a:cubicBezTo>
                  <a:pt x="925" y="1128"/>
                  <a:pt x="924" y="1129"/>
                  <a:pt x="922" y="1130"/>
                </a:cubicBezTo>
                <a:lnTo>
                  <a:pt x="904" y="1137"/>
                </a:lnTo>
                <a:cubicBezTo>
                  <a:pt x="892" y="1142"/>
                  <a:pt x="879" y="1136"/>
                  <a:pt x="874" y="1124"/>
                </a:cubicBezTo>
                <a:cubicBezTo>
                  <a:pt x="869" y="1112"/>
                  <a:pt x="875" y="1099"/>
                  <a:pt x="887" y="1094"/>
                </a:cubicBezTo>
                <a:close/>
                <a:moveTo>
                  <a:pt x="991" y="1022"/>
                </a:moveTo>
                <a:lnTo>
                  <a:pt x="1021" y="987"/>
                </a:lnTo>
                <a:cubicBezTo>
                  <a:pt x="1030" y="978"/>
                  <a:pt x="1045" y="977"/>
                  <a:pt x="1054" y="986"/>
                </a:cubicBezTo>
                <a:cubicBezTo>
                  <a:pt x="1064" y="994"/>
                  <a:pt x="1064" y="1009"/>
                  <a:pt x="1056" y="1018"/>
                </a:cubicBezTo>
                <a:lnTo>
                  <a:pt x="1025" y="1053"/>
                </a:lnTo>
                <a:cubicBezTo>
                  <a:pt x="1017" y="1062"/>
                  <a:pt x="1002" y="1063"/>
                  <a:pt x="993" y="1054"/>
                </a:cubicBezTo>
                <a:cubicBezTo>
                  <a:pt x="983" y="1046"/>
                  <a:pt x="982" y="1031"/>
                  <a:pt x="991" y="1022"/>
                </a:cubicBezTo>
                <a:close/>
                <a:moveTo>
                  <a:pt x="1067" y="915"/>
                </a:moveTo>
                <a:lnTo>
                  <a:pt x="1086" y="879"/>
                </a:lnTo>
                <a:lnTo>
                  <a:pt x="1084" y="884"/>
                </a:lnTo>
                <a:lnTo>
                  <a:pt x="1086" y="878"/>
                </a:lnTo>
                <a:cubicBezTo>
                  <a:pt x="1089" y="866"/>
                  <a:pt x="1101" y="859"/>
                  <a:pt x="1114" y="862"/>
                </a:cubicBezTo>
                <a:cubicBezTo>
                  <a:pt x="1126" y="865"/>
                  <a:pt x="1133" y="878"/>
                  <a:pt x="1130" y="890"/>
                </a:cubicBezTo>
                <a:lnTo>
                  <a:pt x="1129" y="895"/>
                </a:lnTo>
                <a:cubicBezTo>
                  <a:pt x="1128" y="897"/>
                  <a:pt x="1128" y="899"/>
                  <a:pt x="1127" y="900"/>
                </a:cubicBezTo>
                <a:lnTo>
                  <a:pt x="1108" y="936"/>
                </a:lnTo>
                <a:cubicBezTo>
                  <a:pt x="1102" y="947"/>
                  <a:pt x="1088" y="952"/>
                  <a:pt x="1077" y="946"/>
                </a:cubicBezTo>
                <a:cubicBezTo>
                  <a:pt x="1066" y="940"/>
                  <a:pt x="1061" y="926"/>
                  <a:pt x="1067" y="915"/>
                </a:cubicBezTo>
                <a:close/>
                <a:moveTo>
                  <a:pt x="1109" y="789"/>
                </a:moveTo>
                <a:lnTo>
                  <a:pt x="1111" y="780"/>
                </a:lnTo>
                <a:lnTo>
                  <a:pt x="1111" y="783"/>
                </a:lnTo>
                <a:lnTo>
                  <a:pt x="1114" y="747"/>
                </a:lnTo>
                <a:cubicBezTo>
                  <a:pt x="1115" y="735"/>
                  <a:pt x="1126" y="725"/>
                  <a:pt x="1139" y="726"/>
                </a:cubicBezTo>
                <a:cubicBezTo>
                  <a:pt x="1151" y="728"/>
                  <a:pt x="1161" y="739"/>
                  <a:pt x="1160" y="751"/>
                </a:cubicBezTo>
                <a:lnTo>
                  <a:pt x="1156" y="788"/>
                </a:lnTo>
                <a:cubicBezTo>
                  <a:pt x="1156" y="789"/>
                  <a:pt x="1156" y="790"/>
                  <a:pt x="1156" y="791"/>
                </a:cubicBezTo>
                <a:lnTo>
                  <a:pt x="1153" y="801"/>
                </a:lnTo>
                <a:cubicBezTo>
                  <a:pt x="1150" y="813"/>
                  <a:pt x="1138" y="820"/>
                  <a:pt x="1125" y="817"/>
                </a:cubicBezTo>
                <a:cubicBezTo>
                  <a:pt x="1113" y="814"/>
                  <a:pt x="1106" y="801"/>
                  <a:pt x="1109" y="789"/>
                </a:cubicBezTo>
                <a:close/>
                <a:moveTo>
                  <a:pt x="1112" y="661"/>
                </a:moveTo>
                <a:lnTo>
                  <a:pt x="1105" y="616"/>
                </a:lnTo>
                <a:cubicBezTo>
                  <a:pt x="1103" y="603"/>
                  <a:pt x="1111" y="591"/>
                  <a:pt x="1124" y="589"/>
                </a:cubicBezTo>
                <a:cubicBezTo>
                  <a:pt x="1136" y="587"/>
                  <a:pt x="1148" y="596"/>
                  <a:pt x="1150" y="608"/>
                </a:cubicBezTo>
                <a:lnTo>
                  <a:pt x="1158" y="654"/>
                </a:lnTo>
                <a:cubicBezTo>
                  <a:pt x="1160" y="666"/>
                  <a:pt x="1151" y="678"/>
                  <a:pt x="1139" y="680"/>
                </a:cubicBezTo>
                <a:cubicBezTo>
                  <a:pt x="1126" y="682"/>
                  <a:pt x="1114" y="674"/>
                  <a:pt x="1112" y="661"/>
                </a:cubicBezTo>
                <a:close/>
                <a:moveTo>
                  <a:pt x="1084" y="531"/>
                </a:moveTo>
                <a:lnTo>
                  <a:pt x="1069" y="487"/>
                </a:lnTo>
                <a:cubicBezTo>
                  <a:pt x="1064" y="475"/>
                  <a:pt x="1071" y="462"/>
                  <a:pt x="1083" y="458"/>
                </a:cubicBezTo>
                <a:cubicBezTo>
                  <a:pt x="1095" y="453"/>
                  <a:pt x="1108" y="460"/>
                  <a:pt x="1112" y="472"/>
                </a:cubicBezTo>
                <a:lnTo>
                  <a:pt x="1127" y="515"/>
                </a:lnTo>
                <a:cubicBezTo>
                  <a:pt x="1132" y="527"/>
                  <a:pt x="1125" y="540"/>
                  <a:pt x="1113" y="545"/>
                </a:cubicBezTo>
                <a:cubicBezTo>
                  <a:pt x="1101" y="549"/>
                  <a:pt x="1088" y="543"/>
                  <a:pt x="1084" y="531"/>
                </a:cubicBezTo>
                <a:close/>
                <a:moveTo>
                  <a:pt x="1030" y="408"/>
                </a:moveTo>
                <a:lnTo>
                  <a:pt x="1007" y="368"/>
                </a:lnTo>
                <a:cubicBezTo>
                  <a:pt x="1001" y="357"/>
                  <a:pt x="1005" y="343"/>
                  <a:pt x="1016" y="337"/>
                </a:cubicBezTo>
                <a:cubicBezTo>
                  <a:pt x="1027" y="331"/>
                  <a:pt x="1041" y="334"/>
                  <a:pt x="1047" y="346"/>
                </a:cubicBezTo>
                <a:lnTo>
                  <a:pt x="1070" y="386"/>
                </a:lnTo>
                <a:cubicBezTo>
                  <a:pt x="1076" y="397"/>
                  <a:pt x="1072" y="411"/>
                  <a:pt x="1061" y="417"/>
                </a:cubicBezTo>
                <a:cubicBezTo>
                  <a:pt x="1050" y="423"/>
                  <a:pt x="1036" y="419"/>
                  <a:pt x="1030" y="408"/>
                </a:cubicBezTo>
                <a:close/>
                <a:moveTo>
                  <a:pt x="953" y="298"/>
                </a:moveTo>
                <a:lnTo>
                  <a:pt x="930" y="269"/>
                </a:lnTo>
                <a:lnTo>
                  <a:pt x="933" y="271"/>
                </a:lnTo>
                <a:lnTo>
                  <a:pt x="926" y="265"/>
                </a:lnTo>
                <a:cubicBezTo>
                  <a:pt x="917" y="257"/>
                  <a:pt x="916" y="242"/>
                  <a:pt x="925" y="233"/>
                </a:cubicBezTo>
                <a:cubicBezTo>
                  <a:pt x="934" y="223"/>
                  <a:pt x="948" y="223"/>
                  <a:pt x="957" y="231"/>
                </a:cubicBezTo>
                <a:lnTo>
                  <a:pt x="964" y="238"/>
                </a:lnTo>
                <a:cubicBezTo>
                  <a:pt x="965" y="238"/>
                  <a:pt x="966" y="239"/>
                  <a:pt x="967" y="240"/>
                </a:cubicBezTo>
                <a:lnTo>
                  <a:pt x="989" y="269"/>
                </a:lnTo>
                <a:cubicBezTo>
                  <a:pt x="997" y="279"/>
                  <a:pt x="996" y="294"/>
                  <a:pt x="986" y="302"/>
                </a:cubicBezTo>
                <a:cubicBezTo>
                  <a:pt x="976" y="310"/>
                  <a:pt x="961" y="308"/>
                  <a:pt x="953" y="298"/>
                </a:cubicBezTo>
                <a:close/>
                <a:moveTo>
                  <a:pt x="858" y="203"/>
                </a:moveTo>
                <a:lnTo>
                  <a:pt x="844" y="189"/>
                </a:lnTo>
                <a:lnTo>
                  <a:pt x="847" y="192"/>
                </a:lnTo>
                <a:lnTo>
                  <a:pt x="825" y="177"/>
                </a:lnTo>
                <a:cubicBezTo>
                  <a:pt x="814" y="170"/>
                  <a:pt x="811" y="156"/>
                  <a:pt x="818" y="145"/>
                </a:cubicBezTo>
                <a:cubicBezTo>
                  <a:pt x="825" y="135"/>
                  <a:pt x="840" y="132"/>
                  <a:pt x="850" y="139"/>
                </a:cubicBezTo>
                <a:lnTo>
                  <a:pt x="872" y="153"/>
                </a:lnTo>
                <a:cubicBezTo>
                  <a:pt x="873" y="154"/>
                  <a:pt x="874" y="155"/>
                  <a:pt x="875" y="156"/>
                </a:cubicBezTo>
                <a:lnTo>
                  <a:pt x="890" y="169"/>
                </a:lnTo>
                <a:cubicBezTo>
                  <a:pt x="899" y="178"/>
                  <a:pt x="900" y="192"/>
                  <a:pt x="891" y="202"/>
                </a:cubicBezTo>
                <a:cubicBezTo>
                  <a:pt x="882" y="211"/>
                  <a:pt x="868" y="211"/>
                  <a:pt x="858" y="203"/>
                </a:cubicBezTo>
                <a:close/>
                <a:moveTo>
                  <a:pt x="748" y="127"/>
                </a:moveTo>
                <a:lnTo>
                  <a:pt x="745" y="125"/>
                </a:lnTo>
                <a:lnTo>
                  <a:pt x="748" y="127"/>
                </a:lnTo>
                <a:lnTo>
                  <a:pt x="709" y="109"/>
                </a:lnTo>
                <a:cubicBezTo>
                  <a:pt x="698" y="104"/>
                  <a:pt x="692" y="91"/>
                  <a:pt x="698" y="79"/>
                </a:cubicBezTo>
                <a:cubicBezTo>
                  <a:pt x="703" y="67"/>
                  <a:pt x="716" y="62"/>
                  <a:pt x="728" y="67"/>
                </a:cubicBezTo>
                <a:lnTo>
                  <a:pt x="767" y="84"/>
                </a:lnTo>
                <a:cubicBezTo>
                  <a:pt x="768" y="85"/>
                  <a:pt x="769" y="86"/>
                  <a:pt x="770" y="86"/>
                </a:cubicBezTo>
                <a:lnTo>
                  <a:pt x="773" y="88"/>
                </a:lnTo>
                <a:cubicBezTo>
                  <a:pt x="784" y="95"/>
                  <a:pt x="787" y="109"/>
                  <a:pt x="780" y="120"/>
                </a:cubicBezTo>
                <a:cubicBezTo>
                  <a:pt x="773" y="131"/>
                  <a:pt x="758" y="134"/>
                  <a:pt x="748" y="127"/>
                </a:cubicBezTo>
                <a:close/>
                <a:moveTo>
                  <a:pt x="627" y="74"/>
                </a:moveTo>
                <a:lnTo>
                  <a:pt x="583" y="62"/>
                </a:lnTo>
                <a:cubicBezTo>
                  <a:pt x="571" y="58"/>
                  <a:pt x="564" y="45"/>
                  <a:pt x="568" y="33"/>
                </a:cubicBezTo>
                <a:cubicBezTo>
                  <a:pt x="571" y="21"/>
                  <a:pt x="584" y="14"/>
                  <a:pt x="596" y="17"/>
                </a:cubicBezTo>
                <a:lnTo>
                  <a:pt x="640" y="30"/>
                </a:lnTo>
                <a:cubicBezTo>
                  <a:pt x="653" y="34"/>
                  <a:pt x="660" y="47"/>
                  <a:pt x="656" y="59"/>
                </a:cubicBezTo>
                <a:cubicBezTo>
                  <a:pt x="652" y="71"/>
                  <a:pt x="640" y="78"/>
                  <a:pt x="627" y="74"/>
                </a:cubicBezTo>
                <a:close/>
                <a:moveTo>
                  <a:pt x="498" y="49"/>
                </a:moveTo>
                <a:lnTo>
                  <a:pt x="452" y="47"/>
                </a:lnTo>
                <a:cubicBezTo>
                  <a:pt x="439" y="46"/>
                  <a:pt x="429" y="36"/>
                  <a:pt x="430" y="23"/>
                </a:cubicBezTo>
                <a:cubicBezTo>
                  <a:pt x="430" y="10"/>
                  <a:pt x="441" y="0"/>
                  <a:pt x="454" y="1"/>
                </a:cubicBezTo>
                <a:lnTo>
                  <a:pt x="500" y="3"/>
                </a:lnTo>
                <a:cubicBezTo>
                  <a:pt x="512" y="4"/>
                  <a:pt x="522" y="14"/>
                  <a:pt x="522" y="27"/>
                </a:cubicBezTo>
                <a:cubicBezTo>
                  <a:pt x="521" y="40"/>
                  <a:pt x="510" y="50"/>
                  <a:pt x="498" y="49"/>
                </a:cubicBezTo>
                <a:close/>
                <a:moveTo>
                  <a:pt x="365" y="55"/>
                </a:moveTo>
                <a:lnTo>
                  <a:pt x="320" y="62"/>
                </a:lnTo>
                <a:lnTo>
                  <a:pt x="325" y="61"/>
                </a:lnTo>
                <a:lnTo>
                  <a:pt x="324" y="61"/>
                </a:lnTo>
                <a:cubicBezTo>
                  <a:pt x="312" y="66"/>
                  <a:pt x="299" y="60"/>
                  <a:pt x="294" y="48"/>
                </a:cubicBezTo>
                <a:cubicBezTo>
                  <a:pt x="290" y="36"/>
                  <a:pt x="296" y="23"/>
                  <a:pt x="308" y="18"/>
                </a:cubicBezTo>
                <a:cubicBezTo>
                  <a:pt x="310" y="17"/>
                  <a:pt x="311" y="17"/>
                  <a:pt x="313" y="17"/>
                </a:cubicBezTo>
                <a:lnTo>
                  <a:pt x="358" y="9"/>
                </a:lnTo>
                <a:cubicBezTo>
                  <a:pt x="370" y="7"/>
                  <a:pt x="382" y="16"/>
                  <a:pt x="384" y="28"/>
                </a:cubicBezTo>
                <a:cubicBezTo>
                  <a:pt x="386" y="41"/>
                  <a:pt x="378" y="53"/>
                  <a:pt x="365" y="55"/>
                </a:cubicBezTo>
                <a:close/>
                <a:moveTo>
                  <a:pt x="238" y="94"/>
                </a:moveTo>
                <a:lnTo>
                  <a:pt x="232" y="97"/>
                </a:lnTo>
                <a:lnTo>
                  <a:pt x="237" y="94"/>
                </a:lnTo>
                <a:lnTo>
                  <a:pt x="205" y="117"/>
                </a:lnTo>
                <a:cubicBezTo>
                  <a:pt x="194" y="124"/>
                  <a:pt x="180" y="122"/>
                  <a:pt x="173" y="111"/>
                </a:cubicBezTo>
                <a:cubicBezTo>
                  <a:pt x="165" y="101"/>
                  <a:pt x="168" y="86"/>
                  <a:pt x="178" y="79"/>
                </a:cubicBezTo>
                <a:lnTo>
                  <a:pt x="210" y="57"/>
                </a:lnTo>
                <a:cubicBezTo>
                  <a:pt x="212" y="56"/>
                  <a:pt x="213" y="55"/>
                  <a:pt x="215" y="54"/>
                </a:cubicBezTo>
                <a:lnTo>
                  <a:pt x="222" y="51"/>
                </a:lnTo>
                <a:cubicBezTo>
                  <a:pt x="234" y="47"/>
                  <a:pt x="247" y="53"/>
                  <a:pt x="251" y="65"/>
                </a:cubicBezTo>
                <a:cubicBezTo>
                  <a:pt x="256" y="77"/>
                  <a:pt x="250" y="90"/>
                  <a:pt x="238" y="94"/>
                </a:cubicBezTo>
                <a:close/>
                <a:moveTo>
                  <a:pt x="138" y="172"/>
                </a:moveTo>
                <a:lnTo>
                  <a:pt x="107" y="206"/>
                </a:lnTo>
                <a:cubicBezTo>
                  <a:pt x="99" y="216"/>
                  <a:pt x="84" y="216"/>
                  <a:pt x="75" y="208"/>
                </a:cubicBezTo>
                <a:cubicBezTo>
                  <a:pt x="65" y="199"/>
                  <a:pt x="64" y="185"/>
                  <a:pt x="73" y="175"/>
                </a:cubicBezTo>
                <a:lnTo>
                  <a:pt x="104" y="141"/>
                </a:lnTo>
                <a:cubicBezTo>
                  <a:pt x="112" y="132"/>
                  <a:pt x="127" y="131"/>
                  <a:pt x="136" y="139"/>
                </a:cubicBezTo>
                <a:cubicBezTo>
                  <a:pt x="146" y="148"/>
                  <a:pt x="147" y="162"/>
                  <a:pt x="138" y="172"/>
                </a:cubicBezTo>
                <a:close/>
                <a:moveTo>
                  <a:pt x="63" y="280"/>
                </a:moveTo>
                <a:lnTo>
                  <a:pt x="51" y="303"/>
                </a:lnTo>
                <a:lnTo>
                  <a:pt x="53" y="298"/>
                </a:lnTo>
                <a:lnTo>
                  <a:pt x="48" y="318"/>
                </a:lnTo>
                <a:cubicBezTo>
                  <a:pt x="44" y="330"/>
                  <a:pt x="32" y="337"/>
                  <a:pt x="19" y="334"/>
                </a:cubicBezTo>
                <a:cubicBezTo>
                  <a:pt x="7" y="331"/>
                  <a:pt x="0" y="318"/>
                  <a:pt x="3" y="306"/>
                </a:cubicBezTo>
                <a:lnTo>
                  <a:pt x="8" y="286"/>
                </a:lnTo>
                <a:cubicBezTo>
                  <a:pt x="9" y="285"/>
                  <a:pt x="9" y="283"/>
                  <a:pt x="10" y="282"/>
                </a:cubicBezTo>
                <a:lnTo>
                  <a:pt x="23" y="258"/>
                </a:lnTo>
                <a:cubicBezTo>
                  <a:pt x="29" y="247"/>
                  <a:pt x="43" y="243"/>
                  <a:pt x="54" y="249"/>
                </a:cubicBezTo>
                <a:cubicBezTo>
                  <a:pt x="65" y="255"/>
                  <a:pt x="69" y="269"/>
                  <a:pt x="63" y="280"/>
                </a:cubicBezTo>
                <a:close/>
              </a:path>
            </a:pathLst>
          </a:custGeom>
          <a:solidFill>
            <a:srgbClr val="808080"/>
          </a:solidFill>
          <a:ln w="6350" cap="flat">
            <a:solidFill>
              <a:srgbClr val="80808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02" name="Freeform 25">
            <a:extLst>
              <a:ext uri="{FF2B5EF4-FFF2-40B4-BE49-F238E27FC236}">
                <a16:creationId xmlns:a16="http://schemas.microsoft.com/office/drawing/2014/main" id="{0745094C-C5C9-477F-8349-28EFCA50B4E4}"/>
              </a:ext>
            </a:extLst>
          </p:cNvPr>
          <p:cNvSpPr>
            <a:spLocks/>
          </p:cNvSpPr>
          <p:nvPr/>
        </p:nvSpPr>
        <p:spPr bwMode="auto">
          <a:xfrm>
            <a:off x="7308850" y="1844676"/>
            <a:ext cx="88900" cy="136525"/>
          </a:xfrm>
          <a:custGeom>
            <a:avLst/>
            <a:gdLst>
              <a:gd name="T0" fmla="*/ 2147483647 w 56"/>
              <a:gd name="T1" fmla="*/ 0 h 86"/>
              <a:gd name="T2" fmla="*/ 2147483647 w 56"/>
              <a:gd name="T3" fmla="*/ 2147483647 h 86"/>
              <a:gd name="T4" fmla="*/ 0 w 56"/>
              <a:gd name="T5" fmla="*/ 2147483647 h 86"/>
              <a:gd name="T6" fmla="*/ 2147483647 w 56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86"/>
              <a:gd name="T14" fmla="*/ 56 w 56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86">
                <a:moveTo>
                  <a:pt x="56" y="0"/>
                </a:moveTo>
                <a:lnTo>
                  <a:pt x="36" y="86"/>
                </a:lnTo>
                <a:lnTo>
                  <a:pt x="0" y="6"/>
                </a:lnTo>
                <a:lnTo>
                  <a:pt x="56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3" name="Line 26">
            <a:extLst>
              <a:ext uri="{FF2B5EF4-FFF2-40B4-BE49-F238E27FC236}">
                <a16:creationId xmlns:a16="http://schemas.microsoft.com/office/drawing/2014/main" id="{88EB7F69-0DC3-488D-B5E3-196014F1519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482139" y="2100263"/>
            <a:ext cx="206375" cy="431800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4" name="Freeform 27">
            <a:extLst>
              <a:ext uri="{FF2B5EF4-FFF2-40B4-BE49-F238E27FC236}">
                <a16:creationId xmlns:a16="http://schemas.microsoft.com/office/drawing/2014/main" id="{D43BD636-9AF3-4B7E-A55B-3758A9DD0822}"/>
              </a:ext>
            </a:extLst>
          </p:cNvPr>
          <p:cNvSpPr>
            <a:spLocks/>
          </p:cNvSpPr>
          <p:nvPr/>
        </p:nvSpPr>
        <p:spPr bwMode="auto">
          <a:xfrm>
            <a:off x="9428164" y="1990725"/>
            <a:ext cx="98425" cy="139700"/>
          </a:xfrm>
          <a:custGeom>
            <a:avLst/>
            <a:gdLst>
              <a:gd name="T0" fmla="*/ 2147483647 w 62"/>
              <a:gd name="T1" fmla="*/ 2147483647 h 88"/>
              <a:gd name="T2" fmla="*/ 0 w 62"/>
              <a:gd name="T3" fmla="*/ 0 h 88"/>
              <a:gd name="T4" fmla="*/ 2147483647 w 62"/>
              <a:gd name="T5" fmla="*/ 2147483647 h 88"/>
              <a:gd name="T6" fmla="*/ 2147483647 w 62"/>
              <a:gd name="T7" fmla="*/ 2147483647 h 88"/>
              <a:gd name="T8" fmla="*/ 0 60000 65536"/>
              <a:gd name="T9" fmla="*/ 0 60000 65536"/>
              <a:gd name="T10" fmla="*/ 0 60000 65536"/>
              <a:gd name="T11" fmla="*/ 0 60000 65536"/>
              <a:gd name="T12" fmla="*/ 0 w 62"/>
              <a:gd name="T13" fmla="*/ 0 h 88"/>
              <a:gd name="T14" fmla="*/ 62 w 62"/>
              <a:gd name="T15" fmla="*/ 88 h 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" h="88">
                <a:moveTo>
                  <a:pt x="12" y="88"/>
                </a:moveTo>
                <a:lnTo>
                  <a:pt x="0" y="0"/>
                </a:lnTo>
                <a:lnTo>
                  <a:pt x="62" y="63"/>
                </a:lnTo>
                <a:lnTo>
                  <a:pt x="12" y="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5" name="Line 28">
            <a:extLst>
              <a:ext uri="{FF2B5EF4-FFF2-40B4-BE49-F238E27FC236}">
                <a16:creationId xmlns:a16="http://schemas.microsoft.com/office/drawing/2014/main" id="{49C7B403-5CD7-417C-8C0E-33D1CAA625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72538" y="2092325"/>
            <a:ext cx="201612" cy="439738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6" name="Freeform 29">
            <a:extLst>
              <a:ext uri="{FF2B5EF4-FFF2-40B4-BE49-F238E27FC236}">
                <a16:creationId xmlns:a16="http://schemas.microsoft.com/office/drawing/2014/main" id="{383A2EB1-D938-4323-AC43-74082DE1CF67}"/>
              </a:ext>
            </a:extLst>
          </p:cNvPr>
          <p:cNvSpPr>
            <a:spLocks/>
          </p:cNvSpPr>
          <p:nvPr/>
        </p:nvSpPr>
        <p:spPr bwMode="auto">
          <a:xfrm>
            <a:off x="9028114" y="1982788"/>
            <a:ext cx="96837" cy="138112"/>
          </a:xfrm>
          <a:custGeom>
            <a:avLst/>
            <a:gdLst>
              <a:gd name="T0" fmla="*/ 0 w 61"/>
              <a:gd name="T1" fmla="*/ 2147483647 h 87"/>
              <a:gd name="T2" fmla="*/ 2147483647 w 61"/>
              <a:gd name="T3" fmla="*/ 0 h 87"/>
              <a:gd name="T4" fmla="*/ 2147483647 w 61"/>
              <a:gd name="T5" fmla="*/ 2147483647 h 87"/>
              <a:gd name="T6" fmla="*/ 0 w 61"/>
              <a:gd name="T7" fmla="*/ 2147483647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1"/>
              <a:gd name="T13" fmla="*/ 0 h 87"/>
              <a:gd name="T14" fmla="*/ 61 w 61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" h="87">
                <a:moveTo>
                  <a:pt x="0" y="64"/>
                </a:moveTo>
                <a:lnTo>
                  <a:pt x="61" y="0"/>
                </a:lnTo>
                <a:lnTo>
                  <a:pt x="51" y="87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7" name="Freeform 30">
            <a:extLst>
              <a:ext uri="{FF2B5EF4-FFF2-40B4-BE49-F238E27FC236}">
                <a16:creationId xmlns:a16="http://schemas.microsoft.com/office/drawing/2014/main" id="{053E7846-70D4-4C1C-9502-B6EDE7A23B93}"/>
              </a:ext>
            </a:extLst>
          </p:cNvPr>
          <p:cNvSpPr>
            <a:spLocks/>
          </p:cNvSpPr>
          <p:nvPr/>
        </p:nvSpPr>
        <p:spPr bwMode="auto">
          <a:xfrm>
            <a:off x="9075739" y="1647825"/>
            <a:ext cx="407987" cy="407988"/>
          </a:xfrm>
          <a:custGeom>
            <a:avLst/>
            <a:gdLst>
              <a:gd name="T0" fmla="*/ 0 w 921"/>
              <a:gd name="T1" fmla="*/ 2147483647 h 922"/>
              <a:gd name="T2" fmla="*/ 2147483647 w 921"/>
              <a:gd name="T3" fmla="*/ 0 h 922"/>
              <a:gd name="T4" fmla="*/ 2147483647 w 921"/>
              <a:gd name="T5" fmla="*/ 2147483647 h 922"/>
              <a:gd name="T6" fmla="*/ 2147483647 w 921"/>
              <a:gd name="T7" fmla="*/ 2147483647 h 922"/>
              <a:gd name="T8" fmla="*/ 2147483647 w 921"/>
              <a:gd name="T9" fmla="*/ 2147483647 h 922"/>
              <a:gd name="T10" fmla="*/ 0 w 921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08" name="Freeform 31">
            <a:extLst>
              <a:ext uri="{FF2B5EF4-FFF2-40B4-BE49-F238E27FC236}">
                <a16:creationId xmlns:a16="http://schemas.microsoft.com/office/drawing/2014/main" id="{D34547A7-8FEE-4F19-887E-CB6D1C8B0655}"/>
              </a:ext>
            </a:extLst>
          </p:cNvPr>
          <p:cNvSpPr>
            <a:spLocks/>
          </p:cNvSpPr>
          <p:nvPr/>
        </p:nvSpPr>
        <p:spPr bwMode="auto">
          <a:xfrm>
            <a:off x="9075739" y="1647825"/>
            <a:ext cx="407987" cy="407988"/>
          </a:xfrm>
          <a:custGeom>
            <a:avLst/>
            <a:gdLst>
              <a:gd name="T0" fmla="*/ 0 w 257"/>
              <a:gd name="T1" fmla="*/ 2147483647 h 257"/>
              <a:gd name="T2" fmla="*/ 2147483647 w 257"/>
              <a:gd name="T3" fmla="*/ 0 h 257"/>
              <a:gd name="T4" fmla="*/ 2147483647 w 257"/>
              <a:gd name="T5" fmla="*/ 2147483647 h 257"/>
              <a:gd name="T6" fmla="*/ 2147483647 w 257"/>
              <a:gd name="T7" fmla="*/ 2147483647 h 257"/>
              <a:gd name="T8" fmla="*/ 2147483647 w 257"/>
              <a:gd name="T9" fmla="*/ 2147483647 h 257"/>
              <a:gd name="T10" fmla="*/ 0 w 257"/>
              <a:gd name="T11" fmla="*/ 214748364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8"/>
                </a:moveTo>
                <a:cubicBezTo>
                  <a:pt x="0" y="57"/>
                  <a:pt x="58" y="0"/>
                  <a:pt x="129" y="0"/>
                </a:cubicBezTo>
                <a:cubicBezTo>
                  <a:pt x="200" y="0"/>
                  <a:pt x="257" y="57"/>
                  <a:pt x="257" y="128"/>
                </a:cubicBezTo>
                <a:cubicBezTo>
                  <a:pt x="257" y="128"/>
                  <a:pt x="257" y="128"/>
                  <a:pt x="257" y="128"/>
                </a:cubicBezTo>
                <a:cubicBezTo>
                  <a:pt x="257" y="199"/>
                  <a:pt x="200" y="257"/>
                  <a:pt x="129" y="257"/>
                </a:cubicBezTo>
                <a:cubicBezTo>
                  <a:pt x="58" y="257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9" name="Rectangle 32">
            <a:extLst>
              <a:ext uri="{FF2B5EF4-FFF2-40B4-BE49-F238E27FC236}">
                <a16:creationId xmlns:a16="http://schemas.microsoft.com/office/drawing/2014/main" id="{336A8485-598B-4BCB-8AC3-D9C3B9157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9563" y="1712914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en-US" sz="2400"/>
          </a:p>
        </p:txBody>
      </p:sp>
      <p:sp>
        <p:nvSpPr>
          <p:cNvPr id="75810" name="Freeform 33">
            <a:extLst>
              <a:ext uri="{FF2B5EF4-FFF2-40B4-BE49-F238E27FC236}">
                <a16:creationId xmlns:a16="http://schemas.microsoft.com/office/drawing/2014/main" id="{D4ED357B-CF9D-460E-9FF8-554D24A8A8FD}"/>
              </a:ext>
            </a:extLst>
          </p:cNvPr>
          <p:cNvSpPr>
            <a:spLocks/>
          </p:cNvSpPr>
          <p:nvPr/>
        </p:nvSpPr>
        <p:spPr bwMode="auto">
          <a:xfrm>
            <a:off x="9483725" y="2327275"/>
            <a:ext cx="407988" cy="407988"/>
          </a:xfrm>
          <a:custGeom>
            <a:avLst/>
            <a:gdLst>
              <a:gd name="T0" fmla="*/ 0 w 922"/>
              <a:gd name="T1" fmla="*/ 2147483647 h 922"/>
              <a:gd name="T2" fmla="*/ 2147483647 w 922"/>
              <a:gd name="T3" fmla="*/ 0 h 922"/>
              <a:gd name="T4" fmla="*/ 2147483647 w 922"/>
              <a:gd name="T5" fmla="*/ 2147483647 h 922"/>
              <a:gd name="T6" fmla="*/ 2147483647 w 922"/>
              <a:gd name="T7" fmla="*/ 2147483647 h 922"/>
              <a:gd name="T8" fmla="*/ 2147483647 w 922"/>
              <a:gd name="T9" fmla="*/ 2147483647 h 922"/>
              <a:gd name="T10" fmla="*/ 0 w 922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6" y="922"/>
                  <a:pt x="461" y="922"/>
                </a:cubicBezTo>
                <a:cubicBezTo>
                  <a:pt x="207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11" name="Freeform 34">
            <a:extLst>
              <a:ext uri="{FF2B5EF4-FFF2-40B4-BE49-F238E27FC236}">
                <a16:creationId xmlns:a16="http://schemas.microsoft.com/office/drawing/2014/main" id="{672F6BE3-10EB-4B86-8CB3-9F4A379AAE53}"/>
              </a:ext>
            </a:extLst>
          </p:cNvPr>
          <p:cNvSpPr>
            <a:spLocks/>
          </p:cNvSpPr>
          <p:nvPr/>
        </p:nvSpPr>
        <p:spPr bwMode="auto">
          <a:xfrm>
            <a:off x="9483725" y="2327275"/>
            <a:ext cx="407988" cy="407988"/>
          </a:xfrm>
          <a:custGeom>
            <a:avLst/>
            <a:gdLst>
              <a:gd name="T0" fmla="*/ 0 w 257"/>
              <a:gd name="T1" fmla="*/ 2147483647 h 257"/>
              <a:gd name="T2" fmla="*/ 2147483647 w 257"/>
              <a:gd name="T3" fmla="*/ 0 h 257"/>
              <a:gd name="T4" fmla="*/ 2147483647 w 257"/>
              <a:gd name="T5" fmla="*/ 2147483647 h 257"/>
              <a:gd name="T6" fmla="*/ 2147483647 w 257"/>
              <a:gd name="T7" fmla="*/ 2147483647 h 257"/>
              <a:gd name="T8" fmla="*/ 2147483647 w 257"/>
              <a:gd name="T9" fmla="*/ 2147483647 h 257"/>
              <a:gd name="T10" fmla="*/ 0 w 257"/>
              <a:gd name="T11" fmla="*/ 214748364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9"/>
                </a:moveTo>
                <a:cubicBezTo>
                  <a:pt x="0" y="57"/>
                  <a:pt x="58" y="0"/>
                  <a:pt x="129" y="0"/>
                </a:cubicBezTo>
                <a:cubicBezTo>
                  <a:pt x="200" y="0"/>
                  <a:pt x="257" y="57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199"/>
                  <a:pt x="200" y="257"/>
                  <a:pt x="129" y="257"/>
                </a:cubicBezTo>
                <a:cubicBezTo>
                  <a:pt x="58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12" name="Rectangle 35">
            <a:extLst>
              <a:ext uri="{FF2B5EF4-FFF2-40B4-BE49-F238E27FC236}">
                <a16:creationId xmlns:a16="http://schemas.microsoft.com/office/drawing/2014/main" id="{6D6289E0-FE93-4659-887C-E828FCC56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7225" y="2393950"/>
            <a:ext cx="25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endParaRPr lang="en-US" altLang="en-US" sz="2400"/>
          </a:p>
        </p:txBody>
      </p:sp>
      <p:sp>
        <p:nvSpPr>
          <p:cNvPr id="75813" name="Freeform 36">
            <a:extLst>
              <a:ext uri="{FF2B5EF4-FFF2-40B4-BE49-F238E27FC236}">
                <a16:creationId xmlns:a16="http://schemas.microsoft.com/office/drawing/2014/main" id="{A149D6AC-4D50-40AD-93C8-73439FEB3895}"/>
              </a:ext>
            </a:extLst>
          </p:cNvPr>
          <p:cNvSpPr>
            <a:spLocks/>
          </p:cNvSpPr>
          <p:nvPr/>
        </p:nvSpPr>
        <p:spPr bwMode="auto">
          <a:xfrm>
            <a:off x="8667750" y="2327275"/>
            <a:ext cx="407988" cy="407988"/>
          </a:xfrm>
          <a:custGeom>
            <a:avLst/>
            <a:gdLst>
              <a:gd name="T0" fmla="*/ 0 w 922"/>
              <a:gd name="T1" fmla="*/ 2147483647 h 922"/>
              <a:gd name="T2" fmla="*/ 2147483647 w 922"/>
              <a:gd name="T3" fmla="*/ 0 h 922"/>
              <a:gd name="T4" fmla="*/ 2147483647 w 922"/>
              <a:gd name="T5" fmla="*/ 2147483647 h 922"/>
              <a:gd name="T6" fmla="*/ 2147483647 w 922"/>
              <a:gd name="T7" fmla="*/ 2147483647 h 922"/>
              <a:gd name="T8" fmla="*/ 2147483647 w 922"/>
              <a:gd name="T9" fmla="*/ 2147483647 h 922"/>
              <a:gd name="T10" fmla="*/ 0 w 922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6" y="922"/>
                  <a:pt x="461" y="922"/>
                </a:cubicBezTo>
                <a:cubicBezTo>
                  <a:pt x="207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14" name="Freeform 37">
            <a:extLst>
              <a:ext uri="{FF2B5EF4-FFF2-40B4-BE49-F238E27FC236}">
                <a16:creationId xmlns:a16="http://schemas.microsoft.com/office/drawing/2014/main" id="{BD4F4EEB-758D-4011-A82B-86139FD203BC}"/>
              </a:ext>
            </a:extLst>
          </p:cNvPr>
          <p:cNvSpPr>
            <a:spLocks/>
          </p:cNvSpPr>
          <p:nvPr/>
        </p:nvSpPr>
        <p:spPr bwMode="auto">
          <a:xfrm>
            <a:off x="8667750" y="2327275"/>
            <a:ext cx="407988" cy="407988"/>
          </a:xfrm>
          <a:custGeom>
            <a:avLst/>
            <a:gdLst>
              <a:gd name="T0" fmla="*/ 0 w 257"/>
              <a:gd name="T1" fmla="*/ 2147483647 h 257"/>
              <a:gd name="T2" fmla="*/ 2147483647 w 257"/>
              <a:gd name="T3" fmla="*/ 0 h 257"/>
              <a:gd name="T4" fmla="*/ 2147483647 w 257"/>
              <a:gd name="T5" fmla="*/ 2147483647 h 257"/>
              <a:gd name="T6" fmla="*/ 2147483647 w 257"/>
              <a:gd name="T7" fmla="*/ 2147483647 h 257"/>
              <a:gd name="T8" fmla="*/ 2147483647 w 257"/>
              <a:gd name="T9" fmla="*/ 2147483647 h 257"/>
              <a:gd name="T10" fmla="*/ 0 w 257"/>
              <a:gd name="T11" fmla="*/ 214748364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9"/>
                </a:moveTo>
                <a:cubicBezTo>
                  <a:pt x="0" y="57"/>
                  <a:pt x="58" y="0"/>
                  <a:pt x="129" y="0"/>
                </a:cubicBezTo>
                <a:cubicBezTo>
                  <a:pt x="200" y="0"/>
                  <a:pt x="257" y="57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199"/>
                  <a:pt x="200" y="257"/>
                  <a:pt x="129" y="257"/>
                </a:cubicBezTo>
                <a:cubicBezTo>
                  <a:pt x="58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15" name="Rectangle 38">
            <a:extLst>
              <a:ext uri="{FF2B5EF4-FFF2-40B4-BE49-F238E27FC236}">
                <a16:creationId xmlns:a16="http://schemas.microsoft.com/office/drawing/2014/main" id="{D7456595-6D7D-4B04-9196-57401B7D7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8400" y="239395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endParaRPr lang="en-US" altLang="en-US" sz="2400"/>
          </a:p>
        </p:txBody>
      </p:sp>
      <p:sp>
        <p:nvSpPr>
          <p:cNvPr id="75816" name="Freeform 39">
            <a:extLst>
              <a:ext uri="{FF2B5EF4-FFF2-40B4-BE49-F238E27FC236}">
                <a16:creationId xmlns:a16="http://schemas.microsoft.com/office/drawing/2014/main" id="{F6BF8CB7-9588-4C51-A62A-514A5F07FDEB}"/>
              </a:ext>
            </a:extLst>
          </p:cNvPr>
          <p:cNvSpPr>
            <a:spLocks/>
          </p:cNvSpPr>
          <p:nvPr/>
        </p:nvSpPr>
        <p:spPr bwMode="auto">
          <a:xfrm>
            <a:off x="9267825" y="1328738"/>
            <a:ext cx="520700" cy="569912"/>
          </a:xfrm>
          <a:custGeom>
            <a:avLst/>
            <a:gdLst>
              <a:gd name="T0" fmla="*/ 2147483647 w 328"/>
              <a:gd name="T1" fmla="*/ 2147483647 h 359"/>
              <a:gd name="T2" fmla="*/ 2147483647 w 328"/>
              <a:gd name="T3" fmla="*/ 2147483647 h 359"/>
              <a:gd name="T4" fmla="*/ 2147483647 w 328"/>
              <a:gd name="T5" fmla="*/ 2147483647 h 359"/>
              <a:gd name="T6" fmla="*/ 0 w 328"/>
              <a:gd name="T7" fmla="*/ 2147483647 h 359"/>
              <a:gd name="T8" fmla="*/ 0 60000 65536"/>
              <a:gd name="T9" fmla="*/ 0 60000 65536"/>
              <a:gd name="T10" fmla="*/ 0 60000 65536"/>
              <a:gd name="T11" fmla="*/ 0 60000 65536"/>
              <a:gd name="T12" fmla="*/ 0 w 328"/>
              <a:gd name="T13" fmla="*/ 0 h 359"/>
              <a:gd name="T14" fmla="*/ 328 w 328"/>
              <a:gd name="T15" fmla="*/ 359 h 3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8" h="359">
                <a:moveTo>
                  <a:pt x="136" y="329"/>
                </a:moveTo>
                <a:cubicBezTo>
                  <a:pt x="224" y="359"/>
                  <a:pt x="304" y="316"/>
                  <a:pt x="316" y="233"/>
                </a:cubicBezTo>
                <a:cubicBezTo>
                  <a:pt x="328" y="150"/>
                  <a:pt x="267" y="59"/>
                  <a:pt x="179" y="29"/>
                </a:cubicBezTo>
                <a:cubicBezTo>
                  <a:pt x="93" y="0"/>
                  <a:pt x="13" y="42"/>
                  <a:pt x="0" y="124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17" name="Freeform 40">
            <a:extLst>
              <a:ext uri="{FF2B5EF4-FFF2-40B4-BE49-F238E27FC236}">
                <a16:creationId xmlns:a16="http://schemas.microsoft.com/office/drawing/2014/main" id="{D487B4EB-BA1F-4FBA-8B96-19E03719EF9B}"/>
              </a:ext>
            </a:extLst>
          </p:cNvPr>
          <p:cNvSpPr>
            <a:spLocks/>
          </p:cNvSpPr>
          <p:nvPr/>
        </p:nvSpPr>
        <p:spPr bwMode="auto">
          <a:xfrm>
            <a:off x="9223376" y="1511301"/>
            <a:ext cx="87313" cy="136525"/>
          </a:xfrm>
          <a:custGeom>
            <a:avLst/>
            <a:gdLst>
              <a:gd name="T0" fmla="*/ 2147483647 w 55"/>
              <a:gd name="T1" fmla="*/ 0 h 86"/>
              <a:gd name="T2" fmla="*/ 2147483647 w 55"/>
              <a:gd name="T3" fmla="*/ 2147483647 h 86"/>
              <a:gd name="T4" fmla="*/ 0 w 55"/>
              <a:gd name="T5" fmla="*/ 2147483647 h 86"/>
              <a:gd name="T6" fmla="*/ 2147483647 w 55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86"/>
              <a:gd name="T14" fmla="*/ 55 w 55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86">
                <a:moveTo>
                  <a:pt x="55" y="0"/>
                </a:moveTo>
                <a:lnTo>
                  <a:pt x="36" y="86"/>
                </a:lnTo>
                <a:lnTo>
                  <a:pt x="0" y="5"/>
                </a:lnTo>
                <a:lnTo>
                  <a:pt x="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18" name="Freeform 41">
            <a:extLst>
              <a:ext uri="{FF2B5EF4-FFF2-40B4-BE49-F238E27FC236}">
                <a16:creationId xmlns:a16="http://schemas.microsoft.com/office/drawing/2014/main" id="{EEA911ED-6B90-47E8-8A47-AC6488259E3E}"/>
              </a:ext>
            </a:extLst>
          </p:cNvPr>
          <p:cNvSpPr>
            <a:spLocks/>
          </p:cNvSpPr>
          <p:nvPr/>
        </p:nvSpPr>
        <p:spPr bwMode="auto">
          <a:xfrm>
            <a:off x="9212264" y="3416300"/>
            <a:ext cx="407987" cy="406400"/>
          </a:xfrm>
          <a:custGeom>
            <a:avLst/>
            <a:gdLst>
              <a:gd name="T0" fmla="*/ 0 w 922"/>
              <a:gd name="T1" fmla="*/ 2147483647 h 921"/>
              <a:gd name="T2" fmla="*/ 2147483647 w 922"/>
              <a:gd name="T3" fmla="*/ 0 h 921"/>
              <a:gd name="T4" fmla="*/ 2147483647 w 922"/>
              <a:gd name="T5" fmla="*/ 2147483647 h 921"/>
              <a:gd name="T6" fmla="*/ 2147483647 w 922"/>
              <a:gd name="T7" fmla="*/ 2147483647 h 921"/>
              <a:gd name="T8" fmla="*/ 2147483647 w 922"/>
              <a:gd name="T9" fmla="*/ 2147483647 h 921"/>
              <a:gd name="T10" fmla="*/ 0 w 922"/>
              <a:gd name="T11" fmla="*/ 2147483647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5" y="921"/>
                  <a:pt x="461" y="921"/>
                </a:cubicBezTo>
                <a:cubicBezTo>
                  <a:pt x="206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19" name="Freeform 42">
            <a:extLst>
              <a:ext uri="{FF2B5EF4-FFF2-40B4-BE49-F238E27FC236}">
                <a16:creationId xmlns:a16="http://schemas.microsoft.com/office/drawing/2014/main" id="{A5497CD8-DED5-499D-9382-3FDC32855AAE}"/>
              </a:ext>
            </a:extLst>
          </p:cNvPr>
          <p:cNvSpPr>
            <a:spLocks/>
          </p:cNvSpPr>
          <p:nvPr/>
        </p:nvSpPr>
        <p:spPr bwMode="auto">
          <a:xfrm>
            <a:off x="9212264" y="3416300"/>
            <a:ext cx="407987" cy="406400"/>
          </a:xfrm>
          <a:custGeom>
            <a:avLst/>
            <a:gdLst>
              <a:gd name="T0" fmla="*/ 0 w 257"/>
              <a:gd name="T1" fmla="*/ 2147483647 h 256"/>
              <a:gd name="T2" fmla="*/ 2147483647 w 257"/>
              <a:gd name="T3" fmla="*/ 0 h 256"/>
              <a:gd name="T4" fmla="*/ 2147483647 w 257"/>
              <a:gd name="T5" fmla="*/ 2147483647 h 256"/>
              <a:gd name="T6" fmla="*/ 2147483647 w 257"/>
              <a:gd name="T7" fmla="*/ 2147483647 h 256"/>
              <a:gd name="T8" fmla="*/ 2147483647 w 257"/>
              <a:gd name="T9" fmla="*/ 2147483647 h 256"/>
              <a:gd name="T10" fmla="*/ 0 w 257"/>
              <a:gd name="T11" fmla="*/ 2147483647 h 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6"/>
              <a:gd name="T20" fmla="*/ 257 w 257"/>
              <a:gd name="T21" fmla="*/ 256 h 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6">
                <a:moveTo>
                  <a:pt x="0" y="128"/>
                </a:moveTo>
                <a:cubicBezTo>
                  <a:pt x="0" y="57"/>
                  <a:pt x="58" y="0"/>
                  <a:pt x="129" y="0"/>
                </a:cubicBezTo>
                <a:cubicBezTo>
                  <a:pt x="200" y="0"/>
                  <a:pt x="257" y="57"/>
                  <a:pt x="257" y="128"/>
                </a:cubicBezTo>
                <a:cubicBezTo>
                  <a:pt x="257" y="128"/>
                  <a:pt x="257" y="128"/>
                  <a:pt x="257" y="128"/>
                </a:cubicBezTo>
                <a:cubicBezTo>
                  <a:pt x="257" y="199"/>
                  <a:pt x="200" y="256"/>
                  <a:pt x="129" y="256"/>
                </a:cubicBezTo>
                <a:cubicBezTo>
                  <a:pt x="58" y="256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20" name="Rectangle 43">
            <a:extLst>
              <a:ext uri="{FF2B5EF4-FFF2-40B4-BE49-F238E27FC236}">
                <a16:creationId xmlns:a16="http://schemas.microsoft.com/office/drawing/2014/main" id="{6C525A24-ED4F-4EC1-9A59-A6186279B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413" y="3484564"/>
            <a:ext cx="25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  <a:endParaRPr lang="en-US" altLang="en-US" sz="2400"/>
          </a:p>
        </p:txBody>
      </p:sp>
      <p:sp>
        <p:nvSpPr>
          <p:cNvPr id="75821" name="Freeform 44">
            <a:extLst>
              <a:ext uri="{FF2B5EF4-FFF2-40B4-BE49-F238E27FC236}">
                <a16:creationId xmlns:a16="http://schemas.microsoft.com/office/drawing/2014/main" id="{F55C9044-0E77-4D90-BE7C-CD8E0DE5EBED}"/>
              </a:ext>
            </a:extLst>
          </p:cNvPr>
          <p:cNvSpPr>
            <a:spLocks/>
          </p:cNvSpPr>
          <p:nvPr/>
        </p:nvSpPr>
        <p:spPr bwMode="auto">
          <a:xfrm>
            <a:off x="8464550" y="3006726"/>
            <a:ext cx="407988" cy="409575"/>
          </a:xfrm>
          <a:custGeom>
            <a:avLst/>
            <a:gdLst>
              <a:gd name="T0" fmla="*/ 0 w 922"/>
              <a:gd name="T1" fmla="*/ 2147483647 h 922"/>
              <a:gd name="T2" fmla="*/ 2147483647 w 922"/>
              <a:gd name="T3" fmla="*/ 0 h 922"/>
              <a:gd name="T4" fmla="*/ 2147483647 w 922"/>
              <a:gd name="T5" fmla="*/ 2147483647 h 922"/>
              <a:gd name="T6" fmla="*/ 2147483647 w 922"/>
              <a:gd name="T7" fmla="*/ 2147483647 h 922"/>
              <a:gd name="T8" fmla="*/ 2147483647 w 922"/>
              <a:gd name="T9" fmla="*/ 2147483647 h 922"/>
              <a:gd name="T10" fmla="*/ 0 w 922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6" y="922"/>
                  <a:pt x="461" y="922"/>
                </a:cubicBezTo>
                <a:cubicBezTo>
                  <a:pt x="207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22" name="Freeform 45">
            <a:extLst>
              <a:ext uri="{FF2B5EF4-FFF2-40B4-BE49-F238E27FC236}">
                <a16:creationId xmlns:a16="http://schemas.microsoft.com/office/drawing/2014/main" id="{EBCA22B3-F9AE-4A6A-AB99-6253B9D03A30}"/>
              </a:ext>
            </a:extLst>
          </p:cNvPr>
          <p:cNvSpPr>
            <a:spLocks/>
          </p:cNvSpPr>
          <p:nvPr/>
        </p:nvSpPr>
        <p:spPr bwMode="auto">
          <a:xfrm>
            <a:off x="8464550" y="3006726"/>
            <a:ext cx="407988" cy="409575"/>
          </a:xfrm>
          <a:custGeom>
            <a:avLst/>
            <a:gdLst>
              <a:gd name="T0" fmla="*/ 0 w 257"/>
              <a:gd name="T1" fmla="*/ 2147483647 h 258"/>
              <a:gd name="T2" fmla="*/ 2147483647 w 257"/>
              <a:gd name="T3" fmla="*/ 0 h 258"/>
              <a:gd name="T4" fmla="*/ 2147483647 w 257"/>
              <a:gd name="T5" fmla="*/ 2147483647 h 258"/>
              <a:gd name="T6" fmla="*/ 2147483647 w 257"/>
              <a:gd name="T7" fmla="*/ 2147483647 h 258"/>
              <a:gd name="T8" fmla="*/ 2147483647 w 257"/>
              <a:gd name="T9" fmla="*/ 2147483647 h 258"/>
              <a:gd name="T10" fmla="*/ 0 w 257"/>
              <a:gd name="T11" fmla="*/ 2147483647 h 2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8"/>
              <a:gd name="T20" fmla="*/ 257 w 257"/>
              <a:gd name="T21" fmla="*/ 258 h 25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8">
                <a:moveTo>
                  <a:pt x="0" y="129"/>
                </a:moveTo>
                <a:cubicBezTo>
                  <a:pt x="0" y="58"/>
                  <a:pt x="57" y="0"/>
                  <a:pt x="128" y="0"/>
                </a:cubicBezTo>
                <a:cubicBezTo>
                  <a:pt x="199" y="0"/>
                  <a:pt x="257" y="58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200"/>
                  <a:pt x="199" y="258"/>
                  <a:pt x="128" y="258"/>
                </a:cubicBezTo>
                <a:cubicBezTo>
                  <a:pt x="57" y="258"/>
                  <a:pt x="0" y="200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23" name="Rectangle 46">
            <a:extLst>
              <a:ext uri="{FF2B5EF4-FFF2-40B4-BE49-F238E27FC236}">
                <a16:creationId xmlns:a16="http://schemas.microsoft.com/office/drawing/2014/main" id="{4749C844-524D-47DC-AC16-49BBFB56D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3783" y="3073401"/>
            <a:ext cx="239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11</a:t>
            </a:r>
            <a:endParaRPr lang="en-US" altLang="en-US" sz="2400"/>
          </a:p>
        </p:txBody>
      </p:sp>
      <p:sp>
        <p:nvSpPr>
          <p:cNvPr id="75824" name="Freeform 47">
            <a:extLst>
              <a:ext uri="{FF2B5EF4-FFF2-40B4-BE49-F238E27FC236}">
                <a16:creationId xmlns:a16="http://schemas.microsoft.com/office/drawing/2014/main" id="{7CC66266-EF13-4618-A833-87CE21E6AADB}"/>
              </a:ext>
            </a:extLst>
          </p:cNvPr>
          <p:cNvSpPr>
            <a:spLocks/>
          </p:cNvSpPr>
          <p:nvPr/>
        </p:nvSpPr>
        <p:spPr bwMode="auto">
          <a:xfrm>
            <a:off x="7172325" y="3341689"/>
            <a:ext cx="407988" cy="407987"/>
          </a:xfrm>
          <a:custGeom>
            <a:avLst/>
            <a:gdLst>
              <a:gd name="T0" fmla="*/ 0 w 922"/>
              <a:gd name="T1" fmla="*/ 2147483647 h 922"/>
              <a:gd name="T2" fmla="*/ 2147483647 w 922"/>
              <a:gd name="T3" fmla="*/ 0 h 922"/>
              <a:gd name="T4" fmla="*/ 2147483647 w 922"/>
              <a:gd name="T5" fmla="*/ 2147483647 h 922"/>
              <a:gd name="T6" fmla="*/ 2147483647 w 922"/>
              <a:gd name="T7" fmla="*/ 2147483647 h 922"/>
              <a:gd name="T8" fmla="*/ 2147483647 w 922"/>
              <a:gd name="T9" fmla="*/ 2147483647 h 922"/>
              <a:gd name="T10" fmla="*/ 0 w 922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25" name="Freeform 48">
            <a:extLst>
              <a:ext uri="{FF2B5EF4-FFF2-40B4-BE49-F238E27FC236}">
                <a16:creationId xmlns:a16="http://schemas.microsoft.com/office/drawing/2014/main" id="{3060ADC0-32B7-4223-A3E1-24A49B0BD354}"/>
              </a:ext>
            </a:extLst>
          </p:cNvPr>
          <p:cNvSpPr>
            <a:spLocks/>
          </p:cNvSpPr>
          <p:nvPr/>
        </p:nvSpPr>
        <p:spPr bwMode="auto">
          <a:xfrm>
            <a:off x="7172325" y="3341689"/>
            <a:ext cx="407988" cy="407987"/>
          </a:xfrm>
          <a:custGeom>
            <a:avLst/>
            <a:gdLst>
              <a:gd name="T0" fmla="*/ 0 w 257"/>
              <a:gd name="T1" fmla="*/ 2147483647 h 257"/>
              <a:gd name="T2" fmla="*/ 2147483647 w 257"/>
              <a:gd name="T3" fmla="*/ 0 h 257"/>
              <a:gd name="T4" fmla="*/ 2147483647 w 257"/>
              <a:gd name="T5" fmla="*/ 2147483647 h 257"/>
              <a:gd name="T6" fmla="*/ 2147483647 w 257"/>
              <a:gd name="T7" fmla="*/ 2147483647 h 257"/>
              <a:gd name="T8" fmla="*/ 2147483647 w 257"/>
              <a:gd name="T9" fmla="*/ 2147483647 h 257"/>
              <a:gd name="T10" fmla="*/ 0 w 257"/>
              <a:gd name="T11" fmla="*/ 214748364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9"/>
                </a:move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7" y="57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199"/>
                  <a:pt x="199" y="257"/>
                  <a:pt x="128" y="257"/>
                </a:cubicBezTo>
                <a:cubicBezTo>
                  <a:pt x="57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26" name="Rectangle 49">
            <a:extLst>
              <a:ext uri="{FF2B5EF4-FFF2-40B4-BE49-F238E27FC236}">
                <a16:creationId xmlns:a16="http://schemas.microsoft.com/office/drawing/2014/main" id="{F8A46D2A-6C94-4A7A-86E8-54301913D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2975" y="340677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  <a:endParaRPr lang="en-US" altLang="en-US" sz="2400"/>
          </a:p>
        </p:txBody>
      </p:sp>
      <p:sp>
        <p:nvSpPr>
          <p:cNvPr id="75827" name="Line 50">
            <a:extLst>
              <a:ext uri="{FF2B5EF4-FFF2-40B4-BE49-F238E27FC236}">
                <a16:creationId xmlns:a16="http://schemas.microsoft.com/office/drawing/2014/main" id="{762BBC41-30EB-4435-8934-0069770F3F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70789" y="1878014"/>
            <a:ext cx="1387475" cy="307975"/>
          </a:xfrm>
          <a:prstGeom prst="line">
            <a:avLst/>
          </a:prstGeom>
          <a:noFill/>
          <a:ln w="20638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28" name="Freeform 51">
            <a:extLst>
              <a:ext uri="{FF2B5EF4-FFF2-40B4-BE49-F238E27FC236}">
                <a16:creationId xmlns:a16="http://schemas.microsoft.com/office/drawing/2014/main" id="{030F7369-12A5-48A2-A8B2-3C374B9DE0E4}"/>
              </a:ext>
            </a:extLst>
          </p:cNvPr>
          <p:cNvSpPr>
            <a:spLocks/>
          </p:cNvSpPr>
          <p:nvPr/>
        </p:nvSpPr>
        <p:spPr bwMode="auto">
          <a:xfrm>
            <a:off x="8937626" y="1836739"/>
            <a:ext cx="138113" cy="85725"/>
          </a:xfrm>
          <a:custGeom>
            <a:avLst/>
            <a:gdLst>
              <a:gd name="T0" fmla="*/ 0 w 87"/>
              <a:gd name="T1" fmla="*/ 0 h 54"/>
              <a:gd name="T2" fmla="*/ 2147483647 w 87"/>
              <a:gd name="T3" fmla="*/ 2147483647 h 54"/>
              <a:gd name="T4" fmla="*/ 2147483647 w 87"/>
              <a:gd name="T5" fmla="*/ 2147483647 h 54"/>
              <a:gd name="T6" fmla="*/ 0 w 87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87"/>
              <a:gd name="T13" fmla="*/ 0 h 54"/>
              <a:gd name="T14" fmla="*/ 87 w 87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7" h="54">
                <a:moveTo>
                  <a:pt x="0" y="0"/>
                </a:moveTo>
                <a:lnTo>
                  <a:pt x="87" y="9"/>
                </a:lnTo>
                <a:lnTo>
                  <a:pt x="12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29" name="AutoShape 52">
            <a:extLst>
              <a:ext uri="{FF2B5EF4-FFF2-40B4-BE49-F238E27FC236}">
                <a16:creationId xmlns:a16="http://schemas.microsoft.com/office/drawing/2014/main" id="{DC454969-502E-4DD8-8F19-DFB60ABCC45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924676" y="3975101"/>
            <a:ext cx="3021013" cy="252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30" name="Line 53">
            <a:extLst>
              <a:ext uri="{FF2B5EF4-FFF2-40B4-BE49-F238E27FC236}">
                <a16:creationId xmlns:a16="http://schemas.microsoft.com/office/drawing/2014/main" id="{EB4E65D9-0F31-4ED0-8A98-7BA112C51B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032876" y="6057901"/>
            <a:ext cx="390525" cy="207963"/>
          </a:xfrm>
          <a:prstGeom prst="line">
            <a:avLst/>
          </a:prstGeom>
          <a:noFill/>
          <a:ln w="36513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31" name="Freeform 54">
            <a:extLst>
              <a:ext uri="{FF2B5EF4-FFF2-40B4-BE49-F238E27FC236}">
                <a16:creationId xmlns:a16="http://schemas.microsoft.com/office/drawing/2014/main" id="{B9F544A5-5FAF-49CA-BA6E-9F044DE839D5}"/>
              </a:ext>
            </a:extLst>
          </p:cNvPr>
          <p:cNvSpPr>
            <a:spLocks/>
          </p:cNvSpPr>
          <p:nvPr/>
        </p:nvSpPr>
        <p:spPr bwMode="auto">
          <a:xfrm>
            <a:off x="8893176" y="5981700"/>
            <a:ext cx="180975" cy="133350"/>
          </a:xfrm>
          <a:custGeom>
            <a:avLst/>
            <a:gdLst>
              <a:gd name="T0" fmla="*/ 2147483647 w 114"/>
              <a:gd name="T1" fmla="*/ 2147483647 h 84"/>
              <a:gd name="T2" fmla="*/ 0 w 114"/>
              <a:gd name="T3" fmla="*/ 0 h 84"/>
              <a:gd name="T4" fmla="*/ 2147483647 w 114"/>
              <a:gd name="T5" fmla="*/ 2147483647 h 84"/>
              <a:gd name="T6" fmla="*/ 2147483647 w 114"/>
              <a:gd name="T7" fmla="*/ 2147483647 h 84"/>
              <a:gd name="T8" fmla="*/ 0 60000 65536"/>
              <a:gd name="T9" fmla="*/ 0 60000 65536"/>
              <a:gd name="T10" fmla="*/ 0 60000 65536"/>
              <a:gd name="T11" fmla="*/ 0 60000 65536"/>
              <a:gd name="T12" fmla="*/ 0 w 114"/>
              <a:gd name="T13" fmla="*/ 0 h 84"/>
              <a:gd name="T14" fmla="*/ 114 w 114"/>
              <a:gd name="T15" fmla="*/ 84 h 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" h="84">
                <a:moveTo>
                  <a:pt x="79" y="84"/>
                </a:moveTo>
                <a:lnTo>
                  <a:pt x="0" y="0"/>
                </a:lnTo>
                <a:lnTo>
                  <a:pt x="114" y="20"/>
                </a:lnTo>
                <a:lnTo>
                  <a:pt x="79" y="84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32" name="Line 55">
            <a:extLst>
              <a:ext uri="{FF2B5EF4-FFF2-40B4-BE49-F238E27FC236}">
                <a16:creationId xmlns:a16="http://schemas.microsoft.com/office/drawing/2014/main" id="{C8A5528D-F98A-4C70-96EF-A451206D97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29663" y="5591176"/>
            <a:ext cx="127000" cy="295275"/>
          </a:xfrm>
          <a:prstGeom prst="line">
            <a:avLst/>
          </a:prstGeom>
          <a:noFill/>
          <a:ln w="36513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33" name="Freeform 56">
            <a:extLst>
              <a:ext uri="{FF2B5EF4-FFF2-40B4-BE49-F238E27FC236}">
                <a16:creationId xmlns:a16="http://schemas.microsoft.com/office/drawing/2014/main" id="{D826CE69-F817-4EC4-949E-F156818F42A0}"/>
              </a:ext>
            </a:extLst>
          </p:cNvPr>
          <p:cNvSpPr>
            <a:spLocks/>
          </p:cNvSpPr>
          <p:nvPr/>
        </p:nvSpPr>
        <p:spPr bwMode="auto">
          <a:xfrm>
            <a:off x="8797925" y="5445126"/>
            <a:ext cx="120650" cy="182563"/>
          </a:xfrm>
          <a:custGeom>
            <a:avLst/>
            <a:gdLst>
              <a:gd name="T0" fmla="*/ 0 w 76"/>
              <a:gd name="T1" fmla="*/ 2147483647 h 115"/>
              <a:gd name="T2" fmla="*/ 2147483647 w 76"/>
              <a:gd name="T3" fmla="*/ 0 h 115"/>
              <a:gd name="T4" fmla="*/ 2147483647 w 76"/>
              <a:gd name="T5" fmla="*/ 2147483647 h 115"/>
              <a:gd name="T6" fmla="*/ 0 w 76"/>
              <a:gd name="T7" fmla="*/ 2147483647 h 115"/>
              <a:gd name="T8" fmla="*/ 0 60000 65536"/>
              <a:gd name="T9" fmla="*/ 0 60000 65536"/>
              <a:gd name="T10" fmla="*/ 0 60000 65536"/>
              <a:gd name="T11" fmla="*/ 0 60000 65536"/>
              <a:gd name="T12" fmla="*/ 0 w 76"/>
              <a:gd name="T13" fmla="*/ 0 h 115"/>
              <a:gd name="T14" fmla="*/ 76 w 76"/>
              <a:gd name="T15" fmla="*/ 115 h 1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" h="115">
                <a:moveTo>
                  <a:pt x="0" y="86"/>
                </a:moveTo>
                <a:lnTo>
                  <a:pt x="76" y="0"/>
                </a:lnTo>
                <a:lnTo>
                  <a:pt x="67" y="115"/>
                </a:lnTo>
                <a:lnTo>
                  <a:pt x="0" y="8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34" name="Line 57">
            <a:extLst>
              <a:ext uri="{FF2B5EF4-FFF2-40B4-BE49-F238E27FC236}">
                <a16:creationId xmlns:a16="http://schemas.microsoft.com/office/drawing/2014/main" id="{87A18BB2-F96C-4BB1-B9CC-E7C5ACA0B3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31100" y="5818188"/>
            <a:ext cx="204788" cy="379412"/>
          </a:xfrm>
          <a:prstGeom prst="line">
            <a:avLst/>
          </a:prstGeom>
          <a:noFill/>
          <a:ln w="190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35" name="Freeform 58">
            <a:extLst>
              <a:ext uri="{FF2B5EF4-FFF2-40B4-BE49-F238E27FC236}">
                <a16:creationId xmlns:a16="http://schemas.microsoft.com/office/drawing/2014/main" id="{DA6E146D-003D-4F1B-87A5-CE3B5B5E36FD}"/>
              </a:ext>
            </a:extLst>
          </p:cNvPr>
          <p:cNvSpPr>
            <a:spLocks/>
          </p:cNvSpPr>
          <p:nvPr/>
        </p:nvSpPr>
        <p:spPr bwMode="auto">
          <a:xfrm>
            <a:off x="7694613" y="5719763"/>
            <a:ext cx="95250" cy="127000"/>
          </a:xfrm>
          <a:custGeom>
            <a:avLst/>
            <a:gdLst>
              <a:gd name="T0" fmla="*/ 0 w 60"/>
              <a:gd name="T1" fmla="*/ 2147483647 h 80"/>
              <a:gd name="T2" fmla="*/ 2147483647 w 60"/>
              <a:gd name="T3" fmla="*/ 0 h 80"/>
              <a:gd name="T4" fmla="*/ 2147483647 w 60"/>
              <a:gd name="T5" fmla="*/ 2147483647 h 80"/>
              <a:gd name="T6" fmla="*/ 0 w 60"/>
              <a:gd name="T7" fmla="*/ 2147483647 h 80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80"/>
              <a:gd name="T14" fmla="*/ 60 w 60"/>
              <a:gd name="T15" fmla="*/ 80 h 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80">
                <a:moveTo>
                  <a:pt x="0" y="56"/>
                </a:moveTo>
                <a:lnTo>
                  <a:pt x="60" y="0"/>
                </a:lnTo>
                <a:lnTo>
                  <a:pt x="46" y="80"/>
                </a:lnTo>
                <a:lnTo>
                  <a:pt x="0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36" name="Line 59">
            <a:extLst>
              <a:ext uri="{FF2B5EF4-FFF2-40B4-BE49-F238E27FC236}">
                <a16:creationId xmlns:a16="http://schemas.microsoft.com/office/drawing/2014/main" id="{3BE2ACDA-F387-4848-8193-F273C13B58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08900" y="5165725"/>
            <a:ext cx="192088" cy="400050"/>
          </a:xfrm>
          <a:prstGeom prst="line">
            <a:avLst/>
          </a:prstGeom>
          <a:noFill/>
          <a:ln w="190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37" name="Freeform 60">
            <a:extLst>
              <a:ext uri="{FF2B5EF4-FFF2-40B4-BE49-F238E27FC236}">
                <a16:creationId xmlns:a16="http://schemas.microsoft.com/office/drawing/2014/main" id="{50248BD1-6F2D-4394-A4B8-B768F448BD41}"/>
              </a:ext>
            </a:extLst>
          </p:cNvPr>
          <p:cNvSpPr>
            <a:spLocks/>
          </p:cNvSpPr>
          <p:nvPr/>
        </p:nvSpPr>
        <p:spPr bwMode="auto">
          <a:xfrm>
            <a:off x="7659689" y="5064125"/>
            <a:ext cx="90487" cy="128588"/>
          </a:xfrm>
          <a:custGeom>
            <a:avLst/>
            <a:gdLst>
              <a:gd name="T0" fmla="*/ 2147483647 w 57"/>
              <a:gd name="T1" fmla="*/ 2147483647 h 81"/>
              <a:gd name="T2" fmla="*/ 0 w 57"/>
              <a:gd name="T3" fmla="*/ 0 h 81"/>
              <a:gd name="T4" fmla="*/ 2147483647 w 57"/>
              <a:gd name="T5" fmla="*/ 2147483647 h 81"/>
              <a:gd name="T6" fmla="*/ 2147483647 w 57"/>
              <a:gd name="T7" fmla="*/ 2147483647 h 81"/>
              <a:gd name="T8" fmla="*/ 0 60000 65536"/>
              <a:gd name="T9" fmla="*/ 0 60000 65536"/>
              <a:gd name="T10" fmla="*/ 0 60000 65536"/>
              <a:gd name="T11" fmla="*/ 0 60000 65536"/>
              <a:gd name="T12" fmla="*/ 0 w 57"/>
              <a:gd name="T13" fmla="*/ 0 h 81"/>
              <a:gd name="T14" fmla="*/ 57 w 57"/>
              <a:gd name="T15" fmla="*/ 81 h 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" h="81">
                <a:moveTo>
                  <a:pt x="10" y="81"/>
                </a:moveTo>
                <a:lnTo>
                  <a:pt x="0" y="0"/>
                </a:lnTo>
                <a:lnTo>
                  <a:pt x="57" y="59"/>
                </a:lnTo>
                <a:lnTo>
                  <a:pt x="10" y="8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38" name="Line 61">
            <a:extLst>
              <a:ext uri="{FF2B5EF4-FFF2-40B4-BE49-F238E27FC236}">
                <a16:creationId xmlns:a16="http://schemas.microsoft.com/office/drawing/2014/main" id="{1523D2CA-85F0-4FE7-B914-8655A3FB12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42164" y="5159375"/>
            <a:ext cx="187325" cy="406400"/>
          </a:xfrm>
          <a:prstGeom prst="line">
            <a:avLst/>
          </a:prstGeom>
          <a:noFill/>
          <a:ln w="190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39" name="Freeform 62">
            <a:extLst>
              <a:ext uri="{FF2B5EF4-FFF2-40B4-BE49-F238E27FC236}">
                <a16:creationId xmlns:a16="http://schemas.microsoft.com/office/drawing/2014/main" id="{B94C2A50-299C-443D-8A53-7878F25AA9E7}"/>
              </a:ext>
            </a:extLst>
          </p:cNvPr>
          <p:cNvSpPr>
            <a:spLocks/>
          </p:cNvSpPr>
          <p:nvPr/>
        </p:nvSpPr>
        <p:spPr bwMode="auto">
          <a:xfrm>
            <a:off x="7288213" y="5056189"/>
            <a:ext cx="88900" cy="128587"/>
          </a:xfrm>
          <a:custGeom>
            <a:avLst/>
            <a:gdLst>
              <a:gd name="T0" fmla="*/ 0 w 56"/>
              <a:gd name="T1" fmla="*/ 2147483647 h 81"/>
              <a:gd name="T2" fmla="*/ 2147483647 w 56"/>
              <a:gd name="T3" fmla="*/ 0 h 81"/>
              <a:gd name="T4" fmla="*/ 2147483647 w 56"/>
              <a:gd name="T5" fmla="*/ 2147483647 h 81"/>
              <a:gd name="T6" fmla="*/ 0 w 56"/>
              <a:gd name="T7" fmla="*/ 2147483647 h 81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81"/>
              <a:gd name="T14" fmla="*/ 56 w 56"/>
              <a:gd name="T15" fmla="*/ 81 h 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81">
                <a:moveTo>
                  <a:pt x="0" y="60"/>
                </a:moveTo>
                <a:lnTo>
                  <a:pt x="56" y="0"/>
                </a:lnTo>
                <a:lnTo>
                  <a:pt x="47" y="81"/>
                </a:lnTo>
                <a:lnTo>
                  <a:pt x="0" y="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40" name="Freeform 63">
            <a:extLst>
              <a:ext uri="{FF2B5EF4-FFF2-40B4-BE49-F238E27FC236}">
                <a16:creationId xmlns:a16="http://schemas.microsoft.com/office/drawing/2014/main" id="{0CC3B59F-4505-453E-87E3-7C3FE2208E83}"/>
              </a:ext>
            </a:extLst>
          </p:cNvPr>
          <p:cNvSpPr>
            <a:spLocks/>
          </p:cNvSpPr>
          <p:nvPr/>
        </p:nvSpPr>
        <p:spPr bwMode="auto">
          <a:xfrm>
            <a:off x="7332664" y="4745038"/>
            <a:ext cx="377825" cy="379412"/>
          </a:xfrm>
          <a:custGeom>
            <a:avLst/>
            <a:gdLst>
              <a:gd name="T0" fmla="*/ 0 w 922"/>
              <a:gd name="T1" fmla="*/ 2147483647 h 922"/>
              <a:gd name="T2" fmla="*/ 2147483647 w 922"/>
              <a:gd name="T3" fmla="*/ 0 h 922"/>
              <a:gd name="T4" fmla="*/ 2147483647 w 922"/>
              <a:gd name="T5" fmla="*/ 2147483647 h 922"/>
              <a:gd name="T6" fmla="*/ 2147483647 w 922"/>
              <a:gd name="T7" fmla="*/ 2147483647 h 922"/>
              <a:gd name="T8" fmla="*/ 2147483647 w 922"/>
              <a:gd name="T9" fmla="*/ 2147483647 h 922"/>
              <a:gd name="T10" fmla="*/ 0 w 922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7"/>
                  <a:pt x="206" y="0"/>
                  <a:pt x="461" y="0"/>
                </a:cubicBezTo>
                <a:cubicBezTo>
                  <a:pt x="715" y="0"/>
                  <a:pt x="922" y="207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6"/>
                  <a:pt x="715" y="922"/>
                  <a:pt x="461" y="922"/>
                </a:cubicBezTo>
                <a:cubicBezTo>
                  <a:pt x="206" y="922"/>
                  <a:pt x="0" y="716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41" name="Freeform 64">
            <a:extLst>
              <a:ext uri="{FF2B5EF4-FFF2-40B4-BE49-F238E27FC236}">
                <a16:creationId xmlns:a16="http://schemas.microsoft.com/office/drawing/2014/main" id="{E79ADF1E-673E-4948-99CF-179C0F508B2A}"/>
              </a:ext>
            </a:extLst>
          </p:cNvPr>
          <p:cNvSpPr>
            <a:spLocks/>
          </p:cNvSpPr>
          <p:nvPr/>
        </p:nvSpPr>
        <p:spPr bwMode="auto">
          <a:xfrm>
            <a:off x="7332664" y="4745038"/>
            <a:ext cx="377825" cy="379412"/>
          </a:xfrm>
          <a:custGeom>
            <a:avLst/>
            <a:gdLst>
              <a:gd name="T0" fmla="*/ 0 w 238"/>
              <a:gd name="T1" fmla="*/ 2147483647 h 239"/>
              <a:gd name="T2" fmla="*/ 2147483647 w 238"/>
              <a:gd name="T3" fmla="*/ 0 h 239"/>
              <a:gd name="T4" fmla="*/ 2147483647 w 238"/>
              <a:gd name="T5" fmla="*/ 2147483647 h 239"/>
              <a:gd name="T6" fmla="*/ 2147483647 w 238"/>
              <a:gd name="T7" fmla="*/ 2147483647 h 239"/>
              <a:gd name="T8" fmla="*/ 2147483647 w 238"/>
              <a:gd name="T9" fmla="*/ 2147483647 h 239"/>
              <a:gd name="T10" fmla="*/ 0 w 238"/>
              <a:gd name="T11" fmla="*/ 2147483647 h 2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8"/>
              <a:gd name="T19" fmla="*/ 0 h 239"/>
              <a:gd name="T20" fmla="*/ 238 w 238"/>
              <a:gd name="T21" fmla="*/ 239 h 2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8" h="239">
                <a:moveTo>
                  <a:pt x="0" y="119"/>
                </a:moveTo>
                <a:cubicBezTo>
                  <a:pt x="0" y="53"/>
                  <a:pt x="53" y="0"/>
                  <a:pt x="119" y="0"/>
                </a:cubicBezTo>
                <a:cubicBezTo>
                  <a:pt x="185" y="0"/>
                  <a:pt x="238" y="53"/>
                  <a:pt x="238" y="119"/>
                </a:cubicBezTo>
                <a:cubicBezTo>
                  <a:pt x="238" y="119"/>
                  <a:pt x="238" y="119"/>
                  <a:pt x="238" y="119"/>
                </a:cubicBezTo>
                <a:cubicBezTo>
                  <a:pt x="238" y="185"/>
                  <a:pt x="185" y="239"/>
                  <a:pt x="119" y="239"/>
                </a:cubicBezTo>
                <a:cubicBezTo>
                  <a:pt x="53" y="239"/>
                  <a:pt x="0" y="185"/>
                  <a:pt x="0" y="119"/>
                </a:cubicBezTo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42" name="Rectangle 65">
            <a:extLst>
              <a:ext uri="{FF2B5EF4-FFF2-40B4-BE49-F238E27FC236}">
                <a16:creationId xmlns:a16="http://schemas.microsoft.com/office/drawing/2014/main" id="{2EDEB427-991B-4830-BDF4-3922DCE16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4786" y="4803775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2400"/>
          </a:p>
        </p:txBody>
      </p:sp>
      <p:sp>
        <p:nvSpPr>
          <p:cNvPr id="75843" name="Freeform 66">
            <a:extLst>
              <a:ext uri="{FF2B5EF4-FFF2-40B4-BE49-F238E27FC236}">
                <a16:creationId xmlns:a16="http://schemas.microsoft.com/office/drawing/2014/main" id="{EC6FA081-DB8B-476E-AEFB-248D63445217}"/>
              </a:ext>
            </a:extLst>
          </p:cNvPr>
          <p:cNvSpPr>
            <a:spLocks/>
          </p:cNvSpPr>
          <p:nvPr/>
        </p:nvSpPr>
        <p:spPr bwMode="auto">
          <a:xfrm>
            <a:off x="7710488" y="5376864"/>
            <a:ext cx="379412" cy="377825"/>
          </a:xfrm>
          <a:custGeom>
            <a:avLst/>
            <a:gdLst>
              <a:gd name="T0" fmla="*/ 0 w 921"/>
              <a:gd name="T1" fmla="*/ 2147483647 h 922"/>
              <a:gd name="T2" fmla="*/ 2147483647 w 921"/>
              <a:gd name="T3" fmla="*/ 0 h 922"/>
              <a:gd name="T4" fmla="*/ 2147483647 w 921"/>
              <a:gd name="T5" fmla="*/ 2147483647 h 922"/>
              <a:gd name="T6" fmla="*/ 2147483647 w 921"/>
              <a:gd name="T7" fmla="*/ 2147483647 h 922"/>
              <a:gd name="T8" fmla="*/ 2147483647 w 921"/>
              <a:gd name="T9" fmla="*/ 2147483647 h 922"/>
              <a:gd name="T10" fmla="*/ 0 w 921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7"/>
                  <a:pt x="206" y="0"/>
                  <a:pt x="461" y="0"/>
                </a:cubicBezTo>
                <a:cubicBezTo>
                  <a:pt x="715" y="0"/>
                  <a:pt x="921" y="207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6"/>
                  <a:pt x="715" y="922"/>
                  <a:pt x="461" y="922"/>
                </a:cubicBezTo>
                <a:cubicBezTo>
                  <a:pt x="206" y="922"/>
                  <a:pt x="0" y="716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44" name="Freeform 67">
            <a:extLst>
              <a:ext uri="{FF2B5EF4-FFF2-40B4-BE49-F238E27FC236}">
                <a16:creationId xmlns:a16="http://schemas.microsoft.com/office/drawing/2014/main" id="{92070794-C7CE-4812-A5CD-667754E9D2F1}"/>
              </a:ext>
            </a:extLst>
          </p:cNvPr>
          <p:cNvSpPr>
            <a:spLocks/>
          </p:cNvSpPr>
          <p:nvPr/>
        </p:nvSpPr>
        <p:spPr bwMode="auto">
          <a:xfrm>
            <a:off x="7710488" y="5376864"/>
            <a:ext cx="379412" cy="377825"/>
          </a:xfrm>
          <a:custGeom>
            <a:avLst/>
            <a:gdLst>
              <a:gd name="T0" fmla="*/ 0 w 239"/>
              <a:gd name="T1" fmla="*/ 2147483647 h 238"/>
              <a:gd name="T2" fmla="*/ 2147483647 w 239"/>
              <a:gd name="T3" fmla="*/ 0 h 238"/>
              <a:gd name="T4" fmla="*/ 2147483647 w 239"/>
              <a:gd name="T5" fmla="*/ 2147483647 h 238"/>
              <a:gd name="T6" fmla="*/ 2147483647 w 239"/>
              <a:gd name="T7" fmla="*/ 2147483647 h 238"/>
              <a:gd name="T8" fmla="*/ 2147483647 w 239"/>
              <a:gd name="T9" fmla="*/ 2147483647 h 238"/>
              <a:gd name="T10" fmla="*/ 0 w 239"/>
              <a:gd name="T11" fmla="*/ 2147483647 h 2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9"/>
              <a:gd name="T19" fmla="*/ 0 h 238"/>
              <a:gd name="T20" fmla="*/ 239 w 239"/>
              <a:gd name="T21" fmla="*/ 238 h 2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9" h="238">
                <a:moveTo>
                  <a:pt x="0" y="119"/>
                </a:moveTo>
                <a:cubicBezTo>
                  <a:pt x="0" y="53"/>
                  <a:pt x="54" y="0"/>
                  <a:pt x="120" y="0"/>
                </a:cubicBezTo>
                <a:cubicBezTo>
                  <a:pt x="185" y="0"/>
                  <a:pt x="239" y="53"/>
                  <a:pt x="239" y="119"/>
                </a:cubicBezTo>
                <a:cubicBezTo>
                  <a:pt x="239" y="119"/>
                  <a:pt x="239" y="119"/>
                  <a:pt x="239" y="119"/>
                </a:cubicBezTo>
                <a:cubicBezTo>
                  <a:pt x="239" y="185"/>
                  <a:pt x="185" y="238"/>
                  <a:pt x="120" y="238"/>
                </a:cubicBezTo>
                <a:cubicBezTo>
                  <a:pt x="54" y="238"/>
                  <a:pt x="0" y="185"/>
                  <a:pt x="0" y="119"/>
                </a:cubicBezTo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45" name="Rectangle 68">
            <a:extLst>
              <a:ext uri="{FF2B5EF4-FFF2-40B4-BE49-F238E27FC236}">
                <a16:creationId xmlns:a16="http://schemas.microsoft.com/office/drawing/2014/main" id="{164BACA7-CD3B-4F05-8F92-F6EBE7785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9436" y="543560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endParaRPr lang="en-US" altLang="en-US" sz="2400"/>
          </a:p>
        </p:txBody>
      </p:sp>
      <p:sp>
        <p:nvSpPr>
          <p:cNvPr id="75846" name="Freeform 69">
            <a:extLst>
              <a:ext uri="{FF2B5EF4-FFF2-40B4-BE49-F238E27FC236}">
                <a16:creationId xmlns:a16="http://schemas.microsoft.com/office/drawing/2014/main" id="{C8961927-05EF-468E-AB99-A5E0F11BA539}"/>
              </a:ext>
            </a:extLst>
          </p:cNvPr>
          <p:cNvSpPr>
            <a:spLocks/>
          </p:cNvSpPr>
          <p:nvPr/>
        </p:nvSpPr>
        <p:spPr bwMode="auto">
          <a:xfrm>
            <a:off x="6953251" y="5376864"/>
            <a:ext cx="379413" cy="377825"/>
          </a:xfrm>
          <a:custGeom>
            <a:avLst/>
            <a:gdLst>
              <a:gd name="T0" fmla="*/ 0 w 921"/>
              <a:gd name="T1" fmla="*/ 2147483647 h 922"/>
              <a:gd name="T2" fmla="*/ 2147483647 w 921"/>
              <a:gd name="T3" fmla="*/ 0 h 922"/>
              <a:gd name="T4" fmla="*/ 2147483647 w 921"/>
              <a:gd name="T5" fmla="*/ 2147483647 h 922"/>
              <a:gd name="T6" fmla="*/ 2147483647 w 921"/>
              <a:gd name="T7" fmla="*/ 2147483647 h 922"/>
              <a:gd name="T8" fmla="*/ 2147483647 w 921"/>
              <a:gd name="T9" fmla="*/ 2147483647 h 922"/>
              <a:gd name="T10" fmla="*/ 0 w 921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7"/>
                  <a:pt x="206" y="0"/>
                  <a:pt x="460" y="0"/>
                </a:cubicBezTo>
                <a:cubicBezTo>
                  <a:pt x="715" y="0"/>
                  <a:pt x="921" y="207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6"/>
                  <a:pt x="715" y="922"/>
                  <a:pt x="460" y="922"/>
                </a:cubicBezTo>
                <a:cubicBezTo>
                  <a:pt x="206" y="922"/>
                  <a:pt x="0" y="716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47" name="Freeform 70">
            <a:extLst>
              <a:ext uri="{FF2B5EF4-FFF2-40B4-BE49-F238E27FC236}">
                <a16:creationId xmlns:a16="http://schemas.microsoft.com/office/drawing/2014/main" id="{C0E658D8-49D2-4AB2-8639-8A7E17AFF947}"/>
              </a:ext>
            </a:extLst>
          </p:cNvPr>
          <p:cNvSpPr>
            <a:spLocks/>
          </p:cNvSpPr>
          <p:nvPr/>
        </p:nvSpPr>
        <p:spPr bwMode="auto">
          <a:xfrm>
            <a:off x="6953251" y="5376864"/>
            <a:ext cx="379413" cy="377825"/>
          </a:xfrm>
          <a:custGeom>
            <a:avLst/>
            <a:gdLst>
              <a:gd name="T0" fmla="*/ 0 w 239"/>
              <a:gd name="T1" fmla="*/ 2147483647 h 238"/>
              <a:gd name="T2" fmla="*/ 2147483647 w 239"/>
              <a:gd name="T3" fmla="*/ 0 h 238"/>
              <a:gd name="T4" fmla="*/ 2147483647 w 239"/>
              <a:gd name="T5" fmla="*/ 2147483647 h 238"/>
              <a:gd name="T6" fmla="*/ 2147483647 w 239"/>
              <a:gd name="T7" fmla="*/ 2147483647 h 238"/>
              <a:gd name="T8" fmla="*/ 2147483647 w 239"/>
              <a:gd name="T9" fmla="*/ 2147483647 h 238"/>
              <a:gd name="T10" fmla="*/ 0 w 239"/>
              <a:gd name="T11" fmla="*/ 2147483647 h 2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9"/>
              <a:gd name="T19" fmla="*/ 0 h 238"/>
              <a:gd name="T20" fmla="*/ 239 w 239"/>
              <a:gd name="T21" fmla="*/ 238 h 2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9" h="238">
                <a:moveTo>
                  <a:pt x="0" y="119"/>
                </a:moveTo>
                <a:cubicBezTo>
                  <a:pt x="0" y="53"/>
                  <a:pt x="54" y="0"/>
                  <a:pt x="119" y="0"/>
                </a:cubicBezTo>
                <a:cubicBezTo>
                  <a:pt x="185" y="0"/>
                  <a:pt x="239" y="53"/>
                  <a:pt x="239" y="119"/>
                </a:cubicBezTo>
                <a:cubicBezTo>
                  <a:pt x="239" y="119"/>
                  <a:pt x="239" y="119"/>
                  <a:pt x="239" y="119"/>
                </a:cubicBezTo>
                <a:cubicBezTo>
                  <a:pt x="239" y="185"/>
                  <a:pt x="185" y="238"/>
                  <a:pt x="119" y="238"/>
                </a:cubicBezTo>
                <a:cubicBezTo>
                  <a:pt x="54" y="238"/>
                  <a:pt x="0" y="185"/>
                  <a:pt x="0" y="119"/>
                </a:cubicBezTo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48" name="Rectangle 71">
            <a:extLst>
              <a:ext uri="{FF2B5EF4-FFF2-40B4-BE49-F238E27FC236}">
                <a16:creationId xmlns:a16="http://schemas.microsoft.com/office/drawing/2014/main" id="{DBFB7DAE-548B-49C2-99A7-58598BEF7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199" y="543560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 sz="2400"/>
          </a:p>
        </p:txBody>
      </p:sp>
      <p:sp>
        <p:nvSpPr>
          <p:cNvPr id="75849" name="Line 72">
            <a:extLst>
              <a:ext uri="{FF2B5EF4-FFF2-40B4-BE49-F238E27FC236}">
                <a16:creationId xmlns:a16="http://schemas.microsoft.com/office/drawing/2014/main" id="{C99643AB-B547-4DA7-86E6-A4C3363EE61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483725" y="4856163"/>
            <a:ext cx="192088" cy="398462"/>
          </a:xfrm>
          <a:prstGeom prst="line">
            <a:avLst/>
          </a:prstGeom>
          <a:noFill/>
          <a:ln w="190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50" name="Freeform 73">
            <a:extLst>
              <a:ext uri="{FF2B5EF4-FFF2-40B4-BE49-F238E27FC236}">
                <a16:creationId xmlns:a16="http://schemas.microsoft.com/office/drawing/2014/main" id="{875C6695-49F8-4F73-BF48-283C17D34F7F}"/>
              </a:ext>
            </a:extLst>
          </p:cNvPr>
          <p:cNvSpPr>
            <a:spLocks/>
          </p:cNvSpPr>
          <p:nvPr/>
        </p:nvSpPr>
        <p:spPr bwMode="auto">
          <a:xfrm>
            <a:off x="9436100" y="4754564"/>
            <a:ext cx="90488" cy="128587"/>
          </a:xfrm>
          <a:custGeom>
            <a:avLst/>
            <a:gdLst>
              <a:gd name="T0" fmla="*/ 2147483647 w 57"/>
              <a:gd name="T1" fmla="*/ 2147483647 h 81"/>
              <a:gd name="T2" fmla="*/ 0 w 57"/>
              <a:gd name="T3" fmla="*/ 0 h 81"/>
              <a:gd name="T4" fmla="*/ 2147483647 w 57"/>
              <a:gd name="T5" fmla="*/ 2147483647 h 81"/>
              <a:gd name="T6" fmla="*/ 2147483647 w 57"/>
              <a:gd name="T7" fmla="*/ 2147483647 h 81"/>
              <a:gd name="T8" fmla="*/ 0 60000 65536"/>
              <a:gd name="T9" fmla="*/ 0 60000 65536"/>
              <a:gd name="T10" fmla="*/ 0 60000 65536"/>
              <a:gd name="T11" fmla="*/ 0 60000 65536"/>
              <a:gd name="T12" fmla="*/ 0 w 57"/>
              <a:gd name="T13" fmla="*/ 0 h 81"/>
              <a:gd name="T14" fmla="*/ 57 w 57"/>
              <a:gd name="T15" fmla="*/ 81 h 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" h="81">
                <a:moveTo>
                  <a:pt x="10" y="81"/>
                </a:moveTo>
                <a:lnTo>
                  <a:pt x="0" y="0"/>
                </a:lnTo>
                <a:lnTo>
                  <a:pt x="57" y="58"/>
                </a:lnTo>
                <a:lnTo>
                  <a:pt x="10" y="8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51" name="Line 74">
            <a:extLst>
              <a:ext uri="{FF2B5EF4-FFF2-40B4-BE49-F238E27FC236}">
                <a16:creationId xmlns:a16="http://schemas.microsoft.com/office/drawing/2014/main" id="{5630CEBD-3C56-4E17-AC75-F7D8389A6B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18576" y="4891089"/>
            <a:ext cx="168275" cy="363537"/>
          </a:xfrm>
          <a:prstGeom prst="line">
            <a:avLst/>
          </a:prstGeom>
          <a:noFill/>
          <a:ln w="36513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52" name="Freeform 75">
            <a:extLst>
              <a:ext uri="{FF2B5EF4-FFF2-40B4-BE49-F238E27FC236}">
                <a16:creationId xmlns:a16="http://schemas.microsoft.com/office/drawing/2014/main" id="{4895CD63-45E1-4E10-96AF-61F1BBE96CCB}"/>
              </a:ext>
            </a:extLst>
          </p:cNvPr>
          <p:cNvSpPr>
            <a:spLocks/>
          </p:cNvSpPr>
          <p:nvPr/>
        </p:nvSpPr>
        <p:spPr bwMode="auto">
          <a:xfrm>
            <a:off x="9028113" y="4746626"/>
            <a:ext cx="125412" cy="180975"/>
          </a:xfrm>
          <a:custGeom>
            <a:avLst/>
            <a:gdLst>
              <a:gd name="T0" fmla="*/ 0 w 79"/>
              <a:gd name="T1" fmla="*/ 2147483647 h 114"/>
              <a:gd name="T2" fmla="*/ 2147483647 w 79"/>
              <a:gd name="T3" fmla="*/ 0 h 114"/>
              <a:gd name="T4" fmla="*/ 2147483647 w 79"/>
              <a:gd name="T5" fmla="*/ 2147483647 h 114"/>
              <a:gd name="T6" fmla="*/ 0 w 79"/>
              <a:gd name="T7" fmla="*/ 2147483647 h 114"/>
              <a:gd name="T8" fmla="*/ 0 60000 65536"/>
              <a:gd name="T9" fmla="*/ 0 60000 65536"/>
              <a:gd name="T10" fmla="*/ 0 60000 65536"/>
              <a:gd name="T11" fmla="*/ 0 60000 65536"/>
              <a:gd name="T12" fmla="*/ 0 w 79"/>
              <a:gd name="T13" fmla="*/ 0 h 114"/>
              <a:gd name="T14" fmla="*/ 79 w 79"/>
              <a:gd name="T15" fmla="*/ 114 h 1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9" h="114">
                <a:moveTo>
                  <a:pt x="0" y="84"/>
                </a:moveTo>
                <a:lnTo>
                  <a:pt x="79" y="0"/>
                </a:lnTo>
                <a:lnTo>
                  <a:pt x="66" y="114"/>
                </a:lnTo>
                <a:lnTo>
                  <a:pt x="0" y="84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53" name="Freeform 76">
            <a:extLst>
              <a:ext uri="{FF2B5EF4-FFF2-40B4-BE49-F238E27FC236}">
                <a16:creationId xmlns:a16="http://schemas.microsoft.com/office/drawing/2014/main" id="{E243A6ED-DFC9-41C8-AE58-853B92BB8287}"/>
              </a:ext>
            </a:extLst>
          </p:cNvPr>
          <p:cNvSpPr>
            <a:spLocks/>
          </p:cNvSpPr>
          <p:nvPr/>
        </p:nvSpPr>
        <p:spPr bwMode="auto">
          <a:xfrm>
            <a:off x="9109076" y="4435476"/>
            <a:ext cx="377825" cy="377825"/>
          </a:xfrm>
          <a:custGeom>
            <a:avLst/>
            <a:gdLst>
              <a:gd name="T0" fmla="*/ 0 w 921"/>
              <a:gd name="T1" fmla="*/ 2147483647 h 921"/>
              <a:gd name="T2" fmla="*/ 2147483647 w 921"/>
              <a:gd name="T3" fmla="*/ 0 h 921"/>
              <a:gd name="T4" fmla="*/ 2147483647 w 921"/>
              <a:gd name="T5" fmla="*/ 2147483647 h 921"/>
              <a:gd name="T6" fmla="*/ 2147483647 w 921"/>
              <a:gd name="T7" fmla="*/ 2147483647 h 921"/>
              <a:gd name="T8" fmla="*/ 2147483647 w 921"/>
              <a:gd name="T9" fmla="*/ 2147483647 h 921"/>
              <a:gd name="T10" fmla="*/ 0 w 921"/>
              <a:gd name="T11" fmla="*/ 2147483647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1"/>
              <a:gd name="T20" fmla="*/ 921 w 921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1">
                <a:moveTo>
                  <a:pt x="0" y="460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0"/>
                </a:cubicBezTo>
                <a:cubicBezTo>
                  <a:pt x="921" y="460"/>
                  <a:pt x="921" y="460"/>
                  <a:pt x="921" y="460"/>
                </a:cubicBezTo>
                <a:cubicBezTo>
                  <a:pt x="921" y="715"/>
                  <a:pt x="715" y="921"/>
                  <a:pt x="461" y="921"/>
                </a:cubicBezTo>
                <a:cubicBezTo>
                  <a:pt x="206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54" name="Freeform 77">
            <a:extLst>
              <a:ext uri="{FF2B5EF4-FFF2-40B4-BE49-F238E27FC236}">
                <a16:creationId xmlns:a16="http://schemas.microsoft.com/office/drawing/2014/main" id="{0654F2F7-7E2F-4486-98F1-53C5776EF676}"/>
              </a:ext>
            </a:extLst>
          </p:cNvPr>
          <p:cNvSpPr>
            <a:spLocks/>
          </p:cNvSpPr>
          <p:nvPr/>
        </p:nvSpPr>
        <p:spPr bwMode="auto">
          <a:xfrm>
            <a:off x="9109076" y="4435476"/>
            <a:ext cx="377825" cy="377825"/>
          </a:xfrm>
          <a:custGeom>
            <a:avLst/>
            <a:gdLst>
              <a:gd name="T0" fmla="*/ 0 w 238"/>
              <a:gd name="T1" fmla="*/ 2147483647 h 238"/>
              <a:gd name="T2" fmla="*/ 2147483647 w 238"/>
              <a:gd name="T3" fmla="*/ 0 h 238"/>
              <a:gd name="T4" fmla="*/ 2147483647 w 238"/>
              <a:gd name="T5" fmla="*/ 2147483647 h 238"/>
              <a:gd name="T6" fmla="*/ 2147483647 w 238"/>
              <a:gd name="T7" fmla="*/ 2147483647 h 238"/>
              <a:gd name="T8" fmla="*/ 2147483647 w 238"/>
              <a:gd name="T9" fmla="*/ 2147483647 h 238"/>
              <a:gd name="T10" fmla="*/ 0 w 238"/>
              <a:gd name="T11" fmla="*/ 2147483647 h 2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8"/>
              <a:gd name="T19" fmla="*/ 0 h 238"/>
              <a:gd name="T20" fmla="*/ 238 w 238"/>
              <a:gd name="T21" fmla="*/ 238 h 2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8" h="238">
                <a:moveTo>
                  <a:pt x="0" y="119"/>
                </a:moveTo>
                <a:cubicBezTo>
                  <a:pt x="0" y="53"/>
                  <a:pt x="53" y="0"/>
                  <a:pt x="119" y="0"/>
                </a:cubicBezTo>
                <a:cubicBezTo>
                  <a:pt x="185" y="0"/>
                  <a:pt x="238" y="53"/>
                  <a:pt x="238" y="119"/>
                </a:cubicBezTo>
                <a:cubicBezTo>
                  <a:pt x="238" y="119"/>
                  <a:pt x="238" y="119"/>
                  <a:pt x="238" y="119"/>
                </a:cubicBezTo>
                <a:cubicBezTo>
                  <a:pt x="238" y="185"/>
                  <a:pt x="185" y="238"/>
                  <a:pt x="119" y="238"/>
                </a:cubicBezTo>
                <a:cubicBezTo>
                  <a:pt x="53" y="238"/>
                  <a:pt x="0" y="185"/>
                  <a:pt x="0" y="119"/>
                </a:cubicBezTo>
              </a:path>
            </a:pathLst>
          </a:custGeom>
          <a:noFill/>
          <a:ln w="36513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55" name="Rectangle 78">
            <a:extLst>
              <a:ext uri="{FF2B5EF4-FFF2-40B4-BE49-F238E27FC236}">
                <a16:creationId xmlns:a16="http://schemas.microsoft.com/office/drawing/2014/main" id="{7DD9CC91-BED9-475E-A99F-D4F6E93E8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9611" y="449580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en-US" sz="2400"/>
          </a:p>
        </p:txBody>
      </p:sp>
      <p:sp>
        <p:nvSpPr>
          <p:cNvPr id="75856" name="Freeform 79">
            <a:extLst>
              <a:ext uri="{FF2B5EF4-FFF2-40B4-BE49-F238E27FC236}">
                <a16:creationId xmlns:a16="http://schemas.microsoft.com/office/drawing/2014/main" id="{98AF2A16-D26E-4CBF-A68C-0011D3C6DED2}"/>
              </a:ext>
            </a:extLst>
          </p:cNvPr>
          <p:cNvSpPr>
            <a:spLocks/>
          </p:cNvSpPr>
          <p:nvPr/>
        </p:nvSpPr>
        <p:spPr bwMode="auto">
          <a:xfrm>
            <a:off x="9486901" y="5065713"/>
            <a:ext cx="379413" cy="379412"/>
          </a:xfrm>
          <a:custGeom>
            <a:avLst/>
            <a:gdLst>
              <a:gd name="T0" fmla="*/ 0 w 922"/>
              <a:gd name="T1" fmla="*/ 2147483647 h 921"/>
              <a:gd name="T2" fmla="*/ 2147483647 w 922"/>
              <a:gd name="T3" fmla="*/ 0 h 921"/>
              <a:gd name="T4" fmla="*/ 2147483647 w 922"/>
              <a:gd name="T5" fmla="*/ 2147483647 h 921"/>
              <a:gd name="T6" fmla="*/ 2147483647 w 922"/>
              <a:gd name="T7" fmla="*/ 2147483647 h 921"/>
              <a:gd name="T8" fmla="*/ 2147483647 w 922"/>
              <a:gd name="T9" fmla="*/ 2147483647 h 921"/>
              <a:gd name="T10" fmla="*/ 0 w 922"/>
              <a:gd name="T11" fmla="*/ 2147483647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6" y="921"/>
                  <a:pt x="461" y="921"/>
                </a:cubicBezTo>
                <a:cubicBezTo>
                  <a:pt x="207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57" name="Freeform 80">
            <a:extLst>
              <a:ext uri="{FF2B5EF4-FFF2-40B4-BE49-F238E27FC236}">
                <a16:creationId xmlns:a16="http://schemas.microsoft.com/office/drawing/2014/main" id="{6C4C0DE6-8AA5-4F1B-8E0C-08325899A278}"/>
              </a:ext>
            </a:extLst>
          </p:cNvPr>
          <p:cNvSpPr>
            <a:spLocks/>
          </p:cNvSpPr>
          <p:nvPr/>
        </p:nvSpPr>
        <p:spPr bwMode="auto">
          <a:xfrm>
            <a:off x="9486901" y="5065713"/>
            <a:ext cx="379413" cy="379412"/>
          </a:xfrm>
          <a:custGeom>
            <a:avLst/>
            <a:gdLst>
              <a:gd name="T0" fmla="*/ 0 w 239"/>
              <a:gd name="T1" fmla="*/ 2147483647 h 239"/>
              <a:gd name="T2" fmla="*/ 2147483647 w 239"/>
              <a:gd name="T3" fmla="*/ 0 h 239"/>
              <a:gd name="T4" fmla="*/ 2147483647 w 239"/>
              <a:gd name="T5" fmla="*/ 2147483647 h 239"/>
              <a:gd name="T6" fmla="*/ 2147483647 w 239"/>
              <a:gd name="T7" fmla="*/ 2147483647 h 239"/>
              <a:gd name="T8" fmla="*/ 2147483647 w 239"/>
              <a:gd name="T9" fmla="*/ 2147483647 h 239"/>
              <a:gd name="T10" fmla="*/ 0 w 239"/>
              <a:gd name="T11" fmla="*/ 2147483647 h 2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9"/>
              <a:gd name="T19" fmla="*/ 0 h 239"/>
              <a:gd name="T20" fmla="*/ 239 w 239"/>
              <a:gd name="T21" fmla="*/ 239 h 2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9" h="239">
                <a:moveTo>
                  <a:pt x="0" y="119"/>
                </a:moveTo>
                <a:cubicBezTo>
                  <a:pt x="0" y="54"/>
                  <a:pt x="54" y="0"/>
                  <a:pt x="119" y="0"/>
                </a:cubicBezTo>
                <a:cubicBezTo>
                  <a:pt x="185" y="0"/>
                  <a:pt x="239" y="54"/>
                  <a:pt x="239" y="119"/>
                </a:cubicBezTo>
                <a:cubicBezTo>
                  <a:pt x="239" y="119"/>
                  <a:pt x="239" y="119"/>
                  <a:pt x="239" y="119"/>
                </a:cubicBezTo>
                <a:cubicBezTo>
                  <a:pt x="239" y="186"/>
                  <a:pt x="185" y="239"/>
                  <a:pt x="119" y="239"/>
                </a:cubicBezTo>
                <a:cubicBezTo>
                  <a:pt x="54" y="239"/>
                  <a:pt x="0" y="186"/>
                  <a:pt x="0" y="119"/>
                </a:cubicBezTo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58" name="Rectangle 81">
            <a:extLst>
              <a:ext uri="{FF2B5EF4-FFF2-40B4-BE49-F238E27FC236}">
                <a16:creationId xmlns:a16="http://schemas.microsoft.com/office/drawing/2014/main" id="{2E46E354-214B-42B4-B846-026376AC3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2872" y="5126038"/>
            <a:ext cx="24365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endParaRPr lang="en-US" altLang="en-US" sz="2400"/>
          </a:p>
        </p:txBody>
      </p:sp>
      <p:sp>
        <p:nvSpPr>
          <p:cNvPr id="75859" name="Freeform 82">
            <a:extLst>
              <a:ext uri="{FF2B5EF4-FFF2-40B4-BE49-F238E27FC236}">
                <a16:creationId xmlns:a16="http://schemas.microsoft.com/office/drawing/2014/main" id="{9530C2BF-598D-475B-9BB9-146A238289D8}"/>
              </a:ext>
            </a:extLst>
          </p:cNvPr>
          <p:cNvSpPr>
            <a:spLocks/>
          </p:cNvSpPr>
          <p:nvPr/>
        </p:nvSpPr>
        <p:spPr bwMode="auto">
          <a:xfrm>
            <a:off x="8729663" y="5065713"/>
            <a:ext cx="379412" cy="379412"/>
          </a:xfrm>
          <a:custGeom>
            <a:avLst/>
            <a:gdLst>
              <a:gd name="T0" fmla="*/ 0 w 922"/>
              <a:gd name="T1" fmla="*/ 2147483647 h 921"/>
              <a:gd name="T2" fmla="*/ 2147483647 w 922"/>
              <a:gd name="T3" fmla="*/ 0 h 921"/>
              <a:gd name="T4" fmla="*/ 2147483647 w 922"/>
              <a:gd name="T5" fmla="*/ 2147483647 h 921"/>
              <a:gd name="T6" fmla="*/ 2147483647 w 922"/>
              <a:gd name="T7" fmla="*/ 2147483647 h 921"/>
              <a:gd name="T8" fmla="*/ 2147483647 w 922"/>
              <a:gd name="T9" fmla="*/ 2147483647 h 921"/>
              <a:gd name="T10" fmla="*/ 0 w 922"/>
              <a:gd name="T11" fmla="*/ 2147483647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6" y="921"/>
                  <a:pt x="461" y="921"/>
                </a:cubicBezTo>
                <a:cubicBezTo>
                  <a:pt x="207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60" name="Freeform 83">
            <a:extLst>
              <a:ext uri="{FF2B5EF4-FFF2-40B4-BE49-F238E27FC236}">
                <a16:creationId xmlns:a16="http://schemas.microsoft.com/office/drawing/2014/main" id="{B930C6F3-A755-491E-B432-CF5479CCBE75}"/>
              </a:ext>
            </a:extLst>
          </p:cNvPr>
          <p:cNvSpPr>
            <a:spLocks/>
          </p:cNvSpPr>
          <p:nvPr/>
        </p:nvSpPr>
        <p:spPr bwMode="auto">
          <a:xfrm>
            <a:off x="8729663" y="5065713"/>
            <a:ext cx="379412" cy="379412"/>
          </a:xfrm>
          <a:custGeom>
            <a:avLst/>
            <a:gdLst>
              <a:gd name="T0" fmla="*/ 0 w 239"/>
              <a:gd name="T1" fmla="*/ 2147483647 h 239"/>
              <a:gd name="T2" fmla="*/ 2147483647 w 239"/>
              <a:gd name="T3" fmla="*/ 0 h 239"/>
              <a:gd name="T4" fmla="*/ 2147483647 w 239"/>
              <a:gd name="T5" fmla="*/ 2147483647 h 239"/>
              <a:gd name="T6" fmla="*/ 2147483647 w 239"/>
              <a:gd name="T7" fmla="*/ 2147483647 h 239"/>
              <a:gd name="T8" fmla="*/ 2147483647 w 239"/>
              <a:gd name="T9" fmla="*/ 2147483647 h 239"/>
              <a:gd name="T10" fmla="*/ 0 w 239"/>
              <a:gd name="T11" fmla="*/ 2147483647 h 2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9"/>
              <a:gd name="T19" fmla="*/ 0 h 239"/>
              <a:gd name="T20" fmla="*/ 239 w 239"/>
              <a:gd name="T21" fmla="*/ 239 h 2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9" h="239">
                <a:moveTo>
                  <a:pt x="0" y="119"/>
                </a:moveTo>
                <a:cubicBezTo>
                  <a:pt x="0" y="54"/>
                  <a:pt x="54" y="0"/>
                  <a:pt x="119" y="0"/>
                </a:cubicBezTo>
                <a:cubicBezTo>
                  <a:pt x="185" y="0"/>
                  <a:pt x="239" y="54"/>
                  <a:pt x="239" y="119"/>
                </a:cubicBezTo>
                <a:cubicBezTo>
                  <a:pt x="239" y="119"/>
                  <a:pt x="239" y="119"/>
                  <a:pt x="239" y="119"/>
                </a:cubicBezTo>
                <a:cubicBezTo>
                  <a:pt x="239" y="186"/>
                  <a:pt x="185" y="239"/>
                  <a:pt x="119" y="239"/>
                </a:cubicBezTo>
                <a:cubicBezTo>
                  <a:pt x="54" y="239"/>
                  <a:pt x="0" y="186"/>
                  <a:pt x="0" y="119"/>
                </a:cubicBezTo>
              </a:path>
            </a:pathLst>
          </a:custGeom>
          <a:noFill/>
          <a:ln w="36513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61" name="Rectangle 84">
            <a:extLst>
              <a:ext uri="{FF2B5EF4-FFF2-40B4-BE49-F238E27FC236}">
                <a16:creationId xmlns:a16="http://schemas.microsoft.com/office/drawing/2014/main" id="{A623510A-DCC2-40CF-9AF1-8EA0ADF76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7024" y="512603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endParaRPr lang="en-US" altLang="en-US" sz="2400"/>
          </a:p>
        </p:txBody>
      </p:sp>
      <p:sp>
        <p:nvSpPr>
          <p:cNvPr id="75862" name="Freeform 85">
            <a:extLst>
              <a:ext uri="{FF2B5EF4-FFF2-40B4-BE49-F238E27FC236}">
                <a16:creationId xmlns:a16="http://schemas.microsoft.com/office/drawing/2014/main" id="{D2C65E43-F3F1-4B80-AE62-932B7EB2A404}"/>
              </a:ext>
            </a:extLst>
          </p:cNvPr>
          <p:cNvSpPr>
            <a:spLocks/>
          </p:cNvSpPr>
          <p:nvPr/>
        </p:nvSpPr>
        <p:spPr bwMode="auto">
          <a:xfrm>
            <a:off x="9299576" y="4144964"/>
            <a:ext cx="468313" cy="522287"/>
          </a:xfrm>
          <a:custGeom>
            <a:avLst/>
            <a:gdLst>
              <a:gd name="T0" fmla="*/ 2147483647 w 295"/>
              <a:gd name="T1" fmla="*/ 2147483647 h 329"/>
              <a:gd name="T2" fmla="*/ 2147483647 w 295"/>
              <a:gd name="T3" fmla="*/ 2147483647 h 329"/>
              <a:gd name="T4" fmla="*/ 2147483647 w 295"/>
              <a:gd name="T5" fmla="*/ 2147483647 h 329"/>
              <a:gd name="T6" fmla="*/ 0 w 295"/>
              <a:gd name="T7" fmla="*/ 2147483647 h 329"/>
              <a:gd name="T8" fmla="*/ 0 60000 65536"/>
              <a:gd name="T9" fmla="*/ 0 60000 65536"/>
              <a:gd name="T10" fmla="*/ 0 60000 65536"/>
              <a:gd name="T11" fmla="*/ 0 60000 65536"/>
              <a:gd name="T12" fmla="*/ 0 w 295"/>
              <a:gd name="T13" fmla="*/ 0 h 329"/>
              <a:gd name="T14" fmla="*/ 295 w 295"/>
              <a:gd name="T15" fmla="*/ 329 h 3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5" h="329">
                <a:moveTo>
                  <a:pt x="118" y="302"/>
                </a:moveTo>
                <a:cubicBezTo>
                  <a:pt x="199" y="329"/>
                  <a:pt x="273" y="289"/>
                  <a:pt x="284" y="212"/>
                </a:cubicBezTo>
                <a:cubicBezTo>
                  <a:pt x="295" y="135"/>
                  <a:pt x="239" y="51"/>
                  <a:pt x="158" y="23"/>
                </a:cubicBezTo>
                <a:cubicBezTo>
                  <a:pt x="90" y="0"/>
                  <a:pt x="25" y="25"/>
                  <a:pt x="0" y="82"/>
                </a:cubicBezTo>
              </a:path>
            </a:pathLst>
          </a:custGeom>
          <a:noFill/>
          <a:ln w="36513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63" name="Freeform 86">
            <a:extLst>
              <a:ext uri="{FF2B5EF4-FFF2-40B4-BE49-F238E27FC236}">
                <a16:creationId xmlns:a16="http://schemas.microsoft.com/office/drawing/2014/main" id="{63133EBD-567C-45AA-B37C-5D17767F234F}"/>
              </a:ext>
            </a:extLst>
          </p:cNvPr>
          <p:cNvSpPr>
            <a:spLocks/>
          </p:cNvSpPr>
          <p:nvPr/>
        </p:nvSpPr>
        <p:spPr bwMode="auto">
          <a:xfrm>
            <a:off x="9242425" y="4260851"/>
            <a:ext cx="114300" cy="174625"/>
          </a:xfrm>
          <a:custGeom>
            <a:avLst/>
            <a:gdLst>
              <a:gd name="T0" fmla="*/ 2147483647 w 72"/>
              <a:gd name="T1" fmla="*/ 2147483647 h 110"/>
              <a:gd name="T2" fmla="*/ 2147483647 w 72"/>
              <a:gd name="T3" fmla="*/ 2147483647 h 110"/>
              <a:gd name="T4" fmla="*/ 0 w 72"/>
              <a:gd name="T5" fmla="*/ 0 h 110"/>
              <a:gd name="T6" fmla="*/ 2147483647 w 72"/>
              <a:gd name="T7" fmla="*/ 2147483647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72"/>
              <a:gd name="T13" fmla="*/ 0 h 110"/>
              <a:gd name="T14" fmla="*/ 72 w 72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" h="110">
                <a:moveTo>
                  <a:pt x="72" y="1"/>
                </a:moveTo>
                <a:lnTo>
                  <a:pt x="35" y="110"/>
                </a:lnTo>
                <a:lnTo>
                  <a:pt x="0" y="0"/>
                </a:lnTo>
                <a:lnTo>
                  <a:pt x="72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64" name="Freeform 87">
            <a:extLst>
              <a:ext uri="{FF2B5EF4-FFF2-40B4-BE49-F238E27FC236}">
                <a16:creationId xmlns:a16="http://schemas.microsoft.com/office/drawing/2014/main" id="{A4F12D14-FFA3-4DF1-BF55-A0BF77E9DA6F}"/>
              </a:ext>
            </a:extLst>
          </p:cNvPr>
          <p:cNvSpPr>
            <a:spLocks/>
          </p:cNvSpPr>
          <p:nvPr/>
        </p:nvSpPr>
        <p:spPr bwMode="auto">
          <a:xfrm>
            <a:off x="9234488" y="6076951"/>
            <a:ext cx="379412" cy="377825"/>
          </a:xfrm>
          <a:custGeom>
            <a:avLst/>
            <a:gdLst>
              <a:gd name="T0" fmla="*/ 0 w 922"/>
              <a:gd name="T1" fmla="*/ 2147483647 h 922"/>
              <a:gd name="T2" fmla="*/ 2147483647 w 922"/>
              <a:gd name="T3" fmla="*/ 0 h 922"/>
              <a:gd name="T4" fmla="*/ 2147483647 w 922"/>
              <a:gd name="T5" fmla="*/ 2147483647 h 922"/>
              <a:gd name="T6" fmla="*/ 2147483647 w 922"/>
              <a:gd name="T7" fmla="*/ 2147483647 h 922"/>
              <a:gd name="T8" fmla="*/ 2147483647 w 922"/>
              <a:gd name="T9" fmla="*/ 2147483647 h 922"/>
              <a:gd name="T10" fmla="*/ 0 w 922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65" name="Freeform 88">
            <a:extLst>
              <a:ext uri="{FF2B5EF4-FFF2-40B4-BE49-F238E27FC236}">
                <a16:creationId xmlns:a16="http://schemas.microsoft.com/office/drawing/2014/main" id="{F35BE81B-B80B-4F85-B8F3-93B944CC80DA}"/>
              </a:ext>
            </a:extLst>
          </p:cNvPr>
          <p:cNvSpPr>
            <a:spLocks/>
          </p:cNvSpPr>
          <p:nvPr/>
        </p:nvSpPr>
        <p:spPr bwMode="auto">
          <a:xfrm>
            <a:off x="9234488" y="6076951"/>
            <a:ext cx="379412" cy="377825"/>
          </a:xfrm>
          <a:custGeom>
            <a:avLst/>
            <a:gdLst>
              <a:gd name="T0" fmla="*/ 0 w 239"/>
              <a:gd name="T1" fmla="*/ 2147483647 h 238"/>
              <a:gd name="T2" fmla="*/ 2147483647 w 239"/>
              <a:gd name="T3" fmla="*/ 0 h 238"/>
              <a:gd name="T4" fmla="*/ 2147483647 w 239"/>
              <a:gd name="T5" fmla="*/ 2147483647 h 238"/>
              <a:gd name="T6" fmla="*/ 2147483647 w 239"/>
              <a:gd name="T7" fmla="*/ 2147483647 h 238"/>
              <a:gd name="T8" fmla="*/ 2147483647 w 239"/>
              <a:gd name="T9" fmla="*/ 2147483647 h 238"/>
              <a:gd name="T10" fmla="*/ 0 w 239"/>
              <a:gd name="T11" fmla="*/ 2147483647 h 2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9"/>
              <a:gd name="T19" fmla="*/ 0 h 238"/>
              <a:gd name="T20" fmla="*/ 239 w 239"/>
              <a:gd name="T21" fmla="*/ 238 h 2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9" h="238">
                <a:moveTo>
                  <a:pt x="0" y="119"/>
                </a:moveTo>
                <a:cubicBezTo>
                  <a:pt x="0" y="53"/>
                  <a:pt x="53" y="0"/>
                  <a:pt x="119" y="0"/>
                </a:cubicBezTo>
                <a:cubicBezTo>
                  <a:pt x="185" y="0"/>
                  <a:pt x="239" y="53"/>
                  <a:pt x="239" y="119"/>
                </a:cubicBezTo>
                <a:cubicBezTo>
                  <a:pt x="239" y="119"/>
                  <a:pt x="239" y="119"/>
                  <a:pt x="239" y="119"/>
                </a:cubicBezTo>
                <a:cubicBezTo>
                  <a:pt x="239" y="185"/>
                  <a:pt x="185" y="238"/>
                  <a:pt x="119" y="238"/>
                </a:cubicBezTo>
                <a:cubicBezTo>
                  <a:pt x="53" y="238"/>
                  <a:pt x="0" y="185"/>
                  <a:pt x="0" y="119"/>
                </a:cubicBezTo>
              </a:path>
            </a:pathLst>
          </a:custGeom>
          <a:noFill/>
          <a:ln w="36513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66" name="Rectangle 89">
            <a:extLst>
              <a:ext uri="{FF2B5EF4-FFF2-40B4-BE49-F238E27FC236}">
                <a16:creationId xmlns:a16="http://schemas.microsoft.com/office/drawing/2014/main" id="{BE324634-6B71-4C10-800A-BAF5AB160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5697" y="6138863"/>
            <a:ext cx="24365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  <a:endParaRPr lang="en-US" altLang="en-US" sz="2400"/>
          </a:p>
        </p:txBody>
      </p:sp>
      <p:sp>
        <p:nvSpPr>
          <p:cNvPr id="75867" name="Freeform 90">
            <a:extLst>
              <a:ext uri="{FF2B5EF4-FFF2-40B4-BE49-F238E27FC236}">
                <a16:creationId xmlns:a16="http://schemas.microsoft.com/office/drawing/2014/main" id="{32055205-6C14-4D75-A260-B8588E14DF72}"/>
              </a:ext>
            </a:extLst>
          </p:cNvPr>
          <p:cNvSpPr>
            <a:spLocks/>
          </p:cNvSpPr>
          <p:nvPr/>
        </p:nvSpPr>
        <p:spPr bwMode="auto">
          <a:xfrm>
            <a:off x="8540751" y="5697538"/>
            <a:ext cx="377825" cy="379412"/>
          </a:xfrm>
          <a:custGeom>
            <a:avLst/>
            <a:gdLst>
              <a:gd name="T0" fmla="*/ 0 w 922"/>
              <a:gd name="T1" fmla="*/ 2147483647 h 921"/>
              <a:gd name="T2" fmla="*/ 2147483647 w 922"/>
              <a:gd name="T3" fmla="*/ 0 h 921"/>
              <a:gd name="T4" fmla="*/ 2147483647 w 922"/>
              <a:gd name="T5" fmla="*/ 2147483647 h 921"/>
              <a:gd name="T6" fmla="*/ 2147483647 w 922"/>
              <a:gd name="T7" fmla="*/ 2147483647 h 921"/>
              <a:gd name="T8" fmla="*/ 2147483647 w 922"/>
              <a:gd name="T9" fmla="*/ 2147483647 h 921"/>
              <a:gd name="T10" fmla="*/ 0 w 922"/>
              <a:gd name="T11" fmla="*/ 2147483647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6" y="921"/>
                  <a:pt x="461" y="921"/>
                </a:cubicBezTo>
                <a:cubicBezTo>
                  <a:pt x="207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68" name="Freeform 91">
            <a:extLst>
              <a:ext uri="{FF2B5EF4-FFF2-40B4-BE49-F238E27FC236}">
                <a16:creationId xmlns:a16="http://schemas.microsoft.com/office/drawing/2014/main" id="{A964B9D3-26FD-48A7-ACA5-2E8F176FCF67}"/>
              </a:ext>
            </a:extLst>
          </p:cNvPr>
          <p:cNvSpPr>
            <a:spLocks/>
          </p:cNvSpPr>
          <p:nvPr/>
        </p:nvSpPr>
        <p:spPr bwMode="auto">
          <a:xfrm>
            <a:off x="8540751" y="5697538"/>
            <a:ext cx="377825" cy="379412"/>
          </a:xfrm>
          <a:custGeom>
            <a:avLst/>
            <a:gdLst>
              <a:gd name="T0" fmla="*/ 0 w 238"/>
              <a:gd name="T1" fmla="*/ 2147483647 h 239"/>
              <a:gd name="T2" fmla="*/ 2147483647 w 238"/>
              <a:gd name="T3" fmla="*/ 0 h 239"/>
              <a:gd name="T4" fmla="*/ 2147483647 w 238"/>
              <a:gd name="T5" fmla="*/ 2147483647 h 239"/>
              <a:gd name="T6" fmla="*/ 2147483647 w 238"/>
              <a:gd name="T7" fmla="*/ 2147483647 h 239"/>
              <a:gd name="T8" fmla="*/ 2147483647 w 238"/>
              <a:gd name="T9" fmla="*/ 2147483647 h 239"/>
              <a:gd name="T10" fmla="*/ 0 w 238"/>
              <a:gd name="T11" fmla="*/ 2147483647 h 2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8"/>
              <a:gd name="T19" fmla="*/ 0 h 239"/>
              <a:gd name="T20" fmla="*/ 238 w 238"/>
              <a:gd name="T21" fmla="*/ 239 h 2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8" h="239">
                <a:moveTo>
                  <a:pt x="0" y="119"/>
                </a:moveTo>
                <a:cubicBezTo>
                  <a:pt x="0" y="53"/>
                  <a:pt x="53" y="0"/>
                  <a:pt x="119" y="0"/>
                </a:cubicBezTo>
                <a:cubicBezTo>
                  <a:pt x="185" y="0"/>
                  <a:pt x="238" y="53"/>
                  <a:pt x="238" y="119"/>
                </a:cubicBezTo>
                <a:cubicBezTo>
                  <a:pt x="238" y="119"/>
                  <a:pt x="238" y="119"/>
                  <a:pt x="238" y="119"/>
                </a:cubicBezTo>
                <a:cubicBezTo>
                  <a:pt x="238" y="185"/>
                  <a:pt x="185" y="239"/>
                  <a:pt x="119" y="239"/>
                </a:cubicBezTo>
                <a:cubicBezTo>
                  <a:pt x="53" y="239"/>
                  <a:pt x="0" y="185"/>
                  <a:pt x="0" y="119"/>
                </a:cubicBezTo>
              </a:path>
            </a:pathLst>
          </a:custGeom>
          <a:noFill/>
          <a:ln w="36513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69" name="Rectangle 92">
            <a:extLst>
              <a:ext uri="{FF2B5EF4-FFF2-40B4-BE49-F238E27FC236}">
                <a16:creationId xmlns:a16="http://schemas.microsoft.com/office/drawing/2014/main" id="{1F0141EB-9E4A-40D3-9038-7D2377D83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3214" y="5757863"/>
            <a:ext cx="22749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11</a:t>
            </a:r>
            <a:endParaRPr lang="en-US" altLang="en-US" sz="2400"/>
          </a:p>
        </p:txBody>
      </p:sp>
      <p:sp>
        <p:nvSpPr>
          <p:cNvPr id="75870" name="Freeform 93">
            <a:extLst>
              <a:ext uri="{FF2B5EF4-FFF2-40B4-BE49-F238E27FC236}">
                <a16:creationId xmlns:a16="http://schemas.microsoft.com/office/drawing/2014/main" id="{D629A1BC-099A-4D60-91CE-36C3FBC187D0}"/>
              </a:ext>
            </a:extLst>
          </p:cNvPr>
          <p:cNvSpPr>
            <a:spLocks/>
          </p:cNvSpPr>
          <p:nvPr/>
        </p:nvSpPr>
        <p:spPr bwMode="auto">
          <a:xfrm>
            <a:off x="7340601" y="6007101"/>
            <a:ext cx="379413" cy="379413"/>
          </a:xfrm>
          <a:custGeom>
            <a:avLst/>
            <a:gdLst>
              <a:gd name="T0" fmla="*/ 0 w 922"/>
              <a:gd name="T1" fmla="*/ 2147483647 h 922"/>
              <a:gd name="T2" fmla="*/ 2147483647 w 922"/>
              <a:gd name="T3" fmla="*/ 0 h 922"/>
              <a:gd name="T4" fmla="*/ 2147483647 w 922"/>
              <a:gd name="T5" fmla="*/ 2147483647 h 922"/>
              <a:gd name="T6" fmla="*/ 2147483647 w 922"/>
              <a:gd name="T7" fmla="*/ 2147483647 h 922"/>
              <a:gd name="T8" fmla="*/ 2147483647 w 922"/>
              <a:gd name="T9" fmla="*/ 2147483647 h 922"/>
              <a:gd name="T10" fmla="*/ 0 w 922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7"/>
                  <a:pt x="206" y="0"/>
                  <a:pt x="461" y="0"/>
                </a:cubicBezTo>
                <a:cubicBezTo>
                  <a:pt x="715" y="0"/>
                  <a:pt x="922" y="207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6"/>
                  <a:pt x="715" y="922"/>
                  <a:pt x="461" y="922"/>
                </a:cubicBezTo>
                <a:cubicBezTo>
                  <a:pt x="206" y="922"/>
                  <a:pt x="0" y="716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71" name="Freeform 94">
            <a:extLst>
              <a:ext uri="{FF2B5EF4-FFF2-40B4-BE49-F238E27FC236}">
                <a16:creationId xmlns:a16="http://schemas.microsoft.com/office/drawing/2014/main" id="{C581672F-6657-416C-80F9-161561788552}"/>
              </a:ext>
            </a:extLst>
          </p:cNvPr>
          <p:cNvSpPr>
            <a:spLocks/>
          </p:cNvSpPr>
          <p:nvPr/>
        </p:nvSpPr>
        <p:spPr bwMode="auto">
          <a:xfrm>
            <a:off x="7340601" y="6007101"/>
            <a:ext cx="379413" cy="379413"/>
          </a:xfrm>
          <a:custGeom>
            <a:avLst/>
            <a:gdLst>
              <a:gd name="T0" fmla="*/ 0 w 239"/>
              <a:gd name="T1" fmla="*/ 2147483647 h 239"/>
              <a:gd name="T2" fmla="*/ 2147483647 w 239"/>
              <a:gd name="T3" fmla="*/ 0 h 239"/>
              <a:gd name="T4" fmla="*/ 2147483647 w 239"/>
              <a:gd name="T5" fmla="*/ 2147483647 h 239"/>
              <a:gd name="T6" fmla="*/ 2147483647 w 239"/>
              <a:gd name="T7" fmla="*/ 2147483647 h 239"/>
              <a:gd name="T8" fmla="*/ 2147483647 w 239"/>
              <a:gd name="T9" fmla="*/ 2147483647 h 239"/>
              <a:gd name="T10" fmla="*/ 0 w 239"/>
              <a:gd name="T11" fmla="*/ 2147483647 h 2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9"/>
              <a:gd name="T19" fmla="*/ 0 h 239"/>
              <a:gd name="T20" fmla="*/ 239 w 239"/>
              <a:gd name="T21" fmla="*/ 239 h 2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9" h="239">
                <a:moveTo>
                  <a:pt x="0" y="120"/>
                </a:moveTo>
                <a:cubicBezTo>
                  <a:pt x="0" y="54"/>
                  <a:pt x="54" y="0"/>
                  <a:pt x="120" y="0"/>
                </a:cubicBezTo>
                <a:cubicBezTo>
                  <a:pt x="185" y="0"/>
                  <a:pt x="239" y="54"/>
                  <a:pt x="239" y="120"/>
                </a:cubicBezTo>
                <a:cubicBezTo>
                  <a:pt x="239" y="120"/>
                  <a:pt x="239" y="120"/>
                  <a:pt x="239" y="120"/>
                </a:cubicBezTo>
                <a:cubicBezTo>
                  <a:pt x="239" y="186"/>
                  <a:pt x="185" y="239"/>
                  <a:pt x="120" y="239"/>
                </a:cubicBezTo>
                <a:cubicBezTo>
                  <a:pt x="54" y="239"/>
                  <a:pt x="0" y="186"/>
                  <a:pt x="0" y="120"/>
                </a:cubicBezTo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72" name="Rectangle 95">
            <a:extLst>
              <a:ext uri="{FF2B5EF4-FFF2-40B4-BE49-F238E27FC236}">
                <a16:creationId xmlns:a16="http://schemas.microsoft.com/office/drawing/2014/main" id="{34D2293B-DBB3-492A-AD8B-3DB4D668A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136" y="6067425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  <a:endParaRPr lang="en-US" altLang="en-US" sz="2400"/>
          </a:p>
        </p:txBody>
      </p:sp>
      <p:sp>
        <p:nvSpPr>
          <p:cNvPr id="75873" name="Line 96">
            <a:extLst>
              <a:ext uri="{FF2B5EF4-FFF2-40B4-BE49-F238E27FC236}">
                <a16:creationId xmlns:a16="http://schemas.microsoft.com/office/drawing/2014/main" id="{D9C852AE-D823-4046-A5EB-D064BFC29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10488" y="4648200"/>
            <a:ext cx="1287462" cy="285750"/>
          </a:xfrm>
          <a:prstGeom prst="line">
            <a:avLst/>
          </a:prstGeom>
          <a:noFill/>
          <a:ln w="190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74" name="Freeform 97">
            <a:extLst>
              <a:ext uri="{FF2B5EF4-FFF2-40B4-BE49-F238E27FC236}">
                <a16:creationId xmlns:a16="http://schemas.microsoft.com/office/drawing/2014/main" id="{1411329E-20BD-4434-B581-E9736A3B86A9}"/>
              </a:ext>
            </a:extLst>
          </p:cNvPr>
          <p:cNvSpPr>
            <a:spLocks/>
          </p:cNvSpPr>
          <p:nvPr/>
        </p:nvSpPr>
        <p:spPr bwMode="auto">
          <a:xfrm>
            <a:off x="8978901" y="4610101"/>
            <a:ext cx="130175" cy="80963"/>
          </a:xfrm>
          <a:custGeom>
            <a:avLst/>
            <a:gdLst>
              <a:gd name="T0" fmla="*/ 0 w 82"/>
              <a:gd name="T1" fmla="*/ 0 h 51"/>
              <a:gd name="T2" fmla="*/ 2147483647 w 82"/>
              <a:gd name="T3" fmla="*/ 2147483647 h 51"/>
              <a:gd name="T4" fmla="*/ 2147483647 w 82"/>
              <a:gd name="T5" fmla="*/ 2147483647 h 51"/>
              <a:gd name="T6" fmla="*/ 0 w 82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  <a:gd name="T12" fmla="*/ 0 w 82"/>
              <a:gd name="T13" fmla="*/ 0 h 51"/>
              <a:gd name="T14" fmla="*/ 82 w 82"/>
              <a:gd name="T15" fmla="*/ 51 h 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" h="51">
                <a:moveTo>
                  <a:pt x="0" y="0"/>
                </a:moveTo>
                <a:lnTo>
                  <a:pt x="82" y="9"/>
                </a:lnTo>
                <a:lnTo>
                  <a:pt x="11" y="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426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7">
            <a:extLst>
              <a:ext uri="{FF2B5EF4-FFF2-40B4-BE49-F238E27FC236}">
                <a16:creationId xmlns:a16="http://schemas.microsoft.com/office/drawing/2014/main" id="{E619148F-D575-4F2C-A9A2-3E06AE5C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F382B56-8D6B-4C18-B2B0-C9519EB31729}" type="slidenum">
              <a:rPr lang="en-AU" altLang="en-US">
                <a:latin typeface="Tahoma" panose="020B0604030504040204" pitchFamily="34" charset="0"/>
              </a:rPr>
              <a:pPr eaLnBrk="1" hangingPunct="1"/>
              <a:t>54</a:t>
            </a:fld>
            <a:endParaRPr lang="en-AU" altLang="en-US">
              <a:latin typeface="Tahoma" panose="020B0604030504040204" pitchFamily="34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7B69CE98-152F-40E8-B014-52AF0ACC7B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1" y="381000"/>
            <a:ext cx="7572375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Union-Find Heuristic 1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5C5A45BF-C5E9-44F5-BF51-2C6885B30BE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04107" y="1871664"/>
            <a:ext cx="4038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Union by size: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When performing a union, make the root of smaller tree point to the root of the larger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Implies O(n log n) time for performing n union-find operations: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Each time we follow a pointer, we are going to a subtree of size at least double the size of the previous subtree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Thus, we will follow at most O(log n) pointers for any find. </a:t>
            </a:r>
          </a:p>
        </p:txBody>
      </p:sp>
      <p:sp>
        <p:nvSpPr>
          <p:cNvPr id="76805" name="AutoShape 4">
            <a:extLst>
              <a:ext uri="{FF2B5EF4-FFF2-40B4-BE49-F238E27FC236}">
                <a16:creationId xmlns:a16="http://schemas.microsoft.com/office/drawing/2014/main" id="{F3DD8534-366C-465A-99D6-6F1F0B537303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317311" y="2289136"/>
            <a:ext cx="3200400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6" name="Line 5">
            <a:extLst>
              <a:ext uri="{FF2B5EF4-FFF2-40B4-BE49-F238E27FC236}">
                <a16:creationId xmlns:a16="http://schemas.microsoft.com/office/drawing/2014/main" id="{9F138015-F886-4A0F-A829-147EF982E35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46161" y="4451310"/>
            <a:ext cx="465138" cy="247650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7" name="Freeform 6">
            <a:extLst>
              <a:ext uri="{FF2B5EF4-FFF2-40B4-BE49-F238E27FC236}">
                <a16:creationId xmlns:a16="http://schemas.microsoft.com/office/drawing/2014/main" id="{EE330C6E-7838-46A0-B38E-499F29C19637}"/>
              </a:ext>
            </a:extLst>
          </p:cNvPr>
          <p:cNvSpPr>
            <a:spLocks/>
          </p:cNvSpPr>
          <p:nvPr/>
        </p:nvSpPr>
        <p:spPr bwMode="auto">
          <a:xfrm>
            <a:off x="8438212" y="4394160"/>
            <a:ext cx="138113" cy="101600"/>
          </a:xfrm>
          <a:custGeom>
            <a:avLst/>
            <a:gdLst>
              <a:gd name="T0" fmla="*/ 2147483647 w 87"/>
              <a:gd name="T1" fmla="*/ 2147483647 h 64"/>
              <a:gd name="T2" fmla="*/ 0 w 87"/>
              <a:gd name="T3" fmla="*/ 0 h 64"/>
              <a:gd name="T4" fmla="*/ 2147483647 w 87"/>
              <a:gd name="T5" fmla="*/ 2147483647 h 64"/>
              <a:gd name="T6" fmla="*/ 2147483647 w 87"/>
              <a:gd name="T7" fmla="*/ 2147483647 h 64"/>
              <a:gd name="T8" fmla="*/ 0 60000 65536"/>
              <a:gd name="T9" fmla="*/ 0 60000 65536"/>
              <a:gd name="T10" fmla="*/ 0 60000 65536"/>
              <a:gd name="T11" fmla="*/ 0 60000 65536"/>
              <a:gd name="T12" fmla="*/ 0 w 87"/>
              <a:gd name="T13" fmla="*/ 0 h 64"/>
              <a:gd name="T14" fmla="*/ 87 w 87"/>
              <a:gd name="T15" fmla="*/ 64 h 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7" h="64">
                <a:moveTo>
                  <a:pt x="61" y="64"/>
                </a:moveTo>
                <a:lnTo>
                  <a:pt x="0" y="0"/>
                </a:lnTo>
                <a:lnTo>
                  <a:pt x="87" y="14"/>
                </a:lnTo>
                <a:lnTo>
                  <a:pt x="61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8" name="Line 7">
            <a:extLst>
              <a:ext uri="{FF2B5EF4-FFF2-40B4-BE49-F238E27FC236}">
                <a16:creationId xmlns:a16="http://schemas.microsoft.com/office/drawing/2014/main" id="{BCAFFE82-6F5E-46C4-BCCD-DE4B49AD9C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1999" y="3925848"/>
            <a:ext cx="157162" cy="365125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9" name="Freeform 8">
            <a:extLst>
              <a:ext uri="{FF2B5EF4-FFF2-40B4-BE49-F238E27FC236}">
                <a16:creationId xmlns:a16="http://schemas.microsoft.com/office/drawing/2014/main" id="{59C202F2-8807-46BF-9023-43973E92823A}"/>
              </a:ext>
            </a:extLst>
          </p:cNvPr>
          <p:cNvSpPr>
            <a:spLocks/>
          </p:cNvSpPr>
          <p:nvPr/>
        </p:nvSpPr>
        <p:spPr bwMode="auto">
          <a:xfrm>
            <a:off x="8373124" y="3814722"/>
            <a:ext cx="93662" cy="139700"/>
          </a:xfrm>
          <a:custGeom>
            <a:avLst/>
            <a:gdLst>
              <a:gd name="T0" fmla="*/ 0 w 59"/>
              <a:gd name="T1" fmla="*/ 2147483647 h 88"/>
              <a:gd name="T2" fmla="*/ 2147483647 w 59"/>
              <a:gd name="T3" fmla="*/ 0 h 88"/>
              <a:gd name="T4" fmla="*/ 2147483647 w 59"/>
              <a:gd name="T5" fmla="*/ 2147483647 h 88"/>
              <a:gd name="T6" fmla="*/ 0 w 59"/>
              <a:gd name="T7" fmla="*/ 2147483647 h 88"/>
              <a:gd name="T8" fmla="*/ 0 60000 65536"/>
              <a:gd name="T9" fmla="*/ 0 60000 65536"/>
              <a:gd name="T10" fmla="*/ 0 60000 65536"/>
              <a:gd name="T11" fmla="*/ 0 60000 65536"/>
              <a:gd name="T12" fmla="*/ 0 w 59"/>
              <a:gd name="T13" fmla="*/ 0 h 88"/>
              <a:gd name="T14" fmla="*/ 59 w 59"/>
              <a:gd name="T15" fmla="*/ 88 h 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" h="88">
                <a:moveTo>
                  <a:pt x="0" y="66"/>
                </a:moveTo>
                <a:lnTo>
                  <a:pt x="59" y="0"/>
                </a:lnTo>
                <a:lnTo>
                  <a:pt x="52" y="88"/>
                </a:lnTo>
                <a:lnTo>
                  <a:pt x="0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0" name="Line 9">
            <a:extLst>
              <a:ext uri="{FF2B5EF4-FFF2-40B4-BE49-F238E27FC236}">
                <a16:creationId xmlns:a16="http://schemas.microsoft.com/office/drawing/2014/main" id="{A04130EF-2BD7-4847-ABF4-F05EADB288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69774" y="4217947"/>
            <a:ext cx="222250" cy="407988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1" name="Freeform 10">
            <a:extLst>
              <a:ext uri="{FF2B5EF4-FFF2-40B4-BE49-F238E27FC236}">
                <a16:creationId xmlns:a16="http://schemas.microsoft.com/office/drawing/2014/main" id="{E3073B8F-4FD9-4D3F-849D-7FBE84D3D207}"/>
              </a:ext>
            </a:extLst>
          </p:cNvPr>
          <p:cNvSpPr>
            <a:spLocks/>
          </p:cNvSpPr>
          <p:nvPr/>
        </p:nvSpPr>
        <p:spPr bwMode="auto">
          <a:xfrm>
            <a:off x="7147574" y="4109998"/>
            <a:ext cx="101600" cy="138113"/>
          </a:xfrm>
          <a:custGeom>
            <a:avLst/>
            <a:gdLst>
              <a:gd name="T0" fmla="*/ 0 w 64"/>
              <a:gd name="T1" fmla="*/ 2147483647 h 87"/>
              <a:gd name="T2" fmla="*/ 2147483647 w 64"/>
              <a:gd name="T3" fmla="*/ 0 h 87"/>
              <a:gd name="T4" fmla="*/ 2147483647 w 64"/>
              <a:gd name="T5" fmla="*/ 2147483647 h 87"/>
              <a:gd name="T6" fmla="*/ 0 w 64"/>
              <a:gd name="T7" fmla="*/ 2147483647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87"/>
              <a:gd name="T14" fmla="*/ 64 w 64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87">
                <a:moveTo>
                  <a:pt x="0" y="60"/>
                </a:moveTo>
                <a:lnTo>
                  <a:pt x="64" y="0"/>
                </a:lnTo>
                <a:lnTo>
                  <a:pt x="49" y="87"/>
                </a:lnTo>
                <a:lnTo>
                  <a:pt x="0" y="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2" name="Line 11">
            <a:extLst>
              <a:ext uri="{FF2B5EF4-FFF2-40B4-BE49-F238E27FC236}">
                <a16:creationId xmlns:a16="http://schemas.microsoft.com/office/drawing/2014/main" id="{419F2E39-C428-497E-916B-EB96C5059F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61862" y="3514685"/>
            <a:ext cx="206375" cy="430212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3" name="Freeform 12">
            <a:extLst>
              <a:ext uri="{FF2B5EF4-FFF2-40B4-BE49-F238E27FC236}">
                <a16:creationId xmlns:a16="http://schemas.microsoft.com/office/drawing/2014/main" id="{B2BA08C0-6644-4BFF-A175-4EBBFE3E4908}"/>
              </a:ext>
            </a:extLst>
          </p:cNvPr>
          <p:cNvSpPr>
            <a:spLocks/>
          </p:cNvSpPr>
          <p:nvPr/>
        </p:nvSpPr>
        <p:spPr bwMode="auto">
          <a:xfrm>
            <a:off x="7109475" y="3405148"/>
            <a:ext cx="96837" cy="138113"/>
          </a:xfrm>
          <a:custGeom>
            <a:avLst/>
            <a:gdLst>
              <a:gd name="T0" fmla="*/ 2147483647 w 61"/>
              <a:gd name="T1" fmla="*/ 2147483647 h 87"/>
              <a:gd name="T2" fmla="*/ 0 w 61"/>
              <a:gd name="T3" fmla="*/ 0 h 87"/>
              <a:gd name="T4" fmla="*/ 2147483647 w 61"/>
              <a:gd name="T5" fmla="*/ 2147483647 h 87"/>
              <a:gd name="T6" fmla="*/ 2147483647 w 61"/>
              <a:gd name="T7" fmla="*/ 2147483647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1"/>
              <a:gd name="T13" fmla="*/ 0 h 87"/>
              <a:gd name="T14" fmla="*/ 61 w 61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" h="87">
                <a:moveTo>
                  <a:pt x="11" y="87"/>
                </a:moveTo>
                <a:lnTo>
                  <a:pt x="0" y="0"/>
                </a:lnTo>
                <a:lnTo>
                  <a:pt x="61" y="63"/>
                </a:lnTo>
                <a:lnTo>
                  <a:pt x="11" y="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4" name="Line 13">
            <a:extLst>
              <a:ext uri="{FF2B5EF4-FFF2-40B4-BE49-F238E27FC236}">
                <a16:creationId xmlns:a16="http://schemas.microsoft.com/office/drawing/2014/main" id="{B9D83BC1-019F-4FC0-90B4-1EAF26FC48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2262" y="3506747"/>
            <a:ext cx="201613" cy="438150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5" name="Freeform 14">
            <a:extLst>
              <a:ext uri="{FF2B5EF4-FFF2-40B4-BE49-F238E27FC236}">
                <a16:creationId xmlns:a16="http://schemas.microsoft.com/office/drawing/2014/main" id="{94270EE5-494F-4F43-91DA-21735EF1F866}"/>
              </a:ext>
            </a:extLst>
          </p:cNvPr>
          <p:cNvSpPr>
            <a:spLocks/>
          </p:cNvSpPr>
          <p:nvPr/>
        </p:nvSpPr>
        <p:spPr bwMode="auto">
          <a:xfrm>
            <a:off x="6709424" y="3397210"/>
            <a:ext cx="95250" cy="138112"/>
          </a:xfrm>
          <a:custGeom>
            <a:avLst/>
            <a:gdLst>
              <a:gd name="T0" fmla="*/ 0 w 60"/>
              <a:gd name="T1" fmla="*/ 2147483647 h 87"/>
              <a:gd name="T2" fmla="*/ 2147483647 w 60"/>
              <a:gd name="T3" fmla="*/ 0 h 87"/>
              <a:gd name="T4" fmla="*/ 2147483647 w 60"/>
              <a:gd name="T5" fmla="*/ 2147483647 h 87"/>
              <a:gd name="T6" fmla="*/ 0 w 60"/>
              <a:gd name="T7" fmla="*/ 2147483647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87"/>
              <a:gd name="T14" fmla="*/ 60 w 60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87">
                <a:moveTo>
                  <a:pt x="0" y="64"/>
                </a:moveTo>
                <a:lnTo>
                  <a:pt x="60" y="0"/>
                </a:lnTo>
                <a:lnTo>
                  <a:pt x="50" y="87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6" name="Freeform 15">
            <a:extLst>
              <a:ext uri="{FF2B5EF4-FFF2-40B4-BE49-F238E27FC236}">
                <a16:creationId xmlns:a16="http://schemas.microsoft.com/office/drawing/2014/main" id="{D31F236E-1626-4167-814B-72F828FC53D8}"/>
              </a:ext>
            </a:extLst>
          </p:cNvPr>
          <p:cNvSpPr>
            <a:spLocks/>
          </p:cNvSpPr>
          <p:nvPr/>
        </p:nvSpPr>
        <p:spPr bwMode="auto">
          <a:xfrm>
            <a:off x="6757050" y="3060661"/>
            <a:ext cx="407987" cy="407987"/>
          </a:xfrm>
          <a:custGeom>
            <a:avLst/>
            <a:gdLst>
              <a:gd name="T0" fmla="*/ 0 w 922"/>
              <a:gd name="T1" fmla="*/ 2147483647 h 922"/>
              <a:gd name="T2" fmla="*/ 2147483647 w 922"/>
              <a:gd name="T3" fmla="*/ 0 h 922"/>
              <a:gd name="T4" fmla="*/ 2147483647 w 922"/>
              <a:gd name="T5" fmla="*/ 2147483647 h 922"/>
              <a:gd name="T6" fmla="*/ 2147483647 w 922"/>
              <a:gd name="T7" fmla="*/ 2147483647 h 922"/>
              <a:gd name="T8" fmla="*/ 2147483647 w 922"/>
              <a:gd name="T9" fmla="*/ 2147483647 h 922"/>
              <a:gd name="T10" fmla="*/ 0 w 922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17" name="Freeform 16">
            <a:extLst>
              <a:ext uri="{FF2B5EF4-FFF2-40B4-BE49-F238E27FC236}">
                <a16:creationId xmlns:a16="http://schemas.microsoft.com/office/drawing/2014/main" id="{99E70BCF-6D01-498A-9A3E-7BDA350DBA2E}"/>
              </a:ext>
            </a:extLst>
          </p:cNvPr>
          <p:cNvSpPr>
            <a:spLocks/>
          </p:cNvSpPr>
          <p:nvPr/>
        </p:nvSpPr>
        <p:spPr bwMode="auto">
          <a:xfrm>
            <a:off x="6757050" y="3060661"/>
            <a:ext cx="407987" cy="407987"/>
          </a:xfrm>
          <a:custGeom>
            <a:avLst/>
            <a:gdLst>
              <a:gd name="T0" fmla="*/ 0 w 257"/>
              <a:gd name="T1" fmla="*/ 2147483647 h 257"/>
              <a:gd name="T2" fmla="*/ 2147483647 w 257"/>
              <a:gd name="T3" fmla="*/ 0 h 257"/>
              <a:gd name="T4" fmla="*/ 2147483647 w 257"/>
              <a:gd name="T5" fmla="*/ 2147483647 h 257"/>
              <a:gd name="T6" fmla="*/ 2147483647 w 257"/>
              <a:gd name="T7" fmla="*/ 2147483647 h 257"/>
              <a:gd name="T8" fmla="*/ 2147483647 w 257"/>
              <a:gd name="T9" fmla="*/ 2147483647 h 257"/>
              <a:gd name="T10" fmla="*/ 0 w 257"/>
              <a:gd name="T11" fmla="*/ 214748364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9"/>
                </a:moveTo>
                <a:cubicBezTo>
                  <a:pt x="0" y="58"/>
                  <a:pt x="57" y="0"/>
                  <a:pt x="128" y="0"/>
                </a:cubicBezTo>
                <a:cubicBezTo>
                  <a:pt x="199" y="0"/>
                  <a:pt x="257" y="58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200"/>
                  <a:pt x="199" y="257"/>
                  <a:pt x="128" y="257"/>
                </a:cubicBezTo>
                <a:cubicBezTo>
                  <a:pt x="57" y="257"/>
                  <a:pt x="0" y="200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8" name="Rectangle 17">
            <a:extLst>
              <a:ext uri="{FF2B5EF4-FFF2-40B4-BE49-F238E27FC236}">
                <a16:creationId xmlns:a16="http://schemas.microsoft.com/office/drawing/2014/main" id="{546E057D-6F12-4A75-8698-B4CCB2D78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0874" y="3125747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2400"/>
          </a:p>
        </p:txBody>
      </p:sp>
      <p:sp>
        <p:nvSpPr>
          <p:cNvPr id="76819" name="Freeform 18">
            <a:extLst>
              <a:ext uri="{FF2B5EF4-FFF2-40B4-BE49-F238E27FC236}">
                <a16:creationId xmlns:a16="http://schemas.microsoft.com/office/drawing/2014/main" id="{64787A8B-869F-4E9E-B29F-63C2702267D6}"/>
              </a:ext>
            </a:extLst>
          </p:cNvPr>
          <p:cNvSpPr>
            <a:spLocks/>
          </p:cNvSpPr>
          <p:nvPr/>
        </p:nvSpPr>
        <p:spPr bwMode="auto">
          <a:xfrm>
            <a:off x="7165036" y="3741697"/>
            <a:ext cx="407988" cy="407988"/>
          </a:xfrm>
          <a:custGeom>
            <a:avLst/>
            <a:gdLst>
              <a:gd name="T0" fmla="*/ 0 w 921"/>
              <a:gd name="T1" fmla="*/ 2147483647 h 922"/>
              <a:gd name="T2" fmla="*/ 2147483647 w 921"/>
              <a:gd name="T3" fmla="*/ 0 h 922"/>
              <a:gd name="T4" fmla="*/ 2147483647 w 921"/>
              <a:gd name="T5" fmla="*/ 2147483647 h 922"/>
              <a:gd name="T6" fmla="*/ 2147483647 w 921"/>
              <a:gd name="T7" fmla="*/ 2147483647 h 922"/>
              <a:gd name="T8" fmla="*/ 2147483647 w 921"/>
              <a:gd name="T9" fmla="*/ 2147483647 h 922"/>
              <a:gd name="T10" fmla="*/ 0 w 921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20" name="Freeform 19">
            <a:extLst>
              <a:ext uri="{FF2B5EF4-FFF2-40B4-BE49-F238E27FC236}">
                <a16:creationId xmlns:a16="http://schemas.microsoft.com/office/drawing/2014/main" id="{8C1B0CD6-8636-4071-9D08-D44089FE97FE}"/>
              </a:ext>
            </a:extLst>
          </p:cNvPr>
          <p:cNvSpPr>
            <a:spLocks/>
          </p:cNvSpPr>
          <p:nvPr/>
        </p:nvSpPr>
        <p:spPr bwMode="auto">
          <a:xfrm>
            <a:off x="7165036" y="3741697"/>
            <a:ext cx="407988" cy="407988"/>
          </a:xfrm>
          <a:custGeom>
            <a:avLst/>
            <a:gdLst>
              <a:gd name="T0" fmla="*/ 0 w 257"/>
              <a:gd name="T1" fmla="*/ 2147483647 h 257"/>
              <a:gd name="T2" fmla="*/ 2147483647 w 257"/>
              <a:gd name="T3" fmla="*/ 0 h 257"/>
              <a:gd name="T4" fmla="*/ 2147483647 w 257"/>
              <a:gd name="T5" fmla="*/ 2147483647 h 257"/>
              <a:gd name="T6" fmla="*/ 2147483647 w 257"/>
              <a:gd name="T7" fmla="*/ 2147483647 h 257"/>
              <a:gd name="T8" fmla="*/ 2147483647 w 257"/>
              <a:gd name="T9" fmla="*/ 2147483647 h 257"/>
              <a:gd name="T10" fmla="*/ 0 w 257"/>
              <a:gd name="T11" fmla="*/ 214748364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8"/>
                </a:move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7" y="57"/>
                  <a:pt x="257" y="128"/>
                </a:cubicBezTo>
                <a:cubicBezTo>
                  <a:pt x="257" y="128"/>
                  <a:pt x="257" y="128"/>
                  <a:pt x="257" y="128"/>
                </a:cubicBezTo>
                <a:cubicBezTo>
                  <a:pt x="257" y="199"/>
                  <a:pt x="199" y="257"/>
                  <a:pt x="128" y="257"/>
                </a:cubicBezTo>
                <a:cubicBezTo>
                  <a:pt x="57" y="257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1" name="Rectangle 20">
            <a:extLst>
              <a:ext uri="{FF2B5EF4-FFF2-40B4-BE49-F238E27FC236}">
                <a16:creationId xmlns:a16="http://schemas.microsoft.com/office/drawing/2014/main" id="{9FAFBBA7-C6E2-41DB-94B1-7DD57F991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4099" y="3805197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endParaRPr lang="en-US" altLang="en-US" sz="2400"/>
          </a:p>
        </p:txBody>
      </p:sp>
      <p:sp>
        <p:nvSpPr>
          <p:cNvPr id="76822" name="Freeform 21">
            <a:extLst>
              <a:ext uri="{FF2B5EF4-FFF2-40B4-BE49-F238E27FC236}">
                <a16:creationId xmlns:a16="http://schemas.microsoft.com/office/drawing/2014/main" id="{CA438182-0BEC-4781-B495-1181CE053EB1}"/>
              </a:ext>
            </a:extLst>
          </p:cNvPr>
          <p:cNvSpPr>
            <a:spLocks/>
          </p:cNvSpPr>
          <p:nvPr/>
        </p:nvSpPr>
        <p:spPr bwMode="auto">
          <a:xfrm>
            <a:off x="6349061" y="3741697"/>
            <a:ext cx="407988" cy="407988"/>
          </a:xfrm>
          <a:custGeom>
            <a:avLst/>
            <a:gdLst>
              <a:gd name="T0" fmla="*/ 0 w 921"/>
              <a:gd name="T1" fmla="*/ 2147483647 h 922"/>
              <a:gd name="T2" fmla="*/ 2147483647 w 921"/>
              <a:gd name="T3" fmla="*/ 0 h 922"/>
              <a:gd name="T4" fmla="*/ 2147483647 w 921"/>
              <a:gd name="T5" fmla="*/ 2147483647 h 922"/>
              <a:gd name="T6" fmla="*/ 2147483647 w 921"/>
              <a:gd name="T7" fmla="*/ 2147483647 h 922"/>
              <a:gd name="T8" fmla="*/ 2147483647 w 921"/>
              <a:gd name="T9" fmla="*/ 2147483647 h 922"/>
              <a:gd name="T10" fmla="*/ 0 w 921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0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0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23" name="Freeform 22">
            <a:extLst>
              <a:ext uri="{FF2B5EF4-FFF2-40B4-BE49-F238E27FC236}">
                <a16:creationId xmlns:a16="http://schemas.microsoft.com/office/drawing/2014/main" id="{C7F4BD57-253E-4D3C-9CCF-789A40B78BA8}"/>
              </a:ext>
            </a:extLst>
          </p:cNvPr>
          <p:cNvSpPr>
            <a:spLocks/>
          </p:cNvSpPr>
          <p:nvPr/>
        </p:nvSpPr>
        <p:spPr bwMode="auto">
          <a:xfrm>
            <a:off x="6349061" y="3741697"/>
            <a:ext cx="407988" cy="407988"/>
          </a:xfrm>
          <a:custGeom>
            <a:avLst/>
            <a:gdLst>
              <a:gd name="T0" fmla="*/ 0 w 257"/>
              <a:gd name="T1" fmla="*/ 2147483647 h 257"/>
              <a:gd name="T2" fmla="*/ 2147483647 w 257"/>
              <a:gd name="T3" fmla="*/ 0 h 257"/>
              <a:gd name="T4" fmla="*/ 2147483647 w 257"/>
              <a:gd name="T5" fmla="*/ 2147483647 h 257"/>
              <a:gd name="T6" fmla="*/ 2147483647 w 257"/>
              <a:gd name="T7" fmla="*/ 2147483647 h 257"/>
              <a:gd name="T8" fmla="*/ 2147483647 w 257"/>
              <a:gd name="T9" fmla="*/ 2147483647 h 257"/>
              <a:gd name="T10" fmla="*/ 0 w 257"/>
              <a:gd name="T11" fmla="*/ 214748364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8"/>
                </a:move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7" y="57"/>
                  <a:pt x="257" y="128"/>
                </a:cubicBezTo>
                <a:cubicBezTo>
                  <a:pt x="257" y="128"/>
                  <a:pt x="257" y="128"/>
                  <a:pt x="257" y="128"/>
                </a:cubicBezTo>
                <a:cubicBezTo>
                  <a:pt x="257" y="199"/>
                  <a:pt x="199" y="257"/>
                  <a:pt x="128" y="257"/>
                </a:cubicBezTo>
                <a:cubicBezTo>
                  <a:pt x="57" y="257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4" name="Rectangle 23">
            <a:extLst>
              <a:ext uri="{FF2B5EF4-FFF2-40B4-BE49-F238E27FC236}">
                <a16:creationId xmlns:a16="http://schemas.microsoft.com/office/drawing/2014/main" id="{2CFFDAB9-4F92-41AB-9582-CA6699C3F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711" y="3805197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 sz="2400"/>
          </a:p>
        </p:txBody>
      </p:sp>
      <p:sp>
        <p:nvSpPr>
          <p:cNvPr id="76825" name="Freeform 24">
            <a:extLst>
              <a:ext uri="{FF2B5EF4-FFF2-40B4-BE49-F238E27FC236}">
                <a16:creationId xmlns:a16="http://schemas.microsoft.com/office/drawing/2014/main" id="{D55043FD-309A-4E9F-AE79-2E6DBA86FC4D}"/>
              </a:ext>
            </a:extLst>
          </p:cNvPr>
          <p:cNvSpPr>
            <a:spLocks noEditPoints="1"/>
          </p:cNvSpPr>
          <p:nvPr/>
        </p:nvSpPr>
        <p:spPr bwMode="auto">
          <a:xfrm>
            <a:off x="6947549" y="2765386"/>
            <a:ext cx="514350" cy="523875"/>
          </a:xfrm>
          <a:custGeom>
            <a:avLst/>
            <a:gdLst>
              <a:gd name="T0" fmla="*/ 2147483647 w 1161"/>
              <a:gd name="T1" fmla="*/ 2147483647 h 1184"/>
              <a:gd name="T2" fmla="*/ 2147483647 w 1161"/>
              <a:gd name="T3" fmla="*/ 2147483647 h 1184"/>
              <a:gd name="T4" fmla="*/ 2147483647 w 1161"/>
              <a:gd name="T5" fmla="*/ 2147483647 h 1184"/>
              <a:gd name="T6" fmla="*/ 2147483647 w 1161"/>
              <a:gd name="T7" fmla="*/ 2147483647 h 1184"/>
              <a:gd name="T8" fmla="*/ 2147483647 w 1161"/>
              <a:gd name="T9" fmla="*/ 2147483647 h 1184"/>
              <a:gd name="T10" fmla="*/ 2147483647 w 1161"/>
              <a:gd name="T11" fmla="*/ 2147483647 h 1184"/>
              <a:gd name="T12" fmla="*/ 2147483647 w 1161"/>
              <a:gd name="T13" fmla="*/ 2147483647 h 1184"/>
              <a:gd name="T14" fmla="*/ 2147483647 w 1161"/>
              <a:gd name="T15" fmla="*/ 2147483647 h 1184"/>
              <a:gd name="T16" fmla="*/ 2147483647 w 1161"/>
              <a:gd name="T17" fmla="*/ 2147483647 h 1184"/>
              <a:gd name="T18" fmla="*/ 2147483647 w 1161"/>
              <a:gd name="T19" fmla="*/ 2147483647 h 1184"/>
              <a:gd name="T20" fmla="*/ 2147483647 w 1161"/>
              <a:gd name="T21" fmla="*/ 2147483647 h 1184"/>
              <a:gd name="T22" fmla="*/ 2147483647 w 1161"/>
              <a:gd name="T23" fmla="*/ 2147483647 h 1184"/>
              <a:gd name="T24" fmla="*/ 2147483647 w 1161"/>
              <a:gd name="T25" fmla="*/ 2147483647 h 1184"/>
              <a:gd name="T26" fmla="*/ 2147483647 w 1161"/>
              <a:gd name="T27" fmla="*/ 2147483647 h 1184"/>
              <a:gd name="T28" fmla="*/ 2147483647 w 1161"/>
              <a:gd name="T29" fmla="*/ 2147483647 h 1184"/>
              <a:gd name="T30" fmla="*/ 2147483647 w 1161"/>
              <a:gd name="T31" fmla="*/ 2147483647 h 1184"/>
              <a:gd name="T32" fmla="*/ 2147483647 w 1161"/>
              <a:gd name="T33" fmla="*/ 2147483647 h 1184"/>
              <a:gd name="T34" fmla="*/ 2147483647 w 1161"/>
              <a:gd name="T35" fmla="*/ 2147483647 h 1184"/>
              <a:gd name="T36" fmla="*/ 2147483647 w 1161"/>
              <a:gd name="T37" fmla="*/ 2147483647 h 1184"/>
              <a:gd name="T38" fmla="*/ 2147483647 w 1161"/>
              <a:gd name="T39" fmla="*/ 2147483647 h 1184"/>
              <a:gd name="T40" fmla="*/ 2147483647 w 1161"/>
              <a:gd name="T41" fmla="*/ 2147483647 h 1184"/>
              <a:gd name="T42" fmla="*/ 2147483647 w 1161"/>
              <a:gd name="T43" fmla="*/ 2147483647 h 1184"/>
              <a:gd name="T44" fmla="*/ 2147483647 w 1161"/>
              <a:gd name="T45" fmla="*/ 2147483647 h 1184"/>
              <a:gd name="T46" fmla="*/ 2147483647 w 1161"/>
              <a:gd name="T47" fmla="*/ 2147483647 h 1184"/>
              <a:gd name="T48" fmla="*/ 2147483647 w 1161"/>
              <a:gd name="T49" fmla="*/ 2147483647 h 1184"/>
              <a:gd name="T50" fmla="*/ 2147483647 w 1161"/>
              <a:gd name="T51" fmla="*/ 2147483647 h 1184"/>
              <a:gd name="T52" fmla="*/ 2147483647 w 1161"/>
              <a:gd name="T53" fmla="*/ 2147483647 h 1184"/>
              <a:gd name="T54" fmla="*/ 2147483647 w 1161"/>
              <a:gd name="T55" fmla="*/ 2147483647 h 1184"/>
              <a:gd name="T56" fmla="*/ 2147483647 w 1161"/>
              <a:gd name="T57" fmla="*/ 2147483647 h 1184"/>
              <a:gd name="T58" fmla="*/ 2147483647 w 1161"/>
              <a:gd name="T59" fmla="*/ 2147483647 h 1184"/>
              <a:gd name="T60" fmla="*/ 2147483647 w 1161"/>
              <a:gd name="T61" fmla="*/ 2147483647 h 1184"/>
              <a:gd name="T62" fmla="*/ 2147483647 w 1161"/>
              <a:gd name="T63" fmla="*/ 2147483647 h 1184"/>
              <a:gd name="T64" fmla="*/ 2147483647 w 1161"/>
              <a:gd name="T65" fmla="*/ 2147483647 h 1184"/>
              <a:gd name="T66" fmla="*/ 2147483647 w 1161"/>
              <a:gd name="T67" fmla="*/ 2147483647 h 1184"/>
              <a:gd name="T68" fmla="*/ 2147483647 w 1161"/>
              <a:gd name="T69" fmla="*/ 2147483647 h 1184"/>
              <a:gd name="T70" fmla="*/ 2147483647 w 1161"/>
              <a:gd name="T71" fmla="*/ 2147483647 h 1184"/>
              <a:gd name="T72" fmla="*/ 2147483647 w 1161"/>
              <a:gd name="T73" fmla="*/ 2147483647 h 1184"/>
              <a:gd name="T74" fmla="*/ 2147483647 w 1161"/>
              <a:gd name="T75" fmla="*/ 2147483647 h 1184"/>
              <a:gd name="T76" fmla="*/ 2147483647 w 1161"/>
              <a:gd name="T77" fmla="*/ 2147483647 h 1184"/>
              <a:gd name="T78" fmla="*/ 2147483647 w 1161"/>
              <a:gd name="T79" fmla="*/ 2147483647 h 1184"/>
              <a:gd name="T80" fmla="*/ 2147483647 w 1161"/>
              <a:gd name="T81" fmla="*/ 2147483647 h 1184"/>
              <a:gd name="T82" fmla="*/ 2147483647 w 1161"/>
              <a:gd name="T83" fmla="*/ 2147483647 h 1184"/>
              <a:gd name="T84" fmla="*/ 2147483647 w 1161"/>
              <a:gd name="T85" fmla="*/ 2147483647 h 1184"/>
              <a:gd name="T86" fmla="*/ 2147483647 w 1161"/>
              <a:gd name="T87" fmla="*/ 2147483647 h 1184"/>
              <a:gd name="T88" fmla="*/ 2147483647 w 1161"/>
              <a:gd name="T89" fmla="*/ 2147483647 h 1184"/>
              <a:gd name="T90" fmla="*/ 2147483647 w 1161"/>
              <a:gd name="T91" fmla="*/ 2147483647 h 1184"/>
              <a:gd name="T92" fmla="*/ 2147483647 w 1161"/>
              <a:gd name="T93" fmla="*/ 2147483647 h 1184"/>
              <a:gd name="T94" fmla="*/ 2147483647 w 1161"/>
              <a:gd name="T95" fmla="*/ 2147483647 h 1184"/>
              <a:gd name="T96" fmla="*/ 2147483647 w 1161"/>
              <a:gd name="T97" fmla="*/ 2147483647 h 1184"/>
              <a:gd name="T98" fmla="*/ 2147483647 w 1161"/>
              <a:gd name="T99" fmla="*/ 2147483647 h 1184"/>
              <a:gd name="T100" fmla="*/ 2147483647 w 1161"/>
              <a:gd name="T101" fmla="*/ 2147483647 h 1184"/>
              <a:gd name="T102" fmla="*/ 2147483647 w 1161"/>
              <a:gd name="T103" fmla="*/ 2147483647 h 1184"/>
              <a:gd name="T104" fmla="*/ 2147483647 w 1161"/>
              <a:gd name="T105" fmla="*/ 2147483647 h 1184"/>
              <a:gd name="T106" fmla="*/ 2147483647 w 1161"/>
              <a:gd name="T107" fmla="*/ 2147483647 h 1184"/>
              <a:gd name="T108" fmla="*/ 2147483647 w 1161"/>
              <a:gd name="T109" fmla="*/ 2147483647 h 1184"/>
              <a:gd name="T110" fmla="*/ 2147483647 w 1161"/>
              <a:gd name="T111" fmla="*/ 2147483647 h 118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61"/>
              <a:gd name="T169" fmla="*/ 0 h 1184"/>
              <a:gd name="T170" fmla="*/ 1161 w 1161"/>
              <a:gd name="T171" fmla="*/ 1184 h 1184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61" h="1184">
                <a:moveTo>
                  <a:pt x="498" y="1108"/>
                </a:moveTo>
                <a:lnTo>
                  <a:pt x="542" y="1121"/>
                </a:lnTo>
                <a:cubicBezTo>
                  <a:pt x="554" y="1125"/>
                  <a:pt x="561" y="1138"/>
                  <a:pt x="558" y="1150"/>
                </a:cubicBezTo>
                <a:cubicBezTo>
                  <a:pt x="554" y="1162"/>
                  <a:pt x="541" y="1169"/>
                  <a:pt x="529" y="1166"/>
                </a:cubicBezTo>
                <a:lnTo>
                  <a:pt x="485" y="1153"/>
                </a:lnTo>
                <a:cubicBezTo>
                  <a:pt x="473" y="1149"/>
                  <a:pt x="466" y="1136"/>
                  <a:pt x="469" y="1124"/>
                </a:cubicBezTo>
                <a:cubicBezTo>
                  <a:pt x="473" y="1112"/>
                  <a:pt x="486" y="1105"/>
                  <a:pt x="498" y="1108"/>
                </a:cubicBezTo>
                <a:close/>
                <a:moveTo>
                  <a:pt x="627" y="1136"/>
                </a:moveTo>
                <a:lnTo>
                  <a:pt x="673" y="1138"/>
                </a:lnTo>
                <a:cubicBezTo>
                  <a:pt x="686" y="1138"/>
                  <a:pt x="696" y="1149"/>
                  <a:pt x="695" y="1162"/>
                </a:cubicBezTo>
                <a:cubicBezTo>
                  <a:pt x="695" y="1174"/>
                  <a:pt x="684" y="1184"/>
                  <a:pt x="671" y="1184"/>
                </a:cubicBezTo>
                <a:lnTo>
                  <a:pt x="625" y="1182"/>
                </a:lnTo>
                <a:cubicBezTo>
                  <a:pt x="613" y="1182"/>
                  <a:pt x="603" y="1171"/>
                  <a:pt x="603" y="1158"/>
                </a:cubicBezTo>
                <a:cubicBezTo>
                  <a:pt x="604" y="1146"/>
                  <a:pt x="614" y="1136"/>
                  <a:pt x="627" y="1136"/>
                </a:cubicBezTo>
                <a:close/>
                <a:moveTo>
                  <a:pt x="760" y="1132"/>
                </a:moveTo>
                <a:lnTo>
                  <a:pt x="805" y="1125"/>
                </a:lnTo>
                <a:cubicBezTo>
                  <a:pt x="818" y="1123"/>
                  <a:pt x="830" y="1131"/>
                  <a:pt x="832" y="1144"/>
                </a:cubicBezTo>
                <a:cubicBezTo>
                  <a:pt x="834" y="1156"/>
                  <a:pt x="826" y="1168"/>
                  <a:pt x="813" y="1170"/>
                </a:cubicBezTo>
                <a:lnTo>
                  <a:pt x="768" y="1178"/>
                </a:lnTo>
                <a:cubicBezTo>
                  <a:pt x="755" y="1180"/>
                  <a:pt x="743" y="1171"/>
                  <a:pt x="741" y="1159"/>
                </a:cubicBezTo>
                <a:cubicBezTo>
                  <a:pt x="739" y="1146"/>
                  <a:pt x="747" y="1134"/>
                  <a:pt x="760" y="1132"/>
                </a:cubicBezTo>
                <a:close/>
                <a:moveTo>
                  <a:pt x="887" y="1094"/>
                </a:moveTo>
                <a:lnTo>
                  <a:pt x="905" y="1087"/>
                </a:lnTo>
                <a:lnTo>
                  <a:pt x="900" y="1090"/>
                </a:lnTo>
                <a:lnTo>
                  <a:pt x="922" y="1074"/>
                </a:lnTo>
                <a:cubicBezTo>
                  <a:pt x="933" y="1067"/>
                  <a:pt x="947" y="1070"/>
                  <a:pt x="954" y="1080"/>
                </a:cubicBezTo>
                <a:cubicBezTo>
                  <a:pt x="962" y="1091"/>
                  <a:pt x="959" y="1105"/>
                  <a:pt x="949" y="1112"/>
                </a:cubicBezTo>
                <a:lnTo>
                  <a:pt x="927" y="1127"/>
                </a:lnTo>
                <a:cubicBezTo>
                  <a:pt x="925" y="1128"/>
                  <a:pt x="924" y="1129"/>
                  <a:pt x="922" y="1130"/>
                </a:cubicBezTo>
                <a:lnTo>
                  <a:pt x="904" y="1137"/>
                </a:lnTo>
                <a:cubicBezTo>
                  <a:pt x="892" y="1142"/>
                  <a:pt x="879" y="1136"/>
                  <a:pt x="874" y="1124"/>
                </a:cubicBezTo>
                <a:cubicBezTo>
                  <a:pt x="869" y="1112"/>
                  <a:pt x="875" y="1099"/>
                  <a:pt x="887" y="1094"/>
                </a:cubicBezTo>
                <a:close/>
                <a:moveTo>
                  <a:pt x="991" y="1022"/>
                </a:moveTo>
                <a:lnTo>
                  <a:pt x="1021" y="987"/>
                </a:lnTo>
                <a:cubicBezTo>
                  <a:pt x="1030" y="978"/>
                  <a:pt x="1045" y="977"/>
                  <a:pt x="1054" y="986"/>
                </a:cubicBezTo>
                <a:cubicBezTo>
                  <a:pt x="1064" y="994"/>
                  <a:pt x="1064" y="1009"/>
                  <a:pt x="1056" y="1018"/>
                </a:cubicBezTo>
                <a:lnTo>
                  <a:pt x="1025" y="1053"/>
                </a:lnTo>
                <a:cubicBezTo>
                  <a:pt x="1017" y="1062"/>
                  <a:pt x="1002" y="1063"/>
                  <a:pt x="993" y="1054"/>
                </a:cubicBezTo>
                <a:cubicBezTo>
                  <a:pt x="983" y="1046"/>
                  <a:pt x="982" y="1031"/>
                  <a:pt x="991" y="1022"/>
                </a:cubicBezTo>
                <a:close/>
                <a:moveTo>
                  <a:pt x="1067" y="915"/>
                </a:moveTo>
                <a:lnTo>
                  <a:pt x="1086" y="879"/>
                </a:lnTo>
                <a:lnTo>
                  <a:pt x="1084" y="884"/>
                </a:lnTo>
                <a:lnTo>
                  <a:pt x="1086" y="878"/>
                </a:lnTo>
                <a:cubicBezTo>
                  <a:pt x="1089" y="866"/>
                  <a:pt x="1101" y="859"/>
                  <a:pt x="1114" y="862"/>
                </a:cubicBezTo>
                <a:cubicBezTo>
                  <a:pt x="1126" y="865"/>
                  <a:pt x="1133" y="878"/>
                  <a:pt x="1130" y="890"/>
                </a:cubicBezTo>
                <a:lnTo>
                  <a:pt x="1129" y="895"/>
                </a:lnTo>
                <a:cubicBezTo>
                  <a:pt x="1128" y="897"/>
                  <a:pt x="1128" y="899"/>
                  <a:pt x="1127" y="900"/>
                </a:cubicBezTo>
                <a:lnTo>
                  <a:pt x="1108" y="936"/>
                </a:lnTo>
                <a:cubicBezTo>
                  <a:pt x="1102" y="947"/>
                  <a:pt x="1088" y="952"/>
                  <a:pt x="1077" y="946"/>
                </a:cubicBezTo>
                <a:cubicBezTo>
                  <a:pt x="1066" y="940"/>
                  <a:pt x="1061" y="926"/>
                  <a:pt x="1067" y="915"/>
                </a:cubicBezTo>
                <a:close/>
                <a:moveTo>
                  <a:pt x="1109" y="789"/>
                </a:moveTo>
                <a:lnTo>
                  <a:pt x="1111" y="780"/>
                </a:lnTo>
                <a:lnTo>
                  <a:pt x="1111" y="783"/>
                </a:lnTo>
                <a:lnTo>
                  <a:pt x="1114" y="747"/>
                </a:lnTo>
                <a:cubicBezTo>
                  <a:pt x="1115" y="735"/>
                  <a:pt x="1126" y="725"/>
                  <a:pt x="1139" y="726"/>
                </a:cubicBezTo>
                <a:cubicBezTo>
                  <a:pt x="1151" y="728"/>
                  <a:pt x="1161" y="739"/>
                  <a:pt x="1160" y="751"/>
                </a:cubicBezTo>
                <a:lnTo>
                  <a:pt x="1156" y="788"/>
                </a:lnTo>
                <a:cubicBezTo>
                  <a:pt x="1156" y="789"/>
                  <a:pt x="1156" y="790"/>
                  <a:pt x="1156" y="791"/>
                </a:cubicBezTo>
                <a:lnTo>
                  <a:pt x="1153" y="801"/>
                </a:lnTo>
                <a:cubicBezTo>
                  <a:pt x="1150" y="813"/>
                  <a:pt x="1138" y="820"/>
                  <a:pt x="1125" y="817"/>
                </a:cubicBezTo>
                <a:cubicBezTo>
                  <a:pt x="1113" y="814"/>
                  <a:pt x="1106" y="801"/>
                  <a:pt x="1109" y="789"/>
                </a:cubicBezTo>
                <a:close/>
                <a:moveTo>
                  <a:pt x="1112" y="661"/>
                </a:moveTo>
                <a:lnTo>
                  <a:pt x="1105" y="616"/>
                </a:lnTo>
                <a:cubicBezTo>
                  <a:pt x="1103" y="603"/>
                  <a:pt x="1111" y="591"/>
                  <a:pt x="1124" y="589"/>
                </a:cubicBezTo>
                <a:cubicBezTo>
                  <a:pt x="1136" y="587"/>
                  <a:pt x="1148" y="596"/>
                  <a:pt x="1150" y="608"/>
                </a:cubicBezTo>
                <a:lnTo>
                  <a:pt x="1158" y="654"/>
                </a:lnTo>
                <a:cubicBezTo>
                  <a:pt x="1160" y="666"/>
                  <a:pt x="1151" y="678"/>
                  <a:pt x="1139" y="680"/>
                </a:cubicBezTo>
                <a:cubicBezTo>
                  <a:pt x="1126" y="682"/>
                  <a:pt x="1114" y="674"/>
                  <a:pt x="1112" y="661"/>
                </a:cubicBezTo>
                <a:close/>
                <a:moveTo>
                  <a:pt x="1084" y="531"/>
                </a:moveTo>
                <a:lnTo>
                  <a:pt x="1069" y="487"/>
                </a:lnTo>
                <a:cubicBezTo>
                  <a:pt x="1064" y="475"/>
                  <a:pt x="1071" y="462"/>
                  <a:pt x="1083" y="458"/>
                </a:cubicBezTo>
                <a:cubicBezTo>
                  <a:pt x="1095" y="453"/>
                  <a:pt x="1108" y="460"/>
                  <a:pt x="1112" y="472"/>
                </a:cubicBezTo>
                <a:lnTo>
                  <a:pt x="1127" y="515"/>
                </a:lnTo>
                <a:cubicBezTo>
                  <a:pt x="1132" y="527"/>
                  <a:pt x="1125" y="540"/>
                  <a:pt x="1113" y="545"/>
                </a:cubicBezTo>
                <a:cubicBezTo>
                  <a:pt x="1101" y="549"/>
                  <a:pt x="1088" y="543"/>
                  <a:pt x="1084" y="531"/>
                </a:cubicBezTo>
                <a:close/>
                <a:moveTo>
                  <a:pt x="1030" y="408"/>
                </a:moveTo>
                <a:lnTo>
                  <a:pt x="1007" y="368"/>
                </a:lnTo>
                <a:cubicBezTo>
                  <a:pt x="1001" y="357"/>
                  <a:pt x="1005" y="343"/>
                  <a:pt x="1016" y="337"/>
                </a:cubicBezTo>
                <a:cubicBezTo>
                  <a:pt x="1027" y="331"/>
                  <a:pt x="1041" y="334"/>
                  <a:pt x="1047" y="346"/>
                </a:cubicBezTo>
                <a:lnTo>
                  <a:pt x="1070" y="386"/>
                </a:lnTo>
                <a:cubicBezTo>
                  <a:pt x="1076" y="397"/>
                  <a:pt x="1072" y="411"/>
                  <a:pt x="1061" y="417"/>
                </a:cubicBezTo>
                <a:cubicBezTo>
                  <a:pt x="1050" y="423"/>
                  <a:pt x="1036" y="419"/>
                  <a:pt x="1030" y="408"/>
                </a:cubicBezTo>
                <a:close/>
                <a:moveTo>
                  <a:pt x="953" y="298"/>
                </a:moveTo>
                <a:lnTo>
                  <a:pt x="930" y="269"/>
                </a:lnTo>
                <a:lnTo>
                  <a:pt x="933" y="271"/>
                </a:lnTo>
                <a:lnTo>
                  <a:pt x="926" y="265"/>
                </a:lnTo>
                <a:cubicBezTo>
                  <a:pt x="917" y="257"/>
                  <a:pt x="916" y="242"/>
                  <a:pt x="925" y="233"/>
                </a:cubicBezTo>
                <a:cubicBezTo>
                  <a:pt x="934" y="223"/>
                  <a:pt x="948" y="223"/>
                  <a:pt x="957" y="231"/>
                </a:cubicBezTo>
                <a:lnTo>
                  <a:pt x="964" y="238"/>
                </a:lnTo>
                <a:cubicBezTo>
                  <a:pt x="965" y="238"/>
                  <a:pt x="966" y="239"/>
                  <a:pt x="967" y="240"/>
                </a:cubicBezTo>
                <a:lnTo>
                  <a:pt x="989" y="269"/>
                </a:lnTo>
                <a:cubicBezTo>
                  <a:pt x="997" y="279"/>
                  <a:pt x="996" y="294"/>
                  <a:pt x="986" y="302"/>
                </a:cubicBezTo>
                <a:cubicBezTo>
                  <a:pt x="976" y="310"/>
                  <a:pt x="961" y="308"/>
                  <a:pt x="953" y="298"/>
                </a:cubicBezTo>
                <a:close/>
                <a:moveTo>
                  <a:pt x="858" y="203"/>
                </a:moveTo>
                <a:lnTo>
                  <a:pt x="844" y="189"/>
                </a:lnTo>
                <a:lnTo>
                  <a:pt x="847" y="192"/>
                </a:lnTo>
                <a:lnTo>
                  <a:pt x="825" y="177"/>
                </a:lnTo>
                <a:cubicBezTo>
                  <a:pt x="814" y="170"/>
                  <a:pt x="811" y="156"/>
                  <a:pt x="818" y="145"/>
                </a:cubicBezTo>
                <a:cubicBezTo>
                  <a:pt x="825" y="135"/>
                  <a:pt x="840" y="132"/>
                  <a:pt x="850" y="139"/>
                </a:cubicBezTo>
                <a:lnTo>
                  <a:pt x="872" y="153"/>
                </a:lnTo>
                <a:cubicBezTo>
                  <a:pt x="873" y="154"/>
                  <a:pt x="874" y="155"/>
                  <a:pt x="875" y="156"/>
                </a:cubicBezTo>
                <a:lnTo>
                  <a:pt x="890" y="169"/>
                </a:lnTo>
                <a:cubicBezTo>
                  <a:pt x="899" y="178"/>
                  <a:pt x="900" y="192"/>
                  <a:pt x="891" y="202"/>
                </a:cubicBezTo>
                <a:cubicBezTo>
                  <a:pt x="882" y="211"/>
                  <a:pt x="868" y="211"/>
                  <a:pt x="858" y="203"/>
                </a:cubicBezTo>
                <a:close/>
                <a:moveTo>
                  <a:pt x="748" y="127"/>
                </a:moveTo>
                <a:lnTo>
                  <a:pt x="745" y="125"/>
                </a:lnTo>
                <a:lnTo>
                  <a:pt x="748" y="127"/>
                </a:lnTo>
                <a:lnTo>
                  <a:pt x="709" y="109"/>
                </a:lnTo>
                <a:cubicBezTo>
                  <a:pt x="698" y="104"/>
                  <a:pt x="692" y="91"/>
                  <a:pt x="698" y="79"/>
                </a:cubicBezTo>
                <a:cubicBezTo>
                  <a:pt x="703" y="67"/>
                  <a:pt x="716" y="62"/>
                  <a:pt x="728" y="67"/>
                </a:cubicBezTo>
                <a:lnTo>
                  <a:pt x="767" y="84"/>
                </a:lnTo>
                <a:cubicBezTo>
                  <a:pt x="768" y="85"/>
                  <a:pt x="769" y="86"/>
                  <a:pt x="770" y="86"/>
                </a:cubicBezTo>
                <a:lnTo>
                  <a:pt x="773" y="88"/>
                </a:lnTo>
                <a:cubicBezTo>
                  <a:pt x="784" y="95"/>
                  <a:pt x="787" y="109"/>
                  <a:pt x="780" y="120"/>
                </a:cubicBezTo>
                <a:cubicBezTo>
                  <a:pt x="773" y="131"/>
                  <a:pt x="758" y="134"/>
                  <a:pt x="748" y="127"/>
                </a:cubicBezTo>
                <a:close/>
                <a:moveTo>
                  <a:pt x="627" y="74"/>
                </a:moveTo>
                <a:lnTo>
                  <a:pt x="583" y="62"/>
                </a:lnTo>
                <a:cubicBezTo>
                  <a:pt x="571" y="58"/>
                  <a:pt x="564" y="45"/>
                  <a:pt x="568" y="33"/>
                </a:cubicBezTo>
                <a:cubicBezTo>
                  <a:pt x="571" y="21"/>
                  <a:pt x="584" y="14"/>
                  <a:pt x="596" y="17"/>
                </a:cubicBezTo>
                <a:lnTo>
                  <a:pt x="640" y="30"/>
                </a:lnTo>
                <a:cubicBezTo>
                  <a:pt x="653" y="34"/>
                  <a:pt x="660" y="47"/>
                  <a:pt x="656" y="59"/>
                </a:cubicBezTo>
                <a:cubicBezTo>
                  <a:pt x="652" y="71"/>
                  <a:pt x="640" y="78"/>
                  <a:pt x="627" y="74"/>
                </a:cubicBezTo>
                <a:close/>
                <a:moveTo>
                  <a:pt x="498" y="49"/>
                </a:moveTo>
                <a:lnTo>
                  <a:pt x="452" y="47"/>
                </a:lnTo>
                <a:cubicBezTo>
                  <a:pt x="439" y="46"/>
                  <a:pt x="429" y="36"/>
                  <a:pt x="430" y="23"/>
                </a:cubicBezTo>
                <a:cubicBezTo>
                  <a:pt x="430" y="10"/>
                  <a:pt x="441" y="0"/>
                  <a:pt x="454" y="1"/>
                </a:cubicBezTo>
                <a:lnTo>
                  <a:pt x="500" y="3"/>
                </a:lnTo>
                <a:cubicBezTo>
                  <a:pt x="512" y="4"/>
                  <a:pt x="522" y="14"/>
                  <a:pt x="522" y="27"/>
                </a:cubicBezTo>
                <a:cubicBezTo>
                  <a:pt x="521" y="40"/>
                  <a:pt x="510" y="50"/>
                  <a:pt x="498" y="49"/>
                </a:cubicBezTo>
                <a:close/>
                <a:moveTo>
                  <a:pt x="365" y="55"/>
                </a:moveTo>
                <a:lnTo>
                  <a:pt x="320" y="62"/>
                </a:lnTo>
                <a:lnTo>
                  <a:pt x="325" y="61"/>
                </a:lnTo>
                <a:lnTo>
                  <a:pt x="324" y="61"/>
                </a:lnTo>
                <a:cubicBezTo>
                  <a:pt x="312" y="66"/>
                  <a:pt x="299" y="60"/>
                  <a:pt x="294" y="48"/>
                </a:cubicBezTo>
                <a:cubicBezTo>
                  <a:pt x="290" y="36"/>
                  <a:pt x="296" y="23"/>
                  <a:pt x="308" y="18"/>
                </a:cubicBezTo>
                <a:cubicBezTo>
                  <a:pt x="310" y="17"/>
                  <a:pt x="311" y="17"/>
                  <a:pt x="313" y="17"/>
                </a:cubicBezTo>
                <a:lnTo>
                  <a:pt x="358" y="9"/>
                </a:lnTo>
                <a:cubicBezTo>
                  <a:pt x="370" y="7"/>
                  <a:pt x="382" y="16"/>
                  <a:pt x="384" y="28"/>
                </a:cubicBezTo>
                <a:cubicBezTo>
                  <a:pt x="386" y="41"/>
                  <a:pt x="378" y="53"/>
                  <a:pt x="365" y="55"/>
                </a:cubicBezTo>
                <a:close/>
                <a:moveTo>
                  <a:pt x="238" y="94"/>
                </a:moveTo>
                <a:lnTo>
                  <a:pt x="232" y="97"/>
                </a:lnTo>
                <a:lnTo>
                  <a:pt x="237" y="94"/>
                </a:lnTo>
                <a:lnTo>
                  <a:pt x="205" y="117"/>
                </a:lnTo>
                <a:cubicBezTo>
                  <a:pt x="194" y="124"/>
                  <a:pt x="180" y="122"/>
                  <a:pt x="173" y="111"/>
                </a:cubicBezTo>
                <a:cubicBezTo>
                  <a:pt x="165" y="101"/>
                  <a:pt x="168" y="86"/>
                  <a:pt x="178" y="79"/>
                </a:cubicBezTo>
                <a:lnTo>
                  <a:pt x="210" y="57"/>
                </a:lnTo>
                <a:cubicBezTo>
                  <a:pt x="212" y="56"/>
                  <a:pt x="213" y="55"/>
                  <a:pt x="215" y="54"/>
                </a:cubicBezTo>
                <a:lnTo>
                  <a:pt x="222" y="51"/>
                </a:lnTo>
                <a:cubicBezTo>
                  <a:pt x="234" y="47"/>
                  <a:pt x="247" y="53"/>
                  <a:pt x="251" y="65"/>
                </a:cubicBezTo>
                <a:cubicBezTo>
                  <a:pt x="256" y="77"/>
                  <a:pt x="250" y="90"/>
                  <a:pt x="238" y="94"/>
                </a:cubicBezTo>
                <a:close/>
                <a:moveTo>
                  <a:pt x="138" y="172"/>
                </a:moveTo>
                <a:lnTo>
                  <a:pt x="107" y="206"/>
                </a:lnTo>
                <a:cubicBezTo>
                  <a:pt x="99" y="216"/>
                  <a:pt x="84" y="216"/>
                  <a:pt x="75" y="208"/>
                </a:cubicBezTo>
                <a:cubicBezTo>
                  <a:pt x="65" y="199"/>
                  <a:pt x="64" y="185"/>
                  <a:pt x="73" y="175"/>
                </a:cubicBezTo>
                <a:lnTo>
                  <a:pt x="104" y="141"/>
                </a:lnTo>
                <a:cubicBezTo>
                  <a:pt x="112" y="132"/>
                  <a:pt x="127" y="131"/>
                  <a:pt x="136" y="139"/>
                </a:cubicBezTo>
                <a:cubicBezTo>
                  <a:pt x="146" y="148"/>
                  <a:pt x="147" y="162"/>
                  <a:pt x="138" y="172"/>
                </a:cubicBezTo>
                <a:close/>
                <a:moveTo>
                  <a:pt x="63" y="280"/>
                </a:moveTo>
                <a:lnTo>
                  <a:pt x="51" y="303"/>
                </a:lnTo>
                <a:lnTo>
                  <a:pt x="53" y="298"/>
                </a:lnTo>
                <a:lnTo>
                  <a:pt x="48" y="318"/>
                </a:lnTo>
                <a:cubicBezTo>
                  <a:pt x="44" y="330"/>
                  <a:pt x="32" y="337"/>
                  <a:pt x="19" y="334"/>
                </a:cubicBezTo>
                <a:cubicBezTo>
                  <a:pt x="7" y="331"/>
                  <a:pt x="0" y="318"/>
                  <a:pt x="3" y="306"/>
                </a:cubicBezTo>
                <a:lnTo>
                  <a:pt x="8" y="286"/>
                </a:lnTo>
                <a:cubicBezTo>
                  <a:pt x="9" y="285"/>
                  <a:pt x="9" y="283"/>
                  <a:pt x="10" y="282"/>
                </a:cubicBezTo>
                <a:lnTo>
                  <a:pt x="23" y="258"/>
                </a:lnTo>
                <a:cubicBezTo>
                  <a:pt x="29" y="247"/>
                  <a:pt x="43" y="243"/>
                  <a:pt x="54" y="249"/>
                </a:cubicBezTo>
                <a:cubicBezTo>
                  <a:pt x="65" y="255"/>
                  <a:pt x="69" y="269"/>
                  <a:pt x="63" y="280"/>
                </a:cubicBezTo>
                <a:close/>
              </a:path>
            </a:pathLst>
          </a:custGeom>
          <a:solidFill>
            <a:srgbClr val="808080"/>
          </a:solidFill>
          <a:ln w="6350" cap="flat">
            <a:solidFill>
              <a:srgbClr val="80808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26" name="Freeform 25">
            <a:extLst>
              <a:ext uri="{FF2B5EF4-FFF2-40B4-BE49-F238E27FC236}">
                <a16:creationId xmlns:a16="http://schemas.microsoft.com/office/drawing/2014/main" id="{E70EF018-FE4A-4C7D-8CB4-7B0AE500DCC7}"/>
              </a:ext>
            </a:extLst>
          </p:cNvPr>
          <p:cNvSpPr>
            <a:spLocks/>
          </p:cNvSpPr>
          <p:nvPr/>
        </p:nvSpPr>
        <p:spPr bwMode="auto">
          <a:xfrm>
            <a:off x="6903099" y="2924136"/>
            <a:ext cx="88900" cy="136525"/>
          </a:xfrm>
          <a:custGeom>
            <a:avLst/>
            <a:gdLst>
              <a:gd name="T0" fmla="*/ 2147483647 w 56"/>
              <a:gd name="T1" fmla="*/ 0 h 86"/>
              <a:gd name="T2" fmla="*/ 2147483647 w 56"/>
              <a:gd name="T3" fmla="*/ 2147483647 h 86"/>
              <a:gd name="T4" fmla="*/ 0 w 56"/>
              <a:gd name="T5" fmla="*/ 2147483647 h 86"/>
              <a:gd name="T6" fmla="*/ 2147483647 w 56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86"/>
              <a:gd name="T14" fmla="*/ 56 w 56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86">
                <a:moveTo>
                  <a:pt x="56" y="0"/>
                </a:moveTo>
                <a:lnTo>
                  <a:pt x="36" y="86"/>
                </a:lnTo>
                <a:lnTo>
                  <a:pt x="0" y="6"/>
                </a:lnTo>
                <a:lnTo>
                  <a:pt x="56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7" name="Line 26">
            <a:extLst>
              <a:ext uri="{FF2B5EF4-FFF2-40B4-BE49-F238E27FC236}">
                <a16:creationId xmlns:a16="http://schemas.microsoft.com/office/drawing/2014/main" id="{B82E9D64-6011-4053-A81C-96E0E95E65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076387" y="3179722"/>
            <a:ext cx="206375" cy="431800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8" name="Freeform 27">
            <a:extLst>
              <a:ext uri="{FF2B5EF4-FFF2-40B4-BE49-F238E27FC236}">
                <a16:creationId xmlns:a16="http://schemas.microsoft.com/office/drawing/2014/main" id="{C8A541EA-D932-4AA6-BED9-C41E0EEE8CA4}"/>
              </a:ext>
            </a:extLst>
          </p:cNvPr>
          <p:cNvSpPr>
            <a:spLocks/>
          </p:cNvSpPr>
          <p:nvPr/>
        </p:nvSpPr>
        <p:spPr bwMode="auto">
          <a:xfrm>
            <a:off x="9022412" y="3070185"/>
            <a:ext cx="98425" cy="139700"/>
          </a:xfrm>
          <a:custGeom>
            <a:avLst/>
            <a:gdLst>
              <a:gd name="T0" fmla="*/ 2147483647 w 62"/>
              <a:gd name="T1" fmla="*/ 2147483647 h 88"/>
              <a:gd name="T2" fmla="*/ 0 w 62"/>
              <a:gd name="T3" fmla="*/ 0 h 88"/>
              <a:gd name="T4" fmla="*/ 2147483647 w 62"/>
              <a:gd name="T5" fmla="*/ 2147483647 h 88"/>
              <a:gd name="T6" fmla="*/ 2147483647 w 62"/>
              <a:gd name="T7" fmla="*/ 2147483647 h 88"/>
              <a:gd name="T8" fmla="*/ 0 60000 65536"/>
              <a:gd name="T9" fmla="*/ 0 60000 65536"/>
              <a:gd name="T10" fmla="*/ 0 60000 65536"/>
              <a:gd name="T11" fmla="*/ 0 60000 65536"/>
              <a:gd name="T12" fmla="*/ 0 w 62"/>
              <a:gd name="T13" fmla="*/ 0 h 88"/>
              <a:gd name="T14" fmla="*/ 62 w 62"/>
              <a:gd name="T15" fmla="*/ 88 h 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" h="88">
                <a:moveTo>
                  <a:pt x="12" y="88"/>
                </a:moveTo>
                <a:lnTo>
                  <a:pt x="0" y="0"/>
                </a:lnTo>
                <a:lnTo>
                  <a:pt x="62" y="63"/>
                </a:lnTo>
                <a:lnTo>
                  <a:pt x="12" y="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9" name="Line 28">
            <a:extLst>
              <a:ext uri="{FF2B5EF4-FFF2-40B4-BE49-F238E27FC236}">
                <a16:creationId xmlns:a16="http://schemas.microsoft.com/office/drawing/2014/main" id="{7F29A593-8A59-4274-9829-804D413827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66787" y="3171786"/>
            <a:ext cx="201613" cy="439737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30" name="Freeform 29">
            <a:extLst>
              <a:ext uri="{FF2B5EF4-FFF2-40B4-BE49-F238E27FC236}">
                <a16:creationId xmlns:a16="http://schemas.microsoft.com/office/drawing/2014/main" id="{B2BDD924-10AB-452A-95B8-B2EFD1BE4721}"/>
              </a:ext>
            </a:extLst>
          </p:cNvPr>
          <p:cNvSpPr>
            <a:spLocks/>
          </p:cNvSpPr>
          <p:nvPr/>
        </p:nvSpPr>
        <p:spPr bwMode="auto">
          <a:xfrm>
            <a:off x="8622361" y="3062248"/>
            <a:ext cx="96838" cy="138113"/>
          </a:xfrm>
          <a:custGeom>
            <a:avLst/>
            <a:gdLst>
              <a:gd name="T0" fmla="*/ 0 w 61"/>
              <a:gd name="T1" fmla="*/ 2147483647 h 87"/>
              <a:gd name="T2" fmla="*/ 2147483647 w 61"/>
              <a:gd name="T3" fmla="*/ 0 h 87"/>
              <a:gd name="T4" fmla="*/ 2147483647 w 61"/>
              <a:gd name="T5" fmla="*/ 2147483647 h 87"/>
              <a:gd name="T6" fmla="*/ 0 w 61"/>
              <a:gd name="T7" fmla="*/ 2147483647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1"/>
              <a:gd name="T13" fmla="*/ 0 h 87"/>
              <a:gd name="T14" fmla="*/ 61 w 61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" h="87">
                <a:moveTo>
                  <a:pt x="0" y="64"/>
                </a:moveTo>
                <a:lnTo>
                  <a:pt x="61" y="0"/>
                </a:lnTo>
                <a:lnTo>
                  <a:pt x="51" y="87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31" name="Freeform 30">
            <a:extLst>
              <a:ext uri="{FF2B5EF4-FFF2-40B4-BE49-F238E27FC236}">
                <a16:creationId xmlns:a16="http://schemas.microsoft.com/office/drawing/2014/main" id="{EFB9CC64-9757-4910-A0D0-6268E7EA1275}"/>
              </a:ext>
            </a:extLst>
          </p:cNvPr>
          <p:cNvSpPr>
            <a:spLocks/>
          </p:cNvSpPr>
          <p:nvPr/>
        </p:nvSpPr>
        <p:spPr bwMode="auto">
          <a:xfrm>
            <a:off x="8669986" y="2727286"/>
            <a:ext cx="407988" cy="407987"/>
          </a:xfrm>
          <a:custGeom>
            <a:avLst/>
            <a:gdLst>
              <a:gd name="T0" fmla="*/ 0 w 921"/>
              <a:gd name="T1" fmla="*/ 2147483647 h 922"/>
              <a:gd name="T2" fmla="*/ 2147483647 w 921"/>
              <a:gd name="T3" fmla="*/ 0 h 922"/>
              <a:gd name="T4" fmla="*/ 2147483647 w 921"/>
              <a:gd name="T5" fmla="*/ 2147483647 h 922"/>
              <a:gd name="T6" fmla="*/ 2147483647 w 921"/>
              <a:gd name="T7" fmla="*/ 2147483647 h 922"/>
              <a:gd name="T8" fmla="*/ 2147483647 w 921"/>
              <a:gd name="T9" fmla="*/ 2147483647 h 922"/>
              <a:gd name="T10" fmla="*/ 0 w 921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32" name="Freeform 31">
            <a:extLst>
              <a:ext uri="{FF2B5EF4-FFF2-40B4-BE49-F238E27FC236}">
                <a16:creationId xmlns:a16="http://schemas.microsoft.com/office/drawing/2014/main" id="{5AED68A1-6199-4D9C-8309-42E251BAFDD1}"/>
              </a:ext>
            </a:extLst>
          </p:cNvPr>
          <p:cNvSpPr>
            <a:spLocks/>
          </p:cNvSpPr>
          <p:nvPr/>
        </p:nvSpPr>
        <p:spPr bwMode="auto">
          <a:xfrm>
            <a:off x="8669986" y="2727286"/>
            <a:ext cx="407988" cy="407987"/>
          </a:xfrm>
          <a:custGeom>
            <a:avLst/>
            <a:gdLst>
              <a:gd name="T0" fmla="*/ 0 w 257"/>
              <a:gd name="T1" fmla="*/ 2147483647 h 257"/>
              <a:gd name="T2" fmla="*/ 2147483647 w 257"/>
              <a:gd name="T3" fmla="*/ 0 h 257"/>
              <a:gd name="T4" fmla="*/ 2147483647 w 257"/>
              <a:gd name="T5" fmla="*/ 2147483647 h 257"/>
              <a:gd name="T6" fmla="*/ 2147483647 w 257"/>
              <a:gd name="T7" fmla="*/ 2147483647 h 257"/>
              <a:gd name="T8" fmla="*/ 2147483647 w 257"/>
              <a:gd name="T9" fmla="*/ 2147483647 h 257"/>
              <a:gd name="T10" fmla="*/ 0 w 257"/>
              <a:gd name="T11" fmla="*/ 214748364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8"/>
                </a:moveTo>
                <a:cubicBezTo>
                  <a:pt x="0" y="57"/>
                  <a:pt x="58" y="0"/>
                  <a:pt x="129" y="0"/>
                </a:cubicBezTo>
                <a:cubicBezTo>
                  <a:pt x="200" y="0"/>
                  <a:pt x="257" y="57"/>
                  <a:pt x="257" y="128"/>
                </a:cubicBezTo>
                <a:cubicBezTo>
                  <a:pt x="257" y="128"/>
                  <a:pt x="257" y="128"/>
                  <a:pt x="257" y="128"/>
                </a:cubicBezTo>
                <a:cubicBezTo>
                  <a:pt x="257" y="199"/>
                  <a:pt x="200" y="257"/>
                  <a:pt x="129" y="257"/>
                </a:cubicBezTo>
                <a:cubicBezTo>
                  <a:pt x="58" y="257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33" name="Rectangle 32">
            <a:extLst>
              <a:ext uri="{FF2B5EF4-FFF2-40B4-BE49-F238E27FC236}">
                <a16:creationId xmlns:a16="http://schemas.microsoft.com/office/drawing/2014/main" id="{65D76042-DA47-496D-857C-323CCBE56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3811" y="2792372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en-US" sz="2400"/>
          </a:p>
        </p:txBody>
      </p:sp>
      <p:sp>
        <p:nvSpPr>
          <p:cNvPr id="76834" name="Freeform 33">
            <a:extLst>
              <a:ext uri="{FF2B5EF4-FFF2-40B4-BE49-F238E27FC236}">
                <a16:creationId xmlns:a16="http://schemas.microsoft.com/office/drawing/2014/main" id="{D8B668E6-0C15-4CCB-BFFB-545B0B6B545B}"/>
              </a:ext>
            </a:extLst>
          </p:cNvPr>
          <p:cNvSpPr>
            <a:spLocks/>
          </p:cNvSpPr>
          <p:nvPr/>
        </p:nvSpPr>
        <p:spPr bwMode="auto">
          <a:xfrm>
            <a:off x="9077975" y="3406736"/>
            <a:ext cx="407987" cy="407987"/>
          </a:xfrm>
          <a:custGeom>
            <a:avLst/>
            <a:gdLst>
              <a:gd name="T0" fmla="*/ 0 w 922"/>
              <a:gd name="T1" fmla="*/ 2147483647 h 922"/>
              <a:gd name="T2" fmla="*/ 2147483647 w 922"/>
              <a:gd name="T3" fmla="*/ 0 h 922"/>
              <a:gd name="T4" fmla="*/ 2147483647 w 922"/>
              <a:gd name="T5" fmla="*/ 2147483647 h 922"/>
              <a:gd name="T6" fmla="*/ 2147483647 w 922"/>
              <a:gd name="T7" fmla="*/ 2147483647 h 922"/>
              <a:gd name="T8" fmla="*/ 2147483647 w 922"/>
              <a:gd name="T9" fmla="*/ 2147483647 h 922"/>
              <a:gd name="T10" fmla="*/ 0 w 922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6" y="922"/>
                  <a:pt x="461" y="922"/>
                </a:cubicBezTo>
                <a:cubicBezTo>
                  <a:pt x="207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35" name="Freeform 34">
            <a:extLst>
              <a:ext uri="{FF2B5EF4-FFF2-40B4-BE49-F238E27FC236}">
                <a16:creationId xmlns:a16="http://schemas.microsoft.com/office/drawing/2014/main" id="{412B1C31-3AE7-419F-B74A-38DD297C7E36}"/>
              </a:ext>
            </a:extLst>
          </p:cNvPr>
          <p:cNvSpPr>
            <a:spLocks/>
          </p:cNvSpPr>
          <p:nvPr/>
        </p:nvSpPr>
        <p:spPr bwMode="auto">
          <a:xfrm>
            <a:off x="9077975" y="3406736"/>
            <a:ext cx="407987" cy="407987"/>
          </a:xfrm>
          <a:custGeom>
            <a:avLst/>
            <a:gdLst>
              <a:gd name="T0" fmla="*/ 0 w 257"/>
              <a:gd name="T1" fmla="*/ 2147483647 h 257"/>
              <a:gd name="T2" fmla="*/ 2147483647 w 257"/>
              <a:gd name="T3" fmla="*/ 0 h 257"/>
              <a:gd name="T4" fmla="*/ 2147483647 w 257"/>
              <a:gd name="T5" fmla="*/ 2147483647 h 257"/>
              <a:gd name="T6" fmla="*/ 2147483647 w 257"/>
              <a:gd name="T7" fmla="*/ 2147483647 h 257"/>
              <a:gd name="T8" fmla="*/ 2147483647 w 257"/>
              <a:gd name="T9" fmla="*/ 2147483647 h 257"/>
              <a:gd name="T10" fmla="*/ 0 w 257"/>
              <a:gd name="T11" fmla="*/ 214748364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9"/>
                </a:moveTo>
                <a:cubicBezTo>
                  <a:pt x="0" y="57"/>
                  <a:pt x="58" y="0"/>
                  <a:pt x="129" y="0"/>
                </a:cubicBezTo>
                <a:cubicBezTo>
                  <a:pt x="200" y="0"/>
                  <a:pt x="257" y="57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199"/>
                  <a:pt x="200" y="257"/>
                  <a:pt x="129" y="257"/>
                </a:cubicBezTo>
                <a:cubicBezTo>
                  <a:pt x="58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36" name="Rectangle 35">
            <a:extLst>
              <a:ext uri="{FF2B5EF4-FFF2-40B4-BE49-F238E27FC236}">
                <a16:creationId xmlns:a16="http://schemas.microsoft.com/office/drawing/2014/main" id="{A5534C12-D8A0-4AB2-9D38-E9C679B7F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1474" y="3473411"/>
            <a:ext cx="25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endParaRPr lang="en-US" altLang="en-US" sz="2400"/>
          </a:p>
        </p:txBody>
      </p:sp>
      <p:sp>
        <p:nvSpPr>
          <p:cNvPr id="76837" name="Freeform 36">
            <a:extLst>
              <a:ext uri="{FF2B5EF4-FFF2-40B4-BE49-F238E27FC236}">
                <a16:creationId xmlns:a16="http://schemas.microsoft.com/office/drawing/2014/main" id="{CF131269-A890-4613-9641-EE44AF63B97E}"/>
              </a:ext>
            </a:extLst>
          </p:cNvPr>
          <p:cNvSpPr>
            <a:spLocks/>
          </p:cNvSpPr>
          <p:nvPr/>
        </p:nvSpPr>
        <p:spPr bwMode="auto">
          <a:xfrm>
            <a:off x="8262000" y="3406736"/>
            <a:ext cx="407987" cy="407987"/>
          </a:xfrm>
          <a:custGeom>
            <a:avLst/>
            <a:gdLst>
              <a:gd name="T0" fmla="*/ 0 w 922"/>
              <a:gd name="T1" fmla="*/ 2147483647 h 922"/>
              <a:gd name="T2" fmla="*/ 2147483647 w 922"/>
              <a:gd name="T3" fmla="*/ 0 h 922"/>
              <a:gd name="T4" fmla="*/ 2147483647 w 922"/>
              <a:gd name="T5" fmla="*/ 2147483647 h 922"/>
              <a:gd name="T6" fmla="*/ 2147483647 w 922"/>
              <a:gd name="T7" fmla="*/ 2147483647 h 922"/>
              <a:gd name="T8" fmla="*/ 2147483647 w 922"/>
              <a:gd name="T9" fmla="*/ 2147483647 h 922"/>
              <a:gd name="T10" fmla="*/ 0 w 922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6" y="922"/>
                  <a:pt x="461" y="922"/>
                </a:cubicBezTo>
                <a:cubicBezTo>
                  <a:pt x="207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38" name="Freeform 37">
            <a:extLst>
              <a:ext uri="{FF2B5EF4-FFF2-40B4-BE49-F238E27FC236}">
                <a16:creationId xmlns:a16="http://schemas.microsoft.com/office/drawing/2014/main" id="{F743735E-4FF8-4F17-AF0A-5724A1C04A92}"/>
              </a:ext>
            </a:extLst>
          </p:cNvPr>
          <p:cNvSpPr>
            <a:spLocks/>
          </p:cNvSpPr>
          <p:nvPr/>
        </p:nvSpPr>
        <p:spPr bwMode="auto">
          <a:xfrm>
            <a:off x="8262000" y="3406736"/>
            <a:ext cx="407987" cy="407987"/>
          </a:xfrm>
          <a:custGeom>
            <a:avLst/>
            <a:gdLst>
              <a:gd name="T0" fmla="*/ 0 w 257"/>
              <a:gd name="T1" fmla="*/ 2147483647 h 257"/>
              <a:gd name="T2" fmla="*/ 2147483647 w 257"/>
              <a:gd name="T3" fmla="*/ 0 h 257"/>
              <a:gd name="T4" fmla="*/ 2147483647 w 257"/>
              <a:gd name="T5" fmla="*/ 2147483647 h 257"/>
              <a:gd name="T6" fmla="*/ 2147483647 w 257"/>
              <a:gd name="T7" fmla="*/ 2147483647 h 257"/>
              <a:gd name="T8" fmla="*/ 2147483647 w 257"/>
              <a:gd name="T9" fmla="*/ 2147483647 h 257"/>
              <a:gd name="T10" fmla="*/ 0 w 257"/>
              <a:gd name="T11" fmla="*/ 214748364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9"/>
                </a:moveTo>
                <a:cubicBezTo>
                  <a:pt x="0" y="57"/>
                  <a:pt x="58" y="0"/>
                  <a:pt x="129" y="0"/>
                </a:cubicBezTo>
                <a:cubicBezTo>
                  <a:pt x="200" y="0"/>
                  <a:pt x="257" y="57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199"/>
                  <a:pt x="200" y="257"/>
                  <a:pt x="129" y="257"/>
                </a:cubicBezTo>
                <a:cubicBezTo>
                  <a:pt x="58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39" name="Rectangle 38">
            <a:extLst>
              <a:ext uri="{FF2B5EF4-FFF2-40B4-BE49-F238E27FC236}">
                <a16:creationId xmlns:a16="http://schemas.microsoft.com/office/drawing/2014/main" id="{91BAE73D-2104-4ADD-98C5-D3A712E02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649" y="3473411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endParaRPr lang="en-US" altLang="en-US" sz="2400"/>
          </a:p>
        </p:txBody>
      </p:sp>
      <p:sp>
        <p:nvSpPr>
          <p:cNvPr id="76840" name="Freeform 39">
            <a:extLst>
              <a:ext uri="{FF2B5EF4-FFF2-40B4-BE49-F238E27FC236}">
                <a16:creationId xmlns:a16="http://schemas.microsoft.com/office/drawing/2014/main" id="{4AAE9D58-CFB8-401D-AE70-9520670C6FAE}"/>
              </a:ext>
            </a:extLst>
          </p:cNvPr>
          <p:cNvSpPr>
            <a:spLocks/>
          </p:cNvSpPr>
          <p:nvPr/>
        </p:nvSpPr>
        <p:spPr bwMode="auto">
          <a:xfrm>
            <a:off x="8862074" y="2408198"/>
            <a:ext cx="520700" cy="569913"/>
          </a:xfrm>
          <a:custGeom>
            <a:avLst/>
            <a:gdLst>
              <a:gd name="T0" fmla="*/ 2147483647 w 328"/>
              <a:gd name="T1" fmla="*/ 2147483647 h 359"/>
              <a:gd name="T2" fmla="*/ 2147483647 w 328"/>
              <a:gd name="T3" fmla="*/ 2147483647 h 359"/>
              <a:gd name="T4" fmla="*/ 2147483647 w 328"/>
              <a:gd name="T5" fmla="*/ 2147483647 h 359"/>
              <a:gd name="T6" fmla="*/ 0 w 328"/>
              <a:gd name="T7" fmla="*/ 2147483647 h 359"/>
              <a:gd name="T8" fmla="*/ 0 60000 65536"/>
              <a:gd name="T9" fmla="*/ 0 60000 65536"/>
              <a:gd name="T10" fmla="*/ 0 60000 65536"/>
              <a:gd name="T11" fmla="*/ 0 60000 65536"/>
              <a:gd name="T12" fmla="*/ 0 w 328"/>
              <a:gd name="T13" fmla="*/ 0 h 359"/>
              <a:gd name="T14" fmla="*/ 328 w 328"/>
              <a:gd name="T15" fmla="*/ 359 h 3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8" h="359">
                <a:moveTo>
                  <a:pt x="136" y="329"/>
                </a:moveTo>
                <a:cubicBezTo>
                  <a:pt x="224" y="359"/>
                  <a:pt x="304" y="316"/>
                  <a:pt x="316" y="233"/>
                </a:cubicBezTo>
                <a:cubicBezTo>
                  <a:pt x="328" y="150"/>
                  <a:pt x="267" y="59"/>
                  <a:pt x="179" y="29"/>
                </a:cubicBezTo>
                <a:cubicBezTo>
                  <a:pt x="93" y="0"/>
                  <a:pt x="13" y="42"/>
                  <a:pt x="0" y="124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41" name="Freeform 40">
            <a:extLst>
              <a:ext uri="{FF2B5EF4-FFF2-40B4-BE49-F238E27FC236}">
                <a16:creationId xmlns:a16="http://schemas.microsoft.com/office/drawing/2014/main" id="{2811F483-BC64-4F13-878B-29B482A68042}"/>
              </a:ext>
            </a:extLst>
          </p:cNvPr>
          <p:cNvSpPr>
            <a:spLocks/>
          </p:cNvSpPr>
          <p:nvPr/>
        </p:nvSpPr>
        <p:spPr bwMode="auto">
          <a:xfrm>
            <a:off x="8817624" y="2590761"/>
            <a:ext cx="87312" cy="136525"/>
          </a:xfrm>
          <a:custGeom>
            <a:avLst/>
            <a:gdLst>
              <a:gd name="T0" fmla="*/ 2147483647 w 55"/>
              <a:gd name="T1" fmla="*/ 0 h 86"/>
              <a:gd name="T2" fmla="*/ 2147483647 w 55"/>
              <a:gd name="T3" fmla="*/ 2147483647 h 86"/>
              <a:gd name="T4" fmla="*/ 0 w 55"/>
              <a:gd name="T5" fmla="*/ 2147483647 h 86"/>
              <a:gd name="T6" fmla="*/ 2147483647 w 55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86"/>
              <a:gd name="T14" fmla="*/ 55 w 55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86">
                <a:moveTo>
                  <a:pt x="55" y="0"/>
                </a:moveTo>
                <a:lnTo>
                  <a:pt x="36" y="86"/>
                </a:lnTo>
                <a:lnTo>
                  <a:pt x="0" y="5"/>
                </a:lnTo>
                <a:lnTo>
                  <a:pt x="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42" name="Freeform 41">
            <a:extLst>
              <a:ext uri="{FF2B5EF4-FFF2-40B4-BE49-F238E27FC236}">
                <a16:creationId xmlns:a16="http://schemas.microsoft.com/office/drawing/2014/main" id="{21F42B2A-8806-4692-95C0-D795B5DDB99F}"/>
              </a:ext>
            </a:extLst>
          </p:cNvPr>
          <p:cNvSpPr>
            <a:spLocks/>
          </p:cNvSpPr>
          <p:nvPr/>
        </p:nvSpPr>
        <p:spPr bwMode="auto">
          <a:xfrm>
            <a:off x="8806511" y="4495760"/>
            <a:ext cx="407988" cy="406400"/>
          </a:xfrm>
          <a:custGeom>
            <a:avLst/>
            <a:gdLst>
              <a:gd name="T0" fmla="*/ 0 w 922"/>
              <a:gd name="T1" fmla="*/ 2147483647 h 921"/>
              <a:gd name="T2" fmla="*/ 2147483647 w 922"/>
              <a:gd name="T3" fmla="*/ 0 h 921"/>
              <a:gd name="T4" fmla="*/ 2147483647 w 922"/>
              <a:gd name="T5" fmla="*/ 2147483647 h 921"/>
              <a:gd name="T6" fmla="*/ 2147483647 w 922"/>
              <a:gd name="T7" fmla="*/ 2147483647 h 921"/>
              <a:gd name="T8" fmla="*/ 2147483647 w 922"/>
              <a:gd name="T9" fmla="*/ 2147483647 h 921"/>
              <a:gd name="T10" fmla="*/ 0 w 922"/>
              <a:gd name="T11" fmla="*/ 2147483647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5" y="921"/>
                  <a:pt x="461" y="921"/>
                </a:cubicBezTo>
                <a:cubicBezTo>
                  <a:pt x="206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43" name="Freeform 42">
            <a:extLst>
              <a:ext uri="{FF2B5EF4-FFF2-40B4-BE49-F238E27FC236}">
                <a16:creationId xmlns:a16="http://schemas.microsoft.com/office/drawing/2014/main" id="{27FE0E23-1F5A-4AC4-8F32-9E789DEEB635}"/>
              </a:ext>
            </a:extLst>
          </p:cNvPr>
          <p:cNvSpPr>
            <a:spLocks/>
          </p:cNvSpPr>
          <p:nvPr/>
        </p:nvSpPr>
        <p:spPr bwMode="auto">
          <a:xfrm>
            <a:off x="8806511" y="4495760"/>
            <a:ext cx="407988" cy="406400"/>
          </a:xfrm>
          <a:custGeom>
            <a:avLst/>
            <a:gdLst>
              <a:gd name="T0" fmla="*/ 0 w 257"/>
              <a:gd name="T1" fmla="*/ 2147483647 h 256"/>
              <a:gd name="T2" fmla="*/ 2147483647 w 257"/>
              <a:gd name="T3" fmla="*/ 0 h 256"/>
              <a:gd name="T4" fmla="*/ 2147483647 w 257"/>
              <a:gd name="T5" fmla="*/ 2147483647 h 256"/>
              <a:gd name="T6" fmla="*/ 2147483647 w 257"/>
              <a:gd name="T7" fmla="*/ 2147483647 h 256"/>
              <a:gd name="T8" fmla="*/ 2147483647 w 257"/>
              <a:gd name="T9" fmla="*/ 2147483647 h 256"/>
              <a:gd name="T10" fmla="*/ 0 w 257"/>
              <a:gd name="T11" fmla="*/ 2147483647 h 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6"/>
              <a:gd name="T20" fmla="*/ 257 w 257"/>
              <a:gd name="T21" fmla="*/ 256 h 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6">
                <a:moveTo>
                  <a:pt x="0" y="128"/>
                </a:moveTo>
                <a:cubicBezTo>
                  <a:pt x="0" y="57"/>
                  <a:pt x="58" y="0"/>
                  <a:pt x="129" y="0"/>
                </a:cubicBezTo>
                <a:cubicBezTo>
                  <a:pt x="200" y="0"/>
                  <a:pt x="257" y="57"/>
                  <a:pt x="257" y="128"/>
                </a:cubicBezTo>
                <a:cubicBezTo>
                  <a:pt x="257" y="128"/>
                  <a:pt x="257" y="128"/>
                  <a:pt x="257" y="128"/>
                </a:cubicBezTo>
                <a:cubicBezTo>
                  <a:pt x="257" y="199"/>
                  <a:pt x="200" y="256"/>
                  <a:pt x="129" y="256"/>
                </a:cubicBezTo>
                <a:cubicBezTo>
                  <a:pt x="58" y="256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44" name="Rectangle 43">
            <a:extLst>
              <a:ext uri="{FF2B5EF4-FFF2-40B4-BE49-F238E27FC236}">
                <a16:creationId xmlns:a16="http://schemas.microsoft.com/office/drawing/2014/main" id="{A142DF3C-2DF4-44E3-82AE-0836B4464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3661" y="4564022"/>
            <a:ext cx="25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  <a:endParaRPr lang="en-US" altLang="en-US" sz="2400"/>
          </a:p>
        </p:txBody>
      </p:sp>
      <p:sp>
        <p:nvSpPr>
          <p:cNvPr id="76845" name="Freeform 44">
            <a:extLst>
              <a:ext uri="{FF2B5EF4-FFF2-40B4-BE49-F238E27FC236}">
                <a16:creationId xmlns:a16="http://schemas.microsoft.com/office/drawing/2014/main" id="{0EBC1197-8CAD-4DBD-B330-FF83DC445E69}"/>
              </a:ext>
            </a:extLst>
          </p:cNvPr>
          <p:cNvSpPr>
            <a:spLocks/>
          </p:cNvSpPr>
          <p:nvPr/>
        </p:nvSpPr>
        <p:spPr bwMode="auto">
          <a:xfrm>
            <a:off x="8058800" y="4086186"/>
            <a:ext cx="407987" cy="409575"/>
          </a:xfrm>
          <a:custGeom>
            <a:avLst/>
            <a:gdLst>
              <a:gd name="T0" fmla="*/ 0 w 922"/>
              <a:gd name="T1" fmla="*/ 2147483647 h 922"/>
              <a:gd name="T2" fmla="*/ 2147483647 w 922"/>
              <a:gd name="T3" fmla="*/ 0 h 922"/>
              <a:gd name="T4" fmla="*/ 2147483647 w 922"/>
              <a:gd name="T5" fmla="*/ 2147483647 h 922"/>
              <a:gd name="T6" fmla="*/ 2147483647 w 922"/>
              <a:gd name="T7" fmla="*/ 2147483647 h 922"/>
              <a:gd name="T8" fmla="*/ 2147483647 w 922"/>
              <a:gd name="T9" fmla="*/ 2147483647 h 922"/>
              <a:gd name="T10" fmla="*/ 0 w 922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6" y="922"/>
                  <a:pt x="461" y="922"/>
                </a:cubicBezTo>
                <a:cubicBezTo>
                  <a:pt x="207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46" name="Freeform 45">
            <a:extLst>
              <a:ext uri="{FF2B5EF4-FFF2-40B4-BE49-F238E27FC236}">
                <a16:creationId xmlns:a16="http://schemas.microsoft.com/office/drawing/2014/main" id="{5232C751-B03D-44D0-84EF-5E7C8198169D}"/>
              </a:ext>
            </a:extLst>
          </p:cNvPr>
          <p:cNvSpPr>
            <a:spLocks/>
          </p:cNvSpPr>
          <p:nvPr/>
        </p:nvSpPr>
        <p:spPr bwMode="auto">
          <a:xfrm>
            <a:off x="8058800" y="4086186"/>
            <a:ext cx="407987" cy="409575"/>
          </a:xfrm>
          <a:custGeom>
            <a:avLst/>
            <a:gdLst>
              <a:gd name="T0" fmla="*/ 0 w 257"/>
              <a:gd name="T1" fmla="*/ 2147483647 h 258"/>
              <a:gd name="T2" fmla="*/ 2147483647 w 257"/>
              <a:gd name="T3" fmla="*/ 0 h 258"/>
              <a:gd name="T4" fmla="*/ 2147483647 w 257"/>
              <a:gd name="T5" fmla="*/ 2147483647 h 258"/>
              <a:gd name="T6" fmla="*/ 2147483647 w 257"/>
              <a:gd name="T7" fmla="*/ 2147483647 h 258"/>
              <a:gd name="T8" fmla="*/ 2147483647 w 257"/>
              <a:gd name="T9" fmla="*/ 2147483647 h 258"/>
              <a:gd name="T10" fmla="*/ 0 w 257"/>
              <a:gd name="T11" fmla="*/ 2147483647 h 2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8"/>
              <a:gd name="T20" fmla="*/ 257 w 257"/>
              <a:gd name="T21" fmla="*/ 258 h 25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8">
                <a:moveTo>
                  <a:pt x="0" y="129"/>
                </a:moveTo>
                <a:cubicBezTo>
                  <a:pt x="0" y="58"/>
                  <a:pt x="57" y="0"/>
                  <a:pt x="128" y="0"/>
                </a:cubicBezTo>
                <a:cubicBezTo>
                  <a:pt x="199" y="0"/>
                  <a:pt x="257" y="58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200"/>
                  <a:pt x="199" y="258"/>
                  <a:pt x="128" y="258"/>
                </a:cubicBezTo>
                <a:cubicBezTo>
                  <a:pt x="57" y="258"/>
                  <a:pt x="0" y="200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47" name="Rectangle 46">
            <a:extLst>
              <a:ext uri="{FF2B5EF4-FFF2-40B4-BE49-F238E27FC236}">
                <a16:creationId xmlns:a16="http://schemas.microsoft.com/office/drawing/2014/main" id="{22E8330C-9853-4F66-B7DA-72B4AE816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31" y="4152861"/>
            <a:ext cx="239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11</a:t>
            </a:r>
            <a:endParaRPr lang="en-US" altLang="en-US" sz="2400"/>
          </a:p>
        </p:txBody>
      </p:sp>
      <p:sp>
        <p:nvSpPr>
          <p:cNvPr id="76848" name="Freeform 47">
            <a:extLst>
              <a:ext uri="{FF2B5EF4-FFF2-40B4-BE49-F238E27FC236}">
                <a16:creationId xmlns:a16="http://schemas.microsoft.com/office/drawing/2014/main" id="{6206DFA0-4516-438D-B92F-5D6C4A70BD2C}"/>
              </a:ext>
            </a:extLst>
          </p:cNvPr>
          <p:cNvSpPr>
            <a:spLocks/>
          </p:cNvSpPr>
          <p:nvPr/>
        </p:nvSpPr>
        <p:spPr bwMode="auto">
          <a:xfrm>
            <a:off x="6766575" y="4421147"/>
            <a:ext cx="407987" cy="407988"/>
          </a:xfrm>
          <a:custGeom>
            <a:avLst/>
            <a:gdLst>
              <a:gd name="T0" fmla="*/ 0 w 922"/>
              <a:gd name="T1" fmla="*/ 2147483647 h 922"/>
              <a:gd name="T2" fmla="*/ 2147483647 w 922"/>
              <a:gd name="T3" fmla="*/ 0 h 922"/>
              <a:gd name="T4" fmla="*/ 2147483647 w 922"/>
              <a:gd name="T5" fmla="*/ 2147483647 h 922"/>
              <a:gd name="T6" fmla="*/ 2147483647 w 922"/>
              <a:gd name="T7" fmla="*/ 2147483647 h 922"/>
              <a:gd name="T8" fmla="*/ 2147483647 w 922"/>
              <a:gd name="T9" fmla="*/ 2147483647 h 922"/>
              <a:gd name="T10" fmla="*/ 0 w 922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49" name="Freeform 48">
            <a:extLst>
              <a:ext uri="{FF2B5EF4-FFF2-40B4-BE49-F238E27FC236}">
                <a16:creationId xmlns:a16="http://schemas.microsoft.com/office/drawing/2014/main" id="{90BEFEA8-B80B-428F-AD98-AF3566A64A71}"/>
              </a:ext>
            </a:extLst>
          </p:cNvPr>
          <p:cNvSpPr>
            <a:spLocks/>
          </p:cNvSpPr>
          <p:nvPr/>
        </p:nvSpPr>
        <p:spPr bwMode="auto">
          <a:xfrm>
            <a:off x="6766575" y="4421147"/>
            <a:ext cx="407987" cy="407988"/>
          </a:xfrm>
          <a:custGeom>
            <a:avLst/>
            <a:gdLst>
              <a:gd name="T0" fmla="*/ 0 w 257"/>
              <a:gd name="T1" fmla="*/ 2147483647 h 257"/>
              <a:gd name="T2" fmla="*/ 2147483647 w 257"/>
              <a:gd name="T3" fmla="*/ 0 h 257"/>
              <a:gd name="T4" fmla="*/ 2147483647 w 257"/>
              <a:gd name="T5" fmla="*/ 2147483647 h 257"/>
              <a:gd name="T6" fmla="*/ 2147483647 w 257"/>
              <a:gd name="T7" fmla="*/ 2147483647 h 257"/>
              <a:gd name="T8" fmla="*/ 2147483647 w 257"/>
              <a:gd name="T9" fmla="*/ 2147483647 h 257"/>
              <a:gd name="T10" fmla="*/ 0 w 257"/>
              <a:gd name="T11" fmla="*/ 214748364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9"/>
                </a:move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7" y="57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199"/>
                  <a:pt x="199" y="257"/>
                  <a:pt x="128" y="257"/>
                </a:cubicBezTo>
                <a:cubicBezTo>
                  <a:pt x="57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50" name="Rectangle 49">
            <a:extLst>
              <a:ext uri="{FF2B5EF4-FFF2-40B4-BE49-F238E27FC236}">
                <a16:creationId xmlns:a16="http://schemas.microsoft.com/office/drawing/2014/main" id="{2B97528B-22B3-4B46-A968-95A8C2657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7224" y="4486236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  <a:endParaRPr lang="en-US" altLang="en-US" sz="2400"/>
          </a:p>
        </p:txBody>
      </p:sp>
      <p:sp>
        <p:nvSpPr>
          <p:cNvPr id="76851" name="Line 50">
            <a:extLst>
              <a:ext uri="{FF2B5EF4-FFF2-40B4-BE49-F238E27FC236}">
                <a16:creationId xmlns:a16="http://schemas.microsoft.com/office/drawing/2014/main" id="{2F4FEB2F-117A-4D53-ACDD-F22EF8BC03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5037" y="2957473"/>
            <a:ext cx="1387475" cy="307975"/>
          </a:xfrm>
          <a:prstGeom prst="line">
            <a:avLst/>
          </a:prstGeom>
          <a:noFill/>
          <a:ln w="20638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52" name="Freeform 51">
            <a:extLst>
              <a:ext uri="{FF2B5EF4-FFF2-40B4-BE49-F238E27FC236}">
                <a16:creationId xmlns:a16="http://schemas.microsoft.com/office/drawing/2014/main" id="{924C7BCC-4C26-4E80-A629-9CF5031E08FF}"/>
              </a:ext>
            </a:extLst>
          </p:cNvPr>
          <p:cNvSpPr>
            <a:spLocks/>
          </p:cNvSpPr>
          <p:nvPr/>
        </p:nvSpPr>
        <p:spPr bwMode="auto">
          <a:xfrm>
            <a:off x="8531874" y="2916198"/>
            <a:ext cx="138112" cy="85725"/>
          </a:xfrm>
          <a:custGeom>
            <a:avLst/>
            <a:gdLst>
              <a:gd name="T0" fmla="*/ 0 w 87"/>
              <a:gd name="T1" fmla="*/ 0 h 54"/>
              <a:gd name="T2" fmla="*/ 2147483647 w 87"/>
              <a:gd name="T3" fmla="*/ 2147483647 h 54"/>
              <a:gd name="T4" fmla="*/ 2147483647 w 87"/>
              <a:gd name="T5" fmla="*/ 2147483647 h 54"/>
              <a:gd name="T6" fmla="*/ 0 w 87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87"/>
              <a:gd name="T13" fmla="*/ 0 h 54"/>
              <a:gd name="T14" fmla="*/ 87 w 87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7" h="54">
                <a:moveTo>
                  <a:pt x="0" y="0"/>
                </a:moveTo>
                <a:lnTo>
                  <a:pt x="87" y="9"/>
                </a:lnTo>
                <a:lnTo>
                  <a:pt x="12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410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7">
            <a:extLst>
              <a:ext uri="{FF2B5EF4-FFF2-40B4-BE49-F238E27FC236}">
                <a16:creationId xmlns:a16="http://schemas.microsoft.com/office/drawing/2014/main" id="{684E9970-2A61-40EA-A209-B443ED50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767B124-73FA-4128-95D3-7AD9F7D253D1}" type="slidenum">
              <a:rPr lang="en-AU" altLang="en-US">
                <a:latin typeface="Tahoma" panose="020B0604030504040204" pitchFamily="34" charset="0"/>
              </a:rPr>
              <a:pPr eaLnBrk="1" hangingPunct="1"/>
              <a:t>55</a:t>
            </a:fld>
            <a:endParaRPr lang="en-AU" altLang="en-US">
              <a:latin typeface="Tahoma" panose="020B0604030504040204" pitchFamily="34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60B99494-7EB5-48BE-B83D-877B0E4034F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29749" y="1676400"/>
            <a:ext cx="7848600" cy="5181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Path compression: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After performing a find, compress all the pointers on the path just traversed so that they all point to the root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Implies O(n log</a:t>
            </a:r>
            <a:r>
              <a:rPr lang="en-US" altLang="en-US" sz="2400" baseline="30000" dirty="0"/>
              <a:t>*</a:t>
            </a:r>
            <a:r>
              <a:rPr lang="en-US" altLang="en-US" sz="2400" dirty="0"/>
              <a:t> n) time for performing n union-find operations: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Proof is somewhat involved.</a:t>
            </a:r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FDC22FFC-705F-4DF7-8549-4D7E59B096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74964" y="381000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Union-Find Heuristic 2</a:t>
            </a:r>
          </a:p>
        </p:txBody>
      </p:sp>
      <p:sp>
        <p:nvSpPr>
          <p:cNvPr id="77829" name="AutoShape 4">
            <a:extLst>
              <a:ext uri="{FF2B5EF4-FFF2-40B4-BE49-F238E27FC236}">
                <a16:creationId xmlns:a16="http://schemas.microsoft.com/office/drawing/2014/main" id="{D6387DB4-D50A-4350-9670-288FF95361D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769512" y="2590800"/>
            <a:ext cx="1890712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0" name="Line 5">
            <a:extLst>
              <a:ext uri="{FF2B5EF4-FFF2-40B4-BE49-F238E27FC236}">
                <a16:creationId xmlns:a16="http://schemas.microsoft.com/office/drawing/2014/main" id="{22116E62-F9CD-4713-85E3-F11D91FFD8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33062" y="4157664"/>
            <a:ext cx="279400" cy="211137"/>
          </a:xfrm>
          <a:prstGeom prst="line">
            <a:avLst/>
          </a:prstGeom>
          <a:noFill/>
          <a:ln w="26988" cap="rnd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1" name="Freeform 6">
            <a:extLst>
              <a:ext uri="{FF2B5EF4-FFF2-40B4-BE49-F238E27FC236}">
                <a16:creationId xmlns:a16="http://schemas.microsoft.com/office/drawing/2014/main" id="{2218BE45-825C-4F0A-8350-DCB33F6AD3C8}"/>
              </a:ext>
            </a:extLst>
          </p:cNvPr>
          <p:cNvSpPr>
            <a:spLocks/>
          </p:cNvSpPr>
          <p:nvPr/>
        </p:nvSpPr>
        <p:spPr bwMode="auto">
          <a:xfrm>
            <a:off x="2477538" y="4084638"/>
            <a:ext cx="130175" cy="114300"/>
          </a:xfrm>
          <a:custGeom>
            <a:avLst/>
            <a:gdLst>
              <a:gd name="T0" fmla="*/ 0 w 82"/>
              <a:gd name="T1" fmla="*/ 2147483647 h 72"/>
              <a:gd name="T2" fmla="*/ 2147483647 w 82"/>
              <a:gd name="T3" fmla="*/ 0 h 72"/>
              <a:gd name="T4" fmla="*/ 2147483647 w 82"/>
              <a:gd name="T5" fmla="*/ 2147483647 h 72"/>
              <a:gd name="T6" fmla="*/ 0 w 82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  <a:gd name="T12" fmla="*/ 0 w 82"/>
              <a:gd name="T13" fmla="*/ 0 h 72"/>
              <a:gd name="T14" fmla="*/ 82 w 82"/>
              <a:gd name="T15" fmla="*/ 72 h 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" h="72">
                <a:moveTo>
                  <a:pt x="0" y="28"/>
                </a:moveTo>
                <a:lnTo>
                  <a:pt x="82" y="0"/>
                </a:lnTo>
                <a:lnTo>
                  <a:pt x="33" y="72"/>
                </a:lnTo>
                <a:lnTo>
                  <a:pt x="0" y="2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2" name="Line 7">
            <a:extLst>
              <a:ext uri="{FF2B5EF4-FFF2-40B4-BE49-F238E27FC236}">
                <a16:creationId xmlns:a16="http://schemas.microsoft.com/office/drawing/2014/main" id="{553CDF6B-BFD9-4A71-B8AE-C94BC40E07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41088" y="4146550"/>
            <a:ext cx="325437" cy="173038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3" name="Freeform 8">
            <a:extLst>
              <a:ext uri="{FF2B5EF4-FFF2-40B4-BE49-F238E27FC236}">
                <a16:creationId xmlns:a16="http://schemas.microsoft.com/office/drawing/2014/main" id="{7634946B-30AE-4B92-AF44-140B3F342F63}"/>
              </a:ext>
            </a:extLst>
          </p:cNvPr>
          <p:cNvSpPr>
            <a:spLocks/>
          </p:cNvSpPr>
          <p:nvPr/>
        </p:nvSpPr>
        <p:spPr bwMode="auto">
          <a:xfrm>
            <a:off x="2864888" y="4105275"/>
            <a:ext cx="96837" cy="71438"/>
          </a:xfrm>
          <a:custGeom>
            <a:avLst/>
            <a:gdLst>
              <a:gd name="T0" fmla="*/ 2147483647 w 61"/>
              <a:gd name="T1" fmla="*/ 2147483647 h 45"/>
              <a:gd name="T2" fmla="*/ 0 w 61"/>
              <a:gd name="T3" fmla="*/ 0 h 45"/>
              <a:gd name="T4" fmla="*/ 2147483647 w 61"/>
              <a:gd name="T5" fmla="*/ 2147483647 h 45"/>
              <a:gd name="T6" fmla="*/ 2147483647 w 61"/>
              <a:gd name="T7" fmla="*/ 2147483647 h 45"/>
              <a:gd name="T8" fmla="*/ 0 60000 65536"/>
              <a:gd name="T9" fmla="*/ 0 60000 65536"/>
              <a:gd name="T10" fmla="*/ 0 60000 65536"/>
              <a:gd name="T11" fmla="*/ 0 60000 65536"/>
              <a:gd name="T12" fmla="*/ 0 w 61"/>
              <a:gd name="T13" fmla="*/ 0 h 45"/>
              <a:gd name="T14" fmla="*/ 61 w 61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" h="45">
                <a:moveTo>
                  <a:pt x="43" y="45"/>
                </a:moveTo>
                <a:lnTo>
                  <a:pt x="0" y="0"/>
                </a:lnTo>
                <a:lnTo>
                  <a:pt x="61" y="11"/>
                </a:lnTo>
                <a:lnTo>
                  <a:pt x="43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4" name="Line 9">
            <a:extLst>
              <a:ext uri="{FF2B5EF4-FFF2-40B4-BE49-F238E27FC236}">
                <a16:creationId xmlns:a16="http://schemas.microsoft.com/office/drawing/2014/main" id="{EE07A73D-FAEB-4AFF-8C96-FA429BDA58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1063" y="3811588"/>
            <a:ext cx="96837" cy="222250"/>
          </a:xfrm>
          <a:prstGeom prst="line">
            <a:avLst/>
          </a:prstGeom>
          <a:noFill/>
          <a:ln w="26988" cap="rnd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5" name="Freeform 10">
            <a:extLst>
              <a:ext uri="{FF2B5EF4-FFF2-40B4-BE49-F238E27FC236}">
                <a16:creationId xmlns:a16="http://schemas.microsoft.com/office/drawing/2014/main" id="{6EF202B3-60B8-4574-A02D-3A64BEEA13E8}"/>
              </a:ext>
            </a:extLst>
          </p:cNvPr>
          <p:cNvSpPr>
            <a:spLocks/>
          </p:cNvSpPr>
          <p:nvPr/>
        </p:nvSpPr>
        <p:spPr bwMode="auto">
          <a:xfrm>
            <a:off x="2793450" y="3700463"/>
            <a:ext cx="92075" cy="138112"/>
          </a:xfrm>
          <a:custGeom>
            <a:avLst/>
            <a:gdLst>
              <a:gd name="T0" fmla="*/ 0 w 58"/>
              <a:gd name="T1" fmla="*/ 2147483647 h 87"/>
              <a:gd name="T2" fmla="*/ 2147483647 w 58"/>
              <a:gd name="T3" fmla="*/ 0 h 87"/>
              <a:gd name="T4" fmla="*/ 2147483647 w 58"/>
              <a:gd name="T5" fmla="*/ 2147483647 h 87"/>
              <a:gd name="T6" fmla="*/ 0 w 58"/>
              <a:gd name="T7" fmla="*/ 2147483647 h 87"/>
              <a:gd name="T8" fmla="*/ 0 60000 65536"/>
              <a:gd name="T9" fmla="*/ 0 60000 65536"/>
              <a:gd name="T10" fmla="*/ 0 60000 65536"/>
              <a:gd name="T11" fmla="*/ 0 60000 65536"/>
              <a:gd name="T12" fmla="*/ 0 w 58"/>
              <a:gd name="T13" fmla="*/ 0 h 87"/>
              <a:gd name="T14" fmla="*/ 58 w 58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" h="87">
                <a:moveTo>
                  <a:pt x="0" y="65"/>
                </a:moveTo>
                <a:lnTo>
                  <a:pt x="58" y="0"/>
                </a:lnTo>
                <a:lnTo>
                  <a:pt x="50" y="87"/>
                </a:lnTo>
                <a:lnTo>
                  <a:pt x="0" y="65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6" name="Line 11">
            <a:extLst>
              <a:ext uri="{FF2B5EF4-FFF2-40B4-BE49-F238E27FC236}">
                <a16:creationId xmlns:a16="http://schemas.microsoft.com/office/drawing/2014/main" id="{0014F181-A4CE-4474-A6E2-572447EC18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39413" y="5035550"/>
            <a:ext cx="155575" cy="285750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7" name="Freeform 12">
            <a:extLst>
              <a:ext uri="{FF2B5EF4-FFF2-40B4-BE49-F238E27FC236}">
                <a16:creationId xmlns:a16="http://schemas.microsoft.com/office/drawing/2014/main" id="{A2EA3986-73EE-4D3D-8F9E-C95FC2A0BDFB}"/>
              </a:ext>
            </a:extLst>
          </p:cNvPr>
          <p:cNvSpPr>
            <a:spLocks/>
          </p:cNvSpPr>
          <p:nvPr/>
        </p:nvSpPr>
        <p:spPr bwMode="auto">
          <a:xfrm>
            <a:off x="2363238" y="4960939"/>
            <a:ext cx="71437" cy="96837"/>
          </a:xfrm>
          <a:custGeom>
            <a:avLst/>
            <a:gdLst>
              <a:gd name="T0" fmla="*/ 0 w 45"/>
              <a:gd name="T1" fmla="*/ 2147483647 h 61"/>
              <a:gd name="T2" fmla="*/ 2147483647 w 45"/>
              <a:gd name="T3" fmla="*/ 0 h 61"/>
              <a:gd name="T4" fmla="*/ 2147483647 w 45"/>
              <a:gd name="T5" fmla="*/ 2147483647 h 61"/>
              <a:gd name="T6" fmla="*/ 0 w 45"/>
              <a:gd name="T7" fmla="*/ 2147483647 h 61"/>
              <a:gd name="T8" fmla="*/ 0 60000 65536"/>
              <a:gd name="T9" fmla="*/ 0 60000 65536"/>
              <a:gd name="T10" fmla="*/ 0 60000 65536"/>
              <a:gd name="T11" fmla="*/ 0 60000 65536"/>
              <a:gd name="T12" fmla="*/ 0 w 45"/>
              <a:gd name="T13" fmla="*/ 0 h 61"/>
              <a:gd name="T14" fmla="*/ 45 w 45"/>
              <a:gd name="T15" fmla="*/ 61 h 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" h="61">
                <a:moveTo>
                  <a:pt x="0" y="42"/>
                </a:moveTo>
                <a:lnTo>
                  <a:pt x="45" y="0"/>
                </a:lnTo>
                <a:lnTo>
                  <a:pt x="35" y="61"/>
                </a:lnTo>
                <a:lnTo>
                  <a:pt x="0" y="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8" name="Line 13">
            <a:extLst>
              <a:ext uri="{FF2B5EF4-FFF2-40B4-BE49-F238E27FC236}">
                <a16:creationId xmlns:a16="http://schemas.microsoft.com/office/drawing/2014/main" id="{134B5D8F-8405-4E41-A6B1-7572BA0B9C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74350" y="4543426"/>
            <a:ext cx="144463" cy="301625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9" name="Freeform 14">
            <a:extLst>
              <a:ext uri="{FF2B5EF4-FFF2-40B4-BE49-F238E27FC236}">
                <a16:creationId xmlns:a16="http://schemas.microsoft.com/office/drawing/2014/main" id="{6B7E6991-BFE2-44BF-BC9D-D40C56805BDC}"/>
              </a:ext>
            </a:extLst>
          </p:cNvPr>
          <p:cNvSpPr>
            <a:spLocks/>
          </p:cNvSpPr>
          <p:nvPr/>
        </p:nvSpPr>
        <p:spPr bwMode="auto">
          <a:xfrm>
            <a:off x="2337837" y="4465639"/>
            <a:ext cx="68262" cy="98425"/>
          </a:xfrm>
          <a:custGeom>
            <a:avLst/>
            <a:gdLst>
              <a:gd name="T0" fmla="*/ 2147483647 w 43"/>
              <a:gd name="T1" fmla="*/ 2147483647 h 62"/>
              <a:gd name="T2" fmla="*/ 0 w 43"/>
              <a:gd name="T3" fmla="*/ 0 h 62"/>
              <a:gd name="T4" fmla="*/ 2147483647 w 43"/>
              <a:gd name="T5" fmla="*/ 2147483647 h 62"/>
              <a:gd name="T6" fmla="*/ 2147483647 w 43"/>
              <a:gd name="T7" fmla="*/ 2147483647 h 62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62"/>
              <a:gd name="T14" fmla="*/ 43 w 43"/>
              <a:gd name="T15" fmla="*/ 62 h 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62">
                <a:moveTo>
                  <a:pt x="7" y="62"/>
                </a:moveTo>
                <a:lnTo>
                  <a:pt x="0" y="0"/>
                </a:lnTo>
                <a:lnTo>
                  <a:pt x="43" y="45"/>
                </a:lnTo>
                <a:lnTo>
                  <a:pt x="7" y="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0" name="Line 15">
            <a:extLst>
              <a:ext uri="{FF2B5EF4-FFF2-40B4-BE49-F238E27FC236}">
                <a16:creationId xmlns:a16="http://schemas.microsoft.com/office/drawing/2014/main" id="{FF73B139-A3B5-4F61-8763-96B2C578E6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47312" y="4570414"/>
            <a:ext cx="127000" cy="274637"/>
          </a:xfrm>
          <a:prstGeom prst="line">
            <a:avLst/>
          </a:prstGeom>
          <a:noFill/>
          <a:ln w="26988" cap="rnd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1" name="Freeform 16">
            <a:extLst>
              <a:ext uri="{FF2B5EF4-FFF2-40B4-BE49-F238E27FC236}">
                <a16:creationId xmlns:a16="http://schemas.microsoft.com/office/drawing/2014/main" id="{47754AB9-4039-47F6-BB01-35CED0584B16}"/>
              </a:ext>
            </a:extLst>
          </p:cNvPr>
          <p:cNvSpPr>
            <a:spLocks/>
          </p:cNvSpPr>
          <p:nvPr/>
        </p:nvSpPr>
        <p:spPr bwMode="auto">
          <a:xfrm>
            <a:off x="2029862" y="4460876"/>
            <a:ext cx="93662" cy="136525"/>
          </a:xfrm>
          <a:custGeom>
            <a:avLst/>
            <a:gdLst>
              <a:gd name="T0" fmla="*/ 0 w 59"/>
              <a:gd name="T1" fmla="*/ 2147483647 h 86"/>
              <a:gd name="T2" fmla="*/ 2147483647 w 59"/>
              <a:gd name="T3" fmla="*/ 0 h 86"/>
              <a:gd name="T4" fmla="*/ 2147483647 w 59"/>
              <a:gd name="T5" fmla="*/ 2147483647 h 86"/>
              <a:gd name="T6" fmla="*/ 0 w 59"/>
              <a:gd name="T7" fmla="*/ 2147483647 h 86"/>
              <a:gd name="T8" fmla="*/ 0 60000 65536"/>
              <a:gd name="T9" fmla="*/ 0 60000 65536"/>
              <a:gd name="T10" fmla="*/ 0 60000 65536"/>
              <a:gd name="T11" fmla="*/ 0 60000 65536"/>
              <a:gd name="T12" fmla="*/ 0 w 59"/>
              <a:gd name="T13" fmla="*/ 0 h 86"/>
              <a:gd name="T14" fmla="*/ 59 w 59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" h="86">
                <a:moveTo>
                  <a:pt x="0" y="63"/>
                </a:moveTo>
                <a:lnTo>
                  <a:pt x="59" y="0"/>
                </a:lnTo>
                <a:lnTo>
                  <a:pt x="50" y="86"/>
                </a:lnTo>
                <a:lnTo>
                  <a:pt x="0" y="63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2" name="Freeform 17">
            <a:extLst>
              <a:ext uri="{FF2B5EF4-FFF2-40B4-BE49-F238E27FC236}">
                <a16:creationId xmlns:a16="http://schemas.microsoft.com/office/drawing/2014/main" id="{3F88C81D-F73A-4836-9D1A-B18CD9BB3D58}"/>
              </a:ext>
            </a:extLst>
          </p:cNvPr>
          <p:cNvSpPr>
            <a:spLocks/>
          </p:cNvSpPr>
          <p:nvPr/>
        </p:nvSpPr>
        <p:spPr bwMode="auto">
          <a:xfrm>
            <a:off x="2090187" y="4225925"/>
            <a:ext cx="285750" cy="285750"/>
          </a:xfrm>
          <a:custGeom>
            <a:avLst/>
            <a:gdLst>
              <a:gd name="T0" fmla="*/ 0 w 922"/>
              <a:gd name="T1" fmla="*/ 2147483647 h 921"/>
              <a:gd name="T2" fmla="*/ 2147483647 w 922"/>
              <a:gd name="T3" fmla="*/ 0 h 921"/>
              <a:gd name="T4" fmla="*/ 2147483647 w 922"/>
              <a:gd name="T5" fmla="*/ 2147483647 h 921"/>
              <a:gd name="T6" fmla="*/ 2147483647 w 922"/>
              <a:gd name="T7" fmla="*/ 2147483647 h 921"/>
              <a:gd name="T8" fmla="*/ 2147483647 w 922"/>
              <a:gd name="T9" fmla="*/ 2147483647 h 921"/>
              <a:gd name="T10" fmla="*/ 0 w 922"/>
              <a:gd name="T11" fmla="*/ 2147483647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1"/>
                  <a:pt x="461" y="921"/>
                </a:cubicBezTo>
                <a:cubicBezTo>
                  <a:pt x="206" y="921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43" name="Freeform 18">
            <a:extLst>
              <a:ext uri="{FF2B5EF4-FFF2-40B4-BE49-F238E27FC236}">
                <a16:creationId xmlns:a16="http://schemas.microsoft.com/office/drawing/2014/main" id="{9BA0C476-63C5-4E66-B68B-6AEA96F9E56A}"/>
              </a:ext>
            </a:extLst>
          </p:cNvPr>
          <p:cNvSpPr>
            <a:spLocks/>
          </p:cNvSpPr>
          <p:nvPr/>
        </p:nvSpPr>
        <p:spPr bwMode="auto">
          <a:xfrm>
            <a:off x="2090187" y="4225925"/>
            <a:ext cx="285750" cy="285750"/>
          </a:xfrm>
          <a:custGeom>
            <a:avLst/>
            <a:gdLst>
              <a:gd name="T0" fmla="*/ 0 w 180"/>
              <a:gd name="T1" fmla="*/ 2147483647 h 180"/>
              <a:gd name="T2" fmla="*/ 2147483647 w 180"/>
              <a:gd name="T3" fmla="*/ 0 h 180"/>
              <a:gd name="T4" fmla="*/ 2147483647 w 180"/>
              <a:gd name="T5" fmla="*/ 2147483647 h 180"/>
              <a:gd name="T6" fmla="*/ 2147483647 w 180"/>
              <a:gd name="T7" fmla="*/ 2147483647 h 180"/>
              <a:gd name="T8" fmla="*/ 2147483647 w 180"/>
              <a:gd name="T9" fmla="*/ 2147483647 h 180"/>
              <a:gd name="T10" fmla="*/ 0 w 180"/>
              <a:gd name="T11" fmla="*/ 2147483647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40" y="0"/>
                  <a:pt x="180" y="40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39"/>
                  <a:pt x="140" y="180"/>
                  <a:pt x="90" y="180"/>
                </a:cubicBezTo>
                <a:cubicBezTo>
                  <a:pt x="40" y="180"/>
                  <a:pt x="0" y="139"/>
                  <a:pt x="0" y="9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4" name="Rectangle 19">
            <a:extLst>
              <a:ext uri="{FF2B5EF4-FFF2-40B4-BE49-F238E27FC236}">
                <a16:creationId xmlns:a16="http://schemas.microsoft.com/office/drawing/2014/main" id="{6324785B-9156-4C75-8B08-BA1121A25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5913" y="427355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2400"/>
          </a:p>
        </p:txBody>
      </p:sp>
      <p:sp>
        <p:nvSpPr>
          <p:cNvPr id="77845" name="Freeform 20">
            <a:extLst>
              <a:ext uri="{FF2B5EF4-FFF2-40B4-BE49-F238E27FC236}">
                <a16:creationId xmlns:a16="http://schemas.microsoft.com/office/drawing/2014/main" id="{C8CE7A54-A173-460A-AA51-ACE59F548A98}"/>
              </a:ext>
            </a:extLst>
          </p:cNvPr>
          <p:cNvSpPr>
            <a:spLocks/>
          </p:cNvSpPr>
          <p:nvPr/>
        </p:nvSpPr>
        <p:spPr bwMode="auto">
          <a:xfrm>
            <a:off x="2375937" y="4702175"/>
            <a:ext cx="285750" cy="285750"/>
          </a:xfrm>
          <a:custGeom>
            <a:avLst/>
            <a:gdLst>
              <a:gd name="T0" fmla="*/ 0 w 921"/>
              <a:gd name="T1" fmla="*/ 2147483647 h 921"/>
              <a:gd name="T2" fmla="*/ 2147483647 w 921"/>
              <a:gd name="T3" fmla="*/ 0 h 921"/>
              <a:gd name="T4" fmla="*/ 2147483647 w 921"/>
              <a:gd name="T5" fmla="*/ 2147483647 h 921"/>
              <a:gd name="T6" fmla="*/ 2147483647 w 921"/>
              <a:gd name="T7" fmla="*/ 2147483647 h 921"/>
              <a:gd name="T8" fmla="*/ 2147483647 w 921"/>
              <a:gd name="T9" fmla="*/ 2147483647 h 921"/>
              <a:gd name="T10" fmla="*/ 0 w 921"/>
              <a:gd name="T11" fmla="*/ 2147483647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1"/>
              <a:gd name="T20" fmla="*/ 921 w 921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1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1"/>
                  <a:pt x="461" y="921"/>
                </a:cubicBezTo>
                <a:cubicBezTo>
                  <a:pt x="206" y="921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46" name="Freeform 21">
            <a:extLst>
              <a:ext uri="{FF2B5EF4-FFF2-40B4-BE49-F238E27FC236}">
                <a16:creationId xmlns:a16="http://schemas.microsoft.com/office/drawing/2014/main" id="{0F881E52-B2C6-4800-9BC6-0A8011BD1291}"/>
              </a:ext>
            </a:extLst>
          </p:cNvPr>
          <p:cNvSpPr>
            <a:spLocks/>
          </p:cNvSpPr>
          <p:nvPr/>
        </p:nvSpPr>
        <p:spPr bwMode="auto">
          <a:xfrm>
            <a:off x="2375937" y="4702175"/>
            <a:ext cx="285750" cy="285750"/>
          </a:xfrm>
          <a:custGeom>
            <a:avLst/>
            <a:gdLst>
              <a:gd name="T0" fmla="*/ 0 w 180"/>
              <a:gd name="T1" fmla="*/ 2147483647 h 180"/>
              <a:gd name="T2" fmla="*/ 2147483647 w 180"/>
              <a:gd name="T3" fmla="*/ 0 h 180"/>
              <a:gd name="T4" fmla="*/ 2147483647 w 180"/>
              <a:gd name="T5" fmla="*/ 2147483647 h 180"/>
              <a:gd name="T6" fmla="*/ 2147483647 w 180"/>
              <a:gd name="T7" fmla="*/ 2147483647 h 180"/>
              <a:gd name="T8" fmla="*/ 2147483647 w 180"/>
              <a:gd name="T9" fmla="*/ 2147483647 h 180"/>
              <a:gd name="T10" fmla="*/ 0 w 180"/>
              <a:gd name="T11" fmla="*/ 2147483647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40" y="0"/>
                  <a:pt x="180" y="40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40"/>
                  <a:pt x="140" y="180"/>
                  <a:pt x="90" y="180"/>
                </a:cubicBezTo>
                <a:cubicBezTo>
                  <a:pt x="40" y="180"/>
                  <a:pt x="0" y="140"/>
                  <a:pt x="0" y="90"/>
                </a:cubicBezTo>
              </a:path>
            </a:pathLst>
          </a:cu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7" name="Rectangle 22">
            <a:extLst>
              <a:ext uri="{FF2B5EF4-FFF2-40B4-BE49-F238E27FC236}">
                <a16:creationId xmlns:a16="http://schemas.microsoft.com/office/drawing/2014/main" id="{7658999F-B753-462F-B9F9-66127ABD9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250" y="47498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endParaRPr lang="en-US" altLang="en-US" sz="2400"/>
          </a:p>
        </p:txBody>
      </p:sp>
      <p:sp>
        <p:nvSpPr>
          <p:cNvPr id="77848" name="Freeform 23">
            <a:extLst>
              <a:ext uri="{FF2B5EF4-FFF2-40B4-BE49-F238E27FC236}">
                <a16:creationId xmlns:a16="http://schemas.microsoft.com/office/drawing/2014/main" id="{E2AB48B1-93C1-4AEC-9B0C-59EB1B1F055B}"/>
              </a:ext>
            </a:extLst>
          </p:cNvPr>
          <p:cNvSpPr>
            <a:spLocks/>
          </p:cNvSpPr>
          <p:nvPr/>
        </p:nvSpPr>
        <p:spPr bwMode="auto">
          <a:xfrm>
            <a:off x="1804437" y="4702175"/>
            <a:ext cx="285750" cy="285750"/>
          </a:xfrm>
          <a:custGeom>
            <a:avLst/>
            <a:gdLst>
              <a:gd name="T0" fmla="*/ 0 w 921"/>
              <a:gd name="T1" fmla="*/ 2147483647 h 921"/>
              <a:gd name="T2" fmla="*/ 2147483647 w 921"/>
              <a:gd name="T3" fmla="*/ 0 h 921"/>
              <a:gd name="T4" fmla="*/ 2147483647 w 921"/>
              <a:gd name="T5" fmla="*/ 2147483647 h 921"/>
              <a:gd name="T6" fmla="*/ 2147483647 w 921"/>
              <a:gd name="T7" fmla="*/ 2147483647 h 921"/>
              <a:gd name="T8" fmla="*/ 2147483647 w 921"/>
              <a:gd name="T9" fmla="*/ 2147483647 h 921"/>
              <a:gd name="T10" fmla="*/ 0 w 921"/>
              <a:gd name="T11" fmla="*/ 2147483647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1"/>
              <a:gd name="T20" fmla="*/ 921 w 921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1">
                <a:moveTo>
                  <a:pt x="0" y="461"/>
                </a:moveTo>
                <a:cubicBezTo>
                  <a:pt x="0" y="206"/>
                  <a:pt x="206" y="0"/>
                  <a:pt x="460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1"/>
                  <a:pt x="460" y="921"/>
                </a:cubicBezTo>
                <a:cubicBezTo>
                  <a:pt x="206" y="921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49" name="Freeform 24">
            <a:extLst>
              <a:ext uri="{FF2B5EF4-FFF2-40B4-BE49-F238E27FC236}">
                <a16:creationId xmlns:a16="http://schemas.microsoft.com/office/drawing/2014/main" id="{66A6ECF2-84DF-4214-9A90-7208A7C22606}"/>
              </a:ext>
            </a:extLst>
          </p:cNvPr>
          <p:cNvSpPr>
            <a:spLocks/>
          </p:cNvSpPr>
          <p:nvPr/>
        </p:nvSpPr>
        <p:spPr bwMode="auto">
          <a:xfrm>
            <a:off x="1804437" y="4702175"/>
            <a:ext cx="285750" cy="285750"/>
          </a:xfrm>
          <a:custGeom>
            <a:avLst/>
            <a:gdLst>
              <a:gd name="T0" fmla="*/ 0 w 180"/>
              <a:gd name="T1" fmla="*/ 2147483647 h 180"/>
              <a:gd name="T2" fmla="*/ 2147483647 w 180"/>
              <a:gd name="T3" fmla="*/ 0 h 180"/>
              <a:gd name="T4" fmla="*/ 2147483647 w 180"/>
              <a:gd name="T5" fmla="*/ 2147483647 h 180"/>
              <a:gd name="T6" fmla="*/ 2147483647 w 180"/>
              <a:gd name="T7" fmla="*/ 2147483647 h 180"/>
              <a:gd name="T8" fmla="*/ 2147483647 w 180"/>
              <a:gd name="T9" fmla="*/ 2147483647 h 180"/>
              <a:gd name="T10" fmla="*/ 0 w 180"/>
              <a:gd name="T11" fmla="*/ 2147483647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40" y="0"/>
                  <a:pt x="180" y="40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40"/>
                  <a:pt x="140" y="180"/>
                  <a:pt x="90" y="180"/>
                </a:cubicBezTo>
                <a:cubicBezTo>
                  <a:pt x="40" y="180"/>
                  <a:pt x="0" y="140"/>
                  <a:pt x="0" y="9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0" name="Rectangle 25">
            <a:extLst>
              <a:ext uri="{FF2B5EF4-FFF2-40B4-BE49-F238E27FC236}">
                <a16:creationId xmlns:a16="http://schemas.microsoft.com/office/drawing/2014/main" id="{FF5A9662-21E2-453E-BE08-D0E29D51E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750" y="47498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 sz="2400"/>
          </a:p>
        </p:txBody>
      </p:sp>
      <p:sp>
        <p:nvSpPr>
          <p:cNvPr id="77851" name="Line 26">
            <a:extLst>
              <a:ext uri="{FF2B5EF4-FFF2-40B4-BE49-F238E27FC236}">
                <a16:creationId xmlns:a16="http://schemas.microsoft.com/office/drawing/2014/main" id="{1354ADF9-BA3E-4815-A81C-97080F1AFF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12562" y="3255964"/>
            <a:ext cx="144462" cy="301625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2" name="Freeform 27">
            <a:extLst>
              <a:ext uri="{FF2B5EF4-FFF2-40B4-BE49-F238E27FC236}">
                <a16:creationId xmlns:a16="http://schemas.microsoft.com/office/drawing/2014/main" id="{00E7E6F8-9C43-44CA-B850-1F9DC1387973}"/>
              </a:ext>
            </a:extLst>
          </p:cNvPr>
          <p:cNvSpPr>
            <a:spLocks/>
          </p:cNvSpPr>
          <p:nvPr/>
        </p:nvSpPr>
        <p:spPr bwMode="auto">
          <a:xfrm>
            <a:off x="3274462" y="3178175"/>
            <a:ext cx="68262" cy="96838"/>
          </a:xfrm>
          <a:custGeom>
            <a:avLst/>
            <a:gdLst>
              <a:gd name="T0" fmla="*/ 2147483647 w 43"/>
              <a:gd name="T1" fmla="*/ 2147483647 h 61"/>
              <a:gd name="T2" fmla="*/ 0 w 43"/>
              <a:gd name="T3" fmla="*/ 0 h 61"/>
              <a:gd name="T4" fmla="*/ 2147483647 w 43"/>
              <a:gd name="T5" fmla="*/ 2147483647 h 61"/>
              <a:gd name="T6" fmla="*/ 2147483647 w 43"/>
              <a:gd name="T7" fmla="*/ 2147483647 h 61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61"/>
              <a:gd name="T14" fmla="*/ 43 w 43"/>
              <a:gd name="T15" fmla="*/ 61 h 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61">
                <a:moveTo>
                  <a:pt x="8" y="61"/>
                </a:moveTo>
                <a:lnTo>
                  <a:pt x="0" y="0"/>
                </a:lnTo>
                <a:lnTo>
                  <a:pt x="43" y="45"/>
                </a:lnTo>
                <a:lnTo>
                  <a:pt x="8" y="6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3" name="Line 28">
            <a:extLst>
              <a:ext uri="{FF2B5EF4-FFF2-40B4-BE49-F238E27FC236}">
                <a16:creationId xmlns:a16="http://schemas.microsoft.com/office/drawing/2014/main" id="{C01C6270-D36B-452E-A009-D5B3A66476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5525" y="3281364"/>
            <a:ext cx="125413" cy="276225"/>
          </a:xfrm>
          <a:prstGeom prst="line">
            <a:avLst/>
          </a:prstGeom>
          <a:noFill/>
          <a:ln w="26988" cap="rnd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4" name="Freeform 29">
            <a:extLst>
              <a:ext uri="{FF2B5EF4-FFF2-40B4-BE49-F238E27FC236}">
                <a16:creationId xmlns:a16="http://schemas.microsoft.com/office/drawing/2014/main" id="{9070FF30-34FE-4D0E-A30F-19D91F85574E}"/>
              </a:ext>
            </a:extLst>
          </p:cNvPr>
          <p:cNvSpPr>
            <a:spLocks/>
          </p:cNvSpPr>
          <p:nvPr/>
        </p:nvSpPr>
        <p:spPr bwMode="auto">
          <a:xfrm>
            <a:off x="2966487" y="3173414"/>
            <a:ext cx="95250" cy="136525"/>
          </a:xfrm>
          <a:custGeom>
            <a:avLst/>
            <a:gdLst>
              <a:gd name="T0" fmla="*/ 0 w 60"/>
              <a:gd name="T1" fmla="*/ 2147483647 h 86"/>
              <a:gd name="T2" fmla="*/ 2147483647 w 60"/>
              <a:gd name="T3" fmla="*/ 0 h 86"/>
              <a:gd name="T4" fmla="*/ 2147483647 w 60"/>
              <a:gd name="T5" fmla="*/ 2147483647 h 86"/>
              <a:gd name="T6" fmla="*/ 0 w 60"/>
              <a:gd name="T7" fmla="*/ 2147483647 h 86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86"/>
              <a:gd name="T14" fmla="*/ 60 w 60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86">
                <a:moveTo>
                  <a:pt x="0" y="63"/>
                </a:moveTo>
                <a:lnTo>
                  <a:pt x="60" y="0"/>
                </a:lnTo>
                <a:lnTo>
                  <a:pt x="50" y="86"/>
                </a:lnTo>
                <a:lnTo>
                  <a:pt x="0" y="63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5" name="Freeform 30">
            <a:extLst>
              <a:ext uri="{FF2B5EF4-FFF2-40B4-BE49-F238E27FC236}">
                <a16:creationId xmlns:a16="http://schemas.microsoft.com/office/drawing/2014/main" id="{190B6BB6-F875-478A-9A2C-E127846662B2}"/>
              </a:ext>
            </a:extLst>
          </p:cNvPr>
          <p:cNvSpPr>
            <a:spLocks/>
          </p:cNvSpPr>
          <p:nvPr/>
        </p:nvSpPr>
        <p:spPr bwMode="auto">
          <a:xfrm>
            <a:off x="3028399" y="2938463"/>
            <a:ext cx="285750" cy="285750"/>
          </a:xfrm>
          <a:custGeom>
            <a:avLst/>
            <a:gdLst>
              <a:gd name="T0" fmla="*/ 0 w 921"/>
              <a:gd name="T1" fmla="*/ 2147483647 h 921"/>
              <a:gd name="T2" fmla="*/ 2147483647 w 921"/>
              <a:gd name="T3" fmla="*/ 0 h 921"/>
              <a:gd name="T4" fmla="*/ 2147483647 w 921"/>
              <a:gd name="T5" fmla="*/ 2147483647 h 921"/>
              <a:gd name="T6" fmla="*/ 2147483647 w 921"/>
              <a:gd name="T7" fmla="*/ 2147483647 h 921"/>
              <a:gd name="T8" fmla="*/ 2147483647 w 921"/>
              <a:gd name="T9" fmla="*/ 2147483647 h 921"/>
              <a:gd name="T10" fmla="*/ 0 w 921"/>
              <a:gd name="T11" fmla="*/ 2147483647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1"/>
              <a:gd name="T20" fmla="*/ 921 w 921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1">
                <a:moveTo>
                  <a:pt x="0" y="460"/>
                </a:moveTo>
                <a:cubicBezTo>
                  <a:pt x="0" y="206"/>
                  <a:pt x="206" y="0"/>
                  <a:pt x="460" y="0"/>
                </a:cubicBezTo>
                <a:cubicBezTo>
                  <a:pt x="715" y="0"/>
                  <a:pt x="921" y="206"/>
                  <a:pt x="921" y="460"/>
                </a:cubicBezTo>
                <a:cubicBezTo>
                  <a:pt x="921" y="460"/>
                  <a:pt x="921" y="460"/>
                  <a:pt x="921" y="460"/>
                </a:cubicBezTo>
                <a:cubicBezTo>
                  <a:pt x="921" y="715"/>
                  <a:pt x="715" y="921"/>
                  <a:pt x="460" y="921"/>
                </a:cubicBezTo>
                <a:cubicBezTo>
                  <a:pt x="206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56" name="Freeform 31">
            <a:extLst>
              <a:ext uri="{FF2B5EF4-FFF2-40B4-BE49-F238E27FC236}">
                <a16:creationId xmlns:a16="http://schemas.microsoft.com/office/drawing/2014/main" id="{F4F57D36-C0F8-4BBF-B997-1766A74415A6}"/>
              </a:ext>
            </a:extLst>
          </p:cNvPr>
          <p:cNvSpPr>
            <a:spLocks/>
          </p:cNvSpPr>
          <p:nvPr/>
        </p:nvSpPr>
        <p:spPr bwMode="auto">
          <a:xfrm>
            <a:off x="3028399" y="2938463"/>
            <a:ext cx="285750" cy="285750"/>
          </a:xfrm>
          <a:custGeom>
            <a:avLst/>
            <a:gdLst>
              <a:gd name="T0" fmla="*/ 0 w 180"/>
              <a:gd name="T1" fmla="*/ 2147483647 h 180"/>
              <a:gd name="T2" fmla="*/ 2147483647 w 180"/>
              <a:gd name="T3" fmla="*/ 0 h 180"/>
              <a:gd name="T4" fmla="*/ 2147483647 w 180"/>
              <a:gd name="T5" fmla="*/ 2147483647 h 180"/>
              <a:gd name="T6" fmla="*/ 2147483647 w 180"/>
              <a:gd name="T7" fmla="*/ 2147483647 h 180"/>
              <a:gd name="T8" fmla="*/ 2147483647 w 180"/>
              <a:gd name="T9" fmla="*/ 2147483647 h 180"/>
              <a:gd name="T10" fmla="*/ 0 w 180"/>
              <a:gd name="T11" fmla="*/ 2147483647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89"/>
                </a:moveTo>
                <a:cubicBezTo>
                  <a:pt x="0" y="40"/>
                  <a:pt x="40" y="0"/>
                  <a:pt x="90" y="0"/>
                </a:cubicBezTo>
                <a:cubicBezTo>
                  <a:pt x="139" y="0"/>
                  <a:pt x="180" y="40"/>
                  <a:pt x="18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80" y="139"/>
                  <a:pt x="139" y="180"/>
                  <a:pt x="90" y="180"/>
                </a:cubicBezTo>
                <a:cubicBezTo>
                  <a:pt x="40" y="180"/>
                  <a:pt x="0" y="139"/>
                  <a:pt x="0" y="89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7" name="Rectangle 32">
            <a:extLst>
              <a:ext uri="{FF2B5EF4-FFF2-40B4-BE49-F238E27FC236}">
                <a16:creationId xmlns:a16="http://schemas.microsoft.com/office/drawing/2014/main" id="{D2792F15-422C-46D7-8764-27C3B5C0A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125" y="2982914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en-US" sz="2400"/>
          </a:p>
        </p:txBody>
      </p:sp>
      <p:sp>
        <p:nvSpPr>
          <p:cNvPr id="77858" name="Freeform 33">
            <a:extLst>
              <a:ext uri="{FF2B5EF4-FFF2-40B4-BE49-F238E27FC236}">
                <a16:creationId xmlns:a16="http://schemas.microsoft.com/office/drawing/2014/main" id="{71ECD6D0-BA60-4660-A249-A917610E8AFB}"/>
              </a:ext>
            </a:extLst>
          </p:cNvPr>
          <p:cNvSpPr>
            <a:spLocks/>
          </p:cNvSpPr>
          <p:nvPr/>
        </p:nvSpPr>
        <p:spPr bwMode="auto">
          <a:xfrm>
            <a:off x="3314149" y="3414713"/>
            <a:ext cx="285750" cy="285750"/>
          </a:xfrm>
          <a:custGeom>
            <a:avLst/>
            <a:gdLst>
              <a:gd name="T0" fmla="*/ 0 w 922"/>
              <a:gd name="T1" fmla="*/ 2147483647 h 921"/>
              <a:gd name="T2" fmla="*/ 2147483647 w 922"/>
              <a:gd name="T3" fmla="*/ 0 h 921"/>
              <a:gd name="T4" fmla="*/ 2147483647 w 922"/>
              <a:gd name="T5" fmla="*/ 2147483647 h 921"/>
              <a:gd name="T6" fmla="*/ 2147483647 w 922"/>
              <a:gd name="T7" fmla="*/ 2147483647 h 921"/>
              <a:gd name="T8" fmla="*/ 2147483647 w 922"/>
              <a:gd name="T9" fmla="*/ 2147483647 h 921"/>
              <a:gd name="T10" fmla="*/ 0 w 922"/>
              <a:gd name="T11" fmla="*/ 2147483647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6" y="921"/>
                  <a:pt x="461" y="921"/>
                </a:cubicBezTo>
                <a:cubicBezTo>
                  <a:pt x="207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59" name="Freeform 34">
            <a:extLst>
              <a:ext uri="{FF2B5EF4-FFF2-40B4-BE49-F238E27FC236}">
                <a16:creationId xmlns:a16="http://schemas.microsoft.com/office/drawing/2014/main" id="{2076B85C-C6E2-4253-A538-CED3D4569BDC}"/>
              </a:ext>
            </a:extLst>
          </p:cNvPr>
          <p:cNvSpPr>
            <a:spLocks/>
          </p:cNvSpPr>
          <p:nvPr/>
        </p:nvSpPr>
        <p:spPr bwMode="auto">
          <a:xfrm>
            <a:off x="3314149" y="3414713"/>
            <a:ext cx="285750" cy="285750"/>
          </a:xfrm>
          <a:custGeom>
            <a:avLst/>
            <a:gdLst>
              <a:gd name="T0" fmla="*/ 0 w 180"/>
              <a:gd name="T1" fmla="*/ 2147483647 h 180"/>
              <a:gd name="T2" fmla="*/ 2147483647 w 180"/>
              <a:gd name="T3" fmla="*/ 0 h 180"/>
              <a:gd name="T4" fmla="*/ 2147483647 w 180"/>
              <a:gd name="T5" fmla="*/ 2147483647 h 180"/>
              <a:gd name="T6" fmla="*/ 2147483647 w 180"/>
              <a:gd name="T7" fmla="*/ 2147483647 h 180"/>
              <a:gd name="T8" fmla="*/ 2147483647 w 180"/>
              <a:gd name="T9" fmla="*/ 2147483647 h 180"/>
              <a:gd name="T10" fmla="*/ 0 w 180"/>
              <a:gd name="T11" fmla="*/ 2147483647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40" y="0"/>
                  <a:pt x="180" y="40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40"/>
                  <a:pt x="140" y="180"/>
                  <a:pt x="90" y="180"/>
                </a:cubicBezTo>
                <a:cubicBezTo>
                  <a:pt x="40" y="180"/>
                  <a:pt x="0" y="140"/>
                  <a:pt x="0" y="90"/>
                </a:cubicBezTo>
              </a:path>
            </a:pathLst>
          </a:cu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60" name="Rectangle 35">
            <a:extLst>
              <a:ext uri="{FF2B5EF4-FFF2-40B4-BE49-F238E27FC236}">
                <a16:creationId xmlns:a16="http://schemas.microsoft.com/office/drawing/2014/main" id="{4791FA5F-EAE5-4169-96FE-184024FA1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012" y="3459164"/>
            <a:ext cx="1841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endParaRPr lang="en-US" altLang="en-US" sz="2400"/>
          </a:p>
        </p:txBody>
      </p:sp>
      <p:sp>
        <p:nvSpPr>
          <p:cNvPr id="77861" name="Freeform 36">
            <a:extLst>
              <a:ext uri="{FF2B5EF4-FFF2-40B4-BE49-F238E27FC236}">
                <a16:creationId xmlns:a16="http://schemas.microsoft.com/office/drawing/2014/main" id="{92BAB13C-0856-4F30-B3A4-57E73B349FC9}"/>
              </a:ext>
            </a:extLst>
          </p:cNvPr>
          <p:cNvSpPr>
            <a:spLocks/>
          </p:cNvSpPr>
          <p:nvPr/>
        </p:nvSpPr>
        <p:spPr bwMode="auto">
          <a:xfrm>
            <a:off x="2741063" y="3414713"/>
            <a:ext cx="287337" cy="285750"/>
          </a:xfrm>
          <a:custGeom>
            <a:avLst/>
            <a:gdLst>
              <a:gd name="T0" fmla="*/ 0 w 922"/>
              <a:gd name="T1" fmla="*/ 2147483647 h 921"/>
              <a:gd name="T2" fmla="*/ 2147483647 w 922"/>
              <a:gd name="T3" fmla="*/ 0 h 921"/>
              <a:gd name="T4" fmla="*/ 2147483647 w 922"/>
              <a:gd name="T5" fmla="*/ 2147483647 h 921"/>
              <a:gd name="T6" fmla="*/ 2147483647 w 922"/>
              <a:gd name="T7" fmla="*/ 2147483647 h 921"/>
              <a:gd name="T8" fmla="*/ 2147483647 w 922"/>
              <a:gd name="T9" fmla="*/ 2147483647 h 921"/>
              <a:gd name="T10" fmla="*/ 0 w 922"/>
              <a:gd name="T11" fmla="*/ 2147483647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5" y="921"/>
                  <a:pt x="461" y="921"/>
                </a:cubicBezTo>
                <a:cubicBezTo>
                  <a:pt x="206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62" name="Freeform 37">
            <a:extLst>
              <a:ext uri="{FF2B5EF4-FFF2-40B4-BE49-F238E27FC236}">
                <a16:creationId xmlns:a16="http://schemas.microsoft.com/office/drawing/2014/main" id="{BDF94278-7CFF-4CA0-BE52-FAA4192D1545}"/>
              </a:ext>
            </a:extLst>
          </p:cNvPr>
          <p:cNvSpPr>
            <a:spLocks/>
          </p:cNvSpPr>
          <p:nvPr/>
        </p:nvSpPr>
        <p:spPr bwMode="auto">
          <a:xfrm>
            <a:off x="2741063" y="3414713"/>
            <a:ext cx="287337" cy="285750"/>
          </a:xfrm>
          <a:custGeom>
            <a:avLst/>
            <a:gdLst>
              <a:gd name="T0" fmla="*/ 0 w 181"/>
              <a:gd name="T1" fmla="*/ 2147483647 h 180"/>
              <a:gd name="T2" fmla="*/ 2147483647 w 181"/>
              <a:gd name="T3" fmla="*/ 0 h 180"/>
              <a:gd name="T4" fmla="*/ 2147483647 w 181"/>
              <a:gd name="T5" fmla="*/ 2147483647 h 180"/>
              <a:gd name="T6" fmla="*/ 2147483647 w 181"/>
              <a:gd name="T7" fmla="*/ 2147483647 h 180"/>
              <a:gd name="T8" fmla="*/ 2147483647 w 181"/>
              <a:gd name="T9" fmla="*/ 2147483647 h 180"/>
              <a:gd name="T10" fmla="*/ 0 w 181"/>
              <a:gd name="T11" fmla="*/ 2147483647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1"/>
              <a:gd name="T19" fmla="*/ 0 h 180"/>
              <a:gd name="T20" fmla="*/ 181 w 181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1" h="180">
                <a:moveTo>
                  <a:pt x="0" y="90"/>
                </a:moveTo>
                <a:cubicBezTo>
                  <a:pt x="0" y="40"/>
                  <a:pt x="41" y="0"/>
                  <a:pt x="91" y="0"/>
                </a:cubicBezTo>
                <a:cubicBezTo>
                  <a:pt x="140" y="0"/>
                  <a:pt x="181" y="40"/>
                  <a:pt x="181" y="90"/>
                </a:cubicBezTo>
                <a:cubicBezTo>
                  <a:pt x="181" y="90"/>
                  <a:pt x="181" y="90"/>
                  <a:pt x="181" y="90"/>
                </a:cubicBezTo>
                <a:cubicBezTo>
                  <a:pt x="181" y="140"/>
                  <a:pt x="140" y="180"/>
                  <a:pt x="91" y="180"/>
                </a:cubicBezTo>
                <a:cubicBezTo>
                  <a:pt x="41" y="180"/>
                  <a:pt x="0" y="140"/>
                  <a:pt x="0" y="9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63" name="Rectangle 38">
            <a:extLst>
              <a:ext uri="{FF2B5EF4-FFF2-40B4-BE49-F238E27FC236}">
                <a16:creationId xmlns:a16="http://schemas.microsoft.com/office/drawing/2014/main" id="{4C518103-D58A-4840-B154-22D42EC02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1550" y="3459164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endParaRPr lang="en-US" altLang="en-US" sz="2400"/>
          </a:p>
        </p:txBody>
      </p:sp>
      <p:sp>
        <p:nvSpPr>
          <p:cNvPr id="77864" name="Freeform 39">
            <a:extLst>
              <a:ext uri="{FF2B5EF4-FFF2-40B4-BE49-F238E27FC236}">
                <a16:creationId xmlns:a16="http://schemas.microsoft.com/office/drawing/2014/main" id="{2A8C5EB8-7D54-4C75-8ED7-CA862F93AA15}"/>
              </a:ext>
            </a:extLst>
          </p:cNvPr>
          <p:cNvSpPr>
            <a:spLocks/>
          </p:cNvSpPr>
          <p:nvPr/>
        </p:nvSpPr>
        <p:spPr bwMode="auto">
          <a:xfrm>
            <a:off x="3172862" y="2719388"/>
            <a:ext cx="354012" cy="393700"/>
          </a:xfrm>
          <a:custGeom>
            <a:avLst/>
            <a:gdLst>
              <a:gd name="T0" fmla="*/ 2147483647 w 223"/>
              <a:gd name="T1" fmla="*/ 2147483647 h 248"/>
              <a:gd name="T2" fmla="*/ 2147483647 w 223"/>
              <a:gd name="T3" fmla="*/ 2147483647 h 248"/>
              <a:gd name="T4" fmla="*/ 2147483647 w 223"/>
              <a:gd name="T5" fmla="*/ 2147483647 h 248"/>
              <a:gd name="T6" fmla="*/ 0 w 223"/>
              <a:gd name="T7" fmla="*/ 2147483647 h 248"/>
              <a:gd name="T8" fmla="*/ 0 60000 65536"/>
              <a:gd name="T9" fmla="*/ 0 60000 65536"/>
              <a:gd name="T10" fmla="*/ 0 60000 65536"/>
              <a:gd name="T11" fmla="*/ 0 60000 65536"/>
              <a:gd name="T12" fmla="*/ 0 w 223"/>
              <a:gd name="T13" fmla="*/ 0 h 248"/>
              <a:gd name="T14" fmla="*/ 223 w 223"/>
              <a:gd name="T15" fmla="*/ 248 h 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3" h="248">
                <a:moveTo>
                  <a:pt x="89" y="227"/>
                </a:moveTo>
                <a:cubicBezTo>
                  <a:pt x="150" y="248"/>
                  <a:pt x="206" y="218"/>
                  <a:pt x="214" y="160"/>
                </a:cubicBezTo>
                <a:cubicBezTo>
                  <a:pt x="223" y="102"/>
                  <a:pt x="180" y="38"/>
                  <a:pt x="119" y="17"/>
                </a:cubicBezTo>
                <a:cubicBezTo>
                  <a:pt x="67" y="0"/>
                  <a:pt x="18" y="18"/>
                  <a:pt x="0" y="62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65" name="Freeform 40">
            <a:extLst>
              <a:ext uri="{FF2B5EF4-FFF2-40B4-BE49-F238E27FC236}">
                <a16:creationId xmlns:a16="http://schemas.microsoft.com/office/drawing/2014/main" id="{A3355A01-0725-4A09-A3A4-E468A188E665}"/>
              </a:ext>
            </a:extLst>
          </p:cNvPr>
          <p:cNvSpPr>
            <a:spLocks/>
          </p:cNvSpPr>
          <p:nvPr/>
        </p:nvSpPr>
        <p:spPr bwMode="auto">
          <a:xfrm>
            <a:off x="3128412" y="2806701"/>
            <a:ext cx="87312" cy="131763"/>
          </a:xfrm>
          <a:custGeom>
            <a:avLst/>
            <a:gdLst>
              <a:gd name="T0" fmla="*/ 2147483647 w 55"/>
              <a:gd name="T1" fmla="*/ 0 h 83"/>
              <a:gd name="T2" fmla="*/ 2147483647 w 55"/>
              <a:gd name="T3" fmla="*/ 2147483647 h 83"/>
              <a:gd name="T4" fmla="*/ 0 w 55"/>
              <a:gd name="T5" fmla="*/ 0 h 83"/>
              <a:gd name="T6" fmla="*/ 2147483647 w 55"/>
              <a:gd name="T7" fmla="*/ 0 h 83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83"/>
              <a:gd name="T14" fmla="*/ 55 w 55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83">
                <a:moveTo>
                  <a:pt x="55" y="0"/>
                </a:moveTo>
                <a:lnTo>
                  <a:pt x="27" y="83"/>
                </a:lnTo>
                <a:lnTo>
                  <a:pt x="0" y="0"/>
                </a:lnTo>
                <a:lnTo>
                  <a:pt x="55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66" name="Freeform 41">
            <a:extLst>
              <a:ext uri="{FF2B5EF4-FFF2-40B4-BE49-F238E27FC236}">
                <a16:creationId xmlns:a16="http://schemas.microsoft.com/office/drawing/2014/main" id="{611C5DF0-4BF3-4F90-9DD7-838B7C860E41}"/>
              </a:ext>
            </a:extLst>
          </p:cNvPr>
          <p:cNvSpPr>
            <a:spLocks/>
          </p:cNvSpPr>
          <p:nvPr/>
        </p:nvSpPr>
        <p:spPr bwMode="auto">
          <a:xfrm>
            <a:off x="3123649" y="4176713"/>
            <a:ext cx="285750" cy="285750"/>
          </a:xfrm>
          <a:custGeom>
            <a:avLst/>
            <a:gdLst>
              <a:gd name="T0" fmla="*/ 0 w 921"/>
              <a:gd name="T1" fmla="*/ 2147483647 h 922"/>
              <a:gd name="T2" fmla="*/ 2147483647 w 921"/>
              <a:gd name="T3" fmla="*/ 0 h 922"/>
              <a:gd name="T4" fmla="*/ 2147483647 w 921"/>
              <a:gd name="T5" fmla="*/ 2147483647 h 922"/>
              <a:gd name="T6" fmla="*/ 2147483647 w 921"/>
              <a:gd name="T7" fmla="*/ 2147483647 h 922"/>
              <a:gd name="T8" fmla="*/ 2147483647 w 921"/>
              <a:gd name="T9" fmla="*/ 2147483647 h 922"/>
              <a:gd name="T10" fmla="*/ 0 w 921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67" name="Freeform 42">
            <a:extLst>
              <a:ext uri="{FF2B5EF4-FFF2-40B4-BE49-F238E27FC236}">
                <a16:creationId xmlns:a16="http://schemas.microsoft.com/office/drawing/2014/main" id="{C735446D-0067-4137-8AE3-B69C1F8221C3}"/>
              </a:ext>
            </a:extLst>
          </p:cNvPr>
          <p:cNvSpPr>
            <a:spLocks/>
          </p:cNvSpPr>
          <p:nvPr/>
        </p:nvSpPr>
        <p:spPr bwMode="auto">
          <a:xfrm>
            <a:off x="3123649" y="4176713"/>
            <a:ext cx="285750" cy="285750"/>
          </a:xfrm>
          <a:custGeom>
            <a:avLst/>
            <a:gdLst>
              <a:gd name="T0" fmla="*/ 0 w 180"/>
              <a:gd name="T1" fmla="*/ 2147483647 h 180"/>
              <a:gd name="T2" fmla="*/ 2147483647 w 180"/>
              <a:gd name="T3" fmla="*/ 0 h 180"/>
              <a:gd name="T4" fmla="*/ 2147483647 w 180"/>
              <a:gd name="T5" fmla="*/ 2147483647 h 180"/>
              <a:gd name="T6" fmla="*/ 2147483647 w 180"/>
              <a:gd name="T7" fmla="*/ 2147483647 h 180"/>
              <a:gd name="T8" fmla="*/ 2147483647 w 180"/>
              <a:gd name="T9" fmla="*/ 2147483647 h 180"/>
              <a:gd name="T10" fmla="*/ 0 w 180"/>
              <a:gd name="T11" fmla="*/ 2147483647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39" y="0"/>
                  <a:pt x="180" y="40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40"/>
                  <a:pt x="139" y="180"/>
                  <a:pt x="90" y="180"/>
                </a:cubicBezTo>
                <a:cubicBezTo>
                  <a:pt x="40" y="180"/>
                  <a:pt x="0" y="140"/>
                  <a:pt x="0" y="90"/>
                </a:cubicBezTo>
              </a:path>
            </a:pathLst>
          </a:cu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68" name="Rectangle 43">
            <a:extLst>
              <a:ext uri="{FF2B5EF4-FFF2-40B4-BE49-F238E27FC236}">
                <a16:creationId xmlns:a16="http://schemas.microsoft.com/office/drawing/2014/main" id="{34454C23-52CD-42D9-830A-F73247641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099" y="4224339"/>
            <a:ext cx="1841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  <a:endParaRPr lang="en-US" altLang="en-US" sz="2400"/>
          </a:p>
        </p:txBody>
      </p:sp>
      <p:sp>
        <p:nvSpPr>
          <p:cNvPr id="77869" name="Freeform 44">
            <a:extLst>
              <a:ext uri="{FF2B5EF4-FFF2-40B4-BE49-F238E27FC236}">
                <a16:creationId xmlns:a16="http://schemas.microsoft.com/office/drawing/2014/main" id="{8065F33C-99A5-4FF2-A6A7-4D70B6D9FAFA}"/>
              </a:ext>
            </a:extLst>
          </p:cNvPr>
          <p:cNvSpPr>
            <a:spLocks/>
          </p:cNvSpPr>
          <p:nvPr/>
        </p:nvSpPr>
        <p:spPr bwMode="auto">
          <a:xfrm>
            <a:off x="2598188" y="3890963"/>
            <a:ext cx="287337" cy="285750"/>
          </a:xfrm>
          <a:custGeom>
            <a:avLst/>
            <a:gdLst>
              <a:gd name="T0" fmla="*/ 0 w 922"/>
              <a:gd name="T1" fmla="*/ 2147483647 h 921"/>
              <a:gd name="T2" fmla="*/ 2147483647 w 922"/>
              <a:gd name="T3" fmla="*/ 0 h 921"/>
              <a:gd name="T4" fmla="*/ 2147483647 w 922"/>
              <a:gd name="T5" fmla="*/ 2147483647 h 921"/>
              <a:gd name="T6" fmla="*/ 2147483647 w 922"/>
              <a:gd name="T7" fmla="*/ 2147483647 h 921"/>
              <a:gd name="T8" fmla="*/ 2147483647 w 922"/>
              <a:gd name="T9" fmla="*/ 2147483647 h 921"/>
              <a:gd name="T10" fmla="*/ 0 w 922"/>
              <a:gd name="T11" fmla="*/ 2147483647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6" y="921"/>
                  <a:pt x="461" y="921"/>
                </a:cubicBezTo>
                <a:cubicBezTo>
                  <a:pt x="207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70" name="Freeform 45">
            <a:extLst>
              <a:ext uri="{FF2B5EF4-FFF2-40B4-BE49-F238E27FC236}">
                <a16:creationId xmlns:a16="http://schemas.microsoft.com/office/drawing/2014/main" id="{A8408DB4-20B1-4F9D-B1F5-42F4A14BC8A7}"/>
              </a:ext>
            </a:extLst>
          </p:cNvPr>
          <p:cNvSpPr>
            <a:spLocks/>
          </p:cNvSpPr>
          <p:nvPr/>
        </p:nvSpPr>
        <p:spPr bwMode="auto">
          <a:xfrm>
            <a:off x="2598188" y="3890963"/>
            <a:ext cx="287337" cy="285750"/>
          </a:xfrm>
          <a:custGeom>
            <a:avLst/>
            <a:gdLst>
              <a:gd name="T0" fmla="*/ 0 w 181"/>
              <a:gd name="T1" fmla="*/ 2147483647 h 180"/>
              <a:gd name="T2" fmla="*/ 2147483647 w 181"/>
              <a:gd name="T3" fmla="*/ 0 h 180"/>
              <a:gd name="T4" fmla="*/ 2147483647 w 181"/>
              <a:gd name="T5" fmla="*/ 2147483647 h 180"/>
              <a:gd name="T6" fmla="*/ 2147483647 w 181"/>
              <a:gd name="T7" fmla="*/ 2147483647 h 180"/>
              <a:gd name="T8" fmla="*/ 2147483647 w 181"/>
              <a:gd name="T9" fmla="*/ 2147483647 h 180"/>
              <a:gd name="T10" fmla="*/ 0 w 181"/>
              <a:gd name="T11" fmla="*/ 2147483647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1"/>
              <a:gd name="T19" fmla="*/ 0 h 180"/>
              <a:gd name="T20" fmla="*/ 181 w 181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1" h="180">
                <a:moveTo>
                  <a:pt x="0" y="90"/>
                </a:moveTo>
                <a:cubicBezTo>
                  <a:pt x="0" y="40"/>
                  <a:pt x="41" y="0"/>
                  <a:pt x="90" y="0"/>
                </a:cubicBezTo>
                <a:cubicBezTo>
                  <a:pt x="140" y="0"/>
                  <a:pt x="181" y="40"/>
                  <a:pt x="181" y="90"/>
                </a:cubicBezTo>
                <a:cubicBezTo>
                  <a:pt x="181" y="90"/>
                  <a:pt x="181" y="90"/>
                  <a:pt x="181" y="90"/>
                </a:cubicBezTo>
                <a:cubicBezTo>
                  <a:pt x="181" y="140"/>
                  <a:pt x="140" y="180"/>
                  <a:pt x="90" y="180"/>
                </a:cubicBezTo>
                <a:cubicBezTo>
                  <a:pt x="41" y="180"/>
                  <a:pt x="0" y="140"/>
                  <a:pt x="0" y="9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71" name="Rectangle 46">
            <a:extLst>
              <a:ext uri="{FF2B5EF4-FFF2-40B4-BE49-F238E27FC236}">
                <a16:creationId xmlns:a16="http://schemas.microsoft.com/office/drawing/2014/main" id="{D73A15DB-0852-4A92-80EE-A694FD3C7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925" y="3935414"/>
            <a:ext cx="1735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Arial" panose="020B0604020202020204" pitchFamily="34" charset="0"/>
              </a:rPr>
              <a:t>11</a:t>
            </a:r>
            <a:endParaRPr lang="en-US" altLang="en-US" sz="2400"/>
          </a:p>
        </p:txBody>
      </p:sp>
      <p:sp>
        <p:nvSpPr>
          <p:cNvPr id="77872" name="Freeform 47">
            <a:extLst>
              <a:ext uri="{FF2B5EF4-FFF2-40B4-BE49-F238E27FC236}">
                <a16:creationId xmlns:a16="http://schemas.microsoft.com/office/drawing/2014/main" id="{F1632A26-B1F9-4B07-BA62-DF2BDDF99B7D}"/>
              </a:ext>
            </a:extLst>
          </p:cNvPr>
          <p:cNvSpPr>
            <a:spLocks/>
          </p:cNvSpPr>
          <p:nvPr/>
        </p:nvSpPr>
        <p:spPr bwMode="auto">
          <a:xfrm>
            <a:off x="2096537" y="5178425"/>
            <a:ext cx="285750" cy="285750"/>
          </a:xfrm>
          <a:custGeom>
            <a:avLst/>
            <a:gdLst>
              <a:gd name="T0" fmla="*/ 0 w 922"/>
              <a:gd name="T1" fmla="*/ 2147483647 h 921"/>
              <a:gd name="T2" fmla="*/ 2147483647 w 922"/>
              <a:gd name="T3" fmla="*/ 0 h 921"/>
              <a:gd name="T4" fmla="*/ 2147483647 w 922"/>
              <a:gd name="T5" fmla="*/ 2147483647 h 921"/>
              <a:gd name="T6" fmla="*/ 2147483647 w 922"/>
              <a:gd name="T7" fmla="*/ 2147483647 h 921"/>
              <a:gd name="T8" fmla="*/ 2147483647 w 922"/>
              <a:gd name="T9" fmla="*/ 2147483647 h 921"/>
              <a:gd name="T10" fmla="*/ 0 w 922"/>
              <a:gd name="T11" fmla="*/ 2147483647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1"/>
                  <a:pt x="461" y="921"/>
                </a:cubicBezTo>
                <a:cubicBezTo>
                  <a:pt x="206" y="921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73" name="Freeform 48">
            <a:extLst>
              <a:ext uri="{FF2B5EF4-FFF2-40B4-BE49-F238E27FC236}">
                <a16:creationId xmlns:a16="http://schemas.microsoft.com/office/drawing/2014/main" id="{F55BBBB4-47CE-4379-97D0-A4799CA8E791}"/>
              </a:ext>
            </a:extLst>
          </p:cNvPr>
          <p:cNvSpPr>
            <a:spLocks/>
          </p:cNvSpPr>
          <p:nvPr/>
        </p:nvSpPr>
        <p:spPr bwMode="auto">
          <a:xfrm>
            <a:off x="2096537" y="5178425"/>
            <a:ext cx="285750" cy="285750"/>
          </a:xfrm>
          <a:custGeom>
            <a:avLst/>
            <a:gdLst>
              <a:gd name="T0" fmla="*/ 0 w 180"/>
              <a:gd name="T1" fmla="*/ 2147483647 h 180"/>
              <a:gd name="T2" fmla="*/ 2147483647 w 180"/>
              <a:gd name="T3" fmla="*/ 0 h 180"/>
              <a:gd name="T4" fmla="*/ 2147483647 w 180"/>
              <a:gd name="T5" fmla="*/ 2147483647 h 180"/>
              <a:gd name="T6" fmla="*/ 2147483647 w 180"/>
              <a:gd name="T7" fmla="*/ 2147483647 h 180"/>
              <a:gd name="T8" fmla="*/ 2147483647 w 180"/>
              <a:gd name="T9" fmla="*/ 2147483647 h 180"/>
              <a:gd name="T10" fmla="*/ 0 w 180"/>
              <a:gd name="T11" fmla="*/ 2147483647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1"/>
                  <a:pt x="40" y="0"/>
                  <a:pt x="90" y="0"/>
                </a:cubicBezTo>
                <a:cubicBezTo>
                  <a:pt x="140" y="0"/>
                  <a:pt x="180" y="41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40"/>
                  <a:pt x="140" y="180"/>
                  <a:pt x="90" y="180"/>
                </a:cubicBezTo>
                <a:cubicBezTo>
                  <a:pt x="40" y="180"/>
                  <a:pt x="0" y="140"/>
                  <a:pt x="0" y="90"/>
                </a:cubicBezTo>
              </a:path>
            </a:pathLst>
          </a:cu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74" name="Rectangle 49">
            <a:extLst>
              <a:ext uri="{FF2B5EF4-FFF2-40B4-BE49-F238E27FC236}">
                <a16:creationId xmlns:a16="http://schemas.microsoft.com/office/drawing/2014/main" id="{7B1CD6D6-7FE7-4EF5-BADC-076923A23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438" y="5227639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  <a:endParaRPr lang="en-US" altLang="en-US" sz="2400"/>
          </a:p>
        </p:txBody>
      </p:sp>
      <p:sp>
        <p:nvSpPr>
          <p:cNvPr id="77875" name="AutoShape 50">
            <a:extLst>
              <a:ext uri="{FF2B5EF4-FFF2-40B4-BE49-F238E27FC236}">
                <a16:creationId xmlns:a16="http://schemas.microsoft.com/office/drawing/2014/main" id="{F241A44D-098B-4D41-BE5A-3196ACC4D0C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777824" y="2590800"/>
            <a:ext cx="2103438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76" name="Freeform 51">
            <a:extLst>
              <a:ext uri="{FF2B5EF4-FFF2-40B4-BE49-F238E27FC236}">
                <a16:creationId xmlns:a16="http://schemas.microsoft.com/office/drawing/2014/main" id="{D7309124-D965-4F37-AF96-682E44621E0B}"/>
              </a:ext>
            </a:extLst>
          </p:cNvPr>
          <p:cNvSpPr>
            <a:spLocks/>
          </p:cNvSpPr>
          <p:nvPr/>
        </p:nvSpPr>
        <p:spPr bwMode="auto">
          <a:xfrm>
            <a:off x="5141363" y="2944814"/>
            <a:ext cx="1063625" cy="1900237"/>
          </a:xfrm>
          <a:custGeom>
            <a:avLst/>
            <a:gdLst>
              <a:gd name="T0" fmla="*/ 2147483647 w 670"/>
              <a:gd name="T1" fmla="*/ 2147483647 h 1197"/>
              <a:gd name="T2" fmla="*/ 2147483647 w 670"/>
              <a:gd name="T3" fmla="*/ 2147483647 h 1197"/>
              <a:gd name="T4" fmla="*/ 2147483647 w 670"/>
              <a:gd name="T5" fmla="*/ 0 h 1197"/>
              <a:gd name="T6" fmla="*/ 0 60000 65536"/>
              <a:gd name="T7" fmla="*/ 0 60000 65536"/>
              <a:gd name="T8" fmla="*/ 0 60000 65536"/>
              <a:gd name="T9" fmla="*/ 0 w 670"/>
              <a:gd name="T10" fmla="*/ 0 h 1197"/>
              <a:gd name="T11" fmla="*/ 670 w 670"/>
              <a:gd name="T12" fmla="*/ 1197 h 11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0" h="1197">
                <a:moveTo>
                  <a:pt x="17" y="1197"/>
                </a:moveTo>
                <a:cubicBezTo>
                  <a:pt x="0" y="589"/>
                  <a:pt x="272" y="55"/>
                  <a:pt x="625" y="4"/>
                </a:cubicBezTo>
                <a:cubicBezTo>
                  <a:pt x="640" y="2"/>
                  <a:pt x="655" y="0"/>
                  <a:pt x="670" y="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77" name="Freeform 52">
            <a:extLst>
              <a:ext uri="{FF2B5EF4-FFF2-40B4-BE49-F238E27FC236}">
                <a16:creationId xmlns:a16="http://schemas.microsoft.com/office/drawing/2014/main" id="{3CD967BC-79B6-4C69-9255-70821E0DE774}"/>
              </a:ext>
            </a:extLst>
          </p:cNvPr>
          <p:cNvSpPr>
            <a:spLocks/>
          </p:cNvSpPr>
          <p:nvPr/>
        </p:nvSpPr>
        <p:spPr bwMode="auto">
          <a:xfrm>
            <a:off x="6189113" y="2900363"/>
            <a:ext cx="134937" cy="87312"/>
          </a:xfrm>
          <a:custGeom>
            <a:avLst/>
            <a:gdLst>
              <a:gd name="T0" fmla="*/ 2147483647 w 85"/>
              <a:gd name="T1" fmla="*/ 0 h 55"/>
              <a:gd name="T2" fmla="*/ 2147483647 w 85"/>
              <a:gd name="T3" fmla="*/ 2147483647 h 55"/>
              <a:gd name="T4" fmla="*/ 0 w 85"/>
              <a:gd name="T5" fmla="*/ 2147483647 h 55"/>
              <a:gd name="T6" fmla="*/ 2147483647 w 85"/>
              <a:gd name="T7" fmla="*/ 0 h 55"/>
              <a:gd name="T8" fmla="*/ 0 60000 65536"/>
              <a:gd name="T9" fmla="*/ 0 60000 65536"/>
              <a:gd name="T10" fmla="*/ 0 60000 65536"/>
              <a:gd name="T11" fmla="*/ 0 60000 65536"/>
              <a:gd name="T12" fmla="*/ 0 w 85"/>
              <a:gd name="T13" fmla="*/ 0 h 55"/>
              <a:gd name="T14" fmla="*/ 85 w 85"/>
              <a:gd name="T15" fmla="*/ 55 h 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" h="55">
                <a:moveTo>
                  <a:pt x="5" y="0"/>
                </a:moveTo>
                <a:lnTo>
                  <a:pt x="85" y="34"/>
                </a:lnTo>
                <a:lnTo>
                  <a:pt x="0" y="55"/>
                </a:lnTo>
                <a:lnTo>
                  <a:pt x="5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78" name="Freeform 53">
            <a:extLst>
              <a:ext uri="{FF2B5EF4-FFF2-40B4-BE49-F238E27FC236}">
                <a16:creationId xmlns:a16="http://schemas.microsoft.com/office/drawing/2014/main" id="{3F551C59-BA2E-4025-92BF-634B832176E3}"/>
              </a:ext>
            </a:extLst>
          </p:cNvPr>
          <p:cNvSpPr>
            <a:spLocks/>
          </p:cNvSpPr>
          <p:nvPr/>
        </p:nvSpPr>
        <p:spPr bwMode="auto">
          <a:xfrm>
            <a:off x="5454100" y="3013076"/>
            <a:ext cx="701675" cy="1355725"/>
          </a:xfrm>
          <a:custGeom>
            <a:avLst/>
            <a:gdLst>
              <a:gd name="T0" fmla="*/ 0 w 442"/>
              <a:gd name="T1" fmla="*/ 2147483647 h 854"/>
              <a:gd name="T2" fmla="*/ 2147483647 w 442"/>
              <a:gd name="T3" fmla="*/ 0 h 854"/>
              <a:gd name="T4" fmla="*/ 0 60000 65536"/>
              <a:gd name="T5" fmla="*/ 0 60000 65536"/>
              <a:gd name="T6" fmla="*/ 0 w 442"/>
              <a:gd name="T7" fmla="*/ 0 h 854"/>
              <a:gd name="T8" fmla="*/ 442 w 442"/>
              <a:gd name="T9" fmla="*/ 854 h 8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2" h="854">
                <a:moveTo>
                  <a:pt x="0" y="854"/>
                </a:moveTo>
                <a:cubicBezTo>
                  <a:pt x="9" y="424"/>
                  <a:pt x="196" y="61"/>
                  <a:pt x="442" y="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79" name="Freeform 54">
            <a:extLst>
              <a:ext uri="{FF2B5EF4-FFF2-40B4-BE49-F238E27FC236}">
                <a16:creationId xmlns:a16="http://schemas.microsoft.com/office/drawing/2014/main" id="{C0B4A9B4-B63E-4AE0-B5CC-E8DA948D0C2E}"/>
              </a:ext>
            </a:extLst>
          </p:cNvPr>
          <p:cNvSpPr>
            <a:spLocks/>
          </p:cNvSpPr>
          <p:nvPr/>
        </p:nvSpPr>
        <p:spPr bwMode="auto">
          <a:xfrm>
            <a:off x="6139899" y="2970213"/>
            <a:ext cx="134938" cy="87312"/>
          </a:xfrm>
          <a:custGeom>
            <a:avLst/>
            <a:gdLst>
              <a:gd name="T0" fmla="*/ 0 w 85"/>
              <a:gd name="T1" fmla="*/ 0 h 55"/>
              <a:gd name="T2" fmla="*/ 2147483647 w 85"/>
              <a:gd name="T3" fmla="*/ 2147483647 h 55"/>
              <a:gd name="T4" fmla="*/ 2147483647 w 85"/>
              <a:gd name="T5" fmla="*/ 2147483647 h 55"/>
              <a:gd name="T6" fmla="*/ 0 w 85"/>
              <a:gd name="T7" fmla="*/ 0 h 55"/>
              <a:gd name="T8" fmla="*/ 0 60000 65536"/>
              <a:gd name="T9" fmla="*/ 0 60000 65536"/>
              <a:gd name="T10" fmla="*/ 0 60000 65536"/>
              <a:gd name="T11" fmla="*/ 0 60000 65536"/>
              <a:gd name="T12" fmla="*/ 0 w 85"/>
              <a:gd name="T13" fmla="*/ 0 h 55"/>
              <a:gd name="T14" fmla="*/ 85 w 85"/>
              <a:gd name="T15" fmla="*/ 55 h 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" h="55">
                <a:moveTo>
                  <a:pt x="0" y="0"/>
                </a:moveTo>
                <a:lnTo>
                  <a:pt x="85" y="18"/>
                </a:lnTo>
                <a:lnTo>
                  <a:pt x="6" y="5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0" name="Freeform 55">
            <a:extLst>
              <a:ext uri="{FF2B5EF4-FFF2-40B4-BE49-F238E27FC236}">
                <a16:creationId xmlns:a16="http://schemas.microsoft.com/office/drawing/2014/main" id="{71825CCA-22FD-4BD5-A31A-F3EC5B80C99F}"/>
              </a:ext>
            </a:extLst>
          </p:cNvPr>
          <p:cNvSpPr>
            <a:spLocks/>
          </p:cNvSpPr>
          <p:nvPr/>
        </p:nvSpPr>
        <p:spPr bwMode="auto">
          <a:xfrm>
            <a:off x="5738262" y="3090864"/>
            <a:ext cx="404812" cy="942975"/>
          </a:xfrm>
          <a:custGeom>
            <a:avLst/>
            <a:gdLst>
              <a:gd name="T0" fmla="*/ 2147483647 w 255"/>
              <a:gd name="T1" fmla="*/ 2147483647 h 594"/>
              <a:gd name="T2" fmla="*/ 2147483647 w 255"/>
              <a:gd name="T3" fmla="*/ 0 h 594"/>
              <a:gd name="T4" fmla="*/ 0 60000 65536"/>
              <a:gd name="T5" fmla="*/ 0 60000 65536"/>
              <a:gd name="T6" fmla="*/ 0 w 255"/>
              <a:gd name="T7" fmla="*/ 0 h 594"/>
              <a:gd name="T8" fmla="*/ 255 w 255"/>
              <a:gd name="T9" fmla="*/ 594 h 5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5" h="594">
                <a:moveTo>
                  <a:pt x="141" y="594"/>
                </a:moveTo>
                <a:cubicBezTo>
                  <a:pt x="0" y="316"/>
                  <a:pt x="40" y="110"/>
                  <a:pt x="255" y="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1" name="Freeform 56">
            <a:extLst>
              <a:ext uri="{FF2B5EF4-FFF2-40B4-BE49-F238E27FC236}">
                <a16:creationId xmlns:a16="http://schemas.microsoft.com/office/drawing/2014/main" id="{0075AFCF-D2BC-4D5F-AFCC-EC86434BAB74}"/>
              </a:ext>
            </a:extLst>
          </p:cNvPr>
          <p:cNvSpPr>
            <a:spLocks/>
          </p:cNvSpPr>
          <p:nvPr/>
        </p:nvSpPr>
        <p:spPr bwMode="auto">
          <a:xfrm>
            <a:off x="6116087" y="3041651"/>
            <a:ext cx="138112" cy="93663"/>
          </a:xfrm>
          <a:custGeom>
            <a:avLst/>
            <a:gdLst>
              <a:gd name="T0" fmla="*/ 0 w 87"/>
              <a:gd name="T1" fmla="*/ 2147483647 h 59"/>
              <a:gd name="T2" fmla="*/ 2147483647 w 87"/>
              <a:gd name="T3" fmla="*/ 0 h 59"/>
              <a:gd name="T4" fmla="*/ 2147483647 w 87"/>
              <a:gd name="T5" fmla="*/ 2147483647 h 59"/>
              <a:gd name="T6" fmla="*/ 0 w 87"/>
              <a:gd name="T7" fmla="*/ 2147483647 h 59"/>
              <a:gd name="T8" fmla="*/ 0 60000 65536"/>
              <a:gd name="T9" fmla="*/ 0 60000 65536"/>
              <a:gd name="T10" fmla="*/ 0 60000 65536"/>
              <a:gd name="T11" fmla="*/ 0 60000 65536"/>
              <a:gd name="T12" fmla="*/ 0 w 87"/>
              <a:gd name="T13" fmla="*/ 0 h 59"/>
              <a:gd name="T14" fmla="*/ 87 w 87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7" h="59">
                <a:moveTo>
                  <a:pt x="0" y="8"/>
                </a:moveTo>
                <a:lnTo>
                  <a:pt x="87" y="0"/>
                </a:lnTo>
                <a:lnTo>
                  <a:pt x="22" y="59"/>
                </a:lnTo>
                <a:lnTo>
                  <a:pt x="0" y="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2" name="Freeform 57">
            <a:extLst>
              <a:ext uri="{FF2B5EF4-FFF2-40B4-BE49-F238E27FC236}">
                <a16:creationId xmlns:a16="http://schemas.microsoft.com/office/drawing/2014/main" id="{0B51BF1C-E4D2-4693-AB90-64B342335DC2}"/>
              </a:ext>
            </a:extLst>
          </p:cNvPr>
          <p:cNvSpPr>
            <a:spLocks noEditPoints="1"/>
          </p:cNvSpPr>
          <p:nvPr/>
        </p:nvSpPr>
        <p:spPr bwMode="auto">
          <a:xfrm>
            <a:off x="5442987" y="4157663"/>
            <a:ext cx="285750" cy="222250"/>
          </a:xfrm>
          <a:custGeom>
            <a:avLst/>
            <a:gdLst>
              <a:gd name="T0" fmla="*/ 2147483647 w 925"/>
              <a:gd name="T1" fmla="*/ 2147483647 h 717"/>
              <a:gd name="T2" fmla="*/ 2147483647 w 925"/>
              <a:gd name="T3" fmla="*/ 2147483647 h 717"/>
              <a:gd name="T4" fmla="*/ 2147483647 w 925"/>
              <a:gd name="T5" fmla="*/ 2147483647 h 717"/>
              <a:gd name="T6" fmla="*/ 2147483647 w 925"/>
              <a:gd name="T7" fmla="*/ 2147483647 h 717"/>
              <a:gd name="T8" fmla="*/ 2147483647 w 925"/>
              <a:gd name="T9" fmla="*/ 2147483647 h 717"/>
              <a:gd name="T10" fmla="*/ 2147483647 w 925"/>
              <a:gd name="T11" fmla="*/ 2147483647 h 717"/>
              <a:gd name="T12" fmla="*/ 2147483647 w 925"/>
              <a:gd name="T13" fmla="*/ 2147483647 h 717"/>
              <a:gd name="T14" fmla="*/ 2147483647 w 925"/>
              <a:gd name="T15" fmla="*/ 2147483647 h 717"/>
              <a:gd name="T16" fmla="*/ 2147483647 w 925"/>
              <a:gd name="T17" fmla="*/ 2147483647 h 717"/>
              <a:gd name="T18" fmla="*/ 2147483647 w 925"/>
              <a:gd name="T19" fmla="*/ 2147483647 h 717"/>
              <a:gd name="T20" fmla="*/ 2147483647 w 925"/>
              <a:gd name="T21" fmla="*/ 2147483647 h 717"/>
              <a:gd name="T22" fmla="*/ 2147483647 w 925"/>
              <a:gd name="T23" fmla="*/ 2147483647 h 717"/>
              <a:gd name="T24" fmla="*/ 2147483647 w 925"/>
              <a:gd name="T25" fmla="*/ 2147483647 h 717"/>
              <a:gd name="T26" fmla="*/ 2147483647 w 925"/>
              <a:gd name="T27" fmla="*/ 2147483647 h 717"/>
              <a:gd name="T28" fmla="*/ 2147483647 w 925"/>
              <a:gd name="T29" fmla="*/ 2147483647 h 717"/>
              <a:gd name="T30" fmla="*/ 2147483647 w 925"/>
              <a:gd name="T31" fmla="*/ 2147483647 h 717"/>
              <a:gd name="T32" fmla="*/ 2147483647 w 925"/>
              <a:gd name="T33" fmla="*/ 2147483647 h 717"/>
              <a:gd name="T34" fmla="*/ 2147483647 w 925"/>
              <a:gd name="T35" fmla="*/ 2147483647 h 717"/>
              <a:gd name="T36" fmla="*/ 2147483647 w 925"/>
              <a:gd name="T37" fmla="*/ 2147483647 h 717"/>
              <a:gd name="T38" fmla="*/ 2147483647 w 925"/>
              <a:gd name="T39" fmla="*/ 2147483647 h 717"/>
              <a:gd name="T40" fmla="*/ 2147483647 w 925"/>
              <a:gd name="T41" fmla="*/ 2147483647 h 717"/>
              <a:gd name="T42" fmla="*/ 2147483647 w 925"/>
              <a:gd name="T43" fmla="*/ 2147483647 h 717"/>
              <a:gd name="T44" fmla="*/ 2147483647 w 925"/>
              <a:gd name="T45" fmla="*/ 2147483647 h 717"/>
              <a:gd name="T46" fmla="*/ 2147483647 w 925"/>
              <a:gd name="T47" fmla="*/ 2147483647 h 717"/>
              <a:gd name="T48" fmla="*/ 2147483647 w 925"/>
              <a:gd name="T49" fmla="*/ 2147483647 h 717"/>
              <a:gd name="T50" fmla="*/ 2147483647 w 925"/>
              <a:gd name="T51" fmla="*/ 2147483647 h 717"/>
              <a:gd name="T52" fmla="*/ 2147483647 w 925"/>
              <a:gd name="T53" fmla="*/ 2147483647 h 717"/>
              <a:gd name="T54" fmla="*/ 2147483647 w 925"/>
              <a:gd name="T55" fmla="*/ 2147483647 h 717"/>
              <a:gd name="T56" fmla="*/ 2147483647 w 925"/>
              <a:gd name="T57" fmla="*/ 2147483647 h 717"/>
              <a:gd name="T58" fmla="*/ 2147483647 w 925"/>
              <a:gd name="T59" fmla="*/ 2147483647 h 717"/>
              <a:gd name="T60" fmla="*/ 2147483647 w 925"/>
              <a:gd name="T61" fmla="*/ 2147483647 h 717"/>
              <a:gd name="T62" fmla="*/ 2147483647 w 925"/>
              <a:gd name="T63" fmla="*/ 2147483647 h 717"/>
              <a:gd name="T64" fmla="*/ 2147483647 w 925"/>
              <a:gd name="T65" fmla="*/ 2147483647 h 717"/>
              <a:gd name="T66" fmla="*/ 2147483647 w 925"/>
              <a:gd name="T67" fmla="*/ 2147483647 h 717"/>
              <a:gd name="T68" fmla="*/ 2147483647 w 925"/>
              <a:gd name="T69" fmla="*/ 2147483647 h 717"/>
              <a:gd name="T70" fmla="*/ 2147483647 w 925"/>
              <a:gd name="T71" fmla="*/ 2147483647 h 717"/>
              <a:gd name="T72" fmla="*/ 2147483647 w 925"/>
              <a:gd name="T73" fmla="*/ 2147483647 h 717"/>
              <a:gd name="T74" fmla="*/ 2147483647 w 925"/>
              <a:gd name="T75" fmla="*/ 2147483647 h 717"/>
              <a:gd name="T76" fmla="*/ 2147483647 w 925"/>
              <a:gd name="T77" fmla="*/ 2147483647 h 717"/>
              <a:gd name="T78" fmla="*/ 2147483647 w 925"/>
              <a:gd name="T79" fmla="*/ 2147483647 h 717"/>
              <a:gd name="T80" fmla="*/ 2147483647 w 925"/>
              <a:gd name="T81" fmla="*/ 2147483647 h 717"/>
              <a:gd name="T82" fmla="*/ 2147483647 w 925"/>
              <a:gd name="T83" fmla="*/ 2147483647 h 71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925"/>
              <a:gd name="T127" fmla="*/ 0 h 717"/>
              <a:gd name="T128" fmla="*/ 925 w 925"/>
              <a:gd name="T129" fmla="*/ 717 h 71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925" h="717">
                <a:moveTo>
                  <a:pt x="18" y="653"/>
                </a:moveTo>
                <a:lnTo>
                  <a:pt x="71" y="613"/>
                </a:lnTo>
                <a:cubicBezTo>
                  <a:pt x="86" y="602"/>
                  <a:pt x="107" y="605"/>
                  <a:pt x="118" y="619"/>
                </a:cubicBezTo>
                <a:cubicBezTo>
                  <a:pt x="129" y="634"/>
                  <a:pt x="126" y="655"/>
                  <a:pt x="111" y="666"/>
                </a:cubicBezTo>
                <a:lnTo>
                  <a:pt x="58" y="706"/>
                </a:lnTo>
                <a:cubicBezTo>
                  <a:pt x="43" y="717"/>
                  <a:pt x="22" y="714"/>
                  <a:pt x="11" y="700"/>
                </a:cubicBezTo>
                <a:cubicBezTo>
                  <a:pt x="0" y="685"/>
                  <a:pt x="3" y="664"/>
                  <a:pt x="18" y="653"/>
                </a:cubicBezTo>
                <a:close/>
                <a:moveTo>
                  <a:pt x="177" y="533"/>
                </a:moveTo>
                <a:lnTo>
                  <a:pt x="230" y="493"/>
                </a:lnTo>
                <a:cubicBezTo>
                  <a:pt x="245" y="482"/>
                  <a:pt x="266" y="484"/>
                  <a:pt x="277" y="499"/>
                </a:cubicBezTo>
                <a:cubicBezTo>
                  <a:pt x="288" y="514"/>
                  <a:pt x="285" y="535"/>
                  <a:pt x="270" y="546"/>
                </a:cubicBezTo>
                <a:lnTo>
                  <a:pt x="217" y="586"/>
                </a:lnTo>
                <a:cubicBezTo>
                  <a:pt x="203" y="597"/>
                  <a:pt x="182" y="594"/>
                  <a:pt x="171" y="579"/>
                </a:cubicBezTo>
                <a:cubicBezTo>
                  <a:pt x="160" y="565"/>
                  <a:pt x="163" y="544"/>
                  <a:pt x="177" y="533"/>
                </a:cubicBezTo>
                <a:close/>
                <a:moveTo>
                  <a:pt x="337" y="412"/>
                </a:moveTo>
                <a:lnTo>
                  <a:pt x="390" y="372"/>
                </a:lnTo>
                <a:cubicBezTo>
                  <a:pt x="404" y="361"/>
                  <a:pt x="425" y="364"/>
                  <a:pt x="436" y="379"/>
                </a:cubicBezTo>
                <a:cubicBezTo>
                  <a:pt x="447" y="393"/>
                  <a:pt x="444" y="414"/>
                  <a:pt x="430" y="425"/>
                </a:cubicBezTo>
                <a:lnTo>
                  <a:pt x="377" y="466"/>
                </a:lnTo>
                <a:cubicBezTo>
                  <a:pt x="362" y="477"/>
                  <a:pt x="341" y="474"/>
                  <a:pt x="330" y="459"/>
                </a:cubicBezTo>
                <a:cubicBezTo>
                  <a:pt x="319" y="444"/>
                  <a:pt x="322" y="423"/>
                  <a:pt x="337" y="412"/>
                </a:cubicBezTo>
                <a:close/>
                <a:moveTo>
                  <a:pt x="496" y="292"/>
                </a:moveTo>
                <a:lnTo>
                  <a:pt x="549" y="252"/>
                </a:lnTo>
                <a:cubicBezTo>
                  <a:pt x="564" y="241"/>
                  <a:pt x="585" y="244"/>
                  <a:pt x="596" y="258"/>
                </a:cubicBezTo>
                <a:cubicBezTo>
                  <a:pt x="607" y="273"/>
                  <a:pt x="604" y="294"/>
                  <a:pt x="589" y="305"/>
                </a:cubicBezTo>
                <a:lnTo>
                  <a:pt x="536" y="345"/>
                </a:lnTo>
                <a:cubicBezTo>
                  <a:pt x="521" y="356"/>
                  <a:pt x="501" y="353"/>
                  <a:pt x="489" y="339"/>
                </a:cubicBezTo>
                <a:cubicBezTo>
                  <a:pt x="478" y="324"/>
                  <a:pt x="481" y="303"/>
                  <a:pt x="496" y="292"/>
                </a:cubicBezTo>
                <a:close/>
                <a:moveTo>
                  <a:pt x="655" y="172"/>
                </a:moveTo>
                <a:lnTo>
                  <a:pt x="708" y="132"/>
                </a:lnTo>
                <a:cubicBezTo>
                  <a:pt x="723" y="121"/>
                  <a:pt x="744" y="124"/>
                  <a:pt x="755" y="138"/>
                </a:cubicBezTo>
                <a:cubicBezTo>
                  <a:pt x="766" y="153"/>
                  <a:pt x="763" y="174"/>
                  <a:pt x="749" y="185"/>
                </a:cubicBezTo>
                <a:lnTo>
                  <a:pt x="695" y="225"/>
                </a:lnTo>
                <a:cubicBezTo>
                  <a:pt x="681" y="236"/>
                  <a:pt x="660" y="233"/>
                  <a:pt x="649" y="218"/>
                </a:cubicBezTo>
                <a:cubicBezTo>
                  <a:pt x="638" y="204"/>
                  <a:pt x="641" y="183"/>
                  <a:pt x="655" y="172"/>
                </a:cubicBezTo>
                <a:close/>
                <a:moveTo>
                  <a:pt x="815" y="51"/>
                </a:moveTo>
                <a:lnTo>
                  <a:pt x="868" y="11"/>
                </a:lnTo>
                <a:cubicBezTo>
                  <a:pt x="882" y="0"/>
                  <a:pt x="903" y="3"/>
                  <a:pt x="914" y="18"/>
                </a:cubicBezTo>
                <a:cubicBezTo>
                  <a:pt x="925" y="33"/>
                  <a:pt x="923" y="53"/>
                  <a:pt x="908" y="64"/>
                </a:cubicBezTo>
                <a:lnTo>
                  <a:pt x="855" y="105"/>
                </a:lnTo>
                <a:cubicBezTo>
                  <a:pt x="840" y="116"/>
                  <a:pt x="819" y="113"/>
                  <a:pt x="808" y="98"/>
                </a:cubicBezTo>
                <a:cubicBezTo>
                  <a:pt x="797" y="83"/>
                  <a:pt x="800" y="63"/>
                  <a:pt x="815" y="51"/>
                </a:cubicBezTo>
                <a:close/>
              </a:path>
            </a:pathLst>
          </a:custGeom>
          <a:solidFill>
            <a:srgbClr val="00CCFF"/>
          </a:solidFill>
          <a:ln w="4763" cap="flat">
            <a:solidFill>
              <a:srgbClr val="00CCFF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83" name="Freeform 58">
            <a:extLst>
              <a:ext uri="{FF2B5EF4-FFF2-40B4-BE49-F238E27FC236}">
                <a16:creationId xmlns:a16="http://schemas.microsoft.com/office/drawing/2014/main" id="{0AA2407D-5B08-42E1-A75F-1C4EB1694FBA}"/>
              </a:ext>
            </a:extLst>
          </p:cNvPr>
          <p:cNvSpPr>
            <a:spLocks/>
          </p:cNvSpPr>
          <p:nvPr/>
        </p:nvSpPr>
        <p:spPr bwMode="auto">
          <a:xfrm>
            <a:off x="5717625" y="4084639"/>
            <a:ext cx="111125" cy="98425"/>
          </a:xfrm>
          <a:custGeom>
            <a:avLst/>
            <a:gdLst>
              <a:gd name="T0" fmla="*/ 0 w 70"/>
              <a:gd name="T1" fmla="*/ 2147483647 h 62"/>
              <a:gd name="T2" fmla="*/ 2147483647 w 70"/>
              <a:gd name="T3" fmla="*/ 0 h 62"/>
              <a:gd name="T4" fmla="*/ 2147483647 w 70"/>
              <a:gd name="T5" fmla="*/ 2147483647 h 62"/>
              <a:gd name="T6" fmla="*/ 0 w 70"/>
              <a:gd name="T7" fmla="*/ 2147483647 h 62"/>
              <a:gd name="T8" fmla="*/ 0 60000 65536"/>
              <a:gd name="T9" fmla="*/ 0 60000 65536"/>
              <a:gd name="T10" fmla="*/ 0 60000 65536"/>
              <a:gd name="T11" fmla="*/ 0 60000 65536"/>
              <a:gd name="T12" fmla="*/ 0 w 70"/>
              <a:gd name="T13" fmla="*/ 0 h 62"/>
              <a:gd name="T14" fmla="*/ 70 w 70"/>
              <a:gd name="T15" fmla="*/ 62 h 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" h="62">
                <a:moveTo>
                  <a:pt x="0" y="24"/>
                </a:moveTo>
                <a:lnTo>
                  <a:pt x="70" y="0"/>
                </a:lnTo>
                <a:lnTo>
                  <a:pt x="28" y="62"/>
                </a:lnTo>
                <a:lnTo>
                  <a:pt x="0" y="24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4" name="Line 59">
            <a:extLst>
              <a:ext uri="{FF2B5EF4-FFF2-40B4-BE49-F238E27FC236}">
                <a16:creationId xmlns:a16="http://schemas.microsoft.com/office/drawing/2014/main" id="{634B8015-4DA7-4574-A597-7791B9ED63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62124" y="4146550"/>
            <a:ext cx="325438" cy="173038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5" name="Freeform 60">
            <a:extLst>
              <a:ext uri="{FF2B5EF4-FFF2-40B4-BE49-F238E27FC236}">
                <a16:creationId xmlns:a16="http://schemas.microsoft.com/office/drawing/2014/main" id="{A401E57D-9724-47DF-AD4F-3AF792ECF870}"/>
              </a:ext>
            </a:extLst>
          </p:cNvPr>
          <p:cNvSpPr>
            <a:spLocks/>
          </p:cNvSpPr>
          <p:nvPr/>
        </p:nvSpPr>
        <p:spPr bwMode="auto">
          <a:xfrm>
            <a:off x="6085924" y="4105275"/>
            <a:ext cx="96838" cy="71438"/>
          </a:xfrm>
          <a:custGeom>
            <a:avLst/>
            <a:gdLst>
              <a:gd name="T0" fmla="*/ 2147483647 w 61"/>
              <a:gd name="T1" fmla="*/ 2147483647 h 45"/>
              <a:gd name="T2" fmla="*/ 0 w 61"/>
              <a:gd name="T3" fmla="*/ 0 h 45"/>
              <a:gd name="T4" fmla="*/ 2147483647 w 61"/>
              <a:gd name="T5" fmla="*/ 2147483647 h 45"/>
              <a:gd name="T6" fmla="*/ 2147483647 w 61"/>
              <a:gd name="T7" fmla="*/ 2147483647 h 45"/>
              <a:gd name="T8" fmla="*/ 0 60000 65536"/>
              <a:gd name="T9" fmla="*/ 0 60000 65536"/>
              <a:gd name="T10" fmla="*/ 0 60000 65536"/>
              <a:gd name="T11" fmla="*/ 0 60000 65536"/>
              <a:gd name="T12" fmla="*/ 0 w 61"/>
              <a:gd name="T13" fmla="*/ 0 h 45"/>
              <a:gd name="T14" fmla="*/ 61 w 61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" h="45">
                <a:moveTo>
                  <a:pt x="43" y="45"/>
                </a:moveTo>
                <a:lnTo>
                  <a:pt x="0" y="0"/>
                </a:lnTo>
                <a:lnTo>
                  <a:pt x="61" y="11"/>
                </a:lnTo>
                <a:lnTo>
                  <a:pt x="43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6" name="Freeform 61">
            <a:extLst>
              <a:ext uri="{FF2B5EF4-FFF2-40B4-BE49-F238E27FC236}">
                <a16:creationId xmlns:a16="http://schemas.microsoft.com/office/drawing/2014/main" id="{423F02E1-D1D5-4F91-981C-5C04CF075BC8}"/>
              </a:ext>
            </a:extLst>
          </p:cNvPr>
          <p:cNvSpPr>
            <a:spLocks noEditPoints="1"/>
          </p:cNvSpPr>
          <p:nvPr/>
        </p:nvSpPr>
        <p:spPr bwMode="auto">
          <a:xfrm>
            <a:off x="5950987" y="3783014"/>
            <a:ext cx="125412" cy="263525"/>
          </a:xfrm>
          <a:custGeom>
            <a:avLst/>
            <a:gdLst>
              <a:gd name="T0" fmla="*/ 2147483647 w 406"/>
              <a:gd name="T1" fmla="*/ 2147483647 h 847"/>
              <a:gd name="T2" fmla="*/ 2147483647 w 406"/>
              <a:gd name="T3" fmla="*/ 2147483647 h 847"/>
              <a:gd name="T4" fmla="*/ 2147483647 w 406"/>
              <a:gd name="T5" fmla="*/ 2147483647 h 847"/>
              <a:gd name="T6" fmla="*/ 2147483647 w 406"/>
              <a:gd name="T7" fmla="*/ 2147483647 h 847"/>
              <a:gd name="T8" fmla="*/ 2147483647 w 406"/>
              <a:gd name="T9" fmla="*/ 2147483647 h 847"/>
              <a:gd name="T10" fmla="*/ 2147483647 w 406"/>
              <a:gd name="T11" fmla="*/ 2147483647 h 847"/>
              <a:gd name="T12" fmla="*/ 2147483647 w 406"/>
              <a:gd name="T13" fmla="*/ 2147483647 h 847"/>
              <a:gd name="T14" fmla="*/ 2147483647 w 406"/>
              <a:gd name="T15" fmla="*/ 2147483647 h 847"/>
              <a:gd name="T16" fmla="*/ 2147483647 w 406"/>
              <a:gd name="T17" fmla="*/ 2147483647 h 847"/>
              <a:gd name="T18" fmla="*/ 2147483647 w 406"/>
              <a:gd name="T19" fmla="*/ 2147483647 h 847"/>
              <a:gd name="T20" fmla="*/ 2147483647 w 406"/>
              <a:gd name="T21" fmla="*/ 2147483647 h 847"/>
              <a:gd name="T22" fmla="*/ 2147483647 w 406"/>
              <a:gd name="T23" fmla="*/ 2147483647 h 847"/>
              <a:gd name="T24" fmla="*/ 2147483647 w 406"/>
              <a:gd name="T25" fmla="*/ 2147483647 h 847"/>
              <a:gd name="T26" fmla="*/ 2147483647 w 406"/>
              <a:gd name="T27" fmla="*/ 2147483647 h 847"/>
              <a:gd name="T28" fmla="*/ 2147483647 w 406"/>
              <a:gd name="T29" fmla="*/ 2147483647 h 847"/>
              <a:gd name="T30" fmla="*/ 2147483647 w 406"/>
              <a:gd name="T31" fmla="*/ 2147483647 h 847"/>
              <a:gd name="T32" fmla="*/ 2147483647 w 406"/>
              <a:gd name="T33" fmla="*/ 2147483647 h 847"/>
              <a:gd name="T34" fmla="*/ 2147483647 w 406"/>
              <a:gd name="T35" fmla="*/ 2147483647 h 847"/>
              <a:gd name="T36" fmla="*/ 2147483647 w 406"/>
              <a:gd name="T37" fmla="*/ 2147483647 h 847"/>
              <a:gd name="T38" fmla="*/ 2147483647 w 406"/>
              <a:gd name="T39" fmla="*/ 2147483647 h 847"/>
              <a:gd name="T40" fmla="*/ 2147483647 w 406"/>
              <a:gd name="T41" fmla="*/ 2147483647 h 847"/>
              <a:gd name="T42" fmla="*/ 2147483647 w 406"/>
              <a:gd name="T43" fmla="*/ 2147483647 h 847"/>
              <a:gd name="T44" fmla="*/ 2147483647 w 406"/>
              <a:gd name="T45" fmla="*/ 2147483647 h 847"/>
              <a:gd name="T46" fmla="*/ 2147483647 w 406"/>
              <a:gd name="T47" fmla="*/ 2147483647 h 847"/>
              <a:gd name="T48" fmla="*/ 2147483647 w 406"/>
              <a:gd name="T49" fmla="*/ 2147483647 h 847"/>
              <a:gd name="T50" fmla="*/ 2147483647 w 406"/>
              <a:gd name="T51" fmla="*/ 2147483647 h 847"/>
              <a:gd name="T52" fmla="*/ 2147483647 w 406"/>
              <a:gd name="T53" fmla="*/ 2147483647 h 847"/>
              <a:gd name="T54" fmla="*/ 2147483647 w 406"/>
              <a:gd name="T55" fmla="*/ 2147483647 h 847"/>
              <a:gd name="T56" fmla="*/ 2147483647 w 406"/>
              <a:gd name="T57" fmla="*/ 2147483647 h 847"/>
              <a:gd name="T58" fmla="*/ 2147483647 w 406"/>
              <a:gd name="T59" fmla="*/ 2147483647 h 847"/>
              <a:gd name="T60" fmla="*/ 2147483647 w 406"/>
              <a:gd name="T61" fmla="*/ 2147483647 h 847"/>
              <a:gd name="T62" fmla="*/ 2147483647 w 406"/>
              <a:gd name="T63" fmla="*/ 2147483647 h 847"/>
              <a:gd name="T64" fmla="*/ 2147483647 w 406"/>
              <a:gd name="T65" fmla="*/ 2147483647 h 847"/>
              <a:gd name="T66" fmla="*/ 2147483647 w 406"/>
              <a:gd name="T67" fmla="*/ 2147483647 h 847"/>
              <a:gd name="T68" fmla="*/ 2147483647 w 406"/>
              <a:gd name="T69" fmla="*/ 2147483647 h 84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406"/>
              <a:gd name="T106" fmla="*/ 0 h 847"/>
              <a:gd name="T107" fmla="*/ 406 w 406"/>
              <a:gd name="T108" fmla="*/ 847 h 847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406" h="847">
                <a:moveTo>
                  <a:pt x="7" y="796"/>
                </a:moveTo>
                <a:lnTo>
                  <a:pt x="34" y="735"/>
                </a:lnTo>
                <a:cubicBezTo>
                  <a:pt x="41" y="718"/>
                  <a:pt x="60" y="710"/>
                  <a:pt x="77" y="718"/>
                </a:cubicBezTo>
                <a:cubicBezTo>
                  <a:pt x="94" y="725"/>
                  <a:pt x="102" y="744"/>
                  <a:pt x="95" y="761"/>
                </a:cubicBezTo>
                <a:lnTo>
                  <a:pt x="69" y="822"/>
                </a:lnTo>
                <a:cubicBezTo>
                  <a:pt x="61" y="839"/>
                  <a:pt x="42" y="847"/>
                  <a:pt x="25" y="840"/>
                </a:cubicBezTo>
                <a:cubicBezTo>
                  <a:pt x="8" y="833"/>
                  <a:pt x="0" y="813"/>
                  <a:pt x="7" y="796"/>
                </a:cubicBezTo>
                <a:close/>
                <a:moveTo>
                  <a:pt x="86" y="613"/>
                </a:moveTo>
                <a:lnTo>
                  <a:pt x="112" y="551"/>
                </a:lnTo>
                <a:cubicBezTo>
                  <a:pt x="120" y="535"/>
                  <a:pt x="139" y="527"/>
                  <a:pt x="156" y="534"/>
                </a:cubicBezTo>
                <a:cubicBezTo>
                  <a:pt x="173" y="541"/>
                  <a:pt x="181" y="561"/>
                  <a:pt x="174" y="578"/>
                </a:cubicBezTo>
                <a:lnTo>
                  <a:pt x="147" y="639"/>
                </a:lnTo>
                <a:cubicBezTo>
                  <a:pt x="140" y="656"/>
                  <a:pt x="121" y="664"/>
                  <a:pt x="104" y="656"/>
                </a:cubicBezTo>
                <a:cubicBezTo>
                  <a:pt x="87" y="649"/>
                  <a:pt x="79" y="630"/>
                  <a:pt x="86" y="613"/>
                </a:cubicBezTo>
                <a:close/>
                <a:moveTo>
                  <a:pt x="165" y="429"/>
                </a:moveTo>
                <a:lnTo>
                  <a:pt x="191" y="368"/>
                </a:lnTo>
                <a:cubicBezTo>
                  <a:pt x="198" y="351"/>
                  <a:pt x="218" y="343"/>
                  <a:pt x="235" y="350"/>
                </a:cubicBezTo>
                <a:cubicBezTo>
                  <a:pt x="252" y="358"/>
                  <a:pt x="259" y="377"/>
                  <a:pt x="252" y="394"/>
                </a:cubicBezTo>
                <a:lnTo>
                  <a:pt x="226" y="455"/>
                </a:lnTo>
                <a:cubicBezTo>
                  <a:pt x="219" y="472"/>
                  <a:pt x="199" y="480"/>
                  <a:pt x="182" y="473"/>
                </a:cubicBezTo>
                <a:cubicBezTo>
                  <a:pt x="165" y="466"/>
                  <a:pt x="158" y="446"/>
                  <a:pt x="165" y="429"/>
                </a:cubicBezTo>
                <a:close/>
                <a:moveTo>
                  <a:pt x="243" y="246"/>
                </a:moveTo>
                <a:lnTo>
                  <a:pt x="270" y="184"/>
                </a:lnTo>
                <a:cubicBezTo>
                  <a:pt x="277" y="168"/>
                  <a:pt x="296" y="160"/>
                  <a:pt x="313" y="167"/>
                </a:cubicBezTo>
                <a:cubicBezTo>
                  <a:pt x="330" y="174"/>
                  <a:pt x="338" y="194"/>
                  <a:pt x="331" y="211"/>
                </a:cubicBezTo>
                <a:lnTo>
                  <a:pt x="305" y="272"/>
                </a:lnTo>
                <a:cubicBezTo>
                  <a:pt x="297" y="289"/>
                  <a:pt x="278" y="297"/>
                  <a:pt x="261" y="289"/>
                </a:cubicBezTo>
                <a:cubicBezTo>
                  <a:pt x="244" y="282"/>
                  <a:pt x="236" y="262"/>
                  <a:pt x="243" y="246"/>
                </a:cubicBezTo>
                <a:close/>
                <a:moveTo>
                  <a:pt x="322" y="62"/>
                </a:moveTo>
                <a:lnTo>
                  <a:pt x="338" y="25"/>
                </a:lnTo>
                <a:cubicBezTo>
                  <a:pt x="345" y="8"/>
                  <a:pt x="365" y="0"/>
                  <a:pt x="382" y="8"/>
                </a:cubicBezTo>
                <a:cubicBezTo>
                  <a:pt x="399" y="15"/>
                  <a:pt x="406" y="34"/>
                  <a:pt x="399" y="51"/>
                </a:cubicBezTo>
                <a:lnTo>
                  <a:pt x="383" y="88"/>
                </a:lnTo>
                <a:cubicBezTo>
                  <a:pt x="376" y="105"/>
                  <a:pt x="356" y="113"/>
                  <a:pt x="340" y="106"/>
                </a:cubicBezTo>
                <a:cubicBezTo>
                  <a:pt x="323" y="99"/>
                  <a:pt x="315" y="79"/>
                  <a:pt x="322" y="62"/>
                </a:cubicBezTo>
                <a:close/>
              </a:path>
            </a:pathLst>
          </a:custGeom>
          <a:solidFill>
            <a:srgbClr val="00CCFF"/>
          </a:solidFill>
          <a:ln w="4763" cap="flat">
            <a:solidFill>
              <a:srgbClr val="00CCFF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87" name="Freeform 62">
            <a:extLst>
              <a:ext uri="{FF2B5EF4-FFF2-40B4-BE49-F238E27FC236}">
                <a16:creationId xmlns:a16="http://schemas.microsoft.com/office/drawing/2014/main" id="{30469E9A-F143-488C-929E-D2DB2D27DB14}"/>
              </a:ext>
            </a:extLst>
          </p:cNvPr>
          <p:cNvSpPr>
            <a:spLocks/>
          </p:cNvSpPr>
          <p:nvPr/>
        </p:nvSpPr>
        <p:spPr bwMode="auto">
          <a:xfrm>
            <a:off x="6027188" y="3700464"/>
            <a:ext cx="79375" cy="117475"/>
          </a:xfrm>
          <a:custGeom>
            <a:avLst/>
            <a:gdLst>
              <a:gd name="T0" fmla="*/ 0 w 50"/>
              <a:gd name="T1" fmla="*/ 2147483647 h 74"/>
              <a:gd name="T2" fmla="*/ 2147483647 w 50"/>
              <a:gd name="T3" fmla="*/ 0 h 74"/>
              <a:gd name="T4" fmla="*/ 2147483647 w 50"/>
              <a:gd name="T5" fmla="*/ 2147483647 h 74"/>
              <a:gd name="T6" fmla="*/ 0 w 50"/>
              <a:gd name="T7" fmla="*/ 2147483647 h 74"/>
              <a:gd name="T8" fmla="*/ 0 60000 65536"/>
              <a:gd name="T9" fmla="*/ 0 60000 65536"/>
              <a:gd name="T10" fmla="*/ 0 60000 65536"/>
              <a:gd name="T11" fmla="*/ 0 60000 65536"/>
              <a:gd name="T12" fmla="*/ 0 w 50"/>
              <a:gd name="T13" fmla="*/ 0 h 74"/>
              <a:gd name="T14" fmla="*/ 50 w 50"/>
              <a:gd name="T15" fmla="*/ 74 h 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" h="74">
                <a:moveTo>
                  <a:pt x="0" y="55"/>
                </a:moveTo>
                <a:lnTo>
                  <a:pt x="50" y="0"/>
                </a:lnTo>
                <a:lnTo>
                  <a:pt x="43" y="74"/>
                </a:lnTo>
                <a:lnTo>
                  <a:pt x="0" y="55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8" name="Line 63">
            <a:extLst>
              <a:ext uri="{FF2B5EF4-FFF2-40B4-BE49-F238E27FC236}">
                <a16:creationId xmlns:a16="http://schemas.microsoft.com/office/drawing/2014/main" id="{6FC5936A-A65B-4394-B7F8-E75029F03A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60450" y="5035550"/>
            <a:ext cx="155575" cy="285750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9" name="Freeform 64">
            <a:extLst>
              <a:ext uri="{FF2B5EF4-FFF2-40B4-BE49-F238E27FC236}">
                <a16:creationId xmlns:a16="http://schemas.microsoft.com/office/drawing/2014/main" id="{91F6DC38-69E8-4666-88D1-9F6CAF5AC20C}"/>
              </a:ext>
            </a:extLst>
          </p:cNvPr>
          <p:cNvSpPr>
            <a:spLocks/>
          </p:cNvSpPr>
          <p:nvPr/>
        </p:nvSpPr>
        <p:spPr bwMode="auto">
          <a:xfrm>
            <a:off x="5584274" y="4960939"/>
            <a:ext cx="71438" cy="96837"/>
          </a:xfrm>
          <a:custGeom>
            <a:avLst/>
            <a:gdLst>
              <a:gd name="T0" fmla="*/ 0 w 45"/>
              <a:gd name="T1" fmla="*/ 2147483647 h 61"/>
              <a:gd name="T2" fmla="*/ 2147483647 w 45"/>
              <a:gd name="T3" fmla="*/ 0 h 61"/>
              <a:gd name="T4" fmla="*/ 2147483647 w 45"/>
              <a:gd name="T5" fmla="*/ 2147483647 h 61"/>
              <a:gd name="T6" fmla="*/ 0 w 45"/>
              <a:gd name="T7" fmla="*/ 2147483647 h 61"/>
              <a:gd name="T8" fmla="*/ 0 60000 65536"/>
              <a:gd name="T9" fmla="*/ 0 60000 65536"/>
              <a:gd name="T10" fmla="*/ 0 60000 65536"/>
              <a:gd name="T11" fmla="*/ 0 60000 65536"/>
              <a:gd name="T12" fmla="*/ 0 w 45"/>
              <a:gd name="T13" fmla="*/ 0 h 61"/>
              <a:gd name="T14" fmla="*/ 45 w 45"/>
              <a:gd name="T15" fmla="*/ 61 h 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" h="61">
                <a:moveTo>
                  <a:pt x="0" y="42"/>
                </a:moveTo>
                <a:lnTo>
                  <a:pt x="45" y="0"/>
                </a:lnTo>
                <a:lnTo>
                  <a:pt x="35" y="61"/>
                </a:lnTo>
                <a:lnTo>
                  <a:pt x="0" y="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90" name="Line 65">
            <a:extLst>
              <a:ext uri="{FF2B5EF4-FFF2-40B4-BE49-F238E27FC236}">
                <a16:creationId xmlns:a16="http://schemas.microsoft.com/office/drawing/2014/main" id="{F2BBE985-551D-4779-808B-0C46B5DDC9A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95387" y="4543426"/>
            <a:ext cx="144462" cy="301625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91" name="Freeform 66">
            <a:extLst>
              <a:ext uri="{FF2B5EF4-FFF2-40B4-BE49-F238E27FC236}">
                <a16:creationId xmlns:a16="http://schemas.microsoft.com/office/drawing/2014/main" id="{73182F06-3318-4D1D-96C2-7BC142A3EA5E}"/>
              </a:ext>
            </a:extLst>
          </p:cNvPr>
          <p:cNvSpPr>
            <a:spLocks/>
          </p:cNvSpPr>
          <p:nvPr/>
        </p:nvSpPr>
        <p:spPr bwMode="auto">
          <a:xfrm>
            <a:off x="5557287" y="4465639"/>
            <a:ext cx="68262" cy="98425"/>
          </a:xfrm>
          <a:custGeom>
            <a:avLst/>
            <a:gdLst>
              <a:gd name="T0" fmla="*/ 2147483647 w 43"/>
              <a:gd name="T1" fmla="*/ 2147483647 h 62"/>
              <a:gd name="T2" fmla="*/ 0 w 43"/>
              <a:gd name="T3" fmla="*/ 0 h 62"/>
              <a:gd name="T4" fmla="*/ 2147483647 w 43"/>
              <a:gd name="T5" fmla="*/ 2147483647 h 62"/>
              <a:gd name="T6" fmla="*/ 2147483647 w 43"/>
              <a:gd name="T7" fmla="*/ 2147483647 h 62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62"/>
              <a:gd name="T14" fmla="*/ 43 w 43"/>
              <a:gd name="T15" fmla="*/ 62 h 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62">
                <a:moveTo>
                  <a:pt x="8" y="62"/>
                </a:moveTo>
                <a:lnTo>
                  <a:pt x="0" y="0"/>
                </a:lnTo>
                <a:lnTo>
                  <a:pt x="43" y="45"/>
                </a:lnTo>
                <a:lnTo>
                  <a:pt x="8" y="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92" name="Freeform 67">
            <a:extLst>
              <a:ext uri="{FF2B5EF4-FFF2-40B4-BE49-F238E27FC236}">
                <a16:creationId xmlns:a16="http://schemas.microsoft.com/office/drawing/2014/main" id="{055AD211-5757-4D72-A90A-93FE529B6773}"/>
              </a:ext>
            </a:extLst>
          </p:cNvPr>
          <p:cNvSpPr>
            <a:spLocks noEditPoints="1"/>
          </p:cNvSpPr>
          <p:nvPr/>
        </p:nvSpPr>
        <p:spPr bwMode="auto">
          <a:xfrm>
            <a:off x="5155650" y="4541838"/>
            <a:ext cx="157163" cy="315912"/>
          </a:xfrm>
          <a:custGeom>
            <a:avLst/>
            <a:gdLst>
              <a:gd name="T0" fmla="*/ 2147483647 w 507"/>
              <a:gd name="T1" fmla="*/ 2147483647 h 1015"/>
              <a:gd name="T2" fmla="*/ 2147483647 w 507"/>
              <a:gd name="T3" fmla="*/ 2147483647 h 1015"/>
              <a:gd name="T4" fmla="*/ 2147483647 w 507"/>
              <a:gd name="T5" fmla="*/ 2147483647 h 1015"/>
              <a:gd name="T6" fmla="*/ 2147483647 w 507"/>
              <a:gd name="T7" fmla="*/ 2147483647 h 1015"/>
              <a:gd name="T8" fmla="*/ 2147483647 w 507"/>
              <a:gd name="T9" fmla="*/ 2147483647 h 1015"/>
              <a:gd name="T10" fmla="*/ 2147483647 w 507"/>
              <a:gd name="T11" fmla="*/ 2147483647 h 1015"/>
              <a:gd name="T12" fmla="*/ 2147483647 w 507"/>
              <a:gd name="T13" fmla="*/ 2147483647 h 1015"/>
              <a:gd name="T14" fmla="*/ 2147483647 w 507"/>
              <a:gd name="T15" fmla="*/ 2147483647 h 1015"/>
              <a:gd name="T16" fmla="*/ 2147483647 w 507"/>
              <a:gd name="T17" fmla="*/ 2147483647 h 1015"/>
              <a:gd name="T18" fmla="*/ 2147483647 w 507"/>
              <a:gd name="T19" fmla="*/ 2147483647 h 1015"/>
              <a:gd name="T20" fmla="*/ 2147483647 w 507"/>
              <a:gd name="T21" fmla="*/ 2147483647 h 1015"/>
              <a:gd name="T22" fmla="*/ 2147483647 w 507"/>
              <a:gd name="T23" fmla="*/ 2147483647 h 1015"/>
              <a:gd name="T24" fmla="*/ 2147483647 w 507"/>
              <a:gd name="T25" fmla="*/ 2147483647 h 1015"/>
              <a:gd name="T26" fmla="*/ 2147483647 w 507"/>
              <a:gd name="T27" fmla="*/ 2147483647 h 1015"/>
              <a:gd name="T28" fmla="*/ 2147483647 w 507"/>
              <a:gd name="T29" fmla="*/ 2147483647 h 1015"/>
              <a:gd name="T30" fmla="*/ 2147483647 w 507"/>
              <a:gd name="T31" fmla="*/ 2147483647 h 1015"/>
              <a:gd name="T32" fmla="*/ 2147483647 w 507"/>
              <a:gd name="T33" fmla="*/ 2147483647 h 1015"/>
              <a:gd name="T34" fmla="*/ 2147483647 w 507"/>
              <a:gd name="T35" fmla="*/ 2147483647 h 1015"/>
              <a:gd name="T36" fmla="*/ 2147483647 w 507"/>
              <a:gd name="T37" fmla="*/ 2147483647 h 1015"/>
              <a:gd name="T38" fmla="*/ 2147483647 w 507"/>
              <a:gd name="T39" fmla="*/ 2147483647 h 1015"/>
              <a:gd name="T40" fmla="*/ 2147483647 w 507"/>
              <a:gd name="T41" fmla="*/ 2147483647 h 1015"/>
              <a:gd name="T42" fmla="*/ 2147483647 w 507"/>
              <a:gd name="T43" fmla="*/ 2147483647 h 1015"/>
              <a:gd name="T44" fmla="*/ 2147483647 w 507"/>
              <a:gd name="T45" fmla="*/ 2147483647 h 1015"/>
              <a:gd name="T46" fmla="*/ 2147483647 w 507"/>
              <a:gd name="T47" fmla="*/ 2147483647 h 1015"/>
              <a:gd name="T48" fmla="*/ 2147483647 w 507"/>
              <a:gd name="T49" fmla="*/ 2147483647 h 1015"/>
              <a:gd name="T50" fmla="*/ 2147483647 w 507"/>
              <a:gd name="T51" fmla="*/ 2147483647 h 1015"/>
              <a:gd name="T52" fmla="*/ 2147483647 w 507"/>
              <a:gd name="T53" fmla="*/ 2147483647 h 1015"/>
              <a:gd name="T54" fmla="*/ 2147483647 w 507"/>
              <a:gd name="T55" fmla="*/ 2147483647 h 1015"/>
              <a:gd name="T56" fmla="*/ 2147483647 w 507"/>
              <a:gd name="T57" fmla="*/ 2147483647 h 1015"/>
              <a:gd name="T58" fmla="*/ 2147483647 w 507"/>
              <a:gd name="T59" fmla="*/ 2147483647 h 1015"/>
              <a:gd name="T60" fmla="*/ 2147483647 w 507"/>
              <a:gd name="T61" fmla="*/ 2147483647 h 1015"/>
              <a:gd name="T62" fmla="*/ 2147483647 w 507"/>
              <a:gd name="T63" fmla="*/ 2147483647 h 1015"/>
              <a:gd name="T64" fmla="*/ 2147483647 w 507"/>
              <a:gd name="T65" fmla="*/ 2147483647 h 1015"/>
              <a:gd name="T66" fmla="*/ 2147483647 w 507"/>
              <a:gd name="T67" fmla="*/ 2147483647 h 1015"/>
              <a:gd name="T68" fmla="*/ 2147483647 w 507"/>
              <a:gd name="T69" fmla="*/ 2147483647 h 1015"/>
              <a:gd name="T70" fmla="*/ 2147483647 w 507"/>
              <a:gd name="T71" fmla="*/ 2147483647 h 1015"/>
              <a:gd name="T72" fmla="*/ 2147483647 w 507"/>
              <a:gd name="T73" fmla="*/ 2147483647 h 1015"/>
              <a:gd name="T74" fmla="*/ 2147483647 w 507"/>
              <a:gd name="T75" fmla="*/ 2147483647 h 1015"/>
              <a:gd name="T76" fmla="*/ 2147483647 w 507"/>
              <a:gd name="T77" fmla="*/ 2147483647 h 1015"/>
              <a:gd name="T78" fmla="*/ 2147483647 w 507"/>
              <a:gd name="T79" fmla="*/ 2147483647 h 1015"/>
              <a:gd name="T80" fmla="*/ 2147483647 w 507"/>
              <a:gd name="T81" fmla="*/ 2147483647 h 1015"/>
              <a:gd name="T82" fmla="*/ 2147483647 w 507"/>
              <a:gd name="T83" fmla="*/ 2147483647 h 101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507"/>
              <a:gd name="T127" fmla="*/ 0 h 1015"/>
              <a:gd name="T128" fmla="*/ 507 w 507"/>
              <a:gd name="T129" fmla="*/ 1015 h 101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507" h="1015">
                <a:moveTo>
                  <a:pt x="8" y="963"/>
                </a:moveTo>
                <a:lnTo>
                  <a:pt x="36" y="902"/>
                </a:lnTo>
                <a:cubicBezTo>
                  <a:pt x="44" y="886"/>
                  <a:pt x="63" y="878"/>
                  <a:pt x="80" y="886"/>
                </a:cubicBezTo>
                <a:cubicBezTo>
                  <a:pt x="97" y="894"/>
                  <a:pt x="104" y="913"/>
                  <a:pt x="96" y="930"/>
                </a:cubicBezTo>
                <a:lnTo>
                  <a:pt x="69" y="990"/>
                </a:lnTo>
                <a:cubicBezTo>
                  <a:pt x="61" y="1007"/>
                  <a:pt x="41" y="1015"/>
                  <a:pt x="24" y="1007"/>
                </a:cubicBezTo>
                <a:cubicBezTo>
                  <a:pt x="8" y="999"/>
                  <a:pt x="0" y="979"/>
                  <a:pt x="8" y="963"/>
                </a:cubicBezTo>
                <a:close/>
                <a:moveTo>
                  <a:pt x="91" y="781"/>
                </a:moveTo>
                <a:lnTo>
                  <a:pt x="119" y="721"/>
                </a:lnTo>
                <a:cubicBezTo>
                  <a:pt x="127" y="704"/>
                  <a:pt x="147" y="697"/>
                  <a:pt x="163" y="704"/>
                </a:cubicBezTo>
                <a:cubicBezTo>
                  <a:pt x="180" y="712"/>
                  <a:pt x="187" y="732"/>
                  <a:pt x="180" y="749"/>
                </a:cubicBezTo>
                <a:lnTo>
                  <a:pt x="152" y="809"/>
                </a:lnTo>
                <a:cubicBezTo>
                  <a:pt x="144" y="826"/>
                  <a:pt x="124" y="833"/>
                  <a:pt x="108" y="825"/>
                </a:cubicBezTo>
                <a:cubicBezTo>
                  <a:pt x="91" y="818"/>
                  <a:pt x="84" y="798"/>
                  <a:pt x="91" y="781"/>
                </a:cubicBezTo>
                <a:close/>
                <a:moveTo>
                  <a:pt x="175" y="600"/>
                </a:moveTo>
                <a:lnTo>
                  <a:pt x="203" y="539"/>
                </a:lnTo>
                <a:cubicBezTo>
                  <a:pt x="210" y="523"/>
                  <a:pt x="230" y="515"/>
                  <a:pt x="247" y="523"/>
                </a:cubicBezTo>
                <a:cubicBezTo>
                  <a:pt x="263" y="531"/>
                  <a:pt x="271" y="550"/>
                  <a:pt x="263" y="567"/>
                </a:cubicBezTo>
                <a:lnTo>
                  <a:pt x="235" y="628"/>
                </a:lnTo>
                <a:cubicBezTo>
                  <a:pt x="228" y="644"/>
                  <a:pt x="208" y="652"/>
                  <a:pt x="191" y="644"/>
                </a:cubicBezTo>
                <a:cubicBezTo>
                  <a:pt x="174" y="636"/>
                  <a:pt x="167" y="616"/>
                  <a:pt x="175" y="600"/>
                </a:cubicBezTo>
                <a:close/>
                <a:moveTo>
                  <a:pt x="258" y="418"/>
                </a:moveTo>
                <a:lnTo>
                  <a:pt x="286" y="358"/>
                </a:lnTo>
                <a:cubicBezTo>
                  <a:pt x="294" y="341"/>
                  <a:pt x="313" y="334"/>
                  <a:pt x="330" y="341"/>
                </a:cubicBezTo>
                <a:cubicBezTo>
                  <a:pt x="347" y="349"/>
                  <a:pt x="354" y="369"/>
                  <a:pt x="346" y="386"/>
                </a:cubicBezTo>
                <a:lnTo>
                  <a:pt x="319" y="446"/>
                </a:lnTo>
                <a:cubicBezTo>
                  <a:pt x="311" y="463"/>
                  <a:pt x="291" y="470"/>
                  <a:pt x="274" y="462"/>
                </a:cubicBezTo>
                <a:cubicBezTo>
                  <a:pt x="258" y="455"/>
                  <a:pt x="250" y="435"/>
                  <a:pt x="258" y="418"/>
                </a:cubicBezTo>
                <a:close/>
                <a:moveTo>
                  <a:pt x="341" y="237"/>
                </a:moveTo>
                <a:lnTo>
                  <a:pt x="369" y="176"/>
                </a:lnTo>
                <a:cubicBezTo>
                  <a:pt x="377" y="160"/>
                  <a:pt x="397" y="152"/>
                  <a:pt x="413" y="160"/>
                </a:cubicBezTo>
                <a:cubicBezTo>
                  <a:pt x="430" y="168"/>
                  <a:pt x="437" y="187"/>
                  <a:pt x="430" y="204"/>
                </a:cubicBezTo>
                <a:lnTo>
                  <a:pt x="402" y="265"/>
                </a:lnTo>
                <a:cubicBezTo>
                  <a:pt x="394" y="281"/>
                  <a:pt x="374" y="289"/>
                  <a:pt x="358" y="281"/>
                </a:cubicBezTo>
                <a:cubicBezTo>
                  <a:pt x="341" y="273"/>
                  <a:pt x="334" y="254"/>
                  <a:pt x="341" y="237"/>
                </a:cubicBezTo>
                <a:close/>
                <a:moveTo>
                  <a:pt x="425" y="55"/>
                </a:moveTo>
                <a:lnTo>
                  <a:pt x="439" y="24"/>
                </a:lnTo>
                <a:cubicBezTo>
                  <a:pt x="447" y="8"/>
                  <a:pt x="467" y="0"/>
                  <a:pt x="483" y="8"/>
                </a:cubicBezTo>
                <a:cubicBezTo>
                  <a:pt x="500" y="16"/>
                  <a:pt x="507" y="35"/>
                  <a:pt x="500" y="52"/>
                </a:cubicBezTo>
                <a:lnTo>
                  <a:pt x="485" y="83"/>
                </a:lnTo>
                <a:cubicBezTo>
                  <a:pt x="478" y="100"/>
                  <a:pt x="458" y="107"/>
                  <a:pt x="441" y="100"/>
                </a:cubicBezTo>
                <a:cubicBezTo>
                  <a:pt x="424" y="92"/>
                  <a:pt x="417" y="72"/>
                  <a:pt x="425" y="55"/>
                </a:cubicBezTo>
                <a:close/>
              </a:path>
            </a:pathLst>
          </a:custGeom>
          <a:solidFill>
            <a:srgbClr val="00CCFF"/>
          </a:solidFill>
          <a:ln w="4763" cap="flat">
            <a:solidFill>
              <a:srgbClr val="00CCFF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93" name="Freeform 68">
            <a:extLst>
              <a:ext uri="{FF2B5EF4-FFF2-40B4-BE49-F238E27FC236}">
                <a16:creationId xmlns:a16="http://schemas.microsoft.com/office/drawing/2014/main" id="{1AFB1CEB-C317-4E6D-891E-4226D25F749D}"/>
              </a:ext>
            </a:extLst>
          </p:cNvPr>
          <p:cNvSpPr>
            <a:spLocks/>
          </p:cNvSpPr>
          <p:nvPr/>
        </p:nvSpPr>
        <p:spPr bwMode="auto">
          <a:xfrm>
            <a:off x="5263600" y="4460876"/>
            <a:ext cx="80963" cy="117475"/>
          </a:xfrm>
          <a:custGeom>
            <a:avLst/>
            <a:gdLst>
              <a:gd name="T0" fmla="*/ 0 w 51"/>
              <a:gd name="T1" fmla="*/ 2147483647 h 74"/>
              <a:gd name="T2" fmla="*/ 2147483647 w 51"/>
              <a:gd name="T3" fmla="*/ 0 h 74"/>
              <a:gd name="T4" fmla="*/ 2147483647 w 51"/>
              <a:gd name="T5" fmla="*/ 2147483647 h 74"/>
              <a:gd name="T6" fmla="*/ 0 w 51"/>
              <a:gd name="T7" fmla="*/ 2147483647 h 74"/>
              <a:gd name="T8" fmla="*/ 0 60000 65536"/>
              <a:gd name="T9" fmla="*/ 0 60000 65536"/>
              <a:gd name="T10" fmla="*/ 0 60000 65536"/>
              <a:gd name="T11" fmla="*/ 0 60000 65536"/>
              <a:gd name="T12" fmla="*/ 0 w 51"/>
              <a:gd name="T13" fmla="*/ 0 h 74"/>
              <a:gd name="T14" fmla="*/ 51 w 51"/>
              <a:gd name="T15" fmla="*/ 74 h 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" h="74">
                <a:moveTo>
                  <a:pt x="0" y="54"/>
                </a:moveTo>
                <a:lnTo>
                  <a:pt x="51" y="0"/>
                </a:lnTo>
                <a:lnTo>
                  <a:pt x="43" y="74"/>
                </a:lnTo>
                <a:lnTo>
                  <a:pt x="0" y="54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94" name="Freeform 69">
            <a:extLst>
              <a:ext uri="{FF2B5EF4-FFF2-40B4-BE49-F238E27FC236}">
                <a16:creationId xmlns:a16="http://schemas.microsoft.com/office/drawing/2014/main" id="{7101988F-1108-405E-8CB2-FFBE2F6D212A}"/>
              </a:ext>
            </a:extLst>
          </p:cNvPr>
          <p:cNvSpPr>
            <a:spLocks/>
          </p:cNvSpPr>
          <p:nvPr/>
        </p:nvSpPr>
        <p:spPr bwMode="auto">
          <a:xfrm>
            <a:off x="5311224" y="4225925"/>
            <a:ext cx="285750" cy="285750"/>
          </a:xfrm>
          <a:custGeom>
            <a:avLst/>
            <a:gdLst>
              <a:gd name="T0" fmla="*/ 0 w 922"/>
              <a:gd name="T1" fmla="*/ 2147483647 h 921"/>
              <a:gd name="T2" fmla="*/ 2147483647 w 922"/>
              <a:gd name="T3" fmla="*/ 0 h 921"/>
              <a:gd name="T4" fmla="*/ 2147483647 w 922"/>
              <a:gd name="T5" fmla="*/ 2147483647 h 921"/>
              <a:gd name="T6" fmla="*/ 2147483647 w 922"/>
              <a:gd name="T7" fmla="*/ 2147483647 h 921"/>
              <a:gd name="T8" fmla="*/ 2147483647 w 922"/>
              <a:gd name="T9" fmla="*/ 2147483647 h 921"/>
              <a:gd name="T10" fmla="*/ 0 w 922"/>
              <a:gd name="T11" fmla="*/ 2147483647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1"/>
                  <a:pt x="461" y="921"/>
                </a:cubicBezTo>
                <a:cubicBezTo>
                  <a:pt x="206" y="921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95" name="Freeform 70">
            <a:extLst>
              <a:ext uri="{FF2B5EF4-FFF2-40B4-BE49-F238E27FC236}">
                <a16:creationId xmlns:a16="http://schemas.microsoft.com/office/drawing/2014/main" id="{090DBD0C-DAF6-4140-9F2A-764C1F1B28A1}"/>
              </a:ext>
            </a:extLst>
          </p:cNvPr>
          <p:cNvSpPr>
            <a:spLocks/>
          </p:cNvSpPr>
          <p:nvPr/>
        </p:nvSpPr>
        <p:spPr bwMode="auto">
          <a:xfrm>
            <a:off x="5311224" y="4225925"/>
            <a:ext cx="285750" cy="285750"/>
          </a:xfrm>
          <a:custGeom>
            <a:avLst/>
            <a:gdLst>
              <a:gd name="T0" fmla="*/ 0 w 180"/>
              <a:gd name="T1" fmla="*/ 2147483647 h 180"/>
              <a:gd name="T2" fmla="*/ 2147483647 w 180"/>
              <a:gd name="T3" fmla="*/ 0 h 180"/>
              <a:gd name="T4" fmla="*/ 2147483647 w 180"/>
              <a:gd name="T5" fmla="*/ 2147483647 h 180"/>
              <a:gd name="T6" fmla="*/ 2147483647 w 180"/>
              <a:gd name="T7" fmla="*/ 2147483647 h 180"/>
              <a:gd name="T8" fmla="*/ 2147483647 w 180"/>
              <a:gd name="T9" fmla="*/ 2147483647 h 180"/>
              <a:gd name="T10" fmla="*/ 0 w 180"/>
              <a:gd name="T11" fmla="*/ 2147483647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40" y="0"/>
                  <a:pt x="180" y="40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39"/>
                  <a:pt x="140" y="180"/>
                  <a:pt x="90" y="180"/>
                </a:cubicBezTo>
                <a:cubicBezTo>
                  <a:pt x="40" y="180"/>
                  <a:pt x="0" y="139"/>
                  <a:pt x="0" y="9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96" name="Rectangle 71">
            <a:extLst>
              <a:ext uri="{FF2B5EF4-FFF2-40B4-BE49-F238E27FC236}">
                <a16:creationId xmlns:a16="http://schemas.microsoft.com/office/drawing/2014/main" id="{92EE66FF-B83B-40E6-A6A6-2105F307A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6950" y="427355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2400"/>
          </a:p>
        </p:txBody>
      </p:sp>
      <p:sp>
        <p:nvSpPr>
          <p:cNvPr id="77897" name="Freeform 72">
            <a:extLst>
              <a:ext uri="{FF2B5EF4-FFF2-40B4-BE49-F238E27FC236}">
                <a16:creationId xmlns:a16="http://schemas.microsoft.com/office/drawing/2014/main" id="{277AD3C1-3BCC-44D5-A251-375DED82A22C}"/>
              </a:ext>
            </a:extLst>
          </p:cNvPr>
          <p:cNvSpPr>
            <a:spLocks/>
          </p:cNvSpPr>
          <p:nvPr/>
        </p:nvSpPr>
        <p:spPr bwMode="auto">
          <a:xfrm>
            <a:off x="5596974" y="4702175"/>
            <a:ext cx="285750" cy="285750"/>
          </a:xfrm>
          <a:custGeom>
            <a:avLst/>
            <a:gdLst>
              <a:gd name="T0" fmla="*/ 0 w 921"/>
              <a:gd name="T1" fmla="*/ 2147483647 h 921"/>
              <a:gd name="T2" fmla="*/ 2147483647 w 921"/>
              <a:gd name="T3" fmla="*/ 0 h 921"/>
              <a:gd name="T4" fmla="*/ 2147483647 w 921"/>
              <a:gd name="T5" fmla="*/ 2147483647 h 921"/>
              <a:gd name="T6" fmla="*/ 2147483647 w 921"/>
              <a:gd name="T7" fmla="*/ 2147483647 h 921"/>
              <a:gd name="T8" fmla="*/ 2147483647 w 921"/>
              <a:gd name="T9" fmla="*/ 2147483647 h 921"/>
              <a:gd name="T10" fmla="*/ 0 w 921"/>
              <a:gd name="T11" fmla="*/ 2147483647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1"/>
              <a:gd name="T20" fmla="*/ 921 w 921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1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1"/>
                  <a:pt x="461" y="921"/>
                </a:cubicBezTo>
                <a:cubicBezTo>
                  <a:pt x="206" y="921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98" name="Freeform 73">
            <a:extLst>
              <a:ext uri="{FF2B5EF4-FFF2-40B4-BE49-F238E27FC236}">
                <a16:creationId xmlns:a16="http://schemas.microsoft.com/office/drawing/2014/main" id="{CF23FEE2-F6D6-4C75-88C4-19EC923C4ED4}"/>
              </a:ext>
            </a:extLst>
          </p:cNvPr>
          <p:cNvSpPr>
            <a:spLocks/>
          </p:cNvSpPr>
          <p:nvPr/>
        </p:nvSpPr>
        <p:spPr bwMode="auto">
          <a:xfrm>
            <a:off x="5596974" y="4702175"/>
            <a:ext cx="285750" cy="285750"/>
          </a:xfrm>
          <a:custGeom>
            <a:avLst/>
            <a:gdLst>
              <a:gd name="T0" fmla="*/ 0 w 180"/>
              <a:gd name="T1" fmla="*/ 2147483647 h 180"/>
              <a:gd name="T2" fmla="*/ 2147483647 w 180"/>
              <a:gd name="T3" fmla="*/ 0 h 180"/>
              <a:gd name="T4" fmla="*/ 2147483647 w 180"/>
              <a:gd name="T5" fmla="*/ 2147483647 h 180"/>
              <a:gd name="T6" fmla="*/ 2147483647 w 180"/>
              <a:gd name="T7" fmla="*/ 2147483647 h 180"/>
              <a:gd name="T8" fmla="*/ 2147483647 w 180"/>
              <a:gd name="T9" fmla="*/ 2147483647 h 180"/>
              <a:gd name="T10" fmla="*/ 0 w 180"/>
              <a:gd name="T11" fmla="*/ 2147483647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40" y="0"/>
                  <a:pt x="180" y="40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40"/>
                  <a:pt x="140" y="180"/>
                  <a:pt x="90" y="180"/>
                </a:cubicBezTo>
                <a:cubicBezTo>
                  <a:pt x="40" y="180"/>
                  <a:pt x="0" y="140"/>
                  <a:pt x="0" y="90"/>
                </a:cubicBezTo>
              </a:path>
            </a:pathLst>
          </a:cu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99" name="Rectangle 74">
            <a:extLst>
              <a:ext uri="{FF2B5EF4-FFF2-40B4-BE49-F238E27FC236}">
                <a16:creationId xmlns:a16="http://schemas.microsoft.com/office/drawing/2014/main" id="{1B783541-4ED4-480F-9747-716B432FB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5875" y="47498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endParaRPr lang="en-US" altLang="en-US" sz="2400"/>
          </a:p>
        </p:txBody>
      </p:sp>
      <p:sp>
        <p:nvSpPr>
          <p:cNvPr id="77900" name="Freeform 75">
            <a:extLst>
              <a:ext uri="{FF2B5EF4-FFF2-40B4-BE49-F238E27FC236}">
                <a16:creationId xmlns:a16="http://schemas.microsoft.com/office/drawing/2014/main" id="{5EB1C2EB-BFD3-4E89-9BA5-911EC0C5D1F5}"/>
              </a:ext>
            </a:extLst>
          </p:cNvPr>
          <p:cNvSpPr>
            <a:spLocks/>
          </p:cNvSpPr>
          <p:nvPr/>
        </p:nvSpPr>
        <p:spPr bwMode="auto">
          <a:xfrm>
            <a:off x="5025474" y="4702175"/>
            <a:ext cx="285750" cy="285750"/>
          </a:xfrm>
          <a:custGeom>
            <a:avLst/>
            <a:gdLst>
              <a:gd name="T0" fmla="*/ 0 w 921"/>
              <a:gd name="T1" fmla="*/ 2147483647 h 921"/>
              <a:gd name="T2" fmla="*/ 2147483647 w 921"/>
              <a:gd name="T3" fmla="*/ 0 h 921"/>
              <a:gd name="T4" fmla="*/ 2147483647 w 921"/>
              <a:gd name="T5" fmla="*/ 2147483647 h 921"/>
              <a:gd name="T6" fmla="*/ 2147483647 w 921"/>
              <a:gd name="T7" fmla="*/ 2147483647 h 921"/>
              <a:gd name="T8" fmla="*/ 2147483647 w 921"/>
              <a:gd name="T9" fmla="*/ 2147483647 h 921"/>
              <a:gd name="T10" fmla="*/ 0 w 921"/>
              <a:gd name="T11" fmla="*/ 2147483647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1"/>
              <a:gd name="T20" fmla="*/ 921 w 921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1">
                <a:moveTo>
                  <a:pt x="0" y="461"/>
                </a:moveTo>
                <a:cubicBezTo>
                  <a:pt x="0" y="206"/>
                  <a:pt x="206" y="0"/>
                  <a:pt x="460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1"/>
                  <a:pt x="460" y="921"/>
                </a:cubicBezTo>
                <a:cubicBezTo>
                  <a:pt x="206" y="921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901" name="Freeform 76">
            <a:extLst>
              <a:ext uri="{FF2B5EF4-FFF2-40B4-BE49-F238E27FC236}">
                <a16:creationId xmlns:a16="http://schemas.microsoft.com/office/drawing/2014/main" id="{BE46148D-0D60-454B-BDA4-018C31354028}"/>
              </a:ext>
            </a:extLst>
          </p:cNvPr>
          <p:cNvSpPr>
            <a:spLocks/>
          </p:cNvSpPr>
          <p:nvPr/>
        </p:nvSpPr>
        <p:spPr bwMode="auto">
          <a:xfrm>
            <a:off x="5025474" y="4702175"/>
            <a:ext cx="285750" cy="285750"/>
          </a:xfrm>
          <a:custGeom>
            <a:avLst/>
            <a:gdLst>
              <a:gd name="T0" fmla="*/ 0 w 180"/>
              <a:gd name="T1" fmla="*/ 2147483647 h 180"/>
              <a:gd name="T2" fmla="*/ 2147483647 w 180"/>
              <a:gd name="T3" fmla="*/ 0 h 180"/>
              <a:gd name="T4" fmla="*/ 2147483647 w 180"/>
              <a:gd name="T5" fmla="*/ 2147483647 h 180"/>
              <a:gd name="T6" fmla="*/ 2147483647 w 180"/>
              <a:gd name="T7" fmla="*/ 2147483647 h 180"/>
              <a:gd name="T8" fmla="*/ 2147483647 w 180"/>
              <a:gd name="T9" fmla="*/ 2147483647 h 180"/>
              <a:gd name="T10" fmla="*/ 0 w 180"/>
              <a:gd name="T11" fmla="*/ 2147483647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40" y="0"/>
                  <a:pt x="180" y="40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40"/>
                  <a:pt x="140" y="180"/>
                  <a:pt x="90" y="180"/>
                </a:cubicBezTo>
                <a:cubicBezTo>
                  <a:pt x="40" y="180"/>
                  <a:pt x="0" y="140"/>
                  <a:pt x="0" y="9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02" name="Rectangle 77">
            <a:extLst>
              <a:ext uri="{FF2B5EF4-FFF2-40B4-BE49-F238E27FC236}">
                <a16:creationId xmlns:a16="http://schemas.microsoft.com/office/drawing/2014/main" id="{160444C6-8388-4DEB-86FF-343A135BF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375" y="47498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 sz="2400"/>
          </a:p>
        </p:txBody>
      </p:sp>
      <p:sp>
        <p:nvSpPr>
          <p:cNvPr id="77903" name="Line 78">
            <a:extLst>
              <a:ext uri="{FF2B5EF4-FFF2-40B4-BE49-F238E27FC236}">
                <a16:creationId xmlns:a16="http://schemas.microsoft.com/office/drawing/2014/main" id="{83BFBEEC-2201-4A41-BD4F-1ED515FF63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3600" y="3255964"/>
            <a:ext cx="144463" cy="301625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04" name="Freeform 79">
            <a:extLst>
              <a:ext uri="{FF2B5EF4-FFF2-40B4-BE49-F238E27FC236}">
                <a16:creationId xmlns:a16="http://schemas.microsoft.com/office/drawing/2014/main" id="{08CBA632-7BF2-42A4-82D7-75600C521262}"/>
              </a:ext>
            </a:extLst>
          </p:cNvPr>
          <p:cNvSpPr>
            <a:spLocks/>
          </p:cNvSpPr>
          <p:nvPr/>
        </p:nvSpPr>
        <p:spPr bwMode="auto">
          <a:xfrm>
            <a:off x="6495500" y="3178175"/>
            <a:ext cx="68263" cy="96838"/>
          </a:xfrm>
          <a:custGeom>
            <a:avLst/>
            <a:gdLst>
              <a:gd name="T0" fmla="*/ 2147483647 w 43"/>
              <a:gd name="T1" fmla="*/ 2147483647 h 61"/>
              <a:gd name="T2" fmla="*/ 0 w 43"/>
              <a:gd name="T3" fmla="*/ 0 h 61"/>
              <a:gd name="T4" fmla="*/ 2147483647 w 43"/>
              <a:gd name="T5" fmla="*/ 2147483647 h 61"/>
              <a:gd name="T6" fmla="*/ 2147483647 w 43"/>
              <a:gd name="T7" fmla="*/ 2147483647 h 61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61"/>
              <a:gd name="T14" fmla="*/ 43 w 43"/>
              <a:gd name="T15" fmla="*/ 61 h 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61">
                <a:moveTo>
                  <a:pt x="8" y="61"/>
                </a:moveTo>
                <a:lnTo>
                  <a:pt x="0" y="0"/>
                </a:lnTo>
                <a:lnTo>
                  <a:pt x="43" y="45"/>
                </a:lnTo>
                <a:lnTo>
                  <a:pt x="8" y="6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05" name="Line 80">
            <a:extLst>
              <a:ext uri="{FF2B5EF4-FFF2-40B4-BE49-F238E27FC236}">
                <a16:creationId xmlns:a16="http://schemas.microsoft.com/office/drawing/2014/main" id="{2EE106B1-5B52-41D4-AE9C-F3A7921340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06562" y="3281364"/>
            <a:ext cx="125412" cy="276225"/>
          </a:xfrm>
          <a:prstGeom prst="line">
            <a:avLst/>
          </a:prstGeom>
          <a:noFill/>
          <a:ln w="26988" cap="rnd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06" name="Freeform 81">
            <a:extLst>
              <a:ext uri="{FF2B5EF4-FFF2-40B4-BE49-F238E27FC236}">
                <a16:creationId xmlns:a16="http://schemas.microsoft.com/office/drawing/2014/main" id="{BBA5C8BB-66C9-401D-8140-2DFA73F9D63A}"/>
              </a:ext>
            </a:extLst>
          </p:cNvPr>
          <p:cNvSpPr>
            <a:spLocks/>
          </p:cNvSpPr>
          <p:nvPr/>
        </p:nvSpPr>
        <p:spPr bwMode="auto">
          <a:xfrm>
            <a:off x="6187524" y="3173414"/>
            <a:ext cx="95250" cy="136525"/>
          </a:xfrm>
          <a:custGeom>
            <a:avLst/>
            <a:gdLst>
              <a:gd name="T0" fmla="*/ 0 w 60"/>
              <a:gd name="T1" fmla="*/ 2147483647 h 86"/>
              <a:gd name="T2" fmla="*/ 2147483647 w 60"/>
              <a:gd name="T3" fmla="*/ 0 h 86"/>
              <a:gd name="T4" fmla="*/ 2147483647 w 60"/>
              <a:gd name="T5" fmla="*/ 2147483647 h 86"/>
              <a:gd name="T6" fmla="*/ 0 w 60"/>
              <a:gd name="T7" fmla="*/ 2147483647 h 86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86"/>
              <a:gd name="T14" fmla="*/ 60 w 60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86">
                <a:moveTo>
                  <a:pt x="0" y="63"/>
                </a:moveTo>
                <a:lnTo>
                  <a:pt x="60" y="0"/>
                </a:lnTo>
                <a:lnTo>
                  <a:pt x="50" y="86"/>
                </a:lnTo>
                <a:lnTo>
                  <a:pt x="0" y="63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07" name="Freeform 82">
            <a:extLst>
              <a:ext uri="{FF2B5EF4-FFF2-40B4-BE49-F238E27FC236}">
                <a16:creationId xmlns:a16="http://schemas.microsoft.com/office/drawing/2014/main" id="{7CA8EDB5-5D32-41B1-89EE-E86FA6C0C358}"/>
              </a:ext>
            </a:extLst>
          </p:cNvPr>
          <p:cNvSpPr>
            <a:spLocks/>
          </p:cNvSpPr>
          <p:nvPr/>
        </p:nvSpPr>
        <p:spPr bwMode="auto">
          <a:xfrm>
            <a:off x="6249437" y="2938463"/>
            <a:ext cx="285750" cy="285750"/>
          </a:xfrm>
          <a:custGeom>
            <a:avLst/>
            <a:gdLst>
              <a:gd name="T0" fmla="*/ 0 w 921"/>
              <a:gd name="T1" fmla="*/ 2147483647 h 921"/>
              <a:gd name="T2" fmla="*/ 2147483647 w 921"/>
              <a:gd name="T3" fmla="*/ 0 h 921"/>
              <a:gd name="T4" fmla="*/ 2147483647 w 921"/>
              <a:gd name="T5" fmla="*/ 2147483647 h 921"/>
              <a:gd name="T6" fmla="*/ 2147483647 w 921"/>
              <a:gd name="T7" fmla="*/ 2147483647 h 921"/>
              <a:gd name="T8" fmla="*/ 2147483647 w 921"/>
              <a:gd name="T9" fmla="*/ 2147483647 h 921"/>
              <a:gd name="T10" fmla="*/ 0 w 921"/>
              <a:gd name="T11" fmla="*/ 2147483647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1"/>
              <a:gd name="T20" fmla="*/ 921 w 921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1">
                <a:moveTo>
                  <a:pt x="0" y="460"/>
                </a:moveTo>
                <a:cubicBezTo>
                  <a:pt x="0" y="206"/>
                  <a:pt x="206" y="0"/>
                  <a:pt x="460" y="0"/>
                </a:cubicBezTo>
                <a:cubicBezTo>
                  <a:pt x="715" y="0"/>
                  <a:pt x="921" y="206"/>
                  <a:pt x="921" y="460"/>
                </a:cubicBezTo>
                <a:cubicBezTo>
                  <a:pt x="921" y="460"/>
                  <a:pt x="921" y="460"/>
                  <a:pt x="921" y="460"/>
                </a:cubicBezTo>
                <a:cubicBezTo>
                  <a:pt x="921" y="715"/>
                  <a:pt x="715" y="921"/>
                  <a:pt x="460" y="921"/>
                </a:cubicBezTo>
                <a:cubicBezTo>
                  <a:pt x="206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908" name="Freeform 83">
            <a:extLst>
              <a:ext uri="{FF2B5EF4-FFF2-40B4-BE49-F238E27FC236}">
                <a16:creationId xmlns:a16="http://schemas.microsoft.com/office/drawing/2014/main" id="{B7F30DF6-3D1C-4926-8185-E600DA152EBA}"/>
              </a:ext>
            </a:extLst>
          </p:cNvPr>
          <p:cNvSpPr>
            <a:spLocks/>
          </p:cNvSpPr>
          <p:nvPr/>
        </p:nvSpPr>
        <p:spPr bwMode="auto">
          <a:xfrm>
            <a:off x="6249437" y="2938463"/>
            <a:ext cx="285750" cy="285750"/>
          </a:xfrm>
          <a:custGeom>
            <a:avLst/>
            <a:gdLst>
              <a:gd name="T0" fmla="*/ 0 w 180"/>
              <a:gd name="T1" fmla="*/ 2147483647 h 180"/>
              <a:gd name="T2" fmla="*/ 2147483647 w 180"/>
              <a:gd name="T3" fmla="*/ 0 h 180"/>
              <a:gd name="T4" fmla="*/ 2147483647 w 180"/>
              <a:gd name="T5" fmla="*/ 2147483647 h 180"/>
              <a:gd name="T6" fmla="*/ 2147483647 w 180"/>
              <a:gd name="T7" fmla="*/ 2147483647 h 180"/>
              <a:gd name="T8" fmla="*/ 2147483647 w 180"/>
              <a:gd name="T9" fmla="*/ 2147483647 h 180"/>
              <a:gd name="T10" fmla="*/ 0 w 180"/>
              <a:gd name="T11" fmla="*/ 2147483647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89"/>
                </a:moveTo>
                <a:cubicBezTo>
                  <a:pt x="0" y="40"/>
                  <a:pt x="40" y="0"/>
                  <a:pt x="90" y="0"/>
                </a:cubicBezTo>
                <a:cubicBezTo>
                  <a:pt x="139" y="0"/>
                  <a:pt x="180" y="40"/>
                  <a:pt x="18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80" y="139"/>
                  <a:pt x="139" y="180"/>
                  <a:pt x="90" y="180"/>
                </a:cubicBezTo>
                <a:cubicBezTo>
                  <a:pt x="40" y="180"/>
                  <a:pt x="0" y="139"/>
                  <a:pt x="0" y="89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09" name="Rectangle 84">
            <a:extLst>
              <a:ext uri="{FF2B5EF4-FFF2-40B4-BE49-F238E27FC236}">
                <a16:creationId xmlns:a16="http://schemas.microsoft.com/office/drawing/2014/main" id="{3740CDD9-3969-4447-A08E-0046A13FA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163" y="2982914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en-US" sz="2400"/>
          </a:p>
        </p:txBody>
      </p:sp>
      <p:sp>
        <p:nvSpPr>
          <p:cNvPr id="77910" name="Freeform 85">
            <a:extLst>
              <a:ext uri="{FF2B5EF4-FFF2-40B4-BE49-F238E27FC236}">
                <a16:creationId xmlns:a16="http://schemas.microsoft.com/office/drawing/2014/main" id="{0B0E5028-72AF-43F4-8167-6BD2FBA50621}"/>
              </a:ext>
            </a:extLst>
          </p:cNvPr>
          <p:cNvSpPr>
            <a:spLocks/>
          </p:cNvSpPr>
          <p:nvPr/>
        </p:nvSpPr>
        <p:spPr bwMode="auto">
          <a:xfrm>
            <a:off x="6535187" y="3414713"/>
            <a:ext cx="285750" cy="285750"/>
          </a:xfrm>
          <a:custGeom>
            <a:avLst/>
            <a:gdLst>
              <a:gd name="T0" fmla="*/ 0 w 922"/>
              <a:gd name="T1" fmla="*/ 2147483647 h 921"/>
              <a:gd name="T2" fmla="*/ 2147483647 w 922"/>
              <a:gd name="T3" fmla="*/ 0 h 921"/>
              <a:gd name="T4" fmla="*/ 2147483647 w 922"/>
              <a:gd name="T5" fmla="*/ 2147483647 h 921"/>
              <a:gd name="T6" fmla="*/ 2147483647 w 922"/>
              <a:gd name="T7" fmla="*/ 2147483647 h 921"/>
              <a:gd name="T8" fmla="*/ 2147483647 w 922"/>
              <a:gd name="T9" fmla="*/ 2147483647 h 921"/>
              <a:gd name="T10" fmla="*/ 0 w 922"/>
              <a:gd name="T11" fmla="*/ 2147483647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6" y="921"/>
                  <a:pt x="461" y="921"/>
                </a:cubicBezTo>
                <a:cubicBezTo>
                  <a:pt x="207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911" name="Freeform 86">
            <a:extLst>
              <a:ext uri="{FF2B5EF4-FFF2-40B4-BE49-F238E27FC236}">
                <a16:creationId xmlns:a16="http://schemas.microsoft.com/office/drawing/2014/main" id="{49137798-CB03-4158-847C-02C3407837F9}"/>
              </a:ext>
            </a:extLst>
          </p:cNvPr>
          <p:cNvSpPr>
            <a:spLocks/>
          </p:cNvSpPr>
          <p:nvPr/>
        </p:nvSpPr>
        <p:spPr bwMode="auto">
          <a:xfrm>
            <a:off x="6535187" y="3414713"/>
            <a:ext cx="285750" cy="285750"/>
          </a:xfrm>
          <a:custGeom>
            <a:avLst/>
            <a:gdLst>
              <a:gd name="T0" fmla="*/ 0 w 180"/>
              <a:gd name="T1" fmla="*/ 2147483647 h 180"/>
              <a:gd name="T2" fmla="*/ 2147483647 w 180"/>
              <a:gd name="T3" fmla="*/ 0 h 180"/>
              <a:gd name="T4" fmla="*/ 2147483647 w 180"/>
              <a:gd name="T5" fmla="*/ 2147483647 h 180"/>
              <a:gd name="T6" fmla="*/ 2147483647 w 180"/>
              <a:gd name="T7" fmla="*/ 2147483647 h 180"/>
              <a:gd name="T8" fmla="*/ 2147483647 w 180"/>
              <a:gd name="T9" fmla="*/ 2147483647 h 180"/>
              <a:gd name="T10" fmla="*/ 0 w 180"/>
              <a:gd name="T11" fmla="*/ 2147483647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40" y="0"/>
                  <a:pt x="180" y="40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40"/>
                  <a:pt x="140" y="180"/>
                  <a:pt x="90" y="180"/>
                </a:cubicBezTo>
                <a:cubicBezTo>
                  <a:pt x="40" y="180"/>
                  <a:pt x="0" y="140"/>
                  <a:pt x="0" y="90"/>
                </a:cubicBezTo>
              </a:path>
            </a:pathLst>
          </a:cu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12" name="Rectangle 87">
            <a:extLst>
              <a:ext uri="{FF2B5EF4-FFF2-40B4-BE49-F238E27FC236}">
                <a16:creationId xmlns:a16="http://schemas.microsoft.com/office/drawing/2014/main" id="{38BA52EC-1EE3-4F60-A6E7-230B54A18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9637" y="3459164"/>
            <a:ext cx="1841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endParaRPr lang="en-US" altLang="en-US" sz="2400"/>
          </a:p>
        </p:txBody>
      </p:sp>
      <p:sp>
        <p:nvSpPr>
          <p:cNvPr id="77913" name="Freeform 88">
            <a:extLst>
              <a:ext uri="{FF2B5EF4-FFF2-40B4-BE49-F238E27FC236}">
                <a16:creationId xmlns:a16="http://schemas.microsoft.com/office/drawing/2014/main" id="{11D93DB1-1C77-4742-BC23-1817BF8E43F0}"/>
              </a:ext>
            </a:extLst>
          </p:cNvPr>
          <p:cNvSpPr>
            <a:spLocks/>
          </p:cNvSpPr>
          <p:nvPr/>
        </p:nvSpPr>
        <p:spPr bwMode="auto">
          <a:xfrm>
            <a:off x="5962099" y="3414713"/>
            <a:ext cx="287338" cy="285750"/>
          </a:xfrm>
          <a:custGeom>
            <a:avLst/>
            <a:gdLst>
              <a:gd name="T0" fmla="*/ 0 w 922"/>
              <a:gd name="T1" fmla="*/ 2147483647 h 921"/>
              <a:gd name="T2" fmla="*/ 2147483647 w 922"/>
              <a:gd name="T3" fmla="*/ 0 h 921"/>
              <a:gd name="T4" fmla="*/ 2147483647 w 922"/>
              <a:gd name="T5" fmla="*/ 2147483647 h 921"/>
              <a:gd name="T6" fmla="*/ 2147483647 w 922"/>
              <a:gd name="T7" fmla="*/ 2147483647 h 921"/>
              <a:gd name="T8" fmla="*/ 2147483647 w 922"/>
              <a:gd name="T9" fmla="*/ 2147483647 h 921"/>
              <a:gd name="T10" fmla="*/ 0 w 922"/>
              <a:gd name="T11" fmla="*/ 2147483647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5" y="921"/>
                  <a:pt x="461" y="921"/>
                </a:cubicBezTo>
                <a:cubicBezTo>
                  <a:pt x="206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914" name="Freeform 89">
            <a:extLst>
              <a:ext uri="{FF2B5EF4-FFF2-40B4-BE49-F238E27FC236}">
                <a16:creationId xmlns:a16="http://schemas.microsoft.com/office/drawing/2014/main" id="{B469F44C-F737-4589-A760-5F6CEB41BFDC}"/>
              </a:ext>
            </a:extLst>
          </p:cNvPr>
          <p:cNvSpPr>
            <a:spLocks/>
          </p:cNvSpPr>
          <p:nvPr/>
        </p:nvSpPr>
        <p:spPr bwMode="auto">
          <a:xfrm>
            <a:off x="5962099" y="3414713"/>
            <a:ext cx="287338" cy="285750"/>
          </a:xfrm>
          <a:custGeom>
            <a:avLst/>
            <a:gdLst>
              <a:gd name="T0" fmla="*/ 0 w 181"/>
              <a:gd name="T1" fmla="*/ 2147483647 h 180"/>
              <a:gd name="T2" fmla="*/ 2147483647 w 181"/>
              <a:gd name="T3" fmla="*/ 0 h 180"/>
              <a:gd name="T4" fmla="*/ 2147483647 w 181"/>
              <a:gd name="T5" fmla="*/ 2147483647 h 180"/>
              <a:gd name="T6" fmla="*/ 2147483647 w 181"/>
              <a:gd name="T7" fmla="*/ 2147483647 h 180"/>
              <a:gd name="T8" fmla="*/ 2147483647 w 181"/>
              <a:gd name="T9" fmla="*/ 2147483647 h 180"/>
              <a:gd name="T10" fmla="*/ 0 w 181"/>
              <a:gd name="T11" fmla="*/ 2147483647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1"/>
              <a:gd name="T19" fmla="*/ 0 h 180"/>
              <a:gd name="T20" fmla="*/ 181 w 181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1" h="180">
                <a:moveTo>
                  <a:pt x="0" y="90"/>
                </a:moveTo>
                <a:cubicBezTo>
                  <a:pt x="0" y="40"/>
                  <a:pt x="41" y="0"/>
                  <a:pt x="91" y="0"/>
                </a:cubicBezTo>
                <a:cubicBezTo>
                  <a:pt x="140" y="0"/>
                  <a:pt x="181" y="40"/>
                  <a:pt x="181" y="90"/>
                </a:cubicBezTo>
                <a:cubicBezTo>
                  <a:pt x="181" y="90"/>
                  <a:pt x="181" y="90"/>
                  <a:pt x="181" y="90"/>
                </a:cubicBezTo>
                <a:cubicBezTo>
                  <a:pt x="181" y="140"/>
                  <a:pt x="140" y="180"/>
                  <a:pt x="91" y="180"/>
                </a:cubicBezTo>
                <a:cubicBezTo>
                  <a:pt x="41" y="180"/>
                  <a:pt x="0" y="140"/>
                  <a:pt x="0" y="9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15" name="Rectangle 90">
            <a:extLst>
              <a:ext uri="{FF2B5EF4-FFF2-40B4-BE49-F238E27FC236}">
                <a16:creationId xmlns:a16="http://schemas.microsoft.com/office/drawing/2014/main" id="{FB268FF5-75AF-44C7-997D-9065576E3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2588" y="3459164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endParaRPr lang="en-US" altLang="en-US" sz="2400"/>
          </a:p>
        </p:txBody>
      </p:sp>
      <p:sp>
        <p:nvSpPr>
          <p:cNvPr id="77916" name="Freeform 91">
            <a:extLst>
              <a:ext uri="{FF2B5EF4-FFF2-40B4-BE49-F238E27FC236}">
                <a16:creationId xmlns:a16="http://schemas.microsoft.com/office/drawing/2014/main" id="{040B6835-9113-4BD1-9B1F-970883B57A46}"/>
              </a:ext>
            </a:extLst>
          </p:cNvPr>
          <p:cNvSpPr>
            <a:spLocks/>
          </p:cNvSpPr>
          <p:nvPr/>
        </p:nvSpPr>
        <p:spPr bwMode="auto">
          <a:xfrm>
            <a:off x="6393900" y="2719388"/>
            <a:ext cx="354013" cy="393700"/>
          </a:xfrm>
          <a:custGeom>
            <a:avLst/>
            <a:gdLst>
              <a:gd name="T0" fmla="*/ 2147483647 w 223"/>
              <a:gd name="T1" fmla="*/ 2147483647 h 248"/>
              <a:gd name="T2" fmla="*/ 2147483647 w 223"/>
              <a:gd name="T3" fmla="*/ 2147483647 h 248"/>
              <a:gd name="T4" fmla="*/ 2147483647 w 223"/>
              <a:gd name="T5" fmla="*/ 2147483647 h 248"/>
              <a:gd name="T6" fmla="*/ 0 w 223"/>
              <a:gd name="T7" fmla="*/ 2147483647 h 248"/>
              <a:gd name="T8" fmla="*/ 0 60000 65536"/>
              <a:gd name="T9" fmla="*/ 0 60000 65536"/>
              <a:gd name="T10" fmla="*/ 0 60000 65536"/>
              <a:gd name="T11" fmla="*/ 0 60000 65536"/>
              <a:gd name="T12" fmla="*/ 0 w 223"/>
              <a:gd name="T13" fmla="*/ 0 h 248"/>
              <a:gd name="T14" fmla="*/ 223 w 223"/>
              <a:gd name="T15" fmla="*/ 248 h 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3" h="248">
                <a:moveTo>
                  <a:pt x="89" y="227"/>
                </a:moveTo>
                <a:cubicBezTo>
                  <a:pt x="150" y="248"/>
                  <a:pt x="206" y="218"/>
                  <a:pt x="214" y="160"/>
                </a:cubicBezTo>
                <a:cubicBezTo>
                  <a:pt x="223" y="102"/>
                  <a:pt x="180" y="38"/>
                  <a:pt x="119" y="17"/>
                </a:cubicBezTo>
                <a:cubicBezTo>
                  <a:pt x="67" y="0"/>
                  <a:pt x="18" y="18"/>
                  <a:pt x="0" y="62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17" name="Freeform 92">
            <a:extLst>
              <a:ext uri="{FF2B5EF4-FFF2-40B4-BE49-F238E27FC236}">
                <a16:creationId xmlns:a16="http://schemas.microsoft.com/office/drawing/2014/main" id="{69E45595-D43C-4440-8DEE-5D63FAB2A726}"/>
              </a:ext>
            </a:extLst>
          </p:cNvPr>
          <p:cNvSpPr>
            <a:spLocks/>
          </p:cNvSpPr>
          <p:nvPr/>
        </p:nvSpPr>
        <p:spPr bwMode="auto">
          <a:xfrm>
            <a:off x="6349450" y="2806701"/>
            <a:ext cx="87313" cy="131763"/>
          </a:xfrm>
          <a:custGeom>
            <a:avLst/>
            <a:gdLst>
              <a:gd name="T0" fmla="*/ 2147483647 w 55"/>
              <a:gd name="T1" fmla="*/ 0 h 83"/>
              <a:gd name="T2" fmla="*/ 2147483647 w 55"/>
              <a:gd name="T3" fmla="*/ 2147483647 h 83"/>
              <a:gd name="T4" fmla="*/ 0 w 55"/>
              <a:gd name="T5" fmla="*/ 0 h 83"/>
              <a:gd name="T6" fmla="*/ 2147483647 w 55"/>
              <a:gd name="T7" fmla="*/ 0 h 83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83"/>
              <a:gd name="T14" fmla="*/ 55 w 55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83">
                <a:moveTo>
                  <a:pt x="55" y="0"/>
                </a:moveTo>
                <a:lnTo>
                  <a:pt x="27" y="83"/>
                </a:lnTo>
                <a:lnTo>
                  <a:pt x="0" y="0"/>
                </a:lnTo>
                <a:lnTo>
                  <a:pt x="55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18" name="Freeform 93">
            <a:extLst>
              <a:ext uri="{FF2B5EF4-FFF2-40B4-BE49-F238E27FC236}">
                <a16:creationId xmlns:a16="http://schemas.microsoft.com/office/drawing/2014/main" id="{222FC317-07E4-4B46-A89B-BF222BD1CAB4}"/>
              </a:ext>
            </a:extLst>
          </p:cNvPr>
          <p:cNvSpPr>
            <a:spLocks/>
          </p:cNvSpPr>
          <p:nvPr/>
        </p:nvSpPr>
        <p:spPr bwMode="auto">
          <a:xfrm>
            <a:off x="6344687" y="4176713"/>
            <a:ext cx="285750" cy="285750"/>
          </a:xfrm>
          <a:custGeom>
            <a:avLst/>
            <a:gdLst>
              <a:gd name="T0" fmla="*/ 0 w 921"/>
              <a:gd name="T1" fmla="*/ 2147483647 h 922"/>
              <a:gd name="T2" fmla="*/ 2147483647 w 921"/>
              <a:gd name="T3" fmla="*/ 0 h 922"/>
              <a:gd name="T4" fmla="*/ 2147483647 w 921"/>
              <a:gd name="T5" fmla="*/ 2147483647 h 922"/>
              <a:gd name="T6" fmla="*/ 2147483647 w 921"/>
              <a:gd name="T7" fmla="*/ 2147483647 h 922"/>
              <a:gd name="T8" fmla="*/ 2147483647 w 921"/>
              <a:gd name="T9" fmla="*/ 2147483647 h 922"/>
              <a:gd name="T10" fmla="*/ 0 w 921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919" name="Freeform 94">
            <a:extLst>
              <a:ext uri="{FF2B5EF4-FFF2-40B4-BE49-F238E27FC236}">
                <a16:creationId xmlns:a16="http://schemas.microsoft.com/office/drawing/2014/main" id="{8F04B980-3219-4741-AFE4-D003163C6363}"/>
              </a:ext>
            </a:extLst>
          </p:cNvPr>
          <p:cNvSpPr>
            <a:spLocks/>
          </p:cNvSpPr>
          <p:nvPr/>
        </p:nvSpPr>
        <p:spPr bwMode="auto">
          <a:xfrm>
            <a:off x="6344687" y="4176713"/>
            <a:ext cx="285750" cy="285750"/>
          </a:xfrm>
          <a:custGeom>
            <a:avLst/>
            <a:gdLst>
              <a:gd name="T0" fmla="*/ 0 w 180"/>
              <a:gd name="T1" fmla="*/ 2147483647 h 180"/>
              <a:gd name="T2" fmla="*/ 2147483647 w 180"/>
              <a:gd name="T3" fmla="*/ 0 h 180"/>
              <a:gd name="T4" fmla="*/ 2147483647 w 180"/>
              <a:gd name="T5" fmla="*/ 2147483647 h 180"/>
              <a:gd name="T6" fmla="*/ 2147483647 w 180"/>
              <a:gd name="T7" fmla="*/ 2147483647 h 180"/>
              <a:gd name="T8" fmla="*/ 2147483647 w 180"/>
              <a:gd name="T9" fmla="*/ 2147483647 h 180"/>
              <a:gd name="T10" fmla="*/ 0 w 180"/>
              <a:gd name="T11" fmla="*/ 2147483647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39" y="0"/>
                  <a:pt x="180" y="40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40"/>
                  <a:pt x="139" y="180"/>
                  <a:pt x="90" y="180"/>
                </a:cubicBezTo>
                <a:cubicBezTo>
                  <a:pt x="40" y="180"/>
                  <a:pt x="0" y="140"/>
                  <a:pt x="0" y="90"/>
                </a:cubicBezTo>
              </a:path>
            </a:pathLst>
          </a:cu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20" name="Rectangle 95">
            <a:extLst>
              <a:ext uri="{FF2B5EF4-FFF2-40B4-BE49-F238E27FC236}">
                <a16:creationId xmlns:a16="http://schemas.microsoft.com/office/drawing/2014/main" id="{C8020742-D0EB-4E0E-80EA-7037EE01E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5962" y="4224339"/>
            <a:ext cx="1841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  <a:endParaRPr lang="en-US" altLang="en-US" sz="2400"/>
          </a:p>
        </p:txBody>
      </p:sp>
      <p:sp>
        <p:nvSpPr>
          <p:cNvPr id="77921" name="Freeform 96">
            <a:extLst>
              <a:ext uri="{FF2B5EF4-FFF2-40B4-BE49-F238E27FC236}">
                <a16:creationId xmlns:a16="http://schemas.microsoft.com/office/drawing/2014/main" id="{96682F51-06BB-48DE-873D-956414C23C2F}"/>
              </a:ext>
            </a:extLst>
          </p:cNvPr>
          <p:cNvSpPr>
            <a:spLocks/>
          </p:cNvSpPr>
          <p:nvPr/>
        </p:nvSpPr>
        <p:spPr bwMode="auto">
          <a:xfrm>
            <a:off x="5819224" y="3890963"/>
            <a:ext cx="287338" cy="285750"/>
          </a:xfrm>
          <a:custGeom>
            <a:avLst/>
            <a:gdLst>
              <a:gd name="T0" fmla="*/ 0 w 922"/>
              <a:gd name="T1" fmla="*/ 2147483647 h 921"/>
              <a:gd name="T2" fmla="*/ 2147483647 w 922"/>
              <a:gd name="T3" fmla="*/ 0 h 921"/>
              <a:gd name="T4" fmla="*/ 2147483647 w 922"/>
              <a:gd name="T5" fmla="*/ 2147483647 h 921"/>
              <a:gd name="T6" fmla="*/ 2147483647 w 922"/>
              <a:gd name="T7" fmla="*/ 2147483647 h 921"/>
              <a:gd name="T8" fmla="*/ 2147483647 w 922"/>
              <a:gd name="T9" fmla="*/ 2147483647 h 921"/>
              <a:gd name="T10" fmla="*/ 0 w 922"/>
              <a:gd name="T11" fmla="*/ 2147483647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6" y="921"/>
                  <a:pt x="461" y="921"/>
                </a:cubicBezTo>
                <a:cubicBezTo>
                  <a:pt x="207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922" name="Freeform 97">
            <a:extLst>
              <a:ext uri="{FF2B5EF4-FFF2-40B4-BE49-F238E27FC236}">
                <a16:creationId xmlns:a16="http://schemas.microsoft.com/office/drawing/2014/main" id="{D878B1F5-A569-4325-85C3-D0C9E9AC1262}"/>
              </a:ext>
            </a:extLst>
          </p:cNvPr>
          <p:cNvSpPr>
            <a:spLocks/>
          </p:cNvSpPr>
          <p:nvPr/>
        </p:nvSpPr>
        <p:spPr bwMode="auto">
          <a:xfrm>
            <a:off x="5819224" y="3890963"/>
            <a:ext cx="287338" cy="285750"/>
          </a:xfrm>
          <a:custGeom>
            <a:avLst/>
            <a:gdLst>
              <a:gd name="T0" fmla="*/ 0 w 181"/>
              <a:gd name="T1" fmla="*/ 2147483647 h 180"/>
              <a:gd name="T2" fmla="*/ 2147483647 w 181"/>
              <a:gd name="T3" fmla="*/ 0 h 180"/>
              <a:gd name="T4" fmla="*/ 2147483647 w 181"/>
              <a:gd name="T5" fmla="*/ 2147483647 h 180"/>
              <a:gd name="T6" fmla="*/ 2147483647 w 181"/>
              <a:gd name="T7" fmla="*/ 2147483647 h 180"/>
              <a:gd name="T8" fmla="*/ 2147483647 w 181"/>
              <a:gd name="T9" fmla="*/ 2147483647 h 180"/>
              <a:gd name="T10" fmla="*/ 0 w 181"/>
              <a:gd name="T11" fmla="*/ 2147483647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1"/>
              <a:gd name="T19" fmla="*/ 0 h 180"/>
              <a:gd name="T20" fmla="*/ 181 w 181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1" h="180">
                <a:moveTo>
                  <a:pt x="0" y="90"/>
                </a:moveTo>
                <a:cubicBezTo>
                  <a:pt x="0" y="40"/>
                  <a:pt x="41" y="0"/>
                  <a:pt x="90" y="0"/>
                </a:cubicBezTo>
                <a:cubicBezTo>
                  <a:pt x="140" y="0"/>
                  <a:pt x="181" y="40"/>
                  <a:pt x="181" y="90"/>
                </a:cubicBezTo>
                <a:cubicBezTo>
                  <a:pt x="181" y="90"/>
                  <a:pt x="181" y="90"/>
                  <a:pt x="181" y="90"/>
                </a:cubicBezTo>
                <a:cubicBezTo>
                  <a:pt x="181" y="140"/>
                  <a:pt x="140" y="180"/>
                  <a:pt x="90" y="180"/>
                </a:cubicBezTo>
                <a:cubicBezTo>
                  <a:pt x="41" y="180"/>
                  <a:pt x="0" y="140"/>
                  <a:pt x="0" y="9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23" name="Rectangle 98">
            <a:extLst>
              <a:ext uri="{FF2B5EF4-FFF2-40B4-BE49-F238E27FC236}">
                <a16:creationId xmlns:a16="http://schemas.microsoft.com/office/drawing/2014/main" id="{50934123-B7C1-45B5-807C-B25ADDCE4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62" y="3935414"/>
            <a:ext cx="1735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Arial" panose="020B0604020202020204" pitchFamily="34" charset="0"/>
              </a:rPr>
              <a:t>11</a:t>
            </a:r>
            <a:endParaRPr lang="en-US" altLang="en-US" sz="2400"/>
          </a:p>
        </p:txBody>
      </p:sp>
      <p:sp>
        <p:nvSpPr>
          <p:cNvPr id="77924" name="Freeform 99">
            <a:extLst>
              <a:ext uri="{FF2B5EF4-FFF2-40B4-BE49-F238E27FC236}">
                <a16:creationId xmlns:a16="http://schemas.microsoft.com/office/drawing/2014/main" id="{BDA2C8E5-19C9-4204-B20B-F88B622CF8AC}"/>
              </a:ext>
            </a:extLst>
          </p:cNvPr>
          <p:cNvSpPr>
            <a:spLocks/>
          </p:cNvSpPr>
          <p:nvPr/>
        </p:nvSpPr>
        <p:spPr bwMode="auto">
          <a:xfrm>
            <a:off x="5317574" y="5178425"/>
            <a:ext cx="285750" cy="285750"/>
          </a:xfrm>
          <a:custGeom>
            <a:avLst/>
            <a:gdLst>
              <a:gd name="T0" fmla="*/ 0 w 922"/>
              <a:gd name="T1" fmla="*/ 2147483647 h 921"/>
              <a:gd name="T2" fmla="*/ 2147483647 w 922"/>
              <a:gd name="T3" fmla="*/ 0 h 921"/>
              <a:gd name="T4" fmla="*/ 2147483647 w 922"/>
              <a:gd name="T5" fmla="*/ 2147483647 h 921"/>
              <a:gd name="T6" fmla="*/ 2147483647 w 922"/>
              <a:gd name="T7" fmla="*/ 2147483647 h 921"/>
              <a:gd name="T8" fmla="*/ 2147483647 w 922"/>
              <a:gd name="T9" fmla="*/ 2147483647 h 921"/>
              <a:gd name="T10" fmla="*/ 0 w 922"/>
              <a:gd name="T11" fmla="*/ 2147483647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1"/>
                  <a:pt x="461" y="921"/>
                </a:cubicBezTo>
                <a:cubicBezTo>
                  <a:pt x="206" y="921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925" name="Freeform 100">
            <a:extLst>
              <a:ext uri="{FF2B5EF4-FFF2-40B4-BE49-F238E27FC236}">
                <a16:creationId xmlns:a16="http://schemas.microsoft.com/office/drawing/2014/main" id="{F5B1EB10-E3C6-4D81-8BC4-CCB96F28C7D7}"/>
              </a:ext>
            </a:extLst>
          </p:cNvPr>
          <p:cNvSpPr>
            <a:spLocks/>
          </p:cNvSpPr>
          <p:nvPr/>
        </p:nvSpPr>
        <p:spPr bwMode="auto">
          <a:xfrm>
            <a:off x="5317574" y="5178425"/>
            <a:ext cx="285750" cy="285750"/>
          </a:xfrm>
          <a:custGeom>
            <a:avLst/>
            <a:gdLst>
              <a:gd name="T0" fmla="*/ 0 w 180"/>
              <a:gd name="T1" fmla="*/ 2147483647 h 180"/>
              <a:gd name="T2" fmla="*/ 2147483647 w 180"/>
              <a:gd name="T3" fmla="*/ 0 h 180"/>
              <a:gd name="T4" fmla="*/ 2147483647 w 180"/>
              <a:gd name="T5" fmla="*/ 2147483647 h 180"/>
              <a:gd name="T6" fmla="*/ 2147483647 w 180"/>
              <a:gd name="T7" fmla="*/ 2147483647 h 180"/>
              <a:gd name="T8" fmla="*/ 2147483647 w 180"/>
              <a:gd name="T9" fmla="*/ 2147483647 h 180"/>
              <a:gd name="T10" fmla="*/ 0 w 180"/>
              <a:gd name="T11" fmla="*/ 2147483647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1"/>
                  <a:pt x="40" y="0"/>
                  <a:pt x="90" y="0"/>
                </a:cubicBezTo>
                <a:cubicBezTo>
                  <a:pt x="140" y="0"/>
                  <a:pt x="180" y="41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40"/>
                  <a:pt x="140" y="180"/>
                  <a:pt x="90" y="180"/>
                </a:cubicBezTo>
                <a:cubicBezTo>
                  <a:pt x="40" y="180"/>
                  <a:pt x="0" y="140"/>
                  <a:pt x="0" y="90"/>
                </a:cubicBezTo>
              </a:path>
            </a:pathLst>
          </a:cu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26" name="Rectangle 101">
            <a:extLst>
              <a:ext uri="{FF2B5EF4-FFF2-40B4-BE49-F238E27FC236}">
                <a16:creationId xmlns:a16="http://schemas.microsoft.com/office/drawing/2014/main" id="{F7D83EB4-BC6F-4C16-B4AD-EFF862ECE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6475" y="5227639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650685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39347-32F0-449B-9888-764B91F4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6BD6F7E-2DBA-4CA6-B9EC-747EEB2E88E4}" type="slidenum">
              <a:rPr lang="en-AU" altLang="en-US">
                <a:latin typeface="Tahoma" panose="020B0604030504040204" pitchFamily="34" charset="0"/>
              </a:rPr>
              <a:pPr eaLnBrk="1" hangingPunct="1"/>
              <a:t>56</a:t>
            </a:fld>
            <a:endParaRPr lang="en-AU" altLang="en-US">
              <a:latin typeface="Tahoma" panose="020B0604030504040204" pitchFamily="34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C4533B9C-762C-46C5-A991-9CEB01B0E0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74964" y="304800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Proof of log* n Amortized Time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C3A435F1-0795-46FB-92A0-0E7B36030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9132736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For each node </a:t>
            </a:r>
            <a:r>
              <a:rPr lang="en-US" altLang="en-US" sz="2400" i="1" dirty="0"/>
              <a:t>v </a:t>
            </a:r>
            <a:r>
              <a:rPr lang="en-US" altLang="en-US" sz="2400" dirty="0"/>
              <a:t>that is a root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define </a:t>
            </a:r>
            <a:r>
              <a:rPr lang="en-US" altLang="en-US" sz="2000" i="1" dirty="0"/>
              <a:t>n</a:t>
            </a:r>
            <a:r>
              <a:rPr lang="en-US" altLang="en-US" sz="2000" dirty="0"/>
              <a:t>(</a:t>
            </a:r>
            <a:r>
              <a:rPr lang="en-US" altLang="en-US" sz="2000" i="1" dirty="0"/>
              <a:t>v</a:t>
            </a:r>
            <a:r>
              <a:rPr lang="en-US" altLang="en-US" sz="2000" dirty="0"/>
              <a:t>) to be the size of the subtree rooted at </a:t>
            </a:r>
            <a:r>
              <a:rPr lang="en-US" altLang="en-US" sz="2000" i="1" dirty="0"/>
              <a:t>v </a:t>
            </a:r>
            <a:r>
              <a:rPr lang="en-US" altLang="en-US" sz="2000" dirty="0"/>
              <a:t>(including </a:t>
            </a:r>
            <a:r>
              <a:rPr lang="en-US" altLang="en-US" sz="2000" i="1" dirty="0"/>
              <a:t>v</a:t>
            </a:r>
            <a:r>
              <a:rPr lang="en-US" altLang="en-US" sz="20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identified a set with the root of its associated tree.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We update the size field of </a:t>
            </a:r>
            <a:r>
              <a:rPr lang="en-US" altLang="en-US" sz="2400" i="1" dirty="0"/>
              <a:t>v </a:t>
            </a:r>
            <a:r>
              <a:rPr lang="en-US" altLang="en-US" sz="2400" dirty="0"/>
              <a:t>each time a set is </a:t>
            </a:r>
            <a:r>
              <a:rPr lang="en-US" altLang="en-US" sz="2400" dirty="0" err="1"/>
              <a:t>unioned</a:t>
            </a:r>
            <a:r>
              <a:rPr lang="en-US" altLang="en-US" sz="2400" dirty="0"/>
              <a:t> into </a:t>
            </a:r>
            <a:r>
              <a:rPr lang="en-US" altLang="en-US" sz="2400" i="1" dirty="0"/>
              <a:t>v</a:t>
            </a:r>
            <a:r>
              <a:rPr lang="en-US" altLang="en-US" sz="2400" dirty="0"/>
              <a:t>. Thus, if </a:t>
            </a:r>
            <a:r>
              <a:rPr lang="en-US" altLang="en-US" sz="2400" i="1" dirty="0"/>
              <a:t>v </a:t>
            </a:r>
            <a:r>
              <a:rPr lang="en-US" altLang="en-US" sz="2400" dirty="0"/>
              <a:t>is not a root, then </a:t>
            </a:r>
            <a:r>
              <a:rPr lang="en-US" altLang="en-US" sz="2400" i="1" dirty="0"/>
              <a:t>n</a:t>
            </a:r>
            <a:r>
              <a:rPr lang="en-US" altLang="en-US" sz="2400" dirty="0"/>
              <a:t>(</a:t>
            </a:r>
            <a:r>
              <a:rPr lang="en-US" altLang="en-US" sz="2400" i="1" dirty="0"/>
              <a:t>v</a:t>
            </a:r>
            <a:r>
              <a:rPr lang="en-US" altLang="en-US" sz="2400" dirty="0"/>
              <a:t>) is the largest the subtree rooted at </a:t>
            </a:r>
            <a:r>
              <a:rPr lang="en-US" altLang="en-US" sz="2400" i="1" dirty="0"/>
              <a:t>v </a:t>
            </a:r>
            <a:r>
              <a:rPr lang="en-US" altLang="en-US" sz="2400" dirty="0"/>
              <a:t>can be, which occurs just before we union </a:t>
            </a:r>
            <a:r>
              <a:rPr lang="en-US" altLang="en-US" sz="2400" i="1" dirty="0"/>
              <a:t>v </a:t>
            </a:r>
            <a:r>
              <a:rPr lang="en-US" altLang="en-US" sz="2400" dirty="0"/>
              <a:t>into some other node whose size is at least as large as </a:t>
            </a:r>
            <a:r>
              <a:rPr lang="en-US" altLang="en-US" sz="2400" i="1" dirty="0"/>
              <a:t>v </a:t>
            </a:r>
            <a:r>
              <a:rPr lang="en-US" altLang="en-US" sz="2400" dirty="0"/>
              <a:t>’s.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For any node </a:t>
            </a:r>
            <a:r>
              <a:rPr lang="en-US" altLang="en-US" sz="2400" i="1" dirty="0"/>
              <a:t>v</a:t>
            </a:r>
            <a:r>
              <a:rPr lang="en-US" altLang="en-US" sz="2400" dirty="0"/>
              <a:t>, then, define the </a:t>
            </a:r>
            <a:r>
              <a:rPr lang="en-US" altLang="en-US" sz="2400" b="1" i="1" dirty="0"/>
              <a:t>rank </a:t>
            </a:r>
            <a:r>
              <a:rPr lang="en-US" altLang="en-US" sz="2400" dirty="0"/>
              <a:t>of </a:t>
            </a:r>
            <a:r>
              <a:rPr lang="en-US" altLang="en-US" sz="2400" i="1" dirty="0"/>
              <a:t>v</a:t>
            </a:r>
            <a:r>
              <a:rPr lang="en-US" altLang="en-US" sz="2400" dirty="0"/>
              <a:t>, which we denote as </a:t>
            </a:r>
            <a:r>
              <a:rPr lang="en-US" altLang="en-US" sz="2400" i="1" dirty="0"/>
              <a:t>r </a:t>
            </a:r>
            <a:r>
              <a:rPr lang="en-US" altLang="en-US" sz="2400" dirty="0"/>
              <a:t>(</a:t>
            </a:r>
            <a:r>
              <a:rPr lang="en-US" altLang="en-US" sz="2400" i="1" dirty="0"/>
              <a:t>v</a:t>
            </a:r>
            <a:r>
              <a:rPr lang="en-US" altLang="en-US" sz="2400" dirty="0"/>
              <a:t>), as </a:t>
            </a:r>
            <a:r>
              <a:rPr lang="en-US" altLang="en-US" sz="2400" i="1" dirty="0"/>
              <a:t>r </a:t>
            </a:r>
            <a:r>
              <a:rPr lang="en-US" altLang="en-US" sz="2400" dirty="0"/>
              <a:t>(</a:t>
            </a:r>
            <a:r>
              <a:rPr lang="en-US" altLang="en-US" sz="2400" i="1" dirty="0"/>
              <a:t>v</a:t>
            </a:r>
            <a:r>
              <a:rPr lang="en-US" altLang="en-US" sz="2400" dirty="0"/>
              <a:t>) = [log </a:t>
            </a:r>
            <a:r>
              <a:rPr lang="en-US" altLang="en-US" sz="2400" i="1" dirty="0"/>
              <a:t>n</a:t>
            </a:r>
            <a:r>
              <a:rPr lang="en-US" altLang="en-US" sz="2400" dirty="0"/>
              <a:t>(</a:t>
            </a:r>
            <a:r>
              <a:rPr lang="en-US" altLang="en-US" sz="2400" i="1" dirty="0"/>
              <a:t>v</a:t>
            </a:r>
            <a:r>
              <a:rPr lang="en-US" altLang="en-US" sz="2400" dirty="0"/>
              <a:t>)]: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Thus, </a:t>
            </a:r>
            <a:r>
              <a:rPr lang="en-US" altLang="en-US" sz="2400" i="1" dirty="0"/>
              <a:t>n</a:t>
            </a:r>
            <a:r>
              <a:rPr lang="en-US" altLang="en-US" sz="2400" dirty="0"/>
              <a:t>(</a:t>
            </a:r>
            <a:r>
              <a:rPr lang="en-US" altLang="en-US" sz="2400" i="1" dirty="0"/>
              <a:t>v</a:t>
            </a:r>
            <a:r>
              <a:rPr lang="en-US" altLang="en-US" sz="2400" dirty="0"/>
              <a:t>) </a:t>
            </a:r>
            <a:r>
              <a:rPr lang="en-US" altLang="en-US" sz="2400" i="1" dirty="0"/>
              <a:t>≥ </a:t>
            </a:r>
            <a:r>
              <a:rPr lang="en-US" altLang="en-US" sz="2400" dirty="0"/>
              <a:t>2</a:t>
            </a:r>
            <a:r>
              <a:rPr lang="en-US" altLang="en-US" sz="2400" i="1" baseline="30000" dirty="0"/>
              <a:t>r</a:t>
            </a:r>
            <a:r>
              <a:rPr lang="en-US" altLang="en-US" sz="2400" baseline="30000" dirty="0"/>
              <a:t>(</a:t>
            </a:r>
            <a:r>
              <a:rPr lang="en-US" altLang="en-US" sz="2400" i="1" baseline="30000" dirty="0"/>
              <a:t>v</a:t>
            </a:r>
            <a:r>
              <a:rPr lang="en-US" altLang="en-US" sz="2400" baseline="30000" dirty="0"/>
              <a:t>)</a:t>
            </a:r>
            <a:r>
              <a:rPr lang="en-US" altLang="en-US" sz="2400" dirty="0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Also, since there are at most </a:t>
            </a:r>
            <a:r>
              <a:rPr lang="en-US" altLang="en-US" sz="2400" i="1" dirty="0"/>
              <a:t>n </a:t>
            </a:r>
            <a:r>
              <a:rPr lang="en-US" altLang="en-US" sz="2400" dirty="0"/>
              <a:t>nodes in the tree of </a:t>
            </a:r>
            <a:r>
              <a:rPr lang="en-US" altLang="en-US" sz="2400" i="1" dirty="0"/>
              <a:t>v</a:t>
            </a:r>
            <a:r>
              <a:rPr lang="en-US" altLang="en-US" sz="2400" dirty="0"/>
              <a:t>, </a:t>
            </a:r>
            <a:r>
              <a:rPr lang="en-US" altLang="en-US" sz="2400" i="1" dirty="0"/>
              <a:t>r </a:t>
            </a:r>
            <a:r>
              <a:rPr lang="en-US" altLang="en-US" sz="2400" dirty="0"/>
              <a:t>(</a:t>
            </a:r>
            <a:r>
              <a:rPr lang="en-US" altLang="en-US" sz="2400" i="1" dirty="0"/>
              <a:t>v</a:t>
            </a:r>
            <a:r>
              <a:rPr lang="en-US" altLang="en-US" sz="2400" dirty="0"/>
              <a:t>) = [</a:t>
            </a:r>
            <a:r>
              <a:rPr lang="en-US" altLang="en-US" sz="2400" dirty="0" err="1"/>
              <a:t>log</a:t>
            </a:r>
            <a:r>
              <a:rPr lang="en-US" altLang="en-US" sz="2400" i="1" dirty="0" err="1"/>
              <a:t>n</a:t>
            </a:r>
            <a:r>
              <a:rPr lang="en-US" altLang="en-US" sz="2400" dirty="0"/>
              <a:t>], for each node </a:t>
            </a:r>
            <a:r>
              <a:rPr lang="en-US" altLang="en-US" sz="2400" i="1" dirty="0"/>
              <a:t>v</a:t>
            </a:r>
            <a:r>
              <a:rPr lang="en-US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71102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C658F-42FC-456B-947A-A9CD2B59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1833DBD-DFDF-401A-A9DD-C44FD448D85B}" type="slidenum">
              <a:rPr lang="en-AU" altLang="en-US">
                <a:latin typeface="Tahoma" panose="020B0604030504040204" pitchFamily="34" charset="0"/>
              </a:rPr>
              <a:pPr eaLnBrk="1" hangingPunct="1"/>
              <a:t>57</a:t>
            </a:fld>
            <a:endParaRPr lang="en-AU" altLang="en-US">
              <a:latin typeface="Tahoma" panose="020B0604030504040204" pitchFamily="34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6E9C93FE-23F7-440A-871F-2F848361FA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3810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Proof of log* n Amortized Time (2)</a:t>
            </a:r>
          </a:p>
        </p:txBody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E458A865-2E9D-4FAE-B7A4-6C1FBC2CF1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4819" y="1752600"/>
            <a:ext cx="9143338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For each node </a:t>
            </a:r>
            <a:r>
              <a:rPr lang="en-US" altLang="en-US" sz="2400" i="1" dirty="0"/>
              <a:t>v </a:t>
            </a:r>
            <a:r>
              <a:rPr lang="en-US" altLang="en-US" sz="2400" dirty="0"/>
              <a:t>with parent </a:t>
            </a:r>
            <a:r>
              <a:rPr lang="en-US" altLang="en-US" sz="2400" i="1" dirty="0"/>
              <a:t>w: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 dirty="0"/>
              <a:t>r </a:t>
            </a:r>
            <a:r>
              <a:rPr lang="en-US" altLang="en-US" sz="2000" dirty="0"/>
              <a:t>(</a:t>
            </a:r>
            <a:r>
              <a:rPr lang="en-US" altLang="en-US" sz="2000" i="1" dirty="0"/>
              <a:t>v </a:t>
            </a:r>
            <a:r>
              <a:rPr lang="en-US" altLang="en-US" sz="2000" dirty="0"/>
              <a:t>) </a:t>
            </a:r>
            <a:r>
              <a:rPr lang="en-US" altLang="en-US" sz="2000" i="1" dirty="0"/>
              <a:t>&gt; r </a:t>
            </a:r>
            <a:r>
              <a:rPr lang="en-US" altLang="en-US" sz="2000" dirty="0"/>
              <a:t>(</a:t>
            </a:r>
            <a:r>
              <a:rPr lang="en-US" altLang="en-US" sz="2000" i="1" dirty="0"/>
              <a:t>w </a:t>
            </a:r>
            <a:r>
              <a:rPr lang="en-US" altLang="en-US" sz="20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Claim: </a:t>
            </a:r>
            <a:r>
              <a:rPr lang="en-US" altLang="en-US" sz="2400" i="1" dirty="0"/>
              <a:t>There are at most n/ </a:t>
            </a:r>
            <a:r>
              <a:rPr lang="en-US" altLang="en-US" sz="2400" dirty="0"/>
              <a:t>2</a:t>
            </a:r>
            <a:r>
              <a:rPr lang="en-US" altLang="en-US" sz="2400" i="1" baseline="30000" dirty="0"/>
              <a:t>s</a:t>
            </a:r>
            <a:r>
              <a:rPr lang="en-US" altLang="en-US" sz="2400" i="1" dirty="0"/>
              <a:t> nodes of rank 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Proof: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Since </a:t>
            </a:r>
            <a:r>
              <a:rPr lang="en-US" altLang="en-US" sz="2000" i="1" dirty="0"/>
              <a:t>r </a:t>
            </a:r>
            <a:r>
              <a:rPr lang="en-US" altLang="en-US" sz="2000" dirty="0"/>
              <a:t>(</a:t>
            </a:r>
            <a:r>
              <a:rPr lang="en-US" altLang="en-US" sz="2000" i="1" dirty="0"/>
              <a:t>v</a:t>
            </a:r>
            <a:r>
              <a:rPr lang="en-US" altLang="en-US" sz="2000" dirty="0"/>
              <a:t>) </a:t>
            </a:r>
            <a:r>
              <a:rPr lang="en-US" altLang="en-US" sz="2000" i="1" dirty="0"/>
              <a:t>&lt; r </a:t>
            </a:r>
            <a:r>
              <a:rPr lang="en-US" altLang="en-US" sz="2000" dirty="0"/>
              <a:t>(</a:t>
            </a:r>
            <a:r>
              <a:rPr lang="en-US" altLang="en-US" sz="2000" i="1" dirty="0"/>
              <a:t>w</a:t>
            </a:r>
            <a:r>
              <a:rPr lang="en-US" altLang="en-US" sz="2000" dirty="0"/>
              <a:t>), for any node </a:t>
            </a:r>
            <a:r>
              <a:rPr lang="en-US" altLang="en-US" sz="2000" i="1" dirty="0"/>
              <a:t>v </a:t>
            </a:r>
            <a:r>
              <a:rPr lang="en-US" altLang="en-US" sz="2000" dirty="0"/>
              <a:t>with parent </a:t>
            </a:r>
            <a:r>
              <a:rPr lang="en-US" altLang="en-US" sz="2000" i="1" dirty="0"/>
              <a:t>w</a:t>
            </a:r>
            <a:r>
              <a:rPr lang="en-US" altLang="en-US" sz="2000" dirty="0"/>
              <a:t>, ranks are monotonically increasing as we follow parent pointers up any tree.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Thus, if </a:t>
            </a:r>
            <a:r>
              <a:rPr lang="en-US" altLang="en-US" sz="2000" i="1" dirty="0"/>
              <a:t>r </a:t>
            </a:r>
            <a:r>
              <a:rPr lang="en-US" altLang="en-US" sz="2000" dirty="0"/>
              <a:t>(</a:t>
            </a:r>
            <a:r>
              <a:rPr lang="en-US" altLang="en-US" sz="2000" i="1" dirty="0"/>
              <a:t>v</a:t>
            </a:r>
            <a:r>
              <a:rPr lang="en-US" altLang="en-US" sz="2000" dirty="0"/>
              <a:t>) = </a:t>
            </a:r>
            <a:r>
              <a:rPr lang="en-US" altLang="en-US" sz="2000" i="1" dirty="0"/>
              <a:t>r </a:t>
            </a:r>
            <a:r>
              <a:rPr lang="en-US" altLang="en-US" sz="2000" dirty="0"/>
              <a:t>(</a:t>
            </a:r>
            <a:r>
              <a:rPr lang="en-US" altLang="en-US" sz="2000" i="1" dirty="0"/>
              <a:t>w</a:t>
            </a:r>
            <a:r>
              <a:rPr lang="en-US" altLang="en-US" sz="2000" dirty="0"/>
              <a:t>) for two nodes </a:t>
            </a:r>
            <a:r>
              <a:rPr lang="en-US" altLang="en-US" sz="2000" i="1" dirty="0"/>
              <a:t>v </a:t>
            </a:r>
            <a:r>
              <a:rPr lang="en-US" altLang="en-US" sz="2000" dirty="0"/>
              <a:t>and </a:t>
            </a:r>
            <a:r>
              <a:rPr lang="en-US" altLang="en-US" sz="2000" i="1" dirty="0"/>
              <a:t>w</a:t>
            </a:r>
            <a:r>
              <a:rPr lang="en-US" altLang="en-US" sz="2000" dirty="0"/>
              <a:t>, then the nodes counted in </a:t>
            </a:r>
            <a:r>
              <a:rPr lang="en-US" altLang="en-US" sz="2000" i="1" dirty="0"/>
              <a:t>n</a:t>
            </a:r>
            <a:r>
              <a:rPr lang="en-US" altLang="en-US" sz="2000" dirty="0"/>
              <a:t>(</a:t>
            </a:r>
            <a:r>
              <a:rPr lang="en-US" altLang="en-US" sz="2000" i="1" dirty="0"/>
              <a:t>v</a:t>
            </a:r>
            <a:r>
              <a:rPr lang="en-US" altLang="en-US" sz="2000" dirty="0"/>
              <a:t>) must be separate and distinct from the nodes counted in </a:t>
            </a:r>
            <a:r>
              <a:rPr lang="en-US" altLang="en-US" sz="2000" i="1" dirty="0"/>
              <a:t>n</a:t>
            </a:r>
            <a:r>
              <a:rPr lang="en-US" altLang="en-US" sz="2000" dirty="0"/>
              <a:t>(</a:t>
            </a:r>
            <a:r>
              <a:rPr lang="en-US" altLang="en-US" sz="2000" i="1" dirty="0"/>
              <a:t>w</a:t>
            </a:r>
            <a:r>
              <a:rPr lang="en-US" altLang="en-US" sz="2000" dirty="0"/>
              <a:t>).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If a node </a:t>
            </a:r>
            <a:r>
              <a:rPr lang="en-US" altLang="en-US" sz="2000" i="1" dirty="0"/>
              <a:t>v </a:t>
            </a:r>
            <a:r>
              <a:rPr lang="en-US" altLang="en-US" sz="2000" dirty="0"/>
              <a:t>is of rank </a:t>
            </a:r>
            <a:r>
              <a:rPr lang="en-US" altLang="en-US" sz="2000" i="1" dirty="0"/>
              <a:t>s</a:t>
            </a:r>
            <a:r>
              <a:rPr lang="en-US" altLang="en-US" sz="2000" dirty="0"/>
              <a:t>, then </a:t>
            </a:r>
            <a:r>
              <a:rPr lang="en-US" altLang="en-US" sz="2000" i="1" dirty="0"/>
              <a:t>n</a:t>
            </a:r>
            <a:r>
              <a:rPr lang="en-US" altLang="en-US" sz="2000" dirty="0"/>
              <a:t>(</a:t>
            </a:r>
            <a:r>
              <a:rPr lang="en-US" altLang="en-US" sz="2000" i="1" dirty="0"/>
              <a:t>v</a:t>
            </a:r>
            <a:r>
              <a:rPr lang="en-US" altLang="en-US" sz="2000" dirty="0"/>
              <a:t>) </a:t>
            </a:r>
            <a:r>
              <a:rPr lang="en-US" altLang="en-US" sz="2000" i="1" dirty="0"/>
              <a:t>≥ </a:t>
            </a:r>
            <a:r>
              <a:rPr lang="en-US" altLang="en-US" sz="2000" dirty="0"/>
              <a:t>2</a:t>
            </a:r>
            <a:r>
              <a:rPr lang="en-US" altLang="en-US" sz="2000" i="1" baseline="30000" dirty="0"/>
              <a:t>s</a:t>
            </a:r>
            <a:r>
              <a:rPr lang="en-US" altLang="en-US" sz="2000" dirty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Therefore, since there are at most </a:t>
            </a:r>
            <a:r>
              <a:rPr lang="en-US" altLang="en-US" sz="2000" i="1" dirty="0"/>
              <a:t>n </a:t>
            </a:r>
            <a:r>
              <a:rPr lang="en-US" altLang="en-US" sz="2000" dirty="0"/>
              <a:t>nodes total, there can be at most </a:t>
            </a:r>
            <a:r>
              <a:rPr lang="en-US" altLang="en-US" sz="2000" i="1" dirty="0"/>
              <a:t>n/ </a:t>
            </a:r>
            <a:r>
              <a:rPr lang="en-US" altLang="en-US" sz="2000" dirty="0"/>
              <a:t>2</a:t>
            </a:r>
            <a:r>
              <a:rPr lang="en-US" altLang="en-US" sz="2000" i="1" baseline="30000" dirty="0"/>
              <a:t>s</a:t>
            </a:r>
            <a:r>
              <a:rPr lang="en-US" altLang="en-US" sz="2000" i="1" dirty="0"/>
              <a:t> </a:t>
            </a:r>
            <a:r>
              <a:rPr lang="en-US" altLang="en-US" sz="2000" dirty="0"/>
              <a:t>that are of rank </a:t>
            </a:r>
            <a:r>
              <a:rPr lang="en-US" altLang="en-US" sz="2000" i="1" dirty="0"/>
              <a:t>s</a:t>
            </a:r>
            <a:r>
              <a:rPr lang="en-US" altLang="en-US" sz="2000" dirty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44298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2505C-8F25-4920-B78B-473F764E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0C14110-2217-4A5A-87A9-2397927928D1}" type="slidenum">
              <a:rPr lang="en-AU" altLang="en-US">
                <a:latin typeface="Tahoma" panose="020B0604030504040204" pitchFamily="34" charset="0"/>
              </a:rPr>
              <a:pPr eaLnBrk="1" hangingPunct="1"/>
              <a:t>58</a:t>
            </a:fld>
            <a:endParaRPr lang="en-AU" altLang="en-US">
              <a:latin typeface="Tahoma" panose="020B0604030504040204" pitchFamily="34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8EC55F41-3DC7-4B8D-86DC-F9391E0441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Proof of log* n Amortized Time (3)</a:t>
            </a: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F562FBB6-55F8-46FC-9D47-89F93044E7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6381" y="1696279"/>
            <a:ext cx="8539038" cy="4660071"/>
          </a:xfrm>
        </p:spPr>
        <p:txBody>
          <a:bodyPr/>
          <a:lstStyle/>
          <a:p>
            <a:pPr eaLnBrk="1" hangingPunct="1"/>
            <a:r>
              <a:rPr lang="en-US" altLang="en-US" dirty="0"/>
              <a:t>Definition: Tower of two’s function: </a:t>
            </a:r>
          </a:p>
          <a:p>
            <a:pPr lvl="1" eaLnBrk="1" hangingPunct="1"/>
            <a:r>
              <a:rPr lang="en-US" altLang="en-US" dirty="0"/>
              <a:t>t(</a:t>
            </a:r>
            <a:r>
              <a:rPr lang="en-US" altLang="en-US" dirty="0" err="1"/>
              <a:t>i</a:t>
            </a:r>
            <a:r>
              <a:rPr lang="en-US" altLang="en-US" dirty="0"/>
              <a:t>) = 2</a:t>
            </a:r>
            <a:r>
              <a:rPr lang="en-US" altLang="en-US" baseline="30000" dirty="0"/>
              <a:t>t(i-1)</a:t>
            </a:r>
          </a:p>
          <a:p>
            <a:pPr eaLnBrk="1" hangingPunct="1"/>
            <a:r>
              <a:rPr lang="en-US" altLang="en-US" dirty="0"/>
              <a:t>Nodes </a:t>
            </a:r>
            <a:r>
              <a:rPr lang="en-US" altLang="en-US" i="1" dirty="0"/>
              <a:t>v </a:t>
            </a:r>
            <a:r>
              <a:rPr lang="en-US" altLang="en-US" dirty="0"/>
              <a:t>and </a:t>
            </a:r>
            <a:r>
              <a:rPr lang="en-US" altLang="en-US" i="1" dirty="0"/>
              <a:t>u </a:t>
            </a:r>
            <a:r>
              <a:rPr lang="en-US" altLang="en-US" dirty="0"/>
              <a:t>are in the same rank group </a:t>
            </a:r>
            <a:r>
              <a:rPr lang="en-US" altLang="en-US" i="1" dirty="0"/>
              <a:t>g </a:t>
            </a:r>
            <a:r>
              <a:rPr lang="en-US" altLang="en-US" dirty="0"/>
              <a:t>if </a:t>
            </a:r>
          </a:p>
          <a:p>
            <a:pPr lvl="1" eaLnBrk="1" hangingPunct="1"/>
            <a:r>
              <a:rPr lang="en-US" altLang="en-US" i="1" dirty="0"/>
              <a:t>g </a:t>
            </a:r>
            <a:r>
              <a:rPr lang="en-US" altLang="en-US" dirty="0"/>
              <a:t>= log*(</a:t>
            </a:r>
            <a:r>
              <a:rPr lang="en-US" altLang="en-US" i="1" dirty="0"/>
              <a:t>r</a:t>
            </a:r>
            <a:r>
              <a:rPr lang="en-US" altLang="en-US" dirty="0"/>
              <a:t>(</a:t>
            </a:r>
            <a:r>
              <a:rPr lang="en-US" altLang="en-US" i="1" dirty="0"/>
              <a:t>v</a:t>
            </a:r>
            <a:r>
              <a:rPr lang="en-US" altLang="en-US" dirty="0"/>
              <a:t>)) = log*(</a:t>
            </a:r>
            <a:r>
              <a:rPr lang="en-US" altLang="en-US" i="1" dirty="0"/>
              <a:t>r</a:t>
            </a:r>
            <a:r>
              <a:rPr lang="en-US" altLang="en-US" dirty="0"/>
              <a:t>(</a:t>
            </a:r>
            <a:r>
              <a:rPr lang="en-US" altLang="en-US" i="1" dirty="0"/>
              <a:t>u</a:t>
            </a:r>
            <a:r>
              <a:rPr lang="en-US" altLang="en-US" dirty="0"/>
              <a:t>))</a:t>
            </a:r>
            <a:r>
              <a:rPr lang="en-US" altLang="en-US" i="1" dirty="0"/>
              <a:t>:</a:t>
            </a:r>
          </a:p>
          <a:p>
            <a:pPr eaLnBrk="1" hangingPunct="1"/>
            <a:r>
              <a:rPr lang="en-US" altLang="en-US" dirty="0"/>
              <a:t>Since the largest rank is log </a:t>
            </a:r>
            <a:r>
              <a:rPr lang="en-US" altLang="en-US" i="1" dirty="0"/>
              <a:t>n</a:t>
            </a:r>
            <a:r>
              <a:rPr lang="en-US" altLang="en-US" dirty="0"/>
              <a:t>, the largest rank group is </a:t>
            </a:r>
          </a:p>
          <a:p>
            <a:pPr lvl="1" eaLnBrk="1" hangingPunct="1"/>
            <a:r>
              <a:rPr lang="en-US" altLang="en-US" dirty="0"/>
              <a:t>log*(log </a:t>
            </a:r>
            <a:r>
              <a:rPr lang="en-US" altLang="en-US" i="1" dirty="0"/>
              <a:t>n</a:t>
            </a:r>
            <a:r>
              <a:rPr lang="en-US" altLang="en-US" dirty="0"/>
              <a:t>) = (log*</a:t>
            </a:r>
            <a:r>
              <a:rPr lang="en-US" altLang="en-US" i="1" dirty="0"/>
              <a:t> n</a:t>
            </a:r>
            <a:r>
              <a:rPr lang="en-US" altLang="en-US" dirty="0"/>
              <a:t>)</a:t>
            </a:r>
            <a:r>
              <a:rPr lang="en-US" altLang="en-US" i="1" dirty="0"/>
              <a:t>-</a:t>
            </a:r>
            <a:r>
              <a:rPr lang="en-US" altLang="en-US" dirty="0"/>
              <a:t>1</a:t>
            </a:r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87540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45B00-7B53-4A78-B10F-3669D95C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9ED6E8C-3222-4503-8027-9A5D67C48DED}" type="slidenum">
              <a:rPr lang="en-AU" altLang="en-US">
                <a:latin typeface="Tahoma" panose="020B0604030504040204" pitchFamily="34" charset="0"/>
              </a:rPr>
              <a:pPr eaLnBrk="1" hangingPunct="1"/>
              <a:t>59</a:t>
            </a:fld>
            <a:endParaRPr lang="en-AU" altLang="en-US">
              <a:latin typeface="Tahoma" panose="020B0604030504040204" pitchFamily="34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44C6F51A-1969-4AE8-BE37-66D1AC5A9A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Proof of log* n Amortized Time (4)</a:t>
            </a: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ACD89C2C-1696-408E-8CEB-5C976C0891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9160" y="1631950"/>
            <a:ext cx="9453438" cy="4724400"/>
          </a:xfrm>
        </p:spPr>
        <p:txBody>
          <a:bodyPr/>
          <a:lstStyle/>
          <a:p>
            <a:pPr eaLnBrk="1" hangingPunct="1"/>
            <a:r>
              <a:rPr lang="en-US" altLang="en-US" dirty="0"/>
              <a:t>Charge 1 cyber-dollar per pointer hop during a find:</a:t>
            </a:r>
          </a:p>
          <a:p>
            <a:pPr lvl="1" eaLnBrk="1" hangingPunct="1"/>
            <a:r>
              <a:rPr lang="en-US" altLang="en-US" dirty="0"/>
              <a:t>If </a:t>
            </a:r>
            <a:r>
              <a:rPr lang="en-US" altLang="en-US" i="1" dirty="0"/>
              <a:t>w </a:t>
            </a:r>
            <a:r>
              <a:rPr lang="en-US" altLang="en-US" dirty="0"/>
              <a:t>is the root or if </a:t>
            </a:r>
            <a:r>
              <a:rPr lang="en-US" altLang="en-US" i="1" dirty="0"/>
              <a:t>w </a:t>
            </a:r>
            <a:r>
              <a:rPr lang="en-US" altLang="en-US" dirty="0"/>
              <a:t>is in a different rank group than </a:t>
            </a:r>
            <a:r>
              <a:rPr lang="en-US" altLang="en-US" i="1" dirty="0"/>
              <a:t>v</a:t>
            </a:r>
            <a:r>
              <a:rPr lang="en-US" altLang="en-US" dirty="0"/>
              <a:t>, then charge the find operation one cyber-dollar.</a:t>
            </a:r>
          </a:p>
          <a:p>
            <a:pPr lvl="1" eaLnBrk="1" hangingPunct="1"/>
            <a:r>
              <a:rPr lang="en-US" altLang="en-US" dirty="0"/>
              <a:t>Otherwise (</a:t>
            </a:r>
            <a:r>
              <a:rPr lang="en-US" altLang="en-US" i="1" dirty="0"/>
              <a:t>w </a:t>
            </a:r>
            <a:r>
              <a:rPr lang="en-US" altLang="en-US" dirty="0"/>
              <a:t>is not a root and </a:t>
            </a:r>
            <a:r>
              <a:rPr lang="en-US" altLang="en-US" i="1" dirty="0"/>
              <a:t>v </a:t>
            </a:r>
            <a:r>
              <a:rPr lang="en-US" altLang="en-US" dirty="0"/>
              <a:t>and </a:t>
            </a:r>
            <a:r>
              <a:rPr lang="en-US" altLang="en-US" i="1" dirty="0"/>
              <a:t>w </a:t>
            </a:r>
            <a:r>
              <a:rPr lang="en-US" altLang="en-US" dirty="0"/>
              <a:t>are in the same rank group), charge the node </a:t>
            </a:r>
            <a:r>
              <a:rPr lang="en-US" altLang="en-US" i="1" dirty="0"/>
              <a:t>v </a:t>
            </a:r>
            <a:r>
              <a:rPr lang="en-US" altLang="en-US" dirty="0"/>
              <a:t>one cyber-dollar.</a:t>
            </a:r>
          </a:p>
          <a:p>
            <a:pPr eaLnBrk="1" hangingPunct="1"/>
            <a:r>
              <a:rPr lang="en-US" altLang="en-US" dirty="0"/>
              <a:t>Since there are most (log*</a:t>
            </a:r>
            <a:r>
              <a:rPr lang="en-US" altLang="en-US" i="1" dirty="0"/>
              <a:t> n</a:t>
            </a:r>
            <a:r>
              <a:rPr lang="en-US" altLang="en-US" dirty="0"/>
              <a:t>)</a:t>
            </a:r>
            <a:r>
              <a:rPr lang="en-US" altLang="en-US" i="1" dirty="0"/>
              <a:t>-</a:t>
            </a:r>
            <a:r>
              <a:rPr lang="en-US" altLang="en-US" dirty="0"/>
              <a:t>1 rank groups, this rule guarantees that any find operation is charged at most log*</a:t>
            </a:r>
            <a:r>
              <a:rPr lang="en-US" altLang="en-US" i="1" dirty="0"/>
              <a:t> n </a:t>
            </a:r>
            <a:r>
              <a:rPr lang="en-US" altLang="en-US" dirty="0"/>
              <a:t>cyber-dollars.</a:t>
            </a:r>
          </a:p>
        </p:txBody>
      </p:sp>
    </p:spTree>
    <p:extLst>
      <p:ext uri="{BB962C8B-B14F-4D97-AF65-F5344CB8AC3E}">
        <p14:creationId xmlns:p14="http://schemas.microsoft.com/office/powerpoint/2010/main" val="238977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6">
            <a:extLst>
              <a:ext uri="{FF2B5EF4-FFF2-40B4-BE49-F238E27FC236}">
                <a16:creationId xmlns:a16="http://schemas.microsoft.com/office/drawing/2014/main" id="{7C4679C4-0960-478A-B164-71EBE9F1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6CAE9DF-119F-4DE3-A0D0-2ACD46AF650E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AU" altLang="en-US" sz="14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7DE3A747-0360-4744-B66F-345364AA2D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9400" y="685800"/>
            <a:ext cx="7620000" cy="762000"/>
          </a:xfrm>
        </p:spPr>
        <p:txBody>
          <a:bodyPr/>
          <a:lstStyle/>
          <a:p>
            <a:pPr eaLnBrk="1" hangingPunct="1"/>
            <a:r>
              <a:rPr lang="en-US" altLang="en-US" sz="4000"/>
              <a:t>List-based Priority Queue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DD103697-BD99-4CC8-94D9-11B47DD8974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94410" y="2043112"/>
            <a:ext cx="38100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Implementation with an unsorted list: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Performance: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70C0"/>
                </a:solidFill>
              </a:rPr>
              <a:t>Insert</a:t>
            </a:r>
            <a:r>
              <a:rPr lang="en-US" altLang="en-US" sz="2000" dirty="0"/>
              <a:t> takes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(1)</a:t>
            </a:r>
            <a:r>
              <a:rPr lang="en-US" altLang="en-US" sz="2000" dirty="0"/>
              <a:t> time since we can insert the item at the beginning or end of the list.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70C0"/>
                </a:solidFill>
              </a:rPr>
              <a:t>RemoveMin and Min </a:t>
            </a:r>
            <a:r>
              <a:rPr lang="en-US" altLang="en-US" sz="2000" dirty="0"/>
              <a:t>take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r>
              <a:rPr lang="en-US" altLang="en-US" sz="2000" dirty="0"/>
              <a:t> time since we have to traverse the entire list to find the smallest key. </a:t>
            </a:r>
          </a:p>
        </p:txBody>
      </p:sp>
      <p:sp>
        <p:nvSpPr>
          <p:cNvPr id="12293" name="Rectangle 4">
            <a:extLst>
              <a:ext uri="{FF2B5EF4-FFF2-40B4-BE49-F238E27FC236}">
                <a16:creationId xmlns:a16="http://schemas.microsoft.com/office/drawing/2014/main" id="{FDAC3F4F-E784-4E4C-9650-D7550AAD91C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158782" y="2043112"/>
            <a:ext cx="4080676" cy="43132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Implementation with a sorted list: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Performance: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70C0"/>
                </a:solidFill>
              </a:rPr>
              <a:t>Insert</a:t>
            </a:r>
            <a:r>
              <a:rPr lang="en-US" altLang="en-US" sz="2000" dirty="0"/>
              <a:t> takes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r>
              <a:rPr lang="en-US" altLang="en-US" sz="2000" dirty="0"/>
              <a:t> time since we have to find the place where to insert the item.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70C0"/>
                </a:solidFill>
              </a:rPr>
              <a:t>RemoveMin </a:t>
            </a:r>
            <a:r>
              <a:rPr lang="en-US" altLang="en-US" sz="2000" dirty="0"/>
              <a:t>and </a:t>
            </a:r>
            <a:r>
              <a:rPr lang="en-US" altLang="en-US" sz="2000" dirty="0">
                <a:solidFill>
                  <a:srgbClr val="0070C0"/>
                </a:solidFill>
              </a:rPr>
              <a:t>Min</a:t>
            </a:r>
            <a:r>
              <a:rPr lang="en-US" altLang="en-US" sz="2000" dirty="0"/>
              <a:t> take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(1)</a:t>
            </a:r>
            <a:r>
              <a:rPr lang="en-US" altLang="en-US" sz="2000" dirty="0"/>
              <a:t> time, since the smallest key is at the beginning.</a:t>
            </a:r>
          </a:p>
        </p:txBody>
      </p:sp>
      <p:grpSp>
        <p:nvGrpSpPr>
          <p:cNvPr id="12294" name="Group 5">
            <a:extLst>
              <a:ext uri="{FF2B5EF4-FFF2-40B4-BE49-F238E27FC236}">
                <a16:creationId xmlns:a16="http://schemas.microsoft.com/office/drawing/2014/main" id="{69AB1FA2-0F70-40C9-8B72-DC9D60F0CCA9}"/>
              </a:ext>
            </a:extLst>
          </p:cNvPr>
          <p:cNvGrpSpPr>
            <a:grpSpLocks/>
          </p:cNvGrpSpPr>
          <p:nvPr/>
        </p:nvGrpSpPr>
        <p:grpSpPr bwMode="auto">
          <a:xfrm>
            <a:off x="1285792" y="3001962"/>
            <a:ext cx="2971800" cy="304800"/>
            <a:chOff x="3264" y="2064"/>
            <a:chExt cx="1872" cy="192"/>
          </a:xfrm>
        </p:grpSpPr>
        <p:sp>
          <p:nvSpPr>
            <p:cNvPr id="12302" name="Line 6">
              <a:extLst>
                <a:ext uri="{FF2B5EF4-FFF2-40B4-BE49-F238E27FC236}">
                  <a16:creationId xmlns:a16="http://schemas.microsoft.com/office/drawing/2014/main" id="{60100564-DD20-4952-8C9F-CE749A3C37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16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Oval 7">
              <a:extLst>
                <a:ext uri="{FF2B5EF4-FFF2-40B4-BE49-F238E27FC236}">
                  <a16:creationId xmlns:a16="http://schemas.microsoft.com/office/drawing/2014/main" id="{4A4E944B-8452-4595-8BF9-1B8751595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  <p:sp>
          <p:nvSpPr>
            <p:cNvPr id="12304" name="Oval 8">
              <a:extLst>
                <a:ext uri="{FF2B5EF4-FFF2-40B4-BE49-F238E27FC236}">
                  <a16:creationId xmlns:a16="http://schemas.microsoft.com/office/drawing/2014/main" id="{54D16620-690A-4D5E-9FD2-CE6586E10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5</a:t>
              </a:r>
            </a:p>
          </p:txBody>
        </p:sp>
        <p:sp>
          <p:nvSpPr>
            <p:cNvPr id="12305" name="Oval 9">
              <a:extLst>
                <a:ext uri="{FF2B5EF4-FFF2-40B4-BE49-F238E27FC236}">
                  <a16:creationId xmlns:a16="http://schemas.microsoft.com/office/drawing/2014/main" id="{9E897806-C7A7-4F41-A889-B1CDB2EE1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2</a:t>
              </a:r>
            </a:p>
          </p:txBody>
        </p:sp>
        <p:sp>
          <p:nvSpPr>
            <p:cNvPr id="12306" name="Oval 10">
              <a:extLst>
                <a:ext uri="{FF2B5EF4-FFF2-40B4-BE49-F238E27FC236}">
                  <a16:creationId xmlns:a16="http://schemas.microsoft.com/office/drawing/2014/main" id="{1358013E-95F8-446B-9BCF-72CF017B3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3</a:t>
              </a:r>
            </a:p>
          </p:txBody>
        </p:sp>
        <p:sp>
          <p:nvSpPr>
            <p:cNvPr id="12307" name="Oval 11">
              <a:extLst>
                <a:ext uri="{FF2B5EF4-FFF2-40B4-BE49-F238E27FC236}">
                  <a16:creationId xmlns:a16="http://schemas.microsoft.com/office/drawing/2014/main" id="{D2F53AE0-F7D4-4678-80DD-57165D2D2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1</a:t>
              </a:r>
            </a:p>
          </p:txBody>
        </p:sp>
      </p:grpSp>
      <p:grpSp>
        <p:nvGrpSpPr>
          <p:cNvPr id="12295" name="Group 12">
            <a:extLst>
              <a:ext uri="{FF2B5EF4-FFF2-40B4-BE49-F238E27FC236}">
                <a16:creationId xmlns:a16="http://schemas.microsoft.com/office/drawing/2014/main" id="{87B0D97D-27D1-4C0E-96A3-A8CEFA557BC4}"/>
              </a:ext>
            </a:extLst>
          </p:cNvPr>
          <p:cNvGrpSpPr>
            <a:grpSpLocks/>
          </p:cNvGrpSpPr>
          <p:nvPr/>
        </p:nvGrpSpPr>
        <p:grpSpPr bwMode="auto">
          <a:xfrm>
            <a:off x="6539782" y="2881312"/>
            <a:ext cx="2971800" cy="304800"/>
            <a:chOff x="3264" y="3744"/>
            <a:chExt cx="1872" cy="192"/>
          </a:xfrm>
        </p:grpSpPr>
        <p:sp>
          <p:nvSpPr>
            <p:cNvPr id="12296" name="Line 13">
              <a:extLst>
                <a:ext uri="{FF2B5EF4-FFF2-40B4-BE49-F238E27FC236}">
                  <a16:creationId xmlns:a16="http://schemas.microsoft.com/office/drawing/2014/main" id="{292B0214-140C-4B72-9849-6A726EA0F3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84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7" name="Oval 14">
              <a:extLst>
                <a:ext uri="{FF2B5EF4-FFF2-40B4-BE49-F238E27FC236}">
                  <a16:creationId xmlns:a16="http://schemas.microsoft.com/office/drawing/2014/main" id="{76190714-DBA8-4007-9043-4036618BE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1</a:t>
              </a:r>
            </a:p>
          </p:txBody>
        </p:sp>
        <p:sp>
          <p:nvSpPr>
            <p:cNvPr id="12298" name="Oval 15">
              <a:extLst>
                <a:ext uri="{FF2B5EF4-FFF2-40B4-BE49-F238E27FC236}">
                  <a16:creationId xmlns:a16="http://schemas.microsoft.com/office/drawing/2014/main" id="{01786547-9C93-4711-B3CA-83C4F1E54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2</a:t>
              </a:r>
            </a:p>
          </p:txBody>
        </p:sp>
        <p:sp>
          <p:nvSpPr>
            <p:cNvPr id="12299" name="Oval 16">
              <a:extLst>
                <a:ext uri="{FF2B5EF4-FFF2-40B4-BE49-F238E27FC236}">
                  <a16:creationId xmlns:a16="http://schemas.microsoft.com/office/drawing/2014/main" id="{B5250043-10B2-41DD-B820-AE5D7F9E7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3</a:t>
              </a:r>
            </a:p>
          </p:txBody>
        </p:sp>
        <p:sp>
          <p:nvSpPr>
            <p:cNvPr id="12300" name="Oval 17">
              <a:extLst>
                <a:ext uri="{FF2B5EF4-FFF2-40B4-BE49-F238E27FC236}">
                  <a16:creationId xmlns:a16="http://schemas.microsoft.com/office/drawing/2014/main" id="{3CE0142B-7D70-41D1-8EFC-0B84BCA04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  <p:sp>
          <p:nvSpPr>
            <p:cNvPr id="12301" name="Oval 18">
              <a:extLst>
                <a:ext uri="{FF2B5EF4-FFF2-40B4-BE49-F238E27FC236}">
                  <a16:creationId xmlns:a16="http://schemas.microsoft.com/office/drawing/2014/main" id="{33F37F13-21D1-48E3-81F6-9CAD66A2E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09170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C78526A-739A-4B24-988D-30B14D4E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5DC027D-0500-4409-BEAE-25C9C6A00B2F}" type="slidenum">
              <a:rPr lang="en-AU" altLang="en-US">
                <a:latin typeface="Tahoma" panose="020B0604030504040204" pitchFamily="34" charset="0"/>
              </a:rPr>
              <a:pPr eaLnBrk="1" hangingPunct="1"/>
              <a:t>60</a:t>
            </a:fld>
            <a:endParaRPr lang="en-AU" altLang="en-US">
              <a:latin typeface="Tahoma" panose="020B0604030504040204" pitchFamily="34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4F43AE49-B67E-403B-87CA-5FDE842278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3048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Proof of log* n Amortized Time (5)</a:t>
            </a: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6A2D230D-E6A2-4AB5-A43F-D0F2C7BFC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After we charge a node </a:t>
            </a:r>
            <a:r>
              <a:rPr lang="en-US" altLang="en-US" sz="2400" i="1"/>
              <a:t>v </a:t>
            </a:r>
            <a:r>
              <a:rPr lang="en-US" altLang="en-US" sz="2400"/>
              <a:t>then </a:t>
            </a:r>
            <a:r>
              <a:rPr lang="en-US" altLang="en-US" sz="2400" i="1"/>
              <a:t>v </a:t>
            </a:r>
            <a:r>
              <a:rPr lang="en-US" altLang="en-US" sz="2400"/>
              <a:t>will get a new parent, which is a node higher up in </a:t>
            </a:r>
            <a:r>
              <a:rPr lang="en-US" altLang="en-US" sz="2400" i="1"/>
              <a:t>v </a:t>
            </a:r>
            <a:r>
              <a:rPr lang="en-US" altLang="en-US" sz="2400"/>
              <a:t>’s tree.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The rank of </a:t>
            </a:r>
            <a:r>
              <a:rPr lang="en-US" altLang="en-US" sz="2400" i="1"/>
              <a:t>v </a:t>
            </a:r>
            <a:r>
              <a:rPr lang="en-US" altLang="en-US" sz="2400"/>
              <a:t>’s new parent will be greater than the rank of </a:t>
            </a:r>
            <a:r>
              <a:rPr lang="en-US" altLang="en-US" sz="2400" i="1"/>
              <a:t>v </a:t>
            </a:r>
            <a:r>
              <a:rPr lang="en-US" altLang="en-US" sz="2400"/>
              <a:t>’s old parent </a:t>
            </a:r>
            <a:r>
              <a:rPr lang="en-US" altLang="en-US" sz="2400" i="1"/>
              <a:t>w</a:t>
            </a:r>
            <a:r>
              <a:rPr lang="en-US" altLang="en-US" sz="2400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Thus, any node </a:t>
            </a:r>
            <a:r>
              <a:rPr lang="en-US" altLang="en-US" sz="2400" i="1"/>
              <a:t>v </a:t>
            </a:r>
            <a:r>
              <a:rPr lang="en-US" altLang="en-US" sz="2400"/>
              <a:t>can be charged at most the number of different ranks that are in </a:t>
            </a:r>
            <a:r>
              <a:rPr lang="en-US" altLang="en-US" sz="2400" i="1"/>
              <a:t>v </a:t>
            </a:r>
            <a:r>
              <a:rPr lang="en-US" altLang="en-US" sz="2400"/>
              <a:t>’s rank group.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If </a:t>
            </a:r>
            <a:r>
              <a:rPr lang="en-US" altLang="en-US" sz="2400" i="1"/>
              <a:t>v </a:t>
            </a:r>
            <a:r>
              <a:rPr lang="en-US" altLang="en-US" sz="2400"/>
              <a:t>is in rank group </a:t>
            </a:r>
            <a:r>
              <a:rPr lang="en-US" altLang="en-US" sz="2400" i="1"/>
              <a:t>g &gt; </a:t>
            </a:r>
            <a:r>
              <a:rPr lang="en-US" altLang="en-US" sz="2400"/>
              <a:t>0, then </a:t>
            </a:r>
            <a:r>
              <a:rPr lang="en-US" altLang="en-US" sz="2400" i="1"/>
              <a:t>v </a:t>
            </a:r>
            <a:r>
              <a:rPr lang="en-US" altLang="en-US" sz="2400"/>
              <a:t>can be charged at most </a:t>
            </a:r>
            <a:r>
              <a:rPr lang="en-US" altLang="en-US" sz="2400" i="1"/>
              <a:t>t</a:t>
            </a:r>
            <a:r>
              <a:rPr lang="en-US" altLang="en-US" sz="2400"/>
              <a:t>(</a:t>
            </a:r>
            <a:r>
              <a:rPr lang="en-US" altLang="en-US" sz="2400" i="1"/>
              <a:t>g</a:t>
            </a:r>
            <a:r>
              <a:rPr lang="en-US" altLang="en-US" sz="2400"/>
              <a:t>)-</a:t>
            </a:r>
            <a:r>
              <a:rPr lang="en-US" altLang="en-US" sz="2400" i="1"/>
              <a:t>t</a:t>
            </a:r>
            <a:r>
              <a:rPr lang="en-US" altLang="en-US" sz="2400"/>
              <a:t>(</a:t>
            </a:r>
            <a:r>
              <a:rPr lang="en-US" altLang="en-US" sz="2400" i="1"/>
              <a:t>g-</a:t>
            </a:r>
            <a:r>
              <a:rPr lang="en-US" altLang="en-US" sz="2400"/>
              <a:t>1) times before </a:t>
            </a:r>
            <a:r>
              <a:rPr lang="en-US" altLang="en-US" sz="2400" i="1"/>
              <a:t>v </a:t>
            </a:r>
            <a:r>
              <a:rPr lang="en-US" altLang="en-US" sz="2400"/>
              <a:t>has a parent in a higher rank group (and from that point on, </a:t>
            </a:r>
            <a:r>
              <a:rPr lang="en-US" altLang="en-US" sz="2400" i="1"/>
              <a:t>v </a:t>
            </a:r>
            <a:r>
              <a:rPr lang="en-US" altLang="en-US" sz="2400"/>
              <a:t>will never be charged again). In other words, the total number, </a:t>
            </a:r>
            <a:r>
              <a:rPr lang="en-US" altLang="en-US" sz="2400" i="1"/>
              <a:t>C</a:t>
            </a:r>
            <a:r>
              <a:rPr lang="en-US" altLang="en-US" sz="2400"/>
              <a:t>, of cyber-dollars that can ever be charged to nodes can be bound as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graphicFrame>
        <p:nvGraphicFramePr>
          <p:cNvPr id="82949" name="Object 0">
            <a:extLst>
              <a:ext uri="{FF2B5EF4-FFF2-40B4-BE49-F238E27FC236}">
                <a16:creationId xmlns:a16="http://schemas.microsoft.com/office/drawing/2014/main" id="{2BE70D98-2E76-415F-81EB-86D04419317B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879577696"/>
              </p:ext>
            </p:extLst>
          </p:nvPr>
        </p:nvGraphicFramePr>
        <p:xfrm>
          <a:off x="4049201" y="5322074"/>
          <a:ext cx="29718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Equation" r:id="rId4" imgW="1816100" imgH="457200" progId="Equation.3">
                  <p:embed/>
                </p:oleObj>
              </mc:Choice>
              <mc:Fallback>
                <p:oleObj name="Equation" r:id="rId4" imgW="1816100" imgH="457200" progId="Equation.3">
                  <p:embed/>
                  <p:pic>
                    <p:nvPicPr>
                      <p:cNvPr id="82949" name="Object 0">
                        <a:extLst>
                          <a:ext uri="{FF2B5EF4-FFF2-40B4-BE49-F238E27FC236}">
                            <a16:creationId xmlns:a16="http://schemas.microsoft.com/office/drawing/2014/main" id="{2BE70D98-2E76-415F-81EB-86D0441931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201" y="5322074"/>
                        <a:ext cx="297180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67547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FED5C8-387E-457E-B027-A3C06B23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F3763B6-0759-4C32-B2C6-97F7F04233FC}" type="slidenum">
              <a:rPr lang="en-AU" altLang="en-US">
                <a:latin typeface="Tahoma" panose="020B0604030504040204" pitchFamily="34" charset="0"/>
              </a:rPr>
              <a:pPr eaLnBrk="1" hangingPunct="1"/>
              <a:t>61</a:t>
            </a:fld>
            <a:endParaRPr lang="en-AU" altLang="en-US">
              <a:latin typeface="Tahoma" panose="020B0604030504040204" pitchFamily="34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4B3EC1A0-6864-4FB3-8970-5E7B9118D4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600"/>
              <a:t>Proof of log* n Amortized Time (end)</a:t>
            </a:r>
          </a:p>
        </p:txBody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F8E9F7C4-E669-4A6E-A265-7D66F065FBE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Bounding </a:t>
            </a:r>
            <a:r>
              <a:rPr lang="en-US" altLang="en-US" sz="2400" i="1"/>
              <a:t>n</a:t>
            </a:r>
            <a:r>
              <a:rPr lang="en-US" altLang="en-US" sz="2400"/>
              <a:t>(</a:t>
            </a:r>
            <a:r>
              <a:rPr lang="en-US" altLang="en-US" sz="2400" i="1"/>
              <a:t>g</a:t>
            </a:r>
            <a:r>
              <a:rPr lang="en-US" altLang="en-US" sz="2400"/>
              <a:t>):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sp>
        <p:nvSpPr>
          <p:cNvPr id="83973" name="Rectangle 4">
            <a:extLst>
              <a:ext uri="{FF2B5EF4-FFF2-40B4-BE49-F238E27FC236}">
                <a16:creationId xmlns:a16="http://schemas.microsoft.com/office/drawing/2014/main" id="{5C14A65D-FD83-494E-A5BA-2DD2B2C9371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Returning to C: </a:t>
            </a:r>
          </a:p>
          <a:p>
            <a:pPr eaLnBrk="1" hangingPunct="1"/>
            <a:endParaRPr lang="en-US" altLang="en-US"/>
          </a:p>
        </p:txBody>
      </p:sp>
      <p:graphicFrame>
        <p:nvGraphicFramePr>
          <p:cNvPr id="83974" name="Object 0">
            <a:extLst>
              <a:ext uri="{FF2B5EF4-FFF2-40B4-BE49-F238E27FC236}">
                <a16:creationId xmlns:a16="http://schemas.microsoft.com/office/drawing/2014/main" id="{02E92D92-2EFF-4B8D-8639-BAE314DE9919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881314" y="2438400"/>
          <a:ext cx="2528887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6" name="Equation" r:id="rId4" imgW="1384300" imgH="2171700" progId="Equation.3">
                  <p:embed/>
                </p:oleObj>
              </mc:Choice>
              <mc:Fallback>
                <p:oleObj name="Equation" r:id="rId4" imgW="1384300" imgH="2171700" progId="Equation.3">
                  <p:embed/>
                  <p:pic>
                    <p:nvPicPr>
                      <p:cNvPr id="83974" name="Object 0">
                        <a:extLst>
                          <a:ext uri="{FF2B5EF4-FFF2-40B4-BE49-F238E27FC236}">
                            <a16:creationId xmlns:a16="http://schemas.microsoft.com/office/drawing/2014/main" id="{02E92D92-2EFF-4B8D-8639-BAE314DE99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4" y="2438400"/>
                        <a:ext cx="2528887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5" name="Object 1">
            <a:extLst>
              <a:ext uri="{FF2B5EF4-FFF2-40B4-BE49-F238E27FC236}">
                <a16:creationId xmlns:a16="http://schemas.microsoft.com/office/drawing/2014/main" id="{44C3E8AA-96A7-41C3-94E3-C9B7E99020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78600" y="2514600"/>
          <a:ext cx="3708400" cy="320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7" name="Equation" r:id="rId6" imgW="1879600" imgH="1625600" progId="Equation.3">
                  <p:embed/>
                </p:oleObj>
              </mc:Choice>
              <mc:Fallback>
                <p:oleObj name="Equation" r:id="rId6" imgW="1879600" imgH="1625600" progId="Equation.3">
                  <p:embed/>
                  <p:pic>
                    <p:nvPicPr>
                      <p:cNvPr id="83975" name="Object 1">
                        <a:extLst>
                          <a:ext uri="{FF2B5EF4-FFF2-40B4-BE49-F238E27FC236}">
                            <a16:creationId xmlns:a16="http://schemas.microsoft.com/office/drawing/2014/main" id="{44C3E8AA-96A7-41C3-94E3-C9B7E99020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00" y="2514600"/>
                        <a:ext cx="3708400" cy="320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67153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369E-D1A4-4037-9EFD-7E391A4B8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C9BE-66B1-4ED4-988A-CEC62C32D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045271" cy="4351338"/>
          </a:xfrm>
        </p:spPr>
        <p:txBody>
          <a:bodyPr/>
          <a:lstStyle/>
          <a:p>
            <a:r>
              <a:rPr lang="en-AU" dirty="0"/>
              <a:t>Priority queue ADT</a:t>
            </a:r>
          </a:p>
          <a:p>
            <a:r>
              <a:rPr lang="en-AU" dirty="0"/>
              <a:t>List-based priority queues</a:t>
            </a:r>
          </a:p>
          <a:p>
            <a:r>
              <a:rPr lang="en-AU" dirty="0"/>
              <a:t>Heap-based priority queues</a:t>
            </a:r>
          </a:p>
          <a:p>
            <a:r>
              <a:rPr lang="en-AU" dirty="0"/>
              <a:t>Bottom-up heap construction</a:t>
            </a:r>
          </a:p>
          <a:p>
            <a:r>
              <a:rPr lang="en-AU" dirty="0"/>
              <a:t>Binomial heaps</a:t>
            </a:r>
          </a:p>
          <a:p>
            <a:r>
              <a:rPr lang="en-AU" dirty="0"/>
              <a:t>Disjoint set union-find data structures and algorithms</a:t>
            </a:r>
          </a:p>
          <a:p>
            <a:r>
              <a:rPr lang="en-US" dirty="0"/>
              <a:t>Suggested reading:</a:t>
            </a:r>
          </a:p>
          <a:p>
            <a:pPr lvl="1"/>
            <a:r>
              <a:rPr lang="en-US" dirty="0"/>
              <a:t>Sedgewick, Ch. 1.3, 9.</a:t>
            </a:r>
          </a:p>
        </p:txBody>
      </p:sp>
    </p:spTree>
    <p:extLst>
      <p:ext uri="{BB962C8B-B14F-4D97-AF65-F5344CB8AC3E}">
        <p14:creationId xmlns:p14="http://schemas.microsoft.com/office/powerpoint/2010/main" val="2322809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41289E2E-FDFF-4B33-A156-CBB844CF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CA7B81F-F02F-4612-8790-9C5FAD006302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AU" altLang="en-US" sz="14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773C2E56-9AAA-43CD-A99F-8065F156AA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1" y="609600"/>
            <a:ext cx="5783263" cy="922338"/>
          </a:xfrm>
        </p:spPr>
        <p:txBody>
          <a:bodyPr/>
          <a:lstStyle/>
          <a:p>
            <a:pPr eaLnBrk="1" hangingPunct="1"/>
            <a:r>
              <a:rPr lang="en-US" altLang="en-US" sz="4000"/>
              <a:t>Selection-Sort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2EBBBC12-558E-45E7-92E3-ACB1608F4F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8870" y="1886744"/>
            <a:ext cx="7620000" cy="4114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Selection-sort is a variation of PQ-sort where the priority queue is implemented with an unsorted list.</a:t>
            </a:r>
          </a:p>
          <a:p>
            <a:pPr eaLnBrk="1" hangingPunct="1"/>
            <a:r>
              <a:rPr lang="en-US" altLang="en-US" sz="2400" dirty="0"/>
              <a:t>Running time of Selection-sort:</a:t>
            </a:r>
          </a:p>
          <a:p>
            <a:pPr marL="800100" lvl="1" indent="-342900">
              <a:buFont typeface="Wingdings" panose="05000000000000000000" pitchFamily="2" charset="2"/>
              <a:buAutoNum type="arabicPeriod"/>
            </a:pPr>
            <a:r>
              <a:rPr lang="en-US" altLang="en-US" sz="2000" dirty="0"/>
              <a:t>Inserting the elements into the priority queue with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chemeClr val="tx2"/>
                </a:solidFill>
              </a:rPr>
              <a:t>insert</a:t>
            </a:r>
            <a:r>
              <a:rPr lang="en-US" altLang="en-US" sz="2000" dirty="0"/>
              <a:t> operations takes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) </a:t>
            </a:r>
            <a:r>
              <a:rPr lang="en-US" altLang="en-US" sz="2000" dirty="0"/>
              <a:t>time.</a:t>
            </a:r>
          </a:p>
          <a:p>
            <a:pPr marL="800100" lvl="1" indent="-342900">
              <a:buFont typeface="Wingdings" panose="05000000000000000000" pitchFamily="2" charset="2"/>
              <a:buAutoNum type="arabicPeriod"/>
            </a:pPr>
            <a:r>
              <a:rPr lang="en-US" altLang="en-US" sz="2000" dirty="0"/>
              <a:t>Removing the elements in sorted order from the priority queue with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RemoveMin</a:t>
            </a:r>
            <a:r>
              <a:rPr lang="en-US" altLang="en-US" sz="2000" dirty="0"/>
              <a:t> operations takes time proportional to</a:t>
            </a:r>
            <a:br>
              <a:rPr lang="en-US" altLang="en-US" sz="2000" dirty="0"/>
            </a:br>
            <a:r>
              <a:rPr lang="en-US" altLang="en-US" sz="2000" dirty="0"/>
              <a:t>		 	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dirty="0"/>
          </a:p>
          <a:p>
            <a:pPr eaLnBrk="1" hangingPunct="1"/>
            <a:r>
              <a:rPr lang="en-US" altLang="en-US" sz="2400" dirty="0"/>
              <a:t>Selection-sort runs in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) </a:t>
            </a:r>
            <a:r>
              <a:rPr lang="en-US" altLang="en-US" sz="2400" dirty="0"/>
              <a:t>time. </a:t>
            </a:r>
          </a:p>
        </p:txBody>
      </p:sp>
    </p:spTree>
    <p:extLst>
      <p:ext uri="{BB962C8B-B14F-4D97-AF65-F5344CB8AC3E}">
        <p14:creationId xmlns:p14="http://schemas.microsoft.com/office/powerpoint/2010/main" val="124655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1C001982-21AF-4D41-9AC6-1E1FE325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CBBB2AE-4FC2-4FB7-AE98-6B83305AF53D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AU" altLang="en-US" sz="14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5A00D0A8-37E7-49BE-A527-C12928CD7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1" y="609600"/>
            <a:ext cx="6011863" cy="762000"/>
          </a:xfrm>
        </p:spPr>
        <p:txBody>
          <a:bodyPr/>
          <a:lstStyle/>
          <a:p>
            <a:pPr eaLnBrk="1" hangingPunct="1"/>
            <a:r>
              <a:rPr lang="en-US" altLang="en-US" sz="4000"/>
              <a:t>Selection-Sort Example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EE002C6-63DD-462C-A86B-EAEB46310B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676400"/>
            <a:ext cx="7924800" cy="49530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i="1"/>
              <a:t>                       	List  </a:t>
            </a:r>
            <a:r>
              <a:rPr lang="en-US" altLang="en-US" sz="1800" i="1"/>
              <a:t>S		            </a:t>
            </a:r>
            <a:r>
              <a:rPr lang="en-US" altLang="en-US" sz="1800" b="1" i="1"/>
              <a:t>Priority Queue </a:t>
            </a:r>
            <a:r>
              <a:rPr lang="en-US" altLang="en-US" sz="1800" i="1"/>
              <a:t>P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Input:		(7</a:t>
            </a:r>
            <a:r>
              <a:rPr lang="en-US" altLang="en-US" sz="1800" i="1"/>
              <a:t>,</a:t>
            </a:r>
            <a:r>
              <a:rPr lang="en-US" altLang="en-US" sz="1800"/>
              <a:t>4</a:t>
            </a:r>
            <a:r>
              <a:rPr lang="en-US" altLang="en-US" sz="1800" i="1"/>
              <a:t>,</a:t>
            </a:r>
            <a:r>
              <a:rPr lang="en-US" altLang="en-US" sz="1800"/>
              <a:t>8</a:t>
            </a:r>
            <a:r>
              <a:rPr lang="en-US" altLang="en-US" sz="1800" i="1"/>
              <a:t>,</a:t>
            </a:r>
            <a:r>
              <a:rPr lang="en-US" altLang="en-US" sz="1800"/>
              <a:t>2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9)		()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Phase 1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(a)		(4</a:t>
            </a:r>
            <a:r>
              <a:rPr lang="en-US" altLang="en-US" sz="1800" i="1"/>
              <a:t>,</a:t>
            </a:r>
            <a:r>
              <a:rPr lang="en-US" altLang="en-US" sz="1800"/>
              <a:t>8</a:t>
            </a:r>
            <a:r>
              <a:rPr lang="en-US" altLang="en-US" sz="1800" i="1"/>
              <a:t>,</a:t>
            </a:r>
            <a:r>
              <a:rPr lang="en-US" altLang="en-US" sz="1800"/>
              <a:t>2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9)		(7)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(b)		(8</a:t>
            </a:r>
            <a:r>
              <a:rPr lang="en-US" altLang="en-US" sz="1800" i="1"/>
              <a:t>,</a:t>
            </a:r>
            <a:r>
              <a:rPr lang="en-US" altLang="en-US" sz="1800"/>
              <a:t>2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9)		(7</a:t>
            </a:r>
            <a:r>
              <a:rPr lang="en-US" altLang="en-US" sz="1800" i="1"/>
              <a:t>,</a:t>
            </a:r>
            <a:r>
              <a:rPr lang="en-US" altLang="en-US" sz="1800"/>
              <a:t>4)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..		..	..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.		.	.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(g)		()			(7</a:t>
            </a:r>
            <a:r>
              <a:rPr lang="en-US" altLang="en-US" sz="1800" i="1"/>
              <a:t>,</a:t>
            </a:r>
            <a:r>
              <a:rPr lang="en-US" altLang="en-US" sz="1800"/>
              <a:t>4</a:t>
            </a:r>
            <a:r>
              <a:rPr lang="en-US" altLang="en-US" sz="1800" i="1"/>
              <a:t>,</a:t>
            </a:r>
            <a:r>
              <a:rPr lang="en-US" altLang="en-US" sz="1800"/>
              <a:t>8</a:t>
            </a:r>
            <a:r>
              <a:rPr lang="en-US" altLang="en-US" sz="1800" i="1"/>
              <a:t>,</a:t>
            </a:r>
            <a:r>
              <a:rPr lang="en-US" altLang="en-US" sz="1800"/>
              <a:t>2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Phase 2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(a)		(2)			(7</a:t>
            </a:r>
            <a:r>
              <a:rPr lang="en-US" altLang="en-US" sz="1800" i="1"/>
              <a:t>,</a:t>
            </a:r>
            <a:r>
              <a:rPr lang="en-US" altLang="en-US" sz="1800"/>
              <a:t>4</a:t>
            </a:r>
            <a:r>
              <a:rPr lang="en-US" altLang="en-US" sz="1800" i="1"/>
              <a:t>,</a:t>
            </a:r>
            <a:r>
              <a:rPr lang="en-US" altLang="en-US" sz="1800"/>
              <a:t>8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(b)		(2</a:t>
            </a:r>
            <a:r>
              <a:rPr lang="en-US" altLang="en-US" sz="1800" i="1"/>
              <a:t>,</a:t>
            </a:r>
            <a:r>
              <a:rPr lang="en-US" altLang="en-US" sz="1800"/>
              <a:t>3)			(7</a:t>
            </a:r>
            <a:r>
              <a:rPr lang="en-US" altLang="en-US" sz="1800" i="1"/>
              <a:t>,</a:t>
            </a:r>
            <a:r>
              <a:rPr lang="en-US" altLang="en-US" sz="1800"/>
              <a:t>4</a:t>
            </a:r>
            <a:r>
              <a:rPr lang="en-US" altLang="en-US" sz="1800" i="1"/>
              <a:t>,</a:t>
            </a:r>
            <a:r>
              <a:rPr lang="en-US" altLang="en-US" sz="1800"/>
              <a:t>8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(c)		(2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4)			(7</a:t>
            </a:r>
            <a:r>
              <a:rPr lang="en-US" altLang="en-US" sz="1800" i="1"/>
              <a:t>,</a:t>
            </a:r>
            <a:r>
              <a:rPr lang="en-US" altLang="en-US" sz="1800"/>
              <a:t>8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(d)		(2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4</a:t>
            </a:r>
            <a:r>
              <a:rPr lang="en-US" altLang="en-US" sz="1800" i="1"/>
              <a:t>,</a:t>
            </a:r>
            <a:r>
              <a:rPr lang="en-US" altLang="en-US" sz="1800"/>
              <a:t>5)			(7</a:t>
            </a:r>
            <a:r>
              <a:rPr lang="en-US" altLang="en-US" sz="1800" i="1"/>
              <a:t>,</a:t>
            </a:r>
            <a:r>
              <a:rPr lang="en-US" altLang="en-US" sz="1800"/>
              <a:t>8</a:t>
            </a:r>
            <a:r>
              <a:rPr lang="en-US" altLang="en-US" sz="1800" i="1"/>
              <a:t>,</a:t>
            </a:r>
            <a:r>
              <a:rPr lang="en-US" altLang="en-US" sz="180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(e)		(2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4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7)		(8</a:t>
            </a:r>
            <a:r>
              <a:rPr lang="en-US" altLang="en-US" sz="1800" i="1"/>
              <a:t>,</a:t>
            </a:r>
            <a:r>
              <a:rPr lang="en-US" altLang="en-US" sz="180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(f)		(2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4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7</a:t>
            </a:r>
            <a:r>
              <a:rPr lang="en-US" altLang="en-US" sz="1800" i="1"/>
              <a:t>,</a:t>
            </a:r>
            <a:r>
              <a:rPr lang="en-US" altLang="en-US" sz="1800"/>
              <a:t>8)		(9)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(g)		(2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4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7</a:t>
            </a:r>
            <a:r>
              <a:rPr lang="en-US" altLang="en-US" sz="1800" i="1"/>
              <a:t>,</a:t>
            </a:r>
            <a:r>
              <a:rPr lang="en-US" altLang="en-US" sz="1800"/>
              <a:t>8</a:t>
            </a:r>
            <a:r>
              <a:rPr lang="en-US" altLang="en-US" sz="1800" i="1"/>
              <a:t>,</a:t>
            </a:r>
            <a:r>
              <a:rPr lang="en-US" altLang="en-US" sz="1800"/>
              <a:t>9)		()</a:t>
            </a:r>
          </a:p>
        </p:txBody>
      </p:sp>
    </p:spTree>
    <p:extLst>
      <p:ext uri="{BB962C8B-B14F-4D97-AF65-F5344CB8AC3E}">
        <p14:creationId xmlns:p14="http://schemas.microsoft.com/office/powerpoint/2010/main" val="2495782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78802857-7B96-476B-B010-0B6DE62A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F0BEB2C-FBC9-4DF0-A04C-49584DE36F79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AU" altLang="en-US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8A174BF9-9754-44A2-A3F4-0F7DDB808E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801" y="685800"/>
            <a:ext cx="4868863" cy="846138"/>
          </a:xfrm>
        </p:spPr>
        <p:txBody>
          <a:bodyPr/>
          <a:lstStyle/>
          <a:p>
            <a:pPr eaLnBrk="1" hangingPunct="1"/>
            <a:r>
              <a:rPr lang="en-US" altLang="en-US" sz="4000"/>
              <a:t>Insertion-Sort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A3B7B130-0561-447B-A06F-66294230D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2057400"/>
            <a:ext cx="7696200" cy="4114800"/>
          </a:xfrm>
        </p:spPr>
        <p:txBody>
          <a:bodyPr/>
          <a:lstStyle/>
          <a:p>
            <a:r>
              <a:rPr lang="en-US" altLang="en-US" sz="2400" dirty="0"/>
              <a:t>Insertion-sort is the variation of PQ-sort where the priority queue is implemented with a sorted list.</a:t>
            </a:r>
          </a:p>
          <a:p>
            <a:r>
              <a:rPr lang="en-US" altLang="en-US" sz="2400" dirty="0"/>
              <a:t>Running time of Insertion-sort: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000" dirty="0"/>
              <a:t>Inserting the elements into the priority queue with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Insert </a:t>
            </a:r>
            <a:r>
              <a:rPr lang="en-US" altLang="en-US" sz="2000" dirty="0"/>
              <a:t>operations takes time proportional to</a:t>
            </a:r>
            <a:br>
              <a:rPr lang="en-US" altLang="en-US" sz="2000" dirty="0"/>
            </a:b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000" dirty="0"/>
              <a:t>Removing the elements in sorted order from the priority queue with  a series of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RemoveMin</a:t>
            </a:r>
            <a:r>
              <a:rPr lang="en-US" altLang="en-US" sz="2000" dirty="0"/>
              <a:t> operations takes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) </a:t>
            </a:r>
            <a:r>
              <a:rPr lang="en-US" altLang="en-US" sz="2000" dirty="0"/>
              <a:t>time.</a:t>
            </a:r>
          </a:p>
          <a:p>
            <a:pPr marL="609600" indent="-609600"/>
            <a:r>
              <a:rPr lang="en-US" altLang="en-US" sz="2400" dirty="0"/>
              <a:t>Insertion-sort runs in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) </a:t>
            </a:r>
            <a:r>
              <a:rPr lang="en-US" altLang="en-US" sz="2400" dirty="0"/>
              <a:t>time.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6984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3604</Words>
  <Application>Microsoft Office PowerPoint</Application>
  <PresentationFormat>Widescreen</PresentationFormat>
  <Paragraphs>939</Paragraphs>
  <Slides>62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Monotype Sorts</vt:lpstr>
      <vt:lpstr>Arial</vt:lpstr>
      <vt:lpstr>Calibri</vt:lpstr>
      <vt:lpstr>Calibri Light</vt:lpstr>
      <vt:lpstr>Symbol</vt:lpstr>
      <vt:lpstr>Tahoma</vt:lpstr>
      <vt:lpstr>Times New Roman</vt:lpstr>
      <vt:lpstr>Wingdings</vt:lpstr>
      <vt:lpstr>Office Theme</vt:lpstr>
      <vt:lpstr>Equation</vt:lpstr>
      <vt:lpstr>COMP9024: Data Structures and Algorithms</vt:lpstr>
      <vt:lpstr>Contents</vt:lpstr>
      <vt:lpstr>Priority Queue ADT</vt:lpstr>
      <vt:lpstr>Total Order Relations </vt:lpstr>
      <vt:lpstr>Priority Queue Sorting</vt:lpstr>
      <vt:lpstr>List-based Priority Queue</vt:lpstr>
      <vt:lpstr>Selection-Sort</vt:lpstr>
      <vt:lpstr>Selection-Sort Example</vt:lpstr>
      <vt:lpstr>Insertion-Sort</vt:lpstr>
      <vt:lpstr>Insertion-Sort Example</vt:lpstr>
      <vt:lpstr>In-place Insertion-sort</vt:lpstr>
      <vt:lpstr>Heaps</vt:lpstr>
      <vt:lpstr>Heaps </vt:lpstr>
      <vt:lpstr>Height of a Heap</vt:lpstr>
      <vt:lpstr>Heaps and Priority Queues</vt:lpstr>
      <vt:lpstr>Insertion into a Heap</vt:lpstr>
      <vt:lpstr>Upheap</vt:lpstr>
      <vt:lpstr>Removal from a Heap </vt:lpstr>
      <vt:lpstr>Downheap</vt:lpstr>
      <vt:lpstr>Updating the Last Node</vt:lpstr>
      <vt:lpstr>Heap-Sort </vt:lpstr>
      <vt:lpstr>Array-based Heap Implementation </vt:lpstr>
      <vt:lpstr>Merging Two Heaps</vt:lpstr>
      <vt:lpstr>Bottom-up Heap Construction </vt:lpstr>
      <vt:lpstr>Example (1/4)</vt:lpstr>
      <vt:lpstr>Example (2/4)</vt:lpstr>
      <vt:lpstr>Example (3/4)</vt:lpstr>
      <vt:lpstr>Example (4/4)</vt:lpstr>
      <vt:lpstr>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Disjoint Set Union-Find  Structures</vt:lpstr>
      <vt:lpstr>Disjoint Set Union-Find Operations</vt:lpstr>
      <vt:lpstr>List-based Implementation</vt:lpstr>
      <vt:lpstr>Analysis of List-based Representation</vt:lpstr>
      <vt:lpstr>Tree-based Implementation </vt:lpstr>
      <vt:lpstr>Union-Find Operations</vt:lpstr>
      <vt:lpstr>Union-Find Heuristic 1</vt:lpstr>
      <vt:lpstr>Union-Find Heuristic 2</vt:lpstr>
      <vt:lpstr>Proof of log* n Amortized Time</vt:lpstr>
      <vt:lpstr>Proof of log* n Amortized Time (2)</vt:lpstr>
      <vt:lpstr>Proof of log* n Amortized Time (3)</vt:lpstr>
      <vt:lpstr>Proof of log* n Amortized Time (4)</vt:lpstr>
      <vt:lpstr>Proof of log* n Amortized Time (5)</vt:lpstr>
      <vt:lpstr>Proof of log* n Amortized Time (end)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Priority Queues &amp; Disjoint Sets</dc:title>
  <dc:creator>Hui Wu</dc:creator>
  <cp:lastModifiedBy>Hui Wu</cp:lastModifiedBy>
  <cp:revision>61</cp:revision>
  <cp:lastPrinted>2019-03-21T05:14:32Z</cp:lastPrinted>
  <dcterms:created xsi:type="dcterms:W3CDTF">2018-04-16T22:15:15Z</dcterms:created>
  <dcterms:modified xsi:type="dcterms:W3CDTF">2019-03-21T06:46:10Z</dcterms:modified>
</cp:coreProperties>
</file>