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35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353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54" r:id="rId45"/>
    <p:sldId id="296" r:id="rId46"/>
    <p:sldId id="355" r:id="rId47"/>
    <p:sldId id="297" r:id="rId48"/>
    <p:sldId id="346" r:id="rId49"/>
    <p:sldId id="298" r:id="rId50"/>
    <p:sldId id="356" r:id="rId51"/>
    <p:sldId id="299" r:id="rId52"/>
    <p:sldId id="348" r:id="rId53"/>
    <p:sldId id="357" r:id="rId54"/>
    <p:sldId id="300" r:id="rId55"/>
    <p:sldId id="301" r:id="rId56"/>
    <p:sldId id="358" r:id="rId57"/>
    <p:sldId id="302" r:id="rId58"/>
    <p:sldId id="303" r:id="rId59"/>
    <p:sldId id="351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18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5" autoAdjust="0"/>
    <p:restoredTop sz="84194" autoAdjust="0"/>
  </p:normalViewPr>
  <p:slideViewPr>
    <p:cSldViewPr>
      <p:cViewPr varScale="1">
        <p:scale>
          <a:sx n="76" d="100"/>
          <a:sy n="76" d="100"/>
        </p:scale>
        <p:origin x="1171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2" Type="http://schemas.openxmlformats.org/officeDocument/2006/relationships/tableStyles" Target="tableStyles.xml"/><Relationship Id="rId101" Type="http://schemas.openxmlformats.org/officeDocument/2006/relationships/viewProps" Target="viewProps.xml"/><Relationship Id="rId100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835D9-115A-445A-8AD1-6B59671B125F}" type="datetimeFigureOut">
              <a:rPr lang="en-AU" smtClean="0"/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BEAE6-F9D6-494B-9A15-27AB53E48217}" type="slidenum">
              <a:rPr lang="en-AU" smtClean="0"/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EAE6-F9D6-494B-9A15-27AB53E4821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EAE6-F9D6-494B-9A15-27AB53E4821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EAE6-F9D6-494B-9A15-27AB53E4821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3155-0A8D-416F-AD56-8E509A5E4AF4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908D-EB04-4E0F-B87A-671B9BA1FEA4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3432-5AEE-4B7C-A07E-8B3AAD746343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8019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22959" y="1143000"/>
            <a:ext cx="7543801" cy="4726094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A73C-D722-462D-AF6D-DCD9B4746AFF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19E5-1874-4C1A-A1D9-EE81A84DCECE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8D2D-CE5A-4C32-AC38-95BC7CAED543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2AC2-F1AD-4C27-BBA6-359267DC24E4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4CC8-51F2-4102-956F-714292FB8170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A66-3FCB-4D53-B1C8-C744474996AE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C2280D9-E56A-4667-B37A-6BBEF1C366CE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DA2F-22B8-47E0-BD44-87D799675585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03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066800"/>
            <a:ext cx="7543801" cy="48022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6ED53F-65B9-4DC8-A339-6FB8AE5BA396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990600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5696" y="965200"/>
            <a:ext cx="4499251" cy="492760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SQL</a:t>
            </a:r>
            <a:endParaRPr lang="en-AU" b="1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343855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438550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87308" y="6459785"/>
            <a:ext cx="62205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>
                <a:solidFill>
                  <a:schemeClr val="tx2"/>
                </a:solidFill>
              </a:rPr>
            </a:fld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Queries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543801" cy="4023360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Query syntax is: </a:t>
            </a:r>
            <a:endParaRPr lang="en-AU" dirty="0"/>
          </a:p>
          <a:p>
            <a:pPr marL="914400" lvl="2" indent="0">
              <a:lnSpc>
                <a:spcPct val="160000"/>
              </a:lnSpc>
              <a:buNone/>
            </a:pPr>
            <a:r>
              <a:rPr lang="en-AU" dirty="0"/>
              <a:t>SELECT attributes</a:t>
            </a:r>
            <a:endParaRPr lang="en-AU" dirty="0"/>
          </a:p>
          <a:p>
            <a:pPr marL="914400" lvl="2" indent="0">
              <a:lnSpc>
                <a:spcPct val="160000"/>
              </a:lnSpc>
              <a:buNone/>
            </a:pPr>
            <a:r>
              <a:rPr lang="en-AU" dirty="0"/>
              <a:t>FROM relations</a:t>
            </a:r>
            <a:endParaRPr lang="en-AU" dirty="0"/>
          </a:p>
          <a:p>
            <a:pPr marL="914400" lvl="2" indent="0">
              <a:lnSpc>
                <a:spcPct val="160000"/>
              </a:lnSpc>
              <a:buNone/>
            </a:pPr>
            <a:r>
              <a:rPr lang="en-AU" dirty="0"/>
              <a:t>WHERE condition</a:t>
            </a:r>
            <a:endParaRPr lang="en-AU" dirty="0"/>
          </a:p>
          <a:p>
            <a:pPr>
              <a:lnSpc>
                <a:spcPct val="160000"/>
              </a:lnSpc>
            </a:pPr>
            <a:r>
              <a:rPr lang="en-AU" dirty="0"/>
              <a:t>The result of this statement is a table, which is typically displayed on output.</a:t>
            </a:r>
            <a:endParaRPr lang="en-AU" dirty="0"/>
          </a:p>
          <a:p>
            <a:pPr>
              <a:lnSpc>
                <a:spcPct val="160000"/>
              </a:lnSpc>
            </a:pPr>
            <a:r>
              <a:rPr lang="en-AU" dirty="0"/>
              <a:t>The SELECT statement contains the functionality of </a:t>
            </a:r>
            <a:r>
              <a:rPr lang="en-AU" i="1" dirty="0"/>
              <a:t>select</a:t>
            </a:r>
            <a:r>
              <a:rPr lang="en-AU" dirty="0"/>
              <a:t>, </a:t>
            </a:r>
            <a:r>
              <a:rPr lang="en-AU" i="1" dirty="0"/>
              <a:t>project</a:t>
            </a:r>
            <a:r>
              <a:rPr lang="en-AU" dirty="0"/>
              <a:t> and </a:t>
            </a:r>
            <a:r>
              <a:rPr lang="en-AU" i="1" dirty="0"/>
              <a:t>join</a:t>
            </a:r>
            <a:r>
              <a:rPr lang="en-AU" dirty="0"/>
              <a:t> from the relational algebra.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Identifiers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543801" cy="402336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AU" dirty="0"/>
              <a:t>Names are used to identify objects such as tables, attributes, views, ...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Identifiers in SQL use similar conventions to common programming languages:</a:t>
            </a:r>
            <a:endParaRPr lang="en-AU" dirty="0"/>
          </a:p>
          <a:p>
            <a:pPr marL="857250" lvl="1" indent="-4572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AU" dirty="0"/>
              <a:t>a sequence of alpha-</a:t>
            </a:r>
            <a:r>
              <a:rPr lang="en-AU" dirty="0" err="1"/>
              <a:t>numerics</a:t>
            </a:r>
            <a:r>
              <a:rPr lang="en-AU" dirty="0"/>
              <a:t>, starting with an alphabetic,</a:t>
            </a:r>
            <a:endParaRPr lang="en-AU" dirty="0"/>
          </a:p>
          <a:p>
            <a:pPr marL="857250" lvl="1" indent="-4572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AU" dirty="0"/>
              <a:t>not case-sensitive,</a:t>
            </a:r>
            <a:endParaRPr lang="en-AU" dirty="0"/>
          </a:p>
          <a:p>
            <a:pPr marL="857250" lvl="1" indent="-4572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AU" dirty="0"/>
              <a:t>reserve word disallowed, ...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Keywords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54380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Some of the frequently-used ones:</a:t>
            </a:r>
            <a:endParaRPr lang="en-AU" dirty="0"/>
          </a:p>
          <a:p>
            <a:pPr lvl="1"/>
            <a:r>
              <a:rPr lang="en-AU" dirty="0"/>
              <a:t>ALTER    AND    CREATE</a:t>
            </a:r>
            <a:endParaRPr lang="en-AU" dirty="0"/>
          </a:p>
          <a:p>
            <a:pPr lvl="1"/>
            <a:r>
              <a:rPr lang="en-AU" dirty="0"/>
              <a:t>FROM    INSERT    NOT    OR </a:t>
            </a:r>
            <a:endParaRPr lang="en-AU" dirty="0"/>
          </a:p>
          <a:p>
            <a:pPr lvl="1"/>
            <a:r>
              <a:rPr lang="en-US" dirty="0"/>
              <a:t>SELECT    TABLE    WHERE</a:t>
            </a:r>
            <a:endParaRPr lang="en-AU" dirty="0"/>
          </a:p>
          <a:p>
            <a:pPr>
              <a:lnSpc>
                <a:spcPct val="150000"/>
              </a:lnSpc>
            </a:pPr>
            <a:r>
              <a:rPr lang="en-US" dirty="0"/>
              <a:t>For PostgreSQL Keywords see the </a:t>
            </a:r>
            <a:r>
              <a:rPr lang="en-US" dirty="0" err="1"/>
              <a:t>Appendex</a:t>
            </a:r>
            <a:r>
              <a:rPr lang="en-US" dirty="0"/>
              <a:t> of </a:t>
            </a:r>
            <a:r>
              <a:rPr lang="en-AU" dirty="0"/>
              <a:t>PostgreSQL doc 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Data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54380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All attributes in SQL relations have domain specified.</a:t>
            </a:r>
            <a:endParaRPr lang="en-AU" dirty="0"/>
          </a:p>
          <a:p>
            <a:pPr>
              <a:lnSpc>
                <a:spcPct val="150000"/>
              </a:lnSpc>
            </a:pPr>
            <a:r>
              <a:rPr lang="en-AU" dirty="0"/>
              <a:t>SQL supports a small set of useful built-in data types: strings, numbers, dates, bit-strings.</a:t>
            </a:r>
            <a:endParaRPr lang="en-AU" dirty="0"/>
          </a:p>
          <a:p>
            <a:pPr>
              <a:lnSpc>
                <a:spcPct val="150000"/>
              </a:lnSpc>
            </a:pPr>
            <a:r>
              <a:rPr lang="en-US" dirty="0"/>
              <a:t>Self defined data type is allowed in PostgreSQL.</a:t>
            </a:r>
            <a:endParaRPr lang="en-AU" dirty="0"/>
          </a:p>
          <a:p>
            <a:pPr>
              <a:lnSpc>
                <a:spcPct val="150000"/>
              </a:lnSpc>
            </a:pPr>
            <a:r>
              <a:rPr lang="en-AU" dirty="0"/>
              <a:t>Various type conversions are available:</a:t>
            </a:r>
            <a:endParaRPr lang="en-AU" dirty="0"/>
          </a:p>
          <a:p>
            <a:pPr lvl="1">
              <a:lnSpc>
                <a:spcPct val="150000"/>
              </a:lnSpc>
            </a:pPr>
            <a:r>
              <a:rPr lang="en-AU" dirty="0"/>
              <a:t>date to string, string to date, integer to real ...</a:t>
            </a:r>
            <a:endParaRPr lang="en-AU" dirty="0"/>
          </a:p>
          <a:p>
            <a:pPr lvl="1">
              <a:lnSpc>
                <a:spcPct val="150000"/>
              </a:lnSpc>
            </a:pPr>
            <a:r>
              <a:rPr lang="en-AU" dirty="0"/>
              <a:t>applied automatically “where they make sense”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Data Types</a:t>
            </a:r>
            <a:r>
              <a:rPr lang="en-AU" sz="1800" dirty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Basic domain (type) checking is performed automatically.</a:t>
            </a:r>
            <a:endParaRPr lang="en-AU" dirty="0"/>
          </a:p>
          <a:p>
            <a:pPr>
              <a:lnSpc>
                <a:spcPct val="150000"/>
              </a:lnSpc>
            </a:pPr>
            <a:r>
              <a:rPr lang="en-AU" dirty="0"/>
              <a:t>Constraints can be used to “enforce” more complex domain membership conditions. </a:t>
            </a:r>
            <a:endParaRPr lang="en-AU" dirty="0"/>
          </a:p>
          <a:p>
            <a:pPr>
              <a:lnSpc>
                <a:spcPct val="150000"/>
              </a:lnSpc>
            </a:pPr>
            <a:r>
              <a:rPr lang="en-AU" dirty="0"/>
              <a:t>The NULL value is a member of all data types.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Data Types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Comparison operators are defined on all types.</a:t>
            </a:r>
            <a:endParaRPr lang="en-AU" dirty="0"/>
          </a:p>
          <a:p>
            <a:pPr marL="914400" lvl="2" indent="0">
              <a:lnSpc>
                <a:spcPct val="170000"/>
              </a:lnSpc>
              <a:buNone/>
            </a:pPr>
            <a:r>
              <a:rPr lang="en-US" b="1" dirty="0"/>
              <a:t>&lt;	&gt;	&lt;=	&gt;=	=	!=</a:t>
            </a:r>
            <a:endParaRPr lang="en-US" b="1" dirty="0"/>
          </a:p>
          <a:p>
            <a:pPr>
              <a:lnSpc>
                <a:spcPct val="170000"/>
              </a:lnSpc>
            </a:pPr>
            <a:r>
              <a:rPr lang="en-AU" dirty="0"/>
              <a:t>Boolean operators AND, OR, NOT are available within WHERE expressions to combine results of comparisons.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Comparison against NULL yields FALSE.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Can explicitly test for NULL using:</a:t>
            </a:r>
            <a:endParaRPr lang="en-AU" dirty="0"/>
          </a:p>
          <a:p>
            <a:pPr lvl="1">
              <a:lnSpc>
                <a:spcPct val="170000"/>
              </a:lnSpc>
            </a:pPr>
            <a:r>
              <a:rPr lang="en-AU" b="1" i="1" dirty="0" err="1"/>
              <a:t>attr</a:t>
            </a:r>
            <a:r>
              <a:rPr lang="en-AU" b="1" dirty="0"/>
              <a:t> IS NULL 		</a:t>
            </a:r>
            <a:r>
              <a:rPr lang="en-AU" b="1" i="1" dirty="0" err="1"/>
              <a:t>attr</a:t>
            </a:r>
            <a:r>
              <a:rPr lang="en-AU" b="1" dirty="0"/>
              <a:t> IS NOT NULL</a:t>
            </a:r>
            <a:endParaRPr lang="en-AU" b="1" dirty="0"/>
          </a:p>
          <a:p>
            <a:pPr>
              <a:lnSpc>
                <a:spcPct val="170000"/>
              </a:lnSpc>
            </a:pPr>
            <a:r>
              <a:rPr lang="en-AU" dirty="0"/>
              <a:t>Most data types also have type-specific operations available (e.g. arithmetic for numbers).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Which operations are actually applied depends on the implementation.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Strings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Two kinds of string are available:</a:t>
            </a:r>
            <a:endParaRPr lang="en-AU" dirty="0"/>
          </a:p>
          <a:p>
            <a:pPr lvl="1">
              <a:lnSpc>
                <a:spcPct val="150000"/>
              </a:lnSpc>
            </a:pPr>
            <a:r>
              <a:rPr lang="en-AU" dirty="0"/>
              <a:t>CHAR(</a:t>
            </a:r>
            <a:r>
              <a:rPr lang="en-AU" i="1" dirty="0"/>
              <a:t>n</a:t>
            </a:r>
            <a:r>
              <a:rPr lang="en-AU" dirty="0"/>
              <a:t>) ... uses </a:t>
            </a:r>
            <a:r>
              <a:rPr lang="en-AU" i="1" dirty="0"/>
              <a:t>n</a:t>
            </a:r>
            <a:r>
              <a:rPr lang="en-AU" dirty="0"/>
              <a:t> bytes, left-justified, blank-padded</a:t>
            </a:r>
            <a:endParaRPr lang="en-AU" dirty="0"/>
          </a:p>
          <a:p>
            <a:pPr lvl="1">
              <a:lnSpc>
                <a:spcPct val="150000"/>
              </a:lnSpc>
            </a:pPr>
            <a:r>
              <a:rPr lang="en-AU" dirty="0"/>
              <a:t>VARCHAR(</a:t>
            </a:r>
            <a:r>
              <a:rPr lang="en-AU" i="1" dirty="0"/>
              <a:t>n</a:t>
            </a:r>
            <a:r>
              <a:rPr lang="en-AU" dirty="0"/>
              <a:t>) ... uses </a:t>
            </a:r>
            <a:r>
              <a:rPr lang="en-AU" i="1" dirty="0"/>
              <a:t>0..n </a:t>
            </a:r>
            <a:r>
              <a:rPr lang="en-AU" dirty="0"/>
              <a:t>bytes, no padding</a:t>
            </a:r>
            <a:endParaRPr lang="en-AU" dirty="0"/>
          </a:p>
          <a:p>
            <a:pPr>
              <a:lnSpc>
                <a:spcPct val="150000"/>
              </a:lnSpc>
            </a:pPr>
            <a:r>
              <a:rPr lang="en-AU" dirty="0"/>
              <a:t>String types can be coerced by blank-padding or truncation.</a:t>
            </a:r>
            <a:endParaRPr lang="en-AU" dirty="0"/>
          </a:p>
          <a:p>
            <a:pPr>
              <a:lnSpc>
                <a:spcPct val="150000"/>
              </a:lnSpc>
            </a:pPr>
            <a:r>
              <a:rPr lang="en-AU" dirty="0"/>
              <a:t>String literals are written using single quotes.</a:t>
            </a:r>
            <a:endParaRPr lang="en-AU" dirty="0"/>
          </a:p>
          <a:p>
            <a:pPr lvl="1">
              <a:lnSpc>
                <a:spcPct val="150000"/>
              </a:lnSpc>
            </a:pPr>
            <a:r>
              <a:rPr lang="en-AU" dirty="0"/>
              <a:t>‘John’ = "John" = "John " != "JOHN"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String comparison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AU" i="1" dirty="0"/>
              <a:t>str</a:t>
            </a:r>
            <a:r>
              <a:rPr lang="en-AU" i="1" baseline="-25000" dirty="0"/>
              <a:t>1 </a:t>
            </a:r>
            <a:r>
              <a:rPr lang="en-AU" i="1" dirty="0"/>
              <a:t>&lt; str</a:t>
            </a:r>
            <a:r>
              <a:rPr lang="en-AU" i="1" baseline="-25000" dirty="0"/>
              <a:t>2 </a:t>
            </a:r>
            <a:r>
              <a:rPr lang="en-AU" i="1" dirty="0"/>
              <a:t> </a:t>
            </a:r>
            <a:r>
              <a:rPr lang="en-AU" dirty="0"/>
              <a:t>... compare using dictionary order</a:t>
            </a:r>
            <a:endParaRPr lang="en-AU" dirty="0"/>
          </a:p>
          <a:p>
            <a:pPr>
              <a:lnSpc>
                <a:spcPct val="160000"/>
              </a:lnSpc>
            </a:pPr>
            <a:r>
              <a:rPr lang="en-AU" i="1" dirty="0" err="1"/>
              <a:t>str</a:t>
            </a:r>
            <a:r>
              <a:rPr lang="en-AU" dirty="0"/>
              <a:t> LIKE </a:t>
            </a:r>
            <a:r>
              <a:rPr lang="en-AU" i="1" dirty="0"/>
              <a:t>pattern</a:t>
            </a:r>
            <a:r>
              <a:rPr lang="en-AU" dirty="0"/>
              <a:t> ... matches string to pattern</a:t>
            </a:r>
            <a:endParaRPr lang="en-AU" dirty="0"/>
          </a:p>
          <a:p>
            <a:pPr>
              <a:lnSpc>
                <a:spcPct val="160000"/>
              </a:lnSpc>
            </a:pPr>
            <a:r>
              <a:rPr lang="en-AU" dirty="0"/>
              <a:t>Two kinds of pattern-matching:</a:t>
            </a:r>
            <a:endParaRPr lang="en-AU" dirty="0"/>
          </a:p>
          <a:p>
            <a:pPr lvl="1">
              <a:lnSpc>
                <a:spcPct val="160000"/>
              </a:lnSpc>
            </a:pPr>
            <a:r>
              <a:rPr lang="en-AU" dirty="0"/>
              <a:t>% matches anything (like *)</a:t>
            </a:r>
            <a:endParaRPr lang="en-AU" dirty="0"/>
          </a:p>
          <a:p>
            <a:pPr lvl="1">
              <a:lnSpc>
                <a:spcPct val="160000"/>
              </a:lnSpc>
            </a:pPr>
            <a:r>
              <a:rPr lang="en-AU" dirty="0"/>
              <a:t>_ matches any single char (like .)</a:t>
            </a:r>
            <a:endParaRPr lang="en-AU" dirty="0"/>
          </a:p>
          <a:p>
            <a:pPr>
              <a:lnSpc>
                <a:spcPct val="160000"/>
              </a:lnSpc>
            </a:pPr>
            <a:r>
              <a:rPr lang="en-AU" dirty="0"/>
              <a:t>Examples:</a:t>
            </a:r>
            <a:endParaRPr lang="en-AU" dirty="0"/>
          </a:p>
          <a:p>
            <a:pPr lvl="1">
              <a:lnSpc>
                <a:spcPct val="160000"/>
              </a:lnSpc>
            </a:pPr>
            <a:r>
              <a:rPr lang="en-AU" dirty="0"/>
              <a:t>Name LIKE ‘</a:t>
            </a:r>
            <a:r>
              <a:rPr lang="en-AU" dirty="0" err="1"/>
              <a:t>Ja</a:t>
            </a:r>
            <a:r>
              <a:rPr lang="en-AU" dirty="0"/>
              <a:t>%’ 		Name begins with ‘</a:t>
            </a:r>
            <a:r>
              <a:rPr lang="en-AU" dirty="0" err="1"/>
              <a:t>Ja</a:t>
            </a:r>
            <a:r>
              <a:rPr lang="en-AU" dirty="0"/>
              <a:t>’</a:t>
            </a:r>
            <a:endParaRPr lang="en-AU" dirty="0"/>
          </a:p>
          <a:p>
            <a:pPr lvl="1">
              <a:lnSpc>
                <a:spcPct val="160000"/>
              </a:lnSpc>
            </a:pPr>
            <a:r>
              <a:rPr lang="en-AU" dirty="0"/>
              <a:t>Name LIKE  ‘_</a:t>
            </a:r>
            <a:r>
              <a:rPr lang="en-AU" dirty="0" err="1"/>
              <a:t>i</a:t>
            </a:r>
            <a:r>
              <a:rPr lang="en-AU" dirty="0"/>
              <a:t>%’ 		Name has ‘</a:t>
            </a:r>
            <a:r>
              <a:rPr lang="en-AU" dirty="0" err="1"/>
              <a:t>i</a:t>
            </a:r>
            <a:r>
              <a:rPr lang="en-AU" dirty="0"/>
              <a:t>’ as 2nd letter</a:t>
            </a:r>
            <a:endParaRPr lang="en-AU" dirty="0"/>
          </a:p>
          <a:p>
            <a:pPr lvl="1">
              <a:lnSpc>
                <a:spcPct val="160000"/>
              </a:lnSpc>
            </a:pPr>
            <a:r>
              <a:rPr lang="en-AU" dirty="0"/>
              <a:t>Name LIKE ‘%</a:t>
            </a:r>
            <a:r>
              <a:rPr lang="en-AU" dirty="0" err="1"/>
              <a:t>o%o</a:t>
            </a:r>
            <a:r>
              <a:rPr lang="en-AU" dirty="0"/>
              <a:t>%’ 		Name contains two ‘o’s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String manipulation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AU" i="1" dirty="0"/>
              <a:t>string</a:t>
            </a:r>
            <a:r>
              <a:rPr lang="en-AU" dirty="0"/>
              <a:t> || </a:t>
            </a:r>
            <a:r>
              <a:rPr lang="en-AU" i="1" dirty="0"/>
              <a:t>string</a:t>
            </a:r>
            <a:r>
              <a:rPr lang="en-AU" dirty="0"/>
              <a:t> … concatenate two strings </a:t>
            </a:r>
            <a:endParaRPr lang="en-AU" dirty="0"/>
          </a:p>
          <a:p>
            <a:pPr lvl="1">
              <a:lnSpc>
                <a:spcPct val="170000"/>
              </a:lnSpc>
            </a:pPr>
            <a:r>
              <a:rPr lang="en-AU" dirty="0"/>
              <a:t>‘Post’|| ‘</a:t>
            </a:r>
            <a:r>
              <a:rPr lang="en-AU" dirty="0" err="1"/>
              <a:t>greSQL</a:t>
            </a:r>
            <a:r>
              <a:rPr lang="en-AU" dirty="0"/>
              <a:t>’ -&gt; </a:t>
            </a:r>
            <a:r>
              <a:rPr lang="en-AU" dirty="0" err="1"/>
              <a:t>PostgreSQL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LENGTH(</a:t>
            </a:r>
            <a:r>
              <a:rPr lang="en-AU" i="1" dirty="0" err="1"/>
              <a:t>str</a:t>
            </a:r>
            <a:r>
              <a:rPr lang="en-AU" dirty="0"/>
              <a:t>) ... return length of string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SUBSTR(</a:t>
            </a:r>
            <a:r>
              <a:rPr lang="en-AU" i="1" dirty="0" err="1"/>
              <a:t>str,start,length</a:t>
            </a:r>
            <a:r>
              <a:rPr lang="en-AU" dirty="0"/>
              <a:t>) ... extract chars from within string</a:t>
            </a:r>
            <a:endParaRPr lang="en-AU" dirty="0"/>
          </a:p>
          <a:p>
            <a:pPr lvl="1">
              <a:lnSpc>
                <a:spcPct val="170000"/>
              </a:lnSpc>
            </a:pPr>
            <a:r>
              <a:rPr lang="en-AU" dirty="0"/>
              <a:t>substring('Thomas' from 2 for 3) -&gt; </a:t>
            </a:r>
            <a:r>
              <a:rPr lang="en-AU" dirty="0" err="1"/>
              <a:t>hom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Dates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Dates are simply specially-formatted strings, with a range of operations to implement date semantics.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Format is typically DD-Mon-YYYY, e.g. ’18-Aug-1998’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Accepts other formats 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Comparison operators implement before (&lt;) and after (&gt;).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(start1, end1) OVERLAPS (start2, end2)</a:t>
            </a:r>
            <a:endParaRPr lang="en-AU" dirty="0"/>
          </a:p>
          <a:p>
            <a:pPr lvl="1">
              <a:lnSpc>
                <a:spcPct val="170000"/>
              </a:lnSpc>
            </a:pPr>
            <a:r>
              <a:rPr lang="en-AU" dirty="0"/>
              <a:t>This expression yields true when two time periods (defined by their endpoints) overlap, false when they do not overlap.</a:t>
            </a:r>
            <a:endParaRPr lang="en-AU" dirty="0"/>
          </a:p>
          <a:p>
            <a:pPr lvl="1">
              <a:lnSpc>
                <a:spcPct val="170000"/>
              </a:lnSpc>
            </a:pPr>
            <a:r>
              <a:rPr lang="en-AU" dirty="0"/>
              <a:t>SELECT (DATE '2001-02-16', DATE '2001-12-21') OVERLAPS (DATE '2001-10-30', DATE '2002-10-30');  -&gt; </a:t>
            </a:r>
            <a:r>
              <a:rPr lang="en-AU" i="1" dirty="0"/>
              <a:t>Result: </a:t>
            </a:r>
            <a:r>
              <a:rPr lang="en-AU" dirty="0"/>
              <a:t>true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SQL-99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543801" cy="40233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SQL = Structured Query Language (pronounced “sequel”).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An ANSI/ISO standard language for querying and manipulating relational DBMSs.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Developed at IBM (San Jose Lab) during the 1970’s, and standardised during the 1980’s.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Appears that SQL will survive the rise of object-relational database systems.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Designed to be a “human readable” language supporting:</a:t>
            </a:r>
            <a:endParaRPr lang="en-AU" dirty="0"/>
          </a:p>
          <a:p>
            <a:pPr lvl="1">
              <a:lnSpc>
                <a:spcPct val="170000"/>
              </a:lnSpc>
            </a:pPr>
            <a:r>
              <a:rPr lang="en-AU" dirty="0"/>
              <a:t>relational algebra operations</a:t>
            </a:r>
            <a:endParaRPr lang="en-AU" dirty="0"/>
          </a:p>
          <a:p>
            <a:pPr lvl="1">
              <a:lnSpc>
                <a:spcPct val="170000"/>
              </a:lnSpc>
            </a:pPr>
            <a:r>
              <a:rPr lang="en-AU" dirty="0"/>
              <a:t>aggregation operations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Numbers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/>
              <a:t>Various kinds of numbers are available:</a:t>
            </a:r>
            <a:endParaRPr lang="en-AU" dirty="0"/>
          </a:p>
          <a:p>
            <a:pPr>
              <a:lnSpc>
                <a:spcPct val="160000"/>
              </a:lnSpc>
            </a:pPr>
            <a:r>
              <a:rPr lang="en-AU" i="1" dirty="0" err="1"/>
              <a:t>smallint</a:t>
            </a:r>
            <a:r>
              <a:rPr lang="en-AU" i="1" dirty="0"/>
              <a:t>, </a:t>
            </a:r>
            <a:r>
              <a:rPr lang="en-AU" i="1" dirty="0" err="1"/>
              <a:t>int</a:t>
            </a:r>
            <a:r>
              <a:rPr lang="en-AU" i="1" dirty="0"/>
              <a:t>, </a:t>
            </a:r>
            <a:r>
              <a:rPr lang="en-AU" i="1" dirty="0" err="1"/>
              <a:t>bigint</a:t>
            </a:r>
            <a:r>
              <a:rPr lang="en-AU" i="1" dirty="0"/>
              <a:t> </a:t>
            </a:r>
            <a:r>
              <a:rPr lang="en-AU" dirty="0"/>
              <a:t>... 2-bytes, 4-bytes and 8-bytes integers</a:t>
            </a:r>
            <a:endParaRPr lang="en-AU" dirty="0"/>
          </a:p>
          <a:p>
            <a:pPr>
              <a:lnSpc>
                <a:spcPct val="160000"/>
              </a:lnSpc>
            </a:pPr>
            <a:r>
              <a:rPr lang="en-AU" i="1" dirty="0"/>
              <a:t>real, double precision</a:t>
            </a:r>
            <a:r>
              <a:rPr lang="en-AU" dirty="0"/>
              <a:t>... 4-bytes and 8-bytes floating point</a:t>
            </a:r>
            <a:endParaRPr lang="en-AU" dirty="0"/>
          </a:p>
          <a:p>
            <a:pPr>
              <a:lnSpc>
                <a:spcPct val="160000"/>
              </a:lnSpc>
            </a:pPr>
            <a:r>
              <a:rPr lang="en-AU" i="1" dirty="0"/>
              <a:t>numeric(precision, scale)</a:t>
            </a:r>
            <a:endParaRPr lang="en-AU" i="1" dirty="0"/>
          </a:p>
          <a:p>
            <a:pPr lvl="1">
              <a:lnSpc>
                <a:spcPct val="160000"/>
              </a:lnSpc>
            </a:pPr>
            <a:r>
              <a:rPr lang="en-AU" dirty="0"/>
              <a:t>The </a:t>
            </a:r>
            <a:r>
              <a:rPr lang="en-AU" i="1" dirty="0"/>
              <a:t>scale</a:t>
            </a:r>
            <a:r>
              <a:rPr lang="en-AU" dirty="0"/>
              <a:t> of a numeric is the count of decimal digits in the fractional part, to the right of the decimal point. </a:t>
            </a:r>
            <a:endParaRPr lang="en-AU" dirty="0"/>
          </a:p>
          <a:p>
            <a:pPr lvl="1">
              <a:lnSpc>
                <a:spcPct val="160000"/>
              </a:lnSpc>
            </a:pPr>
            <a:r>
              <a:rPr lang="en-AU" dirty="0"/>
              <a:t>The </a:t>
            </a:r>
            <a:r>
              <a:rPr lang="en-AU" i="1" dirty="0"/>
              <a:t>precision </a:t>
            </a:r>
            <a:r>
              <a:rPr lang="en-AU" dirty="0"/>
              <a:t>of a numeric is the total count of significant digits in the whole number</a:t>
            </a:r>
            <a:endParaRPr lang="en-AU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Numbers</a:t>
            </a:r>
            <a:r>
              <a:rPr lang="en-AU" sz="1800" dirty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Arithmetic operations:</a:t>
            </a:r>
            <a:endParaRPr lang="en-AU" dirty="0"/>
          </a:p>
          <a:p>
            <a:pPr lvl="1">
              <a:lnSpc>
                <a:spcPct val="170000"/>
              </a:lnSpc>
            </a:pPr>
            <a:r>
              <a:rPr lang="en-AU" dirty="0"/>
              <a:t>+  - * / abs ceil floor power </a:t>
            </a:r>
            <a:r>
              <a:rPr lang="en-AU" dirty="0" err="1"/>
              <a:t>sqrt</a:t>
            </a:r>
            <a:r>
              <a:rPr lang="en-AU" dirty="0"/>
              <a:t> sin …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Some operations apply to a column of numbers in a relation:</a:t>
            </a:r>
            <a:endParaRPr lang="en-AU" dirty="0"/>
          </a:p>
          <a:p>
            <a:pPr lvl="1">
              <a:lnSpc>
                <a:spcPct val="170000"/>
              </a:lnSpc>
            </a:pPr>
            <a:r>
              <a:rPr lang="en-AU" dirty="0"/>
              <a:t>AVG(</a:t>
            </a:r>
            <a:r>
              <a:rPr lang="en-AU" i="1" dirty="0" err="1"/>
              <a:t>attr</a:t>
            </a:r>
            <a:r>
              <a:rPr lang="en-AU" dirty="0"/>
              <a:t>) ... mean of values for </a:t>
            </a:r>
            <a:r>
              <a:rPr lang="en-AU" i="1" dirty="0" err="1"/>
              <a:t>attr</a:t>
            </a:r>
            <a:endParaRPr lang="en-AU" i="1" dirty="0"/>
          </a:p>
          <a:p>
            <a:pPr lvl="1">
              <a:lnSpc>
                <a:spcPct val="170000"/>
              </a:lnSpc>
            </a:pPr>
            <a:r>
              <a:rPr lang="en-AU" dirty="0"/>
              <a:t>COUNT(</a:t>
            </a:r>
            <a:r>
              <a:rPr lang="en-AU" i="1" dirty="0" err="1"/>
              <a:t>attr</a:t>
            </a:r>
            <a:r>
              <a:rPr lang="en-AU" dirty="0"/>
              <a:t>) ... number of rows in </a:t>
            </a:r>
            <a:r>
              <a:rPr lang="en-AU" i="1" dirty="0" err="1"/>
              <a:t>attr</a:t>
            </a:r>
            <a:r>
              <a:rPr lang="en-AU" dirty="0"/>
              <a:t> column</a:t>
            </a:r>
            <a:endParaRPr lang="en-AU" dirty="0"/>
          </a:p>
          <a:p>
            <a:pPr lvl="1">
              <a:lnSpc>
                <a:spcPct val="170000"/>
              </a:lnSpc>
            </a:pPr>
            <a:r>
              <a:rPr lang="en-AU" dirty="0"/>
              <a:t>MIN/MAX(</a:t>
            </a:r>
            <a:r>
              <a:rPr lang="en-AU" i="1" dirty="0" err="1"/>
              <a:t>attr</a:t>
            </a:r>
            <a:r>
              <a:rPr lang="en-AU" dirty="0"/>
              <a:t>) ... min/max of values for </a:t>
            </a:r>
            <a:r>
              <a:rPr lang="en-AU" i="1" dirty="0" err="1"/>
              <a:t>attr</a:t>
            </a:r>
            <a:endParaRPr lang="en-AU" i="1" dirty="0"/>
          </a:p>
          <a:p>
            <a:pPr lvl="1">
              <a:lnSpc>
                <a:spcPct val="170000"/>
              </a:lnSpc>
            </a:pPr>
            <a:r>
              <a:rPr lang="en-AU" dirty="0"/>
              <a:t>SUM(</a:t>
            </a:r>
            <a:r>
              <a:rPr lang="en-AU" i="1" dirty="0" err="1"/>
              <a:t>attr</a:t>
            </a:r>
            <a:r>
              <a:rPr lang="en-AU" dirty="0"/>
              <a:t>) ... sum of values for </a:t>
            </a:r>
            <a:r>
              <a:rPr lang="en-AU" i="1" dirty="0" err="1"/>
              <a:t>attr</a:t>
            </a:r>
            <a:endParaRPr lang="en-AU" i="1" dirty="0"/>
          </a:p>
          <a:p>
            <a:pPr>
              <a:lnSpc>
                <a:spcPct val="170000"/>
              </a:lnSpc>
            </a:pPr>
            <a:r>
              <a:rPr lang="en-AU" dirty="0"/>
              <a:t>Note: NULL value produces NULL result for arithmetic operation, but NULL is ignored in column operations.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Tuple and Set Literals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AU" dirty="0"/>
              <a:t>Tuple and set constants are both written as:</a:t>
            </a:r>
            <a:endParaRPr lang="en-AU" dirty="0"/>
          </a:p>
          <a:p>
            <a:pPr lvl="1">
              <a:lnSpc>
                <a:spcPct val="170000"/>
              </a:lnSpc>
            </a:pPr>
            <a:r>
              <a:rPr lang="en-AU" dirty="0"/>
              <a:t>(val1, val2, val3, ... )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The correct interpretation is worked out from the context.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Examples: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Student(</a:t>
            </a:r>
            <a:r>
              <a:rPr lang="en-AU" dirty="0" err="1"/>
              <a:t>stude</a:t>
            </a:r>
            <a:r>
              <a:rPr lang="en-AU" dirty="0"/>
              <a:t>#, name, course)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( 2177364, ’Jack Smith’, ’BSc’)	 -- tuple literal</a:t>
            </a:r>
            <a:endParaRPr lang="en-AU" dirty="0"/>
          </a:p>
          <a:p>
            <a:pPr lvl="1"/>
            <a:endParaRPr lang="en-AU" dirty="0"/>
          </a:p>
          <a:p>
            <a:pPr marL="457200" lvl="1" indent="0">
              <a:buNone/>
            </a:pPr>
            <a:r>
              <a:rPr lang="en-AU" dirty="0"/>
              <a:t>SELECT name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FROM Employees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WHERE job IN (’Lecturer’, ’Tutor’, ’Professor’); 	-- set literal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a Single Relation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dirty="0"/>
              <a:t>Formal semantics (relational algebra):</a:t>
            </a:r>
            <a:endParaRPr lang="en-AU" dirty="0"/>
          </a:p>
          <a:p>
            <a:pPr lvl="1">
              <a:lnSpc>
                <a:spcPct val="150000"/>
              </a:lnSpc>
            </a:pPr>
            <a:r>
              <a:rPr lang="en-AU" dirty="0"/>
              <a:t>start with relation </a:t>
            </a:r>
            <a:r>
              <a:rPr lang="en-AU" i="1" dirty="0"/>
              <a:t>R</a:t>
            </a:r>
            <a:r>
              <a:rPr lang="en-AU" dirty="0"/>
              <a:t> in FROM clause</a:t>
            </a:r>
            <a:endParaRPr lang="en-AU" dirty="0"/>
          </a:p>
          <a:p>
            <a:pPr lvl="1">
              <a:lnSpc>
                <a:spcPct val="150000"/>
              </a:lnSpc>
            </a:pPr>
            <a:r>
              <a:rPr lang="en-AU" dirty="0"/>
              <a:t>apply </a:t>
            </a:r>
            <a:r>
              <a:rPr lang="en-AU" i="1" dirty="0"/>
              <a:t>σ</a:t>
            </a:r>
            <a:r>
              <a:rPr lang="en-AU" dirty="0"/>
              <a:t> using Condition in WHERE clause</a:t>
            </a:r>
            <a:endParaRPr lang="en-AU" dirty="0"/>
          </a:p>
          <a:p>
            <a:pPr lvl="1">
              <a:lnSpc>
                <a:spcPct val="150000"/>
              </a:lnSpc>
            </a:pPr>
            <a:r>
              <a:rPr lang="en-AU" dirty="0"/>
              <a:t>apply </a:t>
            </a:r>
            <a:r>
              <a:rPr lang="en-AU" i="1" dirty="0"/>
              <a:t>π</a:t>
            </a:r>
            <a:r>
              <a:rPr lang="en-AU" dirty="0"/>
              <a:t> using Attributes in SELECT clause</a:t>
            </a:r>
            <a:endParaRPr lang="en-AU" dirty="0"/>
          </a:p>
          <a:p>
            <a:pPr marL="914400" lvl="2" indent="0">
              <a:lnSpc>
                <a:spcPct val="150000"/>
              </a:lnSpc>
              <a:buNone/>
            </a:pPr>
            <a:r>
              <a:rPr lang="en-AU" dirty="0"/>
              <a:t>SELECT </a:t>
            </a:r>
            <a:r>
              <a:rPr lang="en-AU" i="1" dirty="0"/>
              <a:t>Attributes</a:t>
            </a:r>
            <a:endParaRPr lang="en-AU" i="1" dirty="0"/>
          </a:p>
          <a:p>
            <a:pPr marL="914400" lvl="2" indent="0">
              <a:buNone/>
            </a:pPr>
            <a:r>
              <a:rPr lang="en-AU" dirty="0"/>
              <a:t>FROM </a:t>
            </a:r>
            <a:r>
              <a:rPr lang="en-AU" i="1" dirty="0"/>
              <a:t>R</a:t>
            </a:r>
            <a:endParaRPr lang="en-AU" i="1" dirty="0"/>
          </a:p>
          <a:p>
            <a:pPr marL="914400" lvl="2" indent="0">
              <a:buNone/>
            </a:pPr>
            <a:r>
              <a:rPr lang="en-AU" dirty="0"/>
              <a:t>WHERE </a:t>
            </a:r>
            <a:r>
              <a:rPr lang="en-AU" i="1" dirty="0"/>
              <a:t>Conditions</a:t>
            </a:r>
            <a:endParaRPr lang="en-AU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Querying a Single Relation</a:t>
            </a:r>
            <a:r>
              <a:rPr lang="en-AU" sz="1800" dirty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AU" dirty="0"/>
              <a:t>Operationally, we think in terms of a </a:t>
            </a:r>
            <a:r>
              <a:rPr lang="en-AU" i="1" dirty="0"/>
              <a:t>tuple variable</a:t>
            </a:r>
            <a:r>
              <a:rPr lang="en-AU" dirty="0"/>
              <a:t> ranging over all tuples of the relation.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Operational semantics:</a:t>
            </a:r>
            <a:endParaRPr lang="en-AU" dirty="0"/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FOR EACH tuple T in R DO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check whether T satisfies the condition in the WHERE clause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IF it does THEN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	print the attributes of T that are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	specified in the SELECT clause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END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END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Projection by SQL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</a:pPr>
            <a:r>
              <a:rPr lang="en-AU" dirty="0"/>
              <a:t>Assume a relation </a:t>
            </a:r>
            <a:r>
              <a:rPr lang="en-AU" i="1" dirty="0"/>
              <a:t>R</a:t>
            </a:r>
            <a:r>
              <a:rPr lang="en-AU" dirty="0"/>
              <a:t> and attributes </a:t>
            </a:r>
            <a:r>
              <a:rPr lang="en-AU" i="1" dirty="0"/>
              <a:t>X ⊆ R</a:t>
            </a:r>
            <a:r>
              <a:rPr lang="en-AU" dirty="0"/>
              <a:t>.</a:t>
            </a:r>
            <a:endParaRPr lang="en-AU" dirty="0"/>
          </a:p>
          <a:p>
            <a:pPr>
              <a:lnSpc>
                <a:spcPct val="140000"/>
              </a:lnSpc>
            </a:pPr>
            <a:r>
              <a:rPr lang="en-AU" i="1" dirty="0"/>
              <a:t>π</a:t>
            </a:r>
            <a:r>
              <a:rPr lang="en-AU" i="1" baseline="-25000" dirty="0"/>
              <a:t>X</a:t>
            </a:r>
            <a:r>
              <a:rPr lang="en-AU" i="1" dirty="0"/>
              <a:t> (R)</a:t>
            </a:r>
            <a:r>
              <a:rPr lang="en-AU" dirty="0"/>
              <a:t> is implemented in SQL as:</a:t>
            </a:r>
            <a:endParaRPr lang="en-AU" dirty="0"/>
          </a:p>
          <a:p>
            <a:pPr lvl="1">
              <a:lnSpc>
                <a:spcPct val="140000"/>
              </a:lnSpc>
            </a:pPr>
            <a:r>
              <a:rPr lang="en-AU" dirty="0"/>
              <a:t>SELECT </a:t>
            </a:r>
            <a:r>
              <a:rPr lang="en-AU" i="1" dirty="0"/>
              <a:t>X</a:t>
            </a:r>
            <a:r>
              <a:rPr lang="en-AU" dirty="0"/>
              <a:t> FROM </a:t>
            </a:r>
            <a:r>
              <a:rPr lang="en-AU" i="1" dirty="0"/>
              <a:t>R</a:t>
            </a:r>
            <a:endParaRPr lang="en-AU" i="1" dirty="0"/>
          </a:p>
          <a:p>
            <a:pPr>
              <a:lnSpc>
                <a:spcPct val="140000"/>
              </a:lnSpc>
            </a:pPr>
            <a:r>
              <a:rPr lang="en-AU" dirty="0"/>
              <a:t>Example:</a:t>
            </a:r>
            <a:endParaRPr lang="en-AU" dirty="0"/>
          </a:p>
          <a:p>
            <a:pPr>
              <a:lnSpc>
                <a:spcPct val="140000"/>
              </a:lnSpc>
            </a:pPr>
            <a:r>
              <a:rPr lang="en-AU" dirty="0"/>
              <a:t>Names of drinkers: </a:t>
            </a:r>
            <a:r>
              <a:rPr lang="en-AU" i="1" dirty="0"/>
              <a:t>π</a:t>
            </a:r>
            <a:r>
              <a:rPr lang="en-AU" i="1" baseline="-25000" dirty="0"/>
              <a:t>Name</a:t>
            </a:r>
            <a:r>
              <a:rPr lang="en-AU" i="1" dirty="0"/>
              <a:t>(Drinkers)</a:t>
            </a:r>
            <a:endParaRPr lang="en-AU" i="1" dirty="0"/>
          </a:p>
          <a:p>
            <a:pPr lvl="1">
              <a:lnSpc>
                <a:spcPct val="140000"/>
              </a:lnSpc>
            </a:pPr>
            <a:r>
              <a:rPr lang="en-AU" dirty="0"/>
              <a:t>SELECT Name FROM Drinkers;</a:t>
            </a:r>
            <a:endParaRPr lang="en-AU" dirty="0"/>
          </a:p>
          <a:p>
            <a:pPr marL="457200" lvl="1" indent="0">
              <a:buNone/>
            </a:pPr>
            <a:r>
              <a:rPr lang="en-AU" sz="2100" dirty="0"/>
              <a:t>Name</a:t>
            </a:r>
            <a:endParaRPr lang="en-AU" sz="2100" dirty="0"/>
          </a:p>
          <a:p>
            <a:pPr marL="457200" lvl="1" indent="0">
              <a:buNone/>
            </a:pPr>
            <a:r>
              <a:rPr lang="en-AU" sz="2100" dirty="0"/>
              <a:t>--------------------</a:t>
            </a:r>
            <a:endParaRPr lang="en-AU" sz="2100" dirty="0"/>
          </a:p>
          <a:p>
            <a:pPr marL="457200" lvl="1" indent="0">
              <a:buNone/>
            </a:pPr>
            <a:r>
              <a:rPr lang="en-AU" sz="2100" dirty="0"/>
              <a:t>Adam</a:t>
            </a:r>
            <a:endParaRPr lang="en-AU" sz="2100" dirty="0"/>
          </a:p>
          <a:p>
            <a:pPr marL="457200" lvl="1" indent="0">
              <a:buNone/>
            </a:pPr>
            <a:r>
              <a:rPr lang="en-AU" sz="2100" dirty="0" err="1"/>
              <a:t>Gernot</a:t>
            </a:r>
            <a:endParaRPr lang="en-AU" sz="2100" dirty="0"/>
          </a:p>
          <a:p>
            <a:pPr marL="457200" lvl="1" indent="0">
              <a:buNone/>
            </a:pPr>
            <a:r>
              <a:rPr lang="en-AU" sz="2100" dirty="0"/>
              <a:t>John</a:t>
            </a:r>
            <a:endParaRPr lang="en-AU" sz="2100" dirty="0"/>
          </a:p>
          <a:p>
            <a:pPr marL="457200" lvl="1" indent="0">
              <a:buNone/>
            </a:pPr>
            <a:r>
              <a:rPr lang="en-AU" sz="2100" dirty="0"/>
              <a:t>Justin</a:t>
            </a:r>
            <a:endParaRPr lang="en-AU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4114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Drinkers:</a:t>
            </a:r>
            <a:endParaRPr lang="en-AU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7600" y="4495800"/>
          <a:ext cx="5105400" cy="1411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498600"/>
                <a:gridCol w="1701800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Addr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Phone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Adam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Randwick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9385-4444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Newtown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9415-3378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John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Clovelly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9665-1234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b"/>
                </a:tc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Justin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Mosman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9845-4321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Projection by SQL</a:t>
            </a:r>
            <a:r>
              <a:rPr lang="en-AU" sz="1800" dirty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AU" dirty="0"/>
              <a:t>Example: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Names and addresses of drinkers = </a:t>
            </a:r>
            <a:r>
              <a:rPr lang="en-AU" i="1" dirty="0"/>
              <a:t>π</a:t>
            </a:r>
            <a:r>
              <a:rPr lang="en-AU" i="1" baseline="-25000" dirty="0" err="1"/>
              <a:t>Name,Addr</a:t>
            </a:r>
            <a:r>
              <a:rPr lang="en-AU" i="1" dirty="0"/>
              <a:t>(Drinkers)</a:t>
            </a:r>
            <a:endParaRPr lang="en-AU" i="1" dirty="0"/>
          </a:p>
          <a:p>
            <a:pPr lvl="1">
              <a:lnSpc>
                <a:spcPct val="170000"/>
              </a:lnSpc>
            </a:pPr>
            <a:r>
              <a:rPr lang="en-AU" dirty="0"/>
              <a:t>SELECT Name, </a:t>
            </a:r>
            <a:r>
              <a:rPr lang="en-AU" dirty="0" err="1"/>
              <a:t>Addr</a:t>
            </a:r>
            <a:r>
              <a:rPr lang="en-AU" dirty="0"/>
              <a:t> FROM Drinkers;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NAME 	ADDR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 	--------------------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Adam 	Randwick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Gernot 	Newtown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John 	Clovelly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Justin	Mosman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Projection by SQL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AU" sz="2800" dirty="0"/>
              <a:t>The symbol ∗ denotes a list of all attributes.</a:t>
            </a:r>
            <a:endParaRPr lang="en-AU" sz="2800" dirty="0"/>
          </a:p>
          <a:p>
            <a:pPr>
              <a:lnSpc>
                <a:spcPct val="150000"/>
              </a:lnSpc>
            </a:pPr>
            <a:r>
              <a:rPr lang="en-AU" sz="2800" dirty="0"/>
              <a:t>Example:</a:t>
            </a:r>
            <a:endParaRPr lang="en-AU" sz="2800" dirty="0"/>
          </a:p>
          <a:p>
            <a:pPr>
              <a:lnSpc>
                <a:spcPct val="150000"/>
              </a:lnSpc>
            </a:pPr>
            <a:r>
              <a:rPr lang="en-AU" sz="2800" dirty="0"/>
              <a:t>All information about drinkers:</a:t>
            </a:r>
            <a:endParaRPr lang="en-AU" sz="2800" dirty="0"/>
          </a:p>
          <a:p>
            <a:pPr lvl="1">
              <a:lnSpc>
                <a:spcPct val="150000"/>
              </a:lnSpc>
            </a:pPr>
            <a:r>
              <a:rPr lang="en-AU" sz="2400" dirty="0"/>
              <a:t>SELECT * FROM Drinkers;</a:t>
            </a:r>
            <a:endParaRPr lang="en-AU" sz="2400" dirty="0"/>
          </a:p>
          <a:p>
            <a:pPr marL="457200" lvl="1" indent="0">
              <a:buNone/>
            </a:pPr>
            <a:r>
              <a:rPr lang="en-AU" sz="1900" dirty="0"/>
              <a:t>NAME 	ADDR 		PHONE</a:t>
            </a:r>
            <a:endParaRPr lang="en-AU" sz="1900" dirty="0"/>
          </a:p>
          <a:p>
            <a:pPr marL="457200" lvl="1" indent="0">
              <a:buNone/>
            </a:pPr>
            <a:r>
              <a:rPr lang="en-AU" sz="1900" dirty="0"/>
              <a:t>--------------- 	-------------------- 	----------</a:t>
            </a:r>
            <a:endParaRPr lang="en-AU" sz="1900" dirty="0"/>
          </a:p>
          <a:p>
            <a:pPr marL="457200" lvl="1" indent="0">
              <a:buNone/>
            </a:pPr>
            <a:r>
              <a:rPr lang="en-AU" sz="1900" dirty="0"/>
              <a:t>Adam 	Randwick 	9385-4444</a:t>
            </a:r>
            <a:endParaRPr lang="en-AU" sz="1900" dirty="0"/>
          </a:p>
          <a:p>
            <a:pPr marL="457200" lvl="1" indent="0">
              <a:buNone/>
            </a:pPr>
            <a:r>
              <a:rPr lang="en-AU" sz="1900" dirty="0" err="1"/>
              <a:t>Gernot</a:t>
            </a:r>
            <a:r>
              <a:rPr lang="en-AU" sz="1900" dirty="0"/>
              <a:t> 	Newtown 	9415-3378</a:t>
            </a:r>
            <a:endParaRPr lang="en-AU" sz="1900" dirty="0"/>
          </a:p>
          <a:p>
            <a:pPr marL="457200" lvl="1" indent="0">
              <a:buNone/>
            </a:pPr>
            <a:r>
              <a:rPr lang="en-AU" sz="1900" dirty="0"/>
              <a:t>John 	Clovelly 		9665-1234</a:t>
            </a:r>
            <a:endParaRPr lang="en-AU" sz="1900" dirty="0"/>
          </a:p>
          <a:p>
            <a:pPr marL="457200" lvl="1" indent="0">
              <a:buNone/>
            </a:pPr>
            <a:r>
              <a:rPr lang="en-AU" sz="1900" dirty="0"/>
              <a:t>Justin 	Mosman 		9845-4321</a:t>
            </a:r>
            <a:endParaRPr lang="en-AU" sz="1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Selection by SQL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800600" cy="5105400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AU" sz="1600" i="1" dirty="0" err="1"/>
              <a:t>σ</a:t>
            </a:r>
            <a:r>
              <a:rPr lang="en-AU" sz="1600" baseline="-25000" dirty="0" err="1"/>
              <a:t>Cond</a:t>
            </a:r>
            <a:r>
              <a:rPr lang="en-AU" sz="1600" dirty="0"/>
              <a:t>(</a:t>
            </a:r>
            <a:r>
              <a:rPr lang="en-AU" sz="1600" i="1" dirty="0" err="1"/>
              <a:t>Rel</a:t>
            </a:r>
            <a:r>
              <a:rPr lang="en-AU" sz="1600" dirty="0"/>
              <a:t>) is implemented in SQL as:</a:t>
            </a:r>
            <a:endParaRPr lang="en-AU" sz="1600" dirty="0"/>
          </a:p>
          <a:p>
            <a:pPr>
              <a:lnSpc>
                <a:spcPct val="170000"/>
              </a:lnSpc>
            </a:pPr>
            <a:r>
              <a:rPr lang="en-AU" sz="1600" dirty="0"/>
              <a:t>SELECT * FROM </a:t>
            </a:r>
            <a:r>
              <a:rPr lang="en-AU" sz="1600" dirty="0" err="1"/>
              <a:t>Rel</a:t>
            </a:r>
            <a:r>
              <a:rPr lang="en-AU" sz="1600" dirty="0"/>
              <a:t> WHERE Cond</a:t>
            </a:r>
            <a:endParaRPr lang="en-AU" sz="1600" dirty="0"/>
          </a:p>
          <a:p>
            <a:pPr>
              <a:lnSpc>
                <a:spcPct val="170000"/>
              </a:lnSpc>
            </a:pPr>
            <a:r>
              <a:rPr lang="en-AU" sz="1600" dirty="0"/>
              <a:t>Example: Find the price that </a:t>
            </a:r>
            <a:r>
              <a:rPr lang="en-AU" sz="1600" b="1" dirty="0"/>
              <a:t>Regent Hotel </a:t>
            </a:r>
            <a:r>
              <a:rPr lang="en-AU" sz="1600" dirty="0"/>
              <a:t>charges for </a:t>
            </a:r>
            <a:r>
              <a:rPr lang="en-AU" sz="1600" b="1" dirty="0"/>
              <a:t>New</a:t>
            </a:r>
            <a:endParaRPr lang="en-AU" sz="1600" b="1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sz="1400" dirty="0"/>
              <a:t>SELECT price</a:t>
            </a:r>
            <a:endParaRPr lang="en-AU" sz="14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sz="1400" dirty="0"/>
              <a:t>FROM Sells</a:t>
            </a:r>
            <a:endParaRPr lang="en-AU" sz="14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sz="1400" dirty="0"/>
              <a:t>WHERE bar = ’Regent Hotel’ AND beer = ’New’;</a:t>
            </a:r>
            <a:endParaRPr lang="en-AU" sz="1400" dirty="0"/>
          </a:p>
          <a:p>
            <a:pPr marL="457200" lvl="1" indent="0">
              <a:lnSpc>
                <a:spcPct val="120000"/>
              </a:lnSpc>
              <a:buNone/>
            </a:pPr>
            <a:endParaRPr lang="en-AU" sz="14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sz="1400" dirty="0"/>
              <a:t>PRICE</a:t>
            </a:r>
            <a:endParaRPr lang="en-AU" sz="14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sz="1400" dirty="0"/>
              <a:t>----------</a:t>
            </a:r>
            <a:endParaRPr lang="en-AU" sz="14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sz="1400" dirty="0"/>
              <a:t>2.2</a:t>
            </a:r>
            <a:endParaRPr lang="en-AU" sz="1400" dirty="0"/>
          </a:p>
          <a:p>
            <a:pPr>
              <a:lnSpc>
                <a:spcPct val="170000"/>
              </a:lnSpc>
            </a:pPr>
            <a:r>
              <a:rPr lang="en-AU" sz="1600" dirty="0"/>
              <a:t>The condition can be an arbitrarily complex </a:t>
            </a:r>
            <a:r>
              <a:rPr lang="en-AU" sz="1600" dirty="0" err="1"/>
              <a:t>boolean</a:t>
            </a:r>
            <a:r>
              <a:rPr lang="en-AU" sz="1600" dirty="0"/>
              <a:t>-valued expression using the operators mentioned previously.</a:t>
            </a:r>
            <a:endParaRPr lang="en-A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graphicFrame>
        <p:nvGraphicFramePr>
          <p:cNvPr id="6" name="Content Placeholder 3"/>
          <p:cNvGraphicFramePr/>
          <p:nvPr/>
        </p:nvGraphicFramePr>
        <p:xfrm>
          <a:off x="5262267" y="609600"/>
          <a:ext cx="3860799" cy="558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/>
                <a:gridCol w="1286933"/>
                <a:gridCol w="1286933"/>
              </a:tblGrid>
              <a:tr h="2080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Bar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Beer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Price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45660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Australia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Burragorang Bock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3.5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45660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Coogee Bay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New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2.25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45660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Coogee Bay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Old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45660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Coogee Bay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Sparkling Ale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45660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Coogee Bay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Victoria Bitter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2.3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Lord Nelson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Three Sheets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3.75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Lord Nelson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Old Admiral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3.75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Marble Bar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New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Marble Bar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Old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b"/>
                </a:tc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Marble Bar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Victoria Bitter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Regent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New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2.2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Regent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Victoria Bitter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2.2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Royal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New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2.3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Royal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Old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2.3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Royal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Victoria Bitter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5105400" y="4953000"/>
            <a:ext cx="762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05400" y="5257800"/>
            <a:ext cx="762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9"/>
          <p:cNvSpPr/>
          <p:nvPr/>
        </p:nvSpPr>
        <p:spPr>
          <a:xfrm>
            <a:off x="6553200" y="4800600"/>
            <a:ext cx="12954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02301"/>
          </a:xfrm>
        </p:spPr>
        <p:txBody>
          <a:bodyPr>
            <a:normAutofit fontScale="90000"/>
          </a:bodyPr>
          <a:lstStyle/>
          <a:p>
            <a:r>
              <a:rPr lang="en-AU" dirty="0"/>
              <a:t>Selection by SQL</a:t>
            </a:r>
            <a:r>
              <a:rPr lang="en-AU" baseline="-25000" dirty="0"/>
              <a:t>(cont.)</a:t>
            </a:r>
            <a:endParaRPr lang="en-AU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800" dirty="0"/>
              <a:t>The “typical” SELECT query:</a:t>
            </a:r>
            <a:endParaRPr lang="en-AU" sz="2800" dirty="0"/>
          </a:p>
          <a:p>
            <a:pPr marL="457200" lvl="1" indent="0">
              <a:buNone/>
            </a:pPr>
            <a:r>
              <a:rPr lang="en-AU" sz="2400" dirty="0"/>
              <a:t>SELECT a1, a2, a3</a:t>
            </a:r>
            <a:endParaRPr lang="en-AU" sz="2400" dirty="0"/>
          </a:p>
          <a:p>
            <a:pPr marL="457200" lvl="1" indent="0">
              <a:buNone/>
            </a:pPr>
            <a:r>
              <a:rPr lang="en-AU" sz="2400" dirty="0"/>
              <a:t>FROM </a:t>
            </a:r>
            <a:r>
              <a:rPr lang="en-AU" sz="2400" dirty="0" err="1"/>
              <a:t>Rel</a:t>
            </a:r>
            <a:endParaRPr lang="en-AU" sz="2400" dirty="0"/>
          </a:p>
          <a:p>
            <a:pPr marL="457200" lvl="1" indent="0">
              <a:buNone/>
            </a:pPr>
            <a:r>
              <a:rPr lang="en-AU" sz="2400" dirty="0"/>
              <a:t>WHERE Cond</a:t>
            </a:r>
            <a:endParaRPr lang="en-AU" sz="2400" dirty="0"/>
          </a:p>
          <a:p>
            <a:pPr>
              <a:lnSpc>
                <a:spcPct val="150000"/>
              </a:lnSpc>
            </a:pPr>
            <a:r>
              <a:rPr lang="en-AU" sz="2800" dirty="0"/>
              <a:t>This corresponds to select followed by project:</a:t>
            </a:r>
            <a:endParaRPr lang="en-AU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AU" sz="2400" i="1" dirty="0"/>
              <a:t>π</a:t>
            </a:r>
            <a:r>
              <a:rPr lang="en-AU" sz="2400" baseline="-25000" dirty="0"/>
              <a:t>{a1,a2,a3}</a:t>
            </a:r>
            <a:r>
              <a:rPr lang="en-AU" sz="2400" dirty="0"/>
              <a:t>(</a:t>
            </a:r>
            <a:r>
              <a:rPr lang="en-AU" sz="2400" i="1" dirty="0" err="1"/>
              <a:t>σ</a:t>
            </a:r>
            <a:r>
              <a:rPr lang="en-AU" sz="2400" baseline="-25000" dirty="0" err="1"/>
              <a:t>Cond</a:t>
            </a:r>
            <a:r>
              <a:rPr lang="en-AU" sz="2400" dirty="0"/>
              <a:t>(</a:t>
            </a:r>
            <a:r>
              <a:rPr lang="en-AU" sz="2400" i="1" dirty="0" err="1"/>
              <a:t>Rel</a:t>
            </a:r>
            <a:r>
              <a:rPr lang="en-AU" sz="2400" dirty="0"/>
              <a:t>)).</a:t>
            </a:r>
            <a:endParaRPr lang="en-AU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Sample Database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754380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To illustrate the features of SQL, we use a small example database below:</a:t>
            </a:r>
            <a:endParaRPr lang="en-AU" dirty="0"/>
          </a:p>
          <a:p>
            <a:pPr marL="114300" indent="0">
              <a:lnSpc>
                <a:spcPct val="150000"/>
              </a:lnSpc>
              <a:buNone/>
            </a:pPr>
            <a:r>
              <a:rPr lang="en-AU" dirty="0"/>
              <a:t>Beers( </a:t>
            </a:r>
            <a:r>
              <a:rPr lang="en-AU" i="1" u="sng" dirty="0"/>
              <a:t>name</a:t>
            </a:r>
            <a:r>
              <a:rPr lang="en-AU" dirty="0"/>
              <a:t>, </a:t>
            </a:r>
            <a:r>
              <a:rPr lang="en-AU" dirty="0" err="1"/>
              <a:t>manf</a:t>
            </a:r>
            <a:r>
              <a:rPr lang="en-AU" dirty="0"/>
              <a:t> ), Bars( </a:t>
            </a:r>
            <a:r>
              <a:rPr lang="en-AU" i="1" u="sng" dirty="0"/>
              <a:t>name</a:t>
            </a:r>
            <a:r>
              <a:rPr lang="en-AU" dirty="0"/>
              <a:t>, </a:t>
            </a:r>
            <a:r>
              <a:rPr lang="en-AU" dirty="0" err="1"/>
              <a:t>addr</a:t>
            </a:r>
            <a:r>
              <a:rPr lang="en-AU" dirty="0"/>
              <a:t>, license )</a:t>
            </a:r>
            <a:endParaRPr lang="en-AU" dirty="0"/>
          </a:p>
          <a:p>
            <a:pPr marL="114300" indent="0">
              <a:lnSpc>
                <a:spcPct val="150000"/>
              </a:lnSpc>
              <a:buNone/>
            </a:pPr>
            <a:r>
              <a:rPr lang="en-AU" dirty="0"/>
              <a:t>Drinkers( </a:t>
            </a:r>
            <a:r>
              <a:rPr lang="en-AU" i="1" u="sng" dirty="0"/>
              <a:t>name</a:t>
            </a:r>
            <a:r>
              <a:rPr lang="en-AU" dirty="0"/>
              <a:t>, </a:t>
            </a:r>
            <a:r>
              <a:rPr lang="en-AU" dirty="0" err="1"/>
              <a:t>addr</a:t>
            </a:r>
            <a:r>
              <a:rPr lang="en-AU" dirty="0"/>
              <a:t>, phone ), Likes( </a:t>
            </a:r>
            <a:r>
              <a:rPr lang="en-AU" i="1" u="sng" dirty="0"/>
              <a:t>drinker, beer </a:t>
            </a:r>
            <a:r>
              <a:rPr lang="en-AU" dirty="0"/>
              <a:t>)</a:t>
            </a:r>
            <a:endParaRPr lang="en-AU" dirty="0"/>
          </a:p>
          <a:p>
            <a:pPr marL="114300" indent="0">
              <a:lnSpc>
                <a:spcPct val="150000"/>
              </a:lnSpc>
              <a:buNone/>
            </a:pPr>
            <a:r>
              <a:rPr lang="en-AU" dirty="0"/>
              <a:t>Sells( </a:t>
            </a:r>
            <a:r>
              <a:rPr lang="en-AU" i="1" u="sng" dirty="0"/>
              <a:t>bar, beer</a:t>
            </a:r>
            <a:r>
              <a:rPr lang="en-AU" dirty="0"/>
              <a:t>, price ), Frequents( </a:t>
            </a:r>
            <a:r>
              <a:rPr lang="en-AU" i="1" u="sng" dirty="0"/>
              <a:t>drinker, bar </a:t>
            </a:r>
            <a:r>
              <a:rPr lang="en-AU" dirty="0"/>
              <a:t>)</a:t>
            </a:r>
            <a:endParaRPr lang="en-AU" dirty="0"/>
          </a:p>
          <a:p>
            <a:pPr>
              <a:lnSpc>
                <a:spcPct val="150000"/>
              </a:lnSpc>
            </a:pPr>
            <a:r>
              <a:rPr lang="en-AU" dirty="0"/>
              <a:t>keys are in </a:t>
            </a:r>
            <a:r>
              <a:rPr lang="en-AU" i="1" dirty="0"/>
              <a:t>italic</a:t>
            </a:r>
            <a:r>
              <a:rPr lang="en-AU" dirty="0"/>
              <a:t> font and highlighted by underscore.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02301"/>
          </a:xfrm>
        </p:spPr>
        <p:txBody>
          <a:bodyPr>
            <a:normAutofit fontScale="90000"/>
          </a:bodyPr>
          <a:lstStyle/>
          <a:p>
            <a:r>
              <a:rPr lang="en-AU" dirty="0"/>
              <a:t>Renaming via as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n-AU" sz="2400" dirty="0"/>
              <a:t>Ullman/</a:t>
            </a:r>
            <a:r>
              <a:rPr lang="en-AU" sz="2400" dirty="0" err="1"/>
              <a:t>Widom</a:t>
            </a:r>
            <a:r>
              <a:rPr lang="en-AU" sz="2400" dirty="0"/>
              <a:t> define a renaming operator ρ to avoid name clashes.</a:t>
            </a:r>
            <a:endParaRPr lang="en-AU" sz="2400" dirty="0"/>
          </a:p>
          <a:p>
            <a:pPr>
              <a:lnSpc>
                <a:spcPct val="160000"/>
              </a:lnSpc>
            </a:pPr>
            <a:r>
              <a:rPr lang="en-AU" sz="2400" dirty="0"/>
              <a:t>For example, </a:t>
            </a:r>
            <a:r>
              <a:rPr lang="en-AU" sz="2400" i="1" dirty="0"/>
              <a:t>Address</a:t>
            </a:r>
            <a:r>
              <a:rPr lang="en-AU" sz="2400" dirty="0"/>
              <a:t> field in </a:t>
            </a:r>
            <a:r>
              <a:rPr lang="en-AU" sz="2400" i="1" dirty="0"/>
              <a:t>Academic</a:t>
            </a:r>
            <a:r>
              <a:rPr lang="en-AU" sz="2400" dirty="0"/>
              <a:t> and </a:t>
            </a:r>
            <a:r>
              <a:rPr lang="en-AU" sz="2400" i="1" dirty="0"/>
              <a:t>Student</a:t>
            </a:r>
            <a:r>
              <a:rPr lang="en-AU" sz="2400" dirty="0"/>
              <a:t>.</a:t>
            </a:r>
            <a:endParaRPr lang="en-AU" sz="2400" dirty="0"/>
          </a:p>
          <a:p>
            <a:pPr>
              <a:lnSpc>
                <a:spcPct val="160000"/>
              </a:lnSpc>
            </a:pPr>
            <a:r>
              <a:rPr lang="en-AU" sz="2400" dirty="0"/>
              <a:t>Example: </a:t>
            </a:r>
            <a:r>
              <a:rPr lang="en-AU" sz="2400" i="1" dirty="0" err="1"/>
              <a:t>ρ</a:t>
            </a:r>
            <a:r>
              <a:rPr lang="en-AU" sz="2400" i="1" baseline="-25000" dirty="0" err="1"/>
              <a:t>Beers</a:t>
            </a:r>
            <a:r>
              <a:rPr lang="en-AU" sz="2400" baseline="-25000" dirty="0"/>
              <a:t>(</a:t>
            </a:r>
            <a:r>
              <a:rPr lang="en-AU" sz="2400" i="1" baseline="-25000" dirty="0" err="1"/>
              <a:t>Brand,Brewer</a:t>
            </a:r>
            <a:r>
              <a:rPr lang="en-AU" sz="2400" baseline="-25000" dirty="0"/>
              <a:t>)</a:t>
            </a:r>
            <a:r>
              <a:rPr lang="en-AU" sz="2400" dirty="0"/>
              <a:t>(</a:t>
            </a:r>
            <a:r>
              <a:rPr lang="en-AU" sz="2400" i="1" dirty="0"/>
              <a:t>Beers</a:t>
            </a:r>
            <a:r>
              <a:rPr lang="en-AU" sz="2400" dirty="0"/>
              <a:t>)</a:t>
            </a:r>
            <a:endParaRPr lang="en-AU" sz="2400" dirty="0"/>
          </a:p>
          <a:p>
            <a:pPr>
              <a:lnSpc>
                <a:spcPct val="160000"/>
              </a:lnSpc>
            </a:pPr>
            <a:r>
              <a:rPr lang="en-AU" sz="2400" dirty="0"/>
              <a:t>Gives a new relation, with same data as </a:t>
            </a:r>
            <a:r>
              <a:rPr lang="en-AU" sz="2400" i="1" dirty="0"/>
              <a:t>Beers</a:t>
            </a:r>
            <a:r>
              <a:rPr lang="en-AU" sz="2400" dirty="0"/>
              <a:t>, but with attribute names changed.</a:t>
            </a:r>
            <a:endParaRPr lang="en-AU" sz="2400" dirty="0"/>
          </a:p>
          <a:p>
            <a:pPr>
              <a:lnSpc>
                <a:spcPct val="160000"/>
              </a:lnSpc>
            </a:pPr>
            <a:r>
              <a:rPr lang="en-AU" sz="2400" dirty="0"/>
              <a:t>SQL provides </a:t>
            </a:r>
            <a:r>
              <a:rPr lang="en-AU" sz="2400" i="1" dirty="0"/>
              <a:t>AS</a:t>
            </a:r>
            <a:r>
              <a:rPr lang="en-AU" sz="2400" dirty="0"/>
              <a:t> to achieve this; it is used in the SELECT part.</a:t>
            </a:r>
            <a:endParaRPr lang="en-AU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Renaming via as</a:t>
            </a:r>
            <a:r>
              <a:rPr lang="en-AU" sz="1800" dirty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Example:</a:t>
            </a:r>
            <a:endParaRPr lang="en-AU" dirty="0"/>
          </a:p>
          <a:p>
            <a:pPr lvl="1"/>
            <a:r>
              <a:rPr lang="en-AU" dirty="0"/>
              <a:t>Beers(name, </a:t>
            </a:r>
            <a:r>
              <a:rPr lang="en-AU" dirty="0" err="1"/>
              <a:t>manf</a:t>
            </a:r>
            <a:r>
              <a:rPr lang="en-AU" dirty="0"/>
              <a:t>)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SELECT name AS Brand, </a:t>
            </a:r>
            <a:r>
              <a:rPr lang="en-AU" dirty="0" err="1"/>
              <a:t>manf</a:t>
            </a:r>
            <a:r>
              <a:rPr lang="en-AU" dirty="0"/>
              <a:t> AS Brewer FROM Beers;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BRAND 			BREWER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------------------------- 		--------------------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80/- 				Caledonian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Bigfoot Barley Wine 		Sierra Nevada</a:t>
            </a:r>
            <a:endParaRPr lang="en-AU" dirty="0"/>
          </a:p>
          <a:p>
            <a:pPr marL="457200" lvl="1" indent="0">
              <a:buNone/>
            </a:pPr>
            <a:r>
              <a:rPr lang="en-AU" dirty="0" err="1"/>
              <a:t>Burragorang</a:t>
            </a:r>
            <a:r>
              <a:rPr lang="en-AU" dirty="0"/>
              <a:t> Bock 		George IV Inn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Crown Lager 			Carlton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Fosters Lager 			Carlton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Invalid Stout 			Carlton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…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Expressions as Values in Columns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i="1" dirty="0"/>
              <a:t>AS</a:t>
            </a:r>
            <a:r>
              <a:rPr lang="en-AU" dirty="0"/>
              <a:t> can also be used to introduce computed values</a:t>
            </a:r>
            <a:endParaRPr lang="en-AU" dirty="0"/>
          </a:p>
          <a:p>
            <a:r>
              <a:rPr lang="en-AU" dirty="0"/>
              <a:t>Example:</a:t>
            </a:r>
            <a:endParaRPr lang="en-AU" dirty="0"/>
          </a:p>
          <a:p>
            <a:pPr lvl="1"/>
            <a:r>
              <a:rPr lang="en-AU" dirty="0"/>
              <a:t>Sells(bar, beer, price)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SELECT bar, beer, price*120 AS </a:t>
            </a:r>
            <a:r>
              <a:rPr lang="en-AU" dirty="0" err="1"/>
              <a:t>PriceInYen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FROM Sells;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BAR 		BEER 			PRICEINYEN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------------------ 	-----------------------		----------------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Australia Hotel 	</a:t>
            </a:r>
            <a:r>
              <a:rPr lang="en-AU" dirty="0" err="1"/>
              <a:t>Burragorang</a:t>
            </a:r>
            <a:r>
              <a:rPr lang="en-AU" dirty="0"/>
              <a:t> Bock 		420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Coogee Bay Hotel 	New 			270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Coogee Bay Hotel 	Old 			300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Coogee Bay Hotel 	Sparkling Ale 		336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Coogee Bay Hotel 	Victoria Bitter 		276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…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5791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Just Display but no change to the database </a:t>
            </a:r>
            <a:endParaRPr lang="en-A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Inserting Text in Result Table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5105400" cy="49530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AU" sz="1800" dirty="0"/>
              <a:t>Trick: to put text in output columns, use constant expression with </a:t>
            </a:r>
            <a:r>
              <a:rPr lang="en-AU" sz="1800" i="1" dirty="0"/>
              <a:t>AS</a:t>
            </a:r>
            <a:r>
              <a:rPr lang="en-AU" sz="1800" dirty="0"/>
              <a:t>.</a:t>
            </a:r>
            <a:endParaRPr lang="en-AU" sz="1800" dirty="0"/>
          </a:p>
          <a:p>
            <a:pPr marL="0" indent="0">
              <a:lnSpc>
                <a:spcPct val="140000"/>
              </a:lnSpc>
              <a:buNone/>
            </a:pPr>
            <a:r>
              <a:rPr lang="en-AU" sz="1800" dirty="0"/>
              <a:t>Example:</a:t>
            </a:r>
            <a:endParaRPr lang="en-AU" sz="1800" dirty="0"/>
          </a:p>
          <a:p>
            <a:pPr marL="0" indent="0">
              <a:lnSpc>
                <a:spcPct val="140000"/>
              </a:lnSpc>
              <a:buNone/>
            </a:pPr>
            <a:r>
              <a:rPr lang="en-AU" sz="1800" dirty="0"/>
              <a:t>Likes(</a:t>
            </a:r>
            <a:r>
              <a:rPr lang="en-AU" sz="1800" u="sng" dirty="0"/>
              <a:t>drinker, beer</a:t>
            </a:r>
            <a:r>
              <a:rPr lang="en-AU" sz="1800" dirty="0"/>
              <a:t>)</a:t>
            </a:r>
            <a:endParaRPr lang="en-AU" sz="1800" dirty="0"/>
          </a:p>
          <a:p>
            <a:pPr marL="57150" indent="0">
              <a:buNone/>
            </a:pPr>
            <a:r>
              <a:rPr lang="en-AU" sz="1800" dirty="0"/>
              <a:t>SELECT drinker, ‘likes </a:t>
            </a:r>
            <a:r>
              <a:rPr lang="en-AU" sz="1800" dirty="0" err="1"/>
              <a:t>Cooper’’s</a:t>
            </a:r>
            <a:r>
              <a:rPr lang="en-AU" sz="1800" dirty="0"/>
              <a:t>’ AS </a:t>
            </a:r>
            <a:r>
              <a:rPr lang="en-AU" sz="1800" dirty="0" err="1"/>
              <a:t>WhoLikes</a:t>
            </a:r>
            <a:endParaRPr lang="en-AU" sz="1800" dirty="0"/>
          </a:p>
          <a:p>
            <a:pPr marL="57150" indent="0">
              <a:buNone/>
            </a:pPr>
            <a:r>
              <a:rPr lang="en-AU" sz="1800" dirty="0"/>
              <a:t>FROM Likes</a:t>
            </a:r>
            <a:endParaRPr lang="en-AU" sz="1800" dirty="0"/>
          </a:p>
          <a:p>
            <a:pPr marL="57150" indent="0">
              <a:buNone/>
            </a:pPr>
            <a:r>
              <a:rPr lang="en-AU" sz="1800" dirty="0"/>
              <a:t>WHERE beer = ‘Sparkling Ale’;</a:t>
            </a:r>
            <a:endParaRPr lang="en-AU" sz="1800" dirty="0"/>
          </a:p>
          <a:p>
            <a:pPr marL="57150" indent="0">
              <a:buNone/>
            </a:pPr>
            <a:endParaRPr lang="en-AU" sz="1800" dirty="0"/>
          </a:p>
          <a:p>
            <a:pPr marL="57150" indent="0">
              <a:buNone/>
            </a:pPr>
            <a:r>
              <a:rPr lang="en-AU" sz="1800" dirty="0"/>
              <a:t>DRINKER 	WHOLIKES</a:t>
            </a:r>
            <a:endParaRPr lang="en-AU" sz="1800" dirty="0"/>
          </a:p>
          <a:p>
            <a:pPr marL="57150" indent="0">
              <a:buNone/>
            </a:pPr>
            <a:r>
              <a:rPr lang="en-AU" sz="1800" dirty="0"/>
              <a:t>---------------	 --------------</a:t>
            </a:r>
            <a:endParaRPr lang="en-AU" sz="1800" dirty="0"/>
          </a:p>
          <a:p>
            <a:pPr marL="57150" indent="0">
              <a:buNone/>
            </a:pPr>
            <a:r>
              <a:rPr lang="en-AU" sz="1800" dirty="0" err="1"/>
              <a:t>Gernot</a:t>
            </a:r>
            <a:r>
              <a:rPr lang="en-AU" sz="1800" dirty="0"/>
              <a:t> 		likes Cooper’s</a:t>
            </a:r>
            <a:endParaRPr lang="en-AU" sz="1800" dirty="0"/>
          </a:p>
          <a:p>
            <a:pPr marL="57150" indent="0">
              <a:buNone/>
            </a:pPr>
            <a:r>
              <a:rPr lang="en-AU" sz="1800" dirty="0"/>
              <a:t>Justin 		likes Cooper’s</a:t>
            </a:r>
            <a:endParaRPr lang="en-AU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graphicFrame>
        <p:nvGraphicFramePr>
          <p:cNvPr id="6" name="Content Placeholder 3"/>
          <p:cNvGraphicFramePr/>
          <p:nvPr/>
        </p:nvGraphicFramePr>
        <p:xfrm>
          <a:off x="5486400" y="1676400"/>
          <a:ext cx="33528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Drinker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Beer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Adam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Crown Lager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Adam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Adam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New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Premium Lager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Sparkling Ale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John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80/-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John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Bigfoot Barley Wine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John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Pale Ale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John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Three Sheets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Justin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Sparkling Ale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Justin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Victoria Bitter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86400" y="5181600"/>
            <a:ext cx="33528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5486400" y="3429000"/>
            <a:ext cx="33528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3" name="Title 1"/>
          <p:cNvSpPr txBox="1"/>
          <p:nvPr/>
        </p:nvSpPr>
        <p:spPr>
          <a:xfrm>
            <a:off x="4648200" y="5862"/>
            <a:ext cx="4648200" cy="912725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AU" sz="2000" dirty="0"/>
              <a:t>SELECT </a:t>
            </a:r>
            <a:r>
              <a:rPr lang="en-AU" sz="2000" dirty="0" err="1"/>
              <a:t>Manf</a:t>
            </a:r>
            <a:br>
              <a:rPr lang="en-AU" sz="2000" dirty="0"/>
            </a:br>
            <a:r>
              <a:rPr lang="en-AU" sz="2000" dirty="0"/>
              <a:t>FROM Likes, Beers</a:t>
            </a:r>
            <a:br>
              <a:rPr lang="en-AU" sz="2000" dirty="0"/>
            </a:br>
            <a:r>
              <a:rPr lang="en-AU" sz="2000" dirty="0"/>
              <a:t>WHERE drinker = ‘John’ AND beer = name;</a:t>
            </a:r>
            <a:endParaRPr lang="en-AU" sz="2000" dirty="0"/>
          </a:p>
        </p:txBody>
      </p:sp>
      <p:graphicFrame>
        <p:nvGraphicFramePr>
          <p:cNvPr id="4" name="Content Placeholder 3"/>
          <p:cNvGraphicFramePr/>
          <p:nvPr/>
        </p:nvGraphicFramePr>
        <p:xfrm>
          <a:off x="5025851" y="1365422"/>
          <a:ext cx="3810000" cy="481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Manf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80/-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Caledonian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Bigfoot Barley Wine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Sierra Nevada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Burragorang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Bock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George IV Inn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Crown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Carlton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Carlton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Invalid Stout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Carlton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Melbourne Bitter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Carlton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New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Toohey’s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Old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Toohey’s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Old Admiral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Lord Nelson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Pale Ale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Sierra Nevada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Premium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Cascade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Red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Toohey’s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Sheaf Stout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Toohey’s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Sparkling Ale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Cooper’s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Stout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Cooper’s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Three Sheets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Lord Nelson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Victoria Bitter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Carlton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84402" y="90822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Beers:</a:t>
            </a:r>
            <a:endParaRPr lang="en-AU" b="1" dirty="0">
              <a:solidFill>
                <a:prstClr val="black"/>
              </a:solidFill>
            </a:endParaRPr>
          </a:p>
        </p:txBody>
      </p:sp>
      <p:graphicFrame>
        <p:nvGraphicFramePr>
          <p:cNvPr id="6" name="Content Placeholder 3"/>
          <p:cNvGraphicFramePr/>
          <p:nvPr/>
        </p:nvGraphicFramePr>
        <p:xfrm>
          <a:off x="377651" y="1365422"/>
          <a:ext cx="44958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/>
                <a:gridCol w="2247900"/>
              </a:tblGrid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Drinker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Beer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Adam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Crown Lager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Adam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Adam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New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Premium Lager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Sparkling Ale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John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80/-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John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Bigfoot Barley Wine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John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Pale Ale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John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Three Sheets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Justin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Sparkling Ale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Justin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Victoria Bitter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304800" y="914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Likes:</a:t>
            </a:r>
            <a:endParaRPr lang="en-AU" b="1" dirty="0">
              <a:solidFill>
                <a:prstClr val="black"/>
              </a:solidFill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304800" y="2286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</a:pPr>
            <a:r>
              <a:rPr lang="en-AU" altLang="zh-CN" sz="2000" dirty="0"/>
              <a:t>Find the brewers whose beers John likes</a:t>
            </a:r>
            <a:r>
              <a:rPr lang="en-AU" sz="2000" dirty="0">
                <a:ea typeface="+mj-ea"/>
                <a:cs typeface="+mj-cs"/>
              </a:rPr>
              <a:t>.</a:t>
            </a:r>
            <a:endParaRPr lang="en-AU" sz="2000" dirty="0">
              <a:ea typeface="+mj-ea"/>
              <a:cs typeface="+mj-cs"/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2590800" y="3575222"/>
            <a:ext cx="2285999" cy="1524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3"/>
          <p:cNvSpPr/>
          <p:nvPr/>
        </p:nvSpPr>
        <p:spPr>
          <a:xfrm>
            <a:off x="5038551" y="1670222"/>
            <a:ext cx="3755851" cy="1524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70C0"/>
              </a:solidFill>
            </a:endParaRPr>
          </a:p>
        </p:txBody>
      </p:sp>
      <p:sp>
        <p:nvSpPr>
          <p:cNvPr id="14" name="Rectangle 14"/>
          <p:cNvSpPr/>
          <p:nvPr/>
        </p:nvSpPr>
        <p:spPr>
          <a:xfrm>
            <a:off x="5029200" y="1828800"/>
            <a:ext cx="3810000" cy="304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70C0"/>
              </a:solidFill>
            </a:endParaRPr>
          </a:p>
        </p:txBody>
      </p:sp>
      <p:sp>
        <p:nvSpPr>
          <p:cNvPr id="15" name="Rectangle 15"/>
          <p:cNvSpPr/>
          <p:nvPr/>
        </p:nvSpPr>
        <p:spPr>
          <a:xfrm>
            <a:off x="5038551" y="4184822"/>
            <a:ext cx="3759200" cy="1905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70C0"/>
              </a:solidFill>
            </a:endParaRPr>
          </a:p>
        </p:txBody>
      </p:sp>
      <p:sp>
        <p:nvSpPr>
          <p:cNvPr id="16" name="Rectangle 16"/>
          <p:cNvSpPr/>
          <p:nvPr/>
        </p:nvSpPr>
        <p:spPr>
          <a:xfrm>
            <a:off x="5038551" y="5632622"/>
            <a:ext cx="3759200" cy="304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Multi-relations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AU" dirty="0"/>
                  <a:t>Example: Find the brewers whose beers John likes.</a:t>
                </a:r>
              </a:p>
              <a:p>
                <a:pPr lvl="1"/>
                <a:r>
                  <a:rPr lang="en-AU" dirty="0"/>
                  <a:t>Likes(drinker, beer)</a:t>
                </a:r>
              </a:p>
              <a:p>
                <a:pPr lvl="1"/>
                <a:r>
                  <a:rPr lang="en-AU" dirty="0"/>
                  <a:t>Beers(name, </a:t>
                </a:r>
                <a:r>
                  <a:rPr lang="en-AU" dirty="0" err="1"/>
                  <a:t>manf</a:t>
                </a:r>
                <a:r>
                  <a:rPr lang="en-AU" dirty="0"/>
                  <a:t>)</a:t>
                </a:r>
              </a:p>
              <a:p>
                <a:pPr marL="457200" lvl="1" indent="0">
                  <a:buNone/>
                </a:pPr>
                <a:r>
                  <a:rPr lang="en-AU" dirty="0"/>
                  <a:t>SELECT </a:t>
                </a:r>
                <a:r>
                  <a:rPr lang="en-AU" dirty="0" err="1"/>
                  <a:t>Manf</a:t>
                </a:r>
                <a:endParaRPr lang="en-AU" dirty="0"/>
              </a:p>
              <a:p>
                <a:pPr marL="457200" lvl="1" indent="0">
                  <a:buNone/>
                </a:pPr>
                <a:r>
                  <a:rPr lang="en-AU" dirty="0"/>
                  <a:t>FROM Likes, Beers</a:t>
                </a:r>
              </a:p>
              <a:p>
                <a:pPr marL="457200" lvl="1" indent="0">
                  <a:buNone/>
                </a:pPr>
                <a:r>
                  <a:rPr lang="en-AU" dirty="0"/>
                  <a:t>WHERE drinker = ‘John’ AND beer = name;</a:t>
                </a:r>
              </a:p>
              <a:p>
                <a:pPr marL="457200" lvl="1" indent="0">
                  <a:buNone/>
                </a:pPr>
                <a:endParaRPr lang="en-AU" dirty="0"/>
              </a:p>
              <a:p>
                <a:pPr marL="457200" lvl="1" indent="0">
                  <a:buNone/>
                </a:pPr>
                <a:r>
                  <a:rPr lang="en-AU" dirty="0"/>
                  <a:t>MANF</a:t>
                </a:r>
              </a:p>
              <a:p>
                <a:pPr marL="457200" lvl="1" indent="0">
                  <a:buNone/>
                </a:pPr>
                <a:r>
                  <a:rPr lang="en-AU" dirty="0"/>
                  <a:t>--------------------</a:t>
                </a:r>
              </a:p>
              <a:p>
                <a:pPr marL="457200" lvl="1" indent="0">
                  <a:buNone/>
                </a:pPr>
                <a:r>
                  <a:rPr lang="en-AU" dirty="0"/>
                  <a:t>Caledonian</a:t>
                </a:r>
              </a:p>
              <a:p>
                <a:pPr marL="457200" lvl="1" indent="0">
                  <a:buNone/>
                </a:pPr>
                <a:r>
                  <a:rPr lang="en-AU" dirty="0"/>
                  <a:t>Sierra Nevada</a:t>
                </a:r>
              </a:p>
              <a:p>
                <a:pPr marL="457200" lvl="1" indent="0">
                  <a:buNone/>
                </a:pPr>
                <a:r>
                  <a:rPr lang="en-AU" dirty="0"/>
                  <a:t>Sierra Nevada</a:t>
                </a:r>
              </a:p>
              <a:p>
                <a:pPr marL="457200" lvl="1" indent="0">
                  <a:buNone/>
                </a:pPr>
                <a:r>
                  <a:rPr lang="en-AU" dirty="0"/>
                  <a:t>Lord Nelson</a:t>
                </a:r>
              </a:p>
              <a:p>
                <a:r>
                  <a:rPr lang="en-AU" dirty="0"/>
                  <a:t>Note: could eliminate the duplicates by using </a:t>
                </a:r>
                <a:r>
                  <a:rPr lang="en-AU" i="1" dirty="0"/>
                  <a:t>DISTINCT</a:t>
                </a:r>
                <a:r>
                  <a:rPr lang="en-AU" dirty="0"/>
                  <a:t>.</a:t>
                </a:r>
              </a:p>
              <a:p>
                <a:r>
                  <a:rPr lang="en-AU" dirty="0"/>
                  <a:t>Relational algebra</a:t>
                </a:r>
                <a:r>
                  <a:rPr lang="en-AU" i="1" dirty="0"/>
                  <a:t>: </a:t>
                </a:r>
                <a:r>
                  <a:rPr lang="el-GR" i="1" dirty="0"/>
                  <a:t>π</a:t>
                </a:r>
                <a:r>
                  <a:rPr lang="en-AU" i="1" baseline="-25000" dirty="0" err="1"/>
                  <a:t>manf</a:t>
                </a:r>
                <a:r>
                  <a:rPr lang="en-AU" i="1" baseline="-25000" dirty="0"/>
                  <a:t> </a:t>
                </a:r>
                <a:r>
                  <a:rPr lang="en-AU" i="1" dirty="0"/>
                  <a:t>(</a:t>
                </a:r>
                <a:r>
                  <a:rPr lang="el-GR" i="1" dirty="0"/>
                  <a:t>σ</a:t>
                </a:r>
                <a:r>
                  <a:rPr lang="en-AU" i="1" baseline="-25000" dirty="0"/>
                  <a:t>drinker=‘John′ </a:t>
                </a:r>
                <a:r>
                  <a:rPr lang="en-AU" i="1" dirty="0"/>
                  <a:t>Likes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/>
                        <a:ea typeface="Cambria Math"/>
                      </a:rPr>
                      <m:t>⋈</m:t>
                    </m:r>
                  </m:oMath>
                </a14:m>
                <a:r>
                  <a:rPr lang="en-AU" i="1" dirty="0"/>
                  <a:t> Beers).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727" t="-1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Multi-relations</a:t>
            </a:r>
            <a:r>
              <a:rPr lang="en-AU" sz="1800" dirty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Syntax: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SELECT </a:t>
            </a:r>
            <a:r>
              <a:rPr lang="en-AU" i="1" dirty="0"/>
              <a:t>Attributes</a:t>
            </a:r>
            <a:endParaRPr lang="en-AU" i="1" dirty="0"/>
          </a:p>
          <a:p>
            <a:pPr marL="457200" lvl="1" indent="0">
              <a:buNone/>
            </a:pPr>
            <a:r>
              <a:rPr lang="en-AU" dirty="0"/>
              <a:t>FROM </a:t>
            </a:r>
            <a:r>
              <a:rPr lang="en-AU" i="1" dirty="0"/>
              <a:t>R1, R2, ...</a:t>
            </a:r>
            <a:endParaRPr lang="en-AU" i="1" dirty="0"/>
          </a:p>
          <a:p>
            <a:pPr marL="457200" lvl="1" indent="0">
              <a:buNone/>
            </a:pPr>
            <a:r>
              <a:rPr lang="en-AU" dirty="0"/>
              <a:t>WHERE </a:t>
            </a:r>
            <a:r>
              <a:rPr lang="en-AU" i="1" dirty="0"/>
              <a:t>Condition</a:t>
            </a:r>
            <a:endParaRPr lang="en-AU" i="1" dirty="0"/>
          </a:p>
          <a:p>
            <a:r>
              <a:rPr lang="en-AU" dirty="0"/>
              <a:t>FROM clause contains a list of relations.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Multi-relations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/>
              <a:t>For SQL </a:t>
            </a:r>
            <a:r>
              <a:rPr lang="en-AU" i="1" dirty="0"/>
              <a:t>SELECT</a:t>
            </a:r>
            <a:r>
              <a:rPr lang="en-AU" dirty="0"/>
              <a:t> statement on several relations: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SELECT </a:t>
            </a:r>
            <a:r>
              <a:rPr lang="en-AU" i="1" dirty="0"/>
              <a:t>Attributes</a:t>
            </a:r>
            <a:endParaRPr lang="en-AU" i="1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FROM </a:t>
            </a:r>
            <a:r>
              <a:rPr lang="en-AU" i="1" dirty="0"/>
              <a:t>R1, R2, ...</a:t>
            </a:r>
            <a:endParaRPr lang="en-AU" i="1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WHERE </a:t>
            </a:r>
            <a:r>
              <a:rPr lang="en-AU" i="1" dirty="0"/>
              <a:t>Condition</a:t>
            </a:r>
            <a:endParaRPr lang="en-AU" i="1" dirty="0"/>
          </a:p>
          <a:p>
            <a:pPr>
              <a:lnSpc>
                <a:spcPct val="160000"/>
              </a:lnSpc>
            </a:pPr>
            <a:r>
              <a:rPr lang="en-AU" dirty="0"/>
              <a:t>Formal semantics (relational algebra):</a:t>
            </a:r>
            <a:endParaRPr lang="en-AU" dirty="0"/>
          </a:p>
          <a:p>
            <a:pPr lvl="1">
              <a:lnSpc>
                <a:spcPct val="160000"/>
              </a:lnSpc>
            </a:pPr>
            <a:r>
              <a:rPr lang="en-AU" dirty="0"/>
              <a:t>start with product </a:t>
            </a:r>
            <a:r>
              <a:rPr lang="en-AU" i="1" dirty="0"/>
              <a:t>R1 × R2 × ... </a:t>
            </a:r>
            <a:r>
              <a:rPr lang="en-AU" dirty="0"/>
              <a:t>in FROM clause</a:t>
            </a:r>
            <a:endParaRPr lang="en-AU" dirty="0"/>
          </a:p>
          <a:p>
            <a:pPr lvl="1">
              <a:lnSpc>
                <a:spcPct val="160000"/>
              </a:lnSpc>
            </a:pPr>
            <a:r>
              <a:rPr lang="en-AU" dirty="0"/>
              <a:t>apply </a:t>
            </a:r>
            <a:r>
              <a:rPr lang="en-AU" i="1" dirty="0"/>
              <a:t>σ</a:t>
            </a:r>
            <a:r>
              <a:rPr lang="en-AU" dirty="0"/>
              <a:t> using Condition in WHERE clause</a:t>
            </a:r>
            <a:endParaRPr lang="en-AU" dirty="0"/>
          </a:p>
          <a:p>
            <a:pPr lvl="1">
              <a:lnSpc>
                <a:spcPct val="160000"/>
              </a:lnSpc>
            </a:pPr>
            <a:r>
              <a:rPr lang="en-AU" dirty="0"/>
              <a:t>apply </a:t>
            </a:r>
            <a:r>
              <a:rPr lang="en-AU" i="1" dirty="0"/>
              <a:t>π</a:t>
            </a:r>
            <a:r>
              <a:rPr lang="en-AU" dirty="0"/>
              <a:t> using Attributes in SELECT clause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Multi-relations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5410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Operational semantics of </a:t>
            </a:r>
            <a:r>
              <a:rPr lang="en-AU" i="1" dirty="0"/>
              <a:t>SELECT</a:t>
            </a:r>
            <a:r>
              <a:rPr lang="en-AU" dirty="0"/>
              <a:t>: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FOR EACH tuple T1 in R1 DO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FOR EACH tuple T2 in R2 DO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    ...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         check WHERE condition for current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         assignment of T1, T2, ... </a:t>
            </a:r>
            <a:r>
              <a:rPr lang="en-AU" dirty="0" err="1"/>
              <a:t>vars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         IF holds THEN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	print attributes of T1, T2, ...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	specified in SELECT	END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          END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     ...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END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55626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For efficiency reasons,  it is not implemented in this way!</a:t>
            </a:r>
            <a:endParaRPr lang="en-A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Attribute Name Clashes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56388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If a selection condition</a:t>
            </a:r>
            <a:endParaRPr lang="en-AU" dirty="0"/>
          </a:p>
          <a:p>
            <a:pPr lvl="1">
              <a:lnSpc>
                <a:spcPct val="170000"/>
              </a:lnSpc>
            </a:pPr>
            <a:r>
              <a:rPr lang="en-AU" dirty="0"/>
              <a:t>refers to two relations</a:t>
            </a:r>
            <a:endParaRPr lang="en-AU" dirty="0"/>
          </a:p>
          <a:p>
            <a:pPr lvl="1">
              <a:lnSpc>
                <a:spcPct val="170000"/>
              </a:lnSpc>
            </a:pPr>
            <a:r>
              <a:rPr lang="en-AU" dirty="0"/>
              <a:t>the relations have attributes with the same name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use the relation name to disambiguate.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Example: Which hotels have the same name as a beer?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SELECT Bars.name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FROM Bars, Beers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WHERE Bars.name = Beers.name;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None of them do, so the result is empty.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40510" y="3429000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Beers( name, </a:t>
            </a:r>
            <a:r>
              <a:rPr lang="en-AU" dirty="0" err="1"/>
              <a:t>manf</a:t>
            </a:r>
            <a:r>
              <a:rPr lang="en-AU" dirty="0"/>
              <a:t> ) </a:t>
            </a:r>
            <a:endParaRPr lang="en-AU" dirty="0"/>
          </a:p>
          <a:p>
            <a:r>
              <a:rPr lang="en-AU" dirty="0"/>
              <a:t>Bars( name, </a:t>
            </a:r>
            <a:r>
              <a:rPr lang="en-AU" dirty="0" err="1"/>
              <a:t>addr</a:t>
            </a:r>
            <a:r>
              <a:rPr lang="en-AU" dirty="0"/>
              <a:t>, license )</a:t>
            </a:r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Database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sz="1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1524000"/>
          <a:ext cx="4876800" cy="2103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447800"/>
                <a:gridCol w="1447800"/>
              </a:tblGrid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Addr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License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Australia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The Rocks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123456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1999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Coogee Bay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Coogee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966500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Lord Nelson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The Rocks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123888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Marble Bar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Sydney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122123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Regent Hotel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Kingsford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987654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Royal Hotel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Randwick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938500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33600" y="3943866"/>
          <a:ext cx="51054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498600"/>
                <a:gridCol w="1701800"/>
              </a:tblGrid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Addr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Phone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Adam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Randwick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9385-4444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Newtown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9415-3378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John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Clovelly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9665-1234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b"/>
                </a:tc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Justin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Mosman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9845-4321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19200" y="23357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Bars:</a:t>
            </a:r>
            <a:endParaRPr lang="en-A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52500" y="434340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Drinkers:</a:t>
            </a:r>
            <a:endParaRPr lang="en-AU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Attribute Name Clashes</a:t>
            </a:r>
            <a:r>
              <a:rPr lang="en-AU" sz="1800" dirty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/>
              <a:t>Can use such qualified names, even if there is no ambiguity: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SELECT </a:t>
            </a:r>
            <a:r>
              <a:rPr lang="en-AU" dirty="0" err="1"/>
              <a:t>Sells.beer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FROM Sells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WHERE </a:t>
            </a:r>
            <a:r>
              <a:rPr lang="en-AU" dirty="0" err="1"/>
              <a:t>Sells.price</a:t>
            </a:r>
            <a:r>
              <a:rPr lang="en-AU" dirty="0"/>
              <a:t> &gt; 3.00;</a:t>
            </a:r>
            <a:endParaRPr lang="en-AU" dirty="0"/>
          </a:p>
          <a:p>
            <a:pPr>
              <a:lnSpc>
                <a:spcPct val="160000"/>
              </a:lnSpc>
            </a:pPr>
            <a:r>
              <a:rPr lang="en-AU" dirty="0"/>
              <a:t>Advice:</a:t>
            </a:r>
            <a:endParaRPr lang="en-AU" dirty="0"/>
          </a:p>
          <a:p>
            <a:pPr lvl="1">
              <a:lnSpc>
                <a:spcPct val="160000"/>
              </a:lnSpc>
            </a:pPr>
            <a:r>
              <a:rPr lang="en-AU" dirty="0"/>
              <a:t>qualify attribute names only when absolutely necessary.</a:t>
            </a:r>
            <a:endParaRPr lang="en-AU" dirty="0"/>
          </a:p>
          <a:p>
            <a:pPr lvl="1">
              <a:lnSpc>
                <a:spcPct val="160000"/>
              </a:lnSpc>
            </a:pPr>
            <a:r>
              <a:rPr lang="en-AU" dirty="0"/>
              <a:t>SQL’s AS operator cannot be used to resolve name clashes.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Table Name Clashes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The relation-dot-attribute convention doesn’t help if we use the same relation twice in SELECT.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To handle this, we need to define new names for each “instance” of the relation in the FROM clause.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Example: Find pairs of beers by the same manufacturer.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Note: we should avoid:</a:t>
            </a:r>
            <a:endParaRPr lang="en-AU" dirty="0"/>
          </a:p>
          <a:p>
            <a:pPr lvl="1">
              <a:lnSpc>
                <a:spcPct val="170000"/>
              </a:lnSpc>
            </a:pPr>
            <a:r>
              <a:rPr lang="en-AU" dirty="0"/>
              <a:t>pairing a beer with itself e.g. (</a:t>
            </a:r>
            <a:r>
              <a:rPr lang="en-AU" dirty="0" err="1"/>
              <a:t>New,New</a:t>
            </a:r>
            <a:r>
              <a:rPr lang="en-AU" dirty="0"/>
              <a:t>)</a:t>
            </a:r>
            <a:endParaRPr lang="en-AU" dirty="0"/>
          </a:p>
          <a:p>
            <a:pPr lvl="1">
              <a:lnSpc>
                <a:spcPct val="170000"/>
              </a:lnSpc>
            </a:pPr>
            <a:r>
              <a:rPr lang="en-AU" dirty="0"/>
              <a:t>same pairs with different order e.g. (</a:t>
            </a:r>
            <a:r>
              <a:rPr lang="en-AU" dirty="0" err="1"/>
              <a:t>New,Old</a:t>
            </a:r>
            <a:r>
              <a:rPr lang="en-AU" dirty="0"/>
              <a:t>) (</a:t>
            </a:r>
            <a:r>
              <a:rPr lang="en-AU" dirty="0" err="1"/>
              <a:t>Old,New</a:t>
            </a:r>
            <a:r>
              <a:rPr lang="en-AU" dirty="0"/>
              <a:t>)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3" name="Title 1"/>
          <p:cNvSpPr txBox="1"/>
          <p:nvPr/>
        </p:nvSpPr>
        <p:spPr>
          <a:xfrm>
            <a:off x="381000" y="152400"/>
            <a:ext cx="8229600" cy="94456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AU" sz="2200" dirty="0">
                <a:solidFill>
                  <a:prstClr val="black"/>
                </a:solidFill>
                <a:ea typeface="+mn-ea"/>
                <a:cs typeface="+mn-cs"/>
              </a:rPr>
              <a:t>SELECT b1.name, b2.name</a:t>
            </a:r>
            <a:br>
              <a:rPr lang="en-AU" sz="2200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AU" sz="2200" dirty="0">
                <a:solidFill>
                  <a:prstClr val="black"/>
                </a:solidFill>
                <a:ea typeface="+mn-ea"/>
                <a:cs typeface="+mn-cs"/>
              </a:rPr>
              <a:t>FROM Beers b1, Beers b2</a:t>
            </a:r>
            <a:br>
              <a:rPr lang="en-AU" sz="2200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AU" sz="2200" dirty="0">
                <a:solidFill>
                  <a:prstClr val="black"/>
                </a:solidFill>
                <a:ea typeface="+mn-ea"/>
                <a:cs typeface="+mn-cs"/>
              </a:rPr>
              <a:t>WHERE b1.manf = b2.manf AND b1.name &lt; b2.name;</a:t>
            </a:r>
            <a:endParaRPr lang="en-AU" sz="18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AU" dirty="0"/>
              <a:t>NAME 		NAME</a:t>
            </a:r>
            <a:endParaRPr lang="en-AU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AU" dirty="0"/>
              <a:t>---------------- 	----------------</a:t>
            </a:r>
            <a:endParaRPr lang="en-AU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AU" dirty="0"/>
              <a:t>Crown Lager 	Fosters Lager</a:t>
            </a:r>
            <a:endParaRPr lang="en-AU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AU" dirty="0"/>
              <a:t>Crown Lager 	Invalid Stout</a:t>
            </a:r>
            <a:endParaRPr lang="en-AU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AU" dirty="0"/>
              <a:t>Fosters Lager 	Invalid Stout</a:t>
            </a:r>
            <a:endParaRPr lang="en-AU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AU" dirty="0"/>
              <a:t>Fosters Lager 	Melbourne Bitter</a:t>
            </a:r>
            <a:endParaRPr lang="en-AU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AU" dirty="0"/>
              <a:t>….</a:t>
            </a:r>
            <a:endParaRPr lang="en-AU" dirty="0"/>
          </a:p>
        </p:txBody>
      </p:sp>
      <p:graphicFrame>
        <p:nvGraphicFramePr>
          <p:cNvPr id="5" name="Content Placeholder 3"/>
          <p:cNvGraphicFramePr/>
          <p:nvPr/>
        </p:nvGraphicFramePr>
        <p:xfrm>
          <a:off x="5029200" y="1447800"/>
          <a:ext cx="3810000" cy="481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17716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Manf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80/-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Caledonian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Bigfoot Barley Wine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Sierra Nevada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Burragorang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Bock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George IV Inn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Crown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Carlton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Carlton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Invalid Stout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Carlton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Melbourne Bitter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Carlton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New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Toohey’s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Old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Toohey’s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Old Admiral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Lord Nelson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Pale Ale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Sierra Nevada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Premium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Cascade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Red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Toohey’s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Sheaf Stout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Toohey’s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Sparkling Ale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Cooper’s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Stout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Cooper’s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Three Sheets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Lord Nelson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Victoria Bitter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Carlton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4953000" y="1066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Beers:</a:t>
            </a:r>
            <a:endParaRPr lang="en-AU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Subqueries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The result of a SELECT-FROM-WHERE query can be used in the WHERE clause of another query.</a:t>
            </a:r>
            <a:endParaRPr lang="en-AU" dirty="0"/>
          </a:p>
          <a:p>
            <a:pPr>
              <a:lnSpc>
                <a:spcPct val="150000"/>
              </a:lnSpc>
            </a:pPr>
            <a:r>
              <a:rPr lang="en-AU" b="1" dirty="0"/>
              <a:t>Simplest Case</a:t>
            </a:r>
            <a:r>
              <a:rPr lang="en-AU" dirty="0"/>
              <a:t>: </a:t>
            </a:r>
            <a:r>
              <a:rPr lang="en-AU" dirty="0" err="1"/>
              <a:t>Subquery</a:t>
            </a:r>
            <a:r>
              <a:rPr lang="en-AU" dirty="0"/>
              <a:t> returns one tuple.</a:t>
            </a:r>
            <a:endParaRPr lang="en-AU" dirty="0"/>
          </a:p>
          <a:p>
            <a:pPr lvl="1">
              <a:lnSpc>
                <a:spcPct val="150000"/>
              </a:lnSpc>
            </a:pPr>
            <a:r>
              <a:rPr lang="en-AU" dirty="0"/>
              <a:t>Can treat the result as a constant value and use =.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graphicFrame>
        <p:nvGraphicFramePr>
          <p:cNvPr id="3" name="Content Placeholder 3"/>
          <p:cNvGraphicFramePr/>
          <p:nvPr/>
        </p:nvGraphicFramePr>
        <p:xfrm>
          <a:off x="2743200" y="914400"/>
          <a:ext cx="4876800" cy="5334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</a:tblGrid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Bar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Beer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Price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Australia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Burragorang Bock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3.5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Coogee Bay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New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2.25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Coogee Bay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Old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Coogee Bay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Sparkling Ale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Coogee Bay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Victoria Bitter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2.3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Lord Nelson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Three Sheets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3.75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Lord Nelson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Old Admiral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3.75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Marble Bar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New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Marble Bar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Old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b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Marble Bar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Victoria Bitter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Regent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New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2.2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Regent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Victoria Bitter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2.2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Royal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New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2.3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Royal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Old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2.3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Royal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Victoria Bitter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1905000" y="1219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Sells:</a:t>
            </a:r>
            <a:endParaRPr lang="en-AU" b="1" dirty="0">
              <a:solidFill>
                <a:prstClr val="black"/>
              </a:solidFill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609600" y="152400"/>
            <a:ext cx="75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AU" sz="2000" b="1" dirty="0">
                <a:solidFill>
                  <a:prstClr val="black"/>
                </a:solidFill>
              </a:rPr>
              <a:t>Example</a:t>
            </a:r>
            <a:r>
              <a:rPr lang="en-AU" sz="2000" dirty="0">
                <a:solidFill>
                  <a:prstClr val="black"/>
                </a:solidFill>
              </a:rPr>
              <a:t>: Find bars that sell New at the price same as the Coogee Bay Hotel charges for VB.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2743200" y="2590800"/>
            <a:ext cx="487680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11"/>
          <p:cNvCxnSpPr/>
          <p:nvPr/>
        </p:nvCxnSpPr>
        <p:spPr>
          <a:xfrm>
            <a:off x="1447800" y="5410200"/>
            <a:ext cx="1295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Subqueries</a:t>
            </a:r>
            <a:r>
              <a:rPr lang="en-AU" sz="1800" dirty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b="1" dirty="0"/>
              <a:t>Example</a:t>
            </a:r>
            <a:r>
              <a:rPr lang="en-AU" dirty="0"/>
              <a:t>: Find bars that sell New at the price same as the Coogee Bay Hotel charges for VB.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SELECT bar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FROM Sells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WHERE beer = ‘New’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      AND price =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	(SELECT price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	  FROM Sells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	  WHERE bar = ‘Coogee Bay Hotel’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	  AND beer = ‘Victoria Bitter’ );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BAR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--------------------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Royal Hotel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marL="0" lvl="1" indent="0">
              <a:buNone/>
            </a:pPr>
            <a:r>
              <a:rPr lang="en-AU" sz="2600" b="1" dirty="0"/>
              <a:t>Parentheses around the </a:t>
            </a:r>
            <a:r>
              <a:rPr lang="en-AU" sz="2600" b="1" dirty="0" err="1"/>
              <a:t>subquery</a:t>
            </a:r>
            <a:r>
              <a:rPr lang="en-AU" sz="2600" b="1" dirty="0"/>
              <a:t> are required.</a:t>
            </a:r>
            <a:endParaRPr lang="en-AU" sz="2600" b="1" dirty="0"/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NOT use subqueries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800" b="1" dirty="0"/>
              <a:t>Example</a:t>
            </a:r>
            <a:r>
              <a:rPr lang="en-AU" sz="1800" dirty="0"/>
              <a:t>: Find bars that sell New at the price same as the Coogee Bay Hotel charges for VB.</a:t>
            </a:r>
            <a:endParaRPr lang="en-AU" sz="1800" dirty="0"/>
          </a:p>
          <a:p>
            <a:endParaRPr lang="en-AU" sz="1800" dirty="0"/>
          </a:p>
          <a:p>
            <a:pPr marL="457200" lvl="1" indent="0">
              <a:buNone/>
            </a:pPr>
            <a:r>
              <a:rPr lang="en-AU" dirty="0"/>
              <a:t>SELECT b2.bar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FROM Sells b1, Sells b2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WHERE b1.beer </a:t>
            </a:r>
            <a:r>
              <a:rPr lang="en-AU" dirty="0">
                <a:solidFill>
                  <a:prstClr val="black"/>
                </a:solidFill>
              </a:rPr>
              <a:t>= ‘Victoria Bitter’ </a:t>
            </a:r>
            <a:r>
              <a:rPr lang="en-AU" dirty="0"/>
              <a:t>and b1.bar = </a:t>
            </a:r>
            <a:r>
              <a:rPr lang="en-AU" dirty="0">
                <a:solidFill>
                  <a:prstClr val="black"/>
                </a:solidFill>
              </a:rPr>
              <a:t>‘Coogee Bay Hotel’ </a:t>
            </a:r>
            <a:r>
              <a:rPr lang="en-AU" dirty="0"/>
              <a:t>and 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b1.price = b2.price and b2.beer = ‘New’;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 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BAR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--------------------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Royal Hotel</a:t>
            </a:r>
            <a:endParaRPr lang="en-AU" dirty="0"/>
          </a:p>
          <a:p>
            <a:endParaRPr lang="en-AU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Subqueries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AU" b="1" dirty="0"/>
              <a:t>Complex Case</a:t>
            </a:r>
            <a:r>
              <a:rPr lang="en-AU" dirty="0"/>
              <a:t>: </a:t>
            </a:r>
            <a:r>
              <a:rPr lang="en-AU" dirty="0" err="1"/>
              <a:t>Subquery</a:t>
            </a:r>
            <a:r>
              <a:rPr lang="en-AU" dirty="0"/>
              <a:t> returns multiple tuples/a relation.</a:t>
            </a:r>
            <a:endParaRPr lang="en-AU" dirty="0"/>
          </a:p>
          <a:p>
            <a:pPr lvl="1">
              <a:lnSpc>
                <a:spcPct val="170000"/>
              </a:lnSpc>
            </a:pPr>
            <a:r>
              <a:rPr lang="en-AU" dirty="0"/>
              <a:t>Treat it as a list of values, and use the various operators on lists/sets (e.g. IN).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b="1" dirty="0"/>
              <a:t>IN Operator</a:t>
            </a:r>
            <a:endParaRPr lang="en-AU" b="1" dirty="0"/>
          </a:p>
          <a:p>
            <a:pPr>
              <a:lnSpc>
                <a:spcPct val="170000"/>
              </a:lnSpc>
            </a:pPr>
            <a:r>
              <a:rPr lang="en-AU" dirty="0"/>
              <a:t>Tests whether a specified tuple is contained in a relation.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i="1" dirty="0"/>
              <a:t>tuple</a:t>
            </a:r>
            <a:r>
              <a:rPr lang="en-AU" dirty="0"/>
              <a:t> IN relation: is true </a:t>
            </a:r>
            <a:r>
              <a:rPr lang="en-AU" dirty="0" err="1"/>
              <a:t>iff</a:t>
            </a:r>
            <a:r>
              <a:rPr lang="en-AU" dirty="0"/>
              <a:t> the tuple is contained in the relation.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Conversely for </a:t>
            </a:r>
            <a:r>
              <a:rPr lang="en-AU" i="1" dirty="0"/>
              <a:t>tuple</a:t>
            </a:r>
            <a:r>
              <a:rPr lang="en-AU" dirty="0"/>
              <a:t> NOT IN relation.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3" name="Content Placeholder 2"/>
          <p:cNvSpPr txBox="1"/>
          <p:nvPr/>
        </p:nvSpPr>
        <p:spPr>
          <a:xfrm>
            <a:off x="304800" y="228601"/>
            <a:ext cx="8229600" cy="53339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AU" sz="2400" b="1"/>
              <a:t>Example: </a:t>
            </a:r>
            <a:r>
              <a:rPr lang="en-AU" sz="2400"/>
              <a:t>Find the name and brewers of beers that John likes. </a:t>
            </a:r>
            <a:endParaRPr lang="en-AU" sz="2400" dirty="0"/>
          </a:p>
        </p:txBody>
      </p:sp>
      <p:graphicFrame>
        <p:nvGraphicFramePr>
          <p:cNvPr id="4" name="Content Placeholder 3"/>
          <p:cNvGraphicFramePr/>
          <p:nvPr/>
        </p:nvGraphicFramePr>
        <p:xfrm>
          <a:off x="5029200" y="1346200"/>
          <a:ext cx="3810000" cy="481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Manf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80/-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Caledonian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Bigfoot Barley Wine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Sierra Nevada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Burragorang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Bock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George IV Inn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Crown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Carlton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Carlton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Invalid Stout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Carlton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Melbourne Bitter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Carlton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New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Toohey’s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Old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Toohey’s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Old Admiral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Lord Nelson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Pale Ale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Sierra Nevada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Premium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Cascade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Red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Toohey’s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Sheaf Stout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Toohey’s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Sparkling Ale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Cooper’s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Stout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Cooper’s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Three Sheets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Lord Nelson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Victoria Bitter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Carlton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8"/>
          <p:cNvSpPr txBox="1"/>
          <p:nvPr/>
        </p:nvSpPr>
        <p:spPr>
          <a:xfrm>
            <a:off x="5029200" y="889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Beers:</a:t>
            </a:r>
            <a:endParaRPr lang="en-AU" b="1" dirty="0">
              <a:solidFill>
                <a:prstClr val="black"/>
              </a:solidFill>
            </a:endParaRPr>
          </a:p>
        </p:txBody>
      </p:sp>
      <p:graphicFrame>
        <p:nvGraphicFramePr>
          <p:cNvPr id="6" name="Content Placeholder 3"/>
          <p:cNvGraphicFramePr/>
          <p:nvPr/>
        </p:nvGraphicFramePr>
        <p:xfrm>
          <a:off x="381000" y="1365422"/>
          <a:ext cx="44958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/>
                <a:gridCol w="2247900"/>
              </a:tblGrid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Drinker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Beer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Adam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Crown Lager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Adam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Adam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New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Premium Lager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Sparkling Ale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John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80/-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John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Bigfoot Barley Wine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John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Pale Ale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John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Three Sheets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Justin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Sparkling Ale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Justin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Victoria Bitter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TextBox 10"/>
          <p:cNvSpPr txBox="1"/>
          <p:nvPr/>
        </p:nvSpPr>
        <p:spPr>
          <a:xfrm>
            <a:off x="304800" y="914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Likes:</a:t>
            </a:r>
            <a:endParaRPr lang="en-AU" b="1" dirty="0">
              <a:solidFill>
                <a:prstClr val="black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2590800" y="3619500"/>
            <a:ext cx="2286000" cy="1447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15"/>
          <p:cNvSpPr/>
          <p:nvPr/>
        </p:nvSpPr>
        <p:spPr>
          <a:xfrm>
            <a:off x="8458200" y="1651000"/>
            <a:ext cx="304800" cy="152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16"/>
          <p:cNvSpPr/>
          <p:nvPr/>
        </p:nvSpPr>
        <p:spPr>
          <a:xfrm>
            <a:off x="8458200" y="1879600"/>
            <a:ext cx="304800" cy="152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7"/>
          <p:cNvSpPr/>
          <p:nvPr/>
        </p:nvSpPr>
        <p:spPr>
          <a:xfrm>
            <a:off x="8458200" y="4165600"/>
            <a:ext cx="304800" cy="152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8"/>
          <p:cNvSpPr/>
          <p:nvPr/>
        </p:nvSpPr>
        <p:spPr>
          <a:xfrm>
            <a:off x="8458200" y="5689600"/>
            <a:ext cx="304800" cy="152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Subqueries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21041" cy="4726094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Example: </a:t>
            </a:r>
            <a:r>
              <a:rPr lang="en-AU" dirty="0"/>
              <a:t>Find the name and brewers of beers that John likes.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SELECT *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FROM Beers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WHERE name IN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       (SELECT beer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        FROM Likes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        WHERE drinker = ’John’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         );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NAME 		MANF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------------------------- 	---------------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80/- 			Caledonian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Bigfoot Barley Wine 	Sierra Nevada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Pale Ale 		Sierra Nevada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Three Sheets 		Lord Nelson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24400" y="1676400"/>
            <a:ext cx="4343400" cy="29578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The </a:t>
            </a:r>
            <a:r>
              <a:rPr lang="en-AU" dirty="0" err="1"/>
              <a:t>subquery</a:t>
            </a:r>
            <a:r>
              <a:rPr lang="en-AU" dirty="0"/>
              <a:t> answers the question ”What are the names of the beers that John likes?”</a:t>
            </a:r>
            <a:endParaRPr lang="en-A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Note that this query can be answered equally well without using IN.</a:t>
            </a:r>
            <a:endParaRPr lang="en-A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The </a:t>
            </a:r>
            <a:r>
              <a:rPr lang="en-AU" dirty="0" err="1"/>
              <a:t>subquery</a:t>
            </a:r>
            <a:r>
              <a:rPr lang="en-AU" dirty="0"/>
              <a:t> version is potentially (but not always) less efficient.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Database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38400" y="1219200"/>
          <a:ext cx="3810000" cy="481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Manf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80/-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Caledonian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Bigfoot Barley Wine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Sierra Nevada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Burragorang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Bock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George IV Inn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Crown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Carlton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Carlton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Invalid Stout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Carlton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Melbourne Bitter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Carlton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New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Toohey’s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Old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Toohey’s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Old Admiral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Lord Nelson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Pale Ale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Sierra Nevada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Premium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Cascade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Red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Toohey’s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Sheaf Stout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Toohey’s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Sparkling Ale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Cooper’s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Stout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Cooper’s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Three Sheets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Lord Nelson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Victoria Bitter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Carlton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1905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Beers:</a:t>
            </a:r>
            <a:endParaRPr lang="en-AU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Subqueries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1" dirty="0"/>
              <a:t>Example: </a:t>
            </a:r>
            <a:r>
              <a:rPr lang="en-AU" dirty="0"/>
              <a:t>Find the name and brewers of beers that John likes.</a:t>
            </a:r>
            <a:endParaRPr lang="en-AU" dirty="0"/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SELECT *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FROM Beers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WHERE name IN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       (SELECT beer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        FROM Likes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        WHERE drinker = ’John’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         );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NAME 		MANF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------------------------- 	---------------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80/- 			Caledonian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Bigfoot Barley Wine 	Sierra Nevada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Pale Ale 		Sierra Nevada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Three Sheets 		Lord Nelson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0" y="167640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SELECT Beers.*</a:t>
            </a:r>
            <a:endParaRPr lang="en-AU" dirty="0"/>
          </a:p>
          <a:p>
            <a:pPr>
              <a:lnSpc>
                <a:spcPct val="150000"/>
              </a:lnSpc>
            </a:pPr>
            <a:r>
              <a:rPr lang="en-AU" dirty="0"/>
              <a:t>FROM Beers, Likes</a:t>
            </a:r>
            <a:endParaRPr lang="en-AU" dirty="0"/>
          </a:p>
          <a:p>
            <a:pPr>
              <a:lnSpc>
                <a:spcPct val="150000"/>
              </a:lnSpc>
            </a:pPr>
            <a:r>
              <a:rPr lang="en-AU" dirty="0"/>
              <a:t>Where Beers.name = </a:t>
            </a:r>
            <a:r>
              <a:rPr lang="en-AU" dirty="0" err="1"/>
              <a:t>Likes.beer</a:t>
            </a:r>
            <a:r>
              <a:rPr lang="en-AU" dirty="0"/>
              <a:t> and </a:t>
            </a:r>
            <a:endParaRPr lang="en-AU" dirty="0"/>
          </a:p>
          <a:p>
            <a:pPr>
              <a:lnSpc>
                <a:spcPct val="150000"/>
              </a:lnSpc>
            </a:pPr>
            <a:r>
              <a:rPr lang="en-AU" dirty="0" err="1"/>
              <a:t>Likes.drinker</a:t>
            </a:r>
            <a:r>
              <a:rPr lang="en-AU" dirty="0"/>
              <a:t> = ‘John’;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graphicFrame>
        <p:nvGraphicFramePr>
          <p:cNvPr id="3" name="Content Placeholder 3"/>
          <p:cNvGraphicFramePr/>
          <p:nvPr/>
        </p:nvGraphicFramePr>
        <p:xfrm>
          <a:off x="2247900" y="914400"/>
          <a:ext cx="3810000" cy="481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Manf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80/-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Caledonian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Bigfoot Barley Wine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Sierra Nevada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Burragorang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Bock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George IV Inn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Crown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Carlton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Carlton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Invalid Stout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Carlton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Melbourne Bitter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Carlton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New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Toohey’s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Old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Toohey’s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Old Admiral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Lord Nelson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Pale Ale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Sierra Nevada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Premium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Cascade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Red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Toohey’s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Sheaf Stout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Toohey’s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Sparkling Ale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Cooper’s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Stout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Cooper’s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Three Sheets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Lord Nelson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Victoria Bitter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Carlton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1066800" y="1905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Beers:</a:t>
            </a:r>
            <a:endParaRPr lang="en-AU" b="1" dirty="0">
              <a:solidFill>
                <a:prstClr val="black"/>
              </a:solidFill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304800" y="152400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AU" sz="2400" b="1" dirty="0">
                <a:solidFill>
                  <a:prstClr val="black"/>
                </a:solidFill>
              </a:rPr>
              <a:t>Example:</a:t>
            </a:r>
            <a:r>
              <a:rPr lang="en-AU" sz="2400" dirty="0">
                <a:solidFill>
                  <a:prstClr val="black"/>
                </a:solidFill>
              </a:rPr>
              <a:t> Find the beers uniquely made by their manufacturer.</a:t>
            </a:r>
            <a:endParaRPr lang="en-AU" sz="2400" dirty="0">
              <a:solidFill>
                <a:prstClr val="black"/>
              </a:solidFill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2209800" y="1981200"/>
            <a:ext cx="3810000" cy="9144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11"/>
          <p:cNvSpPr/>
          <p:nvPr/>
        </p:nvSpPr>
        <p:spPr>
          <a:xfrm>
            <a:off x="2209800" y="1219200"/>
            <a:ext cx="3810000" cy="1524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EXISTS Function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EXISTS( relation ) is true </a:t>
            </a:r>
            <a:r>
              <a:rPr lang="en-AU" dirty="0" err="1"/>
              <a:t>iff</a:t>
            </a:r>
            <a:r>
              <a:rPr lang="en-AU" dirty="0"/>
              <a:t> the relation is non-empty.</a:t>
            </a:r>
            <a:endParaRPr lang="en-AU" dirty="0"/>
          </a:p>
          <a:p>
            <a:r>
              <a:rPr lang="en-AU" b="1" dirty="0"/>
              <a:t>Example:</a:t>
            </a:r>
            <a:r>
              <a:rPr lang="en-AU" dirty="0"/>
              <a:t> Find the beers uniquely made by their manufacturer.</a:t>
            </a:r>
            <a:endParaRPr lang="en-AU" dirty="0"/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SELECT name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FROM Beers b1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WHERE NOT EXISTS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	(SELECT *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	 FROM Beers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	 WHERE </a:t>
            </a:r>
            <a:r>
              <a:rPr lang="en-AU" dirty="0" err="1"/>
              <a:t>manf</a:t>
            </a:r>
            <a:r>
              <a:rPr lang="en-AU" dirty="0"/>
              <a:t> = b1.manf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	 AND name != b1.name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	 );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NAME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--------------------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80/-</a:t>
            </a:r>
            <a:endParaRPr lang="en-AU" dirty="0"/>
          </a:p>
          <a:p>
            <a:pPr marL="457200" lvl="1" indent="0">
              <a:buNone/>
            </a:pPr>
            <a:r>
              <a:rPr lang="en-AU" dirty="0" err="1"/>
              <a:t>Burragorang</a:t>
            </a:r>
            <a:r>
              <a:rPr lang="en-AU" dirty="0"/>
              <a:t> Bock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Premium Lager</a:t>
            </a:r>
            <a:endParaRPr lang="en-AU" dirty="0"/>
          </a:p>
          <a:p>
            <a:r>
              <a:rPr lang="en-AU" dirty="0"/>
              <a:t>A </a:t>
            </a:r>
            <a:r>
              <a:rPr lang="en-AU" dirty="0" err="1"/>
              <a:t>subquery</a:t>
            </a:r>
            <a:r>
              <a:rPr lang="en-AU" dirty="0"/>
              <a:t> that refers to values from a surrounding query is called a </a:t>
            </a:r>
            <a:r>
              <a:rPr lang="en-AU" i="1" dirty="0"/>
              <a:t>correlated </a:t>
            </a:r>
            <a:r>
              <a:rPr lang="en-AU" i="1" dirty="0" err="1"/>
              <a:t>subquery</a:t>
            </a:r>
            <a:r>
              <a:rPr lang="en-AU" i="1" dirty="0"/>
              <a:t>.</a:t>
            </a:r>
            <a:endParaRPr lang="en-AU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Quantifiers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ANY and ALL behave as existential and universal quantifiers respectively.</a:t>
            </a:r>
            <a:endParaRPr lang="en-AU" dirty="0"/>
          </a:p>
          <a:p>
            <a:r>
              <a:rPr lang="en-AU" b="1" dirty="0"/>
              <a:t>Example: </a:t>
            </a:r>
            <a:r>
              <a:rPr lang="en-AU" dirty="0"/>
              <a:t>Find the beers sold for the highest price.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SELECT beer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FROM Sells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WHERE price &gt;=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    ALL(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          SELECT price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          FROM sells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           );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BEER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--------------------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Three Sheets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Old Admiral</a:t>
            </a:r>
            <a:endParaRPr lang="en-AU" dirty="0"/>
          </a:p>
          <a:p>
            <a:r>
              <a:rPr lang="en-AU" dirty="0"/>
              <a:t>Beware: in common use, ”any” and ”all” are often synonyms.</a:t>
            </a:r>
            <a:endParaRPr lang="en-AU" dirty="0"/>
          </a:p>
          <a:p>
            <a:r>
              <a:rPr lang="en-AU" dirty="0"/>
              <a:t>E.g. ”I’m better than any of you” vs. ”I’m better than all of you”.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graphicFrame>
        <p:nvGraphicFramePr>
          <p:cNvPr id="3" name="Content Placeholder 3"/>
          <p:cNvGraphicFramePr/>
          <p:nvPr/>
        </p:nvGraphicFramePr>
        <p:xfrm>
          <a:off x="609600" y="990600"/>
          <a:ext cx="4025898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966"/>
                <a:gridCol w="1341966"/>
                <a:gridCol w="1341966"/>
              </a:tblGrid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Bar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Beer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Price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45409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Australia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Burragorang Bock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3.5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45409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Coogee Bay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New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2.25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45409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Coogee Bay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Old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45409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Coogee Bay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Sparkling Ale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45409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Coogee Bay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Victoria Bitter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2.3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Lord Nelson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Three Sheets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3.75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Lord Nelson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Old Admiral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3.75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Marble Bar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New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Marble Bar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Old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b"/>
                </a:tc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Marble Bar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Victoria Bitter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Regent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New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2.2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Regent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Victoria Bitter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2.2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Royal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New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2.3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Royal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Old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2.3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Royal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Victoria Bitter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53340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Sells</a:t>
            </a:r>
            <a:endParaRPr lang="en-AU" b="1" dirty="0">
              <a:solidFill>
                <a:prstClr val="black"/>
              </a:solidFill>
            </a:endParaRPr>
          </a:p>
        </p:txBody>
      </p:sp>
      <p:graphicFrame>
        <p:nvGraphicFramePr>
          <p:cNvPr id="5" name="Content Placeholder 3"/>
          <p:cNvGraphicFramePr/>
          <p:nvPr/>
        </p:nvGraphicFramePr>
        <p:xfrm>
          <a:off x="5638800" y="685800"/>
          <a:ext cx="3302000" cy="3385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/>
                <a:gridCol w="1651000"/>
              </a:tblGrid>
              <a:tr h="35466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Drinker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Beer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Adam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Crown Lager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Adam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Adam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New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Premium Lager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Sparkling Ale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John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80/-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9338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John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Bigfoot Barley Wine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John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Pale Ale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John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Three Sheets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Justin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Sparkling Ale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Justin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Victoria Bitter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TextBox 8"/>
          <p:cNvSpPr txBox="1"/>
          <p:nvPr/>
        </p:nvSpPr>
        <p:spPr>
          <a:xfrm>
            <a:off x="5537200" y="381000"/>
            <a:ext cx="78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Likes</a:t>
            </a:r>
            <a:endParaRPr lang="en-AU" b="1" dirty="0">
              <a:solidFill>
                <a:prstClr val="black"/>
              </a:solidFill>
            </a:endParaRPr>
          </a:p>
        </p:txBody>
      </p:sp>
      <p:graphicFrame>
        <p:nvGraphicFramePr>
          <p:cNvPr id="7" name="Table 9"/>
          <p:cNvGraphicFramePr>
            <a:graphicFrameLocks noGrp="1"/>
          </p:cNvGraphicFramePr>
          <p:nvPr/>
        </p:nvGraphicFramePr>
        <p:xfrm>
          <a:off x="5791200" y="4114800"/>
          <a:ext cx="31242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Drinker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Bar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Adam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Coogee Bay Hotel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Gernot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Lord Nelson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John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Coogee Bay Hotel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John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Lord Nelson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John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Australia Hotel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Justin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Regent Hotel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Justin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Marble Bar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TextBox 10"/>
          <p:cNvSpPr txBox="1"/>
          <p:nvPr/>
        </p:nvSpPr>
        <p:spPr>
          <a:xfrm>
            <a:off x="4660900" y="4114800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Frequents</a:t>
            </a:r>
            <a:endParaRPr lang="en-AU" b="1" dirty="0">
              <a:solidFill>
                <a:prstClr val="black"/>
              </a:solidFill>
            </a:endParaRPr>
          </a:p>
        </p:txBody>
      </p:sp>
      <p:sp>
        <p:nvSpPr>
          <p:cNvPr id="9" name="Rectangle 11"/>
          <p:cNvSpPr/>
          <p:nvPr/>
        </p:nvSpPr>
        <p:spPr>
          <a:xfrm>
            <a:off x="381000" y="2512"/>
            <a:ext cx="510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zh-CN" sz="2000" dirty="0"/>
              <a:t>Find the drinkers and beers such that the drinker likes the beer and frequents a bar that sells it.</a:t>
            </a:r>
            <a:endParaRPr lang="en-AU" altLang="zh-CN" sz="2000" dirty="0"/>
          </a:p>
        </p:txBody>
      </p:sp>
      <p:sp>
        <p:nvSpPr>
          <p:cNvPr id="10" name="Rectangle 12"/>
          <p:cNvSpPr/>
          <p:nvPr/>
        </p:nvSpPr>
        <p:spPr>
          <a:xfrm>
            <a:off x="5791200" y="4390430"/>
            <a:ext cx="3124200" cy="24026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3"/>
          <p:cNvSpPr/>
          <p:nvPr/>
        </p:nvSpPr>
        <p:spPr>
          <a:xfrm>
            <a:off x="609600" y="1752600"/>
            <a:ext cx="40386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4"/>
          <p:cNvSpPr/>
          <p:nvPr/>
        </p:nvSpPr>
        <p:spPr>
          <a:xfrm>
            <a:off x="5600700" y="1542989"/>
            <a:ext cx="3302000" cy="2286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Union, Intersection, Difference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AU" dirty="0"/>
              <a:t>R1 UNION R2: produces the union of the two relations R1 and R2.</a:t>
            </a:r>
            <a:endParaRPr lang="en-AU" dirty="0"/>
          </a:p>
          <a:p>
            <a:r>
              <a:rPr lang="en-AU" dirty="0"/>
              <a:t>Similarly for R1 INTERSECT R2 and R1 Except R2.</a:t>
            </a:r>
            <a:endParaRPr lang="en-AU" dirty="0"/>
          </a:p>
          <a:p>
            <a:r>
              <a:rPr lang="en-AU" b="1" dirty="0"/>
              <a:t>Example: </a:t>
            </a:r>
            <a:r>
              <a:rPr lang="en-AU" dirty="0"/>
              <a:t>Find the drinkers and beers such that the drinker likes the beer and frequents a bar that sells it.</a:t>
            </a:r>
            <a:endParaRPr lang="en-AU" dirty="0"/>
          </a:p>
          <a:p>
            <a:pPr marL="857250" lvl="2" indent="0">
              <a:buNone/>
            </a:pPr>
            <a:r>
              <a:rPr lang="en-AU" sz="1600" dirty="0"/>
              <a:t>(SELECT *</a:t>
            </a:r>
            <a:endParaRPr lang="en-AU" sz="1600" dirty="0"/>
          </a:p>
          <a:p>
            <a:pPr marL="857250" lvl="2" indent="0">
              <a:buNone/>
            </a:pPr>
            <a:r>
              <a:rPr lang="en-AU" sz="1600" dirty="0"/>
              <a:t>  FROM Likes</a:t>
            </a:r>
            <a:endParaRPr lang="en-AU" sz="1600" dirty="0"/>
          </a:p>
          <a:p>
            <a:pPr marL="857250" lvl="2" indent="0">
              <a:buNone/>
            </a:pPr>
            <a:r>
              <a:rPr lang="en-AU" sz="1600" dirty="0"/>
              <a:t>)</a:t>
            </a:r>
            <a:endParaRPr lang="en-AU" sz="1600" dirty="0"/>
          </a:p>
          <a:p>
            <a:pPr marL="857250" lvl="2" indent="0">
              <a:buNone/>
            </a:pPr>
            <a:r>
              <a:rPr lang="en-AU" sz="1600" dirty="0"/>
              <a:t>	INTERSECT</a:t>
            </a:r>
            <a:endParaRPr lang="en-AU" sz="1600" dirty="0"/>
          </a:p>
          <a:p>
            <a:pPr marL="857250" lvl="2" indent="0">
              <a:buNone/>
            </a:pPr>
            <a:r>
              <a:rPr lang="en-AU" sz="1600" dirty="0"/>
              <a:t>(SELECT </a:t>
            </a:r>
            <a:r>
              <a:rPr lang="en-AU" sz="1600" dirty="0" err="1"/>
              <a:t>drinker,beer</a:t>
            </a:r>
            <a:endParaRPr lang="en-AU" sz="1600" dirty="0"/>
          </a:p>
          <a:p>
            <a:pPr marL="857250" lvl="2" indent="0">
              <a:buNone/>
            </a:pPr>
            <a:r>
              <a:rPr lang="en-AU" sz="1600" dirty="0"/>
              <a:t>  FROM Sells, Frequents</a:t>
            </a:r>
            <a:endParaRPr lang="en-AU" sz="1600" dirty="0"/>
          </a:p>
          <a:p>
            <a:pPr marL="857250" lvl="2" indent="0">
              <a:buNone/>
            </a:pPr>
            <a:r>
              <a:rPr lang="en-AU" sz="1600" dirty="0"/>
              <a:t>  WHERE </a:t>
            </a:r>
            <a:r>
              <a:rPr lang="en-AU" sz="1600" dirty="0" err="1"/>
              <a:t>Frequents.bar</a:t>
            </a:r>
            <a:r>
              <a:rPr lang="en-AU" sz="1600" dirty="0"/>
              <a:t> = </a:t>
            </a:r>
            <a:r>
              <a:rPr lang="en-AU" sz="1600" dirty="0" err="1"/>
              <a:t>Sells.bar</a:t>
            </a:r>
            <a:endParaRPr lang="en-AU" sz="1600" dirty="0"/>
          </a:p>
          <a:p>
            <a:pPr marL="857250" lvl="2" indent="0">
              <a:buNone/>
            </a:pPr>
            <a:r>
              <a:rPr lang="en-AU" sz="1600" dirty="0"/>
              <a:t>);</a:t>
            </a:r>
            <a:endParaRPr lang="en-AU" sz="1600" dirty="0"/>
          </a:p>
          <a:p>
            <a:pPr marL="857250" lvl="2" indent="0">
              <a:buNone/>
            </a:pPr>
            <a:endParaRPr lang="en-AU" sz="1600" dirty="0">
              <a:solidFill>
                <a:srgbClr val="FF0000"/>
              </a:solidFill>
            </a:endParaRPr>
          </a:p>
          <a:p>
            <a:pPr marL="857250" lvl="2" indent="0">
              <a:buNone/>
            </a:pPr>
            <a:r>
              <a:rPr lang="en-AU" sz="1600" dirty="0"/>
              <a:t>DRINKER 		BEER</a:t>
            </a:r>
            <a:endParaRPr lang="en-AU" sz="1600" dirty="0"/>
          </a:p>
          <a:p>
            <a:pPr marL="857250" lvl="2" indent="0">
              <a:buNone/>
            </a:pPr>
            <a:r>
              <a:rPr lang="en-AU" sz="1600" dirty="0"/>
              <a:t>--------------- 	--------------------</a:t>
            </a:r>
            <a:endParaRPr lang="en-AU" sz="1600" dirty="0"/>
          </a:p>
          <a:p>
            <a:pPr marL="857250" lvl="2" indent="0">
              <a:buNone/>
            </a:pPr>
            <a:r>
              <a:rPr lang="en-AU" sz="1600" dirty="0"/>
              <a:t>Adam 		New</a:t>
            </a:r>
            <a:endParaRPr lang="en-AU" sz="1600" dirty="0"/>
          </a:p>
          <a:p>
            <a:pPr marL="857250" lvl="2" indent="0">
              <a:buNone/>
            </a:pPr>
            <a:r>
              <a:rPr lang="en-AU" sz="1600" dirty="0"/>
              <a:t>John 		Three Sheets</a:t>
            </a:r>
            <a:endParaRPr lang="en-AU" sz="1600" dirty="0"/>
          </a:p>
          <a:p>
            <a:pPr marL="857250" lvl="2" indent="0">
              <a:buNone/>
            </a:pPr>
            <a:r>
              <a:rPr lang="en-AU" sz="1600" dirty="0"/>
              <a:t>Justin 		Victoria Bitter</a:t>
            </a:r>
            <a:endParaRPr lang="en-A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Divide Operation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1066800"/>
          </a:xfrm>
        </p:spPr>
        <p:txBody>
          <a:bodyPr>
            <a:normAutofit/>
          </a:bodyPr>
          <a:lstStyle/>
          <a:p>
            <a:r>
              <a:rPr lang="en-AU" sz="2400" dirty="0"/>
              <a:t>Find bars each of which sell all beers Justin likes.</a:t>
            </a:r>
            <a:endParaRPr lang="en-AU" sz="2400" dirty="0"/>
          </a:p>
          <a:p>
            <a:r>
              <a:rPr lang="en-AU" sz="2400" dirty="0"/>
              <a:t>Relational Algebra: </a:t>
            </a:r>
            <a:r>
              <a:rPr lang="el-GR" sz="2400" dirty="0"/>
              <a:t>π</a:t>
            </a:r>
            <a:r>
              <a:rPr lang="en-AU" sz="2400" i="1" baseline="-25000" dirty="0" err="1"/>
              <a:t>bar,beer</a:t>
            </a:r>
            <a:r>
              <a:rPr lang="en-AU" sz="2400" i="1" dirty="0" err="1"/>
              <a:t>Sells</a:t>
            </a:r>
            <a:r>
              <a:rPr lang="en-AU" sz="2400" dirty="0"/>
              <a:t> ÷ (</a:t>
            </a:r>
            <a:r>
              <a:rPr lang="el-GR" sz="2400" i="1" dirty="0"/>
              <a:t>π</a:t>
            </a:r>
            <a:r>
              <a:rPr lang="en-AU" sz="2400" i="1" baseline="-25000" dirty="0"/>
              <a:t>beer</a:t>
            </a:r>
            <a:r>
              <a:rPr lang="en-AU" sz="2400" dirty="0"/>
              <a:t>(</a:t>
            </a:r>
            <a:r>
              <a:rPr lang="el-GR" sz="2400" i="1" dirty="0"/>
              <a:t>σ</a:t>
            </a:r>
            <a:r>
              <a:rPr lang="en-AU" sz="2400" i="1" baseline="-25000" dirty="0"/>
              <a:t>drinker=′Justin′</a:t>
            </a:r>
            <a:r>
              <a:rPr lang="en-AU" sz="2400" i="1" dirty="0"/>
              <a:t> Likes</a:t>
            </a:r>
            <a:r>
              <a:rPr lang="en-AU" sz="2400" dirty="0"/>
              <a:t>))</a:t>
            </a:r>
            <a:endParaRPr lang="en-AU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graphicFrame>
        <p:nvGraphicFramePr>
          <p:cNvPr id="6" name="Content Placeholder 3"/>
          <p:cNvGraphicFramePr/>
          <p:nvPr/>
        </p:nvGraphicFramePr>
        <p:xfrm>
          <a:off x="152400" y="2057400"/>
          <a:ext cx="4876800" cy="4245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</a:tblGrid>
              <a:tr h="44472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Bar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Beer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Price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Australia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Burragorang Bock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3.5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Coogee Bay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New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2.25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Coogee Bay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Old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Coogee Bay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Sparkling Ale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Coogee Bay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Victoria Bitter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2.3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Lord Nelson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Three Sheets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3.75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Lord Nelson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Old Admiral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3.75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Marble Bar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New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Marble Bar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Old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b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Marble Bar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Victoria Bitter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Regent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New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2.2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Regent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Victoria Bitter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2.2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Royal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New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2.3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Royal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Old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2.3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Royal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Victoria Bitter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/>
          <p:nvPr/>
        </p:nvGraphicFramePr>
        <p:xfrm>
          <a:off x="5257800" y="2057400"/>
          <a:ext cx="36576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Drinker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Beer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Adam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Crown Lager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Adam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Adam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New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Premium Lager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Sparkling Ale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John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80/-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John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Bigfoot Barley Wine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John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Pale Ale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John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Three Sheets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Justin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Sparkling Ale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Justin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Victoria Bitter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086600" y="4648200"/>
            <a:ext cx="1828800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152400" y="2779163"/>
            <a:ext cx="3200400" cy="9906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1752600" y="2779163"/>
            <a:ext cx="1600200" cy="9906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Divide Operation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5105400"/>
          </a:xfrm>
        </p:spPr>
        <p:txBody>
          <a:bodyPr>
            <a:normAutofit lnSpcReduction="10000"/>
          </a:bodyPr>
          <a:lstStyle/>
          <a:p>
            <a:r>
              <a:rPr lang="en-AU" dirty="0"/>
              <a:t>Find bars each of which sell all beers Justin likes.</a:t>
            </a:r>
            <a:endParaRPr lang="en-AU" dirty="0"/>
          </a:p>
          <a:p>
            <a:r>
              <a:rPr lang="en-AU" dirty="0"/>
              <a:t>Relational Algebra: </a:t>
            </a:r>
            <a:r>
              <a:rPr lang="en-AU" i="1" dirty="0"/>
              <a:t>Sells</a:t>
            </a:r>
            <a:r>
              <a:rPr lang="en-AU" dirty="0"/>
              <a:t> ÷ (</a:t>
            </a:r>
            <a:r>
              <a:rPr lang="el-GR" i="1" dirty="0"/>
              <a:t>π</a:t>
            </a:r>
            <a:r>
              <a:rPr lang="en-AU" i="1" baseline="-25000" dirty="0"/>
              <a:t>beer</a:t>
            </a:r>
            <a:r>
              <a:rPr lang="en-AU" dirty="0"/>
              <a:t>(</a:t>
            </a:r>
            <a:r>
              <a:rPr lang="el-GR" i="1" dirty="0"/>
              <a:t>σ</a:t>
            </a:r>
            <a:r>
              <a:rPr lang="en-AU" i="1" baseline="-25000" dirty="0"/>
              <a:t>drinker=′Justin′</a:t>
            </a:r>
            <a:r>
              <a:rPr lang="en-AU" i="1" dirty="0"/>
              <a:t> Likes</a:t>
            </a:r>
            <a:r>
              <a:rPr lang="en-AU" dirty="0"/>
              <a:t>))</a:t>
            </a:r>
            <a:endParaRPr lang="en-AU" dirty="0"/>
          </a:p>
          <a:p>
            <a:r>
              <a:rPr lang="en-US" altLang="zh-CN" dirty="0"/>
              <a:t>                            </a:t>
            </a:r>
            <a:r>
              <a:rPr lang="el-GR" altLang="zh-CN" dirty="0"/>
              <a:t>π</a:t>
            </a:r>
            <a:r>
              <a:rPr lang="en-AU" altLang="zh-CN" i="1" baseline="-25000" dirty="0" err="1"/>
              <a:t>bar,beer</a:t>
            </a:r>
            <a:r>
              <a:rPr lang="en-AU" altLang="zh-CN" i="1" dirty="0" err="1"/>
              <a:t>Sells</a:t>
            </a:r>
            <a:r>
              <a:rPr lang="en-AU" altLang="zh-CN" dirty="0"/>
              <a:t> ÷ (</a:t>
            </a:r>
            <a:r>
              <a:rPr lang="el-GR" altLang="zh-CN" i="1" dirty="0"/>
              <a:t>π</a:t>
            </a:r>
            <a:r>
              <a:rPr lang="en-AU" altLang="zh-CN" i="1" baseline="-25000" dirty="0"/>
              <a:t>beer</a:t>
            </a:r>
            <a:r>
              <a:rPr lang="en-AU" altLang="zh-CN" dirty="0"/>
              <a:t>(</a:t>
            </a:r>
            <a:r>
              <a:rPr lang="el-GR" altLang="zh-CN" i="1" dirty="0"/>
              <a:t>σ</a:t>
            </a:r>
            <a:r>
              <a:rPr lang="en-AU" altLang="zh-CN" i="1" baseline="-25000" dirty="0"/>
              <a:t>drinker=′Justin′</a:t>
            </a:r>
            <a:r>
              <a:rPr lang="en-AU" altLang="zh-CN" i="1" dirty="0"/>
              <a:t> Likes</a:t>
            </a:r>
            <a:r>
              <a:rPr lang="en-AU" altLang="zh-CN" dirty="0"/>
              <a:t>))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select distinct </a:t>
            </a:r>
            <a:r>
              <a:rPr lang="en-AU" dirty="0" err="1"/>
              <a:t>a.bar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from sells a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where not exists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( (select </a:t>
            </a:r>
            <a:r>
              <a:rPr lang="en-AU" dirty="0" err="1"/>
              <a:t>b.beer</a:t>
            </a:r>
            <a:r>
              <a:rPr lang="en-AU" dirty="0"/>
              <a:t> from likes b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    where </a:t>
            </a:r>
            <a:r>
              <a:rPr lang="en-AU" dirty="0" err="1"/>
              <a:t>b.drinker</a:t>
            </a:r>
            <a:r>
              <a:rPr lang="en-AU" dirty="0"/>
              <a:t> = ’Justin’)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    except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   (select </a:t>
            </a:r>
            <a:r>
              <a:rPr lang="en-AU" dirty="0" err="1"/>
              <a:t>c.beer</a:t>
            </a:r>
            <a:r>
              <a:rPr lang="en-AU" dirty="0"/>
              <a:t> from sells c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     where </a:t>
            </a:r>
            <a:r>
              <a:rPr lang="en-AU" dirty="0" err="1"/>
              <a:t>c.bar</a:t>
            </a:r>
            <a:r>
              <a:rPr lang="en-AU" dirty="0"/>
              <a:t> = </a:t>
            </a:r>
            <a:r>
              <a:rPr lang="en-AU" dirty="0" err="1"/>
              <a:t>a.bar</a:t>
            </a:r>
            <a:r>
              <a:rPr lang="en-AU" dirty="0"/>
              <a:t> )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  );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BAR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------------------------------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Coogee Bay Hotel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895600" y="1676400"/>
            <a:ext cx="3505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Aggregation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Selection clauses can contain aggregation operations.</a:t>
            </a:r>
            <a:endParaRPr lang="en-AU" dirty="0"/>
          </a:p>
          <a:p>
            <a:r>
              <a:rPr lang="en-AU" b="1" dirty="0"/>
              <a:t>Example:</a:t>
            </a:r>
            <a:r>
              <a:rPr lang="en-AU" dirty="0"/>
              <a:t> What is the average price of New?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SELECT AVG(price)        		  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FROM Sells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WHERE beer = ’New’;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AVG(PRICE)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2.3875</a:t>
            </a:r>
            <a:endParaRPr lang="en-AU" dirty="0"/>
          </a:p>
          <a:p>
            <a:r>
              <a:rPr lang="en-AU" dirty="0"/>
              <a:t>All prices for ’New’ will be included, even if two hotels sell it at the same price.</a:t>
            </a:r>
            <a:endParaRPr lang="en-AU" dirty="0"/>
          </a:p>
          <a:p>
            <a:r>
              <a:rPr lang="en-AU" dirty="0"/>
              <a:t>If set semantics used, the result would be wrong.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29000" y="2057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67200" y="1916668"/>
            <a:ext cx="243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AVG (DISTINCT price)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Aggregation</a:t>
            </a:r>
            <a:r>
              <a:rPr lang="en-AU" sz="1800" dirty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If we want set semantics, we can force using DISTINCT.</a:t>
            </a:r>
            <a:endParaRPr lang="en-AU" dirty="0"/>
          </a:p>
          <a:p>
            <a:r>
              <a:rPr lang="en-AU" b="1" dirty="0"/>
              <a:t>Example:</a:t>
            </a:r>
            <a:r>
              <a:rPr lang="en-AU" dirty="0"/>
              <a:t> How many different bars sell beer?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SELECT COUNT(DISTINCT bar)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FROM Sells;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COUNT(DISTINCTBAR)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------------------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6</a:t>
            </a:r>
            <a:endParaRPr lang="en-AU" dirty="0"/>
          </a:p>
          <a:p>
            <a:r>
              <a:rPr lang="en-AU" dirty="0"/>
              <a:t>Without DISTINCT, the result is 15 ... the number of entries in the Sells table.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Database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495800" y="1524000"/>
          <a:ext cx="44958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/>
                <a:gridCol w="2247900"/>
              </a:tblGrid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Drinker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Beer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Adam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Crown Lager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Adam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Adam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New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Premium Lager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Sparkling Ale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John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80/-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John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Bigfoot Barley Wine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John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Pale Ale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John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Three Sheets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Justin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Sparkling Ale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Justin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Victoria Bitter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1854200"/>
          <a:ext cx="3429000" cy="287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714500"/>
              </a:tblGrid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Drinker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Bar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Adam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Coogee Bay Hotel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Gernot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Lord Nelson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John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Coogee Bay Hotel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John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Lord Nelson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John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Australia Hotel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Justin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Regent Hotel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Justin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Marble Bar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19600" y="1143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Likes:</a:t>
            </a:r>
            <a:endParaRPr lang="en-A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447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Frequents:</a:t>
            </a:r>
            <a:endParaRPr lang="en-AU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Aggregation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The following operators apply to a list of numeric values in one column of a relation:</a:t>
            </a:r>
            <a:endParaRPr lang="en-AU" dirty="0"/>
          </a:p>
          <a:p>
            <a:pPr lvl="1">
              <a:lnSpc>
                <a:spcPct val="160000"/>
              </a:lnSpc>
            </a:pPr>
            <a:r>
              <a:rPr lang="en-AU" dirty="0"/>
              <a:t>SUM     AVG    MIN     MAX     COUNT</a:t>
            </a:r>
            <a:endParaRPr lang="en-AU" dirty="0"/>
          </a:p>
          <a:p>
            <a:pPr>
              <a:lnSpc>
                <a:spcPct val="160000"/>
              </a:lnSpc>
            </a:pPr>
            <a:r>
              <a:rPr lang="en-AU" dirty="0"/>
              <a:t>The notation COUNT(*) gives the number of tuples in a relation.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b="1" dirty="0"/>
              <a:t>Example:</a:t>
            </a:r>
            <a:r>
              <a:rPr lang="en-AU" dirty="0"/>
              <a:t> How many different beers are there?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SELECT COUNT(*) FROM Beers;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COUNT(*)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----------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543800" cy="780196"/>
          </a:xfrm>
        </p:spPr>
        <p:txBody>
          <a:bodyPr/>
          <a:lstStyle/>
          <a:p>
            <a:r>
              <a:rPr lang="en-AU" dirty="0"/>
              <a:t>Grouping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303" y="990600"/>
            <a:ext cx="8229600" cy="57150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AU" i="1" dirty="0"/>
              <a:t>SELECT-FROM-WHERE</a:t>
            </a:r>
            <a:r>
              <a:rPr lang="en-AU" dirty="0"/>
              <a:t> can be followed by </a:t>
            </a:r>
            <a:r>
              <a:rPr lang="en-AU" i="1" dirty="0"/>
              <a:t>GROUP BY </a:t>
            </a:r>
            <a:r>
              <a:rPr lang="en-AU" dirty="0"/>
              <a:t>to:</a:t>
            </a:r>
            <a:endParaRPr lang="en-AU" dirty="0"/>
          </a:p>
          <a:p>
            <a:pPr lvl="1">
              <a:lnSpc>
                <a:spcPct val="95000"/>
              </a:lnSpc>
            </a:pPr>
            <a:r>
              <a:rPr lang="en-AU" sz="2000" dirty="0"/>
              <a:t>partition result relation into groups (according to values of specified attribute)</a:t>
            </a:r>
            <a:endParaRPr lang="en-AU" sz="2000" dirty="0"/>
          </a:p>
          <a:p>
            <a:pPr lvl="1">
              <a:lnSpc>
                <a:spcPct val="95000"/>
              </a:lnSpc>
            </a:pPr>
            <a:r>
              <a:rPr lang="en-AU" sz="2000" dirty="0"/>
              <a:t>treat each group separately in computing aggregations</a:t>
            </a:r>
            <a:endParaRPr lang="en-AU" sz="2000" dirty="0"/>
          </a:p>
          <a:p>
            <a:pPr>
              <a:lnSpc>
                <a:spcPct val="95000"/>
              </a:lnSpc>
            </a:pPr>
            <a:r>
              <a:rPr lang="en-AU" b="1" dirty="0"/>
              <a:t>Example: </a:t>
            </a:r>
            <a:r>
              <a:rPr lang="en-AU" dirty="0"/>
              <a:t>How many beers does each brewer make?</a:t>
            </a:r>
            <a:endParaRPr lang="en-AU" dirty="0"/>
          </a:p>
          <a:p>
            <a:pPr>
              <a:lnSpc>
                <a:spcPct val="95000"/>
              </a:lnSpc>
            </a:pPr>
            <a:endParaRPr lang="en-AU" dirty="0"/>
          </a:p>
          <a:p>
            <a:pPr marL="457200" lvl="1" indent="0">
              <a:lnSpc>
                <a:spcPct val="95000"/>
              </a:lnSpc>
              <a:buNone/>
            </a:pPr>
            <a:r>
              <a:rPr lang="en-AU" sz="2000" dirty="0"/>
              <a:t>SELECT </a:t>
            </a:r>
            <a:r>
              <a:rPr lang="en-AU" sz="2000" dirty="0" err="1"/>
              <a:t>manf</a:t>
            </a:r>
            <a:r>
              <a:rPr lang="en-AU" sz="2000" dirty="0"/>
              <a:t>, COUNT(beer)</a:t>
            </a:r>
            <a:endParaRPr lang="en-AU" sz="2000" dirty="0"/>
          </a:p>
          <a:p>
            <a:pPr marL="457200" lvl="1" indent="0">
              <a:lnSpc>
                <a:spcPct val="95000"/>
              </a:lnSpc>
              <a:buNone/>
            </a:pPr>
            <a:r>
              <a:rPr lang="en-AU" sz="2000" dirty="0"/>
              <a:t>FROM Beers </a:t>
            </a:r>
            <a:endParaRPr lang="en-AU" sz="2000" dirty="0"/>
          </a:p>
          <a:p>
            <a:pPr marL="457200" lvl="1" indent="0">
              <a:lnSpc>
                <a:spcPct val="95000"/>
              </a:lnSpc>
              <a:buNone/>
            </a:pPr>
            <a:r>
              <a:rPr lang="en-AU" sz="2000" dirty="0"/>
              <a:t>GROUP BY </a:t>
            </a:r>
            <a:r>
              <a:rPr lang="en-AU" sz="2000" dirty="0" err="1"/>
              <a:t>manf</a:t>
            </a:r>
            <a:r>
              <a:rPr lang="en-AU" sz="2000" dirty="0"/>
              <a:t>;</a:t>
            </a:r>
            <a:endParaRPr lang="en-AU" sz="2000" dirty="0"/>
          </a:p>
          <a:p>
            <a:pPr marL="457200" lvl="1" indent="0">
              <a:lnSpc>
                <a:spcPct val="95000"/>
              </a:lnSpc>
              <a:buNone/>
            </a:pPr>
            <a:endParaRPr lang="en-A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4577862" y="3276600"/>
            <a:ext cx="4572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95000"/>
              </a:lnSpc>
            </a:pPr>
            <a:r>
              <a:rPr lang="en-AU" altLang="zh-CN" sz="2000" dirty="0"/>
              <a:t>MANF 			COUNT(beer)</a:t>
            </a:r>
            <a:endParaRPr lang="en-AU" altLang="zh-CN" sz="2000" dirty="0"/>
          </a:p>
          <a:p>
            <a:pPr lvl="1">
              <a:lnSpc>
                <a:spcPct val="95000"/>
              </a:lnSpc>
            </a:pPr>
            <a:r>
              <a:rPr lang="en-AU" altLang="zh-CN" sz="2000" dirty="0"/>
              <a:t>-------------------- 	-----------</a:t>
            </a:r>
            <a:endParaRPr lang="en-AU" altLang="zh-CN" sz="2000" dirty="0"/>
          </a:p>
          <a:p>
            <a:pPr lvl="1">
              <a:lnSpc>
                <a:spcPct val="95000"/>
              </a:lnSpc>
            </a:pPr>
            <a:r>
              <a:rPr lang="en-AU" altLang="zh-CN" sz="2000" dirty="0"/>
              <a:t>Caledonian 		1</a:t>
            </a:r>
            <a:endParaRPr lang="en-AU" altLang="zh-CN" sz="2000" dirty="0"/>
          </a:p>
          <a:p>
            <a:pPr lvl="1">
              <a:lnSpc>
                <a:spcPct val="95000"/>
              </a:lnSpc>
            </a:pPr>
            <a:r>
              <a:rPr lang="en-AU" altLang="zh-CN" sz="2000" dirty="0"/>
              <a:t>Carlton 			5</a:t>
            </a:r>
            <a:endParaRPr lang="en-AU" altLang="zh-CN" sz="2000" dirty="0"/>
          </a:p>
          <a:p>
            <a:pPr lvl="1">
              <a:lnSpc>
                <a:spcPct val="95000"/>
              </a:lnSpc>
            </a:pPr>
            <a:r>
              <a:rPr lang="en-AU" altLang="zh-CN" sz="2000" dirty="0"/>
              <a:t>Cascade 			1</a:t>
            </a:r>
            <a:endParaRPr lang="en-AU" altLang="zh-CN" sz="2000" dirty="0"/>
          </a:p>
          <a:p>
            <a:pPr lvl="1">
              <a:lnSpc>
                <a:spcPct val="95000"/>
              </a:lnSpc>
            </a:pPr>
            <a:r>
              <a:rPr lang="en-AU" altLang="zh-CN" sz="2000" dirty="0"/>
              <a:t>Cooper’s 		2</a:t>
            </a:r>
            <a:endParaRPr lang="en-AU" altLang="zh-CN" sz="2000" dirty="0"/>
          </a:p>
          <a:p>
            <a:pPr lvl="1">
              <a:lnSpc>
                <a:spcPct val="95000"/>
              </a:lnSpc>
            </a:pPr>
            <a:r>
              <a:rPr lang="en-AU" altLang="zh-CN" sz="2000" dirty="0"/>
              <a:t>George IV Inn 	1</a:t>
            </a:r>
            <a:endParaRPr lang="en-AU" altLang="zh-CN" sz="2000" dirty="0"/>
          </a:p>
          <a:p>
            <a:pPr lvl="1">
              <a:lnSpc>
                <a:spcPct val="95000"/>
              </a:lnSpc>
            </a:pPr>
            <a:r>
              <a:rPr lang="en-AU" altLang="zh-CN" sz="2000" dirty="0"/>
              <a:t>Lord Nelson 		2</a:t>
            </a:r>
            <a:endParaRPr lang="en-AU" altLang="zh-CN" sz="2000" dirty="0"/>
          </a:p>
          <a:p>
            <a:pPr lvl="1">
              <a:lnSpc>
                <a:spcPct val="95000"/>
              </a:lnSpc>
            </a:pPr>
            <a:r>
              <a:rPr lang="en-AU" altLang="zh-CN" sz="2000" dirty="0"/>
              <a:t>Sierra Nevada 	2</a:t>
            </a:r>
            <a:endParaRPr lang="en-AU" altLang="zh-CN" sz="2000" dirty="0"/>
          </a:p>
          <a:p>
            <a:pPr lvl="1">
              <a:lnSpc>
                <a:spcPct val="95000"/>
              </a:lnSpc>
            </a:pPr>
            <a:r>
              <a:rPr lang="en-AU" altLang="zh-CN" sz="2000" dirty="0"/>
              <a:t>Toohey’s 		4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Grouping</a:t>
            </a:r>
            <a:r>
              <a:rPr lang="en-AU" sz="1800" dirty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i="1" dirty="0"/>
              <a:t>GROUP BY </a:t>
            </a:r>
            <a:r>
              <a:rPr lang="en-AU" dirty="0"/>
              <a:t>is used as follows: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SELECT </a:t>
            </a:r>
            <a:r>
              <a:rPr lang="en-AU" i="1" dirty="0"/>
              <a:t>attributes/aggregations</a:t>
            </a:r>
            <a:endParaRPr lang="en-AU" i="1" dirty="0"/>
          </a:p>
          <a:p>
            <a:pPr marL="457200" lvl="1" indent="0">
              <a:buNone/>
            </a:pPr>
            <a:r>
              <a:rPr lang="en-AU" dirty="0"/>
              <a:t>FROM </a:t>
            </a:r>
            <a:r>
              <a:rPr lang="en-AU" i="1" dirty="0"/>
              <a:t>relations</a:t>
            </a:r>
            <a:endParaRPr lang="en-AU" i="1" dirty="0"/>
          </a:p>
          <a:p>
            <a:pPr marL="457200" lvl="1" indent="0">
              <a:buNone/>
            </a:pPr>
            <a:r>
              <a:rPr lang="en-AU" dirty="0"/>
              <a:t>WHERE </a:t>
            </a:r>
            <a:r>
              <a:rPr lang="en-AU" i="1" dirty="0"/>
              <a:t>condition</a:t>
            </a:r>
            <a:endParaRPr lang="en-AU" i="1" dirty="0"/>
          </a:p>
          <a:p>
            <a:pPr marL="457200" lvl="1" indent="0">
              <a:buNone/>
            </a:pPr>
            <a:r>
              <a:rPr lang="en-AU" dirty="0"/>
              <a:t>GROUP BY </a:t>
            </a:r>
            <a:r>
              <a:rPr lang="en-AU" i="1" dirty="0"/>
              <a:t>attribute</a:t>
            </a:r>
            <a:endParaRPr lang="en-AU" i="1" dirty="0"/>
          </a:p>
          <a:p>
            <a:r>
              <a:rPr lang="en-AU" dirty="0"/>
              <a:t>Semantics:</a:t>
            </a:r>
            <a:endParaRPr lang="en-AU" dirty="0"/>
          </a:p>
          <a:p>
            <a:pPr lvl="1"/>
            <a:r>
              <a:rPr lang="en-AU" dirty="0"/>
              <a:t>partition result into groups based on distinct values of attribute</a:t>
            </a:r>
            <a:endParaRPr lang="en-AU" dirty="0"/>
          </a:p>
          <a:p>
            <a:pPr lvl="1"/>
            <a:r>
              <a:rPr lang="en-AU" dirty="0"/>
              <a:t>apply any aggregation separately to each group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Grouping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Grouping is typically used in queries involving the phrase “for each”.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b="1" dirty="0"/>
              <a:t>Example: </a:t>
            </a:r>
            <a:r>
              <a:rPr lang="en-AU" dirty="0"/>
              <a:t>For each drinker, find the average price of New at the bars they frequently go to.</a:t>
            </a:r>
            <a:endParaRPr lang="en-AU" dirty="0"/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SELECT drinker, AVG(price)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FROM Frequents, Sells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WHERE beer = ’New’ AND </a:t>
            </a:r>
            <a:r>
              <a:rPr lang="en-AU" dirty="0" err="1"/>
              <a:t>Frequents.bar</a:t>
            </a:r>
            <a:r>
              <a:rPr lang="en-AU" dirty="0"/>
              <a:t> = </a:t>
            </a:r>
            <a:r>
              <a:rPr lang="en-AU" dirty="0" err="1"/>
              <a:t>Sells.bar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GROUP BY drinker;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DRINKER 		AVG(PRICE)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------------------	----------------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Adam 		2.25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John 		2.25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Justin 		2.5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Grouping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When using grouping, every attribute in the SELECT list must:</a:t>
            </a:r>
            <a:endParaRPr lang="en-AU" dirty="0"/>
          </a:p>
          <a:p>
            <a:pPr lvl="1">
              <a:lnSpc>
                <a:spcPct val="170000"/>
              </a:lnSpc>
            </a:pPr>
            <a:r>
              <a:rPr lang="en-AU" dirty="0"/>
              <a:t>have an aggregation operator applied to it OR</a:t>
            </a:r>
            <a:endParaRPr lang="en-AU" dirty="0"/>
          </a:p>
          <a:p>
            <a:pPr lvl="1">
              <a:lnSpc>
                <a:spcPct val="170000"/>
              </a:lnSpc>
            </a:pPr>
            <a:r>
              <a:rPr lang="en-AU" dirty="0"/>
              <a:t>appear in a GROUP-BY clause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b="1" dirty="0"/>
              <a:t>Incorrect Example: </a:t>
            </a:r>
            <a:r>
              <a:rPr lang="en-AU" dirty="0"/>
              <a:t>Find the cheapest beer price in each bar.</a:t>
            </a:r>
            <a:endParaRPr lang="en-AU" dirty="0"/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SELECT bar, MIN(price)</a:t>
            </a:r>
            <a:endParaRPr lang="en-AU" dirty="0"/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FROM Sells;</a:t>
            </a:r>
            <a:endParaRPr lang="en-AU" dirty="0"/>
          </a:p>
          <a:p>
            <a:pPr marL="457200" lvl="1" indent="0">
              <a:lnSpc>
                <a:spcPct val="17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ERROR:  column "</a:t>
            </a:r>
            <a:r>
              <a:rPr lang="en-US" dirty="0" err="1">
                <a:solidFill>
                  <a:srgbClr val="FF0000"/>
                </a:solidFill>
              </a:rPr>
              <a:t>sells.bar</a:t>
            </a:r>
            <a:r>
              <a:rPr lang="en-US" dirty="0">
                <a:solidFill>
                  <a:srgbClr val="FF0000"/>
                </a:solidFill>
              </a:rPr>
              <a:t>" must appear in the GROUP BY clause or be used in an aggregate function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7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LINE 1: select bar, min(price) from sells;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Grouping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How to answer the above query?</a:t>
            </a:r>
            <a:endParaRPr lang="en-AU" dirty="0"/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SELECT bar, MIN(price)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FROM Sells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GROUP BY BAR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bar 				MIN(PRICE)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-------------------		---------------------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Australia Hotel 		3.5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Coogee Bay Hotel 		2.25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Lord Nelson 			3.75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Marble Bar 			2.8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Regent Hotel 			2.2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Royal Hotel 			2.3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Eliminating Groups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In some queries, you can use the WHERE condition to eliminate groups.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b="1" dirty="0"/>
              <a:t>Example:</a:t>
            </a:r>
            <a:r>
              <a:rPr lang="en-AU" dirty="0"/>
              <a:t> Average beer price by suburb excluding hotels in The Rocks.</a:t>
            </a:r>
            <a:endParaRPr lang="en-AU" dirty="0"/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SELECT </a:t>
            </a:r>
            <a:r>
              <a:rPr lang="en-AU" dirty="0" err="1"/>
              <a:t>Bars.addr</a:t>
            </a:r>
            <a:r>
              <a:rPr lang="en-AU" dirty="0"/>
              <a:t>, AVG(</a:t>
            </a:r>
            <a:r>
              <a:rPr lang="en-AU" dirty="0" err="1"/>
              <a:t>Sells.price</a:t>
            </a:r>
            <a:r>
              <a:rPr lang="en-AU" dirty="0"/>
              <a:t>)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FROM Sells, Bars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WHERE </a:t>
            </a:r>
            <a:r>
              <a:rPr lang="en-AU" dirty="0" err="1"/>
              <a:t>Bars.addr</a:t>
            </a:r>
            <a:r>
              <a:rPr lang="en-AU" dirty="0"/>
              <a:t> != ’The Rocks’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AND </a:t>
            </a:r>
            <a:r>
              <a:rPr lang="en-AU" dirty="0" err="1"/>
              <a:t>Sells.bar</a:t>
            </a:r>
            <a:r>
              <a:rPr lang="en-AU" dirty="0"/>
              <a:t> = Bars.name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GROUP BY </a:t>
            </a:r>
            <a:r>
              <a:rPr lang="en-AU" dirty="0" err="1"/>
              <a:t>Bars.addr</a:t>
            </a:r>
            <a:r>
              <a:rPr lang="en-AU" dirty="0"/>
              <a:t>;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ADDR 		AVG(SELLS.PRICE)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-------------------- 	----------------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Coogee 		2.4625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Kingsford 		2.2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Randwick 		2.3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Sydney 		2.8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Eliminating Groups</a:t>
            </a:r>
            <a:r>
              <a:rPr lang="en-AU" sz="1800" dirty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For more complex conditions on groups, use the HAVING clause.</a:t>
            </a:r>
            <a:endParaRPr lang="en-AU" dirty="0"/>
          </a:p>
          <a:p>
            <a:r>
              <a:rPr lang="en-AU" dirty="0"/>
              <a:t>HAVING is used to qualify a GROUP-BY clause:</a:t>
            </a:r>
            <a:endParaRPr lang="en-AU" dirty="0"/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SELECT attributes/aggregations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FROM relations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WHERE condition (on tuples)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GROUP BY attribute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HAVING condition (on group);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Semantics of HAVING:</a:t>
            </a:r>
            <a:endParaRPr lang="en-AU" dirty="0"/>
          </a:p>
          <a:p>
            <a:pPr lvl="1"/>
            <a:r>
              <a:rPr lang="en-AU" dirty="0"/>
              <a:t>generate the groups as for GROUP-BY</a:t>
            </a:r>
            <a:endParaRPr lang="en-AU" dirty="0"/>
          </a:p>
          <a:p>
            <a:pPr lvl="1"/>
            <a:r>
              <a:rPr lang="en-AU" dirty="0"/>
              <a:t>eliminate any group not satisfying HAVING condition</a:t>
            </a:r>
            <a:endParaRPr lang="en-AU" dirty="0"/>
          </a:p>
          <a:p>
            <a:pPr lvl="1"/>
            <a:r>
              <a:rPr lang="en-AU" dirty="0"/>
              <a:t>apply an aggregation to remaining groups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Eliminating Groups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5410200"/>
          </a:xfrm>
        </p:spPr>
        <p:txBody>
          <a:bodyPr>
            <a:normAutofit/>
          </a:bodyPr>
          <a:lstStyle/>
          <a:p>
            <a:r>
              <a:rPr lang="en-AU" sz="2400" b="1" dirty="0"/>
              <a:t>Example: </a:t>
            </a:r>
            <a:r>
              <a:rPr lang="en-AU" sz="2400" dirty="0"/>
              <a:t>Find the average price of popular beers (i.e. those that are served in more than one hotel).</a:t>
            </a:r>
            <a:endParaRPr lang="en-AU" sz="2400" dirty="0"/>
          </a:p>
          <a:p>
            <a:endParaRPr lang="en-AU" sz="2400" dirty="0"/>
          </a:p>
          <a:p>
            <a:pPr marL="457200" lvl="1" indent="0">
              <a:buNone/>
            </a:pPr>
            <a:r>
              <a:rPr lang="en-AU" sz="2000" dirty="0"/>
              <a:t>SELECT beer, AVG(price)</a:t>
            </a:r>
            <a:endParaRPr lang="en-AU" sz="2000" dirty="0"/>
          </a:p>
          <a:p>
            <a:pPr marL="457200" lvl="1" indent="0">
              <a:buNone/>
            </a:pPr>
            <a:r>
              <a:rPr lang="en-AU" sz="2000" dirty="0"/>
              <a:t>FROM Sells</a:t>
            </a:r>
            <a:endParaRPr lang="en-AU" sz="2000" dirty="0"/>
          </a:p>
          <a:p>
            <a:pPr marL="457200" lvl="1" indent="0">
              <a:buNone/>
            </a:pPr>
            <a:r>
              <a:rPr lang="en-AU" sz="2000" dirty="0"/>
              <a:t>GROUP BY beer</a:t>
            </a:r>
            <a:endParaRPr lang="en-AU" sz="2000" dirty="0"/>
          </a:p>
          <a:p>
            <a:pPr marL="457200" lvl="1" indent="0">
              <a:buNone/>
            </a:pPr>
            <a:r>
              <a:rPr lang="en-AU" sz="2000" dirty="0"/>
              <a:t>HAVING COUNT(bar) &gt; 1;</a:t>
            </a:r>
            <a:endParaRPr lang="en-AU" sz="2000" dirty="0"/>
          </a:p>
          <a:p>
            <a:pPr marL="457200" lvl="1" indent="0">
              <a:buNone/>
            </a:pPr>
            <a:endParaRPr lang="en-AU" sz="2000" dirty="0"/>
          </a:p>
          <a:p>
            <a:pPr marL="457200" lvl="1" indent="0">
              <a:buNone/>
            </a:pPr>
            <a:r>
              <a:rPr lang="en-AU" sz="2000" dirty="0"/>
              <a:t>BEER 		AVG(PRICE)</a:t>
            </a:r>
            <a:endParaRPr lang="en-AU" sz="2000" dirty="0"/>
          </a:p>
          <a:p>
            <a:pPr marL="457200" lvl="1" indent="0">
              <a:buNone/>
            </a:pPr>
            <a:r>
              <a:rPr lang="en-AU" sz="2000" dirty="0"/>
              <a:t>--------------------	-----------------</a:t>
            </a:r>
            <a:endParaRPr lang="en-AU" sz="2000" dirty="0"/>
          </a:p>
          <a:p>
            <a:pPr marL="457200" lvl="1" indent="0">
              <a:buNone/>
            </a:pPr>
            <a:r>
              <a:rPr lang="en-AU" sz="2000" dirty="0"/>
              <a:t>New 		2.3875</a:t>
            </a:r>
            <a:endParaRPr lang="en-AU" sz="2000" dirty="0"/>
          </a:p>
          <a:p>
            <a:pPr marL="457200" lvl="1" indent="0">
              <a:buNone/>
            </a:pPr>
            <a:r>
              <a:rPr lang="en-AU" sz="2000" dirty="0"/>
              <a:t>Old 			2.53333333</a:t>
            </a:r>
            <a:endParaRPr lang="en-AU" sz="2000" dirty="0"/>
          </a:p>
          <a:p>
            <a:pPr marL="457200" lvl="1" indent="0">
              <a:buNone/>
            </a:pPr>
            <a:r>
              <a:rPr lang="en-AU" sz="2000" dirty="0"/>
              <a:t>Victoria Bitter 	2.4</a:t>
            </a:r>
            <a:endParaRPr lang="en-A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Defining a Database Schema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Relations (tables) are created using:</a:t>
            </a:r>
            <a:endParaRPr lang="en-AU" dirty="0"/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CREATE TABLE </a:t>
            </a:r>
            <a:r>
              <a:rPr lang="en-AU" i="1" dirty="0" err="1"/>
              <a:t>RelName</a:t>
            </a:r>
            <a:r>
              <a:rPr lang="en-AU" dirty="0"/>
              <a:t> (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i="1" dirty="0"/>
              <a:t>attribute</a:t>
            </a:r>
            <a:r>
              <a:rPr lang="en-AU" i="1" baseline="-25000" dirty="0"/>
              <a:t>1</a:t>
            </a:r>
            <a:r>
              <a:rPr lang="en-AU" i="1" dirty="0"/>
              <a:t> ˜ domain</a:t>
            </a:r>
            <a:r>
              <a:rPr lang="en-AU" i="1" baseline="-25000" dirty="0"/>
              <a:t>1</a:t>
            </a:r>
            <a:r>
              <a:rPr lang="en-AU" i="1" dirty="0"/>
              <a:t> ˜ properties</a:t>
            </a:r>
            <a:endParaRPr lang="en-AU" i="1" dirty="0"/>
          </a:p>
          <a:p>
            <a:pPr marL="457200" lvl="1" indent="0">
              <a:buNone/>
            </a:pPr>
            <a:r>
              <a:rPr lang="en-AU" i="1" dirty="0"/>
              <a:t>	attribute</a:t>
            </a:r>
            <a:r>
              <a:rPr lang="en-AU" i="1" baseline="-25000" dirty="0"/>
              <a:t>2</a:t>
            </a:r>
            <a:r>
              <a:rPr lang="en-AU" i="1" dirty="0"/>
              <a:t> ˜ domain</a:t>
            </a:r>
            <a:r>
              <a:rPr lang="en-AU" i="1" baseline="-25000" dirty="0"/>
              <a:t>2</a:t>
            </a:r>
            <a:r>
              <a:rPr lang="en-AU" i="1" dirty="0"/>
              <a:t> ˜ properties</a:t>
            </a:r>
            <a:endParaRPr lang="en-AU" i="1" dirty="0"/>
          </a:p>
          <a:p>
            <a:pPr marL="457200" lvl="1" indent="0">
              <a:buNone/>
            </a:pPr>
            <a:r>
              <a:rPr lang="en-AU" i="1" dirty="0"/>
              <a:t>	attribute</a:t>
            </a:r>
            <a:r>
              <a:rPr lang="en-AU" i="1" baseline="-25000" dirty="0"/>
              <a:t>3</a:t>
            </a:r>
            <a:r>
              <a:rPr lang="en-AU" i="1" dirty="0"/>
              <a:t> ˜ domain</a:t>
            </a:r>
            <a:r>
              <a:rPr lang="en-AU" i="1" baseline="-25000" dirty="0"/>
              <a:t>3</a:t>
            </a:r>
            <a:r>
              <a:rPr lang="en-AU" i="1" dirty="0"/>
              <a:t> ˜ properties</a:t>
            </a:r>
            <a:endParaRPr lang="en-AU" i="1" dirty="0"/>
          </a:p>
          <a:p>
            <a:pPr marL="457200" lvl="1" indent="0">
              <a:buNone/>
            </a:pPr>
            <a:r>
              <a:rPr lang="en-AU" dirty="0"/>
              <a:t>	...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)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where properties can include details about primary keys,</a:t>
            </a:r>
            <a:endParaRPr lang="en-AU" dirty="0"/>
          </a:p>
          <a:p>
            <a:r>
              <a:rPr lang="en-AU" dirty="0"/>
              <a:t>foreign keys, default values, and constraints on attribute values.</a:t>
            </a:r>
            <a:endParaRPr lang="en-AU" dirty="0"/>
          </a:p>
          <a:p>
            <a:r>
              <a:rPr lang="en-AU" dirty="0"/>
              <a:t>Tables are removed via </a:t>
            </a:r>
            <a:r>
              <a:rPr lang="en-AU" b="1" dirty="0"/>
              <a:t>DROP TABLE</a:t>
            </a:r>
            <a:r>
              <a:rPr lang="en-AU" dirty="0"/>
              <a:t> </a:t>
            </a:r>
            <a:r>
              <a:rPr lang="en-AU" i="1" dirty="0" err="1"/>
              <a:t>RelName</a:t>
            </a:r>
            <a:r>
              <a:rPr lang="en-AU" dirty="0"/>
              <a:t>;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Database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09800" y="1066800"/>
          <a:ext cx="4876800" cy="5181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</a:tblGrid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Bar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Beer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Price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Australia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Burragorang Bock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3.5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Coogee Bay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New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2.25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Coogee Bay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Old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Coogee Bay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Sparkling Ale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Coogee Bay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Victoria Bitter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2.3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Lord Nelson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Three Sheets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3.75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Lord Nelson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Old Admiral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3.75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Marble Bar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New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Marble Bar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Old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b"/>
                </a:tc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Marble Bar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Victoria Bitter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Regent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New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2.2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Regent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Victoria Bitter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2.2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Royal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New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2.3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Royal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Old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2.3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Royal Hotel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Victoria Bitter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2.3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447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Sells:</a:t>
            </a:r>
            <a:endParaRPr lang="en-AU" b="1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Defining a Database Schema</a:t>
            </a:r>
            <a:r>
              <a:rPr lang="en-AU" sz="1800" dirty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Example:</a:t>
            </a:r>
            <a:endParaRPr lang="en-AU" b="1" dirty="0"/>
          </a:p>
          <a:p>
            <a:endParaRPr lang="en-AU" b="1" dirty="0"/>
          </a:p>
          <a:p>
            <a:pPr marL="457200" lvl="1" indent="0">
              <a:buNone/>
            </a:pPr>
            <a:r>
              <a:rPr lang="en-AU" dirty="0"/>
              <a:t>CREATE TABLE Beers (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name VARCHAR(20) PRIMARY KEY,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dirty="0" err="1"/>
              <a:t>manf</a:t>
            </a:r>
            <a:r>
              <a:rPr lang="en-AU" dirty="0"/>
              <a:t> VARCHAR(20),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);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CREATE TABLE Bars (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name VARCHAR(30) PRIMARY KEY,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dirty="0" err="1"/>
              <a:t>addr</a:t>
            </a:r>
            <a:r>
              <a:rPr lang="en-AU" dirty="0"/>
              <a:t> VARCHAR(30),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license INTEGER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);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Declaring Keys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Primary keys:</a:t>
            </a:r>
            <a:endParaRPr lang="en-AU" sz="2800" dirty="0"/>
          </a:p>
          <a:p>
            <a:pPr lvl="1"/>
            <a:r>
              <a:rPr lang="en-AU" sz="2400" dirty="0"/>
              <a:t>if a single attribute, declare with attribute</a:t>
            </a:r>
            <a:endParaRPr lang="en-AU" sz="2400" dirty="0"/>
          </a:p>
          <a:p>
            <a:pPr lvl="1"/>
            <a:r>
              <a:rPr lang="en-AU" sz="2400" dirty="0"/>
              <a:t>if several attributes, declare at end of attribute list</a:t>
            </a:r>
            <a:endParaRPr lang="en-AU" sz="2400" dirty="0"/>
          </a:p>
          <a:p>
            <a:r>
              <a:rPr lang="en-AU" sz="2800" dirty="0"/>
              <a:t>For attributes which have distinct values for each tuple, can note this via:</a:t>
            </a:r>
            <a:endParaRPr lang="en-AU" sz="2800" dirty="0"/>
          </a:p>
          <a:p>
            <a:pPr lvl="1"/>
            <a:r>
              <a:rPr lang="en-AU" sz="2400" i="1" dirty="0"/>
              <a:t>attribute domain</a:t>
            </a:r>
            <a:r>
              <a:rPr lang="en-AU" sz="2400" dirty="0"/>
              <a:t> UNIQUE</a:t>
            </a:r>
            <a:endParaRPr lang="en-AU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Declaring Keys</a:t>
            </a:r>
            <a:r>
              <a:rPr lang="en-AU" sz="1800" dirty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7543801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Declaring foreign keys assures referential integrity.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Foreign a key:</a:t>
            </a:r>
            <a:endParaRPr lang="en-AU" dirty="0"/>
          </a:p>
          <a:p>
            <a:pPr lvl="1">
              <a:lnSpc>
                <a:spcPct val="170000"/>
              </a:lnSpc>
            </a:pPr>
            <a:r>
              <a:rPr lang="en-AU" dirty="0"/>
              <a:t>specify Relation (Attribute) to which it refers.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For instance, if we want to delete a tuple from Beers, and there are tuples in Sells that refer to it, we could either:</a:t>
            </a:r>
            <a:endParaRPr lang="en-AU" dirty="0"/>
          </a:p>
          <a:p>
            <a:pPr lvl="1">
              <a:lnSpc>
                <a:spcPct val="170000"/>
              </a:lnSpc>
            </a:pPr>
            <a:r>
              <a:rPr lang="en-AU" b="1" dirty="0"/>
              <a:t>reject</a:t>
            </a:r>
            <a:r>
              <a:rPr lang="en-AU" dirty="0"/>
              <a:t> the deletion </a:t>
            </a:r>
            <a:endParaRPr lang="en-AU" dirty="0"/>
          </a:p>
          <a:p>
            <a:pPr lvl="1">
              <a:lnSpc>
                <a:spcPct val="170000"/>
              </a:lnSpc>
            </a:pPr>
            <a:r>
              <a:rPr lang="en-AU" b="1" dirty="0"/>
              <a:t>cascade</a:t>
            </a:r>
            <a:r>
              <a:rPr lang="en-AU" dirty="0"/>
              <a:t> the deletion and remove Sells records</a:t>
            </a:r>
            <a:endParaRPr lang="en-AU" dirty="0"/>
          </a:p>
          <a:p>
            <a:pPr lvl="1">
              <a:lnSpc>
                <a:spcPct val="170000"/>
              </a:lnSpc>
            </a:pPr>
            <a:r>
              <a:rPr lang="en-AU" b="1" dirty="0"/>
              <a:t>set-NULL</a:t>
            </a:r>
            <a:r>
              <a:rPr lang="en-AU" dirty="0"/>
              <a:t> the foreign key attribute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Can force cascade via </a:t>
            </a:r>
            <a:r>
              <a:rPr lang="en-AU" i="1" dirty="0"/>
              <a:t>ON DELETE CASCADE </a:t>
            </a:r>
            <a:r>
              <a:rPr lang="en-AU" dirty="0"/>
              <a:t>after </a:t>
            </a:r>
            <a:r>
              <a:rPr lang="en-AU" i="1" dirty="0"/>
              <a:t>REFERENCES</a:t>
            </a:r>
            <a:r>
              <a:rPr lang="en-AU" dirty="0"/>
              <a:t>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Attribute Properties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Can specify that an attribute is not allowed to be </a:t>
            </a:r>
            <a:r>
              <a:rPr lang="en-AU" i="1" dirty="0"/>
              <a:t>NULL</a:t>
            </a:r>
            <a:r>
              <a:rPr lang="en-AU" dirty="0"/>
              <a:t>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This property applies automatically to </a:t>
            </a:r>
            <a:r>
              <a:rPr lang="en-AU" i="1" dirty="0"/>
              <a:t>PRIMARY KEY </a:t>
            </a:r>
            <a:r>
              <a:rPr lang="en-AU" dirty="0"/>
              <a:t>attributes.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Can specify a </a:t>
            </a:r>
            <a:r>
              <a:rPr lang="en-AU" i="1" dirty="0"/>
              <a:t>DEFAULT</a:t>
            </a:r>
            <a:r>
              <a:rPr lang="en-AU" dirty="0"/>
              <a:t> value which will be assigned if none is supplied during insert.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b="1" dirty="0"/>
              <a:t>Example:</a:t>
            </a:r>
            <a:endParaRPr lang="en-AU" b="1" dirty="0"/>
          </a:p>
          <a:p>
            <a:pPr marL="457200" lvl="1" indent="0">
              <a:buNone/>
            </a:pPr>
            <a:r>
              <a:rPr lang="en-AU" dirty="0"/>
              <a:t>CREATE TABLE Likes (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drinker VARCHAR(20) DEFAULT ’Joe’,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beer VARCHAR(30) DEFAULT ’New’,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PRIMARY KEY(drinker, beer)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);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Attribute Properties</a:t>
            </a:r>
            <a:r>
              <a:rPr lang="en-AU" sz="1800" dirty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/>
              <a:t>In fact, </a:t>
            </a:r>
            <a:r>
              <a:rPr lang="en-AU" i="1" dirty="0"/>
              <a:t>NOT NULL </a:t>
            </a:r>
            <a:r>
              <a:rPr lang="en-AU" dirty="0"/>
              <a:t>is a special case of a constraint on the value that an attribute is allowed to take.</a:t>
            </a:r>
            <a:endParaRPr lang="en-AU" dirty="0"/>
          </a:p>
          <a:p>
            <a:pPr>
              <a:lnSpc>
                <a:spcPct val="160000"/>
              </a:lnSpc>
            </a:pPr>
            <a:r>
              <a:rPr lang="en-AU" dirty="0"/>
              <a:t>SQL has a more general mechanism for specifying such constraints.</a:t>
            </a:r>
            <a:endParaRPr lang="en-AU" dirty="0"/>
          </a:p>
          <a:p>
            <a:pPr lvl="1">
              <a:lnSpc>
                <a:spcPct val="160000"/>
              </a:lnSpc>
            </a:pPr>
            <a:r>
              <a:rPr lang="en-AU" i="1" dirty="0" err="1"/>
              <a:t>attr_name</a:t>
            </a:r>
            <a:r>
              <a:rPr lang="en-AU" dirty="0"/>
              <a:t> </a:t>
            </a:r>
            <a:r>
              <a:rPr lang="en-AU" i="1" dirty="0"/>
              <a:t>type</a:t>
            </a:r>
            <a:r>
              <a:rPr lang="en-AU" dirty="0"/>
              <a:t> CHECK ( condition )</a:t>
            </a:r>
            <a:endParaRPr lang="en-AU" dirty="0"/>
          </a:p>
          <a:p>
            <a:pPr>
              <a:lnSpc>
                <a:spcPct val="160000"/>
              </a:lnSpc>
            </a:pPr>
            <a:r>
              <a:rPr lang="en-AU" dirty="0"/>
              <a:t>The Condition can be arbitrarily complex, and may even involve other attributes, relations and </a:t>
            </a:r>
            <a:r>
              <a:rPr lang="en-AU" i="1" dirty="0"/>
              <a:t>SELECT</a:t>
            </a:r>
            <a:r>
              <a:rPr lang="en-AU" dirty="0"/>
              <a:t> queries.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Attribute Properties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Example:</a:t>
            </a:r>
            <a:endParaRPr lang="en-AU" b="1" dirty="0"/>
          </a:p>
          <a:p>
            <a:pPr marL="457200" lvl="1" indent="0">
              <a:buNone/>
            </a:pPr>
            <a:r>
              <a:rPr lang="en-AU" dirty="0"/>
              <a:t>CREATE TABLE Example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(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gender CHAR(1) CHECK (gender IN (’M’,’F’)),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dirty="0" err="1"/>
              <a:t>Xvalue</a:t>
            </a:r>
            <a:r>
              <a:rPr lang="en-AU" dirty="0"/>
              <a:t> INT NOT NULL,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dirty="0" err="1"/>
              <a:t>Yvalue</a:t>
            </a:r>
            <a:r>
              <a:rPr lang="en-AU" dirty="0"/>
              <a:t> INT CHECK (</a:t>
            </a:r>
            <a:r>
              <a:rPr lang="en-AU" dirty="0" err="1"/>
              <a:t>Yvalue</a:t>
            </a:r>
            <a:r>
              <a:rPr lang="en-AU" dirty="0"/>
              <a:t> &gt; </a:t>
            </a:r>
            <a:r>
              <a:rPr lang="en-AU" dirty="0" err="1"/>
              <a:t>Xvalue</a:t>
            </a:r>
            <a:r>
              <a:rPr lang="en-AU" dirty="0"/>
              <a:t>),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dirty="0" err="1"/>
              <a:t>Zvalue</a:t>
            </a:r>
            <a:r>
              <a:rPr lang="en-AU" dirty="0"/>
              <a:t> FLOAT CHECK (</a:t>
            </a:r>
            <a:r>
              <a:rPr lang="en-AU" dirty="0" err="1"/>
              <a:t>Zvalue</a:t>
            </a:r>
            <a:r>
              <a:rPr lang="en-AU" dirty="0"/>
              <a:t> &gt; ( SELECT MAX(price)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				         FROM Sells))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);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Database Modification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AU" sz="1800" dirty="0"/>
              <a:t>Simple Insertion</a:t>
            </a:r>
            <a:endParaRPr lang="en-AU" sz="1800" dirty="0"/>
          </a:p>
          <a:p>
            <a:pPr>
              <a:lnSpc>
                <a:spcPct val="170000"/>
              </a:lnSpc>
            </a:pPr>
            <a:r>
              <a:rPr lang="en-AU" sz="1800" dirty="0"/>
              <a:t>Accomplished via the INSERT operation:</a:t>
            </a:r>
            <a:endParaRPr lang="en-AU" sz="1800" dirty="0"/>
          </a:p>
          <a:p>
            <a:pPr marL="457200" lvl="1" indent="0">
              <a:lnSpc>
                <a:spcPct val="170000"/>
              </a:lnSpc>
              <a:buNone/>
            </a:pPr>
            <a:r>
              <a:rPr lang="en-AU" sz="1600" dirty="0"/>
              <a:t>INSERT INTO Relation VALUES</a:t>
            </a:r>
            <a:endParaRPr lang="en-AU" sz="1600" dirty="0"/>
          </a:p>
          <a:p>
            <a:pPr marL="457200" lvl="1" indent="0">
              <a:lnSpc>
                <a:spcPct val="170000"/>
              </a:lnSpc>
              <a:buNone/>
            </a:pPr>
            <a:r>
              <a:rPr lang="en-AU" sz="1600" dirty="0"/>
              <a:t>	(val1, val2, val3, ...)</a:t>
            </a:r>
            <a:endParaRPr lang="en-AU" sz="1600" dirty="0"/>
          </a:p>
          <a:p>
            <a:pPr>
              <a:lnSpc>
                <a:spcPct val="170000"/>
              </a:lnSpc>
            </a:pPr>
            <a:r>
              <a:rPr lang="en-AU" sz="1800" dirty="0"/>
              <a:t>Example: Add the fact that Justin likes ’Old’.</a:t>
            </a:r>
            <a:endParaRPr lang="en-AU" sz="1800" dirty="0"/>
          </a:p>
          <a:p>
            <a:pPr marL="457200" lvl="1" indent="0">
              <a:lnSpc>
                <a:spcPct val="170000"/>
              </a:lnSpc>
              <a:buNone/>
            </a:pPr>
            <a:r>
              <a:rPr lang="en-AU" sz="1600" dirty="0"/>
              <a:t>INSERT INTO Likes VALUES (’Justin’, ’Old’);</a:t>
            </a:r>
            <a:endParaRPr lang="en-AU" sz="1600" dirty="0"/>
          </a:p>
          <a:p>
            <a:pPr>
              <a:lnSpc>
                <a:spcPct val="170000"/>
              </a:lnSpc>
            </a:pPr>
            <a:r>
              <a:rPr lang="en-AU" sz="1800" dirty="0"/>
              <a:t>Can re-order attributes in tuple constant as long as order is specified in the INTO clause.</a:t>
            </a:r>
            <a:endParaRPr lang="en-AU" sz="1800" dirty="0"/>
          </a:p>
          <a:p>
            <a:pPr marL="457200" lvl="1" indent="0">
              <a:lnSpc>
                <a:spcPct val="170000"/>
              </a:lnSpc>
              <a:buNone/>
            </a:pPr>
            <a:r>
              <a:rPr lang="en-AU" sz="1600" dirty="0"/>
              <a:t>INSERT INTO Sells(</a:t>
            </a:r>
            <a:r>
              <a:rPr lang="en-AU" sz="1600" dirty="0" err="1"/>
              <a:t>price,bar,beer</a:t>
            </a:r>
            <a:r>
              <a:rPr lang="en-AU" sz="1600" dirty="0"/>
              <a:t>) VALUES</a:t>
            </a:r>
            <a:endParaRPr lang="en-AU" sz="1600" dirty="0"/>
          </a:p>
          <a:p>
            <a:pPr marL="457200" lvl="1" indent="0">
              <a:lnSpc>
                <a:spcPct val="170000"/>
              </a:lnSpc>
              <a:buNone/>
            </a:pPr>
            <a:r>
              <a:rPr lang="en-AU" sz="1600" dirty="0"/>
              <a:t>	(2.50, ’Coogee Bay Hotel’, ’Pale Ale’);</a:t>
            </a:r>
            <a:endParaRPr lang="en-A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Simple Insertion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888" y="1066800"/>
            <a:ext cx="8229600" cy="49530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/>
              <a:t>Example: insertion with insufficient values.</a:t>
            </a:r>
            <a:endParaRPr lang="en-AU" dirty="0"/>
          </a:p>
          <a:p>
            <a:pPr>
              <a:lnSpc>
                <a:spcPct val="160000"/>
              </a:lnSpc>
            </a:pPr>
            <a:r>
              <a:rPr lang="en-AU" dirty="0"/>
              <a:t>E.g. we specify that drinkers’ phone numbers cannot be NULL.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ALTER TABLE Drinkers ALTER COLUMN phone SET NOT NULL;</a:t>
            </a:r>
            <a:endParaRPr lang="en-AU" dirty="0"/>
          </a:p>
          <a:p>
            <a:pPr>
              <a:lnSpc>
                <a:spcPct val="160000"/>
              </a:lnSpc>
            </a:pPr>
            <a:r>
              <a:rPr lang="en-AU" dirty="0"/>
              <a:t>And then try to insert a new drinker whose phone number we don’t know: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INSERT INTO Drinkers(</a:t>
            </a:r>
            <a:r>
              <a:rPr lang="en-AU" dirty="0" err="1"/>
              <a:t>name,addr</a:t>
            </a:r>
            <a:r>
              <a:rPr lang="en-AU" dirty="0"/>
              <a:t>)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VALUES (’Zoe’, ’Manly’);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ERROR:  null value in column "phone" violates not-null constraint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6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DETAIL:  Failing row contains (Zoe, Manly, null).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Insertion from Queries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8244841" cy="472609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AU" dirty="0"/>
              <a:t>Can use the result of a query to perform insertion of multiple tuples at once.</a:t>
            </a:r>
            <a:endParaRPr lang="en-AU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en-AU" dirty="0"/>
              <a:t>	INSERT INTO Relation ( </a:t>
            </a:r>
            <a:r>
              <a:rPr lang="en-AU" dirty="0" err="1"/>
              <a:t>Subquery</a:t>
            </a:r>
            <a:r>
              <a:rPr lang="en-AU" dirty="0"/>
              <a:t> );</a:t>
            </a:r>
            <a:endParaRPr lang="en-AU" dirty="0"/>
          </a:p>
          <a:p>
            <a:pPr>
              <a:lnSpc>
                <a:spcPct val="200000"/>
              </a:lnSpc>
            </a:pPr>
            <a:r>
              <a:rPr lang="en-AU" dirty="0"/>
              <a:t>Tuples of </a:t>
            </a:r>
            <a:r>
              <a:rPr lang="en-AU" dirty="0" err="1"/>
              <a:t>Subquery</a:t>
            </a:r>
            <a:r>
              <a:rPr lang="en-AU" dirty="0"/>
              <a:t> must be projected into a suitable format (i.e. matching the tuple-type of Relation ).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Insertion from Queries</a:t>
            </a:r>
            <a:r>
              <a:rPr lang="en-AU" sz="1800" dirty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AU" b="1" dirty="0"/>
              <a:t>Example: </a:t>
            </a:r>
            <a:r>
              <a:rPr lang="en-AU" dirty="0"/>
              <a:t>Create a relation of John’s potential drinking buddies (i.e. people who go to the same bars as John).</a:t>
            </a:r>
            <a:endParaRPr lang="en-AU" dirty="0"/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CREATE TABLE </a:t>
            </a:r>
            <a:r>
              <a:rPr lang="en-AU" dirty="0" err="1"/>
              <a:t>DrinkingBuddies</a:t>
            </a:r>
            <a:r>
              <a:rPr lang="en-AU" dirty="0"/>
              <a:t> (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name </a:t>
            </a:r>
            <a:r>
              <a:rPr lang="en-AU" dirty="0" err="1"/>
              <a:t>varchar</a:t>
            </a:r>
            <a:r>
              <a:rPr lang="en-AU" dirty="0"/>
              <a:t>(20)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);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INSERT INTO </a:t>
            </a:r>
            <a:r>
              <a:rPr lang="en-AU" dirty="0" err="1"/>
              <a:t>DrinkingBuddies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(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SELECT DISTINCT f2.drinker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FROM Frequents f1, Frequents f2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WHERE f1.drinker = ’John’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	AND f2.drinker != ’John’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	AND f1.bar = f2.bar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);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3" name="Title 1"/>
          <p:cNvSpPr txBox="1"/>
          <p:nvPr/>
        </p:nvSpPr>
        <p:spPr>
          <a:xfrm>
            <a:off x="609600" y="5029200"/>
            <a:ext cx="8305800" cy="1219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70000"/>
              </a:lnSpc>
              <a:spcBef>
                <a:spcPct val="20000"/>
              </a:spcBef>
            </a:pPr>
            <a:r>
              <a:rPr lang="en-AU" sz="2400" dirty="0">
                <a:latin typeface="+mn-lt"/>
              </a:rPr>
              <a:t>	</a:t>
            </a:r>
            <a:r>
              <a:rPr lang="en-AU" sz="2000" dirty="0">
                <a:latin typeface="+mn-lt"/>
              </a:rPr>
              <a:t>SQL Queries:  What beers are made by Toohey’s?”</a:t>
            </a:r>
            <a:br>
              <a:rPr lang="en-AU" sz="2000" dirty="0">
                <a:latin typeface="+mn-lt"/>
              </a:rPr>
            </a:br>
            <a:r>
              <a:rPr lang="en-AU" sz="2000" i="1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SELECT Name FROM Beers WHERE </a:t>
            </a:r>
            <a:r>
              <a:rPr lang="en-AU" sz="2000" i="1" dirty="0" err="1">
                <a:solidFill>
                  <a:prstClr val="black"/>
                </a:solidFill>
                <a:latin typeface="+mn-lt"/>
                <a:ea typeface="+mn-ea"/>
                <a:cs typeface="+mn-cs"/>
              </a:rPr>
              <a:t>Manf</a:t>
            </a:r>
            <a:r>
              <a:rPr lang="en-AU" sz="2000" i="1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 = ‘</a:t>
            </a:r>
            <a:r>
              <a:rPr lang="en-AU" sz="2000" i="1" dirty="0" err="1">
                <a:solidFill>
                  <a:prstClr val="black"/>
                </a:solidFill>
                <a:latin typeface="+mn-lt"/>
                <a:ea typeface="+mn-ea"/>
                <a:cs typeface="+mn-cs"/>
              </a:rPr>
              <a:t>Toohey’’s</a:t>
            </a:r>
            <a:r>
              <a:rPr lang="en-AU" sz="2000" i="1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’;</a:t>
            </a:r>
            <a:endParaRPr lang="en-AU" sz="2400" dirty="0">
              <a:latin typeface="+mn-lt"/>
            </a:endParaRPr>
          </a:p>
        </p:txBody>
      </p:sp>
      <p:graphicFrame>
        <p:nvGraphicFramePr>
          <p:cNvPr id="4" name="Content Placeholder 3"/>
          <p:cNvGraphicFramePr/>
          <p:nvPr/>
        </p:nvGraphicFramePr>
        <p:xfrm>
          <a:off x="2438400" y="304800"/>
          <a:ext cx="3810000" cy="481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Manf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80/-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Caledonian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Bigfoot Barley Wine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Sierra Nevada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Burragorang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Bock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George IV Inn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Crown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Carlton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Carlton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Invalid Stout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Carlton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Melbourne Bitter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Carlton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New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Toohey’s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Old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Toohey’s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Old Admiral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Lord Nelson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Pale Ale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Sierra Nevada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Premium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Cascade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Red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Toohey’s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Sheaf Stout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Toohey’s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Sparkling Ale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Cooper’s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Stout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Cooper’s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Three Sheets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Lord Nelson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Victoria Bitter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Carlton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1295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Beers:</a:t>
            </a:r>
            <a:endParaRPr lang="en-AU" b="1" dirty="0">
              <a:solidFill>
                <a:prstClr val="black"/>
              </a:solidFill>
            </a:endParaRPr>
          </a:p>
        </p:txBody>
      </p:sp>
      <p:cxnSp>
        <p:nvCxnSpPr>
          <p:cNvPr id="6" name="Straight Arrow Connector 9"/>
          <p:cNvCxnSpPr/>
          <p:nvPr/>
        </p:nvCxnSpPr>
        <p:spPr>
          <a:xfrm flipH="1">
            <a:off x="5867400" y="2438400"/>
            <a:ext cx="1219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10"/>
          <p:cNvCxnSpPr/>
          <p:nvPr/>
        </p:nvCxnSpPr>
        <p:spPr>
          <a:xfrm flipH="1">
            <a:off x="5867400" y="2743200"/>
            <a:ext cx="1219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1"/>
          <p:cNvCxnSpPr/>
          <p:nvPr/>
        </p:nvCxnSpPr>
        <p:spPr>
          <a:xfrm flipH="1">
            <a:off x="5867400" y="3733800"/>
            <a:ext cx="1219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2"/>
          <p:cNvCxnSpPr/>
          <p:nvPr/>
        </p:nvCxnSpPr>
        <p:spPr>
          <a:xfrm flipH="1">
            <a:off x="5867400" y="4038600"/>
            <a:ext cx="1219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04800" y="-10886"/>
            <a:ext cx="1362874" cy="635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AU" altLang="zh-CN" sz="2400" i="1" dirty="0"/>
              <a:t>Example:</a:t>
            </a:r>
            <a:endParaRPr lang="en-AU" altLang="zh-CN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Deletion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Accomplished via the DELETE operation: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DELETE FROM Relation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WHERE </a:t>
            </a:r>
            <a:r>
              <a:rPr lang="en-AU" i="1" dirty="0"/>
              <a:t>Condition</a:t>
            </a:r>
            <a:endParaRPr lang="en-AU" i="1" dirty="0"/>
          </a:p>
          <a:p>
            <a:pPr>
              <a:lnSpc>
                <a:spcPct val="160000"/>
              </a:lnSpc>
            </a:pPr>
            <a:r>
              <a:rPr lang="en-AU" dirty="0"/>
              <a:t>Removes all tuples from Relation that satisfy Condition.</a:t>
            </a:r>
            <a:endParaRPr lang="en-AU" dirty="0"/>
          </a:p>
          <a:p>
            <a:pPr>
              <a:lnSpc>
                <a:spcPct val="160000"/>
              </a:lnSpc>
            </a:pPr>
            <a:r>
              <a:rPr lang="en-AU" b="1" dirty="0"/>
              <a:t>Example:</a:t>
            </a:r>
            <a:r>
              <a:rPr lang="en-AU" dirty="0"/>
              <a:t> Justin no longer likes Sparkling Ale.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DELETE FROM Likes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WHERE drinker = ’Justin’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	AND beer = ’Sparkling Ale’;</a:t>
            </a:r>
            <a:endParaRPr lang="en-AU" dirty="0"/>
          </a:p>
          <a:p>
            <a:pPr>
              <a:lnSpc>
                <a:spcPct val="160000"/>
              </a:lnSpc>
            </a:pPr>
            <a:r>
              <a:rPr lang="en-AU" b="1" dirty="0"/>
              <a:t>Special case: </a:t>
            </a:r>
            <a:r>
              <a:rPr lang="en-AU" dirty="0"/>
              <a:t>Make relation R empty.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DELETE FROM R;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Deletion</a:t>
            </a:r>
            <a:r>
              <a:rPr lang="en-AU" sz="1800" dirty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327" y="1066800"/>
            <a:ext cx="8229600" cy="5029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AU" b="1" dirty="0"/>
              <a:t>Example:</a:t>
            </a:r>
            <a:r>
              <a:rPr lang="en-AU" dirty="0"/>
              <a:t> Delete all beers for which there is another beer by the same manufacturer.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DELETE FROM Beers b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WHERE EXISTS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( SELECT name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   FROM Beers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   WHERE </a:t>
            </a:r>
            <a:r>
              <a:rPr lang="en-AU" dirty="0" err="1"/>
              <a:t>manf</a:t>
            </a:r>
            <a:r>
              <a:rPr lang="en-AU" dirty="0"/>
              <a:t> = </a:t>
            </a:r>
            <a:r>
              <a:rPr lang="en-AU" dirty="0" err="1"/>
              <a:t>b.manf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   AND name != b.name);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Semantics here is subtle ...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If there is a manufacturer that makes only two beers, how many of them will be deleted?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E.g. after first beer is deleted, second beer no longer satisfies condition.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In fact, condition is evaluated for each tuple before making any changes.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Deletion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749" y="10668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AU" dirty="0"/>
              <a:t>Semantics of the above Deletion: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Evaluation of DELETE FROM R WHERE Cond can be viewed as: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FOR EACH tuple T in R DO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IF T satisfies Cond THEN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       make a note of this T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END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END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FOR EACH noted tuple T DO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remove T from relation R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END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Updates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077200" cy="4953000"/>
          </a:xfrm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en-AU" dirty="0"/>
              <a:t>An update allows you to modify values of specified attributes in specified tuples of a relation: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UPDATE </a:t>
            </a:r>
            <a:r>
              <a:rPr lang="en-AU" i="1" dirty="0"/>
              <a:t>R</a:t>
            </a:r>
            <a:endParaRPr lang="en-AU" i="1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SET </a:t>
            </a:r>
            <a:r>
              <a:rPr lang="en-AU" i="1" dirty="0"/>
              <a:t>list of assignments</a:t>
            </a:r>
            <a:endParaRPr lang="en-AU" i="1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WHERE </a:t>
            </a:r>
            <a:r>
              <a:rPr lang="en-AU" i="1" dirty="0"/>
              <a:t>Condition</a:t>
            </a:r>
            <a:endParaRPr lang="en-AU" i="1" dirty="0"/>
          </a:p>
          <a:p>
            <a:pPr>
              <a:lnSpc>
                <a:spcPct val="140000"/>
              </a:lnSpc>
            </a:pPr>
            <a:r>
              <a:rPr lang="en-AU" dirty="0"/>
              <a:t>Each tuple in relation R that satisfies Condition has the assignments applied to it.</a:t>
            </a:r>
            <a:endParaRPr lang="en-AU" dirty="0"/>
          </a:p>
          <a:p>
            <a:pPr>
              <a:lnSpc>
                <a:spcPct val="140000"/>
              </a:lnSpc>
            </a:pPr>
            <a:r>
              <a:rPr lang="en-AU" b="1" dirty="0"/>
              <a:t>Example: </a:t>
            </a:r>
            <a:r>
              <a:rPr lang="en-AU" dirty="0"/>
              <a:t>John moves to Coogee.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UPDATE Drinkers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SET </a:t>
            </a:r>
            <a:r>
              <a:rPr lang="en-AU" dirty="0" err="1"/>
              <a:t>addr</a:t>
            </a:r>
            <a:r>
              <a:rPr lang="en-AU" dirty="0"/>
              <a:t> = ’Coogee’ ,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       phone = ’9665-4321’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WHERE name = ’John’;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Updates</a:t>
            </a:r>
            <a:r>
              <a:rPr lang="en-AU" sz="1800" dirty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/>
              <a:t>Can update many tuples at once (all tuples that satisfy condition)</a:t>
            </a:r>
            <a:endParaRPr lang="en-AU" dirty="0"/>
          </a:p>
          <a:p>
            <a:pPr>
              <a:lnSpc>
                <a:spcPct val="160000"/>
              </a:lnSpc>
            </a:pPr>
            <a:r>
              <a:rPr lang="en-AU" b="1" dirty="0"/>
              <a:t>“Good” Example</a:t>
            </a:r>
            <a:r>
              <a:rPr lang="en-AU" dirty="0"/>
              <a:t>: Make $3 the maximum price for beer.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UPDATE Sells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SET price = 3.00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WHERE price &gt; 3.00;</a:t>
            </a:r>
            <a:endParaRPr lang="en-AU" dirty="0"/>
          </a:p>
          <a:p>
            <a:pPr>
              <a:lnSpc>
                <a:spcPct val="160000"/>
              </a:lnSpc>
            </a:pPr>
            <a:r>
              <a:rPr lang="en-AU" b="1" dirty="0"/>
              <a:t>“Bad” Example</a:t>
            </a:r>
            <a:r>
              <a:rPr lang="en-AU" dirty="0"/>
              <a:t>: Increase beer prices by 10%.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UPDATE Sells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SET price = price * 1.10;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Changing Tables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Accomplished via the ALTER TABLE operation:</a:t>
            </a:r>
            <a:endParaRPr lang="en-AU" dirty="0"/>
          </a:p>
          <a:p>
            <a:pPr lvl="1">
              <a:lnSpc>
                <a:spcPct val="150000"/>
              </a:lnSpc>
            </a:pPr>
            <a:r>
              <a:rPr lang="en-AU" dirty="0"/>
              <a:t>ALTER TABLE </a:t>
            </a:r>
            <a:r>
              <a:rPr lang="en-AU" i="1" dirty="0"/>
              <a:t>Relation Modifications</a:t>
            </a:r>
            <a:endParaRPr lang="en-AU" i="1" dirty="0"/>
          </a:p>
          <a:p>
            <a:pPr>
              <a:lnSpc>
                <a:spcPct val="150000"/>
              </a:lnSpc>
            </a:pPr>
            <a:r>
              <a:rPr lang="en-AU" dirty="0"/>
              <a:t>Some possible modifications are:</a:t>
            </a:r>
            <a:endParaRPr lang="en-AU" dirty="0"/>
          </a:p>
          <a:p>
            <a:pPr lvl="1">
              <a:lnSpc>
                <a:spcPct val="150000"/>
              </a:lnSpc>
            </a:pPr>
            <a:r>
              <a:rPr lang="en-AU" dirty="0"/>
              <a:t>add a new column (attribute),</a:t>
            </a:r>
            <a:endParaRPr lang="en-AU" dirty="0"/>
          </a:p>
          <a:p>
            <a:pPr lvl="1">
              <a:lnSpc>
                <a:spcPct val="150000"/>
              </a:lnSpc>
            </a:pPr>
            <a:r>
              <a:rPr lang="en-AU" dirty="0"/>
              <a:t>change the properties of an existing attribute,</a:t>
            </a:r>
            <a:endParaRPr lang="en-AU" dirty="0"/>
          </a:p>
          <a:p>
            <a:pPr lvl="1">
              <a:lnSpc>
                <a:spcPct val="150000"/>
              </a:lnSpc>
            </a:pPr>
            <a:r>
              <a:rPr lang="en-AU" dirty="0"/>
              <a:t>remove an attribute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Changing Tables</a:t>
            </a:r>
            <a:r>
              <a:rPr lang="en-AU" sz="1800" dirty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518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Example: Add phone numbers for hotels.</a:t>
            </a:r>
            <a:endParaRPr lang="en-AU" dirty="0"/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ALTER TABLE Bars</a:t>
            </a:r>
            <a:endParaRPr lang="en-AU" dirty="0"/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ADD phone char(10) DEFAULT ’Unlisted’;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This appends a new column to the table and sets value for this attribute to ’Unlisted’ in every tuple.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Specific phone numbers can subsequently be added via:</a:t>
            </a:r>
            <a:endParaRPr lang="en-AU" dirty="0"/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UPDATE Bars</a:t>
            </a:r>
            <a:endParaRPr lang="en-AU" dirty="0"/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SET phone = ’9665-0000’</a:t>
            </a:r>
            <a:endParaRPr lang="en-AU" dirty="0"/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WHERE name = ’Coogee Bay Hotel’;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If no default values is given, new column is set to all NULL.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Changing Tables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3048000"/>
          </a:xfrm>
        </p:spPr>
        <p:txBody>
          <a:bodyPr>
            <a:normAutofit fontScale="92500"/>
          </a:bodyPr>
          <a:lstStyle/>
          <a:p>
            <a:r>
              <a:rPr lang="en-AU" sz="2400" dirty="0"/>
              <a:t>Can make multiple changes to one relation with a single ALTER.</a:t>
            </a:r>
            <a:endParaRPr lang="en-AU" sz="2400" dirty="0"/>
          </a:p>
          <a:p>
            <a:r>
              <a:rPr lang="en-AU" sz="2400" dirty="0"/>
              <a:t>Example: Add opening and closing times to Bars</a:t>
            </a:r>
            <a:endParaRPr lang="en-AU" sz="2400" dirty="0"/>
          </a:p>
          <a:p>
            <a:pPr marL="457200" lvl="1" indent="0">
              <a:buNone/>
            </a:pPr>
            <a:r>
              <a:rPr lang="en-AU" sz="2000" dirty="0"/>
              <a:t>ALTER TABLE Bars </a:t>
            </a:r>
            <a:endParaRPr lang="en-AU" sz="2000" dirty="0"/>
          </a:p>
          <a:p>
            <a:pPr marL="457200" lvl="1" indent="0">
              <a:buNone/>
            </a:pPr>
            <a:r>
              <a:rPr lang="en-AU" sz="2000" dirty="0"/>
              <a:t>Add opens NUMERIC(4,2) DEFAULT 10.00 ,</a:t>
            </a:r>
            <a:endParaRPr lang="en-AU" sz="2000" dirty="0"/>
          </a:p>
          <a:p>
            <a:pPr marL="457200" lvl="1" indent="0">
              <a:buNone/>
            </a:pPr>
            <a:r>
              <a:rPr lang="en-AU" sz="2000" dirty="0"/>
              <a:t>Add closes NUMERIC(4,2) DEFAULT 23.00 ,</a:t>
            </a:r>
            <a:endParaRPr lang="en-AU" sz="2000" dirty="0"/>
          </a:p>
          <a:p>
            <a:pPr marL="457200" lvl="1" indent="0">
              <a:buNone/>
            </a:pPr>
            <a:r>
              <a:rPr lang="en-AU" sz="2000" dirty="0"/>
              <a:t>Add manager VARCHAR(20)</a:t>
            </a:r>
            <a:endParaRPr lang="en-AU" sz="2000" dirty="0"/>
          </a:p>
          <a:p>
            <a:pPr marL="457200" lvl="1" indent="0">
              <a:buNone/>
            </a:pPr>
            <a:r>
              <a:rPr lang="en-AU" sz="2000" dirty="0"/>
              <a:t>;</a:t>
            </a:r>
            <a:endParaRPr lang="en-AU" sz="2000" dirty="0"/>
          </a:p>
          <a:p>
            <a:r>
              <a:rPr lang="en-AU" sz="2400" dirty="0"/>
              <a:t>Note that manager will be initially </a:t>
            </a:r>
            <a:r>
              <a:rPr lang="en-AU" sz="2400" i="1" dirty="0"/>
              <a:t>NULL</a:t>
            </a:r>
            <a:r>
              <a:rPr lang="en-AU" sz="2400" dirty="0"/>
              <a:t> for all hotels.</a:t>
            </a:r>
            <a:endParaRPr lang="en-AU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AU" dirty="0"/>
              <a:t>A </a:t>
            </a:r>
            <a:r>
              <a:rPr lang="en-AU" b="1" dirty="0"/>
              <a:t>view</a:t>
            </a:r>
            <a:r>
              <a:rPr lang="en-AU" dirty="0"/>
              <a:t> is like a ”virtual relation” defined in terms of other relations.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The other relations may be views (</a:t>
            </a:r>
            <a:r>
              <a:rPr lang="en-AU" i="1" dirty="0" err="1"/>
              <a:t>intensional</a:t>
            </a:r>
            <a:r>
              <a:rPr lang="en-AU" i="1" dirty="0"/>
              <a:t> relations</a:t>
            </a:r>
            <a:r>
              <a:rPr lang="en-AU" dirty="0"/>
              <a:t>) or stored relations (</a:t>
            </a:r>
            <a:r>
              <a:rPr lang="en-AU" i="1" dirty="0"/>
              <a:t>extensional relations, base relations</a:t>
            </a:r>
            <a:r>
              <a:rPr lang="en-AU" dirty="0"/>
              <a:t>).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View are defined via: CREATE VIEW </a:t>
            </a:r>
            <a:r>
              <a:rPr lang="en-AU" i="1" dirty="0" err="1"/>
              <a:t>ViewName</a:t>
            </a:r>
            <a:r>
              <a:rPr lang="en-AU" dirty="0"/>
              <a:t> AS </a:t>
            </a:r>
            <a:r>
              <a:rPr lang="en-AU" i="1" dirty="0"/>
              <a:t>Query</a:t>
            </a:r>
            <a:endParaRPr lang="en-AU" i="1" dirty="0"/>
          </a:p>
          <a:p>
            <a:pPr>
              <a:lnSpc>
                <a:spcPct val="170000"/>
              </a:lnSpc>
            </a:pPr>
            <a:r>
              <a:rPr lang="en-AU" dirty="0"/>
              <a:t>The view is valid only as long as the underlying query is valid. 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Views may be removed via: DROP VIEW </a:t>
            </a:r>
            <a:r>
              <a:rPr lang="en-AU" i="1" dirty="0" err="1"/>
              <a:t>ViewName</a:t>
            </a:r>
            <a:endParaRPr lang="en-AU" i="1" dirty="0"/>
          </a:p>
          <a:p>
            <a:pPr>
              <a:lnSpc>
                <a:spcPct val="170000"/>
              </a:lnSpc>
            </a:pPr>
            <a:r>
              <a:rPr lang="en-AU" dirty="0"/>
              <a:t>Removing a view has no effect on the relations used by the view.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Views</a:t>
            </a:r>
            <a:r>
              <a:rPr lang="en-AU" sz="1800" dirty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1" dirty="0"/>
              <a:t>Example:</a:t>
            </a:r>
            <a:r>
              <a:rPr lang="en-AU" dirty="0"/>
              <a:t> An avid CUB drinker might not be interested in any other kinds of beer.</a:t>
            </a:r>
            <a:endParaRPr lang="en-AU" dirty="0"/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CREATE VIEW </a:t>
            </a:r>
            <a:r>
              <a:rPr lang="en-AU" dirty="0" err="1"/>
              <a:t>MyBeers</a:t>
            </a:r>
            <a:r>
              <a:rPr lang="en-AU" dirty="0"/>
              <a:t> AS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SELECT name, </a:t>
            </a:r>
            <a:r>
              <a:rPr lang="en-AU" dirty="0" err="1"/>
              <a:t>manf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FROM Beers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WHERE </a:t>
            </a:r>
            <a:r>
              <a:rPr lang="en-AU" dirty="0" err="1"/>
              <a:t>manf</a:t>
            </a:r>
            <a:r>
              <a:rPr lang="en-AU" dirty="0"/>
              <a:t> = ’Carlton’;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SELECT * FROM </a:t>
            </a:r>
            <a:r>
              <a:rPr lang="en-AU" dirty="0" err="1"/>
              <a:t>MyBeers</a:t>
            </a:r>
            <a:r>
              <a:rPr lang="en-AU" dirty="0"/>
              <a:t>;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NAME 		MANF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------------------------- 	------------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Crown Lager 		Carlton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Fosters Lager 		Carlton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Invalid Stout 		Carlton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Melbourne Bitter 	Carlton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Victoria Bitter 		Carlton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Queries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50292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AU" sz="1800" dirty="0"/>
              <a:t>To answer the question “What beers are made by Toohey’s?”, we could ask:</a:t>
            </a:r>
            <a:endParaRPr lang="en-AU" sz="1800" dirty="0"/>
          </a:p>
          <a:p>
            <a:pPr>
              <a:lnSpc>
                <a:spcPct val="170000"/>
              </a:lnSpc>
            </a:pPr>
            <a:r>
              <a:rPr lang="en-AU" sz="1800" i="1" dirty="0"/>
              <a:t>SELECT Name FROM Beers WHERE </a:t>
            </a:r>
            <a:r>
              <a:rPr lang="en-AU" sz="1800" i="1" dirty="0" err="1"/>
              <a:t>Manf</a:t>
            </a:r>
            <a:r>
              <a:rPr lang="en-AU" sz="1800" i="1" dirty="0"/>
              <a:t> = ‘</a:t>
            </a:r>
            <a:r>
              <a:rPr lang="en-AU" sz="1800" i="1" dirty="0" err="1"/>
              <a:t>Toohey</a:t>
            </a:r>
            <a:r>
              <a:rPr lang="en-AU" sz="1800" i="1" dirty="0"/>
              <a:t>’’s’;</a:t>
            </a:r>
            <a:endParaRPr lang="en-AU" sz="1800" i="1" dirty="0"/>
          </a:p>
          <a:p>
            <a:pPr>
              <a:lnSpc>
                <a:spcPct val="170000"/>
              </a:lnSpc>
            </a:pPr>
            <a:r>
              <a:rPr lang="en-AU" sz="1800" dirty="0"/>
              <a:t>This gives a subset of the Beers relation, displayed as:</a:t>
            </a:r>
            <a:endParaRPr lang="en-AU" sz="1800" dirty="0"/>
          </a:p>
          <a:p>
            <a:pPr marL="914400" lvl="2" indent="0">
              <a:lnSpc>
                <a:spcPct val="120000"/>
              </a:lnSpc>
              <a:buNone/>
            </a:pPr>
            <a:r>
              <a:rPr lang="en-AU" sz="1800" dirty="0"/>
              <a:t>Name</a:t>
            </a:r>
            <a:endParaRPr lang="en-AU" sz="1800" dirty="0"/>
          </a:p>
          <a:p>
            <a:pPr marL="914400" lvl="2" indent="0">
              <a:lnSpc>
                <a:spcPct val="120000"/>
              </a:lnSpc>
              <a:buNone/>
            </a:pPr>
            <a:r>
              <a:rPr lang="en-AU" sz="1800" dirty="0"/>
              <a:t>--------------------</a:t>
            </a:r>
            <a:endParaRPr lang="en-AU" sz="1800" dirty="0"/>
          </a:p>
          <a:p>
            <a:pPr marL="914400" lvl="2" indent="0">
              <a:lnSpc>
                <a:spcPct val="120000"/>
              </a:lnSpc>
              <a:buNone/>
            </a:pPr>
            <a:r>
              <a:rPr lang="en-AU" sz="1800" dirty="0"/>
              <a:t>New</a:t>
            </a:r>
            <a:endParaRPr lang="en-AU" sz="1800" dirty="0"/>
          </a:p>
          <a:p>
            <a:pPr marL="914400" lvl="2" indent="0">
              <a:lnSpc>
                <a:spcPct val="120000"/>
              </a:lnSpc>
              <a:buNone/>
            </a:pPr>
            <a:r>
              <a:rPr lang="en-AU" sz="1800" dirty="0"/>
              <a:t>Old</a:t>
            </a:r>
            <a:endParaRPr lang="en-AU" sz="1800" dirty="0"/>
          </a:p>
          <a:p>
            <a:pPr marL="914400" lvl="2" indent="0">
              <a:lnSpc>
                <a:spcPct val="120000"/>
              </a:lnSpc>
              <a:buNone/>
            </a:pPr>
            <a:r>
              <a:rPr lang="en-AU" sz="1800" dirty="0"/>
              <a:t>Red</a:t>
            </a:r>
            <a:endParaRPr lang="en-AU" sz="1800" dirty="0"/>
          </a:p>
          <a:p>
            <a:pPr marL="914400" lvl="2" indent="0">
              <a:lnSpc>
                <a:spcPct val="120000"/>
              </a:lnSpc>
              <a:buNone/>
            </a:pPr>
            <a:r>
              <a:rPr lang="en-AU" sz="1800" dirty="0"/>
              <a:t>Sheaf Stout</a:t>
            </a:r>
            <a:endParaRPr lang="en-AU" sz="1800" dirty="0"/>
          </a:p>
          <a:p>
            <a:pPr>
              <a:lnSpc>
                <a:spcPct val="170000"/>
              </a:lnSpc>
            </a:pPr>
            <a:r>
              <a:rPr lang="en-AU" sz="1800" dirty="0"/>
              <a:t>Quotes are escaped by doubling them (‘ ‘)</a:t>
            </a:r>
            <a:endParaRPr lang="en-AU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Views</a:t>
            </a:r>
            <a:r>
              <a:rPr lang="en-AU" sz="1800" dirty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A view might not use all attributes of the base relations.</a:t>
            </a:r>
            <a:endParaRPr lang="en-AU" dirty="0"/>
          </a:p>
          <a:p>
            <a:r>
              <a:rPr lang="en-AU" b="1" dirty="0"/>
              <a:t>Example:</a:t>
            </a:r>
            <a:r>
              <a:rPr lang="en-AU" dirty="0"/>
              <a:t> We don’t really need the address of inner-city hotels.</a:t>
            </a:r>
            <a:endParaRPr lang="en-AU" dirty="0"/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CREATE VIEW </a:t>
            </a:r>
            <a:r>
              <a:rPr lang="en-AU" dirty="0" err="1"/>
              <a:t>InnerCityHotels</a:t>
            </a:r>
            <a:r>
              <a:rPr lang="en-AU" dirty="0"/>
              <a:t> AS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SELECT name, license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FROM Bars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WHERE </a:t>
            </a:r>
            <a:r>
              <a:rPr lang="en-AU" dirty="0" err="1"/>
              <a:t>addr</a:t>
            </a:r>
            <a:r>
              <a:rPr lang="en-AU" dirty="0"/>
              <a:t> = ’The Rocks’ OR </a:t>
            </a:r>
            <a:r>
              <a:rPr lang="en-AU" dirty="0" err="1"/>
              <a:t>addr</a:t>
            </a:r>
            <a:r>
              <a:rPr lang="en-AU" dirty="0"/>
              <a:t> = ’Sydney’;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SELECT * FROM </a:t>
            </a:r>
            <a:r>
              <a:rPr lang="en-AU" dirty="0" err="1"/>
              <a:t>InnerCityHotels</a:t>
            </a:r>
            <a:r>
              <a:rPr lang="en-AU" dirty="0"/>
              <a:t>;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NAME 			LICENSE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------------------------------ 	----------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Australia Hotel 		123456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Lord Nelson 			123888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Marble Bar 			122123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Renaming View Attributes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/>
              <a:t>This can be achieved in two different ways: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CREATE VIEW </a:t>
            </a:r>
            <a:r>
              <a:rPr lang="en-AU" dirty="0" err="1"/>
              <a:t>InnerCityPubs</a:t>
            </a:r>
            <a:r>
              <a:rPr lang="en-AU" dirty="0"/>
              <a:t> AS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	SELECT name AS pub, license AS </a:t>
            </a:r>
            <a:r>
              <a:rPr lang="en-AU" dirty="0" err="1"/>
              <a:t>lic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	FROM Bars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	WHERE </a:t>
            </a:r>
            <a:r>
              <a:rPr lang="en-AU" dirty="0" err="1"/>
              <a:t>addr</a:t>
            </a:r>
            <a:r>
              <a:rPr lang="en-AU" dirty="0"/>
              <a:t> IN (’The Rocks’, ’Sydney’);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CREATE VIEW </a:t>
            </a:r>
            <a:r>
              <a:rPr lang="en-AU" dirty="0" err="1"/>
              <a:t>InnerCityPubs</a:t>
            </a:r>
            <a:r>
              <a:rPr lang="en-AU" dirty="0"/>
              <a:t>(</a:t>
            </a:r>
            <a:r>
              <a:rPr lang="en-AU" dirty="0" err="1"/>
              <a:t>pub,lic</a:t>
            </a:r>
            <a:r>
              <a:rPr lang="en-AU" dirty="0"/>
              <a:t>) AS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	SELECT name, license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	FROM Bars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	WHERE </a:t>
            </a:r>
            <a:r>
              <a:rPr lang="en-AU" dirty="0" err="1"/>
              <a:t>addr</a:t>
            </a:r>
            <a:r>
              <a:rPr lang="en-AU" dirty="0"/>
              <a:t> IN (’The Rocks’, ’Sydney’);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Views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Views can be used in queries just as if they were stored relations.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Unlike stored relations, views can ”change” without explicit modification operations (i.e. by changing underlying relations).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b="1" dirty="0"/>
              <a:t>Example</a:t>
            </a:r>
            <a:r>
              <a:rPr lang="en-AU" dirty="0"/>
              <a:t>: The Lord Nelson changes license.</a:t>
            </a:r>
            <a:endParaRPr lang="en-AU" dirty="0"/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UPDATE Bars SET license=‘111223’ WHERE name=‘Lord Nelson’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SELECT * FROM </a:t>
            </a:r>
            <a:r>
              <a:rPr lang="en-AU" dirty="0" err="1"/>
              <a:t>InnerCityHotels</a:t>
            </a:r>
            <a:r>
              <a:rPr lang="en-AU" dirty="0"/>
              <a:t>;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NAME 		LICENSE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------------------------------ 	----------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Australia Hotel 	123456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Marble Bar 		12212</a:t>
            </a:r>
            <a:endParaRPr lang="en-AU" dirty="0"/>
          </a:p>
          <a:p>
            <a:pPr marL="457200" lvl="1" indent="0">
              <a:buNone/>
            </a:pPr>
            <a:r>
              <a:rPr lang="en-AU" altLang="zh-CN" dirty="0"/>
              <a:t>Lord Nelson		111223	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Views</a:t>
            </a:r>
            <a:r>
              <a:rPr lang="en-AU" sz="1800" dirty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/>
              <a:t>We can treat views as ”macros” that will be re-written into queries on the base relation.</a:t>
            </a:r>
            <a:endParaRPr lang="en-AU" dirty="0"/>
          </a:p>
          <a:p>
            <a:pPr>
              <a:lnSpc>
                <a:spcPct val="160000"/>
              </a:lnSpc>
            </a:pPr>
            <a:r>
              <a:rPr lang="en-AU" dirty="0"/>
              <a:t>This is most easily seen by converting to relational algebra, and following transformation that an SQL query evaluator might make.</a:t>
            </a:r>
            <a:endParaRPr lang="en-AU" dirty="0"/>
          </a:p>
          <a:p>
            <a:pPr>
              <a:lnSpc>
                <a:spcPct val="160000"/>
              </a:lnSpc>
            </a:pPr>
            <a:r>
              <a:rPr lang="en-AU" b="1" dirty="0"/>
              <a:t>Example</a:t>
            </a:r>
            <a:r>
              <a:rPr lang="en-AU" dirty="0"/>
              <a:t>: Using the </a:t>
            </a:r>
            <a:r>
              <a:rPr lang="en-AU" dirty="0" err="1"/>
              <a:t>InnerCityHotels</a:t>
            </a:r>
            <a:r>
              <a:rPr lang="en-AU" dirty="0"/>
              <a:t> view.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CREATE VIEW </a:t>
            </a:r>
            <a:r>
              <a:rPr lang="en-AU" dirty="0" err="1"/>
              <a:t>InnerCityHotels</a:t>
            </a:r>
            <a:r>
              <a:rPr lang="en-AU" dirty="0"/>
              <a:t> AS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SELECT name, license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FROM Bars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WHERE </a:t>
            </a:r>
            <a:r>
              <a:rPr lang="en-AU" dirty="0" err="1"/>
              <a:t>addr</a:t>
            </a:r>
            <a:r>
              <a:rPr lang="en-AU" dirty="0"/>
              <a:t> IN (’The Rocks’, ’Sydney’);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SELECT pub FROM </a:t>
            </a:r>
            <a:r>
              <a:rPr lang="en-AU" dirty="0" err="1"/>
              <a:t>InnerCityHotels</a:t>
            </a:r>
            <a:r>
              <a:rPr lang="en-AU" dirty="0"/>
              <a:t> WHERE </a:t>
            </a:r>
            <a:r>
              <a:rPr lang="en-AU" dirty="0" err="1"/>
              <a:t>lic</a:t>
            </a:r>
            <a:r>
              <a:rPr lang="en-AU" dirty="0"/>
              <a:t> = ’123456’;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Updating Views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400" dirty="0"/>
              <a:t>Under the following conditions, it makes sense to allow view updates:</a:t>
            </a:r>
            <a:endParaRPr lang="en-AU" sz="2400" dirty="0"/>
          </a:p>
          <a:p>
            <a:pPr lvl="1">
              <a:lnSpc>
                <a:spcPct val="150000"/>
              </a:lnSpc>
            </a:pPr>
            <a:r>
              <a:rPr lang="en-AU" sz="2000" dirty="0"/>
              <a:t>the view involves a single relation R</a:t>
            </a:r>
            <a:endParaRPr lang="en-AU" sz="2000" dirty="0"/>
          </a:p>
          <a:p>
            <a:pPr lvl="1">
              <a:lnSpc>
                <a:spcPct val="150000"/>
              </a:lnSpc>
            </a:pPr>
            <a:r>
              <a:rPr lang="en-AU" sz="2000" dirty="0"/>
              <a:t>the WHERE clause does not involve R in a </a:t>
            </a:r>
            <a:r>
              <a:rPr lang="en-AU" sz="2000" dirty="0" err="1"/>
              <a:t>subquery</a:t>
            </a:r>
            <a:endParaRPr lang="en-AU" sz="2000" dirty="0"/>
          </a:p>
          <a:p>
            <a:pPr lvl="1">
              <a:lnSpc>
                <a:spcPct val="150000"/>
              </a:lnSpc>
            </a:pPr>
            <a:r>
              <a:rPr lang="en-AU" sz="2000" dirty="0"/>
              <a:t>there must be attributes in SELECT that allow the new tuple to be retrieved; unmentioned attributes are set to NULL</a:t>
            </a:r>
            <a:endParaRPr lang="en-A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Updating Views</a:t>
            </a:r>
            <a:r>
              <a:rPr lang="en-AU" sz="1800" dirty="0"/>
              <a:t>(cont.)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/>
              <a:t>Example: Our </a:t>
            </a:r>
            <a:r>
              <a:rPr lang="en-AU" dirty="0" err="1"/>
              <a:t>InnerCityHotel</a:t>
            </a:r>
            <a:r>
              <a:rPr lang="en-AU" dirty="0"/>
              <a:t> view is not updatable.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INSERT INTO </a:t>
            </a:r>
            <a:r>
              <a:rPr lang="en-AU" dirty="0" err="1"/>
              <a:t>InnerCityHotels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VALUES (’</a:t>
            </a:r>
            <a:r>
              <a:rPr lang="en-AU" dirty="0" err="1"/>
              <a:t>Jackson’’s</a:t>
            </a:r>
            <a:r>
              <a:rPr lang="en-AU" dirty="0"/>
              <a:t> on George’, ’9876543’);</a:t>
            </a:r>
            <a:endParaRPr lang="en-AU" dirty="0"/>
          </a:p>
          <a:p>
            <a:pPr>
              <a:lnSpc>
                <a:spcPct val="160000"/>
              </a:lnSpc>
            </a:pPr>
            <a:r>
              <a:rPr lang="en-AU" dirty="0"/>
              <a:t>creates a new tuple in the Bars relation: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(’</a:t>
            </a:r>
            <a:r>
              <a:rPr lang="en-AU" dirty="0" err="1"/>
              <a:t>Jackson’’s</a:t>
            </a:r>
            <a:r>
              <a:rPr lang="en-AU" dirty="0"/>
              <a:t> on George’, NULL, ’9876543’)</a:t>
            </a:r>
            <a:endParaRPr lang="en-AU" dirty="0"/>
          </a:p>
          <a:p>
            <a:pPr>
              <a:lnSpc>
                <a:spcPct val="160000"/>
              </a:lnSpc>
            </a:pPr>
            <a:r>
              <a:rPr lang="en-AU" dirty="0"/>
              <a:t>when we SELECT from the view, this new tuple does not satisfy the view condition: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 err="1"/>
              <a:t>addr</a:t>
            </a:r>
            <a:r>
              <a:rPr lang="en-AU" dirty="0"/>
              <a:t> IN (’The Rocks’, ’Sydney’)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Updating Views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If we had chosen to omit the license attribute instead, it would be updatable:</a:t>
            </a:r>
            <a:endParaRPr lang="en-AU" dirty="0"/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CREATE VIEW </a:t>
            </a:r>
            <a:r>
              <a:rPr lang="en-AU" dirty="0" err="1"/>
              <a:t>CityHotels</a:t>
            </a:r>
            <a:r>
              <a:rPr lang="en-AU" dirty="0"/>
              <a:t> AS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SELECT </a:t>
            </a:r>
            <a:r>
              <a:rPr lang="en-AU" dirty="0" err="1"/>
              <a:t>name,addr</a:t>
            </a:r>
            <a:r>
              <a:rPr lang="en-AU" dirty="0"/>
              <a:t> FROM Bars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WHERE </a:t>
            </a:r>
            <a:r>
              <a:rPr lang="en-AU" dirty="0" err="1"/>
              <a:t>addr</a:t>
            </a:r>
            <a:r>
              <a:rPr lang="en-AU" dirty="0"/>
              <a:t> IN (’The Rocks’, ’Sydney’);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INSERT INTO </a:t>
            </a:r>
            <a:r>
              <a:rPr lang="en-AU" dirty="0" err="1"/>
              <a:t>CityHotels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VALUES (’</a:t>
            </a:r>
            <a:r>
              <a:rPr lang="en-AU" dirty="0" err="1"/>
              <a:t>Jackson’’s</a:t>
            </a:r>
            <a:r>
              <a:rPr lang="en-AU" dirty="0"/>
              <a:t> on George’, ’Sydney’);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SELECT * FROM </a:t>
            </a:r>
            <a:r>
              <a:rPr lang="en-AU" dirty="0" err="1"/>
              <a:t>CityHotels</a:t>
            </a:r>
            <a:r>
              <a:rPr lang="en-AU" dirty="0"/>
              <a:t>;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NAME 			ADDR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------------------------- 		-----------------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Australia Hotel 		The Rocks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Marble Bar 			Sydney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Jackson’s on George 		Sydney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-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34147</Words>
  <Application>WPS 演示</Application>
  <PresentationFormat>全屏显示(4:3)</PresentationFormat>
  <Paragraphs>2704</Paragraphs>
  <Slides>96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106" baseType="lpstr">
      <vt:lpstr>Arial</vt:lpstr>
      <vt:lpstr>宋体</vt:lpstr>
      <vt:lpstr>Wingdings</vt:lpstr>
      <vt:lpstr>Calibri</vt:lpstr>
      <vt:lpstr>Calibri</vt:lpstr>
      <vt:lpstr>Times New Roman</vt:lpstr>
      <vt:lpstr>微软雅黑</vt:lpstr>
      <vt:lpstr>Arial Unicode MS</vt:lpstr>
      <vt:lpstr>黑体</vt:lpstr>
      <vt:lpstr>回顾</vt:lpstr>
      <vt:lpstr>SQL</vt:lpstr>
      <vt:lpstr>SQL-99</vt:lpstr>
      <vt:lpstr>Sample Database</vt:lpstr>
      <vt:lpstr>Sample Database(cont)</vt:lpstr>
      <vt:lpstr>Sample Database(cont)</vt:lpstr>
      <vt:lpstr>Sample Database(cont)</vt:lpstr>
      <vt:lpstr>Sample Database(cont)</vt:lpstr>
      <vt:lpstr>PowerPoint 演示文稿</vt:lpstr>
      <vt:lpstr>SQL Queries</vt:lpstr>
      <vt:lpstr>SQL Queries(cont)</vt:lpstr>
      <vt:lpstr>SQL Identifiers</vt:lpstr>
      <vt:lpstr>SQL Keywords</vt:lpstr>
      <vt:lpstr>SQL Data Types</vt:lpstr>
      <vt:lpstr>SQL Data Types(cont.)</vt:lpstr>
      <vt:lpstr>SQL Data Types(cont.)</vt:lpstr>
      <vt:lpstr>SQL Strings</vt:lpstr>
      <vt:lpstr>String comparison</vt:lpstr>
      <vt:lpstr>String manipulation</vt:lpstr>
      <vt:lpstr>SQL Dates</vt:lpstr>
      <vt:lpstr>SQL Numbers</vt:lpstr>
      <vt:lpstr>SQL Numbers(cont.)</vt:lpstr>
      <vt:lpstr>Tuple and Set Literals</vt:lpstr>
      <vt:lpstr>Querying a Single Relation</vt:lpstr>
      <vt:lpstr>Querying a Single Relation(cont.)</vt:lpstr>
      <vt:lpstr>Projection by SQL</vt:lpstr>
      <vt:lpstr>Projection by SQL(cont.)</vt:lpstr>
      <vt:lpstr>Projection by SQL(cont.)</vt:lpstr>
      <vt:lpstr>Selection by SQL</vt:lpstr>
      <vt:lpstr>Selection by SQL(cont.)</vt:lpstr>
      <vt:lpstr>Renaming via as</vt:lpstr>
      <vt:lpstr>Renaming via as(cont.)</vt:lpstr>
      <vt:lpstr>Expressions as Values in Columns</vt:lpstr>
      <vt:lpstr>Inserting Text in Result Table</vt:lpstr>
      <vt:lpstr>PowerPoint 演示文稿</vt:lpstr>
      <vt:lpstr>Querying Multi-relations</vt:lpstr>
      <vt:lpstr>Querying Multi-relations(cont.)</vt:lpstr>
      <vt:lpstr>Querying Multi-relations(cont.)</vt:lpstr>
      <vt:lpstr>Querying Multi-relations(cont.)</vt:lpstr>
      <vt:lpstr>Attribute Name Clashes</vt:lpstr>
      <vt:lpstr>Attribute Name Clashes(cont.)</vt:lpstr>
      <vt:lpstr>Table Name Clashes</vt:lpstr>
      <vt:lpstr>PowerPoint 演示文稿</vt:lpstr>
      <vt:lpstr>Subqueries</vt:lpstr>
      <vt:lpstr>PowerPoint 演示文稿</vt:lpstr>
      <vt:lpstr>Subqueries(cont.)</vt:lpstr>
      <vt:lpstr>NOT use subqueries</vt:lpstr>
      <vt:lpstr>Subqueries(cont.)</vt:lpstr>
      <vt:lpstr>PowerPoint 演示文稿</vt:lpstr>
      <vt:lpstr>Subqueries(cont.)</vt:lpstr>
      <vt:lpstr>Subqueries(cont.)</vt:lpstr>
      <vt:lpstr>PowerPoint 演示文稿</vt:lpstr>
      <vt:lpstr>EXISTS Function</vt:lpstr>
      <vt:lpstr>Quantifiers</vt:lpstr>
      <vt:lpstr>PowerPoint 演示文稿</vt:lpstr>
      <vt:lpstr>Union, Intersection, Difference</vt:lpstr>
      <vt:lpstr>Divide Operation</vt:lpstr>
      <vt:lpstr>Divide Operation</vt:lpstr>
      <vt:lpstr>Aggregation</vt:lpstr>
      <vt:lpstr>Aggregation(cont.)</vt:lpstr>
      <vt:lpstr>Aggregation(cont.)</vt:lpstr>
      <vt:lpstr>Grouping</vt:lpstr>
      <vt:lpstr>Grouping(cont.)</vt:lpstr>
      <vt:lpstr>Grouping(cont.)</vt:lpstr>
      <vt:lpstr>Grouping(cont.)</vt:lpstr>
      <vt:lpstr>Grouping(cont.)</vt:lpstr>
      <vt:lpstr>Eliminating Groups</vt:lpstr>
      <vt:lpstr>Eliminating Groups(cont.)</vt:lpstr>
      <vt:lpstr>Eliminating Groups(cont.)</vt:lpstr>
      <vt:lpstr>Defining a Database Schema</vt:lpstr>
      <vt:lpstr>Defining a Database Schema(cont.)</vt:lpstr>
      <vt:lpstr>Declaring Keys</vt:lpstr>
      <vt:lpstr>Declaring Keys(cont.)</vt:lpstr>
      <vt:lpstr>Other Attribute Properties</vt:lpstr>
      <vt:lpstr>Other Attribute Properties(cont.)</vt:lpstr>
      <vt:lpstr>Other Attribute Properties(cont.)</vt:lpstr>
      <vt:lpstr>Database Modification</vt:lpstr>
      <vt:lpstr>Simple Insertion</vt:lpstr>
      <vt:lpstr>Insertion from Queries</vt:lpstr>
      <vt:lpstr>Insertion from Queries(cont.)</vt:lpstr>
      <vt:lpstr>Deletion</vt:lpstr>
      <vt:lpstr>Deletion(cont.)</vt:lpstr>
      <vt:lpstr>Deletion(cont.)</vt:lpstr>
      <vt:lpstr>Updates</vt:lpstr>
      <vt:lpstr>Updates(cont.)</vt:lpstr>
      <vt:lpstr>Changing Tables</vt:lpstr>
      <vt:lpstr>Changing Tables(cont.)</vt:lpstr>
      <vt:lpstr>Changing Tables(cont.)</vt:lpstr>
      <vt:lpstr>Views</vt:lpstr>
      <vt:lpstr>Views(cont.)</vt:lpstr>
      <vt:lpstr>Views(cont.)</vt:lpstr>
      <vt:lpstr>Renaming View Attributes</vt:lpstr>
      <vt:lpstr>Querying Views</vt:lpstr>
      <vt:lpstr>Querying Views(cont.)</vt:lpstr>
      <vt:lpstr>Updating Views</vt:lpstr>
      <vt:lpstr>Updating Views(cont.)</vt:lpstr>
      <vt:lpstr>Updating Views(cont.)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Kai Wang</dc:creator>
  <cp:lastModifiedBy>MSI</cp:lastModifiedBy>
  <cp:revision>93</cp:revision>
  <dcterms:created xsi:type="dcterms:W3CDTF">2019-01-01T23:50:00Z</dcterms:created>
  <dcterms:modified xsi:type="dcterms:W3CDTF">2020-03-29T12:18:03Z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