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7" r:id="rId7"/>
    <p:sldId id="278" r:id="rId8"/>
    <p:sldId id="265" r:id="rId9"/>
    <p:sldId id="263" r:id="rId10"/>
    <p:sldId id="264" r:id="rId11"/>
    <p:sldId id="262" r:id="rId12"/>
    <p:sldId id="261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9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0" autoAdjust="0"/>
  </p:normalViewPr>
  <p:slideViewPr>
    <p:cSldViewPr>
      <p:cViewPr varScale="1">
        <p:scale>
          <a:sx n="104" d="100"/>
          <a:sy n="104" d="100"/>
        </p:scale>
        <p:origin x="188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A1CCD-6F23-4B32-8317-FE20685B5DB6}" type="datetimeFigureOut">
              <a:rPr lang="en-AU" smtClean="0"/>
              <a:t>3/5/19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E92E3-69F8-45A4-80B8-D469A3A035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085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1740-E193-49BC-8211-3FD3463B9A3F}" type="datetime1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219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30F7A-B5A5-4141-A370-6C7860EA0E82}" type="datetime1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04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57CE-BFE8-4C67-BF20-89C96020A56F}" type="datetime1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6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1C24-E29A-45A1-A036-D6942E65C20C}" type="datetime1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37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D4DC-7625-4383-AFAA-32F068D25A84}" type="datetime1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670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EEDA-F9F9-4269-90A6-3D01B632F13D}" type="datetime1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39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DAD8-B59B-4C3A-B1D4-2B1EEC3F53A6}" type="datetime1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91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FA41-9640-4B2D-AFEC-0ED2F6876AFF}" type="datetime1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5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9EA3-FD5D-4BA1-AF19-E1FF673B9C66}" type="datetime1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30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A3108FE-C8E3-4145-BEBE-C8F121DD3086}" type="datetime1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54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4742-1AF5-4360-996B-A0EA51099BEB}" type="datetime1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71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661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24744"/>
            <a:ext cx="7543801" cy="47443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0DEB51-126F-4E68-ABC7-F813ABE1BCC5}" type="datetime1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27584" y="1052736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15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15696" y="965200"/>
            <a:ext cx="4499251" cy="4927600"/>
          </a:xfrm>
        </p:spPr>
        <p:txBody>
          <a:bodyPr anchor="ctr">
            <a:norm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Normal Forms for Relational Databases</a:t>
            </a:r>
            <a:endParaRPr lang="zh-CN" altLang="en-US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3855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550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87308" y="6459785"/>
            <a:ext cx="62205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C913308-F349-4B6D-A68A-DD1791B4A57B}" type="slidenum">
              <a:rPr lang="zh-CN" alt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</a:t>
            </a:fld>
            <a:endParaRPr lang="zh-CN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646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8229600" cy="71095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Second Normal Form (2NF)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908720"/>
            <a:ext cx="8568952" cy="54726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prime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attribute is one that is part of a candidate key. Other attributes are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non-prime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Definition: In an FD X→ Y , Y is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fully functionally dependent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on X if there is no Z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 ⊂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X such that Z → Y . Otherwise Y is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partially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dependent on X.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Definition (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Second Normal Form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): A relation scheme is in second normal form (2NF) if all non-prime attributes are fully functionally dependent on the candidate keys.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A database scheme is in 2NF if all its relations are in 2NF.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79912" y="3573016"/>
            <a:ext cx="150105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Proper Subset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843808" y="3284984"/>
            <a:ext cx="936104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38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8229600" cy="85496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Second Normal Form (2NF)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8229600" cy="4713387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Possible 2NF decomposition of the relation above is: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905918"/>
              </p:ext>
            </p:extLst>
          </p:nvPr>
        </p:nvGraphicFramePr>
        <p:xfrm>
          <a:off x="1043608" y="1556792"/>
          <a:ext cx="2916324" cy="4792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8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8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664">
                <a:tc gridSpan="2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/>
                        <a:t>COURSE_PREF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8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/>
                        <a:t>Prof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/>
                        <a:t>Course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8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/>
                        <a:t>Smith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/>
                        <a:t>353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8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/>
                        <a:t>Smith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/>
                        <a:t>379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8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/>
                        <a:t>Smith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/>
                        <a:t>221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8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/>
                        <a:t>Clark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/>
                        <a:t>353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8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/>
                        <a:t>Clark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/>
                        <a:t>351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8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/>
                        <a:t>Clark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/>
                        <a:t>379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8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/>
                        <a:t>Clark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/>
                        <a:t>456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8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/>
                        <a:t>Turner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/>
                        <a:t>353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8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/>
                        <a:t>Turner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/>
                        <a:t>456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98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/>
                        <a:t>Turner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/>
                        <a:t>272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98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/>
                        <a:t>Jamieson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/>
                        <a:t>353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98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/>
                        <a:t>Jamieson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/>
                        <a:t>379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98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/>
                        <a:t>Jamieson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/>
                        <a:t>221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198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/>
                        <a:t>Jamieson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/>
                        <a:t>456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198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/>
                        <a:t>Jamieson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/>
                        <a:t>469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76270"/>
              </p:ext>
            </p:extLst>
          </p:nvPr>
        </p:nvGraphicFramePr>
        <p:xfrm>
          <a:off x="4427984" y="1628800"/>
          <a:ext cx="3528392" cy="25906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030">
                <a:tc gridSpan="2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COURSE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03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Course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Dept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03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353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Comp </a:t>
                      </a:r>
                      <a:r>
                        <a:rPr lang="en-US" altLang="zh-CN" dirty="0" err="1"/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03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379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Comp </a:t>
                      </a:r>
                      <a:r>
                        <a:rPr lang="en-US" altLang="zh-CN" dirty="0" err="1"/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03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221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Decision </a:t>
                      </a:r>
                      <a:r>
                        <a:rPr lang="en-US" altLang="zh-CN" dirty="0" err="1"/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03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351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Comp </a:t>
                      </a:r>
                      <a:r>
                        <a:rPr lang="en-US" altLang="zh-CN" dirty="0" err="1"/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03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456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Mathematics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03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272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Chemistry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03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469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Mathematics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376458"/>
              </p:ext>
            </p:extLst>
          </p:nvPr>
        </p:nvGraphicFramePr>
        <p:xfrm>
          <a:off x="4427984" y="4365104"/>
          <a:ext cx="3456384" cy="1944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36">
                <a:tc gridSpan="2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FACULTY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Prof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Dept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Smith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Comp </a:t>
                      </a:r>
                      <a:r>
                        <a:rPr lang="en-US" altLang="zh-CN" dirty="0" err="1"/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Clark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Comp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Turner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Chemistry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Jamieson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Mathematics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31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124744"/>
            <a:ext cx="8229600" cy="45259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Question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What relational algebra expression recovers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CRS_PREF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from these relations?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Answer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Join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2A4B7C0-AF85-4594-8659-7FD4FEED6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88640"/>
            <a:ext cx="8229600" cy="85496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Second Normal Form (2NF)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86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8229600" cy="53614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2NF does not completely eliminate the kind of anomaly we saw before: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999065"/>
              </p:ext>
            </p:extLst>
          </p:nvPr>
        </p:nvGraphicFramePr>
        <p:xfrm>
          <a:off x="1835696" y="2492896"/>
          <a:ext cx="6048670" cy="22054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9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9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7745">
                <a:tc gridSpan="5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TEACHES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Course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Prof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Room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Room_Cap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Enrol_I_mt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353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Smith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A532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45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351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Smith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C320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100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60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355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Clark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H940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400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300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456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Turner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B278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50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45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459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Jamieson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D110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50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45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470183"/>
              </p:ext>
            </p:extLst>
          </p:nvPr>
        </p:nvGraphicFramePr>
        <p:xfrm>
          <a:off x="1691680" y="5437864"/>
          <a:ext cx="6336705" cy="287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7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7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7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774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Course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Prof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Room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Room_Cap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Enrol_I_mt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2339752" y="4847647"/>
            <a:ext cx="4680520" cy="1428033"/>
            <a:chOff x="2051720" y="4494967"/>
            <a:chExt cx="4680520" cy="1428033"/>
          </a:xfrm>
        </p:grpSpPr>
        <p:grpSp>
          <p:nvGrpSpPr>
            <p:cNvPr id="22" name="组合 21"/>
            <p:cNvGrpSpPr/>
            <p:nvPr/>
          </p:nvGrpSpPr>
          <p:grpSpPr>
            <a:xfrm>
              <a:off x="2051720" y="4494967"/>
              <a:ext cx="4680520" cy="604912"/>
              <a:chOff x="2051720" y="4494967"/>
              <a:chExt cx="4680520" cy="604912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2051720" y="4509120"/>
                <a:ext cx="46805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>
                <a:off x="3203848" y="4509120"/>
                <a:ext cx="0" cy="5760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4391980" y="4509120"/>
                <a:ext cx="0" cy="5760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>
                <a:off x="5666031" y="4523815"/>
                <a:ext cx="0" cy="5760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>
                <a:off x="6732240" y="4494967"/>
                <a:ext cx="0" cy="5760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2051720" y="4523815"/>
                <a:ext cx="0" cy="5472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>
              <a:off x="4377465" y="5373035"/>
              <a:ext cx="2340260" cy="549965"/>
              <a:chOff x="4377465" y="5373035"/>
              <a:chExt cx="2340260" cy="549965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4377465" y="5920251"/>
                <a:ext cx="23402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4377465" y="5373035"/>
                <a:ext cx="0" cy="5472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 flipV="1">
                <a:off x="5666031" y="5373035"/>
                <a:ext cx="0" cy="5472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 flipV="1">
                <a:off x="6717725" y="5375784"/>
                <a:ext cx="0" cy="5472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标题 1">
            <a:extLst>
              <a:ext uri="{FF2B5EF4-FFF2-40B4-BE49-F238E27FC236}">
                <a16:creationId xmlns:a16="http://schemas.microsoft.com/office/drawing/2014/main" id="{656BA5B4-5E7F-4BEA-B1C6-C25F6054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88640"/>
            <a:ext cx="8229600" cy="85496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Second Normal Form (2NF)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74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124744"/>
            <a:ext cx="7920880" cy="5112568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7400" dirty="0">
                <a:latin typeface="Times New Roman" pitchFamily="18" charset="0"/>
                <a:cs typeface="Times New Roman" pitchFamily="18" charset="0"/>
              </a:rPr>
              <a:t>This is in 2NF but:</a:t>
            </a:r>
          </a:p>
          <a:p>
            <a:pPr>
              <a:lnSpc>
                <a:spcPct val="170000"/>
              </a:lnSpc>
            </a:pPr>
            <a:r>
              <a:rPr lang="en-US" altLang="zh-CN" sz="7400" dirty="0">
                <a:latin typeface="Times New Roman" pitchFamily="18" charset="0"/>
                <a:cs typeface="Times New Roman" pitchFamily="18" charset="0"/>
              </a:rPr>
              <a:t>If another course uses say Room A532, then the fact that A532 has </a:t>
            </a:r>
            <a:r>
              <a:rPr lang="en-US" altLang="zh-CN" sz="7400" i="1" dirty="0" err="1">
                <a:latin typeface="Times New Roman" pitchFamily="18" charset="0"/>
                <a:cs typeface="Times New Roman" pitchFamily="18" charset="0"/>
              </a:rPr>
              <a:t>Room_Cap</a:t>
            </a:r>
            <a:r>
              <a:rPr lang="en-US" altLang="zh-CN" sz="7400" dirty="0">
                <a:latin typeface="Times New Roman" pitchFamily="18" charset="0"/>
                <a:cs typeface="Times New Roman" pitchFamily="18" charset="0"/>
              </a:rPr>
              <a:t> of  45 and </a:t>
            </a:r>
            <a:r>
              <a:rPr lang="en-US" altLang="zh-CN" sz="7400" i="1" dirty="0" err="1">
                <a:latin typeface="Times New Roman" pitchFamily="18" charset="0"/>
                <a:cs typeface="Times New Roman" pitchFamily="18" charset="0"/>
              </a:rPr>
              <a:t>Enrol_Lmt</a:t>
            </a:r>
            <a:r>
              <a:rPr lang="en-US" altLang="zh-CN" sz="7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400" dirty="0">
                <a:latin typeface="Times New Roman" pitchFamily="18" charset="0"/>
                <a:cs typeface="Times New Roman" pitchFamily="18" charset="0"/>
              </a:rPr>
              <a:t>of 40 will be stored twice.</a:t>
            </a:r>
          </a:p>
          <a:p>
            <a:pPr>
              <a:lnSpc>
                <a:spcPct val="170000"/>
              </a:lnSpc>
            </a:pPr>
            <a:r>
              <a:rPr lang="en-US" altLang="zh-CN" sz="7400" dirty="0">
                <a:latin typeface="Times New Roman" pitchFamily="18" charset="0"/>
                <a:cs typeface="Times New Roman" pitchFamily="18" charset="0"/>
              </a:rPr>
              <a:t>If course 355 is deleted, then the fact that H940 has </a:t>
            </a:r>
            <a:r>
              <a:rPr lang="en-US" altLang="zh-CN" sz="7400" i="1" dirty="0" err="1">
                <a:latin typeface="Times New Roman" pitchFamily="18" charset="0"/>
                <a:cs typeface="Times New Roman" pitchFamily="18" charset="0"/>
              </a:rPr>
              <a:t>Room_Cap</a:t>
            </a:r>
            <a:r>
              <a:rPr lang="en-US" altLang="zh-CN" sz="7400" dirty="0">
                <a:latin typeface="Times New Roman" pitchFamily="18" charset="0"/>
                <a:cs typeface="Times New Roman" pitchFamily="18" charset="0"/>
              </a:rPr>
              <a:t> of 400 and  </a:t>
            </a:r>
            <a:r>
              <a:rPr lang="en-US" altLang="zh-CN" sz="7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400" i="1" dirty="0" err="1">
                <a:latin typeface="Times New Roman" pitchFamily="18" charset="0"/>
                <a:cs typeface="Times New Roman" pitchFamily="18" charset="0"/>
              </a:rPr>
              <a:t>Enrol_Lmt</a:t>
            </a:r>
            <a:r>
              <a:rPr lang="en-US" altLang="zh-CN" sz="7400" dirty="0">
                <a:latin typeface="Times New Roman" pitchFamily="18" charset="0"/>
                <a:cs typeface="Times New Roman" pitchFamily="18" charset="0"/>
              </a:rPr>
              <a:t> of 300 will be lost.</a:t>
            </a:r>
          </a:p>
          <a:p>
            <a:pPr>
              <a:lnSpc>
                <a:spcPct val="170000"/>
              </a:lnSpc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7400" dirty="0">
                <a:latin typeface="Times New Roman" pitchFamily="18" charset="0"/>
                <a:cs typeface="Times New Roman" pitchFamily="18" charset="0"/>
              </a:rPr>
              <a:t>This we can also fix by adding further restrictions on functional dependencies.</a:t>
            </a:r>
            <a:endParaRPr lang="zh-CN" altLang="en-US" sz="7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D544FCEC-9F67-40C1-96E6-4449215CD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76517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Second Normal Form (2NF)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430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Third Normal Form (3NF)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Definition: An FD X→Y is a transitive dependency if there is a Z that is not a subset of any key, such that X → Z and Z → Y and Z  </a:t>
            </a:r>
            <a:r>
              <a:rPr lang="en-US" altLang="zh-CN" sz="3600" dirty="0">
                <a:latin typeface="Lucida Sans Unicode"/>
                <a:cs typeface="Lucida Sans Unicode"/>
              </a:rPr>
              <a:t>↛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X hold. The attributes of Y are transitively dependent on X.</a:t>
            </a:r>
          </a:p>
          <a:p>
            <a:pPr>
              <a:lnSpc>
                <a:spcPct val="160000"/>
              </a:lnSpc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e.g.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Room_Cap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is transitively dependent on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Course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}, since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Course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→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Room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and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Room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→ {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Room_Cap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hold, and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Room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is not a subset of any key.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17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196752"/>
            <a:ext cx="8229600" cy="490567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Definition (Third Normal Form):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 relation scheme is in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third normal form (3NF)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if for all non-trivial FD’s of the form X→A that hold, either X is a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superkey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or A is a prime attribute.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Note: a FD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X →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Y is trivial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iff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Y is a subset of X.</a:t>
            </a:r>
          </a:p>
          <a:p>
            <a:pPr algn="just">
              <a:lnSpc>
                <a:spcPct val="170000"/>
              </a:lnSpc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Alternative definition: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 relation scheme is in third normal form if every non-prime attribute is fully functionally dependent on the keys and not transitively dependent on any key.</a:t>
            </a:r>
          </a:p>
          <a:p>
            <a:pPr marL="0" lvl="0" indent="0" algn="just">
              <a:lnSpc>
                <a:spcPct val="170000"/>
              </a:lnSpc>
              <a:buNone/>
            </a:pP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database scheme is in 3NF if all its relations are in 3NF.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827584" y="188640"/>
            <a:ext cx="700546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Third Normal Form (3NF) </a:t>
            </a:r>
            <a:r>
              <a:rPr lang="en-US" altLang="zh-CN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36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340768"/>
            <a:ext cx="8229600" cy="4785395"/>
          </a:xfrm>
        </p:spPr>
        <p:txBody>
          <a:bodyPr/>
          <a:lstStyle/>
          <a:p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TEACHES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can be decomposed into 3NF: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112645"/>
              </p:ext>
            </p:extLst>
          </p:nvPr>
        </p:nvGraphicFramePr>
        <p:xfrm>
          <a:off x="1979712" y="4005064"/>
          <a:ext cx="5424264" cy="20149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8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8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940">
                <a:tc gridSpan="3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COURSE_DETAILS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Course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Prof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Room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353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Smith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A532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351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Smith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C320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456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Turner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B278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459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Jamieson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D110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355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Clark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H940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259351"/>
              </p:ext>
            </p:extLst>
          </p:nvPr>
        </p:nvGraphicFramePr>
        <p:xfrm>
          <a:off x="1979712" y="1844824"/>
          <a:ext cx="5424264" cy="20149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8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8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425">
                <a:tc gridSpan="3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ROOM_DETAILS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Room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Room_Cap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Enrol_I_mt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A532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45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C320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100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60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B278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50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45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D110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50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45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H940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400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300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标题 1">
            <a:extLst>
              <a:ext uri="{FF2B5EF4-FFF2-40B4-BE49-F238E27FC236}">
                <a16:creationId xmlns:a16="http://schemas.microsoft.com/office/drawing/2014/main" id="{A1B58CD5-097C-4F90-9F47-0D6E2967F888}"/>
              </a:ext>
            </a:extLst>
          </p:cNvPr>
          <p:cNvSpPr txBox="1">
            <a:spLocks/>
          </p:cNvSpPr>
          <p:nvPr/>
        </p:nvSpPr>
        <p:spPr>
          <a:xfrm>
            <a:off x="395536" y="188640"/>
            <a:ext cx="7437512" cy="998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300" dirty="0">
                <a:latin typeface="Times New Roman" pitchFamily="18" charset="0"/>
                <a:cs typeface="Times New Roman" pitchFamily="18" charset="0"/>
              </a:rPr>
              <a:t>Third Normal Form (3NF) 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7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7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2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96752"/>
            <a:ext cx="8229600" cy="5099173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Another example:	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           LOTS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zh-C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zh-C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endParaRPr lang="en-US" altLang="zh-C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This is not in 2NF since </a:t>
            </a:r>
            <a:r>
              <a:rPr lang="en-US" altLang="zh-CN" sz="1800" i="1" dirty="0" err="1">
                <a:latin typeface="Times New Roman" pitchFamily="18" charset="0"/>
                <a:cs typeface="Times New Roman" pitchFamily="18" charset="0"/>
              </a:rPr>
              <a:t>City→Tax_Rate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800" i="1" dirty="0" err="1">
                <a:latin typeface="Times New Roman" pitchFamily="18" charset="0"/>
                <a:cs typeface="Times New Roman" pitchFamily="18" charset="0"/>
              </a:rPr>
              <a:t>Tax_Rate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is not prime, and {</a:t>
            </a:r>
            <a:r>
              <a:rPr lang="en-US" altLang="zh-CN" sz="1800" i="1" dirty="0" err="1">
                <a:latin typeface="Times New Roman" pitchFamily="18" charset="0"/>
                <a:cs typeface="Times New Roman" pitchFamily="18" charset="0"/>
              </a:rPr>
              <a:t>City,Lot_No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} is a key, making </a:t>
            </a:r>
            <a:r>
              <a:rPr lang="en-US" altLang="zh-CN" sz="1800" i="1" dirty="0" err="1">
                <a:latin typeface="Times New Roman" pitchFamily="18" charset="0"/>
                <a:cs typeface="Times New Roman" pitchFamily="18" charset="0"/>
              </a:rPr>
              <a:t>Tax_Rate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partially dependent on a key.</a:t>
            </a:r>
          </a:p>
          <a:p>
            <a:pPr>
              <a:lnSpc>
                <a:spcPct val="170000"/>
              </a:lnSpc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We could fix this: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299812"/>
              </p:ext>
            </p:extLst>
          </p:nvPr>
        </p:nvGraphicFramePr>
        <p:xfrm>
          <a:off x="1475656" y="2348880"/>
          <a:ext cx="6912767" cy="288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36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>
                          <a:latin typeface="Times New Roman" pitchFamily="18" charset="0"/>
                          <a:cs typeface="Times New Roman" pitchFamily="18" charset="0"/>
                        </a:rPr>
                        <a:t>Property_Id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City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>
                          <a:latin typeface="Times New Roman" pitchFamily="18" charset="0"/>
                          <a:cs typeface="Times New Roman" pitchFamily="18" charset="0"/>
                        </a:rPr>
                        <a:t>Lot_No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Area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Price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>
                          <a:latin typeface="Times New Roman" pitchFamily="18" charset="0"/>
                          <a:cs typeface="Times New Roman" pitchFamily="18" charset="0"/>
                        </a:rPr>
                        <a:t>Tax_Rate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5" name="组合 34"/>
          <p:cNvGrpSpPr/>
          <p:nvPr/>
        </p:nvGrpSpPr>
        <p:grpSpPr>
          <a:xfrm>
            <a:off x="2267743" y="2636912"/>
            <a:ext cx="5400600" cy="1224136"/>
            <a:chOff x="1907704" y="2708920"/>
            <a:chExt cx="5400600" cy="1224136"/>
          </a:xfrm>
        </p:grpSpPr>
        <p:grpSp>
          <p:nvGrpSpPr>
            <p:cNvPr id="32" name="组合 31"/>
            <p:cNvGrpSpPr/>
            <p:nvPr/>
          </p:nvGrpSpPr>
          <p:grpSpPr>
            <a:xfrm>
              <a:off x="1907704" y="2708920"/>
              <a:ext cx="5400600" cy="296416"/>
              <a:chOff x="1907704" y="2708920"/>
              <a:chExt cx="5400600" cy="296416"/>
            </a:xfrm>
          </p:grpSpPr>
          <p:cxnSp>
            <p:nvCxnSpPr>
              <p:cNvPr id="6" name="直接连接符 5"/>
              <p:cNvCxnSpPr/>
              <p:nvPr/>
            </p:nvCxnSpPr>
            <p:spPr>
              <a:xfrm>
                <a:off x="1907704" y="2996952"/>
                <a:ext cx="54006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V="1">
                <a:off x="1907704" y="2708920"/>
                <a:ext cx="0" cy="2880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 flipV="1">
                <a:off x="2843808" y="2708920"/>
                <a:ext cx="0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flipV="1">
                <a:off x="3851920" y="2717304"/>
                <a:ext cx="0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 flipV="1">
                <a:off x="4938305" y="2708920"/>
                <a:ext cx="0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 flipV="1">
                <a:off x="5940152" y="2708920"/>
                <a:ext cx="0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 flipV="1">
                <a:off x="7308304" y="2717304"/>
                <a:ext cx="0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/>
            <p:cNvGrpSpPr/>
            <p:nvPr/>
          </p:nvGrpSpPr>
          <p:grpSpPr>
            <a:xfrm>
              <a:off x="2843808" y="3645024"/>
              <a:ext cx="4464496" cy="288032"/>
              <a:chOff x="2843808" y="3645024"/>
              <a:chExt cx="4464496" cy="288032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2843808" y="3933056"/>
                <a:ext cx="44644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V="1">
                <a:off x="2843808" y="3645024"/>
                <a:ext cx="0" cy="2880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 flipV="1">
                <a:off x="7308304" y="3645024"/>
                <a:ext cx="0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2"/>
            <p:cNvGrpSpPr/>
            <p:nvPr/>
          </p:nvGrpSpPr>
          <p:grpSpPr>
            <a:xfrm>
              <a:off x="1907704" y="3055325"/>
              <a:ext cx="5400600" cy="590578"/>
              <a:chOff x="1907704" y="3055325"/>
              <a:chExt cx="5400600" cy="590578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1907704" y="3356992"/>
                <a:ext cx="54006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V="1">
                <a:off x="2843808" y="3068960"/>
                <a:ext cx="0" cy="2880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3851920" y="3068960"/>
                <a:ext cx="0" cy="2880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V="1">
                <a:off x="4932040" y="3356992"/>
                <a:ext cx="0" cy="2880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 flipV="1">
                <a:off x="4938305" y="3055325"/>
                <a:ext cx="0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 flipV="1">
                <a:off x="5940152" y="3068960"/>
                <a:ext cx="0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 flipV="1">
                <a:off x="7308304" y="3068960"/>
                <a:ext cx="0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 flipV="1">
                <a:off x="5940152" y="3357871"/>
                <a:ext cx="0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4932040" y="3645024"/>
                <a:ext cx="100811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/>
              <p:nvPr/>
            </p:nvCxnSpPr>
            <p:spPr>
              <a:xfrm flipV="1">
                <a:off x="1907704" y="3055325"/>
                <a:ext cx="0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标题 1">
            <a:extLst>
              <a:ext uri="{FF2B5EF4-FFF2-40B4-BE49-F238E27FC236}">
                <a16:creationId xmlns:a16="http://schemas.microsoft.com/office/drawing/2014/main" id="{35744E64-42C4-471D-901F-C52B2AAE27CC}"/>
              </a:ext>
            </a:extLst>
          </p:cNvPr>
          <p:cNvSpPr txBox="1">
            <a:spLocks/>
          </p:cNvSpPr>
          <p:nvPr/>
        </p:nvSpPr>
        <p:spPr>
          <a:xfrm>
            <a:off x="395536" y="188640"/>
            <a:ext cx="7437512" cy="998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300" dirty="0">
                <a:latin typeface="Times New Roman" pitchFamily="18" charset="0"/>
                <a:cs typeface="Times New Roman" pitchFamily="18" charset="0"/>
              </a:rPr>
              <a:t>Third Normal Form (3NF) 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7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7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590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2416" y="980728"/>
            <a:ext cx="8229600" cy="5328592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LOTS1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LOTS2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zh-C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Now we have 2NF but not 3NF, since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Area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Price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, {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Area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} is not a 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superkey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and Price is not prime.</a:t>
            </a:r>
          </a:p>
          <a:p>
            <a:pPr>
              <a:lnSpc>
                <a:spcPct val="170000"/>
              </a:lnSpc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Note: the transitive dependency :  </a:t>
            </a:r>
            <a:r>
              <a:rPr lang="en-US" altLang="zh-CN" sz="1800" i="1" dirty="0" err="1">
                <a:latin typeface="Times New Roman" pitchFamily="18" charset="0"/>
                <a:cs typeface="Times New Roman" pitchFamily="18" charset="0"/>
              </a:rPr>
              <a:t>Property_Id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Area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→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Price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We could fix this too: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758214"/>
              </p:ext>
            </p:extLst>
          </p:nvPr>
        </p:nvGraphicFramePr>
        <p:xfrm>
          <a:off x="1547664" y="2852936"/>
          <a:ext cx="5359120" cy="288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>
                          <a:latin typeface="Times New Roman" pitchFamily="18" charset="0"/>
                          <a:cs typeface="Times New Roman" pitchFamily="18" charset="0"/>
                        </a:rPr>
                        <a:t>Property_Id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City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>
                          <a:latin typeface="Times New Roman" pitchFamily="18" charset="0"/>
                          <a:cs typeface="Times New Roman" pitchFamily="18" charset="0"/>
                        </a:rPr>
                        <a:t>Lot_No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Area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Price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206235"/>
              </p:ext>
            </p:extLst>
          </p:nvPr>
        </p:nvGraphicFramePr>
        <p:xfrm>
          <a:off x="1907704" y="1556792"/>
          <a:ext cx="2625471" cy="288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City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>
                          <a:latin typeface="Times New Roman" pitchFamily="18" charset="0"/>
                          <a:cs typeface="Times New Roman" pitchFamily="18" charset="0"/>
                        </a:rPr>
                        <a:t>Tax_Rate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2" name="组合 81"/>
          <p:cNvGrpSpPr/>
          <p:nvPr/>
        </p:nvGrpSpPr>
        <p:grpSpPr>
          <a:xfrm>
            <a:off x="1979712" y="3144818"/>
            <a:ext cx="4125799" cy="885034"/>
            <a:chOff x="1691680" y="1391838"/>
            <a:chExt cx="4125799" cy="885034"/>
          </a:xfrm>
        </p:grpSpPr>
        <p:cxnSp>
          <p:nvCxnSpPr>
            <p:cNvPr id="53" name="直接连接符 52"/>
            <p:cNvCxnSpPr/>
            <p:nvPr/>
          </p:nvCxnSpPr>
          <p:spPr>
            <a:xfrm>
              <a:off x="1691680" y="1628800"/>
              <a:ext cx="41044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1691680" y="1916832"/>
              <a:ext cx="41044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4788024" y="2276872"/>
              <a:ext cx="10081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 flipV="1">
              <a:off x="2771800" y="1412776"/>
              <a:ext cx="0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flipV="1">
              <a:off x="3750737" y="1402307"/>
              <a:ext cx="0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V="1">
              <a:off x="4809367" y="1391838"/>
              <a:ext cx="0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flipV="1">
              <a:off x="5817479" y="1402307"/>
              <a:ext cx="0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 flipV="1">
              <a:off x="4816196" y="1607862"/>
              <a:ext cx="0" cy="3089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flipV="1">
              <a:off x="5796136" y="1628800"/>
              <a:ext cx="0" cy="3065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 flipV="1">
              <a:off x="5796136" y="1916832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 flipV="1">
              <a:off x="1696390" y="1605777"/>
              <a:ext cx="0" cy="3089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1696390" y="1412776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2771800" y="1700808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3750737" y="1698723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4779482" y="2060848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2439033" y="1844824"/>
            <a:ext cx="1224136" cy="288032"/>
            <a:chOff x="1691680" y="2924944"/>
            <a:chExt cx="1224136" cy="288032"/>
          </a:xfrm>
        </p:grpSpPr>
        <p:cxnSp>
          <p:nvCxnSpPr>
            <p:cNvPr id="76" name="直接连接符 75"/>
            <p:cNvCxnSpPr/>
            <p:nvPr/>
          </p:nvCxnSpPr>
          <p:spPr>
            <a:xfrm>
              <a:off x="1691680" y="3212976"/>
              <a:ext cx="12241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V="1">
              <a:off x="1691680" y="2924944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 flipV="1">
              <a:off x="2915816" y="2924944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标题 1">
            <a:extLst>
              <a:ext uri="{FF2B5EF4-FFF2-40B4-BE49-F238E27FC236}">
                <a16:creationId xmlns:a16="http://schemas.microsoft.com/office/drawing/2014/main" id="{7689AB50-90A3-4F45-B5E8-ED0A9D6E754E}"/>
              </a:ext>
            </a:extLst>
          </p:cNvPr>
          <p:cNvSpPr txBox="1">
            <a:spLocks/>
          </p:cNvSpPr>
          <p:nvPr/>
        </p:nvSpPr>
        <p:spPr>
          <a:xfrm>
            <a:off x="395536" y="188640"/>
            <a:ext cx="7437512" cy="998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300" dirty="0">
                <a:latin typeface="Times New Roman" pitchFamily="18" charset="0"/>
                <a:cs typeface="Times New Roman" pitchFamily="18" charset="0"/>
              </a:rPr>
              <a:t>Third Normal Form (3NF) 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7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7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29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9001000" cy="56693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Normal Forms for Relational Databases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• criteria for a good database design (i.e., to resolve update anomalies)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• formalized by functional (or other) dependencies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170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55576" y="404664"/>
            <a:ext cx="8229600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0" indent="0">
              <a:buNone/>
            </a:pP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LOTS1A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LOTS1B                                                     LOTS2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Suppose also that </a:t>
            </a:r>
            <a:r>
              <a:rPr lang="en-US" altLang="zh-CN" sz="2200" i="1" dirty="0" err="1">
                <a:latin typeface="Times New Roman" pitchFamily="18" charset="0"/>
                <a:cs typeface="Times New Roman" pitchFamily="18" charset="0"/>
              </a:rPr>
              <a:t>Area</a:t>
            </a:r>
            <a:r>
              <a:rPr lang="en-US" altLang="zh-CN" sz="2200" dirty="0" err="1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200" i="1" dirty="0" err="1"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. The relations schemes are still in 3NF since </a:t>
            </a:r>
            <a:r>
              <a:rPr lang="en-US" altLang="zh-CN" sz="2200" i="1" dirty="0"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 is a prime attribute. However, there can be anomalies, just as before. We need more restrictions still to fix these.</a:t>
            </a:r>
            <a:endParaRPr lang="zh-CN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998903"/>
              </p:ext>
            </p:extLst>
          </p:nvPr>
        </p:nvGraphicFramePr>
        <p:xfrm>
          <a:off x="1125960" y="1787327"/>
          <a:ext cx="4287296" cy="288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Property_Id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City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Lot_No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Area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1846040" y="2060848"/>
            <a:ext cx="3025665" cy="522346"/>
            <a:chOff x="1619672" y="1330862"/>
            <a:chExt cx="3025665" cy="522346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19672" y="1556792"/>
              <a:ext cx="30243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619672" y="1844824"/>
              <a:ext cx="30243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1619672" y="1556792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V="1">
              <a:off x="4645337" y="1565176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2627784" y="1340768"/>
              <a:ext cx="0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3563888" y="1330862"/>
              <a:ext cx="0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4644008" y="1335471"/>
              <a:ext cx="0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1619672" y="1340768"/>
              <a:ext cx="0" cy="21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3563888" y="1696615"/>
              <a:ext cx="0" cy="1482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2613901" y="1689335"/>
              <a:ext cx="0" cy="1482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481974"/>
              </p:ext>
            </p:extLst>
          </p:nvPr>
        </p:nvGraphicFramePr>
        <p:xfrm>
          <a:off x="1303758" y="3501008"/>
          <a:ext cx="2143648" cy="288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Area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469511"/>
              </p:ext>
            </p:extLst>
          </p:nvPr>
        </p:nvGraphicFramePr>
        <p:xfrm>
          <a:off x="4878551" y="3356992"/>
          <a:ext cx="2143648" cy="288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City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Tax_Rate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1910759" y="3789040"/>
            <a:ext cx="994229" cy="216024"/>
            <a:chOff x="1619672" y="2780928"/>
            <a:chExt cx="994229" cy="216024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1619672" y="2996952"/>
              <a:ext cx="9942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V="1">
              <a:off x="1619672" y="2780928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V="1">
              <a:off x="2613901" y="2780928"/>
              <a:ext cx="0" cy="2029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5374432" y="3657997"/>
            <a:ext cx="994229" cy="229096"/>
            <a:chOff x="5233955" y="2767856"/>
            <a:chExt cx="994229" cy="229096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5233955" y="2996952"/>
              <a:ext cx="9942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V="1">
              <a:off x="5233955" y="2767856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flipV="1">
              <a:off x="6228184" y="2787464"/>
              <a:ext cx="0" cy="2029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/>
          <p:cNvCxnSpPr/>
          <p:nvPr/>
        </p:nvCxnSpPr>
        <p:spPr>
          <a:xfrm flipV="1">
            <a:off x="4870376" y="1475656"/>
            <a:ext cx="0" cy="2971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2904988" y="1475656"/>
            <a:ext cx="196538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904988" y="1475656"/>
            <a:ext cx="0" cy="29716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标题 1">
            <a:extLst>
              <a:ext uri="{FF2B5EF4-FFF2-40B4-BE49-F238E27FC236}">
                <a16:creationId xmlns:a16="http://schemas.microsoft.com/office/drawing/2014/main" id="{70493109-3E88-4C1F-BD43-917A22F8F0B2}"/>
              </a:ext>
            </a:extLst>
          </p:cNvPr>
          <p:cNvSpPr txBox="1">
            <a:spLocks/>
          </p:cNvSpPr>
          <p:nvPr/>
        </p:nvSpPr>
        <p:spPr>
          <a:xfrm>
            <a:off x="395536" y="188640"/>
            <a:ext cx="7437512" cy="998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300" dirty="0">
                <a:latin typeface="Times New Roman" pitchFamily="18" charset="0"/>
                <a:cs typeface="Times New Roman" pitchFamily="18" charset="0"/>
              </a:rPr>
              <a:t>Third Normal Form (3NF) 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7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7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42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240" y="0"/>
            <a:ext cx="7683192" cy="105273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Boyce-Codd Normal Form (BCNF)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0728" y="1196752"/>
            <a:ext cx="8363272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Boyce-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Codd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Normal Form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):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A relation scheme is in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Boyce-Codd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Normal Form (BCNF) if whenever 	X→A holds and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X→A is non-trivial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X is a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superkey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 database scheme is in BCNF if all its  relations are in BCNF.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We can make our example into BCNF: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960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755576" y="-99392"/>
            <a:ext cx="8928992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Boyce-Codd Normal Form (BCNF)</a:t>
            </a:r>
            <a:r>
              <a:rPr lang="en-US" altLang="zh-CN" sz="19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9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9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9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28349"/>
              </p:ext>
            </p:extLst>
          </p:nvPr>
        </p:nvGraphicFramePr>
        <p:xfrm>
          <a:off x="1043608" y="2032248"/>
          <a:ext cx="3394720" cy="316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63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>
                          <a:latin typeface="Times New Roman" pitchFamily="18" charset="0"/>
                          <a:cs typeface="Times New Roman" pitchFamily="18" charset="0"/>
                        </a:rPr>
                        <a:t>Property_Id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Times New Roman" pitchFamily="18" charset="0"/>
                          <a:cs typeface="Times New Roman" pitchFamily="18" charset="0"/>
                        </a:rPr>
                        <a:t>Lot_No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Area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918048" y="2348880"/>
            <a:ext cx="2016224" cy="288032"/>
            <a:chOff x="1331640" y="1916832"/>
            <a:chExt cx="2016224" cy="288032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331640" y="2204864"/>
              <a:ext cx="20162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2339752" y="1916832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3347864" y="1916832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1331640" y="1916832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8917413"/>
              </p:ext>
            </p:extLst>
          </p:nvPr>
        </p:nvGraphicFramePr>
        <p:xfrm>
          <a:off x="1125960" y="4005063"/>
          <a:ext cx="2443628" cy="287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624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Area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Price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直接连接符 16"/>
          <p:cNvCxnSpPr/>
          <p:nvPr/>
        </p:nvCxnSpPr>
        <p:spPr>
          <a:xfrm>
            <a:off x="5530877" y="2778621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6538989" y="2490589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5530877" y="2490589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194005"/>
              </p:ext>
            </p:extLst>
          </p:nvPr>
        </p:nvGraphicFramePr>
        <p:xfrm>
          <a:off x="5734472" y="3997588"/>
          <a:ext cx="2365920" cy="287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6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City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>
                          <a:latin typeface="Times New Roman" pitchFamily="18" charset="0"/>
                          <a:cs typeface="Times New Roman" pitchFamily="18" charset="0"/>
                        </a:rPr>
                        <a:t>Tax_Rate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8" name="组合 27"/>
          <p:cNvGrpSpPr/>
          <p:nvPr/>
        </p:nvGrpSpPr>
        <p:grpSpPr>
          <a:xfrm>
            <a:off x="6382544" y="4293096"/>
            <a:ext cx="1008112" cy="288032"/>
            <a:chOff x="5796136" y="3861048"/>
            <a:chExt cx="1008112" cy="288032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5796136" y="4149080"/>
              <a:ext cx="10081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5796136" y="3861048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V="1">
              <a:off x="6804248" y="3861048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053952" y="155679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LOTS1AA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53952" y="342149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LOTS1B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10525" y="342149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LOTS2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6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4899924"/>
              </p:ext>
            </p:extLst>
          </p:nvPr>
        </p:nvGraphicFramePr>
        <p:xfrm>
          <a:off x="4788024" y="2066940"/>
          <a:ext cx="2443628" cy="287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624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Area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City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788024" y="148478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LOTS1AB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直接连接符 16"/>
          <p:cNvCxnSpPr/>
          <p:nvPr/>
        </p:nvCxnSpPr>
        <p:spPr>
          <a:xfrm>
            <a:off x="1918048" y="4653136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17"/>
          <p:cNvCxnSpPr/>
          <p:nvPr/>
        </p:nvCxnSpPr>
        <p:spPr>
          <a:xfrm flipV="1">
            <a:off x="2926160" y="4365104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19"/>
          <p:cNvCxnSpPr/>
          <p:nvPr/>
        </p:nvCxnSpPr>
        <p:spPr>
          <a:xfrm flipV="1">
            <a:off x="1918048" y="4365104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434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852155"/>
              </p:ext>
            </p:extLst>
          </p:nvPr>
        </p:nvGraphicFramePr>
        <p:xfrm>
          <a:off x="817240" y="2104256"/>
          <a:ext cx="3394720" cy="316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63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>
                          <a:latin typeface="Times New Roman" pitchFamily="18" charset="0"/>
                          <a:cs typeface="Times New Roman" pitchFamily="18" charset="0"/>
                        </a:rPr>
                        <a:t>Property_Id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Times New Roman" pitchFamily="18" charset="0"/>
                          <a:cs typeface="Times New Roman" pitchFamily="18" charset="0"/>
                        </a:rPr>
                        <a:t>Lot_No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Area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691680" y="2420888"/>
            <a:ext cx="2016224" cy="288032"/>
            <a:chOff x="1331640" y="1916832"/>
            <a:chExt cx="2016224" cy="288032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331640" y="2204864"/>
              <a:ext cx="20162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2339752" y="1916832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3347864" y="1916832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1331640" y="1916832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275077"/>
              </p:ext>
            </p:extLst>
          </p:nvPr>
        </p:nvGraphicFramePr>
        <p:xfrm>
          <a:off x="899592" y="4077071"/>
          <a:ext cx="3394720" cy="287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624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Area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City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Price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1752689" y="4365104"/>
            <a:ext cx="2016224" cy="288032"/>
            <a:chOff x="1331640" y="1916832"/>
            <a:chExt cx="2016224" cy="288032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331640" y="2204864"/>
              <a:ext cx="20162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2339752" y="1916832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3347864" y="1916832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1331640" y="1916832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875720"/>
              </p:ext>
            </p:extLst>
          </p:nvPr>
        </p:nvGraphicFramePr>
        <p:xfrm>
          <a:off x="5508104" y="4069596"/>
          <a:ext cx="2365920" cy="287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6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City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>
                          <a:latin typeface="Times New Roman" pitchFamily="18" charset="0"/>
                          <a:cs typeface="Times New Roman" pitchFamily="18" charset="0"/>
                        </a:rPr>
                        <a:t>Tax_Rate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8" name="组合 27"/>
          <p:cNvGrpSpPr/>
          <p:nvPr/>
        </p:nvGrpSpPr>
        <p:grpSpPr>
          <a:xfrm>
            <a:off x="6156176" y="4365104"/>
            <a:ext cx="1008112" cy="288032"/>
            <a:chOff x="5796136" y="3861048"/>
            <a:chExt cx="1008112" cy="288032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5796136" y="4149080"/>
              <a:ext cx="10081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5796136" y="3861048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V="1">
              <a:off x="6804248" y="3861048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827584" y="162880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LOTS1AA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7584" y="349350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LOTS1AB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84157" y="349350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LOTS2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标题 1">
            <a:extLst>
              <a:ext uri="{FF2B5EF4-FFF2-40B4-BE49-F238E27FC236}">
                <a16:creationId xmlns:a16="http://schemas.microsoft.com/office/drawing/2014/main" id="{CB54C181-A570-475A-AD21-D6942CA1F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-99392"/>
            <a:ext cx="8928992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Boyce-Codd Normal Form (BCNF)</a:t>
            </a:r>
            <a:r>
              <a:rPr lang="en-US" altLang="zh-CN" sz="19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9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9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9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96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96752"/>
            <a:ext cx="822960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Normal Forms: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altLang="zh-CN" sz="2000" dirty="0">
                <a:latin typeface="Times New Roman" pitchFamily="18" charset="0"/>
                <a:cs typeface="Times New Roman" pitchFamily="18" charset="0"/>
              </a:rPr>
              <a:t>• 1NF, 2NF, 3NF (Codd 1972)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• Boyce-Codd NF (1974)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• Multivalued dependencies and 4NF (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Zaniolo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1976 and Fagin 1977)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• Join dependencies (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Rissanen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1977) and 5NF (Fagin 1979)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51520" y="188640"/>
            <a:ext cx="889248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Normal Forms for Relational Databases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4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91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 Normal Form (1NF)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6896" y="1124744"/>
            <a:ext cx="822960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This simply means that attribute values are 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atomic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and is part of the definition of the relational model.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Atomic: multivalued attributes, composite attributes, and their combinations are disallowed.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There is currently a lot of interests in non-first normal form databases, particularly those where an attribute value can be a table (nested relations).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Consider the table below, adapted from Desai.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51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8229600" cy="782960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 Normal Form (1NF)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4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6021288"/>
            <a:ext cx="8229600" cy="532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This can be transformed into: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863035"/>
              </p:ext>
            </p:extLst>
          </p:nvPr>
        </p:nvGraphicFramePr>
        <p:xfrm>
          <a:off x="1259632" y="1124744"/>
          <a:ext cx="6336704" cy="48933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239">
                <a:tc rowSpan="2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>
                          <a:latin typeface="Times New Roman" pitchFamily="18" charset="0"/>
                          <a:cs typeface="Times New Roman" pitchFamily="18" charset="0"/>
                        </a:rPr>
                        <a:t>Fac_Dept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Prof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Course Preferences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23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Course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>
                          <a:latin typeface="Times New Roman" pitchFamily="18" charset="0"/>
                          <a:cs typeface="Times New Roman" pitchFamily="18" charset="0"/>
                        </a:rPr>
                        <a:t>Course_Dept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239">
                <a:tc rowSpan="7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Comp </a:t>
                      </a:r>
                      <a:r>
                        <a:rPr lang="en-US" altLang="zh-CN" dirty="0" err="1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Smith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353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Comp </a:t>
                      </a:r>
                      <a:r>
                        <a:rPr lang="en-US" altLang="zh-CN" dirty="0" err="1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239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379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Comp </a:t>
                      </a:r>
                      <a:r>
                        <a:rPr lang="en-US" altLang="zh-CN" dirty="0" err="1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239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221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Decision</a:t>
                      </a:r>
                      <a:r>
                        <a:rPr lang="en-US" altLang="zh-CN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baseline="0" dirty="0" err="1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239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Clark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353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Comp </a:t>
                      </a:r>
                      <a:r>
                        <a:rPr lang="en-US" altLang="zh-CN" dirty="0" err="1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239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351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Comp </a:t>
                      </a:r>
                      <a:r>
                        <a:rPr lang="en-US" altLang="zh-CN" dirty="0" err="1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239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379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Comp </a:t>
                      </a:r>
                      <a:r>
                        <a:rPr lang="en-US" altLang="zh-CN" dirty="0" err="1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239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456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Mathematics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239">
                <a:tc rowSpan="3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Chemistry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Turner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353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Comp </a:t>
                      </a:r>
                      <a:r>
                        <a:rPr lang="en-US" altLang="zh-CN" dirty="0" err="1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239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456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Mathematics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239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272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>
                          <a:latin typeface="Times New Roman" pitchFamily="18" charset="0"/>
                          <a:cs typeface="Times New Roman" pitchFamily="18" charset="0"/>
                        </a:rPr>
                        <a:t>Chemsitry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239">
                <a:tc rowSpan="5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Mathematics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>
                          <a:latin typeface="Times New Roman" pitchFamily="18" charset="0"/>
                          <a:cs typeface="Times New Roman" pitchFamily="18" charset="0"/>
                        </a:rPr>
                        <a:t>Jameison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353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Comp </a:t>
                      </a:r>
                      <a:r>
                        <a:rPr lang="en-US" altLang="zh-CN" dirty="0" err="1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239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379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Comp </a:t>
                      </a:r>
                      <a:r>
                        <a:rPr lang="en-US" altLang="zh-CN" dirty="0" err="1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239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221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Decision</a:t>
                      </a:r>
                      <a:r>
                        <a:rPr lang="en-US" altLang="zh-CN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baseline="0" dirty="0" err="1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239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456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Mathematics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2239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469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>
                          <a:latin typeface="Times New Roman" pitchFamily="18" charset="0"/>
                          <a:cs typeface="Times New Roman" pitchFamily="18" charset="0"/>
                        </a:rPr>
                        <a:t>Mathematics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1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721764"/>
              </p:ext>
            </p:extLst>
          </p:nvPr>
        </p:nvGraphicFramePr>
        <p:xfrm>
          <a:off x="1691680" y="1100647"/>
          <a:ext cx="5832648" cy="5208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8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8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8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8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6163">
                <a:tc gridSpan="4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CRS_PREF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163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Prof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Course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Fac_Dept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 err="1"/>
                        <a:t>Crs_Dept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85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Smith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353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Comp </a:t>
                      </a:r>
                      <a:r>
                        <a:rPr lang="en-US" altLang="zh-CN" dirty="0" err="1"/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Comp </a:t>
                      </a:r>
                      <a:r>
                        <a:rPr lang="en-US" altLang="zh-CN" dirty="0" err="1"/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85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Smith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379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Comp </a:t>
                      </a:r>
                      <a:r>
                        <a:rPr lang="en-US" altLang="zh-CN" dirty="0" err="1"/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Comp </a:t>
                      </a:r>
                      <a:r>
                        <a:rPr lang="en-US" altLang="zh-CN" dirty="0" err="1"/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85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Smith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221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Comp </a:t>
                      </a:r>
                      <a:r>
                        <a:rPr lang="en-US" altLang="zh-CN" dirty="0" err="1"/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Decision </a:t>
                      </a:r>
                      <a:r>
                        <a:rPr lang="en-US" altLang="zh-CN" dirty="0" err="1"/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85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Clark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353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Comp </a:t>
                      </a:r>
                      <a:r>
                        <a:rPr lang="en-US" altLang="zh-CN" dirty="0" err="1"/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Comp </a:t>
                      </a:r>
                      <a:r>
                        <a:rPr lang="en-US" altLang="zh-CN" dirty="0" err="1"/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85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Clark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351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Comp </a:t>
                      </a:r>
                      <a:r>
                        <a:rPr lang="en-US" altLang="zh-CN" dirty="0" err="1"/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Comp </a:t>
                      </a:r>
                      <a:r>
                        <a:rPr lang="en-US" altLang="zh-CN" dirty="0" err="1"/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85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Clark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379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Comp </a:t>
                      </a:r>
                      <a:r>
                        <a:rPr lang="en-US" altLang="zh-CN" dirty="0" err="1"/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Comp </a:t>
                      </a:r>
                      <a:r>
                        <a:rPr lang="en-US" altLang="zh-CN" dirty="0" err="1"/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85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Clark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456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Comp </a:t>
                      </a:r>
                      <a:r>
                        <a:rPr lang="en-US" altLang="zh-CN" dirty="0" err="1"/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Mathematics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85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Turner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353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Chemistry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Comp </a:t>
                      </a:r>
                      <a:r>
                        <a:rPr lang="en-US" altLang="zh-CN" dirty="0" err="1"/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85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Turner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456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Chemistry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Mathematics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5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Turner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272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Chemistry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Chemistry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885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Jamieson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353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Mathematics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Comp </a:t>
                      </a:r>
                      <a:r>
                        <a:rPr lang="en-US" altLang="zh-CN" dirty="0" err="1"/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885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Jamieson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379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Mathematics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Comp </a:t>
                      </a:r>
                      <a:r>
                        <a:rPr lang="en-US" altLang="zh-CN" dirty="0" err="1"/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885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Jamieson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221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Mathematics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Decision </a:t>
                      </a:r>
                      <a:r>
                        <a:rPr lang="en-US" altLang="zh-CN" dirty="0" err="1"/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885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Jamieson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456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Mathematics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Mathematics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885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Jamieson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469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Mathematics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dirty="0"/>
                        <a:t>Mathematics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B6006FE-4773-4F19-8956-2CF7C8A46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60648"/>
            <a:ext cx="8229600" cy="782960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 Normal Form (1NF)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4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74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8229600" cy="710952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 Normal Form (1NF)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4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24744"/>
            <a:ext cx="7704856" cy="54006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representation in the figure above has the following drawbacks: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• the fact that a given professor is in a given  department may be repeated,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• the association between professor and department will not be recorded unless the professor has some course references,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• the fact that a given course is offered by a given department may be repeated,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• again, this is not recorded unless someone has a preference for the course.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3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Suppose the FD’s for these attributes are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= {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Prof →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Fac_Dept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, Course → 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Crs_Dept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}.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Notice that a 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superkey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is just a set of attributes S such that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Prof,  Course,  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Fac_Dept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Crs_Dept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i="1" baseline="30000" dirty="0">
                <a:latin typeface="Times New Roman" pitchFamily="18" charset="0"/>
                <a:cs typeface="Times New Roman" pitchFamily="18" charset="0"/>
              </a:rPr>
              <a:t>+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Thus the only candidate key here is {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Prof, Course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}.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3D7A374-FF63-4E78-8DD2-3AE50BE00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60648"/>
            <a:ext cx="8229600" cy="782960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 Normal Form (1NF)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4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34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These problems arise because 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Fac_Dept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depends only on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Prof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and not on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Course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and similarly 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Crs_Dept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depends only on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Course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and not on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Prof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We can recognize and avoid these problems using functional dependencies.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09ED218-6730-4D41-AF22-4169F589A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60648"/>
            <a:ext cx="8229600" cy="782960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 Normal Form (1NF)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4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8466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3">
      <a:majorFont>
        <a:latin typeface="Times New Roman"/>
        <a:ea typeface="宋体"/>
        <a:cs typeface=""/>
      </a:majorFont>
      <a:minorFont>
        <a:latin typeface="Times New Roman"/>
        <a:ea typeface="黑体"/>
        <a:cs typeface="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1454</Words>
  <Application>Microsoft Macintosh PowerPoint</Application>
  <PresentationFormat>On-screen Show (4:3)</PresentationFormat>
  <Paragraphs>407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Lucida Sans Unicode</vt:lpstr>
      <vt:lpstr>Times New Roman</vt:lpstr>
      <vt:lpstr>回顾</vt:lpstr>
      <vt:lpstr>Normal Forms for Relational Databases</vt:lpstr>
      <vt:lpstr>Normal Forms for Relational Databases</vt:lpstr>
      <vt:lpstr>PowerPoint Presentation</vt:lpstr>
      <vt:lpstr>First Normal Form (1NF)</vt:lpstr>
      <vt:lpstr>First Normal Form (1NF) (cont)</vt:lpstr>
      <vt:lpstr>First Normal Form (1NF) (cont)</vt:lpstr>
      <vt:lpstr>First Normal Form (1NF) (cont)</vt:lpstr>
      <vt:lpstr>First Normal Form (1NF) (cont)</vt:lpstr>
      <vt:lpstr>First Normal Form (1NF) (cont)</vt:lpstr>
      <vt:lpstr>Second Normal Form (2NF)</vt:lpstr>
      <vt:lpstr>Second Normal Form (2NF) (cont)</vt:lpstr>
      <vt:lpstr>Second Normal Form (2NF) (cont)</vt:lpstr>
      <vt:lpstr>Second Normal Form (2NF) (cont)</vt:lpstr>
      <vt:lpstr>Second Normal Form (2NF) (cont)</vt:lpstr>
      <vt:lpstr>Third Normal Form (3NF)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Boyce-Codd Normal Form (BCNF)</vt:lpstr>
      <vt:lpstr>Boyce-Codd Normal Form (BCNF)(cont)</vt:lpstr>
      <vt:lpstr>Boyce-Codd Normal Form (BCNF)(cont)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 Forms for Relational Databases</dc:title>
  <dc:creator>Kai Wang</dc:creator>
  <cp:lastModifiedBy>CJ Huang</cp:lastModifiedBy>
  <cp:revision>47</cp:revision>
  <dcterms:created xsi:type="dcterms:W3CDTF">2019-01-02T04:18:42Z</dcterms:created>
  <dcterms:modified xsi:type="dcterms:W3CDTF">2019-05-03T06:57:21Z</dcterms:modified>
</cp:coreProperties>
</file>