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64" r:id="rId7"/>
    <p:sldId id="262" r:id="rId8"/>
    <p:sldId id="274" r:id="rId9"/>
    <p:sldId id="267" r:id="rId10"/>
    <p:sldId id="263" r:id="rId11"/>
    <p:sldId id="270" r:id="rId12"/>
    <p:sldId id="279" r:id="rId13"/>
    <p:sldId id="269" r:id="rId14"/>
    <p:sldId id="261" r:id="rId15"/>
    <p:sldId id="256" r:id="rId16"/>
    <p:sldId id="306" r:id="rId17"/>
    <p:sldId id="307" r:id="rId18"/>
    <p:sldId id="303" r:id="rId19"/>
    <p:sldId id="266" r:id="rId20"/>
    <p:sldId id="280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5" userDrawn="1">
          <p15:clr>
            <a:srgbClr val="A4A3A4"/>
          </p15:clr>
        </p15:guide>
        <p15:guide id="3" orient="horz" pos="21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E0E0E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04"/>
      </p:cViewPr>
      <p:guideLst>
        <p:guide pos="3815"/>
        <p:guide orient="horz" pos="21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20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C3EF-B7CD-4F39-BCB9-D1C15F7CD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13974" y="640353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13974" y="640353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256975" y="6642100"/>
            <a:ext cx="17065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CN" altLang="en-US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Datalogic Confidential</a:t>
            </a:r>
            <a:endParaRPr lang="zh-CN" altLang="en-US" sz="100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39DB-82B6-4C29-B7A5-8BF08A0B32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2C13-F92E-40F2-B58C-8CF9669829BE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256975" y="6642100"/>
            <a:ext cx="17065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CN" altLang="en-US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Datalogic Confidential</a:t>
            </a:r>
            <a:endParaRPr lang="zh-CN" altLang="en-US" sz="100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image" Target="../media/image6.png"/><Relationship Id="rId46" Type="http://schemas.openxmlformats.org/officeDocument/2006/relationships/notesSlide" Target="../notesSlides/notesSlide11.x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86.xml"/><Relationship Id="rId43" Type="http://schemas.openxmlformats.org/officeDocument/2006/relationships/tags" Target="../tags/tag85.xml"/><Relationship Id="rId42" Type="http://schemas.openxmlformats.org/officeDocument/2006/relationships/tags" Target="../tags/tag84.xml"/><Relationship Id="rId41" Type="http://schemas.openxmlformats.org/officeDocument/2006/relationships/tags" Target="../tags/tag83.xml"/><Relationship Id="rId40" Type="http://schemas.openxmlformats.org/officeDocument/2006/relationships/tags" Target="../tags/tag82.xml"/><Relationship Id="rId4" Type="http://schemas.openxmlformats.org/officeDocument/2006/relationships/tags" Target="../tags/tag47.xml"/><Relationship Id="rId39" Type="http://schemas.openxmlformats.org/officeDocument/2006/relationships/tags" Target="../tags/tag81.xml"/><Relationship Id="rId38" Type="http://schemas.openxmlformats.org/officeDocument/2006/relationships/tags" Target="../tags/tag80.xml"/><Relationship Id="rId37" Type="http://schemas.openxmlformats.org/officeDocument/2006/relationships/tags" Target="../tags/tag79.xml"/><Relationship Id="rId36" Type="http://schemas.openxmlformats.org/officeDocument/2006/relationships/tags" Target="../tags/tag78.xml"/><Relationship Id="rId35" Type="http://schemas.openxmlformats.org/officeDocument/2006/relationships/tags" Target="../tags/tag77.xml"/><Relationship Id="rId34" Type="http://schemas.openxmlformats.org/officeDocument/2006/relationships/tags" Target="../tags/tag76.xml"/><Relationship Id="rId33" Type="http://schemas.openxmlformats.org/officeDocument/2006/relationships/tags" Target="../tags/tag75.xml"/><Relationship Id="rId32" Type="http://schemas.openxmlformats.org/officeDocument/2006/relationships/tags" Target="../tags/tag74.xml"/><Relationship Id="rId31" Type="http://schemas.openxmlformats.org/officeDocument/2006/relationships/tags" Target="../tags/tag73.xml"/><Relationship Id="rId30" Type="http://schemas.openxmlformats.org/officeDocument/2006/relationships/tags" Target="../tags/tag72.xml"/><Relationship Id="rId3" Type="http://schemas.openxmlformats.org/officeDocument/2006/relationships/image" Target="../media/image5.png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tags" Target="../tags/tag68.xml"/><Relationship Id="rId25" Type="http://schemas.openxmlformats.org/officeDocument/2006/relationships/tags" Target="../tags/tag67.xml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6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2" Type="http://schemas.openxmlformats.org/officeDocument/2006/relationships/notesSlide" Target="../notesSlides/notesSlide12.x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126.xml"/><Relationship Id="rId4" Type="http://schemas.openxmlformats.org/officeDocument/2006/relationships/tags" Target="../tags/tag90.xml"/><Relationship Id="rId39" Type="http://schemas.openxmlformats.org/officeDocument/2006/relationships/tags" Target="../tags/tag125.xml"/><Relationship Id="rId38" Type="http://schemas.openxmlformats.org/officeDocument/2006/relationships/tags" Target="../tags/tag124.xml"/><Relationship Id="rId37" Type="http://schemas.openxmlformats.org/officeDocument/2006/relationships/tags" Target="../tags/tag123.xml"/><Relationship Id="rId36" Type="http://schemas.openxmlformats.org/officeDocument/2006/relationships/tags" Target="../tags/tag122.xml"/><Relationship Id="rId35" Type="http://schemas.openxmlformats.org/officeDocument/2006/relationships/tags" Target="../tags/tag121.xml"/><Relationship Id="rId34" Type="http://schemas.openxmlformats.org/officeDocument/2006/relationships/tags" Target="../tags/tag120.xml"/><Relationship Id="rId33" Type="http://schemas.openxmlformats.org/officeDocument/2006/relationships/tags" Target="../tags/tag119.xml"/><Relationship Id="rId32" Type="http://schemas.openxmlformats.org/officeDocument/2006/relationships/tags" Target="../tags/tag118.xml"/><Relationship Id="rId31" Type="http://schemas.openxmlformats.org/officeDocument/2006/relationships/tags" Target="../tags/tag117.xml"/><Relationship Id="rId30" Type="http://schemas.openxmlformats.org/officeDocument/2006/relationships/tags" Target="../tags/tag116.xml"/><Relationship Id="rId3" Type="http://schemas.openxmlformats.org/officeDocument/2006/relationships/tags" Target="../tags/tag89.xml"/><Relationship Id="rId29" Type="http://schemas.openxmlformats.org/officeDocument/2006/relationships/tags" Target="../tags/tag115.xml"/><Relationship Id="rId28" Type="http://schemas.openxmlformats.org/officeDocument/2006/relationships/tags" Target="../tags/tag114.xml"/><Relationship Id="rId27" Type="http://schemas.openxmlformats.org/officeDocument/2006/relationships/tags" Target="../tags/tag113.xml"/><Relationship Id="rId26" Type="http://schemas.openxmlformats.org/officeDocument/2006/relationships/tags" Target="../tags/tag11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2" Type="http://schemas.openxmlformats.org/officeDocument/2006/relationships/notesSlide" Target="../notesSlides/notesSlide13.xml"/><Relationship Id="rId41" Type="http://schemas.openxmlformats.org/officeDocument/2006/relationships/slideLayout" Target="../slideLayouts/slideLayout18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2" Type="http://schemas.openxmlformats.org/officeDocument/2006/relationships/notesSlide" Target="../notesSlides/notesSlide14.xml"/><Relationship Id="rId41" Type="http://schemas.openxmlformats.org/officeDocument/2006/relationships/slideLayout" Target="../slideLayouts/slideLayout18.xml"/><Relationship Id="rId40" Type="http://schemas.openxmlformats.org/officeDocument/2006/relationships/tags" Target="../tags/tag206.xml"/><Relationship Id="rId4" Type="http://schemas.openxmlformats.org/officeDocument/2006/relationships/tags" Target="../tags/tag170.xml"/><Relationship Id="rId39" Type="http://schemas.openxmlformats.org/officeDocument/2006/relationships/tags" Target="../tags/tag205.xml"/><Relationship Id="rId38" Type="http://schemas.openxmlformats.org/officeDocument/2006/relationships/tags" Target="../tags/tag204.xml"/><Relationship Id="rId37" Type="http://schemas.openxmlformats.org/officeDocument/2006/relationships/tags" Target="../tags/tag203.xml"/><Relationship Id="rId36" Type="http://schemas.openxmlformats.org/officeDocument/2006/relationships/tags" Target="../tags/tag202.xml"/><Relationship Id="rId35" Type="http://schemas.openxmlformats.org/officeDocument/2006/relationships/tags" Target="../tags/tag201.xml"/><Relationship Id="rId34" Type="http://schemas.openxmlformats.org/officeDocument/2006/relationships/tags" Target="../tags/tag200.xml"/><Relationship Id="rId33" Type="http://schemas.openxmlformats.org/officeDocument/2006/relationships/tags" Target="../tags/tag199.xml"/><Relationship Id="rId32" Type="http://schemas.openxmlformats.org/officeDocument/2006/relationships/tags" Target="../tags/tag198.xml"/><Relationship Id="rId31" Type="http://schemas.openxmlformats.org/officeDocument/2006/relationships/tags" Target="../tags/tag197.xml"/><Relationship Id="rId30" Type="http://schemas.openxmlformats.org/officeDocument/2006/relationships/tags" Target="../tags/tag196.xml"/><Relationship Id="rId3" Type="http://schemas.openxmlformats.org/officeDocument/2006/relationships/tags" Target="../tags/tag169.xml"/><Relationship Id="rId29" Type="http://schemas.openxmlformats.org/officeDocument/2006/relationships/tags" Target="../tags/tag195.xml"/><Relationship Id="rId28" Type="http://schemas.openxmlformats.org/officeDocument/2006/relationships/tags" Target="../tags/tag194.xml"/><Relationship Id="rId27" Type="http://schemas.openxmlformats.org/officeDocument/2006/relationships/tags" Target="../tags/tag193.xml"/><Relationship Id="rId26" Type="http://schemas.openxmlformats.org/officeDocument/2006/relationships/tags" Target="../tags/tag19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7" Type="http://schemas.openxmlformats.org/officeDocument/2006/relationships/notesSlide" Target="../notesSlides/notesSlide2.x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形 1"/>
          <p:cNvSpPr/>
          <p:nvPr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6" name="图形 1"/>
          <p:cNvSpPr/>
          <p:nvPr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7" name="图形 1"/>
          <p:cNvSpPr/>
          <p:nvPr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8" name="图形 1"/>
          <p:cNvSpPr/>
          <p:nvPr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9" name="图形 1"/>
          <p:cNvSpPr/>
          <p:nvPr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0" name="图形 1"/>
          <p:cNvSpPr/>
          <p:nvPr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1" name="图形 1"/>
          <p:cNvSpPr/>
          <p:nvPr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2" name="图形 1"/>
          <p:cNvSpPr/>
          <p:nvPr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3" name="图形 1"/>
          <p:cNvSpPr/>
          <p:nvPr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4" name="图形 1"/>
          <p:cNvSpPr/>
          <p:nvPr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5" name="图形 1"/>
          <p:cNvSpPr/>
          <p:nvPr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6" name="图形 1"/>
          <p:cNvSpPr/>
          <p:nvPr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7" name="图形 1"/>
          <p:cNvSpPr/>
          <p:nvPr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8" name="图形 1"/>
          <p:cNvSpPr/>
          <p:nvPr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9" name="图形 1"/>
          <p:cNvSpPr/>
          <p:nvPr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图形 1"/>
          <p:cNvSpPr/>
          <p:nvPr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40744" y="2966628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79779" y="1631755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基于视觉识别的</a:t>
            </a:r>
            <a:endParaRPr lang="en-US" altLang="zh-CN" sz="5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智能门禁管理系统开题报告</a:t>
            </a:r>
            <a:endParaRPr lang="zh-CN" altLang="en-US" sz="54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8297" y="3386081"/>
            <a:ext cx="609845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381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汇报人：吴诗聪  日期 </a:t>
            </a:r>
            <a:r>
              <a:rPr lang="en-US" altLang="zh-CN" dirty="0">
                <a:solidFill>
                  <a:srgbClr val="D3816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2024.10.26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3" name="椭圆 2"/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26" name="文本框 25"/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18286" y="3101566"/>
            <a:ext cx="1809420" cy="1779131"/>
            <a:chOff x="3918286" y="3101566"/>
            <a:chExt cx="1809420" cy="1779131"/>
          </a:xfrm>
        </p:grpSpPr>
        <p:sp>
          <p:nvSpPr>
            <p:cNvPr id="38" name="文本框 37"/>
            <p:cNvSpPr txBox="1"/>
            <p:nvPr/>
          </p:nvSpPr>
          <p:spPr>
            <a:xfrm>
              <a:off x="4153236" y="3311037"/>
              <a:ext cx="157447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131877" y="3291994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ECECE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ECECE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110518" y="3272951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D9D9D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D9D9D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089159" y="3253908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C7C7C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C7C7C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67800" y="3234866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B4B4B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B4B4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046441" y="3215823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A1A1A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A1A1A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025081" y="3196780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8F8F8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8F8F8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03722" y="3177737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7C7C7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7C7C7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82363" y="3158694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6969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6969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61004" y="3139652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57575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57575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939645" y="3120609"/>
              <a:ext cx="157447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44444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918286" y="3101566"/>
              <a:ext cx="157447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574134" y="2788763"/>
            <a:ext cx="33826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将解决问题和拟采用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83000">
                  <a:srgbClr val="7F7F7F"/>
                </a:gs>
                <a:gs pos="17000">
                  <a:schemeClr val="bg1">
                    <a:lumMod val="50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3577" y="-102241"/>
            <a:ext cx="12199153" cy="305436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-3577" y="3806820"/>
            <a:ext cx="12199153" cy="3054361"/>
          </a:xfrm>
          <a:prstGeom prst="rect">
            <a:avLst/>
          </a:prstGeom>
        </p:spPr>
      </p:pic>
      <p:grpSp>
        <p:nvGrpSpPr>
          <p:cNvPr id="37" name="组合 36"/>
          <p:cNvGrpSpPr/>
          <p:nvPr>
            <p:custDataLst>
              <p:tags r:id="rId6"/>
            </p:custDataLst>
          </p:nvPr>
        </p:nvGrpSpPr>
        <p:grpSpPr>
          <a:xfrm>
            <a:off x="1114041" y="2736814"/>
            <a:ext cx="1626514" cy="1384372"/>
            <a:chOff x="1927089" y="5203788"/>
            <a:chExt cx="1626514" cy="1384372"/>
          </a:xfrm>
        </p:grpSpPr>
        <p:sp>
          <p:nvSpPr>
            <p:cNvPr id="26" name="图形 1"/>
            <p:cNvSpPr/>
            <p:nvPr>
              <p:custDataLst>
                <p:tags r:id="rId7"/>
              </p:custDataLst>
            </p:nvPr>
          </p:nvSpPr>
          <p:spPr>
            <a:xfrm rot="15837948">
              <a:off x="2048160" y="5082717"/>
              <a:ext cx="1384372" cy="162651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alpha val="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图形 1"/>
            <p:cNvSpPr/>
            <p:nvPr>
              <p:custDataLst>
                <p:tags r:id="rId8"/>
              </p:custDataLst>
            </p:nvPr>
          </p:nvSpPr>
          <p:spPr>
            <a:xfrm rot="15837947">
              <a:off x="2083621" y="5124381"/>
              <a:ext cx="1313450" cy="154318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833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1"/>
            <p:cNvSpPr/>
            <p:nvPr>
              <p:custDataLst>
                <p:tags r:id="rId9"/>
              </p:custDataLst>
            </p:nvPr>
          </p:nvSpPr>
          <p:spPr>
            <a:xfrm rot="15837947">
              <a:off x="2119082" y="5166044"/>
              <a:ext cx="1242528" cy="145986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1667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1"/>
            <p:cNvSpPr/>
            <p:nvPr>
              <p:custDataLst>
                <p:tags r:id="rId10"/>
              </p:custDataLst>
            </p:nvPr>
          </p:nvSpPr>
          <p:spPr>
            <a:xfrm rot="15837947">
              <a:off x="2154543" y="5207708"/>
              <a:ext cx="1171605" cy="1376533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1"/>
            <p:cNvSpPr/>
            <p:nvPr>
              <p:custDataLst>
                <p:tags r:id="rId11"/>
              </p:custDataLst>
            </p:nvPr>
          </p:nvSpPr>
          <p:spPr>
            <a:xfrm rot="15837947">
              <a:off x="2190004" y="5249371"/>
              <a:ext cx="1100683" cy="129320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3333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6" name="图形 1"/>
            <p:cNvSpPr/>
            <p:nvPr>
              <p:custDataLst>
                <p:tags r:id="rId12"/>
              </p:custDataLst>
            </p:nvPr>
          </p:nvSpPr>
          <p:spPr>
            <a:xfrm rot="15837947">
              <a:off x="2225465" y="5291035"/>
              <a:ext cx="1029761" cy="12098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167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1"/>
            <p:cNvSpPr/>
            <p:nvPr>
              <p:custDataLst>
                <p:tags r:id="rId13"/>
              </p:custDataLst>
            </p:nvPr>
          </p:nvSpPr>
          <p:spPr>
            <a:xfrm rot="15837948">
              <a:off x="2260926" y="5332699"/>
              <a:ext cx="958839" cy="1126551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>
            <p:custDataLst>
              <p:tags r:id="rId14"/>
            </p:custDataLst>
          </p:nvPr>
        </p:nvGrpSpPr>
        <p:grpSpPr>
          <a:xfrm>
            <a:off x="3893176" y="2736814"/>
            <a:ext cx="1626514" cy="1384372"/>
            <a:chOff x="1927089" y="5203788"/>
            <a:chExt cx="1626514" cy="1384372"/>
          </a:xfrm>
        </p:grpSpPr>
        <p:sp>
          <p:nvSpPr>
            <p:cNvPr id="39" name="图形 1"/>
            <p:cNvSpPr/>
            <p:nvPr>
              <p:custDataLst>
                <p:tags r:id="rId15"/>
              </p:custDataLst>
            </p:nvPr>
          </p:nvSpPr>
          <p:spPr>
            <a:xfrm rot="15837948">
              <a:off x="2048160" y="5082717"/>
              <a:ext cx="1384372" cy="162651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alpha val="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图形 1"/>
            <p:cNvSpPr/>
            <p:nvPr>
              <p:custDataLst>
                <p:tags r:id="rId16"/>
              </p:custDataLst>
            </p:nvPr>
          </p:nvSpPr>
          <p:spPr>
            <a:xfrm rot="15837947">
              <a:off x="2083621" y="5124381"/>
              <a:ext cx="1313450" cy="154318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833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1" name="图形 1"/>
            <p:cNvSpPr/>
            <p:nvPr>
              <p:custDataLst>
                <p:tags r:id="rId17"/>
              </p:custDataLst>
            </p:nvPr>
          </p:nvSpPr>
          <p:spPr>
            <a:xfrm rot="15837947">
              <a:off x="2119082" y="5166044"/>
              <a:ext cx="1242528" cy="145986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1667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2" name="图形 1"/>
            <p:cNvSpPr/>
            <p:nvPr>
              <p:custDataLst>
                <p:tags r:id="rId18"/>
              </p:custDataLst>
            </p:nvPr>
          </p:nvSpPr>
          <p:spPr>
            <a:xfrm rot="15837947">
              <a:off x="2154543" y="5207708"/>
              <a:ext cx="1171605" cy="1376533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3" name="图形 1"/>
            <p:cNvSpPr/>
            <p:nvPr>
              <p:custDataLst>
                <p:tags r:id="rId19"/>
              </p:custDataLst>
            </p:nvPr>
          </p:nvSpPr>
          <p:spPr>
            <a:xfrm rot="15837947">
              <a:off x="2190004" y="5249371"/>
              <a:ext cx="1100683" cy="129320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3333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4" name="图形 1"/>
            <p:cNvSpPr/>
            <p:nvPr>
              <p:custDataLst>
                <p:tags r:id="rId20"/>
              </p:custDataLst>
            </p:nvPr>
          </p:nvSpPr>
          <p:spPr>
            <a:xfrm rot="15837947">
              <a:off x="2225465" y="5291035"/>
              <a:ext cx="1029761" cy="12098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167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5" name="图形 1"/>
            <p:cNvSpPr/>
            <p:nvPr>
              <p:custDataLst>
                <p:tags r:id="rId21"/>
              </p:custDataLst>
            </p:nvPr>
          </p:nvSpPr>
          <p:spPr>
            <a:xfrm rot="15837948">
              <a:off x="2260926" y="5332699"/>
              <a:ext cx="958839" cy="1126551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>
            <p:custDataLst>
              <p:tags r:id="rId22"/>
            </p:custDataLst>
          </p:nvPr>
        </p:nvGrpSpPr>
        <p:grpSpPr>
          <a:xfrm>
            <a:off x="6672311" y="2736814"/>
            <a:ext cx="1626514" cy="1384372"/>
            <a:chOff x="1927089" y="5203788"/>
            <a:chExt cx="1626514" cy="1384372"/>
          </a:xfrm>
        </p:grpSpPr>
        <p:sp>
          <p:nvSpPr>
            <p:cNvPr id="47" name="图形 1"/>
            <p:cNvSpPr/>
            <p:nvPr>
              <p:custDataLst>
                <p:tags r:id="rId23"/>
              </p:custDataLst>
            </p:nvPr>
          </p:nvSpPr>
          <p:spPr>
            <a:xfrm rot="15837948">
              <a:off x="2048160" y="5082717"/>
              <a:ext cx="1384372" cy="162651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alpha val="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图形 1"/>
            <p:cNvSpPr/>
            <p:nvPr>
              <p:custDataLst>
                <p:tags r:id="rId24"/>
              </p:custDataLst>
            </p:nvPr>
          </p:nvSpPr>
          <p:spPr>
            <a:xfrm rot="15837947">
              <a:off x="2083621" y="5124381"/>
              <a:ext cx="1313450" cy="154318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833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9" name="图形 1"/>
            <p:cNvSpPr/>
            <p:nvPr>
              <p:custDataLst>
                <p:tags r:id="rId25"/>
              </p:custDataLst>
            </p:nvPr>
          </p:nvSpPr>
          <p:spPr>
            <a:xfrm rot="15837947">
              <a:off x="2119082" y="5166044"/>
              <a:ext cx="1242528" cy="145986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1667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0" name="图形 1"/>
            <p:cNvSpPr/>
            <p:nvPr>
              <p:custDataLst>
                <p:tags r:id="rId26"/>
              </p:custDataLst>
            </p:nvPr>
          </p:nvSpPr>
          <p:spPr>
            <a:xfrm rot="15837947">
              <a:off x="2154543" y="5207708"/>
              <a:ext cx="1171605" cy="1376533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1"/>
            <p:cNvSpPr/>
            <p:nvPr>
              <p:custDataLst>
                <p:tags r:id="rId27"/>
              </p:custDataLst>
            </p:nvPr>
          </p:nvSpPr>
          <p:spPr>
            <a:xfrm rot="15837947">
              <a:off x="2190004" y="5249371"/>
              <a:ext cx="1100683" cy="129320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3333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1"/>
            <p:cNvSpPr/>
            <p:nvPr>
              <p:custDataLst>
                <p:tags r:id="rId28"/>
              </p:custDataLst>
            </p:nvPr>
          </p:nvSpPr>
          <p:spPr>
            <a:xfrm rot="15837947">
              <a:off x="2225465" y="5291035"/>
              <a:ext cx="1029761" cy="12098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167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3" name="图形 1"/>
            <p:cNvSpPr/>
            <p:nvPr>
              <p:custDataLst>
                <p:tags r:id="rId29"/>
              </p:custDataLst>
            </p:nvPr>
          </p:nvSpPr>
          <p:spPr>
            <a:xfrm rot="15837948">
              <a:off x="2260926" y="5332699"/>
              <a:ext cx="958839" cy="1126551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>
            <p:custDataLst>
              <p:tags r:id="rId30"/>
            </p:custDataLst>
          </p:nvPr>
        </p:nvSpPr>
        <p:spPr>
          <a:xfrm>
            <a:off x="1335614" y="3198167"/>
            <a:ext cx="11512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/>
          <p:cNvSpPr txBox="1"/>
          <p:nvPr>
            <p:custDataLst>
              <p:tags r:id="rId31"/>
            </p:custDataLst>
          </p:nvPr>
        </p:nvSpPr>
        <p:spPr>
          <a:xfrm>
            <a:off x="4130793" y="3198167"/>
            <a:ext cx="11512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32"/>
            </p:custDataLst>
          </p:nvPr>
        </p:nvSpPr>
        <p:spPr>
          <a:xfrm>
            <a:off x="6904309" y="3198167"/>
            <a:ext cx="11512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7" name="直接连接符 66"/>
          <p:cNvCxnSpPr/>
          <p:nvPr>
            <p:custDataLst>
              <p:tags r:id="rId33"/>
            </p:custDataLst>
          </p:nvPr>
        </p:nvCxnSpPr>
        <p:spPr>
          <a:xfrm flipV="1">
            <a:off x="1934845" y="1998363"/>
            <a:ext cx="680198" cy="953498"/>
          </a:xfrm>
          <a:prstGeom prst="line">
            <a:avLst/>
          </a:prstGeom>
          <a:ln w="25400" cap="rnd">
            <a:gradFill flip="none" rotWithShape="1">
              <a:gsLst>
                <a:gs pos="3300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>
            <p:custDataLst>
              <p:tags r:id="rId34"/>
            </p:custDataLst>
          </p:nvPr>
        </p:nvGrpSpPr>
        <p:grpSpPr>
          <a:xfrm>
            <a:off x="1528094" y="282524"/>
            <a:ext cx="4178199" cy="2284750"/>
            <a:chOff x="2006601" y="747847"/>
            <a:chExt cx="4178199" cy="2284750"/>
          </a:xfrm>
        </p:grpSpPr>
        <p:sp>
          <p:nvSpPr>
            <p:cNvPr id="69" name="文本框 68"/>
            <p:cNvSpPr txBox="1"/>
            <p:nvPr>
              <p:custDataLst>
                <p:tags r:id="rId35"/>
              </p:custDataLst>
            </p:nvPr>
          </p:nvSpPr>
          <p:spPr>
            <a:xfrm>
              <a:off x="2566570" y="747847"/>
              <a:ext cx="36182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高准确率人脸识别</a:t>
              </a:r>
              <a:r>
                <a:rPr lang="zh-CN" altLang="en-US" sz="2400" b="1" spc="3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</a:t>
              </a:r>
              <a:endParaRPr lang="zh-CN" altLang="en-US" sz="2400" b="1" spc="3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36"/>
              </p:custDataLst>
            </p:nvPr>
          </p:nvSpPr>
          <p:spPr>
            <a:xfrm>
              <a:off x="2006601" y="1171412"/>
              <a:ext cx="2928098" cy="186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spc="3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实现高精度的人脸识别功能是智能门禁安全监控系统的核心目标，通过优化算法模型和参数设置，确保系统能够快速准确地识别身份，提高门禁安全性。</a:t>
              </a:r>
              <a:endParaRPr lang="zh-CN" altLang="en-US" sz="1600" spc="3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1" name="直接连接符 70"/>
          <p:cNvCxnSpPr/>
          <p:nvPr>
            <p:custDataLst>
              <p:tags r:id="rId37"/>
            </p:custDataLst>
          </p:nvPr>
        </p:nvCxnSpPr>
        <p:spPr>
          <a:xfrm flipV="1">
            <a:off x="3824916" y="4105180"/>
            <a:ext cx="680198" cy="953498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bg1">
                    <a:alpha val="0"/>
                  </a:schemeClr>
                </a:gs>
                <a:gs pos="77000">
                  <a:schemeClr val="tx1">
                    <a:lumMod val="50000"/>
                    <a:lumOff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>
            <p:custDataLst>
              <p:tags r:id="rId38"/>
            </p:custDataLst>
          </p:nvPr>
        </p:nvGrpSpPr>
        <p:grpSpPr>
          <a:xfrm>
            <a:off x="2224401" y="4750774"/>
            <a:ext cx="4379595" cy="1989455"/>
            <a:chOff x="2006601" y="747847"/>
            <a:chExt cx="4379595" cy="1989455"/>
          </a:xfrm>
        </p:grpSpPr>
        <p:sp>
          <p:nvSpPr>
            <p:cNvPr id="73" name="文本框 72"/>
            <p:cNvSpPr txBox="1"/>
            <p:nvPr>
              <p:custDataLst>
                <p:tags r:id="rId39"/>
              </p:custDataLst>
            </p:nvPr>
          </p:nvSpPr>
          <p:spPr>
            <a:xfrm>
              <a:off x="2566570" y="747847"/>
              <a:ext cx="33401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WIFI无线技术重要性</a:t>
              </a:r>
              <a:endParaRPr lang="zh-CN" altLang="en-US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40"/>
              </p:custDataLst>
            </p:nvPr>
          </p:nvSpPr>
          <p:spPr>
            <a:xfrm>
              <a:off x="2006601" y="1171392"/>
              <a:ext cx="4379595" cy="1565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WIFI无线技术在智能门禁系统中扮演着至关重要的角色，能够实现远程监控视频的实时传输和系统的远程管理。其稳定性和高传输速率保证了监控数据的及时性和准确性。</a:t>
              </a:r>
              <a:endParaRPr lang="zh-CN" altLang="en-US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9" name="直接连接符 78"/>
          <p:cNvCxnSpPr/>
          <p:nvPr>
            <p:custDataLst>
              <p:tags r:id="rId41"/>
            </p:custDataLst>
          </p:nvPr>
        </p:nvCxnSpPr>
        <p:spPr>
          <a:xfrm flipV="1">
            <a:off x="7325395" y="1998363"/>
            <a:ext cx="680198" cy="953498"/>
          </a:xfrm>
          <a:prstGeom prst="line">
            <a:avLst/>
          </a:prstGeom>
          <a:ln w="25400" cap="rnd">
            <a:gradFill flip="none" rotWithShape="1">
              <a:gsLst>
                <a:gs pos="3300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>
            <p:custDataLst>
              <p:tags r:id="rId42"/>
            </p:custDataLst>
          </p:nvPr>
        </p:nvGrpSpPr>
        <p:grpSpPr>
          <a:xfrm>
            <a:off x="6918644" y="117424"/>
            <a:ext cx="5048250" cy="1989455"/>
            <a:chOff x="2006601" y="747847"/>
            <a:chExt cx="5048250" cy="1989455"/>
          </a:xfrm>
        </p:grpSpPr>
        <p:sp>
          <p:nvSpPr>
            <p:cNvPr id="81" name="文本框 80"/>
            <p:cNvSpPr txBox="1"/>
            <p:nvPr>
              <p:custDataLst>
                <p:tags r:id="rId43"/>
              </p:custDataLst>
            </p:nvPr>
          </p:nvSpPr>
          <p:spPr>
            <a:xfrm>
              <a:off x="2566570" y="747847"/>
              <a:ext cx="29311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移动终端模块设计</a:t>
              </a:r>
              <a:endPara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2" name="文本框 81"/>
            <p:cNvSpPr txBox="1"/>
            <p:nvPr>
              <p:custDataLst>
                <p:tags r:id="rId44"/>
              </p:custDataLst>
            </p:nvPr>
          </p:nvSpPr>
          <p:spPr>
            <a:xfrm>
              <a:off x="2006601" y="1171392"/>
              <a:ext cx="5048250" cy="1565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移动终端模块在智能门禁安全监控系统中至关重要，它不仅提供了一种便捷的用户交互方式，还能实现远程监控和实时查看监控记录的功能。通过设计友好的用户界面，可以提升用户体验，确保系统的实用性和市场价值。</a:t>
              </a:r>
              <a:endPara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  <p:bldLst>
      <p:bldP spid="63" grpId="0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图形 1"/>
          <p:cNvSpPr/>
          <p:nvPr/>
        </p:nvSpPr>
        <p:spPr>
          <a:xfrm rot="14887572">
            <a:off x="-2056702" y="-3949338"/>
            <a:ext cx="5373176" cy="631301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 w="9525" cap="flat">
            <a:solidFill>
              <a:schemeClr val="bg1">
                <a:alpha val="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69" name="图形 1"/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0" name="图形 1"/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图形 1"/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图形 1"/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图形 1"/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图形 1"/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图形 1"/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图形 1"/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图形 1"/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图形 1"/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86765" y="4036695"/>
            <a:ext cx="3546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现有人脸识别算法挑战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8" y="1673362"/>
            <a:ext cx="4361524" cy="5184638"/>
            <a:chOff x="5959193" y="1178907"/>
            <a:chExt cx="4361524" cy="5184638"/>
          </a:xfrm>
        </p:grpSpPr>
        <p:sp>
          <p:nvSpPr>
            <p:cNvPr id="98" name="图形 6"/>
            <p:cNvSpPr/>
            <p:nvPr/>
          </p:nvSpPr>
          <p:spPr>
            <a:xfrm>
              <a:off x="5959193" y="1178907"/>
              <a:ext cx="4361524" cy="5184638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图形 6"/>
            <p:cNvSpPr/>
            <p:nvPr/>
          </p:nvSpPr>
          <p:spPr>
            <a:xfrm rot="21599999">
              <a:off x="6089299" y="1333567"/>
              <a:ext cx="4101312" cy="487531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2" name="图形 6"/>
            <p:cNvSpPr/>
            <p:nvPr/>
          </p:nvSpPr>
          <p:spPr>
            <a:xfrm rot="21599999">
              <a:off x="6219405" y="1488226"/>
              <a:ext cx="3841100" cy="456599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90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3" name="图形 6"/>
            <p:cNvSpPr/>
            <p:nvPr/>
          </p:nvSpPr>
          <p:spPr>
            <a:xfrm rot="21599999">
              <a:off x="6349510" y="1642886"/>
              <a:ext cx="3580888" cy="425667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636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4" name="图形 6"/>
            <p:cNvSpPr/>
            <p:nvPr/>
          </p:nvSpPr>
          <p:spPr>
            <a:xfrm rot="21599999">
              <a:off x="6479617" y="1797546"/>
              <a:ext cx="3320677" cy="3947360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5" name="图形 6"/>
            <p:cNvSpPr/>
            <p:nvPr/>
          </p:nvSpPr>
          <p:spPr>
            <a:xfrm rot="21599999">
              <a:off x="6609723" y="1952206"/>
              <a:ext cx="3060465" cy="3638040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727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6" name="图形 6"/>
            <p:cNvSpPr/>
            <p:nvPr/>
          </p:nvSpPr>
          <p:spPr>
            <a:xfrm rot="21599999">
              <a:off x="6739828" y="2106865"/>
              <a:ext cx="2800253" cy="3328721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272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7" name="图形 6"/>
            <p:cNvSpPr/>
            <p:nvPr/>
          </p:nvSpPr>
          <p:spPr>
            <a:xfrm rot="21599999">
              <a:off x="6869934" y="2261525"/>
              <a:ext cx="2540041" cy="3019401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6818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8" name="图形 6"/>
            <p:cNvSpPr/>
            <p:nvPr/>
          </p:nvSpPr>
          <p:spPr>
            <a:xfrm rot="21599999">
              <a:off x="7000040" y="2416185"/>
              <a:ext cx="2279829" cy="271008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63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9" name="图形 6"/>
            <p:cNvSpPr/>
            <p:nvPr/>
          </p:nvSpPr>
          <p:spPr>
            <a:xfrm rot="21599999">
              <a:off x="7130146" y="2570844"/>
              <a:ext cx="2019618" cy="240076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5909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0" name="图形 6"/>
            <p:cNvSpPr/>
            <p:nvPr/>
          </p:nvSpPr>
          <p:spPr>
            <a:xfrm rot="21599999">
              <a:off x="7260252" y="2725504"/>
              <a:ext cx="1759406" cy="209144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5454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0" name="图形 6"/>
            <p:cNvSpPr/>
            <p:nvPr/>
          </p:nvSpPr>
          <p:spPr>
            <a:xfrm>
              <a:off x="7390358" y="2880164"/>
              <a:ext cx="1499194" cy="1782123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50000"/>
                </a:schemeClr>
              </a:solidFill>
              <a:prstDash val="solid"/>
              <a:miter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 rot="20700000">
            <a:off x="3957220" y="170660"/>
            <a:ext cx="4856765" cy="5773344"/>
            <a:chOff x="3957220" y="170660"/>
            <a:chExt cx="4856765" cy="5773344"/>
          </a:xfrm>
        </p:grpSpPr>
        <p:sp>
          <p:nvSpPr>
            <p:cNvPr id="18" name="图形 6"/>
            <p:cNvSpPr/>
            <p:nvPr>
              <p:custDataLst>
                <p:tags r:id="rId2"/>
              </p:custDataLst>
            </p:nvPr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图形 6"/>
            <p:cNvSpPr/>
            <p:nvPr>
              <p:custDataLst>
                <p:tags r:id="rId3"/>
              </p:custDataLst>
            </p:nvPr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7" name="图形 6"/>
            <p:cNvSpPr/>
            <p:nvPr>
              <p:custDataLst>
                <p:tags r:id="rId4"/>
              </p:custDataLst>
            </p:nvPr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8" name="图形 6"/>
            <p:cNvSpPr/>
            <p:nvPr>
              <p:custDataLst>
                <p:tags r:id="rId5"/>
              </p:custDataLst>
            </p:nvPr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9" name="图形 6"/>
            <p:cNvSpPr/>
            <p:nvPr>
              <p:custDataLst>
                <p:tags r:id="rId6"/>
              </p:custDataLst>
            </p:nvPr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1" name="图形 6"/>
            <p:cNvSpPr/>
            <p:nvPr>
              <p:custDataLst>
                <p:tags r:id="rId7"/>
              </p:custDataLst>
            </p:nvPr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2" name="图形 6"/>
            <p:cNvSpPr/>
            <p:nvPr>
              <p:custDataLst>
                <p:tags r:id="rId8"/>
              </p:custDataLst>
            </p:nvPr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3" name="图形 6"/>
            <p:cNvSpPr/>
            <p:nvPr>
              <p:custDataLst>
                <p:tags r:id="rId9"/>
              </p:custDataLst>
            </p:nvPr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4" name="图形 6"/>
            <p:cNvSpPr/>
            <p:nvPr>
              <p:custDataLst>
                <p:tags r:id="rId10"/>
              </p:custDataLst>
            </p:nvPr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5" name="图形 6"/>
            <p:cNvSpPr/>
            <p:nvPr>
              <p:custDataLst>
                <p:tags r:id="rId11"/>
              </p:custDataLst>
            </p:nvPr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6" name="图形 6"/>
            <p:cNvSpPr/>
            <p:nvPr>
              <p:custDataLst>
                <p:tags r:id="rId12"/>
              </p:custDataLst>
            </p:nvPr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7" name="图形 6"/>
            <p:cNvSpPr/>
            <p:nvPr>
              <p:custDataLst>
                <p:tags r:id="rId13"/>
              </p:custDataLst>
            </p:nvPr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8" name="图形 6"/>
            <p:cNvSpPr/>
            <p:nvPr>
              <p:custDataLst>
                <p:tags r:id="rId14"/>
              </p:custDataLst>
            </p:nvPr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9" name="图形 6"/>
            <p:cNvSpPr/>
            <p:nvPr>
              <p:custDataLst>
                <p:tags r:id="rId15"/>
              </p:custDataLst>
            </p:nvPr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40" name="图形 6"/>
            <p:cNvSpPr/>
            <p:nvPr>
              <p:custDataLst>
                <p:tags r:id="rId16"/>
              </p:custDataLst>
            </p:nvPr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41" name="图形 6"/>
            <p:cNvSpPr/>
            <p:nvPr>
              <p:custDataLst>
                <p:tags r:id="rId17"/>
              </p:custDataLst>
            </p:nvPr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sp>
        <p:nvSpPr>
          <p:cNvPr id="21" name="图形 6"/>
          <p:cNvSpPr/>
          <p:nvPr>
            <p:custDataLst>
              <p:tags r:id="rId18"/>
            </p:custDataLst>
          </p:nvPr>
        </p:nvSpPr>
        <p:spPr>
          <a:xfrm rot="19725250">
            <a:off x="3828922" y="18589"/>
            <a:ext cx="5113360" cy="6078364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noFill/>
          <a:ln w="4047" cap="flat">
            <a:solidFill>
              <a:schemeClr val="bg1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605" y="4737735"/>
            <a:ext cx="441134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当前人脸识别算法面临识别准确率和响应速度等方面的挑战。由于实际应用场景中光线变化、遮挡物干扰等因素，导致系统难以精准快速地识别人脸，需要进一步优化提升。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2" name="文本框 141"/>
          <p:cNvSpPr txBox="1"/>
          <p:nvPr>
            <p:custDataLst>
              <p:tags r:id="rId19"/>
            </p:custDataLst>
          </p:nvPr>
        </p:nvSpPr>
        <p:spPr>
          <a:xfrm>
            <a:off x="5006975" y="2886075"/>
            <a:ext cx="3312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优化算法策略与方法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3" name="矩形 142"/>
          <p:cNvSpPr/>
          <p:nvPr>
            <p:custDataLst>
              <p:tags r:id="rId20"/>
            </p:custDataLst>
          </p:nvPr>
        </p:nvSpPr>
        <p:spPr>
          <a:xfrm>
            <a:off x="4946650" y="3587750"/>
            <a:ext cx="361124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计划通过采用先进的算法模型、调整算法参数、增加训练数据等方法优化算法。例如，使用卷积神经网络（CNN）提取更深层次的特征，并通过数据增强技术提高模型的鲁棒性和泛化能力。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21"/>
            </p:custDataLst>
          </p:nvPr>
        </p:nvGrpSpPr>
        <p:grpSpPr>
          <a:xfrm rot="900000">
            <a:off x="7482571" y="-1433700"/>
            <a:ext cx="5343738" cy="6278430"/>
            <a:chOff x="8550165" y="-1055973"/>
            <a:chExt cx="3707014" cy="4355422"/>
          </a:xfrm>
        </p:grpSpPr>
        <p:sp>
          <p:nvSpPr>
            <p:cNvPr id="38" name="图形 1"/>
            <p:cNvSpPr/>
            <p:nvPr>
              <p:custDataLst>
                <p:tags r:id="rId22"/>
              </p:custDataLst>
            </p:nvPr>
          </p:nvSpPr>
          <p:spPr>
            <a:xfrm rot="1387572">
              <a:off x="8550165" y="-1055973"/>
              <a:ext cx="3707014" cy="435542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alpha val="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图形 1"/>
            <p:cNvSpPr/>
            <p:nvPr>
              <p:custDataLst>
                <p:tags r:id="rId23"/>
              </p:custDataLst>
            </p:nvPr>
          </p:nvSpPr>
          <p:spPr>
            <a:xfrm rot="1387572">
              <a:off x="8642083" y="-947977"/>
              <a:ext cx="3523177" cy="413943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  <a:alpha val="6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1" name="图形 1"/>
            <p:cNvSpPr/>
            <p:nvPr>
              <p:custDataLst>
                <p:tags r:id="rId24"/>
              </p:custDataLst>
            </p:nvPr>
          </p:nvSpPr>
          <p:spPr>
            <a:xfrm rot="1387572">
              <a:off x="8734002" y="-839981"/>
              <a:ext cx="3339340" cy="392343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  <a:alpha val="1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2" name="图形 1"/>
            <p:cNvSpPr/>
            <p:nvPr>
              <p:custDataLst>
                <p:tags r:id="rId25"/>
              </p:custDataLst>
            </p:nvPr>
          </p:nvSpPr>
          <p:spPr>
            <a:xfrm rot="1387572">
              <a:off x="8825920" y="-731984"/>
              <a:ext cx="3155503" cy="370744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  <a:alpha val="18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3" name="图形 1"/>
            <p:cNvSpPr/>
            <p:nvPr>
              <p:custDataLst>
                <p:tags r:id="rId26"/>
              </p:custDataLst>
            </p:nvPr>
          </p:nvSpPr>
          <p:spPr>
            <a:xfrm rot="1387572">
              <a:off x="8917839" y="-623988"/>
              <a:ext cx="2971666" cy="349145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  <a:alpha val="2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4" name="图形 1"/>
            <p:cNvSpPr/>
            <p:nvPr>
              <p:custDataLst>
                <p:tags r:id="rId27"/>
              </p:custDataLst>
            </p:nvPr>
          </p:nvSpPr>
          <p:spPr>
            <a:xfrm rot="1387572">
              <a:off x="9009757" y="-515992"/>
              <a:ext cx="2787830" cy="327546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  <a:alpha val="3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5" name="图形 1"/>
            <p:cNvSpPr/>
            <p:nvPr>
              <p:custDataLst>
                <p:tags r:id="rId28"/>
              </p:custDataLst>
            </p:nvPr>
          </p:nvSpPr>
          <p:spPr>
            <a:xfrm rot="1387572">
              <a:off x="9101675" y="-407996"/>
              <a:ext cx="2603993" cy="305946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  <a:alpha val="3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6" name="图形 1"/>
            <p:cNvSpPr/>
            <p:nvPr>
              <p:custDataLst>
                <p:tags r:id="rId29"/>
              </p:custDataLst>
            </p:nvPr>
          </p:nvSpPr>
          <p:spPr>
            <a:xfrm rot="1387572">
              <a:off x="9193594" y="-299999"/>
              <a:ext cx="2420156" cy="28434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  <a:alpha val="4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7" name="图形 1"/>
            <p:cNvSpPr/>
            <p:nvPr>
              <p:custDataLst>
                <p:tags r:id="rId30"/>
              </p:custDataLst>
            </p:nvPr>
          </p:nvSpPr>
          <p:spPr>
            <a:xfrm rot="1387572">
              <a:off x="9285512" y="-192003"/>
              <a:ext cx="2236319" cy="262748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8" name="图形 1"/>
            <p:cNvSpPr/>
            <p:nvPr>
              <p:custDataLst>
                <p:tags r:id="rId31"/>
              </p:custDataLst>
            </p:nvPr>
          </p:nvSpPr>
          <p:spPr>
            <a:xfrm rot="1387572">
              <a:off x="9377431" y="-84007"/>
              <a:ext cx="2052482" cy="241149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  <a:alpha val="56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9" name="图形 1"/>
            <p:cNvSpPr/>
            <p:nvPr>
              <p:custDataLst>
                <p:tags r:id="rId32"/>
              </p:custDataLst>
            </p:nvPr>
          </p:nvSpPr>
          <p:spPr>
            <a:xfrm rot="1387572">
              <a:off x="9469349" y="23989"/>
              <a:ext cx="1868645" cy="219549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  <a:alpha val="6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0" name="图形 1"/>
            <p:cNvSpPr/>
            <p:nvPr>
              <p:custDataLst>
                <p:tags r:id="rId33"/>
              </p:custDataLst>
            </p:nvPr>
          </p:nvSpPr>
          <p:spPr>
            <a:xfrm rot="1387572">
              <a:off x="9561268" y="131986"/>
              <a:ext cx="1684808" cy="197950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  <a:alpha val="68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1"/>
            <p:cNvSpPr/>
            <p:nvPr>
              <p:custDataLst>
                <p:tags r:id="rId34"/>
              </p:custDataLst>
            </p:nvPr>
          </p:nvSpPr>
          <p:spPr>
            <a:xfrm rot="1387572">
              <a:off x="9653186" y="239982"/>
              <a:ext cx="1500972" cy="176351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  <a:alpha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1"/>
            <p:cNvSpPr/>
            <p:nvPr>
              <p:custDataLst>
                <p:tags r:id="rId35"/>
              </p:custDataLst>
            </p:nvPr>
          </p:nvSpPr>
          <p:spPr>
            <a:xfrm rot="1387572">
              <a:off x="9745104" y="347978"/>
              <a:ext cx="1317135" cy="1547519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  <a:alpha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3" name="图形 1"/>
            <p:cNvSpPr/>
            <p:nvPr>
              <p:custDataLst>
                <p:tags r:id="rId36"/>
              </p:custDataLst>
            </p:nvPr>
          </p:nvSpPr>
          <p:spPr>
            <a:xfrm rot="1387572">
              <a:off x="9837023" y="455974"/>
              <a:ext cx="1133298" cy="133152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  <a:alpha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4" name="图形 1"/>
            <p:cNvSpPr/>
            <p:nvPr>
              <p:custDataLst>
                <p:tags r:id="rId37"/>
              </p:custDataLst>
            </p:nvPr>
          </p:nvSpPr>
          <p:spPr>
            <a:xfrm rot="1387572">
              <a:off x="9928941" y="563971"/>
              <a:ext cx="949461" cy="111553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  <a:alpha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9" name="图形 1"/>
            <p:cNvSpPr/>
            <p:nvPr>
              <p:custDataLst>
                <p:tags r:id="rId38"/>
              </p:custDataLst>
            </p:nvPr>
          </p:nvSpPr>
          <p:spPr>
            <a:xfrm rot="1387572">
              <a:off x="10020860" y="671967"/>
              <a:ext cx="765624" cy="89954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>
            <p:custDataLst>
              <p:tags r:id="rId39"/>
            </p:custDataLst>
          </p:nvPr>
        </p:nvSpPr>
        <p:spPr>
          <a:xfrm>
            <a:off x="8117205" y="1472565"/>
            <a:ext cx="3874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高准确率人脸识别实现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>
            <p:custDataLst>
              <p:tags r:id="rId40"/>
            </p:custDataLst>
          </p:nvPr>
        </p:nvSpPr>
        <p:spPr>
          <a:xfrm>
            <a:off x="8956073" y="2173526"/>
            <a:ext cx="290332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目标是实现高准确率的人脸识别功能，通过优化算法减少误识率和漏识率。将结合硬件加速技术，提升实时视频流处理的效率和准确性，确保门禁安全性能。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5028" y="538709"/>
            <a:ext cx="48615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人脸识别算法优化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67092" y="1130653"/>
            <a:ext cx="428003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拟解决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662149" y="4435307"/>
            <a:ext cx="5104898" cy="5104894"/>
            <a:chOff x="9019183" y="3804990"/>
            <a:chExt cx="2387288" cy="2387286"/>
          </a:xfrm>
        </p:grpSpPr>
        <p:sp>
          <p:nvSpPr>
            <p:cNvPr id="78" name="椭圆 77"/>
            <p:cNvSpPr/>
            <p:nvPr/>
          </p:nvSpPr>
          <p:spPr>
            <a:xfrm>
              <a:off x="9237556" y="4020299"/>
              <a:ext cx="1956669" cy="1956668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9138681" y="3912644"/>
              <a:ext cx="2171978" cy="2171977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63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9019183" y="3804990"/>
              <a:ext cx="2387288" cy="2387286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4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9342224" y="4127953"/>
              <a:ext cx="1741359" cy="1741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  <p:bldLst>
      <p:bldP spid="61" grpId="0" animBg="1"/>
      <p:bldP spid="2" grpId="0"/>
      <p:bldP spid="21" grpId="0" animBg="1"/>
      <p:bldP spid="3" grpId="0"/>
      <p:bldP spid="142" grpId="0"/>
      <p:bldP spid="143" grpId="0"/>
      <p:bldP spid="56" grpId="0"/>
      <p:bldP spid="57" grpId="0"/>
      <p:bldP spid="58" grpId="0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图形 1"/>
          <p:cNvSpPr/>
          <p:nvPr/>
        </p:nvSpPr>
        <p:spPr>
          <a:xfrm rot="14887572">
            <a:off x="-2056702" y="-3949338"/>
            <a:ext cx="5373176" cy="631301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 w="9525" cap="flat">
            <a:solidFill>
              <a:schemeClr val="bg1">
                <a:alpha val="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69" name="图形 1"/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0" name="图形 1"/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图形 1"/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图形 1"/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图形 1"/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图形 1"/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图形 1"/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图形 1"/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图形 1"/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图形 1"/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86765" y="4036695"/>
            <a:ext cx="3546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传输速率优化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393" y="1673362"/>
            <a:ext cx="4361524" cy="5184638"/>
            <a:chOff x="5959193" y="1178907"/>
            <a:chExt cx="4361524" cy="5184638"/>
          </a:xfrm>
        </p:grpSpPr>
        <p:sp>
          <p:nvSpPr>
            <p:cNvPr id="98" name="图形 6"/>
            <p:cNvSpPr/>
            <p:nvPr/>
          </p:nvSpPr>
          <p:spPr>
            <a:xfrm>
              <a:off x="5959193" y="1178907"/>
              <a:ext cx="4361524" cy="5184638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图形 6"/>
            <p:cNvSpPr/>
            <p:nvPr/>
          </p:nvSpPr>
          <p:spPr>
            <a:xfrm rot="21599999">
              <a:off x="6089299" y="1333567"/>
              <a:ext cx="4101312" cy="487531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2" name="图形 6"/>
            <p:cNvSpPr/>
            <p:nvPr/>
          </p:nvSpPr>
          <p:spPr>
            <a:xfrm rot="21599999">
              <a:off x="6219405" y="1488226"/>
              <a:ext cx="3841100" cy="456599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90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3" name="图形 6"/>
            <p:cNvSpPr/>
            <p:nvPr/>
          </p:nvSpPr>
          <p:spPr>
            <a:xfrm rot="21599999">
              <a:off x="6349510" y="1642886"/>
              <a:ext cx="3580888" cy="425667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636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4" name="图形 6"/>
            <p:cNvSpPr/>
            <p:nvPr/>
          </p:nvSpPr>
          <p:spPr>
            <a:xfrm rot="21599999">
              <a:off x="6479617" y="1797546"/>
              <a:ext cx="3320677" cy="3947360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5" name="图形 6"/>
            <p:cNvSpPr/>
            <p:nvPr/>
          </p:nvSpPr>
          <p:spPr>
            <a:xfrm rot="21599999">
              <a:off x="6609723" y="1952206"/>
              <a:ext cx="3060465" cy="3638040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727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6" name="图形 6"/>
            <p:cNvSpPr/>
            <p:nvPr/>
          </p:nvSpPr>
          <p:spPr>
            <a:xfrm rot="21599999">
              <a:off x="6739828" y="2106865"/>
              <a:ext cx="2800253" cy="3328721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272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7" name="图形 6"/>
            <p:cNvSpPr/>
            <p:nvPr/>
          </p:nvSpPr>
          <p:spPr>
            <a:xfrm rot="21599999">
              <a:off x="6869934" y="2261525"/>
              <a:ext cx="2540041" cy="3019401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6818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8" name="图形 6"/>
            <p:cNvSpPr/>
            <p:nvPr/>
          </p:nvSpPr>
          <p:spPr>
            <a:xfrm rot="21599999">
              <a:off x="7000040" y="2416185"/>
              <a:ext cx="2279829" cy="271008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63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9" name="图形 6"/>
            <p:cNvSpPr/>
            <p:nvPr/>
          </p:nvSpPr>
          <p:spPr>
            <a:xfrm rot="21599999">
              <a:off x="7130146" y="2570844"/>
              <a:ext cx="2019618" cy="240076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5909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0" name="图形 6"/>
            <p:cNvSpPr/>
            <p:nvPr/>
          </p:nvSpPr>
          <p:spPr>
            <a:xfrm rot="21599999">
              <a:off x="7260252" y="2725504"/>
              <a:ext cx="1759406" cy="209144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5454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0" name="图形 6"/>
            <p:cNvSpPr/>
            <p:nvPr/>
          </p:nvSpPr>
          <p:spPr>
            <a:xfrm>
              <a:off x="7390358" y="2880164"/>
              <a:ext cx="1499194" cy="1782123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50000"/>
                </a:schemeClr>
              </a:solidFill>
              <a:prstDash val="solid"/>
              <a:miter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 rot="20700000">
            <a:off x="3957220" y="170660"/>
            <a:ext cx="4856765" cy="5773344"/>
            <a:chOff x="3957220" y="170660"/>
            <a:chExt cx="4856765" cy="5773344"/>
          </a:xfrm>
        </p:grpSpPr>
        <p:sp>
          <p:nvSpPr>
            <p:cNvPr id="18" name="图形 6"/>
            <p:cNvSpPr/>
            <p:nvPr>
              <p:custDataLst>
                <p:tags r:id="rId2"/>
              </p:custDataLst>
            </p:nvPr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图形 6"/>
            <p:cNvSpPr/>
            <p:nvPr>
              <p:custDataLst>
                <p:tags r:id="rId3"/>
              </p:custDataLst>
            </p:nvPr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7" name="图形 6"/>
            <p:cNvSpPr/>
            <p:nvPr>
              <p:custDataLst>
                <p:tags r:id="rId4"/>
              </p:custDataLst>
            </p:nvPr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8" name="图形 6"/>
            <p:cNvSpPr/>
            <p:nvPr>
              <p:custDataLst>
                <p:tags r:id="rId5"/>
              </p:custDataLst>
            </p:nvPr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9" name="图形 6"/>
            <p:cNvSpPr/>
            <p:nvPr>
              <p:custDataLst>
                <p:tags r:id="rId6"/>
              </p:custDataLst>
            </p:nvPr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1" name="图形 6"/>
            <p:cNvSpPr/>
            <p:nvPr>
              <p:custDataLst>
                <p:tags r:id="rId7"/>
              </p:custDataLst>
            </p:nvPr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2" name="图形 6"/>
            <p:cNvSpPr/>
            <p:nvPr>
              <p:custDataLst>
                <p:tags r:id="rId8"/>
              </p:custDataLst>
            </p:nvPr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3" name="图形 6"/>
            <p:cNvSpPr/>
            <p:nvPr>
              <p:custDataLst>
                <p:tags r:id="rId9"/>
              </p:custDataLst>
            </p:nvPr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4" name="图形 6"/>
            <p:cNvSpPr/>
            <p:nvPr>
              <p:custDataLst>
                <p:tags r:id="rId10"/>
              </p:custDataLst>
            </p:nvPr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5" name="图形 6"/>
            <p:cNvSpPr/>
            <p:nvPr>
              <p:custDataLst>
                <p:tags r:id="rId11"/>
              </p:custDataLst>
            </p:nvPr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6" name="图形 6"/>
            <p:cNvSpPr/>
            <p:nvPr>
              <p:custDataLst>
                <p:tags r:id="rId12"/>
              </p:custDataLst>
            </p:nvPr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7" name="图形 6"/>
            <p:cNvSpPr/>
            <p:nvPr>
              <p:custDataLst>
                <p:tags r:id="rId13"/>
              </p:custDataLst>
            </p:nvPr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8" name="图形 6"/>
            <p:cNvSpPr/>
            <p:nvPr>
              <p:custDataLst>
                <p:tags r:id="rId14"/>
              </p:custDataLst>
            </p:nvPr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9" name="图形 6"/>
            <p:cNvSpPr/>
            <p:nvPr>
              <p:custDataLst>
                <p:tags r:id="rId15"/>
              </p:custDataLst>
            </p:nvPr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40" name="图形 6"/>
            <p:cNvSpPr/>
            <p:nvPr>
              <p:custDataLst>
                <p:tags r:id="rId16"/>
              </p:custDataLst>
            </p:nvPr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41" name="图形 6"/>
            <p:cNvSpPr/>
            <p:nvPr>
              <p:custDataLst>
                <p:tags r:id="rId17"/>
              </p:custDataLst>
            </p:nvPr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sp>
        <p:nvSpPr>
          <p:cNvPr id="21" name="图形 6"/>
          <p:cNvSpPr/>
          <p:nvPr>
            <p:custDataLst>
              <p:tags r:id="rId18"/>
            </p:custDataLst>
          </p:nvPr>
        </p:nvSpPr>
        <p:spPr>
          <a:xfrm rot="19725250">
            <a:off x="3828922" y="18589"/>
            <a:ext cx="5113360" cy="6078364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noFill/>
          <a:ln w="4047" cap="flat">
            <a:solidFill>
              <a:schemeClr val="bg1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605" y="4737735"/>
            <a:ext cx="441134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提高WIFI传输速率有助于提升视频监控数据的流畅传输。可以通过优化网络设置、选择支持高速传输的WIFI标准（如802.11ac）等方法，确保视频数据快速上传下载。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42" name="文本框 141"/>
          <p:cNvSpPr txBox="1"/>
          <p:nvPr>
            <p:custDataLst>
              <p:tags r:id="rId19"/>
            </p:custDataLst>
          </p:nvPr>
        </p:nvSpPr>
        <p:spPr>
          <a:xfrm>
            <a:off x="5006975" y="2886075"/>
            <a:ext cx="3312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信号稳定性问题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3" name="矩形 142"/>
          <p:cNvSpPr/>
          <p:nvPr>
            <p:custDataLst>
              <p:tags r:id="rId20"/>
            </p:custDataLst>
          </p:nvPr>
        </p:nvSpPr>
        <p:spPr>
          <a:xfrm>
            <a:off x="4946650" y="3587750"/>
            <a:ext cx="361124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搭建配置WIFI过程中，信号稳定性是主要挑战之一。需要选择高质量的WIFI设备，并优化网络设置，确保信号覆盖范围广且稳定，避免因信号干扰导致数据传输中断。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21"/>
            </p:custDataLst>
          </p:nvPr>
        </p:nvGrpSpPr>
        <p:grpSpPr>
          <a:xfrm rot="900000">
            <a:off x="7482571" y="-1433700"/>
            <a:ext cx="5343738" cy="6278430"/>
            <a:chOff x="8550165" y="-1055973"/>
            <a:chExt cx="3707014" cy="4355422"/>
          </a:xfrm>
        </p:grpSpPr>
        <p:sp>
          <p:nvSpPr>
            <p:cNvPr id="38" name="图形 1"/>
            <p:cNvSpPr/>
            <p:nvPr>
              <p:custDataLst>
                <p:tags r:id="rId22"/>
              </p:custDataLst>
            </p:nvPr>
          </p:nvSpPr>
          <p:spPr>
            <a:xfrm rot="1387572">
              <a:off x="8550165" y="-1055973"/>
              <a:ext cx="3707014" cy="435542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alpha val="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图形 1"/>
            <p:cNvSpPr/>
            <p:nvPr>
              <p:custDataLst>
                <p:tags r:id="rId23"/>
              </p:custDataLst>
            </p:nvPr>
          </p:nvSpPr>
          <p:spPr>
            <a:xfrm rot="1387572">
              <a:off x="8642083" y="-947977"/>
              <a:ext cx="3523177" cy="413943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  <a:alpha val="6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1" name="图形 1"/>
            <p:cNvSpPr/>
            <p:nvPr>
              <p:custDataLst>
                <p:tags r:id="rId24"/>
              </p:custDataLst>
            </p:nvPr>
          </p:nvSpPr>
          <p:spPr>
            <a:xfrm rot="1387572">
              <a:off x="8734002" y="-839981"/>
              <a:ext cx="3339340" cy="392343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  <a:alpha val="1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2" name="图形 1"/>
            <p:cNvSpPr/>
            <p:nvPr>
              <p:custDataLst>
                <p:tags r:id="rId25"/>
              </p:custDataLst>
            </p:nvPr>
          </p:nvSpPr>
          <p:spPr>
            <a:xfrm rot="1387572">
              <a:off x="8825920" y="-731984"/>
              <a:ext cx="3155503" cy="370744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  <a:alpha val="18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3" name="图形 1"/>
            <p:cNvSpPr/>
            <p:nvPr>
              <p:custDataLst>
                <p:tags r:id="rId26"/>
              </p:custDataLst>
            </p:nvPr>
          </p:nvSpPr>
          <p:spPr>
            <a:xfrm rot="1387572">
              <a:off x="8917839" y="-623988"/>
              <a:ext cx="2971666" cy="349145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  <a:alpha val="2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4" name="图形 1"/>
            <p:cNvSpPr/>
            <p:nvPr>
              <p:custDataLst>
                <p:tags r:id="rId27"/>
              </p:custDataLst>
            </p:nvPr>
          </p:nvSpPr>
          <p:spPr>
            <a:xfrm rot="1387572">
              <a:off x="9009757" y="-515992"/>
              <a:ext cx="2787830" cy="327546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  <a:alpha val="3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5" name="图形 1"/>
            <p:cNvSpPr/>
            <p:nvPr>
              <p:custDataLst>
                <p:tags r:id="rId28"/>
              </p:custDataLst>
            </p:nvPr>
          </p:nvSpPr>
          <p:spPr>
            <a:xfrm rot="1387572">
              <a:off x="9101675" y="-407996"/>
              <a:ext cx="2603993" cy="305946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  <a:alpha val="3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6" name="图形 1"/>
            <p:cNvSpPr/>
            <p:nvPr>
              <p:custDataLst>
                <p:tags r:id="rId29"/>
              </p:custDataLst>
            </p:nvPr>
          </p:nvSpPr>
          <p:spPr>
            <a:xfrm rot="1387572">
              <a:off x="9193594" y="-299999"/>
              <a:ext cx="2420156" cy="28434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  <a:alpha val="4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7" name="图形 1"/>
            <p:cNvSpPr/>
            <p:nvPr>
              <p:custDataLst>
                <p:tags r:id="rId30"/>
              </p:custDataLst>
            </p:nvPr>
          </p:nvSpPr>
          <p:spPr>
            <a:xfrm rot="1387572">
              <a:off x="9285512" y="-192003"/>
              <a:ext cx="2236319" cy="262748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8" name="图形 1"/>
            <p:cNvSpPr/>
            <p:nvPr>
              <p:custDataLst>
                <p:tags r:id="rId31"/>
              </p:custDataLst>
            </p:nvPr>
          </p:nvSpPr>
          <p:spPr>
            <a:xfrm rot="1387572">
              <a:off x="9377431" y="-84007"/>
              <a:ext cx="2052482" cy="241149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  <a:alpha val="56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9" name="图形 1"/>
            <p:cNvSpPr/>
            <p:nvPr>
              <p:custDataLst>
                <p:tags r:id="rId32"/>
              </p:custDataLst>
            </p:nvPr>
          </p:nvSpPr>
          <p:spPr>
            <a:xfrm rot="1387572">
              <a:off x="9469349" y="23989"/>
              <a:ext cx="1868645" cy="219549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  <a:alpha val="6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0" name="图形 1"/>
            <p:cNvSpPr/>
            <p:nvPr>
              <p:custDataLst>
                <p:tags r:id="rId33"/>
              </p:custDataLst>
            </p:nvPr>
          </p:nvSpPr>
          <p:spPr>
            <a:xfrm rot="1387572">
              <a:off x="9561268" y="131986"/>
              <a:ext cx="1684808" cy="197950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  <a:alpha val="68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1"/>
            <p:cNvSpPr/>
            <p:nvPr>
              <p:custDataLst>
                <p:tags r:id="rId34"/>
              </p:custDataLst>
            </p:nvPr>
          </p:nvSpPr>
          <p:spPr>
            <a:xfrm rot="1387572">
              <a:off x="9653186" y="239982"/>
              <a:ext cx="1500972" cy="176351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  <a:alpha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1"/>
            <p:cNvSpPr/>
            <p:nvPr>
              <p:custDataLst>
                <p:tags r:id="rId35"/>
              </p:custDataLst>
            </p:nvPr>
          </p:nvSpPr>
          <p:spPr>
            <a:xfrm rot="1387572">
              <a:off x="9745104" y="347978"/>
              <a:ext cx="1317135" cy="1547519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  <a:alpha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3" name="图形 1"/>
            <p:cNvSpPr/>
            <p:nvPr>
              <p:custDataLst>
                <p:tags r:id="rId36"/>
              </p:custDataLst>
            </p:nvPr>
          </p:nvSpPr>
          <p:spPr>
            <a:xfrm rot="1387572">
              <a:off x="9837023" y="455974"/>
              <a:ext cx="1133298" cy="133152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  <a:alpha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4" name="图形 1"/>
            <p:cNvSpPr/>
            <p:nvPr>
              <p:custDataLst>
                <p:tags r:id="rId37"/>
              </p:custDataLst>
            </p:nvPr>
          </p:nvSpPr>
          <p:spPr>
            <a:xfrm rot="1387572">
              <a:off x="9928941" y="563971"/>
              <a:ext cx="949461" cy="111553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  <a:alpha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9" name="图形 1"/>
            <p:cNvSpPr/>
            <p:nvPr>
              <p:custDataLst>
                <p:tags r:id="rId38"/>
              </p:custDataLst>
            </p:nvPr>
          </p:nvSpPr>
          <p:spPr>
            <a:xfrm rot="1387572">
              <a:off x="10020860" y="671967"/>
              <a:ext cx="765624" cy="89954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>
            <p:custDataLst>
              <p:tags r:id="rId39"/>
            </p:custDataLst>
          </p:nvPr>
        </p:nvSpPr>
        <p:spPr>
          <a:xfrm>
            <a:off x="8117205" y="1472565"/>
            <a:ext cx="3874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兼容性与扩展性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>
            <p:custDataLst>
              <p:tags r:id="rId40"/>
            </p:custDataLst>
          </p:nvPr>
        </p:nvSpPr>
        <p:spPr>
          <a:xfrm>
            <a:off x="8956073" y="2173526"/>
            <a:ext cx="290332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在设计系统时，考虑WIFI设备的兼容性和扩展性非常重要。选用广泛支持和兼容不同设备的WIFI模块，可以保证系统在未来升级或扩展时更加便捷和灵活。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5028" y="538709"/>
            <a:ext cx="61652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WIFI无线技术搭建配置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67092" y="1130653"/>
            <a:ext cx="428003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拟解决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662149" y="4435307"/>
            <a:ext cx="5104898" cy="5104894"/>
            <a:chOff x="9019183" y="3804990"/>
            <a:chExt cx="2387288" cy="2387286"/>
          </a:xfrm>
        </p:grpSpPr>
        <p:sp>
          <p:nvSpPr>
            <p:cNvPr id="78" name="椭圆 77"/>
            <p:cNvSpPr/>
            <p:nvPr/>
          </p:nvSpPr>
          <p:spPr>
            <a:xfrm>
              <a:off x="9237556" y="4020299"/>
              <a:ext cx="1956669" cy="1956668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9138681" y="3912644"/>
              <a:ext cx="2171978" cy="2171977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63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9019183" y="3804990"/>
              <a:ext cx="2387288" cy="2387286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4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9342224" y="4127953"/>
              <a:ext cx="1741359" cy="1741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  <p:bldLst>
      <p:bldP spid="61" grpId="0" bldLvl="0" animBg="1"/>
      <p:bldP spid="2" grpId="0"/>
      <p:bldP spid="21" grpId="0" bldLvl="0" animBg="1"/>
      <p:bldP spid="3" grpId="0"/>
      <p:bldP spid="142" grpId="0"/>
      <p:bldP spid="143" grpId="0"/>
      <p:bldP spid="56" grpId="0"/>
      <p:bldP spid="57" grpId="0"/>
      <p:bldP spid="58" grpId="0"/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图形 1"/>
          <p:cNvSpPr/>
          <p:nvPr/>
        </p:nvSpPr>
        <p:spPr>
          <a:xfrm rot="14887572">
            <a:off x="-2056702" y="-3949338"/>
            <a:ext cx="5373176" cy="631301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 w="9525" cap="flat">
            <a:solidFill>
              <a:schemeClr val="bg1">
                <a:alpha val="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69" name="图形 1"/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0" name="图形 1"/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图形 1"/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图形 1"/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图形 1"/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图形 1"/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图形 1"/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图形 1"/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图形 1"/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图形 1"/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86765" y="4036695"/>
            <a:ext cx="3546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移动终端模块设计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393" y="1673362"/>
            <a:ext cx="4361524" cy="5184638"/>
            <a:chOff x="5959193" y="1178907"/>
            <a:chExt cx="4361524" cy="5184638"/>
          </a:xfrm>
        </p:grpSpPr>
        <p:sp>
          <p:nvSpPr>
            <p:cNvPr id="98" name="图形 6"/>
            <p:cNvSpPr/>
            <p:nvPr/>
          </p:nvSpPr>
          <p:spPr>
            <a:xfrm>
              <a:off x="5959193" y="1178907"/>
              <a:ext cx="4361524" cy="5184638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图形 6"/>
            <p:cNvSpPr/>
            <p:nvPr/>
          </p:nvSpPr>
          <p:spPr>
            <a:xfrm rot="21599999">
              <a:off x="6089299" y="1333567"/>
              <a:ext cx="4101312" cy="487531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2" name="图形 6"/>
            <p:cNvSpPr/>
            <p:nvPr/>
          </p:nvSpPr>
          <p:spPr>
            <a:xfrm rot="21599999">
              <a:off x="6219405" y="1488226"/>
              <a:ext cx="3841100" cy="456599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90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3" name="图形 6"/>
            <p:cNvSpPr/>
            <p:nvPr/>
          </p:nvSpPr>
          <p:spPr>
            <a:xfrm rot="21599999">
              <a:off x="6349510" y="1642886"/>
              <a:ext cx="3580888" cy="4256679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636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4" name="图形 6"/>
            <p:cNvSpPr/>
            <p:nvPr/>
          </p:nvSpPr>
          <p:spPr>
            <a:xfrm rot="21599999">
              <a:off x="6479617" y="1797546"/>
              <a:ext cx="3320677" cy="3947360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5" name="图形 6"/>
            <p:cNvSpPr/>
            <p:nvPr/>
          </p:nvSpPr>
          <p:spPr>
            <a:xfrm rot="21599999">
              <a:off x="6609723" y="1952206"/>
              <a:ext cx="3060465" cy="3638040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727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6" name="图形 6"/>
            <p:cNvSpPr/>
            <p:nvPr/>
          </p:nvSpPr>
          <p:spPr>
            <a:xfrm rot="21599999">
              <a:off x="6739828" y="2106865"/>
              <a:ext cx="2800253" cy="3328721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272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7" name="图形 6"/>
            <p:cNvSpPr/>
            <p:nvPr/>
          </p:nvSpPr>
          <p:spPr>
            <a:xfrm rot="21599999">
              <a:off x="6869934" y="2261525"/>
              <a:ext cx="2540041" cy="3019401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6818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8" name="图形 6"/>
            <p:cNvSpPr/>
            <p:nvPr/>
          </p:nvSpPr>
          <p:spPr>
            <a:xfrm rot="21599999">
              <a:off x="7000040" y="2416185"/>
              <a:ext cx="2279829" cy="271008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63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9" name="图形 6"/>
            <p:cNvSpPr/>
            <p:nvPr/>
          </p:nvSpPr>
          <p:spPr>
            <a:xfrm rot="21599999">
              <a:off x="7130146" y="2570844"/>
              <a:ext cx="2019618" cy="240076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5909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0" name="图形 6"/>
            <p:cNvSpPr/>
            <p:nvPr/>
          </p:nvSpPr>
          <p:spPr>
            <a:xfrm rot="21599999">
              <a:off x="7260252" y="2725504"/>
              <a:ext cx="1759406" cy="2091442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5454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0" name="图形 6"/>
            <p:cNvSpPr/>
            <p:nvPr/>
          </p:nvSpPr>
          <p:spPr>
            <a:xfrm>
              <a:off x="7390358" y="2880164"/>
              <a:ext cx="1499194" cy="1782123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50000"/>
                </a:schemeClr>
              </a:solidFill>
              <a:prstDash val="solid"/>
              <a:miter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 rot="20700000">
            <a:off x="3957220" y="170660"/>
            <a:ext cx="4856765" cy="5773344"/>
            <a:chOff x="3957220" y="170660"/>
            <a:chExt cx="4856765" cy="5773344"/>
          </a:xfrm>
        </p:grpSpPr>
        <p:sp>
          <p:nvSpPr>
            <p:cNvPr id="18" name="图形 6"/>
            <p:cNvSpPr/>
            <p:nvPr>
              <p:custDataLst>
                <p:tags r:id="rId2"/>
              </p:custDataLst>
            </p:nvPr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图形 6"/>
            <p:cNvSpPr/>
            <p:nvPr>
              <p:custDataLst>
                <p:tags r:id="rId3"/>
              </p:custDataLst>
            </p:nvPr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7" name="图形 6"/>
            <p:cNvSpPr/>
            <p:nvPr>
              <p:custDataLst>
                <p:tags r:id="rId4"/>
              </p:custDataLst>
            </p:nvPr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8" name="图形 6"/>
            <p:cNvSpPr/>
            <p:nvPr>
              <p:custDataLst>
                <p:tags r:id="rId5"/>
              </p:custDataLst>
            </p:nvPr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9" name="图形 6"/>
            <p:cNvSpPr/>
            <p:nvPr>
              <p:custDataLst>
                <p:tags r:id="rId6"/>
              </p:custDataLst>
            </p:nvPr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1" name="图形 6"/>
            <p:cNvSpPr/>
            <p:nvPr>
              <p:custDataLst>
                <p:tags r:id="rId7"/>
              </p:custDataLst>
            </p:nvPr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2" name="图形 6"/>
            <p:cNvSpPr/>
            <p:nvPr>
              <p:custDataLst>
                <p:tags r:id="rId8"/>
              </p:custDataLst>
            </p:nvPr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3" name="图形 6"/>
            <p:cNvSpPr/>
            <p:nvPr>
              <p:custDataLst>
                <p:tags r:id="rId9"/>
              </p:custDataLst>
            </p:nvPr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4" name="图形 6"/>
            <p:cNvSpPr/>
            <p:nvPr>
              <p:custDataLst>
                <p:tags r:id="rId10"/>
              </p:custDataLst>
            </p:nvPr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5" name="图形 6"/>
            <p:cNvSpPr/>
            <p:nvPr>
              <p:custDataLst>
                <p:tags r:id="rId11"/>
              </p:custDataLst>
            </p:nvPr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6" name="图形 6"/>
            <p:cNvSpPr/>
            <p:nvPr>
              <p:custDataLst>
                <p:tags r:id="rId12"/>
              </p:custDataLst>
            </p:nvPr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7" name="图形 6"/>
            <p:cNvSpPr/>
            <p:nvPr>
              <p:custDataLst>
                <p:tags r:id="rId13"/>
              </p:custDataLst>
            </p:nvPr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8" name="图形 6"/>
            <p:cNvSpPr/>
            <p:nvPr>
              <p:custDataLst>
                <p:tags r:id="rId14"/>
              </p:custDataLst>
            </p:nvPr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9" name="图形 6"/>
            <p:cNvSpPr/>
            <p:nvPr>
              <p:custDataLst>
                <p:tags r:id="rId15"/>
              </p:custDataLst>
            </p:nvPr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40" name="图形 6"/>
            <p:cNvSpPr/>
            <p:nvPr>
              <p:custDataLst>
                <p:tags r:id="rId16"/>
              </p:custDataLst>
            </p:nvPr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41" name="图形 6"/>
            <p:cNvSpPr/>
            <p:nvPr>
              <p:custDataLst>
                <p:tags r:id="rId17"/>
              </p:custDataLst>
            </p:nvPr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  <p:sp>
        <p:nvSpPr>
          <p:cNvPr id="21" name="图形 6"/>
          <p:cNvSpPr/>
          <p:nvPr>
            <p:custDataLst>
              <p:tags r:id="rId18"/>
            </p:custDataLst>
          </p:nvPr>
        </p:nvSpPr>
        <p:spPr>
          <a:xfrm rot="19725250">
            <a:off x="3828922" y="18589"/>
            <a:ext cx="5113360" cy="6078364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noFill/>
          <a:ln w="4047" cap="flat">
            <a:solidFill>
              <a:schemeClr val="bg1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605" y="4497070"/>
            <a:ext cx="455104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为克服设计挑战，可以采用多种方法优化设计流程。首先，借鉴优秀案例，学习已有的成功经验；其次，进行用户测试，收集反馈并不断优化设计；最后，优化操作流程，使用户能更便捷地使用移动终端模块。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42" name="文本框 141"/>
          <p:cNvSpPr txBox="1"/>
          <p:nvPr>
            <p:custDataLst>
              <p:tags r:id="rId19"/>
            </p:custDataLst>
          </p:nvPr>
        </p:nvSpPr>
        <p:spPr>
          <a:xfrm>
            <a:off x="5006975" y="2886075"/>
            <a:ext cx="3312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微信小程序设计挑战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3" name="矩形 142"/>
          <p:cNvSpPr/>
          <p:nvPr>
            <p:custDataLst>
              <p:tags r:id="rId20"/>
            </p:custDataLst>
          </p:nvPr>
        </p:nvSpPr>
        <p:spPr>
          <a:xfrm>
            <a:off x="4946650" y="3587750"/>
            <a:ext cx="361124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在设计微信小程序时，需要面对的挑战包括如何设计简洁直观的界面、确保功能的完整性以及与系统其他部分的良好兼容性。这些挑战要求开发者具备优秀的设计能力和技术知识，以确保移动终端模块的性能。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21"/>
            </p:custDataLst>
          </p:nvPr>
        </p:nvGrpSpPr>
        <p:grpSpPr>
          <a:xfrm rot="900000">
            <a:off x="7482571" y="-1433700"/>
            <a:ext cx="5343738" cy="6278430"/>
            <a:chOff x="8550165" y="-1055973"/>
            <a:chExt cx="3707014" cy="4355422"/>
          </a:xfrm>
        </p:grpSpPr>
        <p:sp>
          <p:nvSpPr>
            <p:cNvPr id="38" name="图形 1"/>
            <p:cNvSpPr/>
            <p:nvPr>
              <p:custDataLst>
                <p:tags r:id="rId22"/>
              </p:custDataLst>
            </p:nvPr>
          </p:nvSpPr>
          <p:spPr>
            <a:xfrm rot="1387572">
              <a:off x="8550165" y="-1055973"/>
              <a:ext cx="3707014" cy="435542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alpha val="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图形 1"/>
            <p:cNvSpPr/>
            <p:nvPr>
              <p:custDataLst>
                <p:tags r:id="rId23"/>
              </p:custDataLst>
            </p:nvPr>
          </p:nvSpPr>
          <p:spPr>
            <a:xfrm rot="1387572">
              <a:off x="8642083" y="-947977"/>
              <a:ext cx="3523177" cy="413943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  <a:alpha val="6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1" name="图形 1"/>
            <p:cNvSpPr/>
            <p:nvPr>
              <p:custDataLst>
                <p:tags r:id="rId24"/>
              </p:custDataLst>
            </p:nvPr>
          </p:nvSpPr>
          <p:spPr>
            <a:xfrm rot="1387572">
              <a:off x="8734002" y="-839981"/>
              <a:ext cx="3339340" cy="392343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  <a:alpha val="1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2" name="图形 1"/>
            <p:cNvSpPr/>
            <p:nvPr>
              <p:custDataLst>
                <p:tags r:id="rId25"/>
              </p:custDataLst>
            </p:nvPr>
          </p:nvSpPr>
          <p:spPr>
            <a:xfrm rot="1387572">
              <a:off x="8825920" y="-731984"/>
              <a:ext cx="3155503" cy="370744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  <a:alpha val="18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3" name="图形 1"/>
            <p:cNvSpPr/>
            <p:nvPr>
              <p:custDataLst>
                <p:tags r:id="rId26"/>
              </p:custDataLst>
            </p:nvPr>
          </p:nvSpPr>
          <p:spPr>
            <a:xfrm rot="1387572">
              <a:off x="8917839" y="-623988"/>
              <a:ext cx="2971666" cy="349145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  <a:alpha val="2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4" name="图形 1"/>
            <p:cNvSpPr/>
            <p:nvPr>
              <p:custDataLst>
                <p:tags r:id="rId27"/>
              </p:custDataLst>
            </p:nvPr>
          </p:nvSpPr>
          <p:spPr>
            <a:xfrm rot="1387572">
              <a:off x="9009757" y="-515992"/>
              <a:ext cx="2787830" cy="327546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  <a:alpha val="3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5" name="图形 1"/>
            <p:cNvSpPr/>
            <p:nvPr>
              <p:custDataLst>
                <p:tags r:id="rId28"/>
              </p:custDataLst>
            </p:nvPr>
          </p:nvSpPr>
          <p:spPr>
            <a:xfrm rot="1387572">
              <a:off x="9101675" y="-407996"/>
              <a:ext cx="2603993" cy="305946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  <a:alpha val="3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6" name="图形 1"/>
            <p:cNvSpPr/>
            <p:nvPr>
              <p:custDataLst>
                <p:tags r:id="rId29"/>
              </p:custDataLst>
            </p:nvPr>
          </p:nvSpPr>
          <p:spPr>
            <a:xfrm rot="1387572">
              <a:off x="9193594" y="-299999"/>
              <a:ext cx="2420156" cy="28434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  <a:alpha val="4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7" name="图形 1"/>
            <p:cNvSpPr/>
            <p:nvPr>
              <p:custDataLst>
                <p:tags r:id="rId30"/>
              </p:custDataLst>
            </p:nvPr>
          </p:nvSpPr>
          <p:spPr>
            <a:xfrm rot="1387572">
              <a:off x="9285512" y="-192003"/>
              <a:ext cx="2236319" cy="262748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8" name="图形 1"/>
            <p:cNvSpPr/>
            <p:nvPr>
              <p:custDataLst>
                <p:tags r:id="rId31"/>
              </p:custDataLst>
            </p:nvPr>
          </p:nvSpPr>
          <p:spPr>
            <a:xfrm rot="1387572">
              <a:off x="9377431" y="-84007"/>
              <a:ext cx="2052482" cy="2411490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  <a:alpha val="56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9" name="图形 1"/>
            <p:cNvSpPr/>
            <p:nvPr>
              <p:custDataLst>
                <p:tags r:id="rId32"/>
              </p:custDataLst>
            </p:nvPr>
          </p:nvSpPr>
          <p:spPr>
            <a:xfrm rot="1387572">
              <a:off x="9469349" y="23989"/>
              <a:ext cx="1868645" cy="219549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  <a:alpha val="6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0" name="图形 1"/>
            <p:cNvSpPr/>
            <p:nvPr>
              <p:custDataLst>
                <p:tags r:id="rId33"/>
              </p:custDataLst>
            </p:nvPr>
          </p:nvSpPr>
          <p:spPr>
            <a:xfrm rot="1387572">
              <a:off x="9561268" y="131986"/>
              <a:ext cx="1684808" cy="197950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  <a:alpha val="68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1" name="图形 1"/>
            <p:cNvSpPr/>
            <p:nvPr>
              <p:custDataLst>
                <p:tags r:id="rId34"/>
              </p:custDataLst>
            </p:nvPr>
          </p:nvSpPr>
          <p:spPr>
            <a:xfrm rot="1387572">
              <a:off x="9653186" y="239982"/>
              <a:ext cx="1500972" cy="176351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  <a:alpha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2" name="图形 1"/>
            <p:cNvSpPr/>
            <p:nvPr>
              <p:custDataLst>
                <p:tags r:id="rId35"/>
              </p:custDataLst>
            </p:nvPr>
          </p:nvSpPr>
          <p:spPr>
            <a:xfrm rot="1387572">
              <a:off x="9745104" y="347978"/>
              <a:ext cx="1317135" cy="1547519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  <a:alpha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3" name="图形 1"/>
            <p:cNvSpPr/>
            <p:nvPr>
              <p:custDataLst>
                <p:tags r:id="rId36"/>
              </p:custDataLst>
            </p:nvPr>
          </p:nvSpPr>
          <p:spPr>
            <a:xfrm rot="1387572">
              <a:off x="9837023" y="455974"/>
              <a:ext cx="1133298" cy="1331527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  <a:alpha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4" name="图形 1"/>
            <p:cNvSpPr/>
            <p:nvPr>
              <p:custDataLst>
                <p:tags r:id="rId37"/>
              </p:custDataLst>
            </p:nvPr>
          </p:nvSpPr>
          <p:spPr>
            <a:xfrm rot="1387572">
              <a:off x="9928941" y="563971"/>
              <a:ext cx="949461" cy="1115535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  <a:alpha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9" name="图形 1"/>
            <p:cNvSpPr/>
            <p:nvPr>
              <p:custDataLst>
                <p:tags r:id="rId38"/>
              </p:custDataLst>
            </p:nvPr>
          </p:nvSpPr>
          <p:spPr>
            <a:xfrm rot="1387572">
              <a:off x="10020860" y="671967"/>
              <a:ext cx="765624" cy="899542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>
            <p:custDataLst>
              <p:tags r:id="rId39"/>
            </p:custDataLst>
          </p:nvPr>
        </p:nvSpPr>
        <p:spPr>
          <a:xfrm>
            <a:off x="8117205" y="1472565"/>
            <a:ext cx="3874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sx="102000" sy="102000" algn="ctr" rotWithShape="0">
                    <a:prstClr val="black">
                      <a:alpha val="24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功能与性能优化</a:t>
            </a:r>
            <a:endParaRPr lang="en-US" altLang="zh-CN" sz="2400" b="1" dirty="0">
              <a:effectLst>
                <a:outerShdw sx="102000" sy="102000" algn="ctr" rotWithShape="0">
                  <a:prstClr val="black">
                    <a:alpha val="24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>
            <p:custDataLst>
              <p:tags r:id="rId40"/>
            </p:custDataLst>
          </p:nvPr>
        </p:nvSpPr>
        <p:spPr>
          <a:xfrm>
            <a:off x="8956073" y="2173526"/>
            <a:ext cx="290332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移动终端模块的设计不仅要注重功能完善，还需关注性能优化。通过减少不必要的操作步骤、提高响应速度和稳定性，确保系统在长时间无人值守的情况下依然能够稳定运行，满足实际应用需求。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5028" y="538709"/>
            <a:ext cx="48615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移动终端模块设计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67092" y="1130653"/>
            <a:ext cx="428003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拟解决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662149" y="4930607"/>
            <a:ext cx="5104898" cy="5104894"/>
            <a:chOff x="9019183" y="3804990"/>
            <a:chExt cx="2387288" cy="2387286"/>
          </a:xfrm>
        </p:grpSpPr>
        <p:sp>
          <p:nvSpPr>
            <p:cNvPr id="78" name="椭圆 77"/>
            <p:cNvSpPr/>
            <p:nvPr/>
          </p:nvSpPr>
          <p:spPr>
            <a:xfrm>
              <a:off x="9237556" y="4020299"/>
              <a:ext cx="1956669" cy="1956668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9138681" y="3912644"/>
              <a:ext cx="2171978" cy="2171977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63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9019183" y="3804990"/>
              <a:ext cx="2387288" cy="2387286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85000"/>
                  <a:alpha val="4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9342224" y="4127953"/>
              <a:ext cx="1741359" cy="1741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  <p:bldLst>
      <p:bldP spid="61" grpId="0" bldLvl="0" animBg="1"/>
      <p:bldP spid="2" grpId="0"/>
      <p:bldP spid="21" grpId="0" bldLvl="0" animBg="1"/>
      <p:bldP spid="3" grpId="0"/>
      <p:bldP spid="142" grpId="0"/>
      <p:bldP spid="143" grpId="0"/>
      <p:bldP spid="56" grpId="0"/>
      <p:bldP spid="57" grpId="0"/>
      <p:bldP spid="58" grpId="0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3" name="椭圆 2"/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26" name="文本框 25"/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18286" y="3101566"/>
            <a:ext cx="1809420" cy="1779131"/>
            <a:chOff x="3918286" y="3101566"/>
            <a:chExt cx="1809420" cy="1779131"/>
          </a:xfrm>
        </p:grpSpPr>
        <p:sp>
          <p:nvSpPr>
            <p:cNvPr id="38" name="文本框 37"/>
            <p:cNvSpPr txBox="1"/>
            <p:nvPr/>
          </p:nvSpPr>
          <p:spPr>
            <a:xfrm>
              <a:off x="4153236" y="3311037"/>
              <a:ext cx="157447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9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131877" y="3291994"/>
              <a:ext cx="861060" cy="15684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ECECE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endParaRPr lang="zh-CN" altLang="en-US" sz="9600" dirty="0">
                <a:solidFill>
                  <a:srgbClr val="ECECE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110518" y="3272951"/>
              <a:ext cx="861060" cy="15684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D9D9D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endParaRPr lang="zh-CN" altLang="en-US" sz="9600" dirty="0">
                <a:solidFill>
                  <a:srgbClr val="D9D9D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089159" y="3253908"/>
              <a:ext cx="861060" cy="15684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C7C7C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endParaRPr lang="zh-CN" altLang="en-US" sz="9600" dirty="0">
                <a:solidFill>
                  <a:srgbClr val="C7C7C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67800" y="3234866"/>
              <a:ext cx="861060" cy="15684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B4B4B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endParaRPr lang="zh-CN" altLang="en-US" sz="9600" dirty="0">
                <a:solidFill>
                  <a:srgbClr val="B4B4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046441" y="3215823"/>
              <a:ext cx="861060" cy="15684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A1A1A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endParaRPr lang="zh-CN" altLang="en-US" sz="9600" dirty="0">
                <a:solidFill>
                  <a:srgbClr val="A1A1A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03722" y="3177737"/>
              <a:ext cx="309880" cy="15684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9600" dirty="0">
                <a:solidFill>
                  <a:srgbClr val="7C7C7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82363" y="3158694"/>
              <a:ext cx="861060" cy="15684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6969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</a:t>
              </a:r>
              <a:endParaRPr lang="zh-CN" altLang="en-US" sz="9600" dirty="0">
                <a:solidFill>
                  <a:srgbClr val="6969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947900" y="3157439"/>
              <a:ext cx="1539240" cy="156845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44444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05</a:t>
              </a:r>
              <a:endParaRPr lang="zh-CN" altLang="en-US" sz="96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918286" y="3101566"/>
              <a:ext cx="309880" cy="1568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96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574134" y="2788763"/>
            <a:ext cx="33826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进度安排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山, 摇滚, 自然, 户外&#10;&#10;描述已自动生成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6990" y="4051935"/>
            <a:ext cx="12192000" cy="4114800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-69669" y="4228012"/>
            <a:ext cx="8012012" cy="4654730"/>
            <a:chOff x="-69669" y="4228012"/>
            <a:chExt cx="8012012" cy="4654730"/>
          </a:xfrm>
        </p:grpSpPr>
        <p:sp>
          <p:nvSpPr>
            <p:cNvPr id="7" name="任意多边形: 形状 6"/>
            <p:cNvSpPr/>
            <p:nvPr/>
          </p:nvSpPr>
          <p:spPr>
            <a:xfrm>
              <a:off x="-69669" y="4228012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-69669" y="4324428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6190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-69669" y="4420844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7381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-69669" y="4517261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8571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-69669" y="4613677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9762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-69669" y="4710094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0952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69669" y="4806510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2143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-69669" y="4902926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3333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-69669" y="4999343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4524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-69669" y="5095759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5714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-69669" y="5192175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6905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-69669" y="5288591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8095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-69669" y="5385007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9286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-69669" y="5481424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0476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-69669" y="5577840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1667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-69669" y="5674256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2857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-69669" y="5770673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4048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-69669" y="5867089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5238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-69669" y="5963505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6429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-69669" y="6059922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7619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-69669" y="6156338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8810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-69669" y="6252754"/>
              <a:ext cx="8012012" cy="2629988"/>
            </a:xfrm>
            <a:custGeom>
              <a:avLst/>
              <a:gdLst>
                <a:gd name="connsiteX0" fmla="*/ 0 w 8012012"/>
                <a:gd name="connsiteY0" fmla="*/ 505097 h 2629988"/>
                <a:gd name="connsiteX1" fmla="*/ 0 w 8012012"/>
                <a:gd name="connsiteY1" fmla="*/ 505097 h 2629988"/>
                <a:gd name="connsiteX2" fmla="*/ 113212 w 8012012"/>
                <a:gd name="connsiteY2" fmla="*/ 487680 h 2629988"/>
                <a:gd name="connsiteX3" fmla="*/ 130629 w 8012012"/>
                <a:gd name="connsiteY3" fmla="*/ 470262 h 2629988"/>
                <a:gd name="connsiteX4" fmla="*/ 182880 w 8012012"/>
                <a:gd name="connsiteY4" fmla="*/ 461554 h 2629988"/>
                <a:gd name="connsiteX5" fmla="*/ 209006 w 8012012"/>
                <a:gd name="connsiteY5" fmla="*/ 452845 h 2629988"/>
                <a:gd name="connsiteX6" fmla="*/ 261258 w 8012012"/>
                <a:gd name="connsiteY6" fmla="*/ 409302 h 2629988"/>
                <a:gd name="connsiteX7" fmla="*/ 322218 w 8012012"/>
                <a:gd name="connsiteY7" fmla="*/ 330925 h 2629988"/>
                <a:gd name="connsiteX8" fmla="*/ 348343 w 8012012"/>
                <a:gd name="connsiteY8" fmla="*/ 322217 h 2629988"/>
                <a:gd name="connsiteX9" fmla="*/ 365760 w 8012012"/>
                <a:gd name="connsiteY9" fmla="*/ 357051 h 2629988"/>
                <a:gd name="connsiteX10" fmla="*/ 383178 w 8012012"/>
                <a:gd name="connsiteY10" fmla="*/ 374468 h 2629988"/>
                <a:gd name="connsiteX11" fmla="*/ 461555 w 8012012"/>
                <a:gd name="connsiteY11" fmla="*/ 418011 h 2629988"/>
                <a:gd name="connsiteX12" fmla="*/ 505098 w 8012012"/>
                <a:gd name="connsiteY12" fmla="*/ 452845 h 2629988"/>
                <a:gd name="connsiteX13" fmla="*/ 531223 w 8012012"/>
                <a:gd name="connsiteY13" fmla="*/ 487680 h 2629988"/>
                <a:gd name="connsiteX14" fmla="*/ 600892 w 8012012"/>
                <a:gd name="connsiteY14" fmla="*/ 522514 h 2629988"/>
                <a:gd name="connsiteX15" fmla="*/ 644435 w 8012012"/>
                <a:gd name="connsiteY15" fmla="*/ 566057 h 2629988"/>
                <a:gd name="connsiteX16" fmla="*/ 670560 w 8012012"/>
                <a:gd name="connsiteY16" fmla="*/ 600891 h 2629988"/>
                <a:gd name="connsiteX17" fmla="*/ 696686 w 8012012"/>
                <a:gd name="connsiteY17" fmla="*/ 653142 h 2629988"/>
                <a:gd name="connsiteX18" fmla="*/ 731520 w 8012012"/>
                <a:gd name="connsiteY18" fmla="*/ 731520 h 2629988"/>
                <a:gd name="connsiteX19" fmla="*/ 775063 w 8012012"/>
                <a:gd name="connsiteY19" fmla="*/ 775062 h 2629988"/>
                <a:gd name="connsiteX20" fmla="*/ 792480 w 8012012"/>
                <a:gd name="connsiteY20" fmla="*/ 836022 h 2629988"/>
                <a:gd name="connsiteX21" fmla="*/ 809898 w 8012012"/>
                <a:gd name="connsiteY21" fmla="*/ 888274 h 2629988"/>
                <a:gd name="connsiteX22" fmla="*/ 836023 w 8012012"/>
                <a:gd name="connsiteY22" fmla="*/ 914400 h 2629988"/>
                <a:gd name="connsiteX23" fmla="*/ 862149 w 8012012"/>
                <a:gd name="connsiteY23" fmla="*/ 931817 h 2629988"/>
                <a:gd name="connsiteX24" fmla="*/ 905692 w 8012012"/>
                <a:gd name="connsiteY24" fmla="*/ 975360 h 2629988"/>
                <a:gd name="connsiteX25" fmla="*/ 957943 w 8012012"/>
                <a:gd name="connsiteY25" fmla="*/ 1010194 h 2629988"/>
                <a:gd name="connsiteX26" fmla="*/ 1036320 w 8012012"/>
                <a:gd name="connsiteY26" fmla="*/ 1071154 h 2629988"/>
                <a:gd name="connsiteX27" fmla="*/ 1062446 w 8012012"/>
                <a:gd name="connsiteY27" fmla="*/ 1079862 h 2629988"/>
                <a:gd name="connsiteX28" fmla="*/ 1114698 w 8012012"/>
                <a:gd name="connsiteY28" fmla="*/ 1114697 h 2629988"/>
                <a:gd name="connsiteX29" fmla="*/ 1140823 w 8012012"/>
                <a:gd name="connsiteY29" fmla="*/ 1140822 h 2629988"/>
                <a:gd name="connsiteX30" fmla="*/ 1158240 w 8012012"/>
                <a:gd name="connsiteY30" fmla="*/ 1166948 h 2629988"/>
                <a:gd name="connsiteX31" fmla="*/ 1201783 w 8012012"/>
                <a:gd name="connsiteY31" fmla="*/ 1210491 h 2629988"/>
                <a:gd name="connsiteX32" fmla="*/ 1219200 w 8012012"/>
                <a:gd name="connsiteY32" fmla="*/ 1236617 h 2629988"/>
                <a:gd name="connsiteX33" fmla="*/ 1262743 w 8012012"/>
                <a:gd name="connsiteY33" fmla="*/ 1280160 h 2629988"/>
                <a:gd name="connsiteX34" fmla="*/ 1314995 w 8012012"/>
                <a:gd name="connsiteY34" fmla="*/ 1314994 h 2629988"/>
                <a:gd name="connsiteX35" fmla="*/ 1341120 w 8012012"/>
                <a:gd name="connsiteY35" fmla="*/ 1349828 h 2629988"/>
                <a:gd name="connsiteX36" fmla="*/ 1384663 w 8012012"/>
                <a:gd name="connsiteY36" fmla="*/ 1384662 h 2629988"/>
                <a:gd name="connsiteX37" fmla="*/ 1428206 w 8012012"/>
                <a:gd name="connsiteY37" fmla="*/ 1419497 h 2629988"/>
                <a:gd name="connsiteX38" fmla="*/ 1463040 w 8012012"/>
                <a:gd name="connsiteY38" fmla="*/ 1463040 h 2629988"/>
                <a:gd name="connsiteX39" fmla="*/ 1489166 w 8012012"/>
                <a:gd name="connsiteY39" fmla="*/ 1471748 h 2629988"/>
                <a:gd name="connsiteX40" fmla="*/ 1497875 w 8012012"/>
                <a:gd name="connsiteY40" fmla="*/ 1497874 h 2629988"/>
                <a:gd name="connsiteX41" fmla="*/ 1550126 w 8012012"/>
                <a:gd name="connsiteY41" fmla="*/ 1524000 h 2629988"/>
                <a:gd name="connsiteX42" fmla="*/ 1584960 w 8012012"/>
                <a:gd name="connsiteY42" fmla="*/ 1541417 h 2629988"/>
                <a:gd name="connsiteX43" fmla="*/ 1689463 w 8012012"/>
                <a:gd name="connsiteY43" fmla="*/ 1532708 h 2629988"/>
                <a:gd name="connsiteX44" fmla="*/ 1715589 w 8012012"/>
                <a:gd name="connsiteY44" fmla="*/ 1524000 h 2629988"/>
                <a:gd name="connsiteX45" fmla="*/ 1733006 w 8012012"/>
                <a:gd name="connsiteY45" fmla="*/ 1506582 h 2629988"/>
                <a:gd name="connsiteX46" fmla="*/ 1759132 w 8012012"/>
                <a:gd name="connsiteY46" fmla="*/ 1489165 h 2629988"/>
                <a:gd name="connsiteX47" fmla="*/ 1776549 w 8012012"/>
                <a:gd name="connsiteY47" fmla="*/ 1463040 h 2629988"/>
                <a:gd name="connsiteX48" fmla="*/ 1793966 w 8012012"/>
                <a:gd name="connsiteY48" fmla="*/ 1393371 h 2629988"/>
                <a:gd name="connsiteX49" fmla="*/ 1820092 w 8012012"/>
                <a:gd name="connsiteY49" fmla="*/ 1375954 h 2629988"/>
                <a:gd name="connsiteX50" fmla="*/ 1985555 w 8012012"/>
                <a:gd name="connsiteY50" fmla="*/ 1428205 h 2629988"/>
                <a:gd name="connsiteX51" fmla="*/ 2002972 w 8012012"/>
                <a:gd name="connsiteY51" fmla="*/ 1454331 h 2629988"/>
                <a:gd name="connsiteX52" fmla="*/ 2055223 w 8012012"/>
                <a:gd name="connsiteY52" fmla="*/ 1471748 h 2629988"/>
                <a:gd name="connsiteX53" fmla="*/ 2264229 w 8012012"/>
                <a:gd name="connsiteY53" fmla="*/ 1480457 h 2629988"/>
                <a:gd name="connsiteX54" fmla="*/ 2377440 w 8012012"/>
                <a:gd name="connsiteY54" fmla="*/ 1489165 h 2629988"/>
                <a:gd name="connsiteX55" fmla="*/ 2403566 w 8012012"/>
                <a:gd name="connsiteY55" fmla="*/ 1497874 h 2629988"/>
                <a:gd name="connsiteX56" fmla="*/ 2429692 w 8012012"/>
                <a:gd name="connsiteY56" fmla="*/ 1515291 h 2629988"/>
                <a:gd name="connsiteX57" fmla="*/ 2508069 w 8012012"/>
                <a:gd name="connsiteY57" fmla="*/ 1541417 h 2629988"/>
                <a:gd name="connsiteX58" fmla="*/ 2586446 w 8012012"/>
                <a:gd name="connsiteY58" fmla="*/ 1532708 h 2629988"/>
                <a:gd name="connsiteX59" fmla="*/ 2595155 w 8012012"/>
                <a:gd name="connsiteY59" fmla="*/ 1497874 h 2629988"/>
                <a:gd name="connsiteX60" fmla="*/ 2629989 w 8012012"/>
                <a:gd name="connsiteY60" fmla="*/ 1419497 h 2629988"/>
                <a:gd name="connsiteX61" fmla="*/ 2656115 w 8012012"/>
                <a:gd name="connsiteY61" fmla="*/ 1358537 h 2629988"/>
                <a:gd name="connsiteX62" fmla="*/ 2664823 w 8012012"/>
                <a:gd name="connsiteY62" fmla="*/ 1323702 h 2629988"/>
                <a:gd name="connsiteX63" fmla="*/ 2682240 w 8012012"/>
                <a:gd name="connsiteY63" fmla="*/ 1297577 h 2629988"/>
                <a:gd name="connsiteX64" fmla="*/ 2690949 w 8012012"/>
                <a:gd name="connsiteY64" fmla="*/ 1271451 h 2629988"/>
                <a:gd name="connsiteX65" fmla="*/ 2734492 w 8012012"/>
                <a:gd name="connsiteY65" fmla="*/ 1210491 h 2629988"/>
                <a:gd name="connsiteX66" fmla="*/ 2751909 w 8012012"/>
                <a:gd name="connsiteY66" fmla="*/ 1184365 h 2629988"/>
                <a:gd name="connsiteX67" fmla="*/ 2778035 w 8012012"/>
                <a:gd name="connsiteY67" fmla="*/ 1175657 h 2629988"/>
                <a:gd name="connsiteX68" fmla="*/ 2812869 w 8012012"/>
                <a:gd name="connsiteY68" fmla="*/ 1158240 h 2629988"/>
                <a:gd name="connsiteX69" fmla="*/ 2899955 w 8012012"/>
                <a:gd name="connsiteY69" fmla="*/ 1166948 h 2629988"/>
                <a:gd name="connsiteX70" fmla="*/ 2926080 w 8012012"/>
                <a:gd name="connsiteY70" fmla="*/ 1184365 h 2629988"/>
                <a:gd name="connsiteX71" fmla="*/ 2978332 w 8012012"/>
                <a:gd name="connsiteY71" fmla="*/ 1210491 h 2629988"/>
                <a:gd name="connsiteX72" fmla="*/ 3004458 w 8012012"/>
                <a:gd name="connsiteY72" fmla="*/ 1184365 h 2629988"/>
                <a:gd name="connsiteX73" fmla="*/ 3021875 w 8012012"/>
                <a:gd name="connsiteY73" fmla="*/ 1132114 h 2629988"/>
                <a:gd name="connsiteX74" fmla="*/ 3030583 w 8012012"/>
                <a:gd name="connsiteY74" fmla="*/ 1097280 h 2629988"/>
                <a:gd name="connsiteX75" fmla="*/ 3039292 w 8012012"/>
                <a:gd name="connsiteY75" fmla="*/ 1045028 h 2629988"/>
                <a:gd name="connsiteX76" fmla="*/ 3056709 w 8012012"/>
                <a:gd name="connsiteY76" fmla="*/ 992777 h 2629988"/>
                <a:gd name="connsiteX77" fmla="*/ 3065418 w 8012012"/>
                <a:gd name="connsiteY77" fmla="*/ 966651 h 2629988"/>
                <a:gd name="connsiteX78" fmla="*/ 3152503 w 8012012"/>
                <a:gd name="connsiteY78" fmla="*/ 905691 h 2629988"/>
                <a:gd name="connsiteX79" fmla="*/ 3178629 w 8012012"/>
                <a:gd name="connsiteY79" fmla="*/ 888274 h 2629988"/>
                <a:gd name="connsiteX80" fmla="*/ 3222172 w 8012012"/>
                <a:gd name="connsiteY80" fmla="*/ 853440 h 2629988"/>
                <a:gd name="connsiteX81" fmla="*/ 3265715 w 8012012"/>
                <a:gd name="connsiteY81" fmla="*/ 827314 h 2629988"/>
                <a:gd name="connsiteX82" fmla="*/ 3344092 w 8012012"/>
                <a:gd name="connsiteY82" fmla="*/ 766354 h 2629988"/>
                <a:gd name="connsiteX83" fmla="*/ 3396343 w 8012012"/>
                <a:gd name="connsiteY83" fmla="*/ 731520 h 2629988"/>
                <a:gd name="connsiteX84" fmla="*/ 3439886 w 8012012"/>
                <a:gd name="connsiteY84" fmla="*/ 705394 h 2629988"/>
                <a:gd name="connsiteX85" fmla="*/ 3466012 w 8012012"/>
                <a:gd name="connsiteY85" fmla="*/ 687977 h 2629988"/>
                <a:gd name="connsiteX86" fmla="*/ 3492138 w 8012012"/>
                <a:gd name="connsiteY86" fmla="*/ 679268 h 2629988"/>
                <a:gd name="connsiteX87" fmla="*/ 3544389 w 8012012"/>
                <a:gd name="connsiteY87" fmla="*/ 644434 h 2629988"/>
                <a:gd name="connsiteX88" fmla="*/ 3570515 w 8012012"/>
                <a:gd name="connsiteY88" fmla="*/ 627017 h 2629988"/>
                <a:gd name="connsiteX89" fmla="*/ 3579223 w 8012012"/>
                <a:gd name="connsiteY89" fmla="*/ 600891 h 2629988"/>
                <a:gd name="connsiteX90" fmla="*/ 3631475 w 8012012"/>
                <a:gd name="connsiteY90" fmla="*/ 583474 h 2629988"/>
                <a:gd name="connsiteX91" fmla="*/ 3683726 w 8012012"/>
                <a:gd name="connsiteY91" fmla="*/ 592182 h 2629988"/>
                <a:gd name="connsiteX92" fmla="*/ 3718560 w 8012012"/>
                <a:gd name="connsiteY92" fmla="*/ 635725 h 2629988"/>
                <a:gd name="connsiteX93" fmla="*/ 3788229 w 8012012"/>
                <a:gd name="connsiteY93" fmla="*/ 696685 h 2629988"/>
                <a:gd name="connsiteX94" fmla="*/ 3814355 w 8012012"/>
                <a:gd name="connsiteY94" fmla="*/ 705394 h 2629988"/>
                <a:gd name="connsiteX95" fmla="*/ 3857898 w 8012012"/>
                <a:gd name="connsiteY95" fmla="*/ 696685 h 2629988"/>
                <a:gd name="connsiteX96" fmla="*/ 3918858 w 8012012"/>
                <a:gd name="connsiteY96" fmla="*/ 653142 h 2629988"/>
                <a:gd name="connsiteX97" fmla="*/ 3997235 w 8012012"/>
                <a:gd name="connsiteY97" fmla="*/ 592182 h 2629988"/>
                <a:gd name="connsiteX98" fmla="*/ 4023360 w 8012012"/>
                <a:gd name="connsiteY98" fmla="*/ 557348 h 2629988"/>
                <a:gd name="connsiteX99" fmla="*/ 4066903 w 8012012"/>
                <a:gd name="connsiteY99" fmla="*/ 513805 h 2629988"/>
                <a:gd name="connsiteX100" fmla="*/ 4084320 w 8012012"/>
                <a:gd name="connsiteY100" fmla="*/ 461554 h 2629988"/>
                <a:gd name="connsiteX101" fmla="*/ 4093029 w 8012012"/>
                <a:gd name="connsiteY101" fmla="*/ 435428 h 2629988"/>
                <a:gd name="connsiteX102" fmla="*/ 4101738 w 8012012"/>
                <a:gd name="connsiteY102" fmla="*/ 391885 h 2629988"/>
                <a:gd name="connsiteX103" fmla="*/ 4119155 w 8012012"/>
                <a:gd name="connsiteY103" fmla="*/ 278674 h 2629988"/>
                <a:gd name="connsiteX104" fmla="*/ 4127863 w 8012012"/>
                <a:gd name="connsiteY104" fmla="*/ 252548 h 2629988"/>
                <a:gd name="connsiteX105" fmla="*/ 4162698 w 8012012"/>
                <a:gd name="connsiteY105" fmla="*/ 200297 h 2629988"/>
                <a:gd name="connsiteX106" fmla="*/ 4197532 w 8012012"/>
                <a:gd name="connsiteY106" fmla="*/ 121920 h 2629988"/>
                <a:gd name="connsiteX107" fmla="*/ 4214949 w 8012012"/>
                <a:gd name="connsiteY107" fmla="*/ 104502 h 2629988"/>
                <a:gd name="connsiteX108" fmla="*/ 4275909 w 8012012"/>
                <a:gd name="connsiteY108" fmla="*/ 26125 h 2629988"/>
                <a:gd name="connsiteX109" fmla="*/ 4302035 w 8012012"/>
                <a:gd name="connsiteY109" fmla="*/ 8708 h 2629988"/>
                <a:gd name="connsiteX110" fmla="*/ 4328160 w 8012012"/>
                <a:gd name="connsiteY110" fmla="*/ 0 h 2629988"/>
                <a:gd name="connsiteX111" fmla="*/ 4380412 w 8012012"/>
                <a:gd name="connsiteY111" fmla="*/ 34834 h 2629988"/>
                <a:gd name="connsiteX112" fmla="*/ 4441372 w 8012012"/>
                <a:gd name="connsiteY112" fmla="*/ 87085 h 2629988"/>
                <a:gd name="connsiteX113" fmla="*/ 4484915 w 8012012"/>
                <a:gd name="connsiteY113" fmla="*/ 121920 h 2629988"/>
                <a:gd name="connsiteX114" fmla="*/ 4528458 w 8012012"/>
                <a:gd name="connsiteY114" fmla="*/ 165462 h 2629988"/>
                <a:gd name="connsiteX115" fmla="*/ 4563292 w 8012012"/>
                <a:gd name="connsiteY115" fmla="*/ 209005 h 2629988"/>
                <a:gd name="connsiteX116" fmla="*/ 4572000 w 8012012"/>
                <a:gd name="connsiteY116" fmla="*/ 235131 h 2629988"/>
                <a:gd name="connsiteX117" fmla="*/ 4589418 w 8012012"/>
                <a:gd name="connsiteY117" fmla="*/ 252548 h 2629988"/>
                <a:gd name="connsiteX118" fmla="*/ 4632960 w 8012012"/>
                <a:gd name="connsiteY118" fmla="*/ 304800 h 2629988"/>
                <a:gd name="connsiteX119" fmla="*/ 4667795 w 8012012"/>
                <a:gd name="connsiteY119" fmla="*/ 348342 h 2629988"/>
                <a:gd name="connsiteX120" fmla="*/ 4685212 w 8012012"/>
                <a:gd name="connsiteY120" fmla="*/ 383177 h 2629988"/>
                <a:gd name="connsiteX121" fmla="*/ 4728755 w 8012012"/>
                <a:gd name="connsiteY121" fmla="*/ 426720 h 2629988"/>
                <a:gd name="connsiteX122" fmla="*/ 4754880 w 8012012"/>
                <a:gd name="connsiteY122" fmla="*/ 452845 h 2629988"/>
                <a:gd name="connsiteX123" fmla="*/ 4789715 w 8012012"/>
                <a:gd name="connsiteY123" fmla="*/ 470262 h 2629988"/>
                <a:gd name="connsiteX124" fmla="*/ 4807132 w 8012012"/>
                <a:gd name="connsiteY124" fmla="*/ 487680 h 2629988"/>
                <a:gd name="connsiteX125" fmla="*/ 4833258 w 8012012"/>
                <a:gd name="connsiteY125" fmla="*/ 505097 h 2629988"/>
                <a:gd name="connsiteX126" fmla="*/ 4841966 w 8012012"/>
                <a:gd name="connsiteY126" fmla="*/ 531222 h 2629988"/>
                <a:gd name="connsiteX127" fmla="*/ 4868092 w 8012012"/>
                <a:gd name="connsiteY127" fmla="*/ 539931 h 2629988"/>
                <a:gd name="connsiteX128" fmla="*/ 4929052 w 8012012"/>
                <a:gd name="connsiteY128" fmla="*/ 574765 h 2629988"/>
                <a:gd name="connsiteX129" fmla="*/ 4972595 w 8012012"/>
                <a:gd name="connsiteY129" fmla="*/ 566057 h 2629988"/>
                <a:gd name="connsiteX130" fmla="*/ 5024846 w 8012012"/>
                <a:gd name="connsiteY130" fmla="*/ 513805 h 2629988"/>
                <a:gd name="connsiteX131" fmla="*/ 5050972 w 8012012"/>
                <a:gd name="connsiteY131" fmla="*/ 452845 h 2629988"/>
                <a:gd name="connsiteX132" fmla="*/ 5059680 w 8012012"/>
                <a:gd name="connsiteY132" fmla="*/ 426720 h 2629988"/>
                <a:gd name="connsiteX133" fmla="*/ 5085806 w 8012012"/>
                <a:gd name="connsiteY133" fmla="*/ 409302 h 2629988"/>
                <a:gd name="connsiteX134" fmla="*/ 5111932 w 8012012"/>
                <a:gd name="connsiteY134" fmla="*/ 400594 h 2629988"/>
                <a:gd name="connsiteX135" fmla="*/ 5355772 w 8012012"/>
                <a:gd name="connsiteY135" fmla="*/ 383177 h 2629988"/>
                <a:gd name="connsiteX136" fmla="*/ 5442858 w 8012012"/>
                <a:gd name="connsiteY136" fmla="*/ 357051 h 2629988"/>
                <a:gd name="connsiteX137" fmla="*/ 5468983 w 8012012"/>
                <a:gd name="connsiteY137" fmla="*/ 348342 h 2629988"/>
                <a:gd name="connsiteX138" fmla="*/ 5495109 w 8012012"/>
                <a:gd name="connsiteY138" fmla="*/ 330925 h 2629988"/>
                <a:gd name="connsiteX139" fmla="*/ 5556069 w 8012012"/>
                <a:gd name="connsiteY139" fmla="*/ 313508 h 2629988"/>
                <a:gd name="connsiteX140" fmla="*/ 5582195 w 8012012"/>
                <a:gd name="connsiteY140" fmla="*/ 304800 h 2629988"/>
                <a:gd name="connsiteX141" fmla="*/ 5721532 w 8012012"/>
                <a:gd name="connsiteY141" fmla="*/ 313508 h 2629988"/>
                <a:gd name="connsiteX142" fmla="*/ 5747658 w 8012012"/>
                <a:gd name="connsiteY142" fmla="*/ 339634 h 2629988"/>
                <a:gd name="connsiteX143" fmla="*/ 5799909 w 8012012"/>
                <a:gd name="connsiteY143" fmla="*/ 357051 h 2629988"/>
                <a:gd name="connsiteX144" fmla="*/ 5826035 w 8012012"/>
                <a:gd name="connsiteY144" fmla="*/ 365760 h 2629988"/>
                <a:gd name="connsiteX145" fmla="*/ 5878286 w 8012012"/>
                <a:gd name="connsiteY145" fmla="*/ 383177 h 2629988"/>
                <a:gd name="connsiteX146" fmla="*/ 5939246 w 8012012"/>
                <a:gd name="connsiteY146" fmla="*/ 400594 h 2629988"/>
                <a:gd name="connsiteX147" fmla="*/ 6008915 w 8012012"/>
                <a:gd name="connsiteY147" fmla="*/ 409302 h 2629988"/>
                <a:gd name="connsiteX148" fmla="*/ 6139543 w 8012012"/>
                <a:gd name="connsiteY148" fmla="*/ 435428 h 2629988"/>
                <a:gd name="connsiteX149" fmla="*/ 6226629 w 8012012"/>
                <a:gd name="connsiteY149" fmla="*/ 444137 h 2629988"/>
                <a:gd name="connsiteX150" fmla="*/ 6270172 w 8012012"/>
                <a:gd name="connsiteY150" fmla="*/ 452845 h 2629988"/>
                <a:gd name="connsiteX151" fmla="*/ 6392092 w 8012012"/>
                <a:gd name="connsiteY151" fmla="*/ 470262 h 2629988"/>
                <a:gd name="connsiteX152" fmla="*/ 6479178 w 8012012"/>
                <a:gd name="connsiteY152" fmla="*/ 487680 h 2629988"/>
                <a:gd name="connsiteX153" fmla="*/ 6514012 w 8012012"/>
                <a:gd name="connsiteY153" fmla="*/ 496388 h 2629988"/>
                <a:gd name="connsiteX154" fmla="*/ 6557555 w 8012012"/>
                <a:gd name="connsiteY154" fmla="*/ 505097 h 2629988"/>
                <a:gd name="connsiteX155" fmla="*/ 6618515 w 8012012"/>
                <a:gd name="connsiteY155" fmla="*/ 531222 h 2629988"/>
                <a:gd name="connsiteX156" fmla="*/ 6696892 w 8012012"/>
                <a:gd name="connsiteY156" fmla="*/ 557348 h 2629988"/>
                <a:gd name="connsiteX157" fmla="*/ 6723018 w 8012012"/>
                <a:gd name="connsiteY157" fmla="*/ 566057 h 2629988"/>
                <a:gd name="connsiteX158" fmla="*/ 6801395 w 8012012"/>
                <a:gd name="connsiteY158" fmla="*/ 609600 h 2629988"/>
                <a:gd name="connsiteX159" fmla="*/ 6827520 w 8012012"/>
                <a:gd name="connsiteY159" fmla="*/ 635725 h 2629988"/>
                <a:gd name="connsiteX160" fmla="*/ 6853646 w 8012012"/>
                <a:gd name="connsiteY160" fmla="*/ 644434 h 2629988"/>
                <a:gd name="connsiteX161" fmla="*/ 6905898 w 8012012"/>
                <a:gd name="connsiteY161" fmla="*/ 679268 h 2629988"/>
                <a:gd name="connsiteX162" fmla="*/ 6932023 w 8012012"/>
                <a:gd name="connsiteY162" fmla="*/ 696685 h 2629988"/>
                <a:gd name="connsiteX163" fmla="*/ 6958149 w 8012012"/>
                <a:gd name="connsiteY163" fmla="*/ 714102 h 2629988"/>
                <a:gd name="connsiteX164" fmla="*/ 6975566 w 8012012"/>
                <a:gd name="connsiteY164" fmla="*/ 731520 h 2629988"/>
                <a:gd name="connsiteX165" fmla="*/ 7001692 w 8012012"/>
                <a:gd name="connsiteY165" fmla="*/ 740228 h 2629988"/>
                <a:gd name="connsiteX166" fmla="*/ 7053943 w 8012012"/>
                <a:gd name="connsiteY166" fmla="*/ 783771 h 2629988"/>
                <a:gd name="connsiteX167" fmla="*/ 7071360 w 8012012"/>
                <a:gd name="connsiteY167" fmla="*/ 818605 h 2629988"/>
                <a:gd name="connsiteX168" fmla="*/ 7106195 w 8012012"/>
                <a:gd name="connsiteY168" fmla="*/ 853440 h 2629988"/>
                <a:gd name="connsiteX169" fmla="*/ 7123612 w 8012012"/>
                <a:gd name="connsiteY169" fmla="*/ 879565 h 2629988"/>
                <a:gd name="connsiteX170" fmla="*/ 7158446 w 8012012"/>
                <a:gd name="connsiteY170" fmla="*/ 931817 h 2629988"/>
                <a:gd name="connsiteX171" fmla="*/ 7184572 w 8012012"/>
                <a:gd name="connsiteY171" fmla="*/ 966651 h 2629988"/>
                <a:gd name="connsiteX172" fmla="*/ 7210698 w 8012012"/>
                <a:gd name="connsiteY172" fmla="*/ 992777 h 2629988"/>
                <a:gd name="connsiteX173" fmla="*/ 7228115 w 8012012"/>
                <a:gd name="connsiteY173" fmla="*/ 1018902 h 2629988"/>
                <a:gd name="connsiteX174" fmla="*/ 7271658 w 8012012"/>
                <a:gd name="connsiteY174" fmla="*/ 1071154 h 2629988"/>
                <a:gd name="connsiteX175" fmla="*/ 7332618 w 8012012"/>
                <a:gd name="connsiteY175" fmla="*/ 1158240 h 2629988"/>
                <a:gd name="connsiteX176" fmla="*/ 7350035 w 8012012"/>
                <a:gd name="connsiteY176" fmla="*/ 1184365 h 2629988"/>
                <a:gd name="connsiteX177" fmla="*/ 7384869 w 8012012"/>
                <a:gd name="connsiteY177" fmla="*/ 1236617 h 2629988"/>
                <a:gd name="connsiteX178" fmla="*/ 7393578 w 8012012"/>
                <a:gd name="connsiteY178" fmla="*/ 1262742 h 2629988"/>
                <a:gd name="connsiteX179" fmla="*/ 7410995 w 8012012"/>
                <a:gd name="connsiteY179" fmla="*/ 1297577 h 2629988"/>
                <a:gd name="connsiteX180" fmla="*/ 7437120 w 8012012"/>
                <a:gd name="connsiteY180" fmla="*/ 1367245 h 2629988"/>
                <a:gd name="connsiteX181" fmla="*/ 7471955 w 8012012"/>
                <a:gd name="connsiteY181" fmla="*/ 1410788 h 2629988"/>
                <a:gd name="connsiteX182" fmla="*/ 7506789 w 8012012"/>
                <a:gd name="connsiteY182" fmla="*/ 1463040 h 2629988"/>
                <a:gd name="connsiteX183" fmla="*/ 7524206 w 8012012"/>
                <a:gd name="connsiteY183" fmla="*/ 1489165 h 2629988"/>
                <a:gd name="connsiteX184" fmla="*/ 7550332 w 8012012"/>
                <a:gd name="connsiteY184" fmla="*/ 1541417 h 2629988"/>
                <a:gd name="connsiteX185" fmla="*/ 7567749 w 8012012"/>
                <a:gd name="connsiteY185" fmla="*/ 1567542 h 2629988"/>
                <a:gd name="connsiteX186" fmla="*/ 7585166 w 8012012"/>
                <a:gd name="connsiteY186" fmla="*/ 1619794 h 2629988"/>
                <a:gd name="connsiteX187" fmla="*/ 7602583 w 8012012"/>
                <a:gd name="connsiteY187" fmla="*/ 1654628 h 2629988"/>
                <a:gd name="connsiteX188" fmla="*/ 7611292 w 8012012"/>
                <a:gd name="connsiteY188" fmla="*/ 1680754 h 2629988"/>
                <a:gd name="connsiteX189" fmla="*/ 7628709 w 8012012"/>
                <a:gd name="connsiteY189" fmla="*/ 1715588 h 2629988"/>
                <a:gd name="connsiteX190" fmla="*/ 7646126 w 8012012"/>
                <a:gd name="connsiteY190" fmla="*/ 1759131 h 2629988"/>
                <a:gd name="connsiteX191" fmla="*/ 7654835 w 8012012"/>
                <a:gd name="connsiteY191" fmla="*/ 1785257 h 2629988"/>
                <a:gd name="connsiteX192" fmla="*/ 7689669 w 8012012"/>
                <a:gd name="connsiteY192" fmla="*/ 1828800 h 2629988"/>
                <a:gd name="connsiteX193" fmla="*/ 7724503 w 8012012"/>
                <a:gd name="connsiteY193" fmla="*/ 1915885 h 2629988"/>
                <a:gd name="connsiteX194" fmla="*/ 7733212 w 8012012"/>
                <a:gd name="connsiteY194" fmla="*/ 1942011 h 2629988"/>
                <a:gd name="connsiteX195" fmla="*/ 7768046 w 8012012"/>
                <a:gd name="connsiteY195" fmla="*/ 2002971 h 2629988"/>
                <a:gd name="connsiteX196" fmla="*/ 7768046 w 8012012"/>
                <a:gd name="connsiteY196" fmla="*/ 2185851 h 2629988"/>
                <a:gd name="connsiteX197" fmla="*/ 7802880 w 8012012"/>
                <a:gd name="connsiteY197" fmla="*/ 2264228 h 2629988"/>
                <a:gd name="connsiteX198" fmla="*/ 7820298 w 8012012"/>
                <a:gd name="connsiteY198" fmla="*/ 2281645 h 2629988"/>
                <a:gd name="connsiteX199" fmla="*/ 7889966 w 8012012"/>
                <a:gd name="connsiteY199" fmla="*/ 2368731 h 2629988"/>
                <a:gd name="connsiteX200" fmla="*/ 7889966 w 8012012"/>
                <a:gd name="connsiteY200" fmla="*/ 2368731 h 2629988"/>
                <a:gd name="connsiteX201" fmla="*/ 7933509 w 8012012"/>
                <a:gd name="connsiteY201" fmla="*/ 2420982 h 2629988"/>
                <a:gd name="connsiteX202" fmla="*/ 7959635 w 8012012"/>
                <a:gd name="connsiteY202" fmla="*/ 2481942 h 2629988"/>
                <a:gd name="connsiteX203" fmla="*/ 7977052 w 8012012"/>
                <a:gd name="connsiteY203" fmla="*/ 2525485 h 2629988"/>
                <a:gd name="connsiteX204" fmla="*/ 7985760 w 8012012"/>
                <a:gd name="connsiteY204" fmla="*/ 2577737 h 2629988"/>
                <a:gd name="connsiteX205" fmla="*/ 8011886 w 8012012"/>
                <a:gd name="connsiteY205" fmla="*/ 2629988 h 26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8012012" h="2629988">
                  <a:moveTo>
                    <a:pt x="0" y="505097"/>
                  </a:moveTo>
                  <a:lnTo>
                    <a:pt x="0" y="505097"/>
                  </a:lnTo>
                  <a:cubicBezTo>
                    <a:pt x="5077" y="504533"/>
                    <a:pt x="91667" y="498453"/>
                    <a:pt x="113212" y="487680"/>
                  </a:cubicBezTo>
                  <a:cubicBezTo>
                    <a:pt x="120556" y="484008"/>
                    <a:pt x="122941" y="473145"/>
                    <a:pt x="130629" y="470262"/>
                  </a:cubicBezTo>
                  <a:cubicBezTo>
                    <a:pt x="147162" y="464062"/>
                    <a:pt x="165463" y="464457"/>
                    <a:pt x="182880" y="461554"/>
                  </a:cubicBezTo>
                  <a:cubicBezTo>
                    <a:pt x="191589" y="458651"/>
                    <a:pt x="200795" y="456950"/>
                    <a:pt x="209006" y="452845"/>
                  </a:cubicBezTo>
                  <a:cubicBezTo>
                    <a:pt x="227304" y="443696"/>
                    <a:pt x="249001" y="425061"/>
                    <a:pt x="261258" y="409302"/>
                  </a:cubicBezTo>
                  <a:cubicBezTo>
                    <a:pt x="279890" y="385347"/>
                    <a:pt x="294843" y="349175"/>
                    <a:pt x="322218" y="330925"/>
                  </a:cubicBezTo>
                  <a:cubicBezTo>
                    <a:pt x="329856" y="325833"/>
                    <a:pt x="339635" y="325120"/>
                    <a:pt x="348343" y="322217"/>
                  </a:cubicBezTo>
                  <a:cubicBezTo>
                    <a:pt x="354149" y="333828"/>
                    <a:pt x="358559" y="346250"/>
                    <a:pt x="365760" y="357051"/>
                  </a:cubicBezTo>
                  <a:cubicBezTo>
                    <a:pt x="370315" y="363883"/>
                    <a:pt x="376609" y="369542"/>
                    <a:pt x="383178" y="374468"/>
                  </a:cubicBezTo>
                  <a:cubicBezTo>
                    <a:pt x="431090" y="410402"/>
                    <a:pt x="420823" y="404433"/>
                    <a:pt x="461555" y="418011"/>
                  </a:cubicBezTo>
                  <a:cubicBezTo>
                    <a:pt x="514897" y="498026"/>
                    <a:pt x="442000" y="400263"/>
                    <a:pt x="505098" y="452845"/>
                  </a:cubicBezTo>
                  <a:cubicBezTo>
                    <a:pt x="516248" y="462137"/>
                    <a:pt x="520960" y="477417"/>
                    <a:pt x="531223" y="487680"/>
                  </a:cubicBezTo>
                  <a:cubicBezTo>
                    <a:pt x="548614" y="505072"/>
                    <a:pt x="580104" y="514199"/>
                    <a:pt x="600892" y="522514"/>
                  </a:cubicBezTo>
                  <a:cubicBezTo>
                    <a:pt x="647337" y="592183"/>
                    <a:pt x="586378" y="508000"/>
                    <a:pt x="644435" y="566057"/>
                  </a:cubicBezTo>
                  <a:cubicBezTo>
                    <a:pt x="654698" y="576320"/>
                    <a:pt x="661852" y="589280"/>
                    <a:pt x="670560" y="600891"/>
                  </a:cubicBezTo>
                  <a:cubicBezTo>
                    <a:pt x="702326" y="696185"/>
                    <a:pt x="651663" y="551839"/>
                    <a:pt x="696686" y="653142"/>
                  </a:cubicBezTo>
                  <a:cubicBezTo>
                    <a:pt x="715835" y="696227"/>
                    <a:pt x="704819" y="701005"/>
                    <a:pt x="731520" y="731520"/>
                  </a:cubicBezTo>
                  <a:cubicBezTo>
                    <a:pt x="745037" y="746967"/>
                    <a:pt x="775063" y="775062"/>
                    <a:pt x="775063" y="775062"/>
                  </a:cubicBezTo>
                  <a:cubicBezTo>
                    <a:pt x="804332" y="862865"/>
                    <a:pt x="759675" y="726671"/>
                    <a:pt x="792480" y="836022"/>
                  </a:cubicBezTo>
                  <a:cubicBezTo>
                    <a:pt x="797756" y="853607"/>
                    <a:pt x="796916" y="875292"/>
                    <a:pt x="809898" y="888274"/>
                  </a:cubicBezTo>
                  <a:cubicBezTo>
                    <a:pt x="818606" y="896983"/>
                    <a:pt x="826562" y="906516"/>
                    <a:pt x="836023" y="914400"/>
                  </a:cubicBezTo>
                  <a:cubicBezTo>
                    <a:pt x="844064" y="921101"/>
                    <a:pt x="854272" y="924925"/>
                    <a:pt x="862149" y="931817"/>
                  </a:cubicBezTo>
                  <a:cubicBezTo>
                    <a:pt x="877597" y="945334"/>
                    <a:pt x="888613" y="963974"/>
                    <a:pt x="905692" y="975360"/>
                  </a:cubicBezTo>
                  <a:cubicBezTo>
                    <a:pt x="923109" y="986971"/>
                    <a:pt x="943141" y="995392"/>
                    <a:pt x="957943" y="1010194"/>
                  </a:cubicBezTo>
                  <a:cubicBezTo>
                    <a:pt x="980484" y="1032735"/>
                    <a:pt x="1005072" y="1060739"/>
                    <a:pt x="1036320" y="1071154"/>
                  </a:cubicBezTo>
                  <a:lnTo>
                    <a:pt x="1062446" y="1079862"/>
                  </a:lnTo>
                  <a:cubicBezTo>
                    <a:pt x="1079863" y="1091474"/>
                    <a:pt x="1099896" y="1099895"/>
                    <a:pt x="1114698" y="1114697"/>
                  </a:cubicBezTo>
                  <a:cubicBezTo>
                    <a:pt x="1123406" y="1123405"/>
                    <a:pt x="1132939" y="1131361"/>
                    <a:pt x="1140823" y="1140822"/>
                  </a:cubicBezTo>
                  <a:cubicBezTo>
                    <a:pt x="1147523" y="1148863"/>
                    <a:pt x="1151348" y="1159071"/>
                    <a:pt x="1158240" y="1166948"/>
                  </a:cubicBezTo>
                  <a:cubicBezTo>
                    <a:pt x="1171757" y="1182396"/>
                    <a:pt x="1190397" y="1193412"/>
                    <a:pt x="1201783" y="1210491"/>
                  </a:cubicBezTo>
                  <a:cubicBezTo>
                    <a:pt x="1207589" y="1219200"/>
                    <a:pt x="1212308" y="1228740"/>
                    <a:pt x="1219200" y="1236617"/>
                  </a:cubicBezTo>
                  <a:cubicBezTo>
                    <a:pt x="1232717" y="1252065"/>
                    <a:pt x="1245664" y="1268774"/>
                    <a:pt x="1262743" y="1280160"/>
                  </a:cubicBezTo>
                  <a:lnTo>
                    <a:pt x="1314995" y="1314994"/>
                  </a:lnTo>
                  <a:cubicBezTo>
                    <a:pt x="1323703" y="1326605"/>
                    <a:pt x="1331828" y="1338678"/>
                    <a:pt x="1341120" y="1349828"/>
                  </a:cubicBezTo>
                  <a:cubicBezTo>
                    <a:pt x="1362146" y="1375059"/>
                    <a:pt x="1356542" y="1362164"/>
                    <a:pt x="1384663" y="1384662"/>
                  </a:cubicBezTo>
                  <a:cubicBezTo>
                    <a:pt x="1446699" y="1434293"/>
                    <a:pt x="1347804" y="1365897"/>
                    <a:pt x="1428206" y="1419497"/>
                  </a:cubicBezTo>
                  <a:cubicBezTo>
                    <a:pt x="1436115" y="1431361"/>
                    <a:pt x="1449254" y="1454769"/>
                    <a:pt x="1463040" y="1463040"/>
                  </a:cubicBezTo>
                  <a:cubicBezTo>
                    <a:pt x="1470911" y="1467763"/>
                    <a:pt x="1480457" y="1468845"/>
                    <a:pt x="1489166" y="1471748"/>
                  </a:cubicBezTo>
                  <a:cubicBezTo>
                    <a:pt x="1492069" y="1480457"/>
                    <a:pt x="1492140" y="1490706"/>
                    <a:pt x="1497875" y="1497874"/>
                  </a:cubicBezTo>
                  <a:cubicBezTo>
                    <a:pt x="1512427" y="1516064"/>
                    <a:pt x="1530921" y="1515769"/>
                    <a:pt x="1550126" y="1524000"/>
                  </a:cubicBezTo>
                  <a:cubicBezTo>
                    <a:pt x="1562058" y="1529114"/>
                    <a:pt x="1573349" y="1535611"/>
                    <a:pt x="1584960" y="1541417"/>
                  </a:cubicBezTo>
                  <a:cubicBezTo>
                    <a:pt x="1619794" y="1538514"/>
                    <a:pt x="1654815" y="1537328"/>
                    <a:pt x="1689463" y="1532708"/>
                  </a:cubicBezTo>
                  <a:cubicBezTo>
                    <a:pt x="1698562" y="1531495"/>
                    <a:pt x="1707718" y="1528723"/>
                    <a:pt x="1715589" y="1524000"/>
                  </a:cubicBezTo>
                  <a:cubicBezTo>
                    <a:pt x="1722630" y="1519776"/>
                    <a:pt x="1726595" y="1511711"/>
                    <a:pt x="1733006" y="1506582"/>
                  </a:cubicBezTo>
                  <a:cubicBezTo>
                    <a:pt x="1741179" y="1500044"/>
                    <a:pt x="1750423" y="1494971"/>
                    <a:pt x="1759132" y="1489165"/>
                  </a:cubicBezTo>
                  <a:cubicBezTo>
                    <a:pt x="1764938" y="1480457"/>
                    <a:pt x="1772874" y="1472840"/>
                    <a:pt x="1776549" y="1463040"/>
                  </a:cubicBezTo>
                  <a:cubicBezTo>
                    <a:pt x="1777695" y="1459984"/>
                    <a:pt x="1786384" y="1402848"/>
                    <a:pt x="1793966" y="1393371"/>
                  </a:cubicBezTo>
                  <a:cubicBezTo>
                    <a:pt x="1800504" y="1385198"/>
                    <a:pt x="1811383" y="1381760"/>
                    <a:pt x="1820092" y="1375954"/>
                  </a:cubicBezTo>
                  <a:cubicBezTo>
                    <a:pt x="1912219" y="1382534"/>
                    <a:pt x="1938526" y="1357661"/>
                    <a:pt x="1985555" y="1428205"/>
                  </a:cubicBezTo>
                  <a:cubicBezTo>
                    <a:pt x="1991361" y="1436914"/>
                    <a:pt x="1994096" y="1448784"/>
                    <a:pt x="2002972" y="1454331"/>
                  </a:cubicBezTo>
                  <a:cubicBezTo>
                    <a:pt x="2018540" y="1464061"/>
                    <a:pt x="2055223" y="1471748"/>
                    <a:pt x="2055223" y="1471748"/>
                  </a:cubicBezTo>
                  <a:cubicBezTo>
                    <a:pt x="2134497" y="1524596"/>
                    <a:pt x="2057085" y="1480457"/>
                    <a:pt x="2264229" y="1480457"/>
                  </a:cubicBezTo>
                  <a:cubicBezTo>
                    <a:pt x="2302077" y="1480457"/>
                    <a:pt x="2339703" y="1486262"/>
                    <a:pt x="2377440" y="1489165"/>
                  </a:cubicBezTo>
                  <a:cubicBezTo>
                    <a:pt x="2386149" y="1492068"/>
                    <a:pt x="2395355" y="1493769"/>
                    <a:pt x="2403566" y="1497874"/>
                  </a:cubicBezTo>
                  <a:cubicBezTo>
                    <a:pt x="2412927" y="1502555"/>
                    <a:pt x="2420031" y="1511265"/>
                    <a:pt x="2429692" y="1515291"/>
                  </a:cubicBezTo>
                  <a:cubicBezTo>
                    <a:pt x="2455113" y="1525883"/>
                    <a:pt x="2508069" y="1541417"/>
                    <a:pt x="2508069" y="1541417"/>
                  </a:cubicBezTo>
                  <a:cubicBezTo>
                    <a:pt x="2534195" y="1538514"/>
                    <a:pt x="2562935" y="1544464"/>
                    <a:pt x="2586446" y="1532708"/>
                  </a:cubicBezTo>
                  <a:cubicBezTo>
                    <a:pt x="2597151" y="1527355"/>
                    <a:pt x="2591716" y="1509338"/>
                    <a:pt x="2595155" y="1497874"/>
                  </a:cubicBezTo>
                  <a:cubicBezTo>
                    <a:pt x="2612114" y="1441344"/>
                    <a:pt x="2604536" y="1457676"/>
                    <a:pt x="2629989" y="1419497"/>
                  </a:cubicBezTo>
                  <a:cubicBezTo>
                    <a:pt x="2654995" y="1319477"/>
                    <a:pt x="2620028" y="1442743"/>
                    <a:pt x="2656115" y="1358537"/>
                  </a:cubicBezTo>
                  <a:cubicBezTo>
                    <a:pt x="2660830" y="1347536"/>
                    <a:pt x="2660108" y="1334703"/>
                    <a:pt x="2664823" y="1323702"/>
                  </a:cubicBezTo>
                  <a:cubicBezTo>
                    <a:pt x="2668946" y="1314082"/>
                    <a:pt x="2677559" y="1306938"/>
                    <a:pt x="2682240" y="1297577"/>
                  </a:cubicBezTo>
                  <a:cubicBezTo>
                    <a:pt x="2686345" y="1289366"/>
                    <a:pt x="2686844" y="1279662"/>
                    <a:pt x="2690949" y="1271451"/>
                  </a:cubicBezTo>
                  <a:cubicBezTo>
                    <a:pt x="2697792" y="1257764"/>
                    <a:pt x="2727914" y="1219701"/>
                    <a:pt x="2734492" y="1210491"/>
                  </a:cubicBezTo>
                  <a:cubicBezTo>
                    <a:pt x="2740576" y="1201974"/>
                    <a:pt x="2743736" y="1190903"/>
                    <a:pt x="2751909" y="1184365"/>
                  </a:cubicBezTo>
                  <a:cubicBezTo>
                    <a:pt x="2759077" y="1178631"/>
                    <a:pt x="2769598" y="1179273"/>
                    <a:pt x="2778035" y="1175657"/>
                  </a:cubicBezTo>
                  <a:cubicBezTo>
                    <a:pt x="2789967" y="1170543"/>
                    <a:pt x="2801258" y="1164046"/>
                    <a:pt x="2812869" y="1158240"/>
                  </a:cubicBezTo>
                  <a:cubicBezTo>
                    <a:pt x="2841898" y="1161143"/>
                    <a:pt x="2871529" y="1160388"/>
                    <a:pt x="2899955" y="1166948"/>
                  </a:cubicBezTo>
                  <a:cubicBezTo>
                    <a:pt x="2910153" y="1169301"/>
                    <a:pt x="2916719" y="1179684"/>
                    <a:pt x="2926080" y="1184365"/>
                  </a:cubicBezTo>
                  <a:cubicBezTo>
                    <a:pt x="2998195" y="1220423"/>
                    <a:pt x="2903454" y="1160573"/>
                    <a:pt x="2978332" y="1210491"/>
                  </a:cubicBezTo>
                  <a:cubicBezTo>
                    <a:pt x="2987041" y="1201782"/>
                    <a:pt x="2998477" y="1195131"/>
                    <a:pt x="3004458" y="1184365"/>
                  </a:cubicBezTo>
                  <a:cubicBezTo>
                    <a:pt x="3013374" y="1168316"/>
                    <a:pt x="3017422" y="1149925"/>
                    <a:pt x="3021875" y="1132114"/>
                  </a:cubicBezTo>
                  <a:cubicBezTo>
                    <a:pt x="3024778" y="1120503"/>
                    <a:pt x="3028236" y="1109016"/>
                    <a:pt x="3030583" y="1097280"/>
                  </a:cubicBezTo>
                  <a:cubicBezTo>
                    <a:pt x="3034046" y="1079965"/>
                    <a:pt x="3035009" y="1062158"/>
                    <a:pt x="3039292" y="1045028"/>
                  </a:cubicBezTo>
                  <a:cubicBezTo>
                    <a:pt x="3043745" y="1027217"/>
                    <a:pt x="3050903" y="1010194"/>
                    <a:pt x="3056709" y="992777"/>
                  </a:cubicBezTo>
                  <a:cubicBezTo>
                    <a:pt x="3059612" y="984068"/>
                    <a:pt x="3058074" y="972159"/>
                    <a:pt x="3065418" y="966651"/>
                  </a:cubicBezTo>
                  <a:cubicBezTo>
                    <a:pt x="3116996" y="927967"/>
                    <a:pt x="3088179" y="948574"/>
                    <a:pt x="3152503" y="905691"/>
                  </a:cubicBezTo>
                  <a:lnTo>
                    <a:pt x="3178629" y="888274"/>
                  </a:lnTo>
                  <a:cubicBezTo>
                    <a:pt x="3213320" y="836237"/>
                    <a:pt x="3175433" y="881484"/>
                    <a:pt x="3222172" y="853440"/>
                  </a:cubicBezTo>
                  <a:cubicBezTo>
                    <a:pt x="3281942" y="817578"/>
                    <a:pt x="3191705" y="851982"/>
                    <a:pt x="3265715" y="827314"/>
                  </a:cubicBezTo>
                  <a:cubicBezTo>
                    <a:pt x="3381519" y="711510"/>
                    <a:pt x="3251003" y="832846"/>
                    <a:pt x="3344092" y="766354"/>
                  </a:cubicBezTo>
                  <a:cubicBezTo>
                    <a:pt x="3401170" y="725584"/>
                    <a:pt x="3340302" y="750199"/>
                    <a:pt x="3396343" y="731520"/>
                  </a:cubicBezTo>
                  <a:cubicBezTo>
                    <a:pt x="3430361" y="697500"/>
                    <a:pt x="3394667" y="728003"/>
                    <a:pt x="3439886" y="705394"/>
                  </a:cubicBezTo>
                  <a:cubicBezTo>
                    <a:pt x="3449248" y="700713"/>
                    <a:pt x="3456651" y="692658"/>
                    <a:pt x="3466012" y="687977"/>
                  </a:cubicBezTo>
                  <a:cubicBezTo>
                    <a:pt x="3474223" y="683872"/>
                    <a:pt x="3484113" y="683726"/>
                    <a:pt x="3492138" y="679268"/>
                  </a:cubicBezTo>
                  <a:cubicBezTo>
                    <a:pt x="3510436" y="669102"/>
                    <a:pt x="3526972" y="656045"/>
                    <a:pt x="3544389" y="644434"/>
                  </a:cubicBezTo>
                  <a:lnTo>
                    <a:pt x="3570515" y="627017"/>
                  </a:lnTo>
                  <a:cubicBezTo>
                    <a:pt x="3573418" y="618308"/>
                    <a:pt x="3571753" y="606227"/>
                    <a:pt x="3579223" y="600891"/>
                  </a:cubicBezTo>
                  <a:cubicBezTo>
                    <a:pt x="3594163" y="590220"/>
                    <a:pt x="3631475" y="583474"/>
                    <a:pt x="3631475" y="583474"/>
                  </a:cubicBezTo>
                  <a:cubicBezTo>
                    <a:pt x="3648892" y="586377"/>
                    <a:pt x="3667193" y="585982"/>
                    <a:pt x="3683726" y="592182"/>
                  </a:cubicBezTo>
                  <a:cubicBezTo>
                    <a:pt x="3696206" y="596862"/>
                    <a:pt x="3712315" y="628439"/>
                    <a:pt x="3718560" y="635725"/>
                  </a:cubicBezTo>
                  <a:cubicBezTo>
                    <a:pt x="3734749" y="654613"/>
                    <a:pt x="3765809" y="683873"/>
                    <a:pt x="3788229" y="696685"/>
                  </a:cubicBezTo>
                  <a:cubicBezTo>
                    <a:pt x="3796199" y="701239"/>
                    <a:pt x="3805646" y="702491"/>
                    <a:pt x="3814355" y="705394"/>
                  </a:cubicBezTo>
                  <a:cubicBezTo>
                    <a:pt x="3828869" y="702491"/>
                    <a:pt x="3844039" y="701882"/>
                    <a:pt x="3857898" y="696685"/>
                  </a:cubicBezTo>
                  <a:cubicBezTo>
                    <a:pt x="3866607" y="693419"/>
                    <a:pt x="3916550" y="654758"/>
                    <a:pt x="3918858" y="653142"/>
                  </a:cubicBezTo>
                  <a:cubicBezTo>
                    <a:pt x="3960976" y="623660"/>
                    <a:pt x="3968299" y="625941"/>
                    <a:pt x="3997235" y="592182"/>
                  </a:cubicBezTo>
                  <a:cubicBezTo>
                    <a:pt x="4006681" y="581162"/>
                    <a:pt x="4013717" y="568196"/>
                    <a:pt x="4023360" y="557348"/>
                  </a:cubicBezTo>
                  <a:cubicBezTo>
                    <a:pt x="4036997" y="542006"/>
                    <a:pt x="4066903" y="513805"/>
                    <a:pt x="4066903" y="513805"/>
                  </a:cubicBezTo>
                  <a:lnTo>
                    <a:pt x="4084320" y="461554"/>
                  </a:lnTo>
                  <a:cubicBezTo>
                    <a:pt x="4087223" y="452845"/>
                    <a:pt x="4091229" y="444429"/>
                    <a:pt x="4093029" y="435428"/>
                  </a:cubicBezTo>
                  <a:cubicBezTo>
                    <a:pt x="4095932" y="420914"/>
                    <a:pt x="4099305" y="406485"/>
                    <a:pt x="4101738" y="391885"/>
                  </a:cubicBezTo>
                  <a:cubicBezTo>
                    <a:pt x="4106372" y="364078"/>
                    <a:pt x="4112723" y="307616"/>
                    <a:pt x="4119155" y="278674"/>
                  </a:cubicBezTo>
                  <a:cubicBezTo>
                    <a:pt x="4121146" y="269713"/>
                    <a:pt x="4123405" y="260572"/>
                    <a:pt x="4127863" y="252548"/>
                  </a:cubicBezTo>
                  <a:cubicBezTo>
                    <a:pt x="4138029" y="234249"/>
                    <a:pt x="4162698" y="200297"/>
                    <a:pt x="4162698" y="200297"/>
                  </a:cubicBezTo>
                  <a:cubicBezTo>
                    <a:pt x="4176509" y="158862"/>
                    <a:pt x="4173873" y="151494"/>
                    <a:pt x="4197532" y="121920"/>
                  </a:cubicBezTo>
                  <a:cubicBezTo>
                    <a:pt x="4202661" y="115509"/>
                    <a:pt x="4210023" y="111071"/>
                    <a:pt x="4214949" y="104502"/>
                  </a:cubicBezTo>
                  <a:cubicBezTo>
                    <a:pt x="4247314" y="61348"/>
                    <a:pt x="4240454" y="55671"/>
                    <a:pt x="4275909" y="26125"/>
                  </a:cubicBezTo>
                  <a:cubicBezTo>
                    <a:pt x="4283950" y="19425"/>
                    <a:pt x="4292673" y="13389"/>
                    <a:pt x="4302035" y="8708"/>
                  </a:cubicBezTo>
                  <a:cubicBezTo>
                    <a:pt x="4310245" y="4603"/>
                    <a:pt x="4319452" y="2903"/>
                    <a:pt x="4328160" y="0"/>
                  </a:cubicBezTo>
                  <a:cubicBezTo>
                    <a:pt x="4372599" y="14812"/>
                    <a:pt x="4338901" y="-748"/>
                    <a:pt x="4380412" y="34834"/>
                  </a:cubicBezTo>
                  <a:cubicBezTo>
                    <a:pt x="4414042" y="63660"/>
                    <a:pt x="4414364" y="54676"/>
                    <a:pt x="4441372" y="87085"/>
                  </a:cubicBezTo>
                  <a:cubicBezTo>
                    <a:pt x="4471674" y="123447"/>
                    <a:pt x="4442025" y="107623"/>
                    <a:pt x="4484915" y="121920"/>
                  </a:cubicBezTo>
                  <a:cubicBezTo>
                    <a:pt x="4499429" y="136434"/>
                    <a:pt x="4521968" y="145989"/>
                    <a:pt x="4528458" y="165462"/>
                  </a:cubicBezTo>
                  <a:cubicBezTo>
                    <a:pt x="4540476" y="201517"/>
                    <a:pt x="4529528" y="186496"/>
                    <a:pt x="4563292" y="209005"/>
                  </a:cubicBezTo>
                  <a:cubicBezTo>
                    <a:pt x="4566195" y="217714"/>
                    <a:pt x="4567277" y="227260"/>
                    <a:pt x="4572000" y="235131"/>
                  </a:cubicBezTo>
                  <a:cubicBezTo>
                    <a:pt x="4576224" y="242172"/>
                    <a:pt x="4584289" y="246137"/>
                    <a:pt x="4589418" y="252548"/>
                  </a:cubicBezTo>
                  <a:cubicBezTo>
                    <a:pt x="4637926" y="313181"/>
                    <a:pt x="4570889" y="242727"/>
                    <a:pt x="4632960" y="304800"/>
                  </a:cubicBezTo>
                  <a:cubicBezTo>
                    <a:pt x="4653754" y="367179"/>
                    <a:pt x="4624025" y="295818"/>
                    <a:pt x="4667795" y="348342"/>
                  </a:cubicBezTo>
                  <a:cubicBezTo>
                    <a:pt x="4676106" y="358315"/>
                    <a:pt x="4677242" y="372929"/>
                    <a:pt x="4685212" y="383177"/>
                  </a:cubicBezTo>
                  <a:cubicBezTo>
                    <a:pt x="4697814" y="399380"/>
                    <a:pt x="4714241" y="412206"/>
                    <a:pt x="4728755" y="426720"/>
                  </a:cubicBezTo>
                  <a:cubicBezTo>
                    <a:pt x="4737463" y="435428"/>
                    <a:pt x="4743865" y="447337"/>
                    <a:pt x="4754880" y="452845"/>
                  </a:cubicBezTo>
                  <a:lnTo>
                    <a:pt x="4789715" y="470262"/>
                  </a:lnTo>
                  <a:cubicBezTo>
                    <a:pt x="4795521" y="476068"/>
                    <a:pt x="4800721" y="482551"/>
                    <a:pt x="4807132" y="487680"/>
                  </a:cubicBezTo>
                  <a:cubicBezTo>
                    <a:pt x="4815305" y="494218"/>
                    <a:pt x="4826720" y="496924"/>
                    <a:pt x="4833258" y="505097"/>
                  </a:cubicBezTo>
                  <a:cubicBezTo>
                    <a:pt x="4838992" y="512265"/>
                    <a:pt x="4835475" y="524731"/>
                    <a:pt x="4841966" y="531222"/>
                  </a:cubicBezTo>
                  <a:cubicBezTo>
                    <a:pt x="4848457" y="537713"/>
                    <a:pt x="4859654" y="536315"/>
                    <a:pt x="4868092" y="539931"/>
                  </a:cubicBezTo>
                  <a:cubicBezTo>
                    <a:pt x="4899029" y="553190"/>
                    <a:pt x="4902814" y="557273"/>
                    <a:pt x="4929052" y="574765"/>
                  </a:cubicBezTo>
                  <a:cubicBezTo>
                    <a:pt x="4943566" y="571862"/>
                    <a:pt x="4958736" y="571254"/>
                    <a:pt x="4972595" y="566057"/>
                  </a:cubicBezTo>
                  <a:cubicBezTo>
                    <a:pt x="4999170" y="556092"/>
                    <a:pt x="5008565" y="535513"/>
                    <a:pt x="5024846" y="513805"/>
                  </a:cubicBezTo>
                  <a:cubicBezTo>
                    <a:pt x="5042972" y="441306"/>
                    <a:pt x="5020901" y="512988"/>
                    <a:pt x="5050972" y="452845"/>
                  </a:cubicBezTo>
                  <a:cubicBezTo>
                    <a:pt x="5055077" y="444635"/>
                    <a:pt x="5053946" y="433888"/>
                    <a:pt x="5059680" y="426720"/>
                  </a:cubicBezTo>
                  <a:cubicBezTo>
                    <a:pt x="5066218" y="418547"/>
                    <a:pt x="5076444" y="413983"/>
                    <a:pt x="5085806" y="409302"/>
                  </a:cubicBezTo>
                  <a:cubicBezTo>
                    <a:pt x="5094017" y="405197"/>
                    <a:pt x="5103106" y="403116"/>
                    <a:pt x="5111932" y="400594"/>
                  </a:cubicBezTo>
                  <a:cubicBezTo>
                    <a:pt x="5199423" y="375597"/>
                    <a:pt x="5222140" y="388745"/>
                    <a:pt x="5355772" y="383177"/>
                  </a:cubicBezTo>
                  <a:cubicBezTo>
                    <a:pt x="5408412" y="370016"/>
                    <a:pt x="5379260" y="378251"/>
                    <a:pt x="5442858" y="357051"/>
                  </a:cubicBezTo>
                  <a:cubicBezTo>
                    <a:pt x="5451566" y="354148"/>
                    <a:pt x="5461345" y="353434"/>
                    <a:pt x="5468983" y="348342"/>
                  </a:cubicBezTo>
                  <a:cubicBezTo>
                    <a:pt x="5477692" y="342536"/>
                    <a:pt x="5485747" y="335606"/>
                    <a:pt x="5495109" y="330925"/>
                  </a:cubicBezTo>
                  <a:cubicBezTo>
                    <a:pt x="5509024" y="323968"/>
                    <a:pt x="5543056" y="317226"/>
                    <a:pt x="5556069" y="313508"/>
                  </a:cubicBezTo>
                  <a:cubicBezTo>
                    <a:pt x="5564895" y="310986"/>
                    <a:pt x="5573486" y="307703"/>
                    <a:pt x="5582195" y="304800"/>
                  </a:cubicBezTo>
                  <a:cubicBezTo>
                    <a:pt x="5628641" y="307703"/>
                    <a:pt x="5675994" y="303921"/>
                    <a:pt x="5721532" y="313508"/>
                  </a:cubicBezTo>
                  <a:cubicBezTo>
                    <a:pt x="5733584" y="316045"/>
                    <a:pt x="5736892" y="333653"/>
                    <a:pt x="5747658" y="339634"/>
                  </a:cubicBezTo>
                  <a:cubicBezTo>
                    <a:pt x="5763707" y="348550"/>
                    <a:pt x="5782492" y="351245"/>
                    <a:pt x="5799909" y="357051"/>
                  </a:cubicBezTo>
                  <a:lnTo>
                    <a:pt x="5826035" y="365760"/>
                  </a:lnTo>
                  <a:lnTo>
                    <a:pt x="5878286" y="383177"/>
                  </a:lnTo>
                  <a:cubicBezTo>
                    <a:pt x="5898985" y="390077"/>
                    <a:pt x="5917387" y="396951"/>
                    <a:pt x="5939246" y="400594"/>
                  </a:cubicBezTo>
                  <a:cubicBezTo>
                    <a:pt x="5962331" y="404442"/>
                    <a:pt x="5985692" y="406399"/>
                    <a:pt x="6008915" y="409302"/>
                  </a:cubicBezTo>
                  <a:cubicBezTo>
                    <a:pt x="6060812" y="422277"/>
                    <a:pt x="6071082" y="425648"/>
                    <a:pt x="6139543" y="435428"/>
                  </a:cubicBezTo>
                  <a:cubicBezTo>
                    <a:pt x="6168423" y="439554"/>
                    <a:pt x="6197711" y="440281"/>
                    <a:pt x="6226629" y="444137"/>
                  </a:cubicBezTo>
                  <a:cubicBezTo>
                    <a:pt x="6241301" y="446093"/>
                    <a:pt x="6255551" y="450537"/>
                    <a:pt x="6270172" y="452845"/>
                  </a:cubicBezTo>
                  <a:cubicBezTo>
                    <a:pt x="6310722" y="459247"/>
                    <a:pt x="6352265" y="460305"/>
                    <a:pt x="6392092" y="470262"/>
                  </a:cubicBezTo>
                  <a:cubicBezTo>
                    <a:pt x="6472986" y="490487"/>
                    <a:pt x="6372440" y="466333"/>
                    <a:pt x="6479178" y="487680"/>
                  </a:cubicBezTo>
                  <a:cubicBezTo>
                    <a:pt x="6490914" y="490027"/>
                    <a:pt x="6502328" y="493792"/>
                    <a:pt x="6514012" y="496388"/>
                  </a:cubicBezTo>
                  <a:cubicBezTo>
                    <a:pt x="6528461" y="499599"/>
                    <a:pt x="6543195" y="501507"/>
                    <a:pt x="6557555" y="505097"/>
                  </a:cubicBezTo>
                  <a:cubicBezTo>
                    <a:pt x="6594930" y="514441"/>
                    <a:pt x="6576978" y="514607"/>
                    <a:pt x="6618515" y="531222"/>
                  </a:cubicBezTo>
                  <a:cubicBezTo>
                    <a:pt x="6618563" y="531241"/>
                    <a:pt x="6683805" y="552986"/>
                    <a:pt x="6696892" y="557348"/>
                  </a:cubicBezTo>
                  <a:cubicBezTo>
                    <a:pt x="6705601" y="560251"/>
                    <a:pt x="6715380" y="560965"/>
                    <a:pt x="6723018" y="566057"/>
                  </a:cubicBezTo>
                  <a:cubicBezTo>
                    <a:pt x="6782907" y="605983"/>
                    <a:pt x="6755411" y="594271"/>
                    <a:pt x="6801395" y="609600"/>
                  </a:cubicBezTo>
                  <a:cubicBezTo>
                    <a:pt x="6810103" y="618308"/>
                    <a:pt x="6817273" y="628894"/>
                    <a:pt x="6827520" y="635725"/>
                  </a:cubicBezTo>
                  <a:cubicBezTo>
                    <a:pt x="6835158" y="640817"/>
                    <a:pt x="6845621" y="639976"/>
                    <a:pt x="6853646" y="644434"/>
                  </a:cubicBezTo>
                  <a:cubicBezTo>
                    <a:pt x="6871945" y="654600"/>
                    <a:pt x="6888481" y="667657"/>
                    <a:pt x="6905898" y="679268"/>
                  </a:cubicBezTo>
                  <a:lnTo>
                    <a:pt x="6932023" y="696685"/>
                  </a:lnTo>
                  <a:cubicBezTo>
                    <a:pt x="6940732" y="702491"/>
                    <a:pt x="6950748" y="706701"/>
                    <a:pt x="6958149" y="714102"/>
                  </a:cubicBezTo>
                  <a:cubicBezTo>
                    <a:pt x="6963955" y="719908"/>
                    <a:pt x="6968525" y="727296"/>
                    <a:pt x="6975566" y="731520"/>
                  </a:cubicBezTo>
                  <a:cubicBezTo>
                    <a:pt x="6983437" y="736243"/>
                    <a:pt x="6992983" y="737325"/>
                    <a:pt x="7001692" y="740228"/>
                  </a:cubicBezTo>
                  <a:cubicBezTo>
                    <a:pt x="7022526" y="754117"/>
                    <a:pt x="7038703" y="762434"/>
                    <a:pt x="7053943" y="783771"/>
                  </a:cubicBezTo>
                  <a:cubicBezTo>
                    <a:pt x="7061488" y="794335"/>
                    <a:pt x="7063571" y="808220"/>
                    <a:pt x="7071360" y="818605"/>
                  </a:cubicBezTo>
                  <a:cubicBezTo>
                    <a:pt x="7081213" y="831742"/>
                    <a:pt x="7097086" y="839777"/>
                    <a:pt x="7106195" y="853440"/>
                  </a:cubicBezTo>
                  <a:lnTo>
                    <a:pt x="7123612" y="879565"/>
                  </a:lnTo>
                  <a:cubicBezTo>
                    <a:pt x="7138424" y="924004"/>
                    <a:pt x="7122864" y="890306"/>
                    <a:pt x="7158446" y="931817"/>
                  </a:cubicBezTo>
                  <a:cubicBezTo>
                    <a:pt x="7167892" y="942837"/>
                    <a:pt x="7175126" y="955631"/>
                    <a:pt x="7184572" y="966651"/>
                  </a:cubicBezTo>
                  <a:cubicBezTo>
                    <a:pt x="7192587" y="976002"/>
                    <a:pt x="7202813" y="983316"/>
                    <a:pt x="7210698" y="992777"/>
                  </a:cubicBezTo>
                  <a:cubicBezTo>
                    <a:pt x="7217398" y="1000817"/>
                    <a:pt x="7221415" y="1010862"/>
                    <a:pt x="7228115" y="1018902"/>
                  </a:cubicBezTo>
                  <a:cubicBezTo>
                    <a:pt x="7309426" y="1116477"/>
                    <a:pt x="7206797" y="980349"/>
                    <a:pt x="7271658" y="1071154"/>
                  </a:cubicBezTo>
                  <a:cubicBezTo>
                    <a:pt x="7336126" y="1161409"/>
                    <a:pt x="7252546" y="1038133"/>
                    <a:pt x="7332618" y="1158240"/>
                  </a:cubicBezTo>
                  <a:lnTo>
                    <a:pt x="7350035" y="1184365"/>
                  </a:lnTo>
                  <a:cubicBezTo>
                    <a:pt x="7370739" y="1246481"/>
                    <a:pt x="7341383" y="1171389"/>
                    <a:pt x="7384869" y="1236617"/>
                  </a:cubicBezTo>
                  <a:cubicBezTo>
                    <a:pt x="7389961" y="1244255"/>
                    <a:pt x="7389962" y="1254305"/>
                    <a:pt x="7393578" y="1262742"/>
                  </a:cubicBezTo>
                  <a:cubicBezTo>
                    <a:pt x="7398692" y="1274674"/>
                    <a:pt x="7405881" y="1285644"/>
                    <a:pt x="7410995" y="1297577"/>
                  </a:cubicBezTo>
                  <a:cubicBezTo>
                    <a:pt x="7423012" y="1325616"/>
                    <a:pt x="7419078" y="1337175"/>
                    <a:pt x="7437120" y="1367245"/>
                  </a:cubicBezTo>
                  <a:cubicBezTo>
                    <a:pt x="7446683" y="1383184"/>
                    <a:pt x="7461022" y="1395756"/>
                    <a:pt x="7471955" y="1410788"/>
                  </a:cubicBezTo>
                  <a:cubicBezTo>
                    <a:pt x="7484267" y="1427717"/>
                    <a:pt x="7495178" y="1445623"/>
                    <a:pt x="7506789" y="1463040"/>
                  </a:cubicBezTo>
                  <a:lnTo>
                    <a:pt x="7524206" y="1489165"/>
                  </a:lnTo>
                  <a:cubicBezTo>
                    <a:pt x="7574121" y="1564037"/>
                    <a:pt x="7514276" y="1469307"/>
                    <a:pt x="7550332" y="1541417"/>
                  </a:cubicBezTo>
                  <a:cubicBezTo>
                    <a:pt x="7555013" y="1550778"/>
                    <a:pt x="7561943" y="1558834"/>
                    <a:pt x="7567749" y="1567542"/>
                  </a:cubicBezTo>
                  <a:cubicBezTo>
                    <a:pt x="7573555" y="1584959"/>
                    <a:pt x="7578348" y="1602748"/>
                    <a:pt x="7585166" y="1619794"/>
                  </a:cubicBezTo>
                  <a:cubicBezTo>
                    <a:pt x="7589987" y="1631847"/>
                    <a:pt x="7597469" y="1642696"/>
                    <a:pt x="7602583" y="1654628"/>
                  </a:cubicBezTo>
                  <a:cubicBezTo>
                    <a:pt x="7606199" y="1663066"/>
                    <a:pt x="7607676" y="1672316"/>
                    <a:pt x="7611292" y="1680754"/>
                  </a:cubicBezTo>
                  <a:cubicBezTo>
                    <a:pt x="7616406" y="1692686"/>
                    <a:pt x="7623437" y="1703725"/>
                    <a:pt x="7628709" y="1715588"/>
                  </a:cubicBezTo>
                  <a:cubicBezTo>
                    <a:pt x="7635058" y="1729873"/>
                    <a:pt x="7640637" y="1744494"/>
                    <a:pt x="7646126" y="1759131"/>
                  </a:cubicBezTo>
                  <a:cubicBezTo>
                    <a:pt x="7649349" y="1767726"/>
                    <a:pt x="7650730" y="1777046"/>
                    <a:pt x="7654835" y="1785257"/>
                  </a:cubicBezTo>
                  <a:cubicBezTo>
                    <a:pt x="7665820" y="1807226"/>
                    <a:pt x="7673470" y="1812601"/>
                    <a:pt x="7689669" y="1828800"/>
                  </a:cubicBezTo>
                  <a:cubicBezTo>
                    <a:pt x="7705865" y="1893581"/>
                    <a:pt x="7688529" y="1834942"/>
                    <a:pt x="7724503" y="1915885"/>
                  </a:cubicBezTo>
                  <a:cubicBezTo>
                    <a:pt x="7728231" y="1924274"/>
                    <a:pt x="7729596" y="1933573"/>
                    <a:pt x="7733212" y="1942011"/>
                  </a:cubicBezTo>
                  <a:cubicBezTo>
                    <a:pt x="7746471" y="1972948"/>
                    <a:pt x="7750554" y="1976733"/>
                    <a:pt x="7768046" y="2002971"/>
                  </a:cubicBezTo>
                  <a:cubicBezTo>
                    <a:pt x="7744260" y="2074334"/>
                    <a:pt x="7750449" y="2045073"/>
                    <a:pt x="7768046" y="2185851"/>
                  </a:cubicBezTo>
                  <a:cubicBezTo>
                    <a:pt x="7771626" y="2214492"/>
                    <a:pt x="7785055" y="2241947"/>
                    <a:pt x="7802880" y="2264228"/>
                  </a:cubicBezTo>
                  <a:cubicBezTo>
                    <a:pt x="7808009" y="2270639"/>
                    <a:pt x="7814492" y="2275839"/>
                    <a:pt x="7820298" y="2281645"/>
                  </a:cubicBezTo>
                  <a:cubicBezTo>
                    <a:pt x="7838093" y="2335033"/>
                    <a:pt x="7822515" y="2301280"/>
                    <a:pt x="7889966" y="2368731"/>
                  </a:cubicBezTo>
                  <a:lnTo>
                    <a:pt x="7889966" y="2368731"/>
                  </a:lnTo>
                  <a:cubicBezTo>
                    <a:pt x="7912064" y="2412926"/>
                    <a:pt x="7896581" y="2396364"/>
                    <a:pt x="7933509" y="2420982"/>
                  </a:cubicBezTo>
                  <a:cubicBezTo>
                    <a:pt x="7951398" y="2474645"/>
                    <a:pt x="7930937" y="2417371"/>
                    <a:pt x="7959635" y="2481942"/>
                  </a:cubicBezTo>
                  <a:cubicBezTo>
                    <a:pt x="7965984" y="2496227"/>
                    <a:pt x="7971246" y="2510971"/>
                    <a:pt x="7977052" y="2525485"/>
                  </a:cubicBezTo>
                  <a:cubicBezTo>
                    <a:pt x="7979955" y="2542902"/>
                    <a:pt x="7979202" y="2561342"/>
                    <a:pt x="7985760" y="2577737"/>
                  </a:cubicBezTo>
                  <a:cubicBezTo>
                    <a:pt x="8015369" y="2651761"/>
                    <a:pt x="8011886" y="2584238"/>
                    <a:pt x="8011886" y="2629988"/>
                  </a:cubicBezTo>
                </a:path>
              </a:pathLst>
            </a:custGeom>
            <a:noFill/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3" name="图片 112" descr="图片包含 建筑物&#10;&#10;描述已自动生成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685905" y="3607177"/>
            <a:ext cx="6553200" cy="4118868"/>
          </a:xfrm>
          <a:prstGeom prst="rect">
            <a:avLst/>
          </a:prstGeom>
        </p:spPr>
      </p:pic>
      <p:grpSp>
        <p:nvGrpSpPr>
          <p:cNvPr id="114" name="组合 113"/>
          <p:cNvGrpSpPr/>
          <p:nvPr/>
        </p:nvGrpSpPr>
        <p:grpSpPr>
          <a:xfrm>
            <a:off x="5855855" y="4115267"/>
            <a:ext cx="6474690" cy="7085043"/>
            <a:chOff x="5855855" y="3140364"/>
            <a:chExt cx="6474690" cy="7085043"/>
          </a:xfrm>
        </p:grpSpPr>
        <p:sp>
          <p:nvSpPr>
            <p:cNvPr id="60" name="任意多边形: 形状 59"/>
            <p:cNvSpPr/>
            <p:nvPr/>
          </p:nvSpPr>
          <p:spPr>
            <a:xfrm>
              <a:off x="5855855" y="3140364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855855" y="3244968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5806"/>
                  <a:alpha val="9677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855855" y="3349572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6613"/>
                  <a:alpha val="935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855855" y="3454175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7419"/>
                  <a:alpha val="9032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855855" y="3558779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8226"/>
                  <a:alpha val="8709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5855855" y="3663383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9032"/>
                  <a:alpha val="838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5855855" y="3767986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79839"/>
                  <a:alpha val="8064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5855855" y="3872590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0645"/>
                  <a:alpha val="774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5855855" y="3977194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1452"/>
                  <a:alpha val="7419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5855855" y="4081798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2258"/>
                  <a:alpha val="7096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855855" y="4186401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3065"/>
                  <a:alpha val="6774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855855" y="4291005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3871"/>
                  <a:alpha val="6451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855855" y="4395609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4677"/>
                  <a:alpha val="612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855855" y="4500213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5484"/>
                  <a:alpha val="5806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855855" y="4604817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6290"/>
                  <a:alpha val="5483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855855" y="4709420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7097"/>
                  <a:alpha val="516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855855" y="4814024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7903"/>
                  <a:alpha val="4838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5855855" y="4918628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8710"/>
                  <a:alpha val="4516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5855855" y="5023231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9516"/>
                  <a:alpha val="4193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5855855" y="5127835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0323"/>
                  <a:alpha val="387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5855855" y="5232439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1129"/>
                  <a:alpha val="3548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5855855" y="5337043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1935"/>
                  <a:alpha val="3225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5855855" y="5441647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2742"/>
                  <a:alpha val="2903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5855855" y="5546250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3548"/>
                  <a:alpha val="2580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5855855" y="5650854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4355"/>
                  <a:alpha val="225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5855855" y="5755458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5161"/>
                  <a:alpha val="193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5855855" y="5860061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5968"/>
                  <a:alpha val="161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5855855" y="5964665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6774"/>
                  <a:alpha val="129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5855855" y="6069269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7581"/>
                  <a:alpha val="967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5855855" y="6173873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8387"/>
                  <a:alpha val="64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5855855" y="6278476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9194"/>
                  <a:alpha val="322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855855" y="6383080"/>
              <a:ext cx="6474690" cy="3842327"/>
            </a:xfrm>
            <a:custGeom>
              <a:avLst/>
              <a:gdLst>
                <a:gd name="connsiteX0" fmla="*/ 0 w 6474690"/>
                <a:gd name="connsiteY0" fmla="*/ 3842327 h 3842327"/>
                <a:gd name="connsiteX1" fmla="*/ 0 w 6474690"/>
                <a:gd name="connsiteY1" fmla="*/ 3842327 h 3842327"/>
                <a:gd name="connsiteX2" fmla="*/ 46181 w 6474690"/>
                <a:gd name="connsiteY2" fmla="*/ 3768436 h 3842327"/>
                <a:gd name="connsiteX3" fmla="*/ 73890 w 6474690"/>
                <a:gd name="connsiteY3" fmla="*/ 3749963 h 3842327"/>
                <a:gd name="connsiteX4" fmla="*/ 83127 w 6474690"/>
                <a:gd name="connsiteY4" fmla="*/ 3722254 h 3842327"/>
                <a:gd name="connsiteX5" fmla="*/ 110836 w 6474690"/>
                <a:gd name="connsiteY5" fmla="*/ 3694545 h 3842327"/>
                <a:gd name="connsiteX6" fmla="*/ 120072 w 6474690"/>
                <a:gd name="connsiteY6" fmla="*/ 3666836 h 3842327"/>
                <a:gd name="connsiteX7" fmla="*/ 157018 w 6474690"/>
                <a:gd name="connsiteY7" fmla="*/ 3611418 h 3842327"/>
                <a:gd name="connsiteX8" fmla="*/ 240145 w 6474690"/>
                <a:gd name="connsiteY8" fmla="*/ 3565236 h 3842327"/>
                <a:gd name="connsiteX9" fmla="*/ 258618 w 6474690"/>
                <a:gd name="connsiteY9" fmla="*/ 3537527 h 3842327"/>
                <a:gd name="connsiteX10" fmla="*/ 350981 w 6474690"/>
                <a:gd name="connsiteY10" fmla="*/ 3472872 h 3842327"/>
                <a:gd name="connsiteX11" fmla="*/ 387927 w 6474690"/>
                <a:gd name="connsiteY11" fmla="*/ 3417454 h 3842327"/>
                <a:gd name="connsiteX12" fmla="*/ 406400 w 6474690"/>
                <a:gd name="connsiteY12" fmla="*/ 3389745 h 3842327"/>
                <a:gd name="connsiteX13" fmla="*/ 415636 w 6474690"/>
                <a:gd name="connsiteY13" fmla="*/ 3362036 h 3842327"/>
                <a:gd name="connsiteX14" fmla="*/ 424872 w 6474690"/>
                <a:gd name="connsiteY14" fmla="*/ 3325091 h 3842327"/>
                <a:gd name="connsiteX15" fmla="*/ 443345 w 6474690"/>
                <a:gd name="connsiteY15" fmla="*/ 3297381 h 3842327"/>
                <a:gd name="connsiteX16" fmla="*/ 452581 w 6474690"/>
                <a:gd name="connsiteY16" fmla="*/ 3241963 h 3842327"/>
                <a:gd name="connsiteX17" fmla="*/ 461818 w 6474690"/>
                <a:gd name="connsiteY17" fmla="*/ 3214254 h 3842327"/>
                <a:gd name="connsiteX18" fmla="*/ 471054 w 6474690"/>
                <a:gd name="connsiteY18" fmla="*/ 3168072 h 3842327"/>
                <a:gd name="connsiteX19" fmla="*/ 480290 w 6474690"/>
                <a:gd name="connsiteY19" fmla="*/ 3066472 h 3842327"/>
                <a:gd name="connsiteX20" fmla="*/ 563418 w 6474690"/>
                <a:gd name="connsiteY20" fmla="*/ 3001818 h 3842327"/>
                <a:gd name="connsiteX21" fmla="*/ 591127 w 6474690"/>
                <a:gd name="connsiteY21" fmla="*/ 2974109 h 3842327"/>
                <a:gd name="connsiteX22" fmla="*/ 628072 w 6474690"/>
                <a:gd name="connsiteY22" fmla="*/ 2946400 h 3842327"/>
                <a:gd name="connsiteX23" fmla="*/ 637309 w 6474690"/>
                <a:gd name="connsiteY23" fmla="*/ 2918691 h 3842327"/>
                <a:gd name="connsiteX24" fmla="*/ 665018 w 6474690"/>
                <a:gd name="connsiteY24" fmla="*/ 2890981 h 3842327"/>
                <a:gd name="connsiteX25" fmla="*/ 711200 w 6474690"/>
                <a:gd name="connsiteY25" fmla="*/ 2807854 h 3842327"/>
                <a:gd name="connsiteX26" fmla="*/ 766618 w 6474690"/>
                <a:gd name="connsiteY26" fmla="*/ 2724727 h 3842327"/>
                <a:gd name="connsiteX27" fmla="*/ 785090 w 6474690"/>
                <a:gd name="connsiteY27" fmla="*/ 2697018 h 3842327"/>
                <a:gd name="connsiteX28" fmla="*/ 812800 w 6474690"/>
                <a:gd name="connsiteY28" fmla="*/ 2669309 h 3842327"/>
                <a:gd name="connsiteX29" fmla="*/ 840509 w 6474690"/>
                <a:gd name="connsiteY29" fmla="*/ 2613891 h 3842327"/>
                <a:gd name="connsiteX30" fmla="*/ 868218 w 6474690"/>
                <a:gd name="connsiteY30" fmla="*/ 2576945 h 3842327"/>
                <a:gd name="connsiteX31" fmla="*/ 923636 w 6474690"/>
                <a:gd name="connsiteY31" fmla="*/ 2521527 h 3842327"/>
                <a:gd name="connsiteX32" fmla="*/ 951345 w 6474690"/>
                <a:gd name="connsiteY32" fmla="*/ 2466109 h 3842327"/>
                <a:gd name="connsiteX33" fmla="*/ 979054 w 6474690"/>
                <a:gd name="connsiteY33" fmla="*/ 2410691 h 3842327"/>
                <a:gd name="connsiteX34" fmla="*/ 1034472 w 6474690"/>
                <a:gd name="connsiteY34" fmla="*/ 2355272 h 3842327"/>
                <a:gd name="connsiteX35" fmla="*/ 1080654 w 6474690"/>
                <a:gd name="connsiteY35" fmla="*/ 2309091 h 3842327"/>
                <a:gd name="connsiteX36" fmla="*/ 1099127 w 6474690"/>
                <a:gd name="connsiteY36" fmla="*/ 2281381 h 3842327"/>
                <a:gd name="connsiteX37" fmla="*/ 1154545 w 6474690"/>
                <a:gd name="connsiteY37" fmla="*/ 2244436 h 3842327"/>
                <a:gd name="connsiteX38" fmla="*/ 1200727 w 6474690"/>
                <a:gd name="connsiteY38" fmla="*/ 2198254 h 3842327"/>
                <a:gd name="connsiteX39" fmla="*/ 1256145 w 6474690"/>
                <a:gd name="connsiteY39" fmla="*/ 2152072 h 3842327"/>
                <a:gd name="connsiteX40" fmla="*/ 1293090 w 6474690"/>
                <a:gd name="connsiteY40" fmla="*/ 2142836 h 3842327"/>
                <a:gd name="connsiteX41" fmla="*/ 1459345 w 6474690"/>
                <a:gd name="connsiteY41" fmla="*/ 2115127 h 3842327"/>
                <a:gd name="connsiteX42" fmla="*/ 1579418 w 6474690"/>
                <a:gd name="connsiteY42" fmla="*/ 2096654 h 3842327"/>
                <a:gd name="connsiteX43" fmla="*/ 1671781 w 6474690"/>
                <a:gd name="connsiteY43" fmla="*/ 2059709 h 3842327"/>
                <a:gd name="connsiteX44" fmla="*/ 1699490 w 6474690"/>
                <a:gd name="connsiteY44" fmla="*/ 2050472 h 3842327"/>
                <a:gd name="connsiteX45" fmla="*/ 1727200 w 6474690"/>
                <a:gd name="connsiteY45" fmla="*/ 2022763 h 3842327"/>
                <a:gd name="connsiteX46" fmla="*/ 1736436 w 6474690"/>
                <a:gd name="connsiteY46" fmla="*/ 1976581 h 3842327"/>
                <a:gd name="connsiteX47" fmla="*/ 1764145 w 6474690"/>
                <a:gd name="connsiteY47" fmla="*/ 1921163 h 3842327"/>
                <a:gd name="connsiteX48" fmla="*/ 1791854 w 6474690"/>
                <a:gd name="connsiteY48" fmla="*/ 1856509 h 3842327"/>
                <a:gd name="connsiteX49" fmla="*/ 1801090 w 6474690"/>
                <a:gd name="connsiteY49" fmla="*/ 1828800 h 3842327"/>
                <a:gd name="connsiteX50" fmla="*/ 1828800 w 6474690"/>
                <a:gd name="connsiteY50" fmla="*/ 1810327 h 3842327"/>
                <a:gd name="connsiteX51" fmla="*/ 1847272 w 6474690"/>
                <a:gd name="connsiteY51" fmla="*/ 1782618 h 3842327"/>
                <a:gd name="connsiteX52" fmla="*/ 1874981 w 6474690"/>
                <a:gd name="connsiteY52" fmla="*/ 1764145 h 3842327"/>
                <a:gd name="connsiteX53" fmla="*/ 1911927 w 6474690"/>
                <a:gd name="connsiteY53" fmla="*/ 1717963 h 3842327"/>
                <a:gd name="connsiteX54" fmla="*/ 1958109 w 6474690"/>
                <a:gd name="connsiteY54" fmla="*/ 1681018 h 3842327"/>
                <a:gd name="connsiteX55" fmla="*/ 1976581 w 6474690"/>
                <a:gd name="connsiteY55" fmla="*/ 1653309 h 3842327"/>
                <a:gd name="connsiteX56" fmla="*/ 2068945 w 6474690"/>
                <a:gd name="connsiteY56" fmla="*/ 1625600 h 3842327"/>
                <a:gd name="connsiteX57" fmla="*/ 2124363 w 6474690"/>
                <a:gd name="connsiteY57" fmla="*/ 1588654 h 3842327"/>
                <a:gd name="connsiteX58" fmla="*/ 2161309 w 6474690"/>
                <a:gd name="connsiteY58" fmla="*/ 1533236 h 3842327"/>
                <a:gd name="connsiteX59" fmla="*/ 2216727 w 6474690"/>
                <a:gd name="connsiteY59" fmla="*/ 1505527 h 3842327"/>
                <a:gd name="connsiteX60" fmla="*/ 2299854 w 6474690"/>
                <a:gd name="connsiteY60" fmla="*/ 1459345 h 3842327"/>
                <a:gd name="connsiteX61" fmla="*/ 2355272 w 6474690"/>
                <a:gd name="connsiteY61" fmla="*/ 1422400 h 3842327"/>
                <a:gd name="connsiteX62" fmla="*/ 2401454 w 6474690"/>
                <a:gd name="connsiteY62" fmla="*/ 1413163 h 3842327"/>
                <a:gd name="connsiteX63" fmla="*/ 2429163 w 6474690"/>
                <a:gd name="connsiteY63" fmla="*/ 1403927 h 3842327"/>
                <a:gd name="connsiteX64" fmla="*/ 2475345 w 6474690"/>
                <a:gd name="connsiteY64" fmla="*/ 1394691 h 3842327"/>
                <a:gd name="connsiteX65" fmla="*/ 2530763 w 6474690"/>
                <a:gd name="connsiteY65" fmla="*/ 1376218 h 3842327"/>
                <a:gd name="connsiteX66" fmla="*/ 2558472 w 6474690"/>
                <a:gd name="connsiteY66" fmla="*/ 1366981 h 3842327"/>
                <a:gd name="connsiteX67" fmla="*/ 2595418 w 6474690"/>
                <a:gd name="connsiteY67" fmla="*/ 1357745 h 3842327"/>
                <a:gd name="connsiteX68" fmla="*/ 2678545 w 6474690"/>
                <a:gd name="connsiteY68" fmla="*/ 1311563 h 3842327"/>
                <a:gd name="connsiteX69" fmla="*/ 2715490 w 6474690"/>
                <a:gd name="connsiteY69" fmla="*/ 1274618 h 3842327"/>
                <a:gd name="connsiteX70" fmla="*/ 2752436 w 6474690"/>
                <a:gd name="connsiteY70" fmla="*/ 1219200 h 3842327"/>
                <a:gd name="connsiteX71" fmla="*/ 2780145 w 6474690"/>
                <a:gd name="connsiteY71" fmla="*/ 1182254 h 3842327"/>
                <a:gd name="connsiteX72" fmla="*/ 2807854 w 6474690"/>
                <a:gd name="connsiteY72" fmla="*/ 1154545 h 3842327"/>
                <a:gd name="connsiteX73" fmla="*/ 2826327 w 6474690"/>
                <a:gd name="connsiteY73" fmla="*/ 1126836 h 3842327"/>
                <a:gd name="connsiteX74" fmla="*/ 2844800 w 6474690"/>
                <a:gd name="connsiteY74" fmla="*/ 1089891 h 3842327"/>
                <a:gd name="connsiteX75" fmla="*/ 2872509 w 6474690"/>
                <a:gd name="connsiteY75" fmla="*/ 1071418 h 3842327"/>
                <a:gd name="connsiteX76" fmla="*/ 2909454 w 6474690"/>
                <a:gd name="connsiteY76" fmla="*/ 988291 h 3842327"/>
                <a:gd name="connsiteX77" fmla="*/ 2964872 w 6474690"/>
                <a:gd name="connsiteY77" fmla="*/ 951345 h 3842327"/>
                <a:gd name="connsiteX78" fmla="*/ 3306618 w 6474690"/>
                <a:gd name="connsiteY78" fmla="*/ 923636 h 3842327"/>
                <a:gd name="connsiteX79" fmla="*/ 3334327 w 6474690"/>
                <a:gd name="connsiteY79" fmla="*/ 905163 h 3842327"/>
                <a:gd name="connsiteX80" fmla="*/ 3408218 w 6474690"/>
                <a:gd name="connsiteY80" fmla="*/ 840509 h 3842327"/>
                <a:gd name="connsiteX81" fmla="*/ 3500581 w 6474690"/>
                <a:gd name="connsiteY81" fmla="*/ 812800 h 3842327"/>
                <a:gd name="connsiteX82" fmla="*/ 3565236 w 6474690"/>
                <a:gd name="connsiteY82" fmla="*/ 794327 h 3842327"/>
                <a:gd name="connsiteX83" fmla="*/ 3639127 w 6474690"/>
                <a:gd name="connsiteY83" fmla="*/ 729672 h 3842327"/>
                <a:gd name="connsiteX84" fmla="*/ 3676072 w 6474690"/>
                <a:gd name="connsiteY84" fmla="*/ 637309 h 3842327"/>
                <a:gd name="connsiteX85" fmla="*/ 3685309 w 6474690"/>
                <a:gd name="connsiteY85" fmla="*/ 609600 h 3842327"/>
                <a:gd name="connsiteX86" fmla="*/ 3731490 w 6474690"/>
                <a:gd name="connsiteY86" fmla="*/ 554181 h 3842327"/>
                <a:gd name="connsiteX87" fmla="*/ 3740727 w 6474690"/>
                <a:gd name="connsiteY87" fmla="*/ 526472 h 3842327"/>
                <a:gd name="connsiteX88" fmla="*/ 3759200 w 6474690"/>
                <a:gd name="connsiteY88" fmla="*/ 489527 h 3842327"/>
                <a:gd name="connsiteX89" fmla="*/ 3777672 w 6474690"/>
                <a:gd name="connsiteY89" fmla="*/ 461818 h 3842327"/>
                <a:gd name="connsiteX90" fmla="*/ 3833090 w 6474690"/>
                <a:gd name="connsiteY90" fmla="*/ 406400 h 3842327"/>
                <a:gd name="connsiteX91" fmla="*/ 3870036 w 6474690"/>
                <a:gd name="connsiteY91" fmla="*/ 360218 h 3842327"/>
                <a:gd name="connsiteX92" fmla="*/ 3879272 w 6474690"/>
                <a:gd name="connsiteY92" fmla="*/ 332509 h 3842327"/>
                <a:gd name="connsiteX93" fmla="*/ 3934690 w 6474690"/>
                <a:gd name="connsiteY93" fmla="*/ 304800 h 3842327"/>
                <a:gd name="connsiteX94" fmla="*/ 4017818 w 6474690"/>
                <a:gd name="connsiteY94" fmla="*/ 314036 h 3842327"/>
                <a:gd name="connsiteX95" fmla="*/ 4045527 w 6474690"/>
                <a:gd name="connsiteY95" fmla="*/ 332509 h 3842327"/>
                <a:gd name="connsiteX96" fmla="*/ 4156363 w 6474690"/>
                <a:gd name="connsiteY96" fmla="*/ 323272 h 3842327"/>
                <a:gd name="connsiteX97" fmla="*/ 4193309 w 6474690"/>
                <a:gd name="connsiteY97" fmla="*/ 314036 h 3842327"/>
                <a:gd name="connsiteX98" fmla="*/ 4248727 w 6474690"/>
                <a:gd name="connsiteY98" fmla="*/ 286327 h 3842327"/>
                <a:gd name="connsiteX99" fmla="*/ 4285672 w 6474690"/>
                <a:gd name="connsiteY99" fmla="*/ 277091 h 3842327"/>
                <a:gd name="connsiteX100" fmla="*/ 4313381 w 6474690"/>
                <a:gd name="connsiteY100" fmla="*/ 267854 h 3842327"/>
                <a:gd name="connsiteX101" fmla="*/ 4387272 w 6474690"/>
                <a:gd name="connsiteY101" fmla="*/ 249381 h 3842327"/>
                <a:gd name="connsiteX102" fmla="*/ 4479636 w 6474690"/>
                <a:gd name="connsiteY102" fmla="*/ 166254 h 3842327"/>
                <a:gd name="connsiteX103" fmla="*/ 4507345 w 6474690"/>
                <a:gd name="connsiteY103" fmla="*/ 147781 h 3842327"/>
                <a:gd name="connsiteX104" fmla="*/ 4562763 w 6474690"/>
                <a:gd name="connsiteY104" fmla="*/ 129309 h 3842327"/>
                <a:gd name="connsiteX105" fmla="*/ 4645890 w 6474690"/>
                <a:gd name="connsiteY105" fmla="*/ 83127 h 3842327"/>
                <a:gd name="connsiteX106" fmla="*/ 4765963 w 6474690"/>
                <a:gd name="connsiteY106" fmla="*/ 64654 h 3842327"/>
                <a:gd name="connsiteX107" fmla="*/ 4802909 w 6474690"/>
                <a:gd name="connsiteY107" fmla="*/ 120072 h 3842327"/>
                <a:gd name="connsiteX108" fmla="*/ 4839854 w 6474690"/>
                <a:gd name="connsiteY108" fmla="*/ 175491 h 3842327"/>
                <a:gd name="connsiteX109" fmla="*/ 4913745 w 6474690"/>
                <a:gd name="connsiteY109" fmla="*/ 212436 h 3842327"/>
                <a:gd name="connsiteX110" fmla="*/ 5089236 w 6474690"/>
                <a:gd name="connsiteY110" fmla="*/ 193963 h 3842327"/>
                <a:gd name="connsiteX111" fmla="*/ 5126181 w 6474690"/>
                <a:gd name="connsiteY111" fmla="*/ 147781 h 3842327"/>
                <a:gd name="connsiteX112" fmla="*/ 5163127 w 6474690"/>
                <a:gd name="connsiteY112" fmla="*/ 92363 h 3842327"/>
                <a:gd name="connsiteX113" fmla="*/ 5190836 w 6474690"/>
                <a:gd name="connsiteY113" fmla="*/ 73891 h 3842327"/>
                <a:gd name="connsiteX114" fmla="*/ 5273963 w 6474690"/>
                <a:gd name="connsiteY114" fmla="*/ 9236 h 3842327"/>
                <a:gd name="connsiteX115" fmla="*/ 5338618 w 6474690"/>
                <a:gd name="connsiteY115" fmla="*/ 0 h 3842327"/>
                <a:gd name="connsiteX116" fmla="*/ 5458690 w 6474690"/>
                <a:gd name="connsiteY116" fmla="*/ 9236 h 3842327"/>
                <a:gd name="connsiteX117" fmla="*/ 5514109 w 6474690"/>
                <a:gd name="connsiteY117" fmla="*/ 36945 h 3842327"/>
                <a:gd name="connsiteX118" fmla="*/ 5541818 w 6474690"/>
                <a:gd name="connsiteY118" fmla="*/ 46181 h 3842327"/>
                <a:gd name="connsiteX119" fmla="*/ 5615709 w 6474690"/>
                <a:gd name="connsiteY119" fmla="*/ 64654 h 3842327"/>
                <a:gd name="connsiteX120" fmla="*/ 5643418 w 6474690"/>
                <a:gd name="connsiteY120" fmla="*/ 73891 h 3842327"/>
                <a:gd name="connsiteX121" fmla="*/ 5671127 w 6474690"/>
                <a:gd name="connsiteY121" fmla="*/ 92363 h 3842327"/>
                <a:gd name="connsiteX122" fmla="*/ 5735781 w 6474690"/>
                <a:gd name="connsiteY122" fmla="*/ 110836 h 3842327"/>
                <a:gd name="connsiteX123" fmla="*/ 5809672 w 6474690"/>
                <a:gd name="connsiteY123" fmla="*/ 129309 h 3842327"/>
                <a:gd name="connsiteX124" fmla="*/ 5874327 w 6474690"/>
                <a:gd name="connsiteY124" fmla="*/ 166254 h 3842327"/>
                <a:gd name="connsiteX125" fmla="*/ 5902036 w 6474690"/>
                <a:gd name="connsiteY125" fmla="*/ 193963 h 3842327"/>
                <a:gd name="connsiteX126" fmla="*/ 6012872 w 6474690"/>
                <a:gd name="connsiteY126" fmla="*/ 221672 h 3842327"/>
                <a:gd name="connsiteX127" fmla="*/ 6068290 w 6474690"/>
                <a:gd name="connsiteY127" fmla="*/ 240145 h 3842327"/>
                <a:gd name="connsiteX128" fmla="*/ 6096000 w 6474690"/>
                <a:gd name="connsiteY128" fmla="*/ 249381 h 3842327"/>
                <a:gd name="connsiteX129" fmla="*/ 6188363 w 6474690"/>
                <a:gd name="connsiteY129" fmla="*/ 267854 h 3842327"/>
                <a:gd name="connsiteX130" fmla="*/ 6216072 w 6474690"/>
                <a:gd name="connsiteY130" fmla="*/ 277091 h 3842327"/>
                <a:gd name="connsiteX131" fmla="*/ 6253018 w 6474690"/>
                <a:gd name="connsiteY131" fmla="*/ 286327 h 3842327"/>
                <a:gd name="connsiteX132" fmla="*/ 6336145 w 6474690"/>
                <a:gd name="connsiteY132" fmla="*/ 314036 h 3842327"/>
                <a:gd name="connsiteX133" fmla="*/ 6363854 w 6474690"/>
                <a:gd name="connsiteY133" fmla="*/ 323272 h 3842327"/>
                <a:gd name="connsiteX134" fmla="*/ 6428509 w 6474690"/>
                <a:gd name="connsiteY134" fmla="*/ 350981 h 3842327"/>
                <a:gd name="connsiteX135" fmla="*/ 6474690 w 6474690"/>
                <a:gd name="connsiteY135" fmla="*/ 387927 h 38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74690" h="3842327">
                  <a:moveTo>
                    <a:pt x="0" y="3842327"/>
                  </a:moveTo>
                  <a:lnTo>
                    <a:pt x="0" y="3842327"/>
                  </a:lnTo>
                  <a:cubicBezTo>
                    <a:pt x="15394" y="3817697"/>
                    <a:pt x="28037" y="3791117"/>
                    <a:pt x="46181" y="3768436"/>
                  </a:cubicBezTo>
                  <a:cubicBezTo>
                    <a:pt x="53116" y="3759768"/>
                    <a:pt x="66955" y="3758631"/>
                    <a:pt x="73890" y="3749963"/>
                  </a:cubicBezTo>
                  <a:cubicBezTo>
                    <a:pt x="79972" y="3742360"/>
                    <a:pt x="77726" y="3730355"/>
                    <a:pt x="83127" y="3722254"/>
                  </a:cubicBezTo>
                  <a:cubicBezTo>
                    <a:pt x="90373" y="3711386"/>
                    <a:pt x="101600" y="3703781"/>
                    <a:pt x="110836" y="3694545"/>
                  </a:cubicBezTo>
                  <a:cubicBezTo>
                    <a:pt x="113915" y="3685309"/>
                    <a:pt x="115344" y="3675347"/>
                    <a:pt x="120072" y="3666836"/>
                  </a:cubicBezTo>
                  <a:cubicBezTo>
                    <a:pt x="130854" y="3647428"/>
                    <a:pt x="138545" y="3623733"/>
                    <a:pt x="157018" y="3611418"/>
                  </a:cubicBezTo>
                  <a:cubicBezTo>
                    <a:pt x="220537" y="3569071"/>
                    <a:pt x="191374" y="3581493"/>
                    <a:pt x="240145" y="3565236"/>
                  </a:cubicBezTo>
                  <a:cubicBezTo>
                    <a:pt x="246303" y="3556000"/>
                    <a:pt x="250264" y="3544837"/>
                    <a:pt x="258618" y="3537527"/>
                  </a:cubicBezTo>
                  <a:cubicBezTo>
                    <a:pt x="265350" y="3531636"/>
                    <a:pt x="338913" y="3486449"/>
                    <a:pt x="350981" y="3472872"/>
                  </a:cubicBezTo>
                  <a:cubicBezTo>
                    <a:pt x="365731" y="3456278"/>
                    <a:pt x="375612" y="3435927"/>
                    <a:pt x="387927" y="3417454"/>
                  </a:cubicBezTo>
                  <a:lnTo>
                    <a:pt x="406400" y="3389745"/>
                  </a:lnTo>
                  <a:cubicBezTo>
                    <a:pt x="409479" y="3380509"/>
                    <a:pt x="412961" y="3371397"/>
                    <a:pt x="415636" y="3362036"/>
                  </a:cubicBezTo>
                  <a:cubicBezTo>
                    <a:pt x="419123" y="3349830"/>
                    <a:pt x="419872" y="3336759"/>
                    <a:pt x="424872" y="3325091"/>
                  </a:cubicBezTo>
                  <a:cubicBezTo>
                    <a:pt x="429245" y="3314888"/>
                    <a:pt x="437187" y="3306618"/>
                    <a:pt x="443345" y="3297381"/>
                  </a:cubicBezTo>
                  <a:cubicBezTo>
                    <a:pt x="446424" y="3278908"/>
                    <a:pt x="448518" y="3260244"/>
                    <a:pt x="452581" y="3241963"/>
                  </a:cubicBezTo>
                  <a:cubicBezTo>
                    <a:pt x="454693" y="3232459"/>
                    <a:pt x="459457" y="3223699"/>
                    <a:pt x="461818" y="3214254"/>
                  </a:cubicBezTo>
                  <a:cubicBezTo>
                    <a:pt x="465626" y="3199024"/>
                    <a:pt x="467975" y="3183466"/>
                    <a:pt x="471054" y="3168072"/>
                  </a:cubicBezTo>
                  <a:cubicBezTo>
                    <a:pt x="474133" y="3134205"/>
                    <a:pt x="467342" y="3097917"/>
                    <a:pt x="480290" y="3066472"/>
                  </a:cubicBezTo>
                  <a:cubicBezTo>
                    <a:pt x="500114" y="3018329"/>
                    <a:pt x="526756" y="3014038"/>
                    <a:pt x="563418" y="3001818"/>
                  </a:cubicBezTo>
                  <a:cubicBezTo>
                    <a:pt x="572654" y="2992582"/>
                    <a:pt x="581209" y="2982610"/>
                    <a:pt x="591127" y="2974109"/>
                  </a:cubicBezTo>
                  <a:cubicBezTo>
                    <a:pt x="602815" y="2964091"/>
                    <a:pt x="618217" y="2958226"/>
                    <a:pt x="628072" y="2946400"/>
                  </a:cubicBezTo>
                  <a:cubicBezTo>
                    <a:pt x="634305" y="2938921"/>
                    <a:pt x="631908" y="2926792"/>
                    <a:pt x="637309" y="2918691"/>
                  </a:cubicBezTo>
                  <a:cubicBezTo>
                    <a:pt x="644555" y="2907822"/>
                    <a:pt x="655782" y="2900218"/>
                    <a:pt x="665018" y="2890981"/>
                  </a:cubicBezTo>
                  <a:cubicBezTo>
                    <a:pt x="681275" y="2842209"/>
                    <a:pt x="668853" y="2871375"/>
                    <a:pt x="711200" y="2807854"/>
                  </a:cubicBezTo>
                  <a:lnTo>
                    <a:pt x="766618" y="2724727"/>
                  </a:lnTo>
                  <a:cubicBezTo>
                    <a:pt x="772775" y="2715491"/>
                    <a:pt x="777241" y="2704867"/>
                    <a:pt x="785090" y="2697018"/>
                  </a:cubicBezTo>
                  <a:cubicBezTo>
                    <a:pt x="794327" y="2687782"/>
                    <a:pt x="804438" y="2679344"/>
                    <a:pt x="812800" y="2669309"/>
                  </a:cubicBezTo>
                  <a:cubicBezTo>
                    <a:pt x="856675" y="2616659"/>
                    <a:pt x="810217" y="2666901"/>
                    <a:pt x="840509" y="2613891"/>
                  </a:cubicBezTo>
                  <a:cubicBezTo>
                    <a:pt x="848147" y="2600525"/>
                    <a:pt x="857920" y="2588387"/>
                    <a:pt x="868218" y="2576945"/>
                  </a:cubicBezTo>
                  <a:cubicBezTo>
                    <a:pt x="885694" y="2557527"/>
                    <a:pt x="923636" y="2521527"/>
                    <a:pt x="923636" y="2521527"/>
                  </a:cubicBezTo>
                  <a:cubicBezTo>
                    <a:pt x="946851" y="2451880"/>
                    <a:pt x="915535" y="2537728"/>
                    <a:pt x="951345" y="2466109"/>
                  </a:cubicBezTo>
                  <a:cubicBezTo>
                    <a:pt x="969687" y="2429424"/>
                    <a:pt x="948800" y="2444727"/>
                    <a:pt x="979054" y="2410691"/>
                  </a:cubicBezTo>
                  <a:cubicBezTo>
                    <a:pt x="996410" y="2391165"/>
                    <a:pt x="1019981" y="2377009"/>
                    <a:pt x="1034472" y="2355272"/>
                  </a:cubicBezTo>
                  <a:cubicBezTo>
                    <a:pt x="1059103" y="2318327"/>
                    <a:pt x="1043709" y="2333720"/>
                    <a:pt x="1080654" y="2309091"/>
                  </a:cubicBezTo>
                  <a:cubicBezTo>
                    <a:pt x="1086812" y="2299854"/>
                    <a:pt x="1090773" y="2288691"/>
                    <a:pt x="1099127" y="2281381"/>
                  </a:cubicBezTo>
                  <a:cubicBezTo>
                    <a:pt x="1115835" y="2266761"/>
                    <a:pt x="1154545" y="2244436"/>
                    <a:pt x="1154545" y="2244436"/>
                  </a:cubicBezTo>
                  <a:cubicBezTo>
                    <a:pt x="1188412" y="2193636"/>
                    <a:pt x="1154545" y="2236739"/>
                    <a:pt x="1200727" y="2198254"/>
                  </a:cubicBezTo>
                  <a:cubicBezTo>
                    <a:pt x="1224224" y="2178673"/>
                    <a:pt x="1227818" y="2164212"/>
                    <a:pt x="1256145" y="2152072"/>
                  </a:cubicBezTo>
                  <a:cubicBezTo>
                    <a:pt x="1267813" y="2147072"/>
                    <a:pt x="1280931" y="2146484"/>
                    <a:pt x="1293090" y="2142836"/>
                  </a:cubicBezTo>
                  <a:cubicBezTo>
                    <a:pt x="1406890" y="2108696"/>
                    <a:pt x="1284914" y="2133487"/>
                    <a:pt x="1459345" y="2115127"/>
                  </a:cubicBezTo>
                  <a:cubicBezTo>
                    <a:pt x="1491621" y="2111730"/>
                    <a:pt x="1546327" y="2102170"/>
                    <a:pt x="1579418" y="2096654"/>
                  </a:cubicBezTo>
                  <a:cubicBezTo>
                    <a:pt x="1633783" y="2069471"/>
                    <a:pt x="1603296" y="2082537"/>
                    <a:pt x="1671781" y="2059709"/>
                  </a:cubicBezTo>
                  <a:lnTo>
                    <a:pt x="1699490" y="2050472"/>
                  </a:lnTo>
                  <a:cubicBezTo>
                    <a:pt x="1708727" y="2041236"/>
                    <a:pt x="1721358" y="2034446"/>
                    <a:pt x="1727200" y="2022763"/>
                  </a:cubicBezTo>
                  <a:cubicBezTo>
                    <a:pt x="1734221" y="2008722"/>
                    <a:pt x="1732629" y="1991811"/>
                    <a:pt x="1736436" y="1976581"/>
                  </a:cubicBezTo>
                  <a:cubicBezTo>
                    <a:pt x="1744084" y="1945988"/>
                    <a:pt x="1746085" y="1948253"/>
                    <a:pt x="1764145" y="1921163"/>
                  </a:cubicBezTo>
                  <a:cubicBezTo>
                    <a:pt x="1783367" y="1844271"/>
                    <a:pt x="1759961" y="1920295"/>
                    <a:pt x="1791854" y="1856509"/>
                  </a:cubicBezTo>
                  <a:cubicBezTo>
                    <a:pt x="1796208" y="1847801"/>
                    <a:pt x="1795008" y="1836402"/>
                    <a:pt x="1801090" y="1828800"/>
                  </a:cubicBezTo>
                  <a:cubicBezTo>
                    <a:pt x="1808025" y="1820132"/>
                    <a:pt x="1819563" y="1816485"/>
                    <a:pt x="1828800" y="1810327"/>
                  </a:cubicBezTo>
                  <a:cubicBezTo>
                    <a:pt x="1834957" y="1801091"/>
                    <a:pt x="1839423" y="1790467"/>
                    <a:pt x="1847272" y="1782618"/>
                  </a:cubicBezTo>
                  <a:cubicBezTo>
                    <a:pt x="1855121" y="1774768"/>
                    <a:pt x="1868046" y="1772813"/>
                    <a:pt x="1874981" y="1764145"/>
                  </a:cubicBezTo>
                  <a:cubicBezTo>
                    <a:pt x="1925969" y="1700411"/>
                    <a:pt x="1832517" y="1770904"/>
                    <a:pt x="1911927" y="1717963"/>
                  </a:cubicBezTo>
                  <a:cubicBezTo>
                    <a:pt x="1964870" y="1638550"/>
                    <a:pt x="1894373" y="1732007"/>
                    <a:pt x="1958109" y="1681018"/>
                  </a:cubicBezTo>
                  <a:cubicBezTo>
                    <a:pt x="1966777" y="1674084"/>
                    <a:pt x="1968053" y="1660415"/>
                    <a:pt x="1976581" y="1653309"/>
                  </a:cubicBezTo>
                  <a:cubicBezTo>
                    <a:pt x="2003429" y="1630935"/>
                    <a:pt x="2036462" y="1631014"/>
                    <a:pt x="2068945" y="1625600"/>
                  </a:cubicBezTo>
                  <a:cubicBezTo>
                    <a:pt x="2101310" y="1614811"/>
                    <a:pt x="2100148" y="1619788"/>
                    <a:pt x="2124363" y="1588654"/>
                  </a:cubicBezTo>
                  <a:cubicBezTo>
                    <a:pt x="2137993" y="1571129"/>
                    <a:pt x="2142836" y="1545551"/>
                    <a:pt x="2161309" y="1533236"/>
                  </a:cubicBezTo>
                  <a:cubicBezTo>
                    <a:pt x="2197119" y="1509362"/>
                    <a:pt x="2178487" y="1518273"/>
                    <a:pt x="2216727" y="1505527"/>
                  </a:cubicBezTo>
                  <a:cubicBezTo>
                    <a:pt x="2280246" y="1463180"/>
                    <a:pt x="2251083" y="1475602"/>
                    <a:pt x="2299854" y="1459345"/>
                  </a:cubicBezTo>
                  <a:cubicBezTo>
                    <a:pt x="2318327" y="1447030"/>
                    <a:pt x="2333502" y="1426754"/>
                    <a:pt x="2355272" y="1422400"/>
                  </a:cubicBezTo>
                  <a:cubicBezTo>
                    <a:pt x="2370666" y="1419321"/>
                    <a:pt x="2386224" y="1416971"/>
                    <a:pt x="2401454" y="1413163"/>
                  </a:cubicBezTo>
                  <a:cubicBezTo>
                    <a:pt x="2410899" y="1410802"/>
                    <a:pt x="2419718" y="1406288"/>
                    <a:pt x="2429163" y="1403927"/>
                  </a:cubicBezTo>
                  <a:cubicBezTo>
                    <a:pt x="2444393" y="1400120"/>
                    <a:pt x="2460199" y="1398822"/>
                    <a:pt x="2475345" y="1394691"/>
                  </a:cubicBezTo>
                  <a:cubicBezTo>
                    <a:pt x="2494131" y="1389568"/>
                    <a:pt x="2512290" y="1382376"/>
                    <a:pt x="2530763" y="1376218"/>
                  </a:cubicBezTo>
                  <a:cubicBezTo>
                    <a:pt x="2539999" y="1373139"/>
                    <a:pt x="2549027" y="1369342"/>
                    <a:pt x="2558472" y="1366981"/>
                  </a:cubicBezTo>
                  <a:lnTo>
                    <a:pt x="2595418" y="1357745"/>
                  </a:lnTo>
                  <a:cubicBezTo>
                    <a:pt x="2658937" y="1315399"/>
                    <a:pt x="2629774" y="1327821"/>
                    <a:pt x="2678545" y="1311563"/>
                  </a:cubicBezTo>
                  <a:cubicBezTo>
                    <a:pt x="2703174" y="1237673"/>
                    <a:pt x="2666230" y="1323877"/>
                    <a:pt x="2715490" y="1274618"/>
                  </a:cubicBezTo>
                  <a:cubicBezTo>
                    <a:pt x="2731189" y="1258919"/>
                    <a:pt x="2739115" y="1236961"/>
                    <a:pt x="2752436" y="1219200"/>
                  </a:cubicBezTo>
                  <a:cubicBezTo>
                    <a:pt x="2761672" y="1206885"/>
                    <a:pt x="2770127" y="1193942"/>
                    <a:pt x="2780145" y="1182254"/>
                  </a:cubicBezTo>
                  <a:cubicBezTo>
                    <a:pt x="2788646" y="1172336"/>
                    <a:pt x="2799492" y="1164580"/>
                    <a:pt x="2807854" y="1154545"/>
                  </a:cubicBezTo>
                  <a:cubicBezTo>
                    <a:pt x="2814961" y="1146017"/>
                    <a:pt x="2820819" y="1136474"/>
                    <a:pt x="2826327" y="1126836"/>
                  </a:cubicBezTo>
                  <a:cubicBezTo>
                    <a:pt x="2833158" y="1114882"/>
                    <a:pt x="2835985" y="1100468"/>
                    <a:pt x="2844800" y="1089891"/>
                  </a:cubicBezTo>
                  <a:cubicBezTo>
                    <a:pt x="2851907" y="1081363"/>
                    <a:pt x="2863273" y="1077576"/>
                    <a:pt x="2872509" y="1071418"/>
                  </a:cubicBezTo>
                  <a:cubicBezTo>
                    <a:pt x="2879390" y="1050775"/>
                    <a:pt x="2888789" y="1006373"/>
                    <a:pt x="2909454" y="988291"/>
                  </a:cubicBezTo>
                  <a:cubicBezTo>
                    <a:pt x="2926162" y="973671"/>
                    <a:pt x="2946399" y="963660"/>
                    <a:pt x="2964872" y="951345"/>
                  </a:cubicBezTo>
                  <a:cubicBezTo>
                    <a:pt x="3079716" y="874781"/>
                    <a:pt x="2981485" y="933198"/>
                    <a:pt x="3306618" y="923636"/>
                  </a:cubicBezTo>
                  <a:cubicBezTo>
                    <a:pt x="3315854" y="917478"/>
                    <a:pt x="3326478" y="913012"/>
                    <a:pt x="3334327" y="905163"/>
                  </a:cubicBezTo>
                  <a:cubicBezTo>
                    <a:pt x="3372042" y="867448"/>
                    <a:pt x="3329710" y="866679"/>
                    <a:pt x="3408218" y="840509"/>
                  </a:cubicBezTo>
                  <a:cubicBezTo>
                    <a:pt x="3539940" y="796601"/>
                    <a:pt x="3402852" y="840723"/>
                    <a:pt x="3500581" y="812800"/>
                  </a:cubicBezTo>
                  <a:cubicBezTo>
                    <a:pt x="3593325" y="786301"/>
                    <a:pt x="3449751" y="823197"/>
                    <a:pt x="3565236" y="794327"/>
                  </a:cubicBezTo>
                  <a:cubicBezTo>
                    <a:pt x="3629890" y="751223"/>
                    <a:pt x="3608339" y="775854"/>
                    <a:pt x="3639127" y="729672"/>
                  </a:cubicBezTo>
                  <a:cubicBezTo>
                    <a:pt x="3681171" y="603543"/>
                    <a:pt x="3635304" y="732434"/>
                    <a:pt x="3676072" y="637309"/>
                  </a:cubicBezTo>
                  <a:cubicBezTo>
                    <a:pt x="3679907" y="628360"/>
                    <a:pt x="3679908" y="617701"/>
                    <a:pt x="3685309" y="609600"/>
                  </a:cubicBezTo>
                  <a:cubicBezTo>
                    <a:pt x="3726167" y="548314"/>
                    <a:pt x="3701269" y="614624"/>
                    <a:pt x="3731490" y="554181"/>
                  </a:cubicBezTo>
                  <a:cubicBezTo>
                    <a:pt x="3735844" y="545473"/>
                    <a:pt x="3736892" y="535421"/>
                    <a:pt x="3740727" y="526472"/>
                  </a:cubicBezTo>
                  <a:cubicBezTo>
                    <a:pt x="3746151" y="513817"/>
                    <a:pt x="3752369" y="501482"/>
                    <a:pt x="3759200" y="489527"/>
                  </a:cubicBezTo>
                  <a:cubicBezTo>
                    <a:pt x="3764707" y="479889"/>
                    <a:pt x="3770297" y="470115"/>
                    <a:pt x="3777672" y="461818"/>
                  </a:cubicBezTo>
                  <a:cubicBezTo>
                    <a:pt x="3795028" y="442292"/>
                    <a:pt x="3833090" y="406400"/>
                    <a:pt x="3833090" y="406400"/>
                  </a:cubicBezTo>
                  <a:cubicBezTo>
                    <a:pt x="3856308" y="336750"/>
                    <a:pt x="3822288" y="419904"/>
                    <a:pt x="3870036" y="360218"/>
                  </a:cubicBezTo>
                  <a:cubicBezTo>
                    <a:pt x="3876118" y="352615"/>
                    <a:pt x="3873190" y="340112"/>
                    <a:pt x="3879272" y="332509"/>
                  </a:cubicBezTo>
                  <a:cubicBezTo>
                    <a:pt x="3892294" y="316231"/>
                    <a:pt x="3916436" y="310885"/>
                    <a:pt x="3934690" y="304800"/>
                  </a:cubicBezTo>
                  <a:cubicBezTo>
                    <a:pt x="3962399" y="307879"/>
                    <a:pt x="3990771" y="307274"/>
                    <a:pt x="4017818" y="314036"/>
                  </a:cubicBezTo>
                  <a:cubicBezTo>
                    <a:pt x="4028587" y="316728"/>
                    <a:pt x="4034451" y="331771"/>
                    <a:pt x="4045527" y="332509"/>
                  </a:cubicBezTo>
                  <a:cubicBezTo>
                    <a:pt x="4082518" y="334975"/>
                    <a:pt x="4119418" y="326351"/>
                    <a:pt x="4156363" y="323272"/>
                  </a:cubicBezTo>
                  <a:cubicBezTo>
                    <a:pt x="4168678" y="320193"/>
                    <a:pt x="4181641" y="319036"/>
                    <a:pt x="4193309" y="314036"/>
                  </a:cubicBezTo>
                  <a:cubicBezTo>
                    <a:pt x="4274272" y="279338"/>
                    <a:pt x="4170885" y="308567"/>
                    <a:pt x="4248727" y="286327"/>
                  </a:cubicBezTo>
                  <a:cubicBezTo>
                    <a:pt x="4260933" y="282840"/>
                    <a:pt x="4273466" y="280578"/>
                    <a:pt x="4285672" y="277091"/>
                  </a:cubicBezTo>
                  <a:cubicBezTo>
                    <a:pt x="4295033" y="274416"/>
                    <a:pt x="4303936" y="270215"/>
                    <a:pt x="4313381" y="267854"/>
                  </a:cubicBezTo>
                  <a:lnTo>
                    <a:pt x="4387272" y="249381"/>
                  </a:lnTo>
                  <a:cubicBezTo>
                    <a:pt x="4441308" y="195345"/>
                    <a:pt x="4429019" y="202409"/>
                    <a:pt x="4479636" y="166254"/>
                  </a:cubicBezTo>
                  <a:cubicBezTo>
                    <a:pt x="4488669" y="159802"/>
                    <a:pt x="4497201" y="152289"/>
                    <a:pt x="4507345" y="147781"/>
                  </a:cubicBezTo>
                  <a:cubicBezTo>
                    <a:pt x="4525139" y="139873"/>
                    <a:pt x="4562763" y="129309"/>
                    <a:pt x="4562763" y="129309"/>
                  </a:cubicBezTo>
                  <a:cubicBezTo>
                    <a:pt x="4626282" y="86962"/>
                    <a:pt x="4597119" y="99384"/>
                    <a:pt x="4645890" y="83127"/>
                  </a:cubicBezTo>
                  <a:cubicBezTo>
                    <a:pt x="4719958" y="33748"/>
                    <a:pt x="4679961" y="40082"/>
                    <a:pt x="4765963" y="64654"/>
                  </a:cubicBezTo>
                  <a:cubicBezTo>
                    <a:pt x="4783629" y="117649"/>
                    <a:pt x="4762549" y="68179"/>
                    <a:pt x="4802909" y="120072"/>
                  </a:cubicBezTo>
                  <a:cubicBezTo>
                    <a:pt x="4816539" y="137597"/>
                    <a:pt x="4819996" y="165562"/>
                    <a:pt x="4839854" y="175491"/>
                  </a:cubicBezTo>
                  <a:lnTo>
                    <a:pt x="4913745" y="212436"/>
                  </a:lnTo>
                  <a:cubicBezTo>
                    <a:pt x="4972242" y="206278"/>
                    <a:pt x="5031365" y="204485"/>
                    <a:pt x="5089236" y="193963"/>
                  </a:cubicBezTo>
                  <a:cubicBezTo>
                    <a:pt x="5125096" y="187443"/>
                    <a:pt x="5113392" y="170802"/>
                    <a:pt x="5126181" y="147781"/>
                  </a:cubicBezTo>
                  <a:cubicBezTo>
                    <a:pt x="5136963" y="128373"/>
                    <a:pt x="5144654" y="104678"/>
                    <a:pt x="5163127" y="92363"/>
                  </a:cubicBezTo>
                  <a:cubicBezTo>
                    <a:pt x="5172363" y="86206"/>
                    <a:pt x="5182308" y="80997"/>
                    <a:pt x="5190836" y="73891"/>
                  </a:cubicBezTo>
                  <a:cubicBezTo>
                    <a:pt x="5215137" y="53640"/>
                    <a:pt x="5240151" y="14066"/>
                    <a:pt x="5273963" y="9236"/>
                  </a:cubicBezTo>
                  <a:lnTo>
                    <a:pt x="5338618" y="0"/>
                  </a:lnTo>
                  <a:cubicBezTo>
                    <a:pt x="5378642" y="3079"/>
                    <a:pt x="5418858" y="4257"/>
                    <a:pt x="5458690" y="9236"/>
                  </a:cubicBezTo>
                  <a:cubicBezTo>
                    <a:pt x="5489648" y="13106"/>
                    <a:pt x="5486603" y="23192"/>
                    <a:pt x="5514109" y="36945"/>
                  </a:cubicBezTo>
                  <a:cubicBezTo>
                    <a:pt x="5522817" y="41299"/>
                    <a:pt x="5532425" y="43619"/>
                    <a:pt x="5541818" y="46181"/>
                  </a:cubicBezTo>
                  <a:cubicBezTo>
                    <a:pt x="5566312" y="52861"/>
                    <a:pt x="5591624" y="56625"/>
                    <a:pt x="5615709" y="64654"/>
                  </a:cubicBezTo>
                  <a:cubicBezTo>
                    <a:pt x="5624945" y="67733"/>
                    <a:pt x="5634710" y="69537"/>
                    <a:pt x="5643418" y="73891"/>
                  </a:cubicBezTo>
                  <a:cubicBezTo>
                    <a:pt x="5653347" y="78855"/>
                    <a:pt x="5661198" y="87399"/>
                    <a:pt x="5671127" y="92363"/>
                  </a:cubicBezTo>
                  <a:cubicBezTo>
                    <a:pt x="5685896" y="99747"/>
                    <a:pt x="5721963" y="106888"/>
                    <a:pt x="5735781" y="110836"/>
                  </a:cubicBezTo>
                  <a:cubicBezTo>
                    <a:pt x="5802056" y="129771"/>
                    <a:pt x="5715772" y="110528"/>
                    <a:pt x="5809672" y="129309"/>
                  </a:cubicBezTo>
                  <a:cubicBezTo>
                    <a:pt x="5832261" y="140603"/>
                    <a:pt x="5854742" y="149933"/>
                    <a:pt x="5874327" y="166254"/>
                  </a:cubicBezTo>
                  <a:cubicBezTo>
                    <a:pt x="5884362" y="174616"/>
                    <a:pt x="5890618" y="187619"/>
                    <a:pt x="5902036" y="193963"/>
                  </a:cubicBezTo>
                  <a:cubicBezTo>
                    <a:pt x="5933402" y="211389"/>
                    <a:pt x="5978466" y="215938"/>
                    <a:pt x="6012872" y="221672"/>
                  </a:cubicBezTo>
                  <a:lnTo>
                    <a:pt x="6068290" y="240145"/>
                  </a:lnTo>
                  <a:cubicBezTo>
                    <a:pt x="6077527" y="243224"/>
                    <a:pt x="6086453" y="247472"/>
                    <a:pt x="6096000" y="249381"/>
                  </a:cubicBezTo>
                  <a:cubicBezTo>
                    <a:pt x="6126788" y="255539"/>
                    <a:pt x="6158577" y="257925"/>
                    <a:pt x="6188363" y="267854"/>
                  </a:cubicBezTo>
                  <a:cubicBezTo>
                    <a:pt x="6197599" y="270933"/>
                    <a:pt x="6206711" y="274416"/>
                    <a:pt x="6216072" y="277091"/>
                  </a:cubicBezTo>
                  <a:cubicBezTo>
                    <a:pt x="6228278" y="280578"/>
                    <a:pt x="6240885" y="282594"/>
                    <a:pt x="6253018" y="286327"/>
                  </a:cubicBezTo>
                  <a:cubicBezTo>
                    <a:pt x="6280934" y="294917"/>
                    <a:pt x="6308436" y="304800"/>
                    <a:pt x="6336145" y="314036"/>
                  </a:cubicBezTo>
                  <a:cubicBezTo>
                    <a:pt x="6345381" y="317115"/>
                    <a:pt x="6355146" y="318918"/>
                    <a:pt x="6363854" y="323272"/>
                  </a:cubicBezTo>
                  <a:cubicBezTo>
                    <a:pt x="6409508" y="346099"/>
                    <a:pt x="6387738" y="337391"/>
                    <a:pt x="6428509" y="350981"/>
                  </a:cubicBezTo>
                  <a:cubicBezTo>
                    <a:pt x="6463463" y="374284"/>
                    <a:pt x="6448369" y="361604"/>
                    <a:pt x="6474690" y="387927"/>
                  </a:cubicBezTo>
                </a:path>
              </a:pathLst>
            </a:custGeom>
            <a:noFill/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3249856" y="3848257"/>
            <a:ext cx="431874" cy="431874"/>
            <a:chOff x="3936337" y="1962997"/>
            <a:chExt cx="610852" cy="610852"/>
          </a:xfrm>
        </p:grpSpPr>
        <p:sp>
          <p:nvSpPr>
            <p:cNvPr id="118" name="椭圆 117"/>
            <p:cNvSpPr/>
            <p:nvPr/>
          </p:nvSpPr>
          <p:spPr>
            <a:xfrm>
              <a:off x="3981165" y="2007825"/>
              <a:ext cx="521196" cy="5211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936337" y="1962997"/>
              <a:ext cx="610852" cy="61085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76012" y="2002672"/>
              <a:ext cx="531502" cy="531502"/>
            </a:xfrm>
            <a:prstGeom prst="ellipse">
              <a:avLst/>
            </a:prstGeom>
            <a:solidFill>
              <a:srgbClr val="D6D6D6">
                <a:alpha val="2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4015687" y="2042347"/>
              <a:ext cx="452151" cy="452151"/>
            </a:xfrm>
            <a:prstGeom prst="ellipse">
              <a:avLst/>
            </a:prstGeom>
            <a:solidFill>
              <a:srgbClr val="ADADAD">
                <a:alpha val="4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4055363" y="2082023"/>
              <a:ext cx="372801" cy="372801"/>
            </a:xfrm>
            <a:prstGeom prst="ellipse">
              <a:avLst/>
            </a:prstGeom>
            <a:solidFill>
              <a:srgbClr val="848484">
                <a:alpha val="6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4095038" y="2121698"/>
              <a:ext cx="293450" cy="293450"/>
            </a:xfrm>
            <a:prstGeom prst="ellipse">
              <a:avLst/>
            </a:prstGeom>
            <a:solidFill>
              <a:srgbClr val="5B5B5B">
                <a:alpha val="8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4134713" y="2161373"/>
              <a:ext cx="214100" cy="214100"/>
            </a:xfrm>
            <a:prstGeom prst="ellipse">
              <a:avLst/>
            </a:prstGeom>
            <a:solidFill>
              <a:srgbClr val="32323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106731" y="5286315"/>
            <a:ext cx="431874" cy="431874"/>
            <a:chOff x="3936337" y="1962997"/>
            <a:chExt cx="610852" cy="610852"/>
          </a:xfrm>
        </p:grpSpPr>
        <p:sp>
          <p:nvSpPr>
            <p:cNvPr id="155" name="椭圆 154"/>
            <p:cNvSpPr/>
            <p:nvPr/>
          </p:nvSpPr>
          <p:spPr>
            <a:xfrm>
              <a:off x="3981165" y="2007825"/>
              <a:ext cx="521196" cy="5211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3936337" y="1962997"/>
              <a:ext cx="610852" cy="61085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76012" y="2002672"/>
              <a:ext cx="531502" cy="531502"/>
            </a:xfrm>
            <a:prstGeom prst="ellipse">
              <a:avLst/>
            </a:prstGeom>
            <a:solidFill>
              <a:srgbClr val="D6D6D6">
                <a:alpha val="2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4015687" y="2042347"/>
              <a:ext cx="452151" cy="452151"/>
            </a:xfrm>
            <a:prstGeom prst="ellipse">
              <a:avLst/>
            </a:prstGeom>
            <a:solidFill>
              <a:srgbClr val="ADADAD">
                <a:alpha val="4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4055363" y="2082023"/>
              <a:ext cx="372801" cy="372801"/>
            </a:xfrm>
            <a:prstGeom prst="ellipse">
              <a:avLst/>
            </a:prstGeom>
            <a:solidFill>
              <a:srgbClr val="848484">
                <a:alpha val="6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4095038" y="2121698"/>
              <a:ext cx="293450" cy="293450"/>
            </a:xfrm>
            <a:prstGeom prst="ellipse">
              <a:avLst/>
            </a:prstGeom>
            <a:solidFill>
              <a:srgbClr val="5B5B5B">
                <a:alpha val="8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4134713" y="2161373"/>
              <a:ext cx="214100" cy="214100"/>
            </a:xfrm>
            <a:prstGeom prst="ellipse">
              <a:avLst/>
            </a:prstGeom>
            <a:solidFill>
              <a:srgbClr val="32323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183556" y="4609299"/>
            <a:ext cx="431874" cy="431874"/>
            <a:chOff x="3936337" y="1962997"/>
            <a:chExt cx="610852" cy="610852"/>
          </a:xfrm>
        </p:grpSpPr>
        <p:sp>
          <p:nvSpPr>
            <p:cNvPr id="163" name="椭圆 162"/>
            <p:cNvSpPr/>
            <p:nvPr/>
          </p:nvSpPr>
          <p:spPr>
            <a:xfrm>
              <a:off x="3981165" y="2007825"/>
              <a:ext cx="521196" cy="5211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36337" y="1962997"/>
              <a:ext cx="610852" cy="61085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3976012" y="2002672"/>
              <a:ext cx="531502" cy="531502"/>
            </a:xfrm>
            <a:prstGeom prst="ellipse">
              <a:avLst/>
            </a:prstGeom>
            <a:solidFill>
              <a:srgbClr val="D6D6D6">
                <a:alpha val="2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4015687" y="2042347"/>
              <a:ext cx="452151" cy="452151"/>
            </a:xfrm>
            <a:prstGeom prst="ellipse">
              <a:avLst/>
            </a:prstGeom>
            <a:solidFill>
              <a:srgbClr val="ADADAD">
                <a:alpha val="4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4055363" y="2082023"/>
              <a:ext cx="372801" cy="372801"/>
            </a:xfrm>
            <a:prstGeom prst="ellipse">
              <a:avLst/>
            </a:prstGeom>
            <a:solidFill>
              <a:srgbClr val="848484">
                <a:alpha val="6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4095038" y="2121698"/>
              <a:ext cx="293450" cy="293450"/>
            </a:xfrm>
            <a:prstGeom prst="ellipse">
              <a:avLst/>
            </a:prstGeom>
            <a:solidFill>
              <a:srgbClr val="5B5B5B">
                <a:alpha val="8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134713" y="2161373"/>
              <a:ext cx="214100" cy="214100"/>
            </a:xfrm>
            <a:prstGeom prst="ellipse">
              <a:avLst/>
            </a:prstGeom>
            <a:solidFill>
              <a:srgbClr val="32323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连接符 111"/>
          <p:cNvCxnSpPr/>
          <p:nvPr/>
        </p:nvCxnSpPr>
        <p:spPr>
          <a:xfrm flipV="1">
            <a:off x="1323506" y="3777010"/>
            <a:ext cx="0" cy="15377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18137" y="2661554"/>
            <a:ext cx="3759835" cy="829965"/>
            <a:chOff x="2006283" y="727527"/>
            <a:chExt cx="3759835" cy="829965"/>
          </a:xfrm>
        </p:grpSpPr>
        <p:sp>
          <p:nvSpPr>
            <p:cNvPr id="116" name="文本框 115"/>
            <p:cNvSpPr txBox="1"/>
            <p:nvPr/>
          </p:nvSpPr>
          <p:spPr>
            <a:xfrm>
              <a:off x="2006283" y="727527"/>
              <a:ext cx="3759835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2024.10.8-2024.10.17</a:t>
              </a:r>
              <a:endParaRPr lang="zh-CN" altLang="en-US" sz="24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l"/>
              <a:endPara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006601" y="1171412"/>
              <a:ext cx="2928098" cy="38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选题及接收任务书</a:t>
              </a:r>
              <a:endPara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90" name="直接连接符 189"/>
          <p:cNvCxnSpPr/>
          <p:nvPr/>
        </p:nvCxnSpPr>
        <p:spPr>
          <a:xfrm flipV="1">
            <a:off x="3466631" y="2350147"/>
            <a:ext cx="0" cy="15377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2070457" y="1255011"/>
            <a:ext cx="3985895" cy="1104920"/>
            <a:chOff x="1915478" y="747847"/>
            <a:chExt cx="3985895" cy="1104920"/>
          </a:xfrm>
        </p:grpSpPr>
        <p:sp>
          <p:nvSpPr>
            <p:cNvPr id="192" name="文本框 191"/>
            <p:cNvSpPr txBox="1"/>
            <p:nvPr/>
          </p:nvSpPr>
          <p:spPr>
            <a:xfrm>
              <a:off x="1915478" y="747847"/>
              <a:ext cx="39858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2024.10.18-2024.10.23</a:t>
              </a:r>
              <a:endPara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06601" y="1171412"/>
              <a:ext cx="2928098" cy="6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完成开题报告并进行开题答辩</a:t>
              </a:r>
              <a:endPara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207" name="直接连接符 206"/>
          <p:cNvCxnSpPr/>
          <p:nvPr/>
        </p:nvCxnSpPr>
        <p:spPr>
          <a:xfrm flipV="1">
            <a:off x="6395241" y="3110635"/>
            <a:ext cx="0" cy="15377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/>
          <p:cNvGrpSpPr/>
          <p:nvPr/>
        </p:nvGrpSpPr>
        <p:grpSpPr>
          <a:xfrm>
            <a:off x="4948267" y="1978669"/>
            <a:ext cx="4037965" cy="1141750"/>
            <a:chOff x="1864678" y="711017"/>
            <a:chExt cx="4037965" cy="1141750"/>
          </a:xfrm>
        </p:grpSpPr>
        <p:sp>
          <p:nvSpPr>
            <p:cNvPr id="209" name="文本框 208"/>
            <p:cNvSpPr txBox="1"/>
            <p:nvPr/>
          </p:nvSpPr>
          <p:spPr>
            <a:xfrm>
              <a:off x="1864678" y="711017"/>
              <a:ext cx="40379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2024.10.22-2024.12.23</a:t>
              </a:r>
              <a:endPara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2006601" y="1171412"/>
              <a:ext cx="2928098" cy="6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完成毕业设计（论文）初稿</a:t>
              </a:r>
              <a:endPara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417889" y="519341"/>
            <a:ext cx="4023042" cy="1180485"/>
            <a:chOff x="2026921" y="747847"/>
            <a:chExt cx="4023042" cy="1180485"/>
          </a:xfrm>
        </p:grpSpPr>
        <p:sp>
          <p:nvSpPr>
            <p:cNvPr id="215" name="文本框 214"/>
            <p:cNvSpPr txBox="1"/>
            <p:nvPr/>
          </p:nvSpPr>
          <p:spPr>
            <a:xfrm>
              <a:off x="2027238" y="747847"/>
              <a:ext cx="402272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2025.01.17-2025.02.28</a:t>
              </a:r>
              <a:endPara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6921" y="1246977"/>
              <a:ext cx="2928098" cy="6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完成毕业设计（论文）终稿</a:t>
              </a:r>
              <a:endPara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684311" y="4218294"/>
            <a:ext cx="431874" cy="431874"/>
            <a:chOff x="3936337" y="1962997"/>
            <a:chExt cx="610852" cy="610852"/>
          </a:xfrm>
        </p:grpSpPr>
        <p:sp>
          <p:nvSpPr>
            <p:cNvPr id="36" name="椭圆 35"/>
            <p:cNvSpPr/>
            <p:nvPr/>
          </p:nvSpPr>
          <p:spPr>
            <a:xfrm>
              <a:off x="3981165" y="2007825"/>
              <a:ext cx="521196" cy="5211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936337" y="1962997"/>
              <a:ext cx="610852" cy="61085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76012" y="2002672"/>
              <a:ext cx="531502" cy="531502"/>
            </a:xfrm>
            <a:prstGeom prst="ellipse">
              <a:avLst/>
            </a:prstGeom>
            <a:solidFill>
              <a:srgbClr val="D6D6D6">
                <a:alpha val="2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015687" y="2042347"/>
              <a:ext cx="452151" cy="452151"/>
            </a:xfrm>
            <a:prstGeom prst="ellipse">
              <a:avLst/>
            </a:prstGeom>
            <a:solidFill>
              <a:srgbClr val="ADADAD">
                <a:alpha val="4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055363" y="2082023"/>
              <a:ext cx="372801" cy="372801"/>
            </a:xfrm>
            <a:prstGeom prst="ellipse">
              <a:avLst/>
            </a:prstGeom>
            <a:solidFill>
              <a:srgbClr val="848484">
                <a:alpha val="6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095038" y="2121698"/>
              <a:ext cx="293450" cy="293450"/>
            </a:xfrm>
            <a:prstGeom prst="ellipse">
              <a:avLst/>
            </a:prstGeom>
            <a:solidFill>
              <a:srgbClr val="5B5B5B">
                <a:alpha val="80000"/>
              </a:srgb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4134713" y="2161373"/>
              <a:ext cx="214100" cy="214100"/>
            </a:xfrm>
            <a:prstGeom prst="ellipse">
              <a:avLst/>
            </a:prstGeom>
            <a:solidFill>
              <a:srgbClr val="32323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6" name="直接连接符 65"/>
          <p:cNvCxnSpPr/>
          <p:nvPr/>
        </p:nvCxnSpPr>
        <p:spPr>
          <a:xfrm flipV="1">
            <a:off x="9900248" y="3139112"/>
            <a:ext cx="1887" cy="10791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18281" y="2630081"/>
            <a:ext cx="4032885" cy="1217950"/>
            <a:chOff x="1582738" y="415107"/>
            <a:chExt cx="4032885" cy="1217950"/>
          </a:xfrm>
        </p:grpSpPr>
        <p:sp>
          <p:nvSpPr>
            <p:cNvPr id="68" name="文本框 67"/>
            <p:cNvSpPr txBox="1"/>
            <p:nvPr/>
          </p:nvSpPr>
          <p:spPr>
            <a:xfrm>
              <a:off x="1582738" y="415107"/>
              <a:ext cx="403288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b="1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2025.03.19-2025.04.18</a:t>
              </a:r>
              <a:endPara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026921" y="1246977"/>
              <a:ext cx="2928098" cy="38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1600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完成论文答辩</a:t>
              </a:r>
              <a:endPara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形 1"/>
          <p:cNvSpPr/>
          <p:nvPr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6" name="图形 1"/>
          <p:cNvSpPr/>
          <p:nvPr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7" name="图形 1"/>
          <p:cNvSpPr/>
          <p:nvPr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8" name="图形 1"/>
          <p:cNvSpPr/>
          <p:nvPr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9" name="图形 1"/>
          <p:cNvSpPr/>
          <p:nvPr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0" name="图形 1"/>
          <p:cNvSpPr/>
          <p:nvPr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1" name="图形 1"/>
          <p:cNvSpPr/>
          <p:nvPr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2" name="图形 1"/>
          <p:cNvSpPr/>
          <p:nvPr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3" name="图形 1"/>
          <p:cNvSpPr/>
          <p:nvPr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4" name="图形 1"/>
          <p:cNvSpPr/>
          <p:nvPr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5" name="图形 1"/>
          <p:cNvSpPr/>
          <p:nvPr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6" name="图形 1"/>
          <p:cNvSpPr/>
          <p:nvPr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7" name="图形 1"/>
          <p:cNvSpPr/>
          <p:nvPr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8" name="图形 1"/>
          <p:cNvSpPr/>
          <p:nvPr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9" name="图形 1"/>
          <p:cNvSpPr/>
          <p:nvPr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图形 1"/>
          <p:cNvSpPr/>
          <p:nvPr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65834" y="1521351"/>
            <a:ext cx="1499194" cy="1782123"/>
            <a:chOff x="-1629244" y="1076851"/>
            <a:chExt cx="1499194" cy="1782123"/>
          </a:xfrm>
        </p:grpSpPr>
        <p:sp>
          <p:nvSpPr>
            <p:cNvPr id="8" name="图形 6"/>
            <p:cNvSpPr/>
            <p:nvPr/>
          </p:nvSpPr>
          <p:spPr>
            <a:xfrm>
              <a:off x="-1629244" y="1076851"/>
              <a:ext cx="1499194" cy="1782123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solidFill>
              <a:srgbClr val="000000"/>
            </a:solidFill>
            <a:ln w="4047" cap="flat">
              <a:solidFill>
                <a:srgbClr val="000000"/>
              </a:solidFill>
              <a:prstDash val="solid"/>
              <a:miter/>
            </a:ln>
            <a:effectLst>
              <a:outerShdw blurRad="635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1361560" y="1298622"/>
              <a:ext cx="988582" cy="1560352"/>
              <a:chOff x="4653399" y="1640996"/>
              <a:chExt cx="988582" cy="156035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813698" y="1640996"/>
                <a:ext cx="415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仓耳今楷05-6763 W05" panose="02020400000000000000" pitchFamily="18" charset="-122"/>
                    <a:ea typeface="仓耳今楷05-6763 W05" panose="02020400000000000000" pitchFamily="18" charset="-122"/>
                  </a:rPr>
                  <a:t>2</a:t>
                </a:r>
                <a:endParaRPr lang="zh-CN" altLang="en-US" sz="36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104830" y="1819533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仓耳今楷05-6763 W05" panose="02020400000000000000" pitchFamily="18" charset="-122"/>
                    <a:ea typeface="仓耳今楷05-6763 W05" panose="02020400000000000000" pitchFamily="18" charset="-122"/>
                  </a:rPr>
                  <a:t>0</a:t>
                </a:r>
                <a:endParaRPr lang="zh-CN" altLang="en-US" sz="44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653399" y="2287327"/>
                <a:ext cx="60144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仓耳今楷05-6763 W05" panose="02020400000000000000" pitchFamily="18" charset="-122"/>
                    <a:ea typeface="仓耳今楷05-6763 W05" panose="02020400000000000000" pitchFamily="18" charset="-122"/>
                  </a:rPr>
                  <a:t>X</a:t>
                </a:r>
                <a:endParaRPr lang="zh-CN" altLang="en-US" sz="44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040534" y="2431907"/>
                <a:ext cx="60144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仓耳今楷05-6763 W05" panose="02020400000000000000" pitchFamily="18" charset="-122"/>
                    <a:ea typeface="仓耳今楷05-6763 W05" panose="02020400000000000000" pitchFamily="18" charset="-122"/>
                  </a:rPr>
                  <a:t>X</a:t>
                </a:r>
                <a:endParaRPr lang="zh-CN" altLang="en-US" sz="44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</p:grpSp>
      </p:grpSp>
      <p:sp>
        <p:nvSpPr>
          <p:cNvPr id="10" name="椭圆 9"/>
          <p:cNvSpPr/>
          <p:nvPr/>
        </p:nvSpPr>
        <p:spPr>
          <a:xfrm>
            <a:off x="7640744" y="2966628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244632" y="2722237"/>
            <a:ext cx="4053089" cy="1057436"/>
            <a:chOff x="10488130" y="2739067"/>
            <a:chExt cx="4053089" cy="1057436"/>
          </a:xfrm>
        </p:grpSpPr>
        <p:sp>
          <p:nvSpPr>
            <p:cNvPr id="2" name="文本框 1"/>
            <p:cNvSpPr txBox="1"/>
            <p:nvPr/>
          </p:nvSpPr>
          <p:spPr>
            <a:xfrm>
              <a:off x="10488130" y="2739067"/>
              <a:ext cx="32528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THANKS.</a:t>
              </a:r>
              <a:endParaRPr lang="zh-CN" altLang="en-US" sz="54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753002" y="3427171"/>
              <a:ext cx="3788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Beautiful Of Design.</a:t>
              </a:r>
              <a:endParaRPr lang="zh-CN" altLang="en-US" i="1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>
            <a:alphaModFix amt="7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图形 6"/>
          <p:cNvSpPr/>
          <p:nvPr/>
        </p:nvSpPr>
        <p:spPr>
          <a:xfrm rot="19725250">
            <a:off x="1538833" y="-447675"/>
            <a:ext cx="2033041" cy="2416718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830556" y="366606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4000" b="1" spc="6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25310" y="967623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spc="6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397152" y="2299533"/>
            <a:ext cx="2824085" cy="2258934"/>
            <a:chOff x="615281" y="2473856"/>
            <a:chExt cx="2824085" cy="2258934"/>
          </a:xfrm>
        </p:grpSpPr>
        <p:sp>
          <p:nvSpPr>
            <p:cNvPr id="34" name="图形 1"/>
            <p:cNvSpPr/>
            <p:nvPr>
              <p:custDataLst>
                <p:tags r:id="rId3"/>
              </p:custDataLst>
            </p:nvPr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图形 1"/>
            <p:cNvSpPr/>
            <p:nvPr>
              <p:custDataLst>
                <p:tags r:id="rId4"/>
              </p:custDataLst>
            </p:nvPr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7" name="图形 1"/>
            <p:cNvSpPr/>
            <p:nvPr>
              <p:custDataLst>
                <p:tags r:id="rId5"/>
              </p:custDataLst>
            </p:nvPr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8" name="图形 1"/>
            <p:cNvSpPr/>
            <p:nvPr>
              <p:custDataLst>
                <p:tags r:id="rId6"/>
              </p:custDataLst>
            </p:nvPr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9" name="图形 1"/>
            <p:cNvSpPr/>
            <p:nvPr>
              <p:custDataLst>
                <p:tags r:id="rId7"/>
              </p:custDataLst>
            </p:nvPr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0" name="图形 1"/>
            <p:cNvSpPr/>
            <p:nvPr>
              <p:custDataLst>
                <p:tags r:id="rId8"/>
              </p:custDataLst>
            </p:nvPr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1"/>
            <p:cNvSpPr/>
            <p:nvPr>
              <p:custDataLst>
                <p:tags r:id="rId9"/>
              </p:custDataLst>
            </p:nvPr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图形 1"/>
            <p:cNvSpPr/>
            <p:nvPr>
              <p:custDataLst>
                <p:tags r:id="rId10"/>
              </p:custDataLst>
            </p:nvPr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文本框 40"/>
            <p:cNvSpPr txBox="1"/>
            <p:nvPr>
              <p:custDataLst>
                <p:tags r:id="rId11"/>
              </p:custDataLst>
            </p:nvPr>
          </p:nvSpPr>
          <p:spPr>
            <a:xfrm>
              <a:off x="1473047" y="3429000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1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2"/>
              </p:custDataLst>
            </p:nvPr>
          </p:nvSpPr>
          <p:spPr>
            <a:xfrm>
              <a:off x="1473047" y="3827206"/>
              <a:ext cx="19663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选题背景与意义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01" name="组合 100"/>
          <p:cNvGrpSpPr/>
          <p:nvPr>
            <p:custDataLst>
              <p:tags r:id="rId13"/>
            </p:custDataLst>
          </p:nvPr>
        </p:nvGrpSpPr>
        <p:grpSpPr>
          <a:xfrm>
            <a:off x="3255022" y="2299533"/>
            <a:ext cx="2900594" cy="2258934"/>
            <a:chOff x="615281" y="2473856"/>
            <a:chExt cx="2900594" cy="2258934"/>
          </a:xfrm>
        </p:grpSpPr>
        <p:sp>
          <p:nvSpPr>
            <p:cNvPr id="102" name="图形 1"/>
            <p:cNvSpPr/>
            <p:nvPr>
              <p:custDataLst>
                <p:tags r:id="rId14"/>
              </p:custDataLst>
            </p:nvPr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图形 1"/>
            <p:cNvSpPr/>
            <p:nvPr>
              <p:custDataLst>
                <p:tags r:id="rId15"/>
              </p:custDataLst>
            </p:nvPr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4" name="图形 1"/>
            <p:cNvSpPr/>
            <p:nvPr>
              <p:custDataLst>
                <p:tags r:id="rId16"/>
              </p:custDataLst>
            </p:nvPr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5" name="图形 1"/>
            <p:cNvSpPr/>
            <p:nvPr>
              <p:custDataLst>
                <p:tags r:id="rId17"/>
              </p:custDataLst>
            </p:nvPr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6" name="图形 1"/>
            <p:cNvSpPr/>
            <p:nvPr>
              <p:custDataLst>
                <p:tags r:id="rId18"/>
              </p:custDataLst>
            </p:nvPr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7" name="图形 1"/>
            <p:cNvSpPr/>
            <p:nvPr>
              <p:custDataLst>
                <p:tags r:id="rId19"/>
              </p:custDataLst>
            </p:nvPr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8" name="图形 1"/>
            <p:cNvSpPr/>
            <p:nvPr>
              <p:custDataLst>
                <p:tags r:id="rId20"/>
              </p:custDataLst>
            </p:nvPr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图形 1"/>
            <p:cNvSpPr/>
            <p:nvPr>
              <p:custDataLst>
                <p:tags r:id="rId21"/>
              </p:custDataLst>
            </p:nvPr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文本框 109"/>
            <p:cNvSpPr txBox="1"/>
            <p:nvPr>
              <p:custDataLst>
                <p:tags r:id="rId22"/>
              </p:custDataLst>
            </p:nvPr>
          </p:nvSpPr>
          <p:spPr>
            <a:xfrm>
              <a:off x="1473047" y="3429000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2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1" name="矩形 110"/>
            <p:cNvSpPr/>
            <p:nvPr>
              <p:custDataLst>
                <p:tags r:id="rId23"/>
              </p:custDataLst>
            </p:nvPr>
          </p:nvSpPr>
          <p:spPr>
            <a:xfrm>
              <a:off x="1473047" y="3827206"/>
              <a:ext cx="2042828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国内外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研究现状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2" name="组合 111"/>
          <p:cNvGrpSpPr/>
          <p:nvPr>
            <p:custDataLst>
              <p:tags r:id="rId24"/>
            </p:custDataLst>
          </p:nvPr>
        </p:nvGrpSpPr>
        <p:grpSpPr>
          <a:xfrm>
            <a:off x="6112892" y="2299533"/>
            <a:ext cx="2824085" cy="2258934"/>
            <a:chOff x="615281" y="2473856"/>
            <a:chExt cx="2824085" cy="2258934"/>
          </a:xfrm>
        </p:grpSpPr>
        <p:sp>
          <p:nvSpPr>
            <p:cNvPr id="113" name="图形 1"/>
            <p:cNvSpPr/>
            <p:nvPr>
              <p:custDataLst>
                <p:tags r:id="rId25"/>
              </p:custDataLst>
            </p:nvPr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图形 1"/>
            <p:cNvSpPr/>
            <p:nvPr>
              <p:custDataLst>
                <p:tags r:id="rId26"/>
              </p:custDataLst>
            </p:nvPr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5" name="图形 1"/>
            <p:cNvSpPr/>
            <p:nvPr>
              <p:custDataLst>
                <p:tags r:id="rId27"/>
              </p:custDataLst>
            </p:nvPr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6" name="图形 1"/>
            <p:cNvSpPr/>
            <p:nvPr>
              <p:custDataLst>
                <p:tags r:id="rId28"/>
              </p:custDataLst>
            </p:nvPr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7" name="图形 1"/>
            <p:cNvSpPr/>
            <p:nvPr>
              <p:custDataLst>
                <p:tags r:id="rId29"/>
              </p:custDataLst>
            </p:nvPr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8" name="图形 1"/>
            <p:cNvSpPr/>
            <p:nvPr>
              <p:custDataLst>
                <p:tags r:id="rId30"/>
              </p:custDataLst>
            </p:nvPr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9" name="图形 1"/>
            <p:cNvSpPr/>
            <p:nvPr>
              <p:custDataLst>
                <p:tags r:id="rId31"/>
              </p:custDataLst>
            </p:nvPr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图形 1"/>
            <p:cNvSpPr/>
            <p:nvPr>
              <p:custDataLst>
                <p:tags r:id="rId32"/>
              </p:custDataLst>
            </p:nvPr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文本框 120"/>
            <p:cNvSpPr txBox="1"/>
            <p:nvPr>
              <p:custDataLst>
                <p:tags r:id="rId33"/>
              </p:custDataLst>
            </p:nvPr>
          </p:nvSpPr>
          <p:spPr>
            <a:xfrm>
              <a:off x="1473047" y="3429000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3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2" name="矩形 121"/>
            <p:cNvSpPr/>
            <p:nvPr>
              <p:custDataLst>
                <p:tags r:id="rId34"/>
              </p:custDataLst>
            </p:nvPr>
          </p:nvSpPr>
          <p:spPr>
            <a:xfrm>
              <a:off x="1473047" y="3827206"/>
              <a:ext cx="196631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创新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23" name="组合 122"/>
          <p:cNvGrpSpPr/>
          <p:nvPr>
            <p:custDataLst>
              <p:tags r:id="rId35"/>
            </p:custDataLst>
          </p:nvPr>
        </p:nvGrpSpPr>
        <p:grpSpPr>
          <a:xfrm>
            <a:off x="8970763" y="2299533"/>
            <a:ext cx="2824085" cy="2258934"/>
            <a:chOff x="615281" y="2473856"/>
            <a:chExt cx="2824085" cy="2258934"/>
          </a:xfrm>
        </p:grpSpPr>
        <p:sp>
          <p:nvSpPr>
            <p:cNvPr id="124" name="图形 1"/>
            <p:cNvSpPr/>
            <p:nvPr>
              <p:custDataLst>
                <p:tags r:id="rId36"/>
              </p:custDataLst>
            </p:nvPr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图形 1"/>
            <p:cNvSpPr/>
            <p:nvPr>
              <p:custDataLst>
                <p:tags r:id="rId37"/>
              </p:custDataLst>
            </p:nvPr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6" name="图形 1"/>
            <p:cNvSpPr/>
            <p:nvPr>
              <p:custDataLst>
                <p:tags r:id="rId38"/>
              </p:custDataLst>
            </p:nvPr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7" name="图形 1"/>
            <p:cNvSpPr/>
            <p:nvPr>
              <p:custDataLst>
                <p:tags r:id="rId39"/>
              </p:custDataLst>
            </p:nvPr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8" name="图形 1"/>
            <p:cNvSpPr/>
            <p:nvPr>
              <p:custDataLst>
                <p:tags r:id="rId40"/>
              </p:custDataLst>
            </p:nvPr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9" name="图形 1"/>
            <p:cNvSpPr/>
            <p:nvPr>
              <p:custDataLst>
                <p:tags r:id="rId41"/>
              </p:custDataLst>
            </p:nvPr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0" name="图形 1"/>
            <p:cNvSpPr/>
            <p:nvPr>
              <p:custDataLst>
                <p:tags r:id="rId42"/>
              </p:custDataLst>
            </p:nvPr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图形 1"/>
            <p:cNvSpPr/>
            <p:nvPr>
              <p:custDataLst>
                <p:tags r:id="rId43"/>
              </p:custDataLst>
            </p:nvPr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文本框 131"/>
            <p:cNvSpPr txBox="1"/>
            <p:nvPr>
              <p:custDataLst>
                <p:tags r:id="rId44"/>
              </p:custDataLst>
            </p:nvPr>
          </p:nvSpPr>
          <p:spPr>
            <a:xfrm>
              <a:off x="1473047" y="3429000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4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3" name="矩形 132"/>
            <p:cNvSpPr/>
            <p:nvPr>
              <p:custDataLst>
                <p:tags r:id="rId45"/>
              </p:custDataLst>
            </p:nvPr>
          </p:nvSpPr>
          <p:spPr>
            <a:xfrm>
              <a:off x="1473047" y="3827206"/>
              <a:ext cx="1966319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将解决问题和拟采用方法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1" name="椭圆 60"/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3" name="文本框 2"/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918286" y="3101566"/>
            <a:ext cx="1578588" cy="1779131"/>
            <a:chOff x="6381750" y="1958566"/>
            <a:chExt cx="1578588" cy="1779131"/>
          </a:xfrm>
        </p:grpSpPr>
        <p:sp>
          <p:nvSpPr>
            <p:cNvPr id="46" name="文本框 45"/>
            <p:cNvSpPr txBox="1"/>
            <p:nvPr/>
          </p:nvSpPr>
          <p:spPr>
            <a:xfrm>
              <a:off x="6616700" y="2168037"/>
              <a:ext cx="134363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95341" y="2148994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ECECE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ECECE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73982" y="2129951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D9D9D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D9D9D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52623" y="2110908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C7C7C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C7C7C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531264" y="2091866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B4B4B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B4B4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509905" y="2072823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A1A1A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A1A1A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488545" y="2053780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8F8F8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8F8F8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467186" y="2034737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7C7C7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7C7C7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45827" y="2015694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6969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6969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424468" y="1996652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57575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57575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403109" y="1977609"/>
              <a:ext cx="134363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44444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381750" y="1958566"/>
              <a:ext cx="134363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96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6574134" y="2788763"/>
            <a:ext cx="33826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/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/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/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/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/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/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/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/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556872" y="942733"/>
            <a:ext cx="4293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研究背景和意义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1460" y="1866900"/>
            <a:ext cx="4898447" cy="374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着社会对安全与便利的需求日益增长，传统门禁系统已无法完全满足现代公共安全和高效管理的要求。智能门禁系统通过视觉识别技术，实现了身份自动验证、行为监测和预警功能，有效提升了安全性和管理效率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着社会对安全与便利的需求日益增长，传统门禁系统已无法完全满足现代公共安全和高效管理的要求。智能门禁系统通过视觉识别技术，实现了身份自动验证、行为监测和预警功能，有效提升了安全性和管理效率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748" y="1443037"/>
            <a:ext cx="4495800" cy="397192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>
            <a:off x="9098097" y="-1282691"/>
            <a:ext cx="5948978" cy="5063335"/>
            <a:chOff x="-2344603" y="-3324499"/>
            <a:chExt cx="5948978" cy="5063335"/>
          </a:xfrm>
        </p:grpSpPr>
        <p:sp>
          <p:nvSpPr>
            <p:cNvPr id="116" name="图形 1"/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18" name="图形 1"/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图形 1"/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图形 1"/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图形 1"/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图形 1"/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图形 1"/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图形 1"/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图形 1"/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图形 1"/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29886" y="1837781"/>
            <a:ext cx="5060140" cy="4413988"/>
            <a:chOff x="179086" y="1875881"/>
            <a:chExt cx="5060140" cy="4413988"/>
          </a:xfrm>
        </p:grpSpPr>
        <p:sp>
          <p:nvSpPr>
            <p:cNvPr id="4" name="矩形 3"/>
            <p:cNvSpPr/>
            <p:nvPr/>
          </p:nvSpPr>
          <p:spPr>
            <a:xfrm>
              <a:off x="1228724" y="1875881"/>
              <a:ext cx="2513025" cy="379203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499308">
              <a:off x="2708632" y="1952821"/>
              <a:ext cx="2472341" cy="373064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6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998617">
              <a:off x="2645490" y="2029761"/>
              <a:ext cx="2431656" cy="36692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622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497925">
              <a:off x="2582348" y="2106701"/>
              <a:ext cx="2390971" cy="360786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68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997233">
              <a:off x="2519206" y="2183641"/>
              <a:ext cx="2350287" cy="3546473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743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496542">
              <a:off x="2456064" y="2260581"/>
              <a:ext cx="2309602" cy="348508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804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2995850">
              <a:off x="2392922" y="2337521"/>
              <a:ext cx="2268918" cy="3423691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865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3495159">
              <a:off x="2329780" y="2414461"/>
              <a:ext cx="2228233" cy="336229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926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3994467">
              <a:off x="2266638" y="2491401"/>
              <a:ext cx="2187548" cy="3300908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987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4493775">
              <a:off x="2203496" y="2568341"/>
              <a:ext cx="2146864" cy="323951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04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4993084">
              <a:off x="2140354" y="2645281"/>
              <a:ext cx="2106179" cy="317812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109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5492392">
              <a:off x="2077212" y="2722221"/>
              <a:ext cx="2065494" cy="311673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170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5991701">
              <a:off x="2014070" y="2799161"/>
              <a:ext cx="2024810" cy="3055343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231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6491009">
              <a:off x="1950928" y="2876101"/>
              <a:ext cx="1984125" cy="299395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292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6990317">
              <a:off x="1887786" y="2953041"/>
              <a:ext cx="1943440" cy="2932561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353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7489626">
              <a:off x="1824644" y="3029981"/>
              <a:ext cx="1902756" cy="287117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414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7988934">
              <a:off x="1761502" y="3106921"/>
              <a:ext cx="1862071" cy="2809778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475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8488242">
              <a:off x="1698360" y="3183861"/>
              <a:ext cx="1821387" cy="274838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536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8987551">
              <a:off x="1635218" y="3260801"/>
              <a:ext cx="1780702" cy="268699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59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9486859">
              <a:off x="1572077" y="3337740"/>
              <a:ext cx="1740017" cy="262560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658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9986168">
              <a:off x="1508935" y="3414681"/>
              <a:ext cx="1699333" cy="256421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71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10485476">
              <a:off x="1445793" y="3491621"/>
              <a:ext cx="1658648" cy="250282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78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10984785">
              <a:off x="1382651" y="3568560"/>
              <a:ext cx="1617964" cy="2441431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841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1484093">
              <a:off x="1319509" y="3645500"/>
              <a:ext cx="1577279" cy="238004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90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1983401">
              <a:off x="1256367" y="3722441"/>
              <a:ext cx="1536594" cy="231864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8963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2482710">
              <a:off x="1193225" y="3799380"/>
              <a:ext cx="1495910" cy="2257258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024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2982018">
              <a:off x="1130083" y="3876320"/>
              <a:ext cx="1455225" cy="219586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085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3481326">
              <a:off x="1066941" y="3953260"/>
              <a:ext cx="1414541" cy="213447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14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3980634">
              <a:off x="1003799" y="4030201"/>
              <a:ext cx="1373856" cy="207308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207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4479943">
              <a:off x="940657" y="4107140"/>
              <a:ext cx="1333171" cy="2011693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268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4979251">
              <a:off x="877515" y="4184080"/>
              <a:ext cx="1292487" cy="1950301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329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5478559">
              <a:off x="814373" y="4261020"/>
              <a:ext cx="1251802" cy="188891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3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5977867">
              <a:off x="751231" y="4337960"/>
              <a:ext cx="1211117" cy="182751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451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477176">
              <a:off x="688089" y="4414900"/>
              <a:ext cx="1170433" cy="1766128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512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976484">
              <a:off x="624947" y="4491840"/>
              <a:ext cx="1129748" cy="170473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573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7475793">
              <a:off x="561805" y="4568780"/>
              <a:ext cx="1089064" cy="164334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634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7975101">
              <a:off x="498663" y="4645720"/>
              <a:ext cx="1048379" cy="158195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695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8474410">
              <a:off x="435521" y="4722660"/>
              <a:ext cx="1007694" cy="1520563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756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8973718">
              <a:off x="372379" y="4799600"/>
              <a:ext cx="967010" cy="145917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81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9473027">
              <a:off x="309237" y="4876540"/>
              <a:ext cx="926325" cy="139778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878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9972335">
              <a:off x="246095" y="4953480"/>
              <a:ext cx="885641" cy="133638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993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119789" y="1699801"/>
            <a:ext cx="978409" cy="663745"/>
            <a:chOff x="10559571" y="3739839"/>
            <a:chExt cx="1216152" cy="690261"/>
          </a:xfrm>
        </p:grpSpPr>
        <p:sp>
          <p:nvSpPr>
            <p:cNvPr id="68" name="平行四边形 67"/>
            <p:cNvSpPr/>
            <p:nvPr/>
          </p:nvSpPr>
          <p:spPr>
            <a:xfrm>
              <a:off x="10559571" y="3775188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7727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9" name="平行四边形 68"/>
            <p:cNvSpPr/>
            <p:nvPr/>
          </p:nvSpPr>
          <p:spPr>
            <a:xfrm>
              <a:off x="10559571" y="3810537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7954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>
              <a:off x="10559571" y="3845886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10559571" y="3881235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409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>
              <a:off x="10559571" y="3916584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636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>
              <a:off x="10559571" y="3951933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8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10559571" y="3987282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090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>
              <a:off x="10559571" y="4022631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318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>
              <a:off x="10559571" y="4057980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7" name="平行四边形 76"/>
            <p:cNvSpPr/>
            <p:nvPr/>
          </p:nvSpPr>
          <p:spPr>
            <a:xfrm>
              <a:off x="10559571" y="4093329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772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8" name="平行四边形 77"/>
            <p:cNvSpPr/>
            <p:nvPr/>
          </p:nvSpPr>
          <p:spPr>
            <a:xfrm>
              <a:off x="10559571" y="4128678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平行四边形 78"/>
            <p:cNvSpPr/>
            <p:nvPr/>
          </p:nvSpPr>
          <p:spPr>
            <a:xfrm>
              <a:off x="10559571" y="3739839"/>
              <a:ext cx="1216152" cy="301422"/>
            </a:xfrm>
            <a:prstGeom prst="parallelogram">
              <a:avLst>
                <a:gd name="adj" fmla="val 99787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371653" y="1540947"/>
            <a:ext cx="4298036" cy="1212692"/>
            <a:chOff x="2566570" y="747847"/>
            <a:chExt cx="4298036" cy="1212692"/>
          </a:xfrm>
        </p:grpSpPr>
        <p:sp>
          <p:nvSpPr>
            <p:cNvPr id="81" name="文本框 80"/>
            <p:cNvSpPr txBox="1"/>
            <p:nvPr/>
          </p:nvSpPr>
          <p:spPr>
            <a:xfrm>
              <a:off x="2566570" y="747847"/>
              <a:ext cx="1915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安全性问题</a:t>
              </a:r>
              <a:endPara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566570" y="1171412"/>
              <a:ext cx="4298036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传统门禁系统通常依赖物理钥匙或卡片，容易丢失或被盗，导致安全隐患。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119789" y="3260003"/>
            <a:ext cx="978409" cy="663745"/>
            <a:chOff x="10559571" y="3739839"/>
            <a:chExt cx="1216152" cy="690261"/>
          </a:xfrm>
        </p:grpSpPr>
        <p:sp>
          <p:nvSpPr>
            <p:cNvPr id="84" name="平行四边形 83"/>
            <p:cNvSpPr/>
            <p:nvPr/>
          </p:nvSpPr>
          <p:spPr>
            <a:xfrm>
              <a:off x="10559571" y="3775188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7727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5" name="平行四边形 84"/>
            <p:cNvSpPr/>
            <p:nvPr/>
          </p:nvSpPr>
          <p:spPr>
            <a:xfrm>
              <a:off x="10559571" y="3810537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7954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6" name="平行四边形 85"/>
            <p:cNvSpPr/>
            <p:nvPr/>
          </p:nvSpPr>
          <p:spPr>
            <a:xfrm>
              <a:off x="10559571" y="3845886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7" name="平行四边形 86"/>
            <p:cNvSpPr/>
            <p:nvPr/>
          </p:nvSpPr>
          <p:spPr>
            <a:xfrm>
              <a:off x="10559571" y="3881235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409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8" name="平行四边形 87"/>
            <p:cNvSpPr/>
            <p:nvPr/>
          </p:nvSpPr>
          <p:spPr>
            <a:xfrm>
              <a:off x="10559571" y="3916584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636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9" name="平行四边形 88"/>
            <p:cNvSpPr/>
            <p:nvPr/>
          </p:nvSpPr>
          <p:spPr>
            <a:xfrm>
              <a:off x="10559571" y="3951933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8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>
              <a:off x="10559571" y="3987282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090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1" name="平行四边形 90"/>
            <p:cNvSpPr/>
            <p:nvPr/>
          </p:nvSpPr>
          <p:spPr>
            <a:xfrm>
              <a:off x="10559571" y="4022631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318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>
              <a:off x="10559571" y="4057980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3" name="平行四边形 92"/>
            <p:cNvSpPr/>
            <p:nvPr/>
          </p:nvSpPr>
          <p:spPr>
            <a:xfrm>
              <a:off x="10559571" y="4093329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772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10559571" y="4128678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>
              <a:off x="10559571" y="3739839"/>
              <a:ext cx="1216152" cy="301422"/>
            </a:xfrm>
            <a:prstGeom prst="parallelogram">
              <a:avLst>
                <a:gd name="adj" fmla="val 99787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7371653" y="3101149"/>
            <a:ext cx="4298036" cy="1582024"/>
            <a:chOff x="2566570" y="747847"/>
            <a:chExt cx="4298036" cy="1582024"/>
          </a:xfrm>
        </p:grpSpPr>
        <p:sp>
          <p:nvSpPr>
            <p:cNvPr id="97" name="文本框 96"/>
            <p:cNvSpPr txBox="1"/>
            <p:nvPr/>
          </p:nvSpPr>
          <p:spPr>
            <a:xfrm>
              <a:off x="2566570" y="747847"/>
              <a:ext cx="3300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无法有效统计与分析</a:t>
              </a:r>
              <a:endPara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2566570" y="1171412"/>
              <a:ext cx="4298036" cy="11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一些门禁系统缺乏实时监控功能，难以及时发现和应对异常情况，增加了安全风险。这使得管理人员难以掌握出入人员的动态信息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119789" y="4942093"/>
            <a:ext cx="978409" cy="663745"/>
            <a:chOff x="10559571" y="3739839"/>
            <a:chExt cx="1216152" cy="690261"/>
          </a:xfrm>
        </p:grpSpPr>
        <p:sp>
          <p:nvSpPr>
            <p:cNvPr id="100" name="平行四边形 99"/>
            <p:cNvSpPr/>
            <p:nvPr/>
          </p:nvSpPr>
          <p:spPr>
            <a:xfrm>
              <a:off x="10559571" y="3775188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7727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1" name="平行四边形 100"/>
            <p:cNvSpPr/>
            <p:nvPr/>
          </p:nvSpPr>
          <p:spPr>
            <a:xfrm>
              <a:off x="10559571" y="3810537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7954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2" name="平行四边形 101"/>
            <p:cNvSpPr/>
            <p:nvPr/>
          </p:nvSpPr>
          <p:spPr>
            <a:xfrm>
              <a:off x="10559571" y="3845886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3" name="平行四边形 102"/>
            <p:cNvSpPr/>
            <p:nvPr/>
          </p:nvSpPr>
          <p:spPr>
            <a:xfrm>
              <a:off x="10559571" y="3881235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409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10559571" y="3916584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636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5" name="平行四边形 104"/>
            <p:cNvSpPr/>
            <p:nvPr/>
          </p:nvSpPr>
          <p:spPr>
            <a:xfrm>
              <a:off x="10559571" y="3951933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88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6" name="平行四边形 105"/>
            <p:cNvSpPr/>
            <p:nvPr/>
          </p:nvSpPr>
          <p:spPr>
            <a:xfrm>
              <a:off x="10559571" y="3987282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090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7" name="平行四边形 106"/>
            <p:cNvSpPr/>
            <p:nvPr/>
          </p:nvSpPr>
          <p:spPr>
            <a:xfrm>
              <a:off x="10559571" y="4022631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318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8" name="平行四边形 107"/>
            <p:cNvSpPr/>
            <p:nvPr/>
          </p:nvSpPr>
          <p:spPr>
            <a:xfrm>
              <a:off x="10559571" y="4057980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9" name="平行四边形 108"/>
            <p:cNvSpPr/>
            <p:nvPr/>
          </p:nvSpPr>
          <p:spPr>
            <a:xfrm>
              <a:off x="10559571" y="4093329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 cap="flat" cmpd="sng" algn="ctr">
              <a:solidFill>
                <a:schemeClr val="bg1">
                  <a:lumMod val="9772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10559571" y="4128678"/>
              <a:ext cx="1216152" cy="301422"/>
            </a:xfrm>
            <a:prstGeom prst="parallelogram">
              <a:avLst>
                <a:gd name="adj" fmla="val 99787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/>
            <p:cNvSpPr/>
            <p:nvPr/>
          </p:nvSpPr>
          <p:spPr>
            <a:xfrm>
              <a:off x="10559571" y="3739839"/>
              <a:ext cx="1216152" cy="301422"/>
            </a:xfrm>
            <a:prstGeom prst="parallelogram">
              <a:avLst>
                <a:gd name="adj" fmla="val 99787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371653" y="4783239"/>
            <a:ext cx="4298036" cy="1951356"/>
            <a:chOff x="2566570" y="747847"/>
            <a:chExt cx="4298036" cy="1951356"/>
          </a:xfrm>
        </p:grpSpPr>
        <p:sp>
          <p:nvSpPr>
            <p:cNvPr id="113" name="文本框 112"/>
            <p:cNvSpPr txBox="1"/>
            <p:nvPr/>
          </p:nvSpPr>
          <p:spPr>
            <a:xfrm>
              <a:off x="2566570" y="747847"/>
              <a:ext cx="1915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管理效率低</a:t>
              </a:r>
              <a:endPara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566570" y="1171412"/>
              <a:ext cx="4298036" cy="152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传统门禁系统的管理多依赖于人工操作，如签到、放行等，效率低下且易出错。尤其是在人流高峰时段，门禁通行缓慢，影响整体通行效率。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27" name="文本框 126"/>
          <p:cNvSpPr txBox="1"/>
          <p:nvPr/>
        </p:nvSpPr>
        <p:spPr>
          <a:xfrm>
            <a:off x="7400436" y="686768"/>
            <a:ext cx="4903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传统门禁面临问题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231796" y="952963"/>
            <a:ext cx="2591173" cy="1157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dolor sit amet, consectetur adipiscing elit.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49" y="1851780"/>
            <a:ext cx="2854185" cy="38055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  <p:bldLst>
      <p:bldP spid="127" grpId="0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3" name="椭圆 2"/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26" name="文本框 25"/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918286" y="3101566"/>
            <a:ext cx="1788580" cy="1779131"/>
            <a:chOff x="3918286" y="3101566"/>
            <a:chExt cx="1788580" cy="1779131"/>
          </a:xfrm>
        </p:grpSpPr>
        <p:sp>
          <p:nvSpPr>
            <p:cNvPr id="39" name="文本框 38"/>
            <p:cNvSpPr txBox="1"/>
            <p:nvPr/>
          </p:nvSpPr>
          <p:spPr>
            <a:xfrm>
              <a:off x="4153236" y="3311037"/>
              <a:ext cx="155363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131877" y="3291994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ECECE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ECECE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110518" y="3272951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D9D9D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D9D9D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089159" y="3253908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C7C7C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C7C7C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67800" y="3234866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B4B4B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B4B4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046441" y="3215823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A1A1A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A1A1A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025081" y="3196780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8F8F8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8F8F8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003722" y="3177737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7C7C7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7C7C7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982363" y="3158694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6969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6969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961004" y="3139652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57575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57575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939645" y="3120609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44444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918286" y="3101566"/>
              <a:ext cx="155363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96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574134" y="2788763"/>
            <a:ext cx="3382665" cy="41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国内外研究现状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35000" y="-2032000"/>
            <a:ext cx="10922000" cy="10922000"/>
            <a:chOff x="635000" y="-2032000"/>
            <a:chExt cx="10922000" cy="10922000"/>
          </a:xfrm>
        </p:grpSpPr>
        <p:sp>
          <p:nvSpPr>
            <p:cNvPr id="26" name="椭圆 25"/>
            <p:cNvSpPr/>
            <p:nvPr/>
          </p:nvSpPr>
          <p:spPr>
            <a:xfrm>
              <a:off x="4320822" y="1653822"/>
              <a:ext cx="3550355" cy="3550355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777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860095" y="1193094"/>
              <a:ext cx="4471811" cy="4471811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8055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399367" y="732367"/>
              <a:ext cx="5393267" cy="5393267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938639" y="271639"/>
              <a:ext cx="6314722" cy="6314722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86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477911" y="-189089"/>
              <a:ext cx="7236178" cy="723617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8888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017183" y="-649817"/>
              <a:ext cx="8157633" cy="8157633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1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556456" y="-1110544"/>
              <a:ext cx="9079089" cy="9079089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444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095728" y="-1571272"/>
              <a:ext cx="10000545" cy="10000545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722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35000" y="-2032000"/>
              <a:ext cx="10922000" cy="1092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5118" y="1333517"/>
            <a:ext cx="3647153" cy="2320687"/>
            <a:chOff x="1069277" y="747847"/>
            <a:chExt cx="3647153" cy="2320687"/>
          </a:xfrm>
        </p:grpSpPr>
        <p:sp>
          <p:nvSpPr>
            <p:cNvPr id="36" name="文本框 35"/>
            <p:cNvSpPr txBox="1"/>
            <p:nvPr/>
          </p:nvSpPr>
          <p:spPr>
            <a:xfrm>
              <a:off x="1069277" y="747847"/>
              <a:ext cx="3647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b="1" spc="300" dirty="0">
                  <a:gradFill>
                    <a:gsLst>
                      <a:gs pos="16000">
                        <a:srgbClr val="323232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323232"/>
                      </a:gs>
                    </a:gsLst>
                    <a:lin ang="108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小区门禁管理系统研究</a:t>
              </a:r>
              <a:endParaRPr lang="zh-CN" altLang="en-US" sz="2400" b="1" spc="300" dirty="0">
                <a:gradFill>
                  <a:gsLst>
                    <a:gs pos="16000">
                      <a:srgbClr val="323232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323232"/>
                    </a:gs>
                  </a:gsLst>
                  <a:lin ang="108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06601" y="1171412"/>
              <a:ext cx="2573203" cy="189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郭顺超等人开发了基于人脸识别技术的小区门禁管理系统，采用非接触式设计，提高了门禁系统的安全性和用户体验。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8011" y="4062934"/>
            <a:ext cx="3179073" cy="2240366"/>
            <a:chOff x="1545874" y="259750"/>
            <a:chExt cx="3179073" cy="2240366"/>
          </a:xfrm>
        </p:grpSpPr>
        <p:sp>
          <p:nvSpPr>
            <p:cNvPr id="39" name="文本框 38"/>
            <p:cNvSpPr txBox="1"/>
            <p:nvPr/>
          </p:nvSpPr>
          <p:spPr>
            <a:xfrm>
              <a:off x="2043968" y="259750"/>
              <a:ext cx="26084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b="1" spc="300" dirty="0">
                  <a:gradFill>
                    <a:gsLst>
                      <a:gs pos="16000">
                        <a:srgbClr val="323232"/>
                      </a:gs>
                      <a:gs pos="3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323232"/>
                      </a:gs>
                    </a:gsLst>
                    <a:lin ang="108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视觉识别技术</a:t>
              </a:r>
              <a:endParaRPr lang="en-US" altLang="zh-CN" sz="2400" b="1" spc="300" dirty="0">
                <a:gradFill>
                  <a:gsLst>
                    <a:gs pos="16000">
                      <a:srgbClr val="323232"/>
                    </a:gs>
                    <a:gs pos="3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323232"/>
                    </a:gs>
                  </a:gsLst>
                  <a:lin ang="108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r"/>
              <a:r>
                <a:rPr lang="zh-CN" altLang="en-US" sz="2400" b="1" spc="300" dirty="0">
                  <a:gradFill>
                    <a:gsLst>
                      <a:gs pos="16000">
                        <a:srgbClr val="323232"/>
                      </a:gs>
                      <a:gs pos="3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323232"/>
                      </a:gs>
                    </a:gsLst>
                    <a:lin ang="108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在门禁系统应用</a:t>
              </a:r>
              <a:endParaRPr lang="zh-CN" altLang="en-US" sz="2400" b="1" spc="300" dirty="0">
                <a:gradFill>
                  <a:gsLst>
                    <a:gs pos="16000">
                      <a:srgbClr val="323232"/>
                    </a:gs>
                    <a:gs pos="3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323232"/>
                    </a:gs>
                  </a:gsLst>
                  <a:lin ang="108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5874" y="972325"/>
              <a:ext cx="3179073" cy="152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陆畅等人利用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OpenCV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和树莓派开发的人脸识别门禁系统，展示了视觉识别技术在门禁系统中的巨大潜力和应用价值。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959440" y="1431321"/>
            <a:ext cx="2954656" cy="2082075"/>
            <a:chOff x="3003412" y="733747"/>
            <a:chExt cx="2954656" cy="2082075"/>
          </a:xfrm>
        </p:grpSpPr>
        <p:sp>
          <p:nvSpPr>
            <p:cNvPr id="20" name="文本框 19"/>
            <p:cNvSpPr txBox="1"/>
            <p:nvPr/>
          </p:nvSpPr>
          <p:spPr>
            <a:xfrm>
              <a:off x="3003412" y="733747"/>
              <a:ext cx="2954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b="1" spc="300" dirty="0">
                  <a:gradFill flip="none" rotWithShape="1">
                    <a:gsLst>
                      <a:gs pos="15000">
                        <a:srgbClr val="323232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323232"/>
                      </a:gs>
                    </a:gsLst>
                    <a:lin ang="0" scaled="1"/>
                    <a:tileRect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智能家居监控系统</a:t>
              </a:r>
              <a:endParaRPr lang="zh-CN" altLang="en-US" sz="2400" b="1" spc="300" dirty="0">
                <a:gradFill flip="none" rotWithShape="1">
                  <a:gsLst>
                    <a:gs pos="15000">
                      <a:srgbClr val="323232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323232"/>
                    </a:gs>
                  </a:gsLst>
                  <a:lin ang="0" scaled="1"/>
                  <a:tileRect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003412" y="1269565"/>
              <a:ext cx="2573203" cy="15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国内如何鑫宇提出的基于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ARM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架构的智能家居监控系统，采用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WiFi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技术和嵌入式系统，提升了智能家居的安全性与管理效率</a:t>
              </a:r>
              <a:r>
                <a:rPr lang="zh-CN" altLang="en-US" sz="1600" spc="300" dirty="0">
                  <a:gradFill flip="none" rotWithShape="1">
                    <a:gsLst>
                      <a:gs pos="33000">
                        <a:srgbClr val="323232"/>
                      </a:gs>
                      <a:gs pos="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323232"/>
                      </a:gs>
                    </a:gsLst>
                    <a:lin ang="18900000" scaled="1"/>
                    <a:tileRect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  <a:endParaRPr lang="zh-CN" altLang="en-US" sz="1600" spc="300" dirty="0">
                <a:gradFill flip="none" rotWithShape="1">
                  <a:gsLst>
                    <a:gs pos="33000">
                      <a:srgbClr val="323232"/>
                    </a:gs>
                    <a:gs pos="2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323232"/>
                    </a:gs>
                  </a:gsLst>
                  <a:lin ang="18900000" scaled="1"/>
                  <a:tileRect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915311" y="4315966"/>
            <a:ext cx="2764366" cy="2007453"/>
            <a:chOff x="2472233" y="710216"/>
            <a:chExt cx="2764366" cy="2007453"/>
          </a:xfrm>
        </p:grpSpPr>
        <p:sp>
          <p:nvSpPr>
            <p:cNvPr id="23" name="文本框 22"/>
            <p:cNvSpPr txBox="1"/>
            <p:nvPr/>
          </p:nvSpPr>
          <p:spPr>
            <a:xfrm>
              <a:off x="2472233" y="710216"/>
              <a:ext cx="2608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b="1" spc="300" dirty="0">
                  <a:gradFill flip="none" rotWithShape="1">
                    <a:gsLst>
                      <a:gs pos="15000">
                        <a:srgbClr val="323232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323232"/>
                      </a:gs>
                    </a:gsLst>
                    <a:lin ang="0" scaled="1"/>
                    <a:tileRect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视频分析的系统</a:t>
              </a:r>
              <a:endParaRPr lang="zh-CN" altLang="en-US" sz="2400" b="1" spc="300" dirty="0">
                <a:gradFill flip="none" rotWithShape="1">
                  <a:gsLst>
                    <a:gs pos="15000">
                      <a:srgbClr val="323232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323232"/>
                    </a:gs>
                  </a:gsLst>
                  <a:lin ang="0" scaled="1"/>
                  <a:tileRect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78446" y="1171412"/>
              <a:ext cx="2758153" cy="15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spc="300" dirty="0">
                  <a:gradFill flip="none" rotWithShape="1">
                    <a:gsLst>
                      <a:gs pos="5000">
                        <a:srgbClr val="323232"/>
                      </a:gs>
                      <a:gs pos="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323232"/>
                      </a:gs>
                    </a:gsLst>
                    <a:lin ang="0" scaled="1"/>
                    <a:tileRect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Smith et al.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2021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年）设计了一种基于视频分析的智能门禁系统，能够实时识别和记录入侵者的行为，为安全管理提供了有效的支持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[3]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125" y="1771650"/>
            <a:ext cx="3333750" cy="33147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3" name="椭圆 2"/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26" name="文本框 25"/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18286" y="3101566"/>
            <a:ext cx="1788580" cy="1779131"/>
            <a:chOff x="3918286" y="3101566"/>
            <a:chExt cx="1788580" cy="1779131"/>
          </a:xfrm>
        </p:grpSpPr>
        <p:sp>
          <p:nvSpPr>
            <p:cNvPr id="38" name="文本框 37"/>
            <p:cNvSpPr txBox="1"/>
            <p:nvPr/>
          </p:nvSpPr>
          <p:spPr>
            <a:xfrm>
              <a:off x="4153236" y="3311037"/>
              <a:ext cx="155363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131877" y="3291994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ECECE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ECECE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110518" y="3272951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D9D9D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D9D9D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089159" y="3253908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C7C7C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C7C7C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67800" y="3234866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B4B4B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B4B4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046441" y="3215823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A1A1A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A1A1A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025081" y="3196780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8F8F8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8F8F8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03722" y="3177737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7C7C7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7C7C7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82363" y="3158694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6969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6969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61004" y="3139652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57575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57575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939645" y="3120609"/>
              <a:ext cx="1553630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44444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918286" y="3101566"/>
              <a:ext cx="155363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96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574134" y="2788763"/>
            <a:ext cx="33826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创新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77" name="图形 1"/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79" name="图形 1"/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图形 1"/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图形 1"/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图形 1"/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图形 1"/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图形 1"/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图形 1"/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图形 1"/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图形 1"/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" name="文本框 87"/>
          <p:cNvSpPr txBox="1"/>
          <p:nvPr/>
        </p:nvSpPr>
        <p:spPr>
          <a:xfrm>
            <a:off x="369618" y="499293"/>
            <a:ext cx="19373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创新点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76135" y="1076033"/>
            <a:ext cx="6167808" cy="4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dolor sit amet, consectetur adipiscing elit.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303" y="1864211"/>
            <a:ext cx="1897661" cy="4795531"/>
            <a:chOff x="362857" y="410081"/>
            <a:chExt cx="1897661" cy="4795531"/>
          </a:xfrm>
        </p:grpSpPr>
        <p:sp>
          <p:nvSpPr>
            <p:cNvPr id="3" name="文本框 2"/>
            <p:cNvSpPr txBox="1"/>
            <p:nvPr/>
          </p:nvSpPr>
          <p:spPr>
            <a:xfrm>
              <a:off x="660400" y="410081"/>
              <a:ext cx="160011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7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0810" y="457848"/>
              <a:ext cx="1600118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DCDCD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700" dirty="0">
                <a:solidFill>
                  <a:srgbClr val="DCDCD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1219" y="505616"/>
              <a:ext cx="1600118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BABABA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700" dirty="0">
                <a:solidFill>
                  <a:srgbClr val="BABAB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11629" y="553383"/>
              <a:ext cx="1600118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98989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700" dirty="0">
                <a:solidFill>
                  <a:srgbClr val="9898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2038" y="601150"/>
              <a:ext cx="1600118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767676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700" dirty="0">
                <a:solidFill>
                  <a:srgbClr val="76767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2447" y="648918"/>
              <a:ext cx="1600118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54545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700" dirty="0">
                <a:solidFill>
                  <a:srgbClr val="5454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62857" y="696685"/>
              <a:ext cx="160011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7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547805" y="3687938"/>
            <a:ext cx="327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高效的人脸识别</a:t>
            </a:r>
            <a:r>
              <a: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endParaRPr lang="zh-CN" altLang="en-US" sz="2400" b="1" spc="300" dirty="0">
              <a:solidFill>
                <a:srgbClr val="323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47805" y="4071786"/>
            <a:ext cx="2928098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利用K210模块进行实时视频流处理和人脸识别，提高了系统的响应速度</a:t>
            </a:r>
            <a:endParaRPr lang="zh-CN" altLang="en-US" sz="1600" spc="300" dirty="0">
              <a:solidFill>
                <a:srgbClr val="323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和识别准确率。</a:t>
            </a:r>
            <a:endParaRPr lang="zh-CN" altLang="en-US" sz="1600" spc="300" dirty="0">
              <a:solidFill>
                <a:srgbClr val="323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443575" y="1864211"/>
            <a:ext cx="2529244" cy="4795531"/>
            <a:chOff x="4230914" y="391668"/>
            <a:chExt cx="2529244" cy="4795531"/>
          </a:xfrm>
        </p:grpSpPr>
        <p:sp>
          <p:nvSpPr>
            <p:cNvPr id="33" name="文本框 32"/>
            <p:cNvSpPr txBox="1"/>
            <p:nvPr/>
          </p:nvSpPr>
          <p:spPr>
            <a:xfrm>
              <a:off x="4528457" y="391668"/>
              <a:ext cx="223170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7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78867" y="439435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DCDCD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700" dirty="0">
                <a:solidFill>
                  <a:srgbClr val="DCDCD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29276" y="487203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BABABA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700" dirty="0">
                <a:solidFill>
                  <a:srgbClr val="BABAB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79685" y="534970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98989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700" dirty="0">
                <a:solidFill>
                  <a:srgbClr val="9898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30095" y="582737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767676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700" dirty="0">
                <a:solidFill>
                  <a:srgbClr val="76767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280504" y="630505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54545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700" dirty="0">
                <a:solidFill>
                  <a:srgbClr val="5454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230914" y="678272"/>
              <a:ext cx="223170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7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252441" y="1864211"/>
            <a:ext cx="2529244" cy="4795531"/>
            <a:chOff x="8396514" y="139555"/>
            <a:chExt cx="2529244" cy="4795531"/>
          </a:xfrm>
        </p:grpSpPr>
        <p:sp>
          <p:nvSpPr>
            <p:cNvPr id="47" name="文本框 46"/>
            <p:cNvSpPr txBox="1"/>
            <p:nvPr/>
          </p:nvSpPr>
          <p:spPr>
            <a:xfrm>
              <a:off x="8694057" y="139555"/>
              <a:ext cx="223170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7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644466" y="187322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DCDCD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700" dirty="0">
                <a:solidFill>
                  <a:srgbClr val="DCDCD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594876" y="235090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BABABA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700" dirty="0">
                <a:solidFill>
                  <a:srgbClr val="BABAB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545285" y="282857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98989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700" dirty="0">
                <a:solidFill>
                  <a:srgbClr val="9898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495695" y="330624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767676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700" dirty="0">
                <a:solidFill>
                  <a:srgbClr val="76767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446105" y="378392"/>
              <a:ext cx="2231701" cy="45089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54545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700" dirty="0">
                <a:solidFill>
                  <a:srgbClr val="5454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396514" y="426159"/>
              <a:ext cx="223170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7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265948" y="3687938"/>
            <a:ext cx="207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WiFi</a:t>
            </a:r>
            <a:r>
              <a: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SD</a:t>
            </a:r>
            <a:r>
              <a: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卡</a:t>
            </a:r>
            <a:endParaRPr lang="zh-CN" altLang="en-US" sz="2400" b="1" spc="300" dirty="0">
              <a:solidFill>
                <a:srgbClr val="323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265948" y="4071786"/>
            <a:ext cx="2928098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系统利用Wi-Fi技术实现远程监控视频传输，结合SD卡存储功能，用户可以通过移动终端便捷地查看和回放监控视频。</a:t>
            </a:r>
            <a:endParaRPr lang="zh-CN" altLang="en-US" sz="1600" spc="300" dirty="0">
              <a:solidFill>
                <a:srgbClr val="323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这种组合方式不仅提高了数据传输效率，还确保了监控视频的安全性和完整性。</a:t>
            </a:r>
            <a:endParaRPr lang="zh-CN" altLang="en-US" sz="1600" spc="300" dirty="0">
              <a:solidFill>
                <a:srgbClr val="323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263902" y="3687938"/>
            <a:ext cx="2244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简洁直观</a:t>
            </a:r>
            <a:r>
              <a:rPr lang="zh-CN" altLang="en-US" sz="2400" b="1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</a:t>
            </a:r>
            <a:endParaRPr lang="zh-CN" altLang="en-US" sz="2400" b="1" spc="300" dirty="0">
              <a:solidFill>
                <a:srgbClr val="323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63902" y="4071786"/>
            <a:ext cx="2928098" cy="245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spc="3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设计简洁美观、操作简单易懂的信息交互界面，通过优化界面布局和设计操作流程，提供友好的用户体验。界面设计注重简洁性与易用性，使用户能够快速上手并高效使用系统功能。</a:t>
            </a:r>
            <a:endParaRPr lang="zh-CN" altLang="en-US" sz="1600" spc="300" dirty="0">
              <a:solidFill>
                <a:srgbClr val="3232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20111" y="443351"/>
            <a:ext cx="507200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  <p:bldLst>
      <p:bldP spid="88" grpId="0"/>
      <p:bldP spid="89" grpId="0"/>
      <p:bldP spid="28" grpId="0"/>
      <p:bldP spid="29" grpId="0"/>
      <p:bldP spid="72" grpId="0"/>
      <p:bldP spid="73" grpId="0"/>
      <p:bldP spid="74" grpId="0"/>
      <p:bldP spid="75" grpId="0"/>
      <p:bldP spid="90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0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0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0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1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1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2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2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3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3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4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4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5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5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6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6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7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7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8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8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19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19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2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0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0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20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20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20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20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20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20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207.xml><?xml version="1.0" encoding="utf-8"?>
<p:tagLst xmlns:p="http://schemas.openxmlformats.org/presentationml/2006/main">
  <p:tag name="ISPRING_PRESENTATION_TITLE" val="简约线条"/>
  <p:tag name="ISPRING_FIRST_PUBLISH" val="1"/>
  <p:tag name="commondata" val="eyJoZGlkIjoiM2NkMzE4NTlmMGUxNjNiODhiYjUzOGY0Zjc3MjVlMmMifQ=="/>
</p:tagLst>
</file>

<file path=ppt/tags/tag21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2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3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4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5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6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7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8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29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0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1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2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3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4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5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6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7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8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39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4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40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41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42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43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44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45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46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47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48.xml><?xml version="1.0" encoding="utf-8"?>
<p:tagLst xmlns:p="http://schemas.openxmlformats.org/presentationml/2006/main">
  <p:tag name="KSO_WM_DIAGRAM_VIRTUALLY_FRAME" val="{&quot;height&quot;:540.5009448818898,&quot;left&quot;:-0.28165354330708664,&quot;top&quot;:-0.25047244094488186,&quot;width&quot;:960.5632283464568}"/>
</p:tagLst>
</file>

<file path=ppt/tags/tag49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50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1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2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3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4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5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6.xml><?xml version="1.0" encoding="utf-8"?>
<p:tagLst xmlns:p="http://schemas.openxmlformats.org/presentationml/2006/main">
  <p:tag name="KSO_WM_DIAGRAM_VIRTUALLY_FRAME" val="{&quot;height&quot;:540.5009448818898,&quot;left&quot;:-0.28165354330708664,&quot;top&quot;:-0.25047244094488186,&quot;width&quot;:960.5632283464568}"/>
</p:tagLst>
</file>

<file path=ppt/tags/tag57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8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59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60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1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2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3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4.xml><?xml version="1.0" encoding="utf-8"?>
<p:tagLst xmlns:p="http://schemas.openxmlformats.org/presentationml/2006/main">
  <p:tag name="KSO_WM_DIAGRAM_VIRTUALLY_FRAME" val="{&quot;height&quot;:540.5009448818898,&quot;left&quot;:-0.28165354330708664,&quot;top&quot;:-0.25047244094488186,&quot;width&quot;:960.5632283464568}"/>
</p:tagLst>
</file>

<file path=ppt/tags/tag65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6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7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8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69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70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1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2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3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4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5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6.xml><?xml version="1.0" encoding="utf-8"?>
<p:tagLst xmlns:p="http://schemas.openxmlformats.org/presentationml/2006/main">
  <p:tag name="KSO_WM_DIAGRAM_VIRTUALLY_FRAME" val="{&quot;height&quot;:540.5009448818898,&quot;left&quot;:-0.28165354330708664,&quot;top&quot;:-0.25047244094488186,&quot;width&quot;:960.5632283464568}"/>
</p:tagLst>
</file>

<file path=ppt/tags/tag77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8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79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8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80.xml><?xml version="1.0" encoding="utf-8"?>
<p:tagLst xmlns:p="http://schemas.openxmlformats.org/presentationml/2006/main">
  <p:tag name="KSO_WM_DIAGRAM_VIRTUALLY_FRAME" val="{&quot;height&quot;:540.5009448818898,&quot;left&quot;:-0.28165354330708664,&quot;top&quot;:-0.25047244094488186,&quot;width&quot;:960.5632283464568}"/>
</p:tagLst>
</file>

<file path=ppt/tags/tag81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82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83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84.xml><?xml version="1.0" encoding="utf-8"?>
<p:tagLst xmlns:p="http://schemas.openxmlformats.org/presentationml/2006/main">
  <p:tag name="KSO_WM_DIAGRAM_VIRTUALLY_FRAME" val="{&quot;height&quot;:540.5009448818898,&quot;left&quot;:-0.28165354330708664,&quot;top&quot;:-0.25047244094488186,&quot;width&quot;:960.5632283464568}"/>
</p:tagLst>
</file>

<file path=ppt/tags/tag85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86.xml><?xml version="1.0" encoding="utf-8"?>
<p:tagLst xmlns:p="http://schemas.openxmlformats.org/presentationml/2006/main">
  <p:tag name="KSO_WM_DIAGRAM_VIRTUALLY_FRAME" val="{&quot;height&quot;:548.3009448818899,&quot;left&quot;:-0.28165354330712944,&quot;top&quot;:-8.050472440944873,&quot;width&quot;:960.5632283464569}"/>
</p:tagLst>
</file>

<file path=ppt/tags/tag8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8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8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.xml><?xml version="1.0" encoding="utf-8"?>
<p:tagLst xmlns:p="http://schemas.openxmlformats.org/presentationml/2006/main">
  <p:tag name="KSO_WM_DIAGRAM_VIRTUALLY_FRAME" val="{&quot;height&quot;:177.86881889763777,&quot;left&quot;:31.271811023622046,&quot;top&quot;:181.0655905511811,&quot;width&quot;:897.4563779527558}"/>
</p:tagLst>
</file>

<file path=ppt/tags/tag90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1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2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3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4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5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6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7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8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ags/tag99.xml><?xml version="1.0" encoding="utf-8"?>
<p:tagLst xmlns:p="http://schemas.openxmlformats.org/presentationml/2006/main">
  <p:tag name="KSO_WM_DIAGRAM_VIRTUALLY_FRAME" val="{&quot;height&quot;:710.3184587396114,&quot;left&quot;:206.56000590618834,&quot;top&quot;:-158.9184587396114,&quot;width&quot;:860.1924271829972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2832</Words>
  <Application>WPS 演示</Application>
  <PresentationFormat>Widescreen</PresentationFormat>
  <Paragraphs>464</Paragraphs>
  <Slides>17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</vt:lpstr>
      <vt:lpstr>微软雅黑</vt:lpstr>
      <vt:lpstr>微软雅黑 Light</vt:lpstr>
      <vt:lpstr>仓耳今楷05-6763 W05</vt:lpstr>
      <vt:lpstr>等线</vt:lpstr>
      <vt:lpstr>Arial Unicode MS</vt:lpstr>
      <vt:lpstr>等线 Light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极简线条</dc:title>
  <dc:creator>第一PPT</dc:creator>
  <cp:keywords>www.1ppt.com</cp:keywords>
  <dc:description>www.1ppt.com</dc:description>
  <cp:lastModifiedBy>pluto</cp:lastModifiedBy>
  <cp:revision>118</cp:revision>
  <dcterms:created xsi:type="dcterms:W3CDTF">2019-07-26T02:46:00Z</dcterms:created>
  <dcterms:modified xsi:type="dcterms:W3CDTF">2024-10-26T06:24:20Z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2dafb3-132a-46b9-83a0-0e9a533a1d85_Enabled">
    <vt:lpwstr>true</vt:lpwstr>
  </property>
  <property fmtid="{D5CDD505-2E9C-101B-9397-08002B2CF9AE}" pid="3" name="MSIP_Label_9a2dafb3-132a-46b9-83a0-0e9a533a1d85_SetDate">
    <vt:lpwstr>2024-10-25T09:13:19Z</vt:lpwstr>
  </property>
  <property fmtid="{D5CDD505-2E9C-101B-9397-08002B2CF9AE}" pid="4" name="MSIP_Label_9a2dafb3-132a-46b9-83a0-0e9a533a1d85_Method">
    <vt:lpwstr>Standard</vt:lpwstr>
  </property>
  <property fmtid="{D5CDD505-2E9C-101B-9397-08002B2CF9AE}" pid="5" name="MSIP_Label_9a2dafb3-132a-46b9-83a0-0e9a533a1d85_Name">
    <vt:lpwstr>Datalogic Confidential Internal</vt:lpwstr>
  </property>
  <property fmtid="{D5CDD505-2E9C-101B-9397-08002B2CF9AE}" pid="6" name="MSIP_Label_9a2dafb3-132a-46b9-83a0-0e9a533a1d85_SiteId">
    <vt:lpwstr>fa92fa5a-de6c-4caf-a2ae-f13cb9d1c40a</vt:lpwstr>
  </property>
  <property fmtid="{D5CDD505-2E9C-101B-9397-08002B2CF9AE}" pid="7" name="MSIP_Label_9a2dafb3-132a-46b9-83a0-0e9a533a1d85_ActionId">
    <vt:lpwstr>11d14d68-c814-427c-bad7-c72eb303aaa3</vt:lpwstr>
  </property>
  <property fmtid="{D5CDD505-2E9C-101B-9397-08002B2CF9AE}" pid="8" name="MSIP_Label_9a2dafb3-132a-46b9-83a0-0e9a533a1d85_ContentBits">
    <vt:lpwstr>2</vt:lpwstr>
  </property>
  <property fmtid="{D5CDD505-2E9C-101B-9397-08002B2CF9AE}" pid="9" name="ClassificationContentMarkingFooterLocations">
    <vt:lpwstr>第一PPT，www.1ppt.com:8\Office 主题:8</vt:lpwstr>
  </property>
  <property fmtid="{D5CDD505-2E9C-101B-9397-08002B2CF9AE}" pid="10" name="ClassificationContentMarkingFooterText">
    <vt:lpwstr>INTERNAL Datalogic Confidential</vt:lpwstr>
  </property>
  <property fmtid="{D5CDD505-2E9C-101B-9397-08002B2CF9AE}" pid="11" name="ICV">
    <vt:lpwstr>704395D215654CD099F02C727AF1EDED_12</vt:lpwstr>
  </property>
  <property fmtid="{D5CDD505-2E9C-101B-9397-08002B2CF9AE}" pid="12" name="KSOProductBuildVer">
    <vt:lpwstr>2052-12.1.0.18608</vt:lpwstr>
  </property>
</Properties>
</file>