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Layouts/slideLayout48.xml" ContentType="application/vnd.openxmlformats-officedocument.presentationml.slideLayout+xml"/>
  <Override PartName="/ppt/notesSlides/notesSlide87.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Layouts/slideLayout40.xml" ContentType="application/vnd.openxmlformats-officedocument.presentationml.slideLayout+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Layouts/slideLayout45.xml" ContentType="application/vnd.openxmlformats-officedocument.presentationml.slideLayout+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Layouts/slideLayout39.xml" ContentType="application/vnd.openxmlformats-officedocument.presentationml.slideLayout+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Layouts/slideLayout44.xml" ContentType="application/vnd.openxmlformats-officedocument.presentationml.slideLayout+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commentAuthors.xml" ContentType="application/vnd.openxmlformats-officedocument.presentationml.commentAuthors+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Layouts/slideLayout38.xml" ContentType="application/vnd.openxmlformats-officedocument.presentationml.slideLayout+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55.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62" r:id="rId1"/>
    <p:sldMasterId id="2147483700" r:id="rId2"/>
    <p:sldMasterId id="2147483713" r:id="rId3"/>
    <p:sldMasterId id="2147483727" r:id="rId4"/>
  </p:sldMasterIdLst>
  <p:notesMasterIdLst>
    <p:notesMasterId r:id="rId209"/>
  </p:notesMasterIdLst>
  <p:sldIdLst>
    <p:sldId id="329" r:id="rId5"/>
    <p:sldId id="517" r:id="rId6"/>
    <p:sldId id="778" r:id="rId7"/>
    <p:sldId id="779" r:id="rId8"/>
    <p:sldId id="780" r:id="rId9"/>
    <p:sldId id="781" r:id="rId10"/>
    <p:sldId id="782" r:id="rId11"/>
    <p:sldId id="783" r:id="rId12"/>
    <p:sldId id="797" r:id="rId13"/>
    <p:sldId id="798" r:id="rId14"/>
    <p:sldId id="784" r:id="rId15"/>
    <p:sldId id="785" r:id="rId16"/>
    <p:sldId id="786" r:id="rId17"/>
    <p:sldId id="787" r:id="rId18"/>
    <p:sldId id="788" r:id="rId19"/>
    <p:sldId id="789" r:id="rId20"/>
    <p:sldId id="790" r:id="rId21"/>
    <p:sldId id="791" r:id="rId22"/>
    <p:sldId id="792" r:id="rId23"/>
    <p:sldId id="793" r:id="rId24"/>
    <p:sldId id="794" r:id="rId25"/>
    <p:sldId id="795" r:id="rId26"/>
    <p:sldId id="443" r:id="rId27"/>
    <p:sldId id="444" r:id="rId28"/>
    <p:sldId id="445" r:id="rId29"/>
    <p:sldId id="446" r:id="rId30"/>
    <p:sldId id="447" r:id="rId31"/>
    <p:sldId id="448" r:id="rId32"/>
    <p:sldId id="449" r:id="rId33"/>
    <p:sldId id="519" r:id="rId34"/>
    <p:sldId id="520" r:id="rId35"/>
    <p:sldId id="521" r:id="rId36"/>
    <p:sldId id="522"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539" r:id="rId54"/>
    <p:sldId id="540" r:id="rId55"/>
    <p:sldId id="541" r:id="rId56"/>
    <p:sldId id="542" r:id="rId57"/>
    <p:sldId id="543" r:id="rId58"/>
    <p:sldId id="544" r:id="rId59"/>
    <p:sldId id="545" r:id="rId60"/>
    <p:sldId id="546" r:id="rId61"/>
    <p:sldId id="547" r:id="rId62"/>
    <p:sldId id="548" r:id="rId63"/>
    <p:sldId id="549" r:id="rId64"/>
    <p:sldId id="550" r:id="rId65"/>
    <p:sldId id="551" r:id="rId66"/>
    <p:sldId id="552" r:id="rId67"/>
    <p:sldId id="553" r:id="rId68"/>
    <p:sldId id="554" r:id="rId69"/>
    <p:sldId id="555" r:id="rId70"/>
    <p:sldId id="695" r:id="rId71"/>
    <p:sldId id="696" r:id="rId72"/>
    <p:sldId id="697" r:id="rId73"/>
    <p:sldId id="698" r:id="rId74"/>
    <p:sldId id="699" r:id="rId75"/>
    <p:sldId id="556" r:id="rId76"/>
    <p:sldId id="557" r:id="rId77"/>
    <p:sldId id="558" r:id="rId78"/>
    <p:sldId id="559" r:id="rId79"/>
    <p:sldId id="560" r:id="rId80"/>
    <p:sldId id="561" r:id="rId81"/>
    <p:sldId id="562" r:id="rId82"/>
    <p:sldId id="563" r:id="rId83"/>
    <p:sldId id="564" r:id="rId84"/>
    <p:sldId id="565" r:id="rId85"/>
    <p:sldId id="566" r:id="rId86"/>
    <p:sldId id="567" r:id="rId87"/>
    <p:sldId id="568" r:id="rId88"/>
    <p:sldId id="569" r:id="rId89"/>
    <p:sldId id="570" r:id="rId90"/>
    <p:sldId id="571" r:id="rId91"/>
    <p:sldId id="572" r:id="rId92"/>
    <p:sldId id="573" r:id="rId93"/>
    <p:sldId id="574" r:id="rId94"/>
    <p:sldId id="575" r:id="rId95"/>
    <p:sldId id="576" r:id="rId96"/>
    <p:sldId id="577" r:id="rId97"/>
    <p:sldId id="578" r:id="rId98"/>
    <p:sldId id="579" r:id="rId99"/>
    <p:sldId id="580" r:id="rId100"/>
    <p:sldId id="581" r:id="rId101"/>
    <p:sldId id="582" r:id="rId102"/>
    <p:sldId id="583" r:id="rId103"/>
    <p:sldId id="584" r:id="rId104"/>
    <p:sldId id="585" r:id="rId105"/>
    <p:sldId id="586" r:id="rId106"/>
    <p:sldId id="587" r:id="rId107"/>
    <p:sldId id="588" r:id="rId108"/>
    <p:sldId id="589" r:id="rId109"/>
    <p:sldId id="590" r:id="rId110"/>
    <p:sldId id="591" r:id="rId111"/>
    <p:sldId id="592" r:id="rId112"/>
    <p:sldId id="593" r:id="rId113"/>
    <p:sldId id="594" r:id="rId114"/>
    <p:sldId id="595" r:id="rId115"/>
    <p:sldId id="596" r:id="rId116"/>
    <p:sldId id="597" r:id="rId117"/>
    <p:sldId id="598" r:id="rId118"/>
    <p:sldId id="599" r:id="rId119"/>
    <p:sldId id="600" r:id="rId120"/>
    <p:sldId id="601" r:id="rId121"/>
    <p:sldId id="602" r:id="rId122"/>
    <p:sldId id="603" r:id="rId123"/>
    <p:sldId id="604" r:id="rId124"/>
    <p:sldId id="605" r:id="rId125"/>
    <p:sldId id="607" r:id="rId126"/>
    <p:sldId id="608" r:id="rId127"/>
    <p:sldId id="609" r:id="rId128"/>
    <p:sldId id="610" r:id="rId129"/>
    <p:sldId id="614" r:id="rId130"/>
    <p:sldId id="617" r:id="rId131"/>
    <p:sldId id="621" r:id="rId132"/>
    <p:sldId id="622" r:id="rId133"/>
    <p:sldId id="686" r:id="rId134"/>
    <p:sldId id="631" r:id="rId135"/>
    <p:sldId id="633" r:id="rId136"/>
    <p:sldId id="634" r:id="rId137"/>
    <p:sldId id="687" r:id="rId138"/>
    <p:sldId id="636" r:id="rId139"/>
    <p:sldId id="688" r:id="rId140"/>
    <p:sldId id="641" r:id="rId141"/>
    <p:sldId id="689" r:id="rId142"/>
    <p:sldId id="645" r:id="rId143"/>
    <p:sldId id="646" r:id="rId144"/>
    <p:sldId id="691" r:id="rId145"/>
    <p:sldId id="694" r:id="rId146"/>
    <p:sldId id="690" r:id="rId147"/>
    <p:sldId id="693" r:id="rId148"/>
    <p:sldId id="673" r:id="rId149"/>
    <p:sldId id="692" r:id="rId150"/>
    <p:sldId id="796" r:id="rId151"/>
    <p:sldId id="722" r:id="rId152"/>
    <p:sldId id="723" r:id="rId153"/>
    <p:sldId id="724" r:id="rId154"/>
    <p:sldId id="725" r:id="rId155"/>
    <p:sldId id="726" r:id="rId156"/>
    <p:sldId id="721" r:id="rId157"/>
    <p:sldId id="727" r:id="rId158"/>
    <p:sldId id="728" r:id="rId159"/>
    <p:sldId id="729" r:id="rId160"/>
    <p:sldId id="731" r:id="rId161"/>
    <p:sldId id="733" r:id="rId162"/>
    <p:sldId id="732" r:id="rId163"/>
    <p:sldId id="734" r:id="rId164"/>
    <p:sldId id="735" r:id="rId165"/>
    <p:sldId id="736" r:id="rId166"/>
    <p:sldId id="737" r:id="rId167"/>
    <p:sldId id="738" r:id="rId168"/>
    <p:sldId id="739" r:id="rId169"/>
    <p:sldId id="740" r:id="rId170"/>
    <p:sldId id="741" r:id="rId171"/>
    <p:sldId id="744" r:id="rId172"/>
    <p:sldId id="742" r:id="rId173"/>
    <p:sldId id="743" r:id="rId174"/>
    <p:sldId id="745" r:id="rId175"/>
    <p:sldId id="746" r:id="rId176"/>
    <p:sldId id="747" r:id="rId177"/>
    <p:sldId id="752" r:id="rId178"/>
    <p:sldId id="766" r:id="rId179"/>
    <p:sldId id="767" r:id="rId180"/>
    <p:sldId id="768" r:id="rId181"/>
    <p:sldId id="769" r:id="rId182"/>
    <p:sldId id="771" r:id="rId183"/>
    <p:sldId id="770" r:id="rId184"/>
    <p:sldId id="772" r:id="rId185"/>
    <p:sldId id="773" r:id="rId186"/>
    <p:sldId id="774" r:id="rId187"/>
    <p:sldId id="775" r:id="rId188"/>
    <p:sldId id="776" r:id="rId189"/>
    <p:sldId id="777" r:id="rId190"/>
    <p:sldId id="748" r:id="rId191"/>
    <p:sldId id="755" r:id="rId192"/>
    <p:sldId id="756" r:id="rId193"/>
    <p:sldId id="751" r:id="rId194"/>
    <p:sldId id="749" r:id="rId195"/>
    <p:sldId id="757" r:id="rId196"/>
    <p:sldId id="759" r:id="rId197"/>
    <p:sldId id="758" r:id="rId198"/>
    <p:sldId id="760" r:id="rId199"/>
    <p:sldId id="750" r:id="rId200"/>
    <p:sldId id="761" r:id="rId201"/>
    <p:sldId id="753" r:id="rId202"/>
    <p:sldId id="763" r:id="rId203"/>
    <p:sldId id="762" r:id="rId204"/>
    <p:sldId id="754" r:id="rId205"/>
    <p:sldId id="701" r:id="rId206"/>
    <p:sldId id="700" r:id="rId207"/>
    <p:sldId id="685" r:id="rId20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eynep"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63E2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228" autoAdjust="0"/>
    <p:restoredTop sz="93804" autoAdjust="0"/>
  </p:normalViewPr>
  <p:slideViewPr>
    <p:cSldViewPr>
      <p:cViewPr>
        <p:scale>
          <a:sx n="66" d="100"/>
          <a:sy n="66" d="100"/>
        </p:scale>
        <p:origin x="-9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slide" Target="slides/slide177.xml"/><Relationship Id="rId186" Type="http://schemas.openxmlformats.org/officeDocument/2006/relationships/slide" Target="slides/slide182.xml"/><Relationship Id="rId211"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92" Type="http://schemas.openxmlformats.org/officeDocument/2006/relationships/slide" Target="slides/slide188.xml"/><Relationship Id="rId197" Type="http://schemas.openxmlformats.org/officeDocument/2006/relationships/slide" Target="slides/slide193.xml"/><Relationship Id="rId206" Type="http://schemas.openxmlformats.org/officeDocument/2006/relationships/slide" Target="slides/slide202.xml"/><Relationship Id="rId201" Type="http://schemas.openxmlformats.org/officeDocument/2006/relationships/slide" Target="slides/slide197.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slide" Target="slides/slide178.xml"/><Relationship Id="rId187" Type="http://schemas.openxmlformats.org/officeDocument/2006/relationships/slide" Target="slides/slide183.xml"/><Relationship Id="rId1" Type="http://schemas.openxmlformats.org/officeDocument/2006/relationships/slideMaster" Target="slideMasters/slideMaster1.xml"/><Relationship Id="rId6" Type="http://schemas.openxmlformats.org/officeDocument/2006/relationships/slide" Target="slides/slide2.xml"/><Relationship Id="rId212" Type="http://schemas.openxmlformats.org/officeDocument/2006/relationships/viewProps" Target="viewProps.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slide" Target="slides/slide198.xml"/><Relationship Id="rId207" Type="http://schemas.openxmlformats.org/officeDocument/2006/relationships/slide" Target="slides/slide203.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1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slide" Target="slides/slide199.xml"/><Relationship Id="rId208" Type="http://schemas.openxmlformats.org/officeDocument/2006/relationships/slide" Target="slides/slide204.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slideMaster" Target="slideMasters/slideMaster3.xml"/><Relationship Id="rId214" Type="http://schemas.openxmlformats.org/officeDocument/2006/relationships/tableStyles" Target="tableStyles.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notesMaster" Target="notesMasters/notesMaster1.xml"/><Relationship Id="rId190" Type="http://schemas.openxmlformats.org/officeDocument/2006/relationships/slide" Target="slides/slide186.xml"/><Relationship Id="rId204" Type="http://schemas.openxmlformats.org/officeDocument/2006/relationships/slide" Target="slides/slide200.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4.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commentAuthors" Target="commentAuthors.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B0765-78F4-4389-A328-5546CF28ABA5}" type="datetimeFigureOut">
              <a:rPr lang="zh-CN" altLang="en-US" smtClean="0"/>
              <a:pPr/>
              <a:t>2018/5/16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85D82-B5AA-4BD5-8214-C1253840227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D53657E-24D4-4601-8292-B2513B603E28}" type="slidenum">
              <a:rPr lang="de-DE" smtClean="0">
                <a:solidFill>
                  <a:prstClr val="black"/>
                </a:solidFill>
              </a:rPr>
              <a:pPr/>
              <a:t>9</a:t>
            </a:fld>
            <a:endParaRPr lang="de-DE" smtClean="0">
              <a:solidFill>
                <a:prstClr val="black"/>
              </a:solidFill>
            </a:endParaRPr>
          </a:p>
        </p:txBody>
      </p:sp>
      <p:sp>
        <p:nvSpPr>
          <p:cNvPr id="51203" name="Rectangle 2"/>
          <p:cNvSpPr>
            <a:spLocks noGrp="1" noRot="1" noChangeAspect="1" noChangeArrowheads="1" noTextEdit="1"/>
          </p:cNvSpPr>
          <p:nvPr>
            <p:ph type="sldImg"/>
          </p:nvPr>
        </p:nvSpPr>
        <p:spPr>
          <a:xfrm>
            <a:off x="1143000" y="685800"/>
            <a:ext cx="4572000" cy="3429000"/>
          </a:xfrm>
          <a:ln/>
        </p:spPr>
      </p:sp>
      <p:sp>
        <p:nvSpPr>
          <p:cNvPr id="51204" name="Rectangle 3"/>
          <p:cNvSpPr>
            <a:spLocks noGrp="1" noChangeArrowheads="1"/>
          </p:cNvSpPr>
          <p:nvPr>
            <p:ph type="body" idx="1"/>
          </p:nvPr>
        </p:nvSpPr>
        <p:spPr>
          <a:noFill/>
          <a:ln/>
        </p:spPr>
        <p:txBody>
          <a:bodyPr/>
          <a:lstStyle/>
          <a:p>
            <a:r>
              <a:rPr lang="de-AT" smtClean="0"/>
              <a:t>Could a RS be a persuasive technology? In fact depending on the application area RS are deployed to:</a:t>
            </a:r>
          </a:p>
          <a:p>
            <a:endParaRPr lang="de-AT"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30</a:t>
            </a:fld>
            <a:endParaRPr lang="de-DE"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31</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33</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34</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35</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37</a:t>
            </a:fld>
            <a:endParaRPr lang="de-DE" dirty="0"/>
          </a:p>
        </p:txBody>
      </p:sp>
    </p:spTree>
    <p:extLst>
      <p:ext uri="{BB962C8B-B14F-4D97-AF65-F5344CB8AC3E}">
        <p14:creationId xmlns="" xmlns:p14="http://schemas.microsoft.com/office/powerpoint/2010/main" val="3726450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38</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39</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40</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10</a:t>
            </a:fld>
            <a:endParaRPr lang="de-DE" dirty="0">
              <a:solidFill>
                <a:prstClr val="black"/>
              </a:solidFill>
            </a:endParaRPr>
          </a:p>
        </p:txBody>
      </p:sp>
    </p:spTree>
    <p:extLst>
      <p:ext uri="{BB962C8B-B14F-4D97-AF65-F5344CB8AC3E}">
        <p14:creationId xmlns="" xmlns:p14="http://schemas.microsoft.com/office/powerpoint/2010/main" val="1911503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42</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43</a:t>
            </a:fld>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44</a:t>
            </a:fld>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45</a:t>
            </a:fld>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46</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47</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48</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49</a:t>
            </a:fld>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50</a:t>
            </a:fld>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51</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23</a:t>
            </a:fld>
            <a:endParaRPr lang="de-DE" dirty="0">
              <a:solidFill>
                <a:prstClr val="black"/>
              </a:solidFill>
            </a:endParaRPr>
          </a:p>
        </p:txBody>
      </p:sp>
    </p:spTree>
    <p:extLst>
      <p:ext uri="{BB962C8B-B14F-4D97-AF65-F5344CB8AC3E}">
        <p14:creationId xmlns="" xmlns:p14="http://schemas.microsoft.com/office/powerpoint/2010/main" val="2082411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52</a:t>
            </a:fld>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53</a:t>
            </a:fld>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54</a:t>
            </a:fld>
            <a:endParaRPr lang="de-DE" dirty="0"/>
          </a:p>
        </p:txBody>
      </p:sp>
    </p:spTree>
    <p:extLst>
      <p:ext uri="{BB962C8B-B14F-4D97-AF65-F5344CB8AC3E}">
        <p14:creationId xmlns="" xmlns:p14="http://schemas.microsoft.com/office/powerpoint/2010/main" val="3275714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55</a:t>
            </a:fld>
            <a:endParaRPr lang="de-DE" dirty="0"/>
          </a:p>
        </p:txBody>
      </p:sp>
    </p:spTree>
    <p:extLst>
      <p:ext uri="{BB962C8B-B14F-4D97-AF65-F5344CB8AC3E}">
        <p14:creationId xmlns="" xmlns:p14="http://schemas.microsoft.com/office/powerpoint/2010/main" val="27915634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56</a:t>
            </a:fld>
            <a:endParaRPr lang="de-DE" dirty="0"/>
          </a:p>
        </p:txBody>
      </p:sp>
    </p:spTree>
    <p:extLst>
      <p:ext uri="{BB962C8B-B14F-4D97-AF65-F5344CB8AC3E}">
        <p14:creationId xmlns="" xmlns:p14="http://schemas.microsoft.com/office/powerpoint/2010/main" val="3899986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57</a:t>
            </a:fld>
            <a:endParaRPr lang="de-DE" dirty="0"/>
          </a:p>
        </p:txBody>
      </p:sp>
    </p:spTree>
    <p:extLst>
      <p:ext uri="{BB962C8B-B14F-4D97-AF65-F5344CB8AC3E}">
        <p14:creationId xmlns="" xmlns:p14="http://schemas.microsoft.com/office/powerpoint/2010/main" val="2796910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58</a:t>
            </a:fld>
            <a:endParaRPr lang="de-DE"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59</a:t>
            </a:fld>
            <a:endParaRPr lang="de-DE"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60</a:t>
            </a:fld>
            <a:endParaRPr lang="de-DE"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61</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24</a:t>
            </a:fld>
            <a:endParaRPr lang="de-DE" dirty="0">
              <a:solidFill>
                <a:prstClr val="black"/>
              </a:solidFill>
            </a:endParaRPr>
          </a:p>
        </p:txBody>
      </p:sp>
    </p:spTree>
    <p:extLst>
      <p:ext uri="{BB962C8B-B14F-4D97-AF65-F5344CB8AC3E}">
        <p14:creationId xmlns="" xmlns:p14="http://schemas.microsoft.com/office/powerpoint/2010/main" val="1689412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62</a:t>
            </a:fld>
            <a:endParaRPr lang="de-DE"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64</a:t>
            </a:fld>
            <a:endParaRPr lang="de-DE" dirty="0"/>
          </a:p>
        </p:txBody>
      </p:sp>
    </p:spTree>
    <p:extLst>
      <p:ext uri="{BB962C8B-B14F-4D97-AF65-F5344CB8AC3E}">
        <p14:creationId xmlns="" xmlns:p14="http://schemas.microsoft.com/office/powerpoint/2010/main" val="36894310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65</a:t>
            </a:fld>
            <a:endParaRPr lang="de-DE" dirty="0"/>
          </a:p>
        </p:txBody>
      </p:sp>
    </p:spTree>
    <p:extLst>
      <p:ext uri="{BB962C8B-B14F-4D97-AF65-F5344CB8AC3E}">
        <p14:creationId xmlns="" xmlns:p14="http://schemas.microsoft.com/office/powerpoint/2010/main" val="27372079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66</a:t>
            </a:fld>
            <a:endParaRPr lang="de-DE" dirty="0"/>
          </a:p>
        </p:txBody>
      </p:sp>
    </p:spTree>
    <p:extLst>
      <p:ext uri="{BB962C8B-B14F-4D97-AF65-F5344CB8AC3E}">
        <p14:creationId xmlns="" xmlns:p14="http://schemas.microsoft.com/office/powerpoint/2010/main" val="1807964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72</a:t>
            </a:fld>
            <a:endParaRPr lang="de-D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73</a:t>
            </a:fld>
            <a:endParaRPr lang="de-DE"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74</a:t>
            </a:fld>
            <a:endParaRPr lang="de-DE" dirty="0" smtClean="0"/>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p:spPr>
        <p:txBody>
          <a:bodyPr/>
          <a:lstStyle/>
          <a:p>
            <a:endParaRPr lang="en-GB"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75</a:t>
            </a:fld>
            <a:endParaRPr lang="de-DE" smtClean="0"/>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solidFill>
                  <a:prstClr val="black"/>
                </a:solidFill>
              </a:rPr>
              <a:pPr/>
              <a:t>76</a:t>
            </a:fld>
            <a:endParaRPr lang="de-DE" smtClean="0">
              <a:solidFill>
                <a:prstClr val="black"/>
              </a:solidFill>
            </a:endParaRPr>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77</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58465" y="686474"/>
            <a:ext cx="4941072" cy="3428114"/>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25</a:t>
            </a:fld>
            <a:endParaRPr lang="de-DE" dirty="0">
              <a:solidFill>
                <a:prstClr val="black"/>
              </a:solidFill>
            </a:endParaRPr>
          </a:p>
        </p:txBody>
      </p:sp>
    </p:spTree>
    <p:extLst>
      <p:ext uri="{BB962C8B-B14F-4D97-AF65-F5344CB8AC3E}">
        <p14:creationId xmlns="" xmlns:p14="http://schemas.microsoft.com/office/powerpoint/2010/main" val="30340865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58465" y="686474"/>
            <a:ext cx="4941072" cy="3428114"/>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78</a:t>
            </a:fld>
            <a:endParaRPr lang="de-DE"/>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79</a:t>
            </a:fld>
            <a:endParaRPr lang="de-DE" smtClean="0"/>
          </a:p>
        </p:txBody>
      </p:sp>
      <p:sp>
        <p:nvSpPr>
          <p:cNvPr id="83971" name="Rectangle 2"/>
          <p:cNvSpPr>
            <a:spLocks noGrp="1" noRot="1" noChangeAspect="1" noChangeArrowheads="1" noTextEdit="1"/>
          </p:cNvSpPr>
          <p:nvPr>
            <p:ph type="sldImg"/>
          </p:nvPr>
        </p:nvSpPr>
        <p:spPr>
          <a:xfrm>
            <a:off x="958465" y="686474"/>
            <a:ext cx="4941072" cy="3428114"/>
          </a:xfrm>
          <a:ln/>
        </p:spPr>
      </p:sp>
      <p:sp>
        <p:nvSpPr>
          <p:cNvPr id="839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80</a:t>
            </a:fld>
            <a:endParaRPr lang="de-DE" smtClean="0"/>
          </a:p>
        </p:txBody>
      </p:sp>
      <p:sp>
        <p:nvSpPr>
          <p:cNvPr id="83971" name="Rectangle 2"/>
          <p:cNvSpPr>
            <a:spLocks noGrp="1" noRot="1" noChangeAspect="1" noChangeArrowheads="1" noTextEdit="1"/>
          </p:cNvSpPr>
          <p:nvPr>
            <p:ph type="sldImg"/>
          </p:nvPr>
        </p:nvSpPr>
        <p:spPr>
          <a:xfrm>
            <a:off x="958465" y="686474"/>
            <a:ext cx="4941072" cy="3428114"/>
          </a:xfrm>
          <a:ln/>
        </p:spPr>
      </p:sp>
      <p:sp>
        <p:nvSpPr>
          <p:cNvPr id="839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81</a:t>
            </a:fld>
            <a:endParaRPr lang="de-DE" smtClean="0"/>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82</a:t>
            </a:fld>
            <a:endParaRPr lang="de-DE" smtClean="0"/>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83</a:t>
            </a:fld>
            <a:endParaRPr lang="de-DE" smtClean="0"/>
          </a:p>
        </p:txBody>
      </p:sp>
      <p:sp>
        <p:nvSpPr>
          <p:cNvPr id="83971" name="Rectangle 2"/>
          <p:cNvSpPr>
            <a:spLocks noGrp="1" noRot="1" noChangeAspect="1" noChangeArrowheads="1" noTextEdit="1"/>
          </p:cNvSpPr>
          <p:nvPr>
            <p:ph type="sldImg"/>
          </p:nvPr>
        </p:nvSpPr>
        <p:spPr>
          <a:xfrm>
            <a:off x="958465" y="686474"/>
            <a:ext cx="4941072" cy="3428114"/>
          </a:xfrm>
          <a:ln/>
        </p:spPr>
      </p:sp>
      <p:sp>
        <p:nvSpPr>
          <p:cNvPr id="839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84</a:t>
            </a:fld>
            <a:endParaRPr lang="de-DE" dirty="0"/>
          </a:p>
        </p:txBody>
      </p:sp>
    </p:spTree>
    <p:extLst>
      <p:ext uri="{BB962C8B-B14F-4D97-AF65-F5344CB8AC3E}">
        <p14:creationId xmlns:p14="http://schemas.microsoft.com/office/powerpoint/2010/main" xmlns="" val="3152836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85</a:t>
            </a:fld>
            <a:endParaRPr lang="de-DE" dirty="0"/>
          </a:p>
        </p:txBody>
      </p:sp>
    </p:spTree>
    <p:extLst>
      <p:ext uri="{BB962C8B-B14F-4D97-AF65-F5344CB8AC3E}">
        <p14:creationId xmlns="" xmlns:p14="http://schemas.microsoft.com/office/powerpoint/2010/main" val="6696802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86</a:t>
            </a:fld>
            <a:endParaRPr lang="de-DE" dirty="0"/>
          </a:p>
        </p:txBody>
      </p:sp>
    </p:spTree>
    <p:extLst>
      <p:ext uri="{BB962C8B-B14F-4D97-AF65-F5344CB8AC3E}">
        <p14:creationId xmlns="" xmlns:p14="http://schemas.microsoft.com/office/powerpoint/2010/main" val="8552038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87</a:t>
            </a:fld>
            <a:endParaRPr lang="de-DE" dirty="0"/>
          </a:p>
        </p:txBody>
      </p:sp>
    </p:spTree>
    <p:extLst>
      <p:ext uri="{BB962C8B-B14F-4D97-AF65-F5344CB8AC3E}">
        <p14:creationId xmlns:p14="http://schemas.microsoft.com/office/powerpoint/2010/main" xmlns="" val="2366756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26</a:t>
            </a:fld>
            <a:endParaRPr lang="de-DE" dirty="0">
              <a:solidFill>
                <a:prstClr val="black"/>
              </a:solidFill>
            </a:endParaRPr>
          </a:p>
        </p:txBody>
      </p:sp>
    </p:spTree>
    <p:extLst>
      <p:ext uri="{BB962C8B-B14F-4D97-AF65-F5344CB8AC3E}">
        <p14:creationId xmlns="" xmlns:p14="http://schemas.microsoft.com/office/powerpoint/2010/main" val="35301374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88</a:t>
            </a:fld>
            <a:endParaRPr lang="de-DE" dirty="0"/>
          </a:p>
        </p:txBody>
      </p:sp>
    </p:spTree>
    <p:extLst>
      <p:ext uri="{BB962C8B-B14F-4D97-AF65-F5344CB8AC3E}">
        <p14:creationId xmlns="" xmlns:p14="http://schemas.microsoft.com/office/powerpoint/2010/main" val="36218394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89</a:t>
            </a:fld>
            <a:endParaRPr lang="de-DE" dirty="0"/>
          </a:p>
        </p:txBody>
      </p:sp>
    </p:spTree>
    <p:extLst>
      <p:ext uri="{BB962C8B-B14F-4D97-AF65-F5344CB8AC3E}">
        <p14:creationId xmlns="" xmlns:p14="http://schemas.microsoft.com/office/powerpoint/2010/main" val="15308698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90</a:t>
            </a:fld>
            <a:endParaRPr lang="de-DE" dirty="0"/>
          </a:p>
        </p:txBody>
      </p:sp>
    </p:spTree>
    <p:extLst>
      <p:ext uri="{BB962C8B-B14F-4D97-AF65-F5344CB8AC3E}">
        <p14:creationId xmlns="" xmlns:p14="http://schemas.microsoft.com/office/powerpoint/2010/main" val="35245815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91</a:t>
            </a:fld>
            <a:endParaRPr lang="de-DE" dirty="0"/>
          </a:p>
        </p:txBody>
      </p:sp>
    </p:spTree>
    <p:extLst>
      <p:ext uri="{BB962C8B-B14F-4D97-AF65-F5344CB8AC3E}">
        <p14:creationId xmlns:p14="http://schemas.microsoft.com/office/powerpoint/2010/main" xmlns="" val="16261006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92</a:t>
            </a:fld>
            <a:endParaRPr lang="de-DE" dirty="0"/>
          </a:p>
        </p:txBody>
      </p:sp>
    </p:spTree>
    <p:extLst>
      <p:ext uri="{BB962C8B-B14F-4D97-AF65-F5344CB8AC3E}">
        <p14:creationId xmlns="" xmlns:p14="http://schemas.microsoft.com/office/powerpoint/2010/main" val="14158445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94</a:t>
            </a:fld>
            <a:endParaRPr lang="de-DE"/>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58465" y="686474"/>
            <a:ext cx="4941072" cy="3428114"/>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95</a:t>
            </a:fld>
            <a:endParaRPr lang="de-DE" dirty="0"/>
          </a:p>
        </p:txBody>
      </p:sp>
    </p:spTree>
    <p:extLst>
      <p:ext uri="{BB962C8B-B14F-4D97-AF65-F5344CB8AC3E}">
        <p14:creationId xmlns:p14="http://schemas.microsoft.com/office/powerpoint/2010/main" xmlns="" val="13064724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96</a:t>
            </a:fld>
            <a:endParaRPr lang="de-DE" dirty="0"/>
          </a:p>
        </p:txBody>
      </p:sp>
    </p:spTree>
    <p:extLst>
      <p:ext uri="{BB962C8B-B14F-4D97-AF65-F5344CB8AC3E}">
        <p14:creationId xmlns:p14="http://schemas.microsoft.com/office/powerpoint/2010/main" xmlns="" val="25507599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97</a:t>
            </a:fld>
            <a:endParaRPr lang="de-DE" dirty="0"/>
          </a:p>
        </p:txBody>
      </p:sp>
    </p:spTree>
    <p:extLst>
      <p:ext uri="{BB962C8B-B14F-4D97-AF65-F5344CB8AC3E}">
        <p14:creationId xmlns:p14="http://schemas.microsoft.com/office/powerpoint/2010/main" xmlns="" val="25507599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98</a:t>
            </a:fld>
            <a:endParaRPr lang="de-DE" dirty="0"/>
          </a:p>
        </p:txBody>
      </p:sp>
    </p:spTree>
    <p:extLst>
      <p:ext uri="{BB962C8B-B14F-4D97-AF65-F5344CB8AC3E}">
        <p14:creationId xmlns:p14="http://schemas.microsoft.com/office/powerpoint/2010/main" xmlns="" val="2940007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58465" y="686474"/>
            <a:ext cx="4941072" cy="3428114"/>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27</a:t>
            </a:fld>
            <a:endParaRPr lang="de-DE" dirty="0">
              <a:solidFill>
                <a:prstClr val="black"/>
              </a:solidFill>
            </a:endParaRPr>
          </a:p>
        </p:txBody>
      </p:sp>
    </p:spTree>
    <p:extLst>
      <p:ext uri="{BB962C8B-B14F-4D97-AF65-F5344CB8AC3E}">
        <p14:creationId xmlns="" xmlns:p14="http://schemas.microsoft.com/office/powerpoint/2010/main" val="26408420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99</a:t>
            </a:fld>
            <a:endParaRPr lang="de-DE" dirty="0"/>
          </a:p>
        </p:txBody>
      </p:sp>
    </p:spTree>
    <p:extLst>
      <p:ext uri="{BB962C8B-B14F-4D97-AF65-F5344CB8AC3E}">
        <p14:creationId xmlns:p14="http://schemas.microsoft.com/office/powerpoint/2010/main" xmlns="" val="38878497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100</a:t>
            </a:fld>
            <a:endParaRPr lang="de-DE" dirty="0"/>
          </a:p>
        </p:txBody>
      </p:sp>
    </p:spTree>
    <p:extLst>
      <p:ext uri="{BB962C8B-B14F-4D97-AF65-F5344CB8AC3E}">
        <p14:creationId xmlns:p14="http://schemas.microsoft.com/office/powerpoint/2010/main" xmlns="" val="25507599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103</a:t>
            </a:fld>
            <a:endParaRPr lang="de-DE" dirty="0"/>
          </a:p>
        </p:txBody>
      </p:sp>
    </p:spTree>
    <p:extLst>
      <p:ext uri="{BB962C8B-B14F-4D97-AF65-F5344CB8AC3E}">
        <p14:creationId xmlns:p14="http://schemas.microsoft.com/office/powerpoint/2010/main" xmlns="" val="25507599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104</a:t>
            </a:fld>
            <a:endParaRPr lang="de-DE" dirty="0"/>
          </a:p>
        </p:txBody>
      </p:sp>
    </p:spTree>
    <p:extLst>
      <p:ext uri="{BB962C8B-B14F-4D97-AF65-F5344CB8AC3E}">
        <p14:creationId xmlns:p14="http://schemas.microsoft.com/office/powerpoint/2010/main" xmlns="" val="25507599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106</a:t>
            </a:fld>
            <a:endParaRPr lang="de-DE" dirty="0"/>
          </a:p>
        </p:txBody>
      </p:sp>
    </p:spTree>
    <p:extLst>
      <p:ext uri="{BB962C8B-B14F-4D97-AF65-F5344CB8AC3E}">
        <p14:creationId xmlns:p14="http://schemas.microsoft.com/office/powerpoint/2010/main" xmlns="" val="4663046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58465" y="686474"/>
            <a:ext cx="4941072" cy="3428114"/>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109</a:t>
            </a:fld>
            <a:endParaRPr lang="de-DE"/>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lienbildplatzhalter 1"/>
          <p:cNvSpPr>
            <a:spLocks noGrp="1" noRot="1" noChangeAspect="1"/>
          </p:cNvSpPr>
          <p:nvPr>
            <p:ph type="sldImg"/>
          </p:nvPr>
        </p:nvSpPr>
        <p:spPr>
          <a:xfrm>
            <a:off x="1143000" y="685800"/>
            <a:ext cx="4572000" cy="3429000"/>
          </a:xfrm>
          <a:ln/>
        </p:spPr>
      </p:sp>
      <p:sp>
        <p:nvSpPr>
          <p:cNvPr id="30722" name="Notizenplatzhalter 2"/>
          <p:cNvSpPr>
            <a:spLocks noGrp="1"/>
          </p:cNvSpPr>
          <p:nvPr>
            <p:ph type="body" idx="1"/>
          </p:nvPr>
        </p:nvSpPr>
        <p:spPr>
          <a:noFill/>
          <a:ln/>
        </p:spPr>
        <p:txBody>
          <a:bodyPr/>
          <a:lstStyle/>
          <a:p>
            <a:endParaRPr lang="en-US" altLang="zh-CN" smtClean="0"/>
          </a:p>
        </p:txBody>
      </p:sp>
      <p:sp>
        <p:nvSpPr>
          <p:cNvPr id="30723" name="Foliennummernplatzhalter 3"/>
          <p:cNvSpPr>
            <a:spLocks noGrp="1"/>
          </p:cNvSpPr>
          <p:nvPr>
            <p:ph type="sldNum" sz="quarter" idx="5"/>
          </p:nvPr>
        </p:nvSpPr>
        <p:spPr/>
        <p:txBody>
          <a:bodyPr/>
          <a:lstStyle/>
          <a:p>
            <a:pPr>
              <a:defRPr/>
            </a:pPr>
            <a:fld id="{CA89CF92-4213-4D87-A33C-14F8EEDE08AA}" type="slidenum">
              <a:rPr lang="de-DE" altLang="zh-CN" smtClean="0"/>
              <a:pPr>
                <a:defRPr/>
              </a:pPr>
              <a:t>110</a:t>
            </a:fld>
            <a:endParaRPr lang="de-DE"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lienbildplatzhalter 1"/>
          <p:cNvSpPr>
            <a:spLocks noGrp="1" noRot="1" noChangeAspect="1"/>
          </p:cNvSpPr>
          <p:nvPr>
            <p:ph type="sldImg"/>
          </p:nvPr>
        </p:nvSpPr>
        <p:spPr>
          <a:xfrm>
            <a:off x="1143000" y="685800"/>
            <a:ext cx="4572000" cy="3429000"/>
          </a:xfrm>
          <a:ln/>
        </p:spPr>
      </p:sp>
      <p:sp>
        <p:nvSpPr>
          <p:cNvPr id="32770" name="Notizenplatzhalter 2"/>
          <p:cNvSpPr>
            <a:spLocks noGrp="1"/>
          </p:cNvSpPr>
          <p:nvPr>
            <p:ph type="body" idx="1"/>
          </p:nvPr>
        </p:nvSpPr>
        <p:spPr>
          <a:noFill/>
          <a:ln/>
        </p:spPr>
        <p:txBody>
          <a:bodyPr/>
          <a:lstStyle/>
          <a:p>
            <a:pPr eaLnBrk="1" hangingPunct="1">
              <a:spcBef>
                <a:spcPct val="0"/>
              </a:spcBef>
            </a:pPr>
            <a:r>
              <a:rPr lang="en-US" altLang="zh-CN" smtClean="0">
                <a:latin typeface="Calibri" pitchFamily="34" charset="0"/>
              </a:rPr>
              <a:t>Hybrid recommender systems</a:t>
            </a:r>
          </a:p>
          <a:p>
            <a:pPr eaLnBrk="1" hangingPunct="1">
              <a:spcBef>
                <a:spcPct val="0"/>
              </a:spcBef>
            </a:pPr>
            <a:endParaRPr lang="en-US" altLang="zh-CN" b="1" smtClean="0"/>
          </a:p>
          <a:p>
            <a:pPr eaLnBrk="1" hangingPunct="1">
              <a:spcBef>
                <a:spcPct val="0"/>
              </a:spcBef>
            </a:pPr>
            <a:r>
              <a:rPr lang="en-US" altLang="zh-CN" b="1" smtClean="0"/>
              <a:t>Hybrid: combinations of various inputs and/or composition of different mechanism</a:t>
            </a:r>
          </a:p>
          <a:p>
            <a:pPr eaLnBrk="1" hangingPunct="1">
              <a:spcBef>
                <a:spcPct val="0"/>
              </a:spcBef>
            </a:pPr>
            <a:endParaRPr lang="zh-CN" altLang="en-US" b="1" smtClean="0"/>
          </a:p>
          <a:p>
            <a:pPr eaLnBrk="1" hangingPunct="1">
              <a:spcBef>
                <a:spcPct val="0"/>
              </a:spcBef>
            </a:pPr>
            <a:r>
              <a:rPr lang="en-US" altLang="zh-CN" b="1" smtClean="0">
                <a:solidFill>
                  <a:srgbClr val="003366"/>
                </a:solidFill>
              </a:rPr>
              <a:t>Collaborative: "Tell me what's popular among my peers“</a:t>
            </a:r>
          </a:p>
          <a:p>
            <a:pPr eaLnBrk="1" hangingPunct="1">
              <a:spcBef>
                <a:spcPct val="0"/>
              </a:spcBef>
            </a:pPr>
            <a:r>
              <a:rPr lang="en-US" altLang="zh-CN" b="1" smtClean="0">
                <a:solidFill>
                  <a:srgbClr val="003366"/>
                </a:solidFill>
              </a:rPr>
              <a:t>Content-based: "Show me more of the same what I've liked</a:t>
            </a:r>
            <a:r>
              <a:rPr lang="en-US" altLang="zh-CN" smtClean="0"/>
              <a:t>“</a:t>
            </a:r>
          </a:p>
          <a:p>
            <a:pPr eaLnBrk="1" hangingPunct="1">
              <a:spcBef>
                <a:spcPct val="0"/>
              </a:spcBef>
            </a:pPr>
            <a:r>
              <a:rPr lang="en-US" altLang="zh-CN" b="1" smtClean="0">
                <a:solidFill>
                  <a:srgbClr val="003366"/>
                </a:solidFill>
              </a:rPr>
              <a:t>Knowledge-based: “Tell me what fits based on my needs”</a:t>
            </a:r>
          </a:p>
          <a:p>
            <a:pPr eaLnBrk="1" hangingPunct="1">
              <a:spcBef>
                <a:spcPct val="0"/>
              </a:spcBef>
            </a:pPr>
            <a:endParaRPr lang="zh-CN" altLang="de-DE" b="1" smtClean="0"/>
          </a:p>
        </p:txBody>
      </p:sp>
      <p:sp>
        <p:nvSpPr>
          <p:cNvPr id="32771" name="Foliennummernplatzhalter 3"/>
          <p:cNvSpPr>
            <a:spLocks noGrp="1"/>
          </p:cNvSpPr>
          <p:nvPr>
            <p:ph type="sldNum" sz="quarter" idx="5"/>
          </p:nvPr>
        </p:nvSpPr>
        <p:spPr/>
        <p:txBody>
          <a:bodyPr/>
          <a:lstStyle/>
          <a:p>
            <a:pPr>
              <a:defRPr/>
            </a:pPr>
            <a:fld id="{7AAD1D58-74E9-404C-B268-8037F23D00F1}" type="slidenum">
              <a:rPr lang="de-DE" altLang="zh-CN" smtClean="0"/>
              <a:pPr>
                <a:defRPr/>
              </a:pPr>
              <a:t>111</a:t>
            </a:fld>
            <a:endParaRPr lang="de-DE"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lienbildplatzhalter 1"/>
          <p:cNvSpPr>
            <a:spLocks noGrp="1" noRot="1" noChangeAspect="1"/>
          </p:cNvSpPr>
          <p:nvPr>
            <p:ph type="sldImg"/>
          </p:nvPr>
        </p:nvSpPr>
        <p:spPr>
          <a:xfrm>
            <a:off x="1143000" y="685800"/>
            <a:ext cx="4572000" cy="3429000"/>
          </a:xfrm>
          <a:ln/>
        </p:spPr>
      </p:sp>
      <p:sp>
        <p:nvSpPr>
          <p:cNvPr id="34818" name="Notizenplatzhalter 2"/>
          <p:cNvSpPr>
            <a:spLocks noGrp="1"/>
          </p:cNvSpPr>
          <p:nvPr>
            <p:ph type="body" idx="1"/>
          </p:nvPr>
        </p:nvSpPr>
        <p:spPr>
          <a:noFill/>
          <a:ln/>
        </p:spPr>
        <p:txBody>
          <a:bodyPr/>
          <a:lstStyle/>
          <a:p>
            <a:pPr>
              <a:buFont typeface="Wingdings" pitchFamily="2" charset="2"/>
              <a:buNone/>
            </a:pPr>
            <a:r>
              <a:rPr lang="en-US" altLang="zh-CN" b="1" dirty="0" smtClean="0">
                <a:latin typeface="Calibri" pitchFamily="34" charset="0"/>
              </a:rPr>
              <a:t>All three base techniques are naturally incorporated by a good sales assistant (at different stages of the sales act) </a:t>
            </a:r>
            <a:r>
              <a:rPr lang="en-US" altLang="zh-CN" b="1" dirty="0" smtClean="0">
                <a:solidFill>
                  <a:srgbClr val="FF0000"/>
                </a:solidFill>
                <a:latin typeface="Calibri" pitchFamily="34" charset="0"/>
              </a:rPr>
              <a:t>but have their shortcomings</a:t>
            </a:r>
          </a:p>
          <a:p>
            <a:pPr marL="685817" lvl="1" indent="-263776"/>
            <a:r>
              <a:rPr lang="en-US" altLang="zh-CN" dirty="0" smtClean="0">
                <a:latin typeface="Calibri" pitchFamily="34" charset="0"/>
              </a:rPr>
              <a:t>For instance, cold start problems  </a:t>
            </a:r>
          </a:p>
          <a:p>
            <a:pPr>
              <a:buFont typeface="Wingdings" pitchFamily="2" charset="2"/>
              <a:buNone/>
            </a:pPr>
            <a:endParaRPr lang="en-US" altLang="zh-CN" b="1" dirty="0" smtClean="0">
              <a:latin typeface="Calibri" pitchFamily="34" charset="0"/>
            </a:endParaRPr>
          </a:p>
          <a:p>
            <a:pPr>
              <a:buFont typeface="Wingdings" pitchFamily="2" charset="2"/>
              <a:buNone/>
            </a:pPr>
            <a:r>
              <a:rPr lang="en-US" altLang="zh-CN" b="1" dirty="0" smtClean="0">
                <a:latin typeface="Calibri" pitchFamily="34" charset="0"/>
              </a:rPr>
              <a:t>Idea of crossing two (or more) species/implementations</a:t>
            </a:r>
          </a:p>
          <a:p>
            <a:pPr marL="685817" lvl="1" indent="-263776"/>
            <a:r>
              <a:rPr lang="en-US" altLang="zh-CN" i="1" dirty="0" err="1" smtClean="0">
                <a:latin typeface="Calibri" pitchFamily="34" charset="0"/>
              </a:rPr>
              <a:t>hybrida</a:t>
            </a:r>
            <a:r>
              <a:rPr lang="en-US" altLang="zh-CN" dirty="0" smtClean="0">
                <a:latin typeface="Calibri" pitchFamily="34" charset="0"/>
              </a:rPr>
              <a:t> [lat.]: denotes an object made by combining two different elements</a:t>
            </a:r>
          </a:p>
          <a:p>
            <a:pPr marL="685817" lvl="1" indent="-263776"/>
            <a:r>
              <a:rPr lang="en-US" altLang="zh-CN" dirty="0" smtClean="0">
                <a:latin typeface="Calibri" pitchFamily="34" charset="0"/>
              </a:rPr>
              <a:t>Avoid some of the shortcomings</a:t>
            </a:r>
          </a:p>
          <a:p>
            <a:pPr marL="685817" lvl="1" indent="-263776"/>
            <a:r>
              <a:rPr lang="en-US" altLang="zh-CN" dirty="0" smtClean="0">
                <a:latin typeface="Calibri" pitchFamily="34" charset="0"/>
              </a:rPr>
              <a:t>Reach desirable properties not (or only inconsistently) present in parent individuals</a:t>
            </a:r>
          </a:p>
          <a:p>
            <a:pPr>
              <a:buFont typeface="Wingdings" pitchFamily="2" charset="2"/>
              <a:buNone/>
            </a:pPr>
            <a:endParaRPr lang="en-US" altLang="zh-CN" b="1" dirty="0" smtClean="0">
              <a:latin typeface="Calibri" pitchFamily="34" charset="0"/>
            </a:endParaRPr>
          </a:p>
          <a:p>
            <a:pPr>
              <a:buFont typeface="Wingdings" pitchFamily="2" charset="2"/>
              <a:buNone/>
            </a:pPr>
            <a:r>
              <a:rPr lang="en-US" altLang="zh-CN" b="1" dirty="0" smtClean="0">
                <a:latin typeface="Calibri" pitchFamily="34" charset="0"/>
              </a:rPr>
              <a:t>Different hybridization designs </a:t>
            </a:r>
          </a:p>
          <a:p>
            <a:pPr marL="685817" lvl="1" indent="-263776"/>
            <a:r>
              <a:rPr lang="en-US" altLang="zh-CN" dirty="0" smtClean="0">
                <a:latin typeface="Calibri" pitchFamily="34" charset="0"/>
              </a:rPr>
              <a:t>Parallel use of several systems</a:t>
            </a:r>
          </a:p>
          <a:p>
            <a:pPr marL="685817" lvl="1" indent="-263776"/>
            <a:r>
              <a:rPr lang="en-US" altLang="zh-CN" dirty="0" smtClean="0">
                <a:latin typeface="Calibri" pitchFamily="34" charset="0"/>
              </a:rPr>
              <a:t>Monolithic exploiting different features</a:t>
            </a:r>
          </a:p>
          <a:p>
            <a:pPr marL="685817" lvl="1" indent="-263776"/>
            <a:r>
              <a:rPr lang="en-US" altLang="zh-CN" dirty="0" smtClean="0">
                <a:latin typeface="Calibri" pitchFamily="34" charset="0"/>
              </a:rPr>
              <a:t>Pipelined invocation of different systems </a:t>
            </a:r>
          </a:p>
          <a:p>
            <a:endParaRPr lang="de-DE" altLang="zh-CN" dirty="0" smtClean="0"/>
          </a:p>
        </p:txBody>
      </p:sp>
      <p:sp>
        <p:nvSpPr>
          <p:cNvPr id="34819" name="Foliennummernplatzhalter 3"/>
          <p:cNvSpPr>
            <a:spLocks noGrp="1"/>
          </p:cNvSpPr>
          <p:nvPr>
            <p:ph type="sldNum" sz="quarter" idx="5"/>
          </p:nvPr>
        </p:nvSpPr>
        <p:spPr/>
        <p:txBody>
          <a:bodyPr/>
          <a:lstStyle/>
          <a:p>
            <a:pPr>
              <a:defRPr/>
            </a:pPr>
            <a:fld id="{7DBACB3B-8C09-4FFA-9CE1-E4D7966DFDC3}" type="slidenum">
              <a:rPr lang="de-DE" altLang="zh-CN" smtClean="0"/>
              <a:pPr>
                <a:defRPr/>
              </a:pPr>
              <a:t>112</a:t>
            </a:fld>
            <a:endParaRPr lang="de-DE"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lienbildplatzhalter 1"/>
          <p:cNvSpPr>
            <a:spLocks noGrp="1" noRot="1" noChangeAspect="1"/>
          </p:cNvSpPr>
          <p:nvPr>
            <p:ph type="sldImg"/>
          </p:nvPr>
        </p:nvSpPr>
        <p:spPr>
          <a:xfrm>
            <a:off x="958465" y="686474"/>
            <a:ext cx="4941072" cy="3428114"/>
          </a:xfrm>
          <a:ln/>
        </p:spPr>
      </p:sp>
      <p:sp>
        <p:nvSpPr>
          <p:cNvPr id="36866" name="Notizenplatzhalter 2"/>
          <p:cNvSpPr>
            <a:spLocks noGrp="1"/>
          </p:cNvSpPr>
          <p:nvPr>
            <p:ph type="body" idx="1"/>
          </p:nvPr>
        </p:nvSpPr>
        <p:spPr>
          <a:noFill/>
          <a:ln/>
        </p:spPr>
        <p:txBody>
          <a:bodyPr/>
          <a:lstStyle/>
          <a:p>
            <a:r>
              <a:rPr lang="en-US" altLang="zh-CN" dirty="0" smtClean="0">
                <a:latin typeface="Calibri" pitchFamily="34" charset="0"/>
              </a:rPr>
              <a:t>Monolithic hybridization design</a:t>
            </a:r>
          </a:p>
          <a:p>
            <a:endParaRPr lang="en-US" altLang="zh-CN" dirty="0" smtClean="0">
              <a:latin typeface="Calibri" pitchFamily="34" charset="0"/>
            </a:endParaRPr>
          </a:p>
          <a:p>
            <a:pPr>
              <a:buFont typeface="Wingdings" pitchFamily="2" charset="2"/>
              <a:buNone/>
            </a:pPr>
            <a:r>
              <a:rPr lang="en-US" altLang="zh-CN" b="1" dirty="0" smtClean="0">
                <a:latin typeface="Calibri" pitchFamily="34" charset="0"/>
              </a:rPr>
              <a:t>Only a single recommendation component</a:t>
            </a:r>
          </a:p>
          <a:p>
            <a:pPr>
              <a:buFont typeface="Wingdings" pitchFamily="2" charset="2"/>
              <a:buNone/>
            </a:pPr>
            <a:endParaRPr lang="en-US" altLang="zh-CN" b="1" dirty="0" smtClean="0">
              <a:latin typeface="Calibri" pitchFamily="34" charset="0"/>
            </a:endParaRPr>
          </a:p>
          <a:p>
            <a:pPr>
              <a:buFont typeface="Wingdings" pitchFamily="2" charset="2"/>
              <a:buNone/>
            </a:pPr>
            <a:r>
              <a:rPr lang="en-US" altLang="zh-CN" b="1" dirty="0" smtClean="0">
                <a:latin typeface="Calibri" pitchFamily="34" charset="0"/>
              </a:rPr>
              <a:t>Hybridization is "virtual" in the sense that</a:t>
            </a:r>
          </a:p>
          <a:p>
            <a:pPr marL="685817" lvl="1" indent="-263776"/>
            <a:r>
              <a:rPr lang="en-US" altLang="zh-CN" dirty="0" smtClean="0">
                <a:latin typeface="Calibri" pitchFamily="34" charset="0"/>
              </a:rPr>
              <a:t>Features/knowledge sources of different paradigms are combined</a:t>
            </a:r>
          </a:p>
          <a:p>
            <a:endParaRPr lang="de-DE" altLang="zh-CN" dirty="0" smtClean="0">
              <a:latin typeface="Calibri" pitchFamily="34" charset="0"/>
            </a:endParaRPr>
          </a:p>
        </p:txBody>
      </p:sp>
      <p:sp>
        <p:nvSpPr>
          <p:cNvPr id="36867" name="Foliennummernplatzhalter 3"/>
          <p:cNvSpPr>
            <a:spLocks noGrp="1"/>
          </p:cNvSpPr>
          <p:nvPr>
            <p:ph type="sldNum" sz="quarter" idx="5"/>
          </p:nvPr>
        </p:nvSpPr>
        <p:spPr/>
        <p:txBody>
          <a:bodyPr/>
          <a:lstStyle/>
          <a:p>
            <a:pPr>
              <a:defRPr/>
            </a:pPr>
            <a:fld id="{C949F248-74C2-42F9-A2C6-EAE221C0BBA9}" type="slidenum">
              <a:rPr lang="de-DE" altLang="zh-CN" smtClean="0"/>
              <a:pPr>
                <a:defRPr/>
              </a:pPr>
              <a:t>113</a:t>
            </a:fld>
            <a:endParaRPr lang="de-DE"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58465" y="686474"/>
            <a:ext cx="4941072" cy="3428114"/>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28</a:t>
            </a:fld>
            <a:endParaRPr lang="de-DE" dirty="0">
              <a:solidFill>
                <a:prstClr val="black"/>
              </a:solidFill>
            </a:endParaRPr>
          </a:p>
        </p:txBody>
      </p:sp>
    </p:spTree>
    <p:extLst>
      <p:ext uri="{BB962C8B-B14F-4D97-AF65-F5344CB8AC3E}">
        <p14:creationId xmlns="" xmlns:p14="http://schemas.microsoft.com/office/powerpoint/2010/main" val="13064724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lienbildplatzhalter 1"/>
          <p:cNvSpPr>
            <a:spLocks noGrp="1" noRot="1" noChangeAspect="1"/>
          </p:cNvSpPr>
          <p:nvPr>
            <p:ph type="sldImg"/>
          </p:nvPr>
        </p:nvSpPr>
        <p:spPr>
          <a:xfrm>
            <a:off x="1143000" y="685800"/>
            <a:ext cx="4572000" cy="3429000"/>
          </a:xfrm>
          <a:ln/>
        </p:spPr>
      </p:sp>
      <p:sp>
        <p:nvSpPr>
          <p:cNvPr id="38914" name="Notizenplatzhalter 2"/>
          <p:cNvSpPr>
            <a:spLocks noGrp="1"/>
          </p:cNvSpPr>
          <p:nvPr>
            <p:ph type="body" idx="1"/>
          </p:nvPr>
        </p:nvSpPr>
        <p:spPr>
          <a:noFill/>
          <a:ln/>
        </p:spPr>
        <p:txBody>
          <a:bodyPr/>
          <a:lstStyle/>
          <a:p>
            <a:r>
              <a:rPr lang="en-US" altLang="zh-CN" dirty="0" smtClean="0">
                <a:latin typeface="Calibri" pitchFamily="34" charset="0"/>
              </a:rPr>
              <a:t>Monolithic hybridization designs: Feature combination</a:t>
            </a:r>
          </a:p>
          <a:p>
            <a:endParaRPr lang="en-US" altLang="zh-CN" dirty="0" smtClean="0">
              <a:latin typeface="Calibri" pitchFamily="34" charset="0"/>
            </a:endParaRPr>
          </a:p>
          <a:p>
            <a:pPr>
              <a:buFont typeface="Wingdings" pitchFamily="2" charset="2"/>
              <a:buNone/>
            </a:pPr>
            <a:r>
              <a:rPr lang="en-US" altLang="zh-CN" b="1" dirty="0" smtClean="0">
                <a:latin typeface="Calibri" pitchFamily="34" charset="0"/>
              </a:rPr>
              <a:t>Combination of several knowledge sources</a:t>
            </a:r>
          </a:p>
          <a:p>
            <a:pPr marL="685817" lvl="1" indent="-263776"/>
            <a:r>
              <a:rPr lang="en-US" altLang="zh-CN" dirty="0" smtClean="0">
                <a:latin typeface="Calibri" pitchFamily="34" charset="0"/>
              </a:rPr>
              <a:t>E.g.: Ratings and user demographics or explicit requirements and needs used for similarity computation</a:t>
            </a:r>
          </a:p>
          <a:p>
            <a:pPr>
              <a:buFont typeface="Wingdings" pitchFamily="2" charset="2"/>
              <a:buNone/>
            </a:pPr>
            <a:endParaRPr lang="en-US" altLang="zh-CN" sz="1300" b="1" dirty="0" smtClean="0">
              <a:latin typeface="Calibri" pitchFamily="34" charset="0"/>
            </a:endParaRPr>
          </a:p>
          <a:p>
            <a:pPr>
              <a:buFont typeface="Wingdings" pitchFamily="2" charset="2"/>
              <a:buNone/>
            </a:pPr>
            <a:r>
              <a:rPr lang="en-US" altLang="zh-CN" b="1" dirty="0" smtClean="0">
                <a:latin typeface="Calibri" pitchFamily="34" charset="0"/>
              </a:rPr>
              <a:t>"Hybrid" content features:</a:t>
            </a:r>
          </a:p>
          <a:p>
            <a:pPr marL="685817" lvl="1" indent="-263776"/>
            <a:r>
              <a:rPr lang="en-US" altLang="zh-CN" dirty="0" smtClean="0">
                <a:latin typeface="Calibri" pitchFamily="34" charset="0"/>
              </a:rPr>
              <a:t>Social features: Movies liked by user</a:t>
            </a:r>
          </a:p>
          <a:p>
            <a:pPr marL="685817" lvl="1" indent="-263776"/>
            <a:r>
              <a:rPr lang="en-US" altLang="zh-CN" dirty="0" smtClean="0">
                <a:latin typeface="Calibri" pitchFamily="34" charset="0"/>
              </a:rPr>
              <a:t>Content features: Comedies liked by user, dramas liked by user</a:t>
            </a:r>
          </a:p>
          <a:p>
            <a:pPr marL="685817" lvl="1" indent="-263776"/>
            <a:r>
              <a:rPr lang="en-US" altLang="zh-CN" dirty="0" smtClean="0">
                <a:latin typeface="Calibri" pitchFamily="34" charset="0"/>
              </a:rPr>
              <a:t>Hybrid features: user likes many movies that are comedies, …</a:t>
            </a:r>
          </a:p>
          <a:p>
            <a:pPr marL="685817" lvl="1" indent="-263776"/>
            <a:endParaRPr lang="en-US" altLang="zh-CN" sz="1300" dirty="0" smtClean="0">
              <a:latin typeface="Calibri" pitchFamily="34" charset="0"/>
            </a:endParaRPr>
          </a:p>
          <a:p>
            <a:pPr marL="685817" lvl="1" indent="-263776"/>
            <a:r>
              <a:rPr lang="en-US" altLang="zh-CN" dirty="0" smtClean="0">
                <a:latin typeface="Calibri" pitchFamily="34" charset="0"/>
              </a:rPr>
              <a:t>“</a:t>
            </a:r>
            <a:r>
              <a:rPr lang="en-US" altLang="zh-CN" i="1" dirty="0" smtClean="0">
                <a:latin typeface="Calibri" pitchFamily="34" charset="0"/>
              </a:rPr>
              <a:t>the common knowledge engineering effort that involves inventing good features to enable successful learning</a:t>
            </a:r>
            <a:r>
              <a:rPr lang="en-US" altLang="zh-CN" dirty="0" smtClean="0">
                <a:latin typeface="Calibri" pitchFamily="34" charset="0"/>
              </a:rPr>
              <a:t>” [</a:t>
            </a:r>
            <a:r>
              <a:rPr lang="en-US" altLang="zh-CN" dirty="0" err="1" smtClean="0">
                <a:latin typeface="Calibri" pitchFamily="34" charset="0"/>
              </a:rPr>
              <a:t>Chumki</a:t>
            </a:r>
            <a:r>
              <a:rPr lang="en-US" altLang="zh-CN" dirty="0" smtClean="0">
                <a:latin typeface="Calibri" pitchFamily="34" charset="0"/>
              </a:rPr>
              <a:t> </a:t>
            </a:r>
            <a:r>
              <a:rPr lang="en-US" altLang="zh-CN" dirty="0" err="1" smtClean="0">
                <a:latin typeface="Calibri" pitchFamily="34" charset="0"/>
              </a:rPr>
              <a:t>Basuet</a:t>
            </a:r>
            <a:r>
              <a:rPr lang="en-US" altLang="zh-CN" dirty="0" smtClean="0">
                <a:latin typeface="Calibri" pitchFamily="34" charset="0"/>
              </a:rPr>
              <a:t> al. 1998]</a:t>
            </a:r>
          </a:p>
          <a:p>
            <a:endParaRPr lang="de-DE" altLang="zh-CN" dirty="0" smtClean="0">
              <a:latin typeface="Calibri" pitchFamily="34" charset="0"/>
            </a:endParaRPr>
          </a:p>
        </p:txBody>
      </p:sp>
      <p:sp>
        <p:nvSpPr>
          <p:cNvPr id="38915" name="Foliennummernplatzhalter 3"/>
          <p:cNvSpPr>
            <a:spLocks noGrp="1"/>
          </p:cNvSpPr>
          <p:nvPr>
            <p:ph type="sldNum" sz="quarter" idx="5"/>
          </p:nvPr>
        </p:nvSpPr>
        <p:spPr/>
        <p:txBody>
          <a:bodyPr/>
          <a:lstStyle/>
          <a:p>
            <a:pPr>
              <a:defRPr/>
            </a:pPr>
            <a:fld id="{707A97C5-0F73-4C7A-AF66-22E637D40055}" type="slidenum">
              <a:rPr lang="de-DE" altLang="zh-CN" smtClean="0"/>
              <a:pPr>
                <a:defRPr/>
              </a:pPr>
              <a:t>114</a:t>
            </a:fld>
            <a:endParaRPr lang="de-DE"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Folienbildplatzhalter 1"/>
          <p:cNvSpPr>
            <a:spLocks noGrp="1" noRot="1" noChangeAspect="1"/>
          </p:cNvSpPr>
          <p:nvPr>
            <p:ph type="sldImg"/>
          </p:nvPr>
        </p:nvSpPr>
        <p:spPr>
          <a:xfrm>
            <a:off x="1143000" y="685800"/>
            <a:ext cx="4572000" cy="3429000"/>
          </a:xfrm>
          <a:ln/>
        </p:spPr>
      </p:sp>
      <p:sp>
        <p:nvSpPr>
          <p:cNvPr id="40962" name="Notizenplatzhalter 2"/>
          <p:cNvSpPr>
            <a:spLocks noGrp="1"/>
          </p:cNvSpPr>
          <p:nvPr>
            <p:ph type="body" idx="1"/>
          </p:nvPr>
        </p:nvSpPr>
        <p:spPr>
          <a:noFill/>
          <a:ln/>
        </p:spPr>
        <p:txBody>
          <a:bodyPr/>
          <a:lstStyle/>
          <a:p>
            <a:r>
              <a:rPr lang="en-US" altLang="zh-CN" dirty="0" smtClean="0">
                <a:latin typeface="Calibri" pitchFamily="34" charset="0"/>
              </a:rPr>
              <a:t>Monolithic hybridization designs: Feature augmentation</a:t>
            </a:r>
          </a:p>
          <a:p>
            <a:endParaRPr lang="en-US" altLang="zh-CN" dirty="0" smtClean="0">
              <a:latin typeface="Calibri" pitchFamily="34" charset="0"/>
            </a:endParaRPr>
          </a:p>
          <a:p>
            <a:pPr>
              <a:buFont typeface="Wingdings" pitchFamily="2" charset="2"/>
              <a:buNone/>
            </a:pPr>
            <a:r>
              <a:rPr lang="en-US" altLang="zh-CN" b="1" dirty="0" smtClean="0">
                <a:latin typeface="Calibri" pitchFamily="34" charset="0"/>
              </a:rPr>
              <a:t>Content-boosted collaborative filtering [</a:t>
            </a:r>
            <a:r>
              <a:rPr lang="en-US" altLang="zh-CN" b="1" dirty="0" err="1" smtClean="0">
                <a:latin typeface="Calibri" pitchFamily="34" charset="0"/>
              </a:rPr>
              <a:t>Prem</a:t>
            </a:r>
            <a:r>
              <a:rPr lang="en-US" altLang="zh-CN" b="1" dirty="0" smtClean="0">
                <a:latin typeface="Calibri" pitchFamily="34" charset="0"/>
              </a:rPr>
              <a:t> Melville et al. 2002]</a:t>
            </a:r>
            <a:r>
              <a:rPr lang="en-US" altLang="zh-CN" dirty="0" smtClean="0">
                <a:latin typeface="Calibri" pitchFamily="34" charset="0"/>
              </a:rPr>
              <a:t> </a:t>
            </a:r>
            <a:endParaRPr lang="en-US" altLang="zh-CN" b="1" dirty="0" smtClean="0">
              <a:latin typeface="Calibri" pitchFamily="34" charset="0"/>
            </a:endParaRPr>
          </a:p>
          <a:p>
            <a:pPr marL="685817" lvl="1" indent="-263776"/>
            <a:r>
              <a:rPr lang="en-US" altLang="zh-CN" dirty="0" smtClean="0">
                <a:latin typeface="Calibri" pitchFamily="34" charset="0"/>
              </a:rPr>
              <a:t>Based on content features additional ratings are created</a:t>
            </a:r>
          </a:p>
          <a:p>
            <a:pPr marL="685817" lvl="1" indent="-263776"/>
            <a:r>
              <a:rPr lang="en-US" altLang="zh-CN" dirty="0" smtClean="0">
                <a:latin typeface="Calibri" pitchFamily="34" charset="0"/>
              </a:rPr>
              <a:t>E.g. Alice likes Items 1 and 3 (unary ratings)</a:t>
            </a:r>
          </a:p>
          <a:p>
            <a:pPr marL="1055103" lvl="2" indent="-211021"/>
            <a:r>
              <a:rPr lang="en-US" altLang="zh-CN" dirty="0" smtClean="0">
                <a:latin typeface="Calibri" pitchFamily="34" charset="0"/>
              </a:rPr>
              <a:t> Item7 is similar to 1 and 3 by a degree of 0.75</a:t>
            </a:r>
          </a:p>
          <a:p>
            <a:pPr marL="1055103" lvl="2" indent="-211021"/>
            <a:r>
              <a:rPr lang="en-US" altLang="zh-CN" dirty="0" smtClean="0">
                <a:latin typeface="Calibri" pitchFamily="34" charset="0"/>
              </a:rPr>
              <a:t>Thus Alice likes Item7 by 0.75</a:t>
            </a:r>
          </a:p>
          <a:p>
            <a:pPr marL="685817" lvl="1" indent="-263776"/>
            <a:r>
              <a:rPr lang="en-US" altLang="zh-CN" dirty="0" smtClean="0">
                <a:latin typeface="Calibri" pitchFamily="34" charset="0"/>
              </a:rPr>
              <a:t>Item matrices become less sparse</a:t>
            </a:r>
          </a:p>
          <a:p>
            <a:pPr marL="685817" lvl="1" indent="-263776"/>
            <a:r>
              <a:rPr lang="en-US" altLang="zh-CN" dirty="0" smtClean="0">
                <a:latin typeface="Calibri" pitchFamily="34" charset="0"/>
              </a:rPr>
              <a:t>Significance weighting and adjustment factors</a:t>
            </a:r>
          </a:p>
          <a:p>
            <a:pPr marL="1055103" lvl="2" indent="-211021"/>
            <a:r>
              <a:rPr lang="en-US" altLang="zh-CN" dirty="0" smtClean="0">
                <a:latin typeface="Calibri" pitchFamily="34" charset="0"/>
              </a:rPr>
              <a:t>Peers with more co-rated items are more important</a:t>
            </a:r>
          </a:p>
          <a:p>
            <a:pPr marL="1055103" lvl="2" indent="-211021"/>
            <a:r>
              <a:rPr lang="en-US" altLang="zh-CN" dirty="0" smtClean="0">
                <a:latin typeface="Calibri" pitchFamily="34" charset="0"/>
              </a:rPr>
              <a:t>Higher confidence in content-based prediction, if higher number of own ratings</a:t>
            </a:r>
          </a:p>
          <a:p>
            <a:pPr>
              <a:buFont typeface="Wingdings" pitchFamily="2" charset="2"/>
              <a:buNone/>
            </a:pPr>
            <a:r>
              <a:rPr lang="en-US" altLang="zh-CN" b="1" dirty="0" smtClean="0">
                <a:latin typeface="Calibri" pitchFamily="34" charset="0"/>
              </a:rPr>
              <a:t>Recommendation of research papers </a:t>
            </a:r>
            <a:r>
              <a:rPr lang="es-ES" altLang="zh-CN" b="1" dirty="0" smtClean="0">
                <a:latin typeface="Calibri" pitchFamily="34" charset="0"/>
              </a:rPr>
              <a:t>[Roberto Torres et al. 2004]</a:t>
            </a:r>
            <a:r>
              <a:rPr lang="en-US" altLang="zh-CN" b="1" dirty="0" smtClean="0">
                <a:latin typeface="Calibri" pitchFamily="34" charset="0"/>
              </a:rPr>
              <a:t> </a:t>
            </a:r>
          </a:p>
          <a:p>
            <a:pPr marL="685817" lvl="1" indent="-263776"/>
            <a:r>
              <a:rPr lang="en-US" altLang="zh-CN" dirty="0" smtClean="0">
                <a:latin typeface="Calibri" pitchFamily="34" charset="0"/>
              </a:rPr>
              <a:t>Citations interpreted as collaborative recommendations</a:t>
            </a:r>
          </a:p>
          <a:p>
            <a:endParaRPr lang="de-DE" altLang="zh-CN" dirty="0" smtClean="0">
              <a:latin typeface="Calibri" pitchFamily="34" charset="0"/>
            </a:endParaRPr>
          </a:p>
        </p:txBody>
      </p:sp>
      <p:sp>
        <p:nvSpPr>
          <p:cNvPr id="40963" name="Foliennummernplatzhalter 3"/>
          <p:cNvSpPr>
            <a:spLocks noGrp="1"/>
          </p:cNvSpPr>
          <p:nvPr>
            <p:ph type="sldNum" sz="quarter" idx="5"/>
          </p:nvPr>
        </p:nvSpPr>
        <p:spPr/>
        <p:txBody>
          <a:bodyPr/>
          <a:lstStyle/>
          <a:p>
            <a:pPr>
              <a:defRPr/>
            </a:pPr>
            <a:fld id="{22A29839-7649-4C2F-AB87-BF5DDB126B6A}" type="slidenum">
              <a:rPr lang="de-DE" altLang="zh-CN" smtClean="0"/>
              <a:pPr>
                <a:defRPr/>
              </a:pPr>
              <a:t>115</a:t>
            </a:fld>
            <a:endParaRPr lang="de-DE"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lienbildplatzhalter 1"/>
          <p:cNvSpPr>
            <a:spLocks noGrp="1" noRot="1" noChangeAspect="1"/>
          </p:cNvSpPr>
          <p:nvPr>
            <p:ph type="sldImg"/>
          </p:nvPr>
        </p:nvSpPr>
        <p:spPr>
          <a:xfrm>
            <a:off x="1143000" y="685800"/>
            <a:ext cx="4572000" cy="3429000"/>
          </a:xfrm>
          <a:ln/>
        </p:spPr>
      </p:sp>
      <p:sp>
        <p:nvSpPr>
          <p:cNvPr id="43010" name="Notizenplatzhalter 2"/>
          <p:cNvSpPr>
            <a:spLocks noGrp="1"/>
          </p:cNvSpPr>
          <p:nvPr>
            <p:ph type="body" idx="1"/>
          </p:nvPr>
        </p:nvSpPr>
        <p:spPr>
          <a:noFill/>
          <a:ln/>
        </p:spPr>
        <p:txBody>
          <a:bodyPr/>
          <a:lstStyle/>
          <a:p>
            <a:r>
              <a:rPr lang="en-US" altLang="zh-CN" dirty="0" smtClean="0">
                <a:latin typeface="Calibri" pitchFamily="34" charset="0"/>
              </a:rPr>
              <a:t>Parallelized hybridization design</a:t>
            </a:r>
          </a:p>
          <a:p>
            <a:endParaRPr lang="en-US" altLang="zh-CN" dirty="0" smtClean="0">
              <a:latin typeface="Calibri" pitchFamily="34" charset="0"/>
            </a:endParaRPr>
          </a:p>
          <a:p>
            <a:pPr>
              <a:buFont typeface="Wingdings" pitchFamily="2" charset="2"/>
              <a:buNone/>
            </a:pPr>
            <a:r>
              <a:rPr lang="en-US" altLang="zh-CN" b="1" dirty="0" smtClean="0">
                <a:latin typeface="Calibri" pitchFamily="34" charset="0"/>
              </a:rPr>
              <a:t>Output of several existing implementations combined</a:t>
            </a:r>
          </a:p>
          <a:p>
            <a:pPr>
              <a:buFont typeface="Wingdings" pitchFamily="2" charset="2"/>
              <a:buNone/>
            </a:pPr>
            <a:r>
              <a:rPr lang="en-US" altLang="zh-CN" b="1" dirty="0" smtClean="0">
                <a:latin typeface="Calibri" pitchFamily="34" charset="0"/>
              </a:rPr>
              <a:t>Least invasive design</a:t>
            </a:r>
          </a:p>
          <a:p>
            <a:pPr>
              <a:buFont typeface="Wingdings" pitchFamily="2" charset="2"/>
              <a:buNone/>
            </a:pPr>
            <a:r>
              <a:rPr lang="en-US" altLang="zh-CN" b="1" dirty="0" smtClean="0">
                <a:latin typeface="Calibri" pitchFamily="34" charset="0"/>
              </a:rPr>
              <a:t>Some weighting or voting scheme</a:t>
            </a:r>
          </a:p>
          <a:p>
            <a:pPr marL="685817" lvl="1" indent="-263776"/>
            <a:r>
              <a:rPr lang="en-US" altLang="zh-CN" dirty="0" smtClean="0">
                <a:latin typeface="Calibri" pitchFamily="34" charset="0"/>
              </a:rPr>
              <a:t>Weights can be learned dynamically</a:t>
            </a:r>
          </a:p>
          <a:p>
            <a:pPr marL="685817" lvl="1" indent="-263776"/>
            <a:r>
              <a:rPr lang="en-US" altLang="zh-CN" dirty="0" smtClean="0">
                <a:latin typeface="Calibri" pitchFamily="34" charset="0"/>
              </a:rPr>
              <a:t>Extreme case of dynamic weighting is switching</a:t>
            </a:r>
            <a:endParaRPr lang="de-DE" altLang="zh-CN" dirty="0" smtClean="0">
              <a:latin typeface="Calibri" pitchFamily="34" charset="0"/>
            </a:endParaRPr>
          </a:p>
        </p:txBody>
      </p:sp>
      <p:sp>
        <p:nvSpPr>
          <p:cNvPr id="43011" name="Foliennummernplatzhalter 3"/>
          <p:cNvSpPr>
            <a:spLocks noGrp="1"/>
          </p:cNvSpPr>
          <p:nvPr>
            <p:ph type="sldNum" sz="quarter" idx="5"/>
          </p:nvPr>
        </p:nvSpPr>
        <p:spPr/>
        <p:txBody>
          <a:bodyPr/>
          <a:lstStyle/>
          <a:p>
            <a:pPr>
              <a:defRPr/>
            </a:pPr>
            <a:fld id="{8837973F-F963-4B3F-96B9-463BDDAAF51C}" type="slidenum">
              <a:rPr lang="de-DE" altLang="zh-CN" smtClean="0"/>
              <a:pPr>
                <a:defRPr/>
              </a:pPr>
              <a:t>116</a:t>
            </a:fld>
            <a:endParaRPr lang="de-DE" alt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lienbildplatzhalter 1"/>
          <p:cNvSpPr>
            <a:spLocks noGrp="1" noRot="1" noChangeAspect="1"/>
          </p:cNvSpPr>
          <p:nvPr>
            <p:ph type="sldImg"/>
          </p:nvPr>
        </p:nvSpPr>
        <p:spPr>
          <a:xfrm>
            <a:off x="1143000" y="685800"/>
            <a:ext cx="4572000" cy="3429000"/>
          </a:xfrm>
          <a:ln/>
        </p:spPr>
      </p:sp>
      <p:sp>
        <p:nvSpPr>
          <p:cNvPr id="64514" name="Notizenplatzhalter 2"/>
          <p:cNvSpPr>
            <a:spLocks noGrp="1"/>
          </p:cNvSpPr>
          <p:nvPr>
            <p:ph type="body" idx="1"/>
          </p:nvPr>
        </p:nvSpPr>
        <p:spPr>
          <a:noFill/>
          <a:ln/>
        </p:spPr>
        <p:txBody>
          <a:bodyPr/>
          <a:lstStyle/>
          <a:p>
            <a:r>
              <a:rPr lang="zh-CN" altLang="en-US" smtClean="0"/>
              <a:t>在用户交互界面这个层次上将不同推荐系统的结果组合起来</a:t>
            </a:r>
          </a:p>
          <a:p>
            <a:r>
              <a:rPr lang="zh-CN" altLang="en-US" smtClean="0"/>
              <a:t>各种方法所得到的结果被一起呈现</a:t>
            </a:r>
          </a:p>
          <a:p>
            <a:r>
              <a:rPr lang="zh-CN" altLang="en-US" smtClean="0"/>
              <a:t>用户</a:t>
            </a:r>
            <a:r>
              <a:rPr lang="en-US" altLang="zh-CN" smtClean="0"/>
              <a:t>u</a:t>
            </a:r>
            <a:r>
              <a:rPr lang="zh-CN" altLang="en-US" smtClean="0"/>
              <a:t>和物品</a:t>
            </a:r>
            <a:r>
              <a:rPr lang="en-US" altLang="zh-CN" smtClean="0"/>
              <a:t>i</a:t>
            </a:r>
            <a:r>
              <a:rPr lang="zh-CN" altLang="en-US" smtClean="0"/>
              <a:t>的推荐结果是</a:t>
            </a:r>
            <a:r>
              <a:rPr lang="en-US" altLang="zh-CN" smtClean="0"/>
              <a:t>&lt;score,k&gt;</a:t>
            </a:r>
            <a:r>
              <a:rPr lang="zh-CN" altLang="en-US" smtClean="0"/>
              <a:t>数组的集合，其中每个</a:t>
            </a:r>
            <a:r>
              <a:rPr lang="en-US" altLang="zh-CN" smtClean="0"/>
              <a:t>&lt;score,k&gt;</a:t>
            </a:r>
            <a:r>
              <a:rPr lang="zh-CN" altLang="en-US" smtClean="0"/>
              <a:t>对应</a:t>
            </a:r>
            <a:r>
              <a:rPr lang="en-US" altLang="zh-CN" smtClean="0"/>
              <a:t>n</a:t>
            </a:r>
            <a:r>
              <a:rPr lang="zh-CN" altLang="en-US" smtClean="0"/>
              <a:t>个推荐系统中的一个</a:t>
            </a:r>
            <a:r>
              <a:rPr lang="en-US" altLang="zh-CN" smtClean="0"/>
              <a:t>reck</a:t>
            </a:r>
          </a:p>
        </p:txBody>
      </p:sp>
      <p:sp>
        <p:nvSpPr>
          <p:cNvPr id="71683" name="Foliennummernplatzhalter 3"/>
          <p:cNvSpPr>
            <a:spLocks noGrp="1"/>
          </p:cNvSpPr>
          <p:nvPr>
            <p:ph type="sldNum" sz="quarter" idx="5"/>
          </p:nvPr>
        </p:nvSpPr>
        <p:spPr/>
        <p:txBody>
          <a:bodyPr/>
          <a:lstStyle/>
          <a:p>
            <a:pPr>
              <a:defRPr/>
            </a:pPr>
            <a:fld id="{B81C2AA2-BBE9-4150-B7C4-CE0FF2B64EF8}" type="slidenum">
              <a:rPr lang="de-DE" altLang="zh-CN" smtClean="0"/>
              <a:pPr>
                <a:defRPr/>
              </a:pPr>
              <a:t>117</a:t>
            </a:fld>
            <a:endParaRPr lang="de-DE"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lienbildplatzhalter 1"/>
          <p:cNvSpPr>
            <a:spLocks noGrp="1" noRot="1" noChangeAspect="1"/>
          </p:cNvSpPr>
          <p:nvPr>
            <p:ph type="sldImg"/>
          </p:nvPr>
        </p:nvSpPr>
        <p:spPr>
          <a:xfrm>
            <a:off x="1143000" y="685800"/>
            <a:ext cx="4572000" cy="3429000"/>
          </a:xfrm>
          <a:ln/>
        </p:spPr>
      </p:sp>
      <p:sp>
        <p:nvSpPr>
          <p:cNvPr id="67586" name="Notizenplatzhalter 2"/>
          <p:cNvSpPr>
            <a:spLocks noGrp="1"/>
          </p:cNvSpPr>
          <p:nvPr>
            <p:ph type="body" idx="1"/>
          </p:nvPr>
        </p:nvSpPr>
        <p:spPr>
          <a:noFill/>
          <a:ln/>
        </p:spPr>
        <p:txBody>
          <a:bodyPr/>
          <a:lstStyle/>
          <a:p>
            <a:r>
              <a:rPr lang="en-US" altLang="zh-CN" smtClean="0">
                <a:latin typeface="Calibri" pitchFamily="34" charset="0"/>
              </a:rPr>
              <a:t>Parallelized hybridization design: Weighted</a:t>
            </a:r>
          </a:p>
          <a:p>
            <a:endParaRPr lang="en-US" altLang="zh-CN" smtClean="0">
              <a:latin typeface="Calibri" pitchFamily="34" charset="0"/>
            </a:endParaRPr>
          </a:p>
          <a:p>
            <a:r>
              <a:rPr lang="en-US" altLang="zh-CN" b="1" smtClean="0">
                <a:solidFill>
                  <a:srgbClr val="003366"/>
                </a:solidFill>
              </a:rPr>
              <a:t>Compute weighted sum</a:t>
            </a:r>
            <a:endParaRPr lang="de-DE" altLang="zh-CN" b="1" smtClean="0">
              <a:solidFill>
                <a:srgbClr val="003366"/>
              </a:solidFill>
            </a:endParaRPr>
          </a:p>
        </p:txBody>
      </p:sp>
      <p:sp>
        <p:nvSpPr>
          <p:cNvPr id="46083" name="Foliennummernplatzhalter 3"/>
          <p:cNvSpPr>
            <a:spLocks noGrp="1"/>
          </p:cNvSpPr>
          <p:nvPr>
            <p:ph type="sldNum" sz="quarter" idx="5"/>
          </p:nvPr>
        </p:nvSpPr>
        <p:spPr/>
        <p:txBody>
          <a:bodyPr/>
          <a:lstStyle/>
          <a:p>
            <a:pPr>
              <a:defRPr/>
            </a:pPr>
            <a:fld id="{0FC1DD2A-36E0-4BE7-BCE1-8E549D6948CC}" type="slidenum">
              <a:rPr lang="de-DE" altLang="zh-CN" smtClean="0"/>
              <a:pPr>
                <a:defRPr/>
              </a:pPr>
              <a:t>118</a:t>
            </a:fld>
            <a:endParaRPr lang="de-DE"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xfrm>
            <a:off x="1143000" y="685800"/>
            <a:ext cx="4572000" cy="3429000"/>
          </a:xfrm>
          <a:ln/>
        </p:spPr>
      </p:sp>
      <p:sp>
        <p:nvSpPr>
          <p:cNvPr id="69634" name="Rectangle 3"/>
          <p:cNvSpPr>
            <a:spLocks noGrp="1" noChangeArrowheads="1"/>
          </p:cNvSpPr>
          <p:nvPr>
            <p:ph type="body" idx="1"/>
          </p:nvPr>
        </p:nvSpPr>
        <p:spPr>
          <a:noFill/>
          <a:ln/>
        </p:spPr>
        <p:txBody>
          <a:bodyPr/>
          <a:lstStyle/>
          <a:p>
            <a:pPr>
              <a:buFont typeface="Wingdings" pitchFamily="2" charset="2"/>
              <a:buNone/>
            </a:pPr>
            <a:r>
              <a:rPr lang="en-GB" altLang="zh-CN" b="1" smtClean="0">
                <a:latin typeface="Calibri" pitchFamily="34" charset="0"/>
              </a:rPr>
              <a:t>BUT, how to derive weights?</a:t>
            </a:r>
          </a:p>
          <a:p>
            <a:pPr lvl="1"/>
            <a:r>
              <a:rPr lang="en-GB" altLang="zh-CN" smtClean="0">
                <a:latin typeface="Calibri" pitchFamily="34" charset="0"/>
              </a:rPr>
              <a:t>Estimate, e.g. by empirical bootstrapping</a:t>
            </a:r>
          </a:p>
          <a:p>
            <a:pPr lvl="1"/>
            <a:r>
              <a:rPr lang="en-GB" altLang="zh-CN" smtClean="0">
                <a:latin typeface="Calibri" pitchFamily="34" charset="0"/>
              </a:rPr>
              <a:t>Dynamic adjustment of weights</a:t>
            </a:r>
          </a:p>
          <a:p>
            <a:pPr>
              <a:buFont typeface="Wingdings" pitchFamily="2" charset="2"/>
              <a:buNone/>
            </a:pPr>
            <a:endParaRPr lang="en-GB" altLang="zh-CN" b="1" smtClean="0">
              <a:latin typeface="Calibri" pitchFamily="34" charset="0"/>
            </a:endParaRPr>
          </a:p>
          <a:p>
            <a:pPr>
              <a:buFont typeface="Wingdings" pitchFamily="2" charset="2"/>
              <a:buNone/>
            </a:pPr>
            <a:r>
              <a:rPr lang="en-GB" altLang="zh-CN" b="1" smtClean="0">
                <a:latin typeface="Calibri" pitchFamily="34" charset="0"/>
              </a:rPr>
              <a:t>Empirical bootstrapping</a:t>
            </a:r>
          </a:p>
          <a:p>
            <a:pPr lvl="1"/>
            <a:r>
              <a:rPr lang="en-GB" altLang="zh-CN" smtClean="0">
                <a:latin typeface="Calibri" pitchFamily="34" charset="0"/>
              </a:rPr>
              <a:t>Historic data is needed</a:t>
            </a:r>
          </a:p>
          <a:p>
            <a:pPr lvl="1"/>
            <a:r>
              <a:rPr lang="en-GB" altLang="zh-CN" smtClean="0">
                <a:latin typeface="Calibri" pitchFamily="34" charset="0"/>
              </a:rPr>
              <a:t>Compute different weightings</a:t>
            </a:r>
          </a:p>
          <a:p>
            <a:pPr lvl="1"/>
            <a:r>
              <a:rPr lang="en-GB" altLang="zh-CN" smtClean="0">
                <a:latin typeface="Calibri" pitchFamily="34" charset="0"/>
              </a:rPr>
              <a:t>Decide which one does best</a:t>
            </a:r>
          </a:p>
          <a:p>
            <a:pPr lvl="1"/>
            <a:endParaRPr lang="en-GB" altLang="zh-CN" smtClean="0">
              <a:latin typeface="Calibri" pitchFamily="34" charset="0"/>
            </a:endParaRPr>
          </a:p>
          <a:p>
            <a:pPr>
              <a:buFont typeface="Wingdings" pitchFamily="2" charset="2"/>
              <a:buNone/>
            </a:pPr>
            <a:r>
              <a:rPr lang="en-GB" altLang="zh-CN" b="1" smtClean="0">
                <a:latin typeface="Calibri" pitchFamily="34" charset="0"/>
              </a:rPr>
              <a:t>Dynamic adjustment of weights </a:t>
            </a:r>
          </a:p>
          <a:p>
            <a:pPr lvl="1"/>
            <a:r>
              <a:rPr lang="en-GB" altLang="zh-CN" smtClean="0">
                <a:latin typeface="Calibri" pitchFamily="34" charset="0"/>
              </a:rPr>
              <a:t>Start with for instance uniform weight distribution</a:t>
            </a:r>
          </a:p>
          <a:p>
            <a:pPr lvl="1"/>
            <a:r>
              <a:rPr lang="en-GB" altLang="zh-CN" smtClean="0">
                <a:latin typeface="Calibri" pitchFamily="34" charset="0"/>
              </a:rPr>
              <a:t>For each user adapt weights to minimize error of prediction</a:t>
            </a:r>
            <a:endParaRPr lang="zh-CN" altLang="en-US" smtClean="0">
              <a:latin typeface="Calibri"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lienbildplatzhalter 1"/>
          <p:cNvSpPr>
            <a:spLocks noGrp="1" noRot="1" noChangeAspect="1"/>
          </p:cNvSpPr>
          <p:nvPr>
            <p:ph type="sldImg"/>
          </p:nvPr>
        </p:nvSpPr>
        <p:spPr>
          <a:xfrm>
            <a:off x="1143000" y="685800"/>
            <a:ext cx="4572000" cy="3429000"/>
          </a:xfrm>
          <a:ln/>
        </p:spPr>
      </p:sp>
      <p:sp>
        <p:nvSpPr>
          <p:cNvPr id="71682" name="Notizenplatzhalter 2"/>
          <p:cNvSpPr>
            <a:spLocks noGrp="1"/>
          </p:cNvSpPr>
          <p:nvPr>
            <p:ph type="body" idx="1"/>
          </p:nvPr>
        </p:nvSpPr>
        <p:spPr>
          <a:noFill/>
          <a:ln/>
        </p:spPr>
        <p:txBody>
          <a:bodyPr/>
          <a:lstStyle/>
          <a:p>
            <a:pPr>
              <a:buFont typeface="Wingdings" pitchFamily="2" charset="2"/>
              <a:buNone/>
            </a:pPr>
            <a:r>
              <a:rPr lang="en-US" altLang="zh-CN" b="1" dirty="0" smtClean="0">
                <a:latin typeface="Calibri" pitchFamily="34" charset="0"/>
              </a:rPr>
              <a:t>Let's assume Alice actually bought/clicked on items 1 and 4</a:t>
            </a:r>
          </a:p>
          <a:p>
            <a:pPr marL="685817" lvl="1" indent="-263776"/>
            <a:r>
              <a:rPr lang="en-US" altLang="zh-CN" dirty="0" smtClean="0">
                <a:latin typeface="Calibri" pitchFamily="34" charset="0"/>
              </a:rPr>
              <a:t>Identify weighting that minimizes Mean Absolute Error (MAE)</a:t>
            </a:r>
          </a:p>
          <a:p>
            <a:pPr marL="685817" lvl="1" indent="-263776"/>
            <a:endParaRPr lang="en-US" altLang="zh-CN" dirty="0" smtClean="0">
              <a:latin typeface="Calibri" pitchFamily="34" charset="0"/>
            </a:endParaRPr>
          </a:p>
          <a:p>
            <a:pPr>
              <a:spcBef>
                <a:spcPts val="1108"/>
              </a:spcBef>
              <a:buFont typeface="Wingdings" pitchFamily="2" charset="2"/>
              <a:buChar char="§"/>
            </a:pPr>
            <a:r>
              <a:rPr lang="en-US" altLang="zh-CN" b="1" dirty="0" smtClean="0">
                <a:solidFill>
                  <a:srgbClr val="003366"/>
                </a:solidFill>
              </a:rPr>
              <a:t>MAE improves as </a:t>
            </a:r>
            <a:r>
              <a:rPr lang="en-US" altLang="zh-CN" b="1" i="1" dirty="0" smtClean="0">
                <a:solidFill>
                  <a:srgbClr val="003366"/>
                </a:solidFill>
              </a:rPr>
              <a:t>rec</a:t>
            </a:r>
            <a:r>
              <a:rPr lang="en-US" altLang="zh-CN" b="1" dirty="0" smtClean="0">
                <a:solidFill>
                  <a:srgbClr val="003366"/>
                </a:solidFill>
              </a:rPr>
              <a:t>2 is weighted more strongly</a:t>
            </a:r>
          </a:p>
          <a:p>
            <a:endParaRPr lang="de-DE" altLang="zh-CN" dirty="0" smtClean="0"/>
          </a:p>
        </p:txBody>
      </p:sp>
      <p:sp>
        <p:nvSpPr>
          <p:cNvPr id="70659" name="Foliennummernplatzhalter 3"/>
          <p:cNvSpPr>
            <a:spLocks noGrp="1"/>
          </p:cNvSpPr>
          <p:nvPr>
            <p:ph type="sldNum" sz="quarter" idx="5"/>
          </p:nvPr>
        </p:nvSpPr>
        <p:spPr/>
        <p:txBody>
          <a:bodyPr/>
          <a:lstStyle/>
          <a:p>
            <a:pPr>
              <a:defRPr/>
            </a:pPr>
            <a:fld id="{751A2DC8-7848-4F0E-9229-346E3935C720}" type="slidenum">
              <a:rPr lang="de-DE" altLang="zh-CN" smtClean="0"/>
              <a:pPr>
                <a:defRPr/>
              </a:pPr>
              <a:t>120</a:t>
            </a:fld>
            <a:endParaRPr lang="de-DE"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lienbildplatzhalter 1"/>
          <p:cNvSpPr>
            <a:spLocks noGrp="1" noRot="1" noChangeAspect="1"/>
          </p:cNvSpPr>
          <p:nvPr>
            <p:ph type="sldImg"/>
          </p:nvPr>
        </p:nvSpPr>
        <p:spPr>
          <a:xfrm>
            <a:off x="1143000" y="685800"/>
            <a:ext cx="4572000" cy="3429000"/>
          </a:xfrm>
          <a:ln/>
        </p:spPr>
      </p:sp>
      <p:sp>
        <p:nvSpPr>
          <p:cNvPr id="73730" name="Notizenplatzhalter 2"/>
          <p:cNvSpPr>
            <a:spLocks noGrp="1"/>
          </p:cNvSpPr>
          <p:nvPr>
            <p:ph type="body" idx="1"/>
          </p:nvPr>
        </p:nvSpPr>
        <p:spPr>
          <a:noFill/>
          <a:ln/>
        </p:spPr>
        <p:txBody>
          <a:bodyPr/>
          <a:lstStyle/>
          <a:p>
            <a:pPr>
              <a:buFont typeface="Wingdings" pitchFamily="2" charset="2"/>
              <a:buNone/>
            </a:pPr>
            <a:r>
              <a:rPr lang="en-US" altLang="zh-CN" b="1" dirty="0" smtClean="0">
                <a:latin typeface="Calibri" pitchFamily="34" charset="0"/>
              </a:rPr>
              <a:t>BUT: didn't rec1 actually rank Items 1 and 4 higher?</a:t>
            </a:r>
          </a:p>
          <a:p>
            <a:pPr>
              <a:buFont typeface="Wingdings" pitchFamily="2" charset="2"/>
              <a:buNone/>
            </a:pPr>
            <a:endParaRPr lang="en-US" altLang="zh-CN" sz="1300" b="1" dirty="0" smtClean="0">
              <a:latin typeface="Calibri" pitchFamily="34" charset="0"/>
            </a:endParaRPr>
          </a:p>
          <a:p>
            <a:pPr>
              <a:buFont typeface="Wingdings" pitchFamily="2" charset="2"/>
              <a:buNone/>
            </a:pPr>
            <a:r>
              <a:rPr lang="en-US" altLang="zh-CN" b="1" dirty="0" smtClean="0">
                <a:latin typeface="Calibri" pitchFamily="34" charset="0"/>
              </a:rPr>
              <a:t>Be careful when weighting!</a:t>
            </a:r>
          </a:p>
          <a:p>
            <a:pPr marL="685817" lvl="1" indent="-263776"/>
            <a:r>
              <a:rPr lang="en-US" altLang="zh-CN" dirty="0" smtClean="0">
                <a:latin typeface="Calibri" pitchFamily="34" charset="0"/>
              </a:rPr>
              <a:t>Recommenders need to assign comparable scores over all users and items</a:t>
            </a:r>
          </a:p>
          <a:p>
            <a:pPr marL="1055103" lvl="2" indent="-211021"/>
            <a:r>
              <a:rPr lang="en-US" altLang="zh-CN" dirty="0" smtClean="0">
                <a:latin typeface="Calibri" pitchFamily="34" charset="0"/>
              </a:rPr>
              <a:t>Some score transformation could be necessary</a:t>
            </a:r>
          </a:p>
          <a:p>
            <a:pPr marL="685817" lvl="1" indent="-263776"/>
            <a:r>
              <a:rPr lang="en-US" altLang="zh-CN" dirty="0" smtClean="0">
                <a:latin typeface="Calibri" pitchFamily="34" charset="0"/>
              </a:rPr>
              <a:t>Stable weights require several user ratings</a:t>
            </a:r>
          </a:p>
          <a:p>
            <a:endParaRPr lang="de-DE" altLang="zh-CN" dirty="0" smtClean="0"/>
          </a:p>
        </p:txBody>
      </p:sp>
      <p:sp>
        <p:nvSpPr>
          <p:cNvPr id="65539" name="Foliennummernplatzhalter 3"/>
          <p:cNvSpPr>
            <a:spLocks noGrp="1"/>
          </p:cNvSpPr>
          <p:nvPr>
            <p:ph type="sldNum" sz="quarter" idx="5"/>
          </p:nvPr>
        </p:nvSpPr>
        <p:spPr/>
        <p:txBody>
          <a:bodyPr/>
          <a:lstStyle/>
          <a:p>
            <a:pPr>
              <a:defRPr/>
            </a:pPr>
            <a:fld id="{BD85F176-954D-4B9C-B8DD-714D24D2E088}" type="slidenum">
              <a:rPr lang="de-DE" altLang="zh-CN" smtClean="0"/>
              <a:pPr>
                <a:defRPr/>
              </a:pPr>
              <a:t>121</a:t>
            </a:fld>
            <a:endParaRPr lang="de-DE"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lienbildplatzhalter 1"/>
          <p:cNvSpPr>
            <a:spLocks noGrp="1" noRot="1" noChangeAspect="1"/>
          </p:cNvSpPr>
          <p:nvPr>
            <p:ph type="sldImg"/>
          </p:nvPr>
        </p:nvSpPr>
        <p:spPr>
          <a:xfrm>
            <a:off x="1143000" y="685800"/>
            <a:ext cx="4572000" cy="3429000"/>
          </a:xfrm>
          <a:ln/>
        </p:spPr>
      </p:sp>
      <p:sp>
        <p:nvSpPr>
          <p:cNvPr id="78850" name="Notizenplatzhalter 2"/>
          <p:cNvSpPr>
            <a:spLocks noGrp="1"/>
          </p:cNvSpPr>
          <p:nvPr>
            <p:ph type="body" idx="1"/>
          </p:nvPr>
        </p:nvSpPr>
        <p:spPr>
          <a:noFill/>
          <a:ln/>
        </p:spPr>
        <p:txBody>
          <a:bodyPr/>
          <a:lstStyle/>
          <a:p>
            <a:pPr>
              <a:buFont typeface="Wingdings" pitchFamily="2" charset="2"/>
              <a:buNone/>
            </a:pPr>
            <a:r>
              <a:rPr lang="en-US" altLang="zh-CN" b="1" dirty="0" smtClean="0">
                <a:latin typeface="Calibri" pitchFamily="34" charset="0"/>
              </a:rPr>
              <a:t>One recommender system pre-processes some input for the subsequent one</a:t>
            </a:r>
          </a:p>
          <a:p>
            <a:pPr marL="685817" lvl="1" indent="-263776"/>
            <a:r>
              <a:rPr lang="en-US" altLang="zh-CN" dirty="0" smtClean="0">
                <a:latin typeface="Calibri" pitchFamily="34" charset="0"/>
              </a:rPr>
              <a:t>Cascade</a:t>
            </a:r>
          </a:p>
          <a:p>
            <a:pPr marL="685817" lvl="1" indent="-263776"/>
            <a:r>
              <a:rPr lang="en-US" altLang="zh-CN" dirty="0" smtClean="0">
                <a:latin typeface="Calibri" pitchFamily="34" charset="0"/>
              </a:rPr>
              <a:t>Meta-level</a:t>
            </a:r>
          </a:p>
          <a:p>
            <a:pPr>
              <a:buFont typeface="Wingdings" pitchFamily="2" charset="2"/>
              <a:buNone/>
            </a:pPr>
            <a:r>
              <a:rPr lang="en-US" altLang="zh-CN" b="1" dirty="0" smtClean="0">
                <a:latin typeface="Calibri" pitchFamily="34" charset="0"/>
              </a:rPr>
              <a:t>Refinement of recommendation lists (cascade)</a:t>
            </a:r>
          </a:p>
          <a:p>
            <a:pPr>
              <a:buFont typeface="Wingdings" pitchFamily="2" charset="2"/>
              <a:buNone/>
            </a:pPr>
            <a:r>
              <a:rPr lang="en-US" altLang="zh-CN" b="1" dirty="0" smtClean="0">
                <a:latin typeface="Calibri" pitchFamily="34" charset="0"/>
              </a:rPr>
              <a:t>Learning of model (e.g. collaborative knowledge-based meta-level)</a:t>
            </a:r>
          </a:p>
          <a:p>
            <a:endParaRPr lang="de-DE" altLang="zh-CN" dirty="0" smtClean="0"/>
          </a:p>
        </p:txBody>
      </p:sp>
      <p:sp>
        <p:nvSpPr>
          <p:cNvPr id="73731" name="Foliennummernplatzhalter 3"/>
          <p:cNvSpPr>
            <a:spLocks noGrp="1"/>
          </p:cNvSpPr>
          <p:nvPr>
            <p:ph type="sldNum" sz="quarter" idx="5"/>
          </p:nvPr>
        </p:nvSpPr>
        <p:spPr/>
        <p:txBody>
          <a:bodyPr/>
          <a:lstStyle/>
          <a:p>
            <a:pPr>
              <a:defRPr/>
            </a:pPr>
            <a:fld id="{8B21BA28-4501-4F29-8B2C-CB72321D720A}" type="slidenum">
              <a:rPr lang="de-DE" altLang="zh-CN" smtClean="0"/>
              <a:pPr>
                <a:defRPr/>
              </a:pPr>
              <a:t>122</a:t>
            </a:fld>
            <a:endParaRPr lang="de-DE"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lienbildplatzhalter 1"/>
          <p:cNvSpPr>
            <a:spLocks noGrp="1" noRot="1" noChangeAspect="1"/>
          </p:cNvSpPr>
          <p:nvPr>
            <p:ph type="sldImg"/>
          </p:nvPr>
        </p:nvSpPr>
        <p:spPr>
          <a:xfrm>
            <a:off x="1143000" y="685800"/>
            <a:ext cx="4572000" cy="3429000"/>
          </a:xfrm>
          <a:ln/>
        </p:spPr>
      </p:sp>
      <p:sp>
        <p:nvSpPr>
          <p:cNvPr id="81922" name="Notizenplatzhalter 2"/>
          <p:cNvSpPr>
            <a:spLocks noGrp="1"/>
          </p:cNvSpPr>
          <p:nvPr>
            <p:ph type="body" idx="1"/>
          </p:nvPr>
        </p:nvSpPr>
        <p:spPr>
          <a:noFill/>
          <a:ln/>
        </p:spPr>
        <p:txBody>
          <a:bodyPr/>
          <a:lstStyle/>
          <a:p>
            <a:pPr>
              <a:buFont typeface="Wingdings" pitchFamily="2" charset="2"/>
              <a:buNone/>
            </a:pPr>
            <a:r>
              <a:rPr lang="en-US" altLang="zh-CN" b="1" dirty="0" smtClean="0">
                <a:latin typeface="Calibri" pitchFamily="34" charset="0"/>
              </a:rPr>
              <a:t>Successor's recommendations are restricted by predecessor</a:t>
            </a:r>
            <a:r>
              <a:rPr lang="en-US" altLang="zh-CN" sz="1300" b="1" dirty="0" smtClean="0">
                <a:latin typeface="Calibri" pitchFamily="34" charset="0"/>
              </a:rPr>
              <a:t/>
            </a:r>
            <a:br>
              <a:rPr lang="en-US" altLang="zh-CN" sz="1300" b="1" dirty="0" smtClean="0">
                <a:latin typeface="Calibri" pitchFamily="34" charset="0"/>
              </a:rPr>
            </a:br>
            <a:endParaRPr lang="en-US" altLang="zh-CN" sz="1300" b="1" dirty="0" smtClean="0">
              <a:latin typeface="Calibri" pitchFamily="34" charset="0"/>
            </a:endParaRPr>
          </a:p>
          <a:p>
            <a:pPr>
              <a:buFont typeface="Wingdings" pitchFamily="2" charset="2"/>
              <a:buNone/>
            </a:pPr>
            <a:r>
              <a:rPr lang="en-US" altLang="zh-CN" b="1" dirty="0" smtClean="0">
                <a:latin typeface="Calibri" pitchFamily="34" charset="0"/>
              </a:rPr>
              <a:t>Where </a:t>
            </a:r>
            <a:r>
              <a:rPr lang="en-US" altLang="zh-CN" b="1" dirty="0" err="1" smtClean="0">
                <a:latin typeface="Calibri" pitchFamily="34" charset="0"/>
              </a:rPr>
              <a:t>forall</a:t>
            </a:r>
            <a:r>
              <a:rPr lang="en-US" altLang="zh-CN" b="1" dirty="0" smtClean="0">
                <a:latin typeface="Calibri" pitchFamily="34" charset="0"/>
              </a:rPr>
              <a:t> k &gt; 1</a:t>
            </a:r>
          </a:p>
          <a:p>
            <a:pPr>
              <a:buFont typeface="Wingdings" pitchFamily="2" charset="2"/>
              <a:buNone/>
            </a:pPr>
            <a:endParaRPr lang="en-US" altLang="zh-CN" sz="1300" b="1" dirty="0" smtClean="0">
              <a:latin typeface="Calibri" pitchFamily="34" charset="0"/>
            </a:endParaRPr>
          </a:p>
          <a:p>
            <a:pPr>
              <a:buFont typeface="Wingdings" pitchFamily="2" charset="2"/>
              <a:buNone/>
            </a:pPr>
            <a:r>
              <a:rPr lang="en-US" altLang="zh-CN" b="1" dirty="0" smtClean="0">
                <a:latin typeface="Calibri" pitchFamily="34" charset="0"/>
              </a:rPr>
              <a:t>Subsequent recommender may not introduce additional items</a:t>
            </a:r>
          </a:p>
          <a:p>
            <a:pPr>
              <a:buFont typeface="Wingdings" pitchFamily="2" charset="2"/>
              <a:buNone/>
            </a:pPr>
            <a:r>
              <a:rPr lang="en-US" altLang="zh-CN" b="1" dirty="0" smtClean="0">
                <a:latin typeface="Calibri" pitchFamily="34" charset="0"/>
              </a:rPr>
              <a:t>Thus produces very precise results</a:t>
            </a:r>
          </a:p>
          <a:p>
            <a:endParaRPr lang="de-DE" altLang="zh-CN" dirty="0" smtClean="0"/>
          </a:p>
        </p:txBody>
      </p:sp>
      <p:sp>
        <p:nvSpPr>
          <p:cNvPr id="76803" name="Foliennummernplatzhalter 3"/>
          <p:cNvSpPr>
            <a:spLocks noGrp="1"/>
          </p:cNvSpPr>
          <p:nvPr>
            <p:ph type="sldNum" sz="quarter" idx="5"/>
          </p:nvPr>
        </p:nvSpPr>
        <p:spPr/>
        <p:txBody>
          <a:bodyPr/>
          <a:lstStyle/>
          <a:p>
            <a:pPr>
              <a:defRPr/>
            </a:pPr>
            <a:fld id="{18940B57-E1A2-41A4-A129-E35CAD900DAE}" type="slidenum">
              <a:rPr lang="de-DE" altLang="zh-CN" smtClean="0"/>
              <a:pPr>
                <a:defRPr/>
              </a:pPr>
              <a:t>123</a:t>
            </a:fld>
            <a:endParaRPr lang="de-DE"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29</a:t>
            </a:fld>
            <a:endParaRPr lang="de-DE" dirty="0">
              <a:solidFill>
                <a:prstClr val="black"/>
              </a:solidFill>
            </a:endParaRPr>
          </a:p>
        </p:txBody>
      </p:sp>
    </p:spTree>
    <p:extLst>
      <p:ext uri="{BB962C8B-B14F-4D97-AF65-F5344CB8AC3E}">
        <p14:creationId xmlns="" xmlns:p14="http://schemas.microsoft.com/office/powerpoint/2010/main" val="56714228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lienbildplatzhalter 1"/>
          <p:cNvSpPr>
            <a:spLocks noGrp="1" noRot="1" noChangeAspect="1"/>
          </p:cNvSpPr>
          <p:nvPr>
            <p:ph type="sldImg"/>
          </p:nvPr>
        </p:nvSpPr>
        <p:spPr>
          <a:xfrm>
            <a:off x="1143000" y="685800"/>
            <a:ext cx="4572000" cy="3429000"/>
          </a:xfrm>
          <a:ln/>
        </p:spPr>
      </p:sp>
      <p:sp>
        <p:nvSpPr>
          <p:cNvPr id="83970" name="Notizenplatzhalter 2"/>
          <p:cNvSpPr>
            <a:spLocks noGrp="1"/>
          </p:cNvSpPr>
          <p:nvPr>
            <p:ph type="body" idx="1"/>
          </p:nvPr>
        </p:nvSpPr>
        <p:spPr>
          <a:noFill/>
          <a:ln/>
        </p:spPr>
        <p:txBody>
          <a:bodyPr/>
          <a:lstStyle/>
          <a:p>
            <a:pPr>
              <a:buFont typeface="Wingdings" pitchFamily="2" charset="2"/>
              <a:buNone/>
            </a:pPr>
            <a:r>
              <a:rPr lang="en-US" altLang="zh-CN" dirty="0" smtClean="0">
                <a:latin typeface="Calibri" pitchFamily="34" charset="0"/>
              </a:rPr>
              <a:t>Pipelined hybridization designs: Cascade</a:t>
            </a:r>
          </a:p>
          <a:p>
            <a:pPr>
              <a:buFont typeface="Wingdings" pitchFamily="2" charset="2"/>
              <a:buNone/>
            </a:pPr>
            <a:endParaRPr lang="en-US" altLang="zh-CN" b="1" dirty="0" smtClean="0">
              <a:latin typeface="Calibri" pitchFamily="34" charset="0"/>
            </a:endParaRPr>
          </a:p>
          <a:p>
            <a:pPr>
              <a:buFont typeface="Wingdings" pitchFamily="2" charset="2"/>
              <a:buNone/>
            </a:pPr>
            <a:r>
              <a:rPr lang="en-US" altLang="zh-CN" b="1" dirty="0" smtClean="0">
                <a:latin typeface="Calibri" pitchFamily="34" charset="0"/>
              </a:rPr>
              <a:t>Recommendation list is continually reduced </a:t>
            </a:r>
          </a:p>
          <a:p>
            <a:pPr>
              <a:buFont typeface="Wingdings" pitchFamily="2" charset="2"/>
              <a:buNone/>
            </a:pPr>
            <a:r>
              <a:rPr lang="en-US" altLang="zh-CN" b="1" dirty="0" smtClean="0">
                <a:latin typeface="Calibri" pitchFamily="34" charset="0"/>
              </a:rPr>
              <a:t>First recommender excludes items</a:t>
            </a:r>
          </a:p>
          <a:p>
            <a:pPr marL="685817" lvl="1" indent="-263776"/>
            <a:r>
              <a:rPr lang="en-US" altLang="zh-CN" dirty="0" smtClean="0">
                <a:latin typeface="Calibri" pitchFamily="34" charset="0"/>
              </a:rPr>
              <a:t>Remove absolute no-go items (e.g. knowledge-based)</a:t>
            </a:r>
          </a:p>
          <a:p>
            <a:pPr>
              <a:buFont typeface="Wingdings" pitchFamily="2" charset="2"/>
              <a:buNone/>
            </a:pPr>
            <a:r>
              <a:rPr lang="en-US" altLang="zh-CN" b="1" dirty="0" smtClean="0">
                <a:latin typeface="Calibri" pitchFamily="34" charset="0"/>
              </a:rPr>
              <a:t>Second recommender assigns score</a:t>
            </a:r>
            <a:endParaRPr lang="en-US" altLang="zh-CN" sz="900" b="1" dirty="0" smtClean="0">
              <a:latin typeface="Calibri" pitchFamily="34" charset="0"/>
            </a:endParaRPr>
          </a:p>
          <a:p>
            <a:pPr marL="685817" lvl="1" indent="-263776"/>
            <a:r>
              <a:rPr lang="en-US" altLang="zh-CN" dirty="0" smtClean="0">
                <a:latin typeface="Calibri" pitchFamily="34" charset="0"/>
              </a:rPr>
              <a:t>Ordering and refinement (e.g. collaborative)</a:t>
            </a:r>
          </a:p>
          <a:p>
            <a:endParaRPr lang="de-DE" altLang="zh-CN" dirty="0" smtClean="0"/>
          </a:p>
        </p:txBody>
      </p:sp>
      <p:sp>
        <p:nvSpPr>
          <p:cNvPr id="78851" name="Foliennummernplatzhalter 3"/>
          <p:cNvSpPr>
            <a:spLocks noGrp="1"/>
          </p:cNvSpPr>
          <p:nvPr>
            <p:ph type="sldNum" sz="quarter" idx="5"/>
          </p:nvPr>
        </p:nvSpPr>
        <p:spPr/>
        <p:txBody>
          <a:bodyPr/>
          <a:lstStyle/>
          <a:p>
            <a:pPr>
              <a:defRPr/>
            </a:pPr>
            <a:fld id="{4F79C51C-BA44-45CD-8BF4-F7839CBD6AF2}" type="slidenum">
              <a:rPr lang="de-DE" altLang="zh-CN" smtClean="0"/>
              <a:pPr>
                <a:defRPr/>
              </a:pPr>
              <a:t>124</a:t>
            </a:fld>
            <a:endParaRPr lang="de-DE" altLang="zh-CN"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Folienbildplatzhalter 1"/>
          <p:cNvSpPr>
            <a:spLocks noGrp="1" noRot="1" noChangeAspect="1"/>
          </p:cNvSpPr>
          <p:nvPr>
            <p:ph type="sldImg"/>
          </p:nvPr>
        </p:nvSpPr>
        <p:spPr>
          <a:xfrm>
            <a:off x="1143000" y="685800"/>
            <a:ext cx="4572000" cy="3429000"/>
          </a:xfrm>
          <a:ln/>
        </p:spPr>
      </p:sp>
      <p:sp>
        <p:nvSpPr>
          <p:cNvPr id="86018" name="Notizenplatzhalter 2"/>
          <p:cNvSpPr>
            <a:spLocks noGrp="1"/>
          </p:cNvSpPr>
          <p:nvPr>
            <p:ph type="body" idx="1"/>
          </p:nvPr>
        </p:nvSpPr>
        <p:spPr>
          <a:noFill/>
          <a:ln/>
        </p:spPr>
        <p:txBody>
          <a:bodyPr/>
          <a:lstStyle/>
          <a:p>
            <a:r>
              <a:rPr lang="en-US" altLang="zh-CN" smtClean="0">
                <a:latin typeface="Calibri" pitchFamily="34" charset="0"/>
              </a:rPr>
              <a:t>Pipelined hybridization designs: Cascade</a:t>
            </a:r>
            <a:endParaRPr lang="de-DE" altLang="zh-CN" smtClean="0">
              <a:latin typeface="Calibri" pitchFamily="34" charset="0"/>
            </a:endParaRPr>
          </a:p>
        </p:txBody>
      </p:sp>
      <p:sp>
        <p:nvSpPr>
          <p:cNvPr id="80899" name="Foliennummernplatzhalter 3"/>
          <p:cNvSpPr>
            <a:spLocks noGrp="1"/>
          </p:cNvSpPr>
          <p:nvPr>
            <p:ph type="sldNum" sz="quarter" idx="5"/>
          </p:nvPr>
        </p:nvSpPr>
        <p:spPr/>
        <p:txBody>
          <a:bodyPr/>
          <a:lstStyle/>
          <a:p>
            <a:pPr>
              <a:defRPr/>
            </a:pPr>
            <a:fld id="{90E4CE8C-B0C2-406A-B030-58DE5E88B26E}" type="slidenum">
              <a:rPr lang="de-DE" altLang="zh-CN" smtClean="0"/>
              <a:pPr>
                <a:defRPr/>
              </a:pPr>
              <a:t>125</a:t>
            </a:fld>
            <a:endParaRPr lang="de-DE" altLang="zh-CN"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lienbildplatzhalter 1"/>
          <p:cNvSpPr>
            <a:spLocks noGrp="1" noRot="1" noChangeAspect="1"/>
          </p:cNvSpPr>
          <p:nvPr>
            <p:ph type="sldImg"/>
          </p:nvPr>
        </p:nvSpPr>
        <p:spPr>
          <a:xfrm>
            <a:off x="1143000" y="685800"/>
            <a:ext cx="4572000" cy="3429000"/>
          </a:xfrm>
          <a:ln/>
        </p:spPr>
      </p:sp>
      <p:sp>
        <p:nvSpPr>
          <p:cNvPr id="30722" name="Notizenplatzhalter 2"/>
          <p:cNvSpPr>
            <a:spLocks noGrp="1"/>
          </p:cNvSpPr>
          <p:nvPr>
            <p:ph type="body" idx="1"/>
          </p:nvPr>
        </p:nvSpPr>
        <p:spPr>
          <a:noFill/>
          <a:ln/>
        </p:spPr>
        <p:txBody>
          <a:bodyPr/>
          <a:lstStyle/>
          <a:p>
            <a:endParaRPr lang="en-US" altLang="zh-CN" smtClean="0"/>
          </a:p>
        </p:txBody>
      </p:sp>
      <p:sp>
        <p:nvSpPr>
          <p:cNvPr id="30723" name="Foliennummernplatzhalter 3"/>
          <p:cNvSpPr>
            <a:spLocks noGrp="1"/>
          </p:cNvSpPr>
          <p:nvPr>
            <p:ph type="sldNum" sz="quarter" idx="5"/>
          </p:nvPr>
        </p:nvSpPr>
        <p:spPr/>
        <p:txBody>
          <a:bodyPr/>
          <a:lstStyle/>
          <a:p>
            <a:pPr>
              <a:defRPr/>
            </a:pPr>
            <a:fld id="{CA89CF92-4213-4D87-A33C-14F8EEDE08AA}" type="slidenum">
              <a:rPr lang="de-DE" altLang="zh-CN" smtClean="0"/>
              <a:pPr>
                <a:defRPr/>
              </a:pPr>
              <a:t>126</a:t>
            </a:fld>
            <a:endParaRPr lang="de-DE" alt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lienbildplatzhalter 1"/>
          <p:cNvSpPr>
            <a:spLocks noGrp="1" noRot="1" noChangeAspect="1"/>
          </p:cNvSpPr>
          <p:nvPr>
            <p:ph type="sldImg"/>
          </p:nvPr>
        </p:nvSpPr>
        <p:spPr>
          <a:xfrm>
            <a:off x="1143000" y="685800"/>
            <a:ext cx="4572000" cy="3429000"/>
          </a:xfrm>
          <a:ln/>
        </p:spPr>
      </p:sp>
      <p:sp>
        <p:nvSpPr>
          <p:cNvPr id="30722" name="Notizenplatzhalter 2"/>
          <p:cNvSpPr>
            <a:spLocks noGrp="1"/>
          </p:cNvSpPr>
          <p:nvPr>
            <p:ph type="body" idx="1"/>
          </p:nvPr>
        </p:nvSpPr>
        <p:spPr>
          <a:noFill/>
          <a:ln/>
        </p:spPr>
        <p:txBody>
          <a:bodyPr/>
          <a:lstStyle/>
          <a:p>
            <a:endParaRPr lang="en-US" altLang="zh-CN" smtClean="0"/>
          </a:p>
        </p:txBody>
      </p:sp>
      <p:sp>
        <p:nvSpPr>
          <p:cNvPr id="30723" name="Foliennummernplatzhalter 3"/>
          <p:cNvSpPr>
            <a:spLocks noGrp="1"/>
          </p:cNvSpPr>
          <p:nvPr>
            <p:ph type="sldNum" sz="quarter" idx="5"/>
          </p:nvPr>
        </p:nvSpPr>
        <p:spPr/>
        <p:txBody>
          <a:bodyPr/>
          <a:lstStyle/>
          <a:p>
            <a:pPr>
              <a:defRPr/>
            </a:pPr>
            <a:fld id="{CA89CF92-4213-4D87-A33C-14F8EEDE08AA}" type="slidenum">
              <a:rPr lang="de-DE" altLang="zh-CN" smtClean="0"/>
              <a:pPr>
                <a:defRPr/>
              </a:pPr>
              <a:t>130</a:t>
            </a:fld>
            <a:endParaRPr lang="de-DE" altLang="zh-CN"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lienbildplatzhalter 1"/>
          <p:cNvSpPr>
            <a:spLocks noGrp="1" noRot="1" noChangeAspect="1"/>
          </p:cNvSpPr>
          <p:nvPr>
            <p:ph type="sldImg"/>
          </p:nvPr>
        </p:nvSpPr>
        <p:spPr>
          <a:xfrm>
            <a:off x="1143000" y="685800"/>
            <a:ext cx="4572000" cy="3429000"/>
          </a:xfrm>
          <a:ln/>
        </p:spPr>
      </p:sp>
      <p:sp>
        <p:nvSpPr>
          <p:cNvPr id="30722" name="Notizenplatzhalter 2"/>
          <p:cNvSpPr>
            <a:spLocks noGrp="1"/>
          </p:cNvSpPr>
          <p:nvPr>
            <p:ph type="body" idx="1"/>
          </p:nvPr>
        </p:nvSpPr>
        <p:spPr>
          <a:noFill/>
          <a:ln/>
        </p:spPr>
        <p:txBody>
          <a:bodyPr/>
          <a:lstStyle/>
          <a:p>
            <a:endParaRPr lang="en-US" altLang="zh-CN" smtClean="0"/>
          </a:p>
        </p:txBody>
      </p:sp>
      <p:sp>
        <p:nvSpPr>
          <p:cNvPr id="30723" name="Foliennummernplatzhalter 3"/>
          <p:cNvSpPr>
            <a:spLocks noGrp="1"/>
          </p:cNvSpPr>
          <p:nvPr>
            <p:ph type="sldNum" sz="quarter" idx="5"/>
          </p:nvPr>
        </p:nvSpPr>
        <p:spPr/>
        <p:txBody>
          <a:bodyPr/>
          <a:lstStyle/>
          <a:p>
            <a:pPr>
              <a:defRPr/>
            </a:pPr>
            <a:fld id="{CA89CF92-4213-4D87-A33C-14F8EEDE08AA}" type="slidenum">
              <a:rPr lang="de-DE" altLang="zh-CN" smtClean="0"/>
              <a:pPr>
                <a:defRPr/>
              </a:pPr>
              <a:t>134</a:t>
            </a:fld>
            <a:endParaRPr lang="de-DE" altLang="zh-CN"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lienbildplatzhalter 1"/>
          <p:cNvSpPr>
            <a:spLocks noGrp="1" noRot="1" noChangeAspect="1"/>
          </p:cNvSpPr>
          <p:nvPr>
            <p:ph type="sldImg"/>
          </p:nvPr>
        </p:nvSpPr>
        <p:spPr>
          <a:xfrm>
            <a:off x="1143000" y="685800"/>
            <a:ext cx="4572000" cy="3429000"/>
          </a:xfrm>
          <a:ln/>
        </p:spPr>
      </p:sp>
      <p:sp>
        <p:nvSpPr>
          <p:cNvPr id="30722" name="Notizenplatzhalter 2"/>
          <p:cNvSpPr>
            <a:spLocks noGrp="1"/>
          </p:cNvSpPr>
          <p:nvPr>
            <p:ph type="body" idx="1"/>
          </p:nvPr>
        </p:nvSpPr>
        <p:spPr>
          <a:noFill/>
          <a:ln/>
        </p:spPr>
        <p:txBody>
          <a:bodyPr/>
          <a:lstStyle/>
          <a:p>
            <a:endParaRPr lang="en-US" altLang="zh-CN" smtClean="0"/>
          </a:p>
        </p:txBody>
      </p:sp>
      <p:sp>
        <p:nvSpPr>
          <p:cNvPr id="30723" name="Foliennummernplatzhalter 3"/>
          <p:cNvSpPr>
            <a:spLocks noGrp="1"/>
          </p:cNvSpPr>
          <p:nvPr>
            <p:ph type="sldNum" sz="quarter" idx="5"/>
          </p:nvPr>
        </p:nvSpPr>
        <p:spPr/>
        <p:txBody>
          <a:bodyPr/>
          <a:lstStyle/>
          <a:p>
            <a:pPr>
              <a:defRPr/>
            </a:pPr>
            <a:fld id="{CA89CF92-4213-4D87-A33C-14F8EEDE08AA}" type="slidenum">
              <a:rPr lang="de-DE" altLang="zh-CN" smtClean="0"/>
              <a:pPr>
                <a:defRPr/>
              </a:pPr>
              <a:t>136</a:t>
            </a:fld>
            <a:endParaRPr lang="de-DE" altLang="zh-CN"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lienbildplatzhalter 1"/>
          <p:cNvSpPr>
            <a:spLocks noGrp="1" noRot="1" noChangeAspect="1"/>
          </p:cNvSpPr>
          <p:nvPr>
            <p:ph type="sldImg"/>
          </p:nvPr>
        </p:nvSpPr>
        <p:spPr>
          <a:xfrm>
            <a:off x="1143000" y="685800"/>
            <a:ext cx="4572000" cy="3429000"/>
          </a:xfrm>
          <a:ln/>
        </p:spPr>
      </p:sp>
      <p:sp>
        <p:nvSpPr>
          <p:cNvPr id="30722" name="Notizenplatzhalter 2"/>
          <p:cNvSpPr>
            <a:spLocks noGrp="1"/>
          </p:cNvSpPr>
          <p:nvPr>
            <p:ph type="body" idx="1"/>
          </p:nvPr>
        </p:nvSpPr>
        <p:spPr>
          <a:noFill/>
          <a:ln/>
        </p:spPr>
        <p:txBody>
          <a:bodyPr/>
          <a:lstStyle/>
          <a:p>
            <a:endParaRPr lang="en-US" altLang="zh-CN" smtClean="0"/>
          </a:p>
        </p:txBody>
      </p:sp>
      <p:sp>
        <p:nvSpPr>
          <p:cNvPr id="30723" name="Foliennummernplatzhalter 3"/>
          <p:cNvSpPr>
            <a:spLocks noGrp="1"/>
          </p:cNvSpPr>
          <p:nvPr>
            <p:ph type="sldNum" sz="quarter" idx="5"/>
          </p:nvPr>
        </p:nvSpPr>
        <p:spPr/>
        <p:txBody>
          <a:bodyPr/>
          <a:lstStyle/>
          <a:p>
            <a:pPr>
              <a:defRPr/>
            </a:pPr>
            <a:fld id="{CA89CF92-4213-4D87-A33C-14F8EEDE08AA}" type="slidenum">
              <a:rPr lang="de-DE" altLang="zh-CN" smtClean="0"/>
              <a:pPr>
                <a:defRPr/>
              </a:pPr>
              <a:t>138</a:t>
            </a:fld>
            <a:endParaRPr lang="de-DE" altLang="zh-CN"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146</a:t>
            </a:fld>
            <a:endParaRPr lang="de-DE">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17"/>
          <p:cNvSpPr>
            <a:spLocks/>
          </p:cNvSpPr>
          <p:nvPr/>
        </p:nvSpPr>
        <p:spPr bwMode="ltGray">
          <a:xfrm>
            <a:off x="0" y="0"/>
            <a:ext cx="9144000" cy="1484313"/>
          </a:xfrm>
          <a:custGeom>
            <a:avLst/>
            <a:gdLst/>
            <a:ahLst/>
            <a:cxnLst>
              <a:cxn ang="0">
                <a:pos x="0" y="576"/>
              </a:cxn>
              <a:cxn ang="0">
                <a:pos x="2328" y="160"/>
              </a:cxn>
              <a:cxn ang="0">
                <a:pos x="4520" y="416"/>
              </a:cxn>
              <a:cxn ang="0">
                <a:pos x="5760" y="872"/>
              </a:cxn>
              <a:cxn ang="0">
                <a:pos x="5760" y="0"/>
              </a:cxn>
              <a:cxn ang="0">
                <a:pos x="1" y="0"/>
              </a:cxn>
              <a:cxn ang="0">
                <a:pos x="0" y="576"/>
              </a:cxn>
            </a:cxnLst>
            <a:rect l="0" t="0" r="r" b="b"/>
            <a:pathLst>
              <a:path w="5760" h="872">
                <a:moveTo>
                  <a:pt x="0" y="576"/>
                </a:moveTo>
                <a:cubicBezTo>
                  <a:pt x="912" y="280"/>
                  <a:pt x="1580" y="168"/>
                  <a:pt x="2328" y="160"/>
                </a:cubicBezTo>
                <a:cubicBezTo>
                  <a:pt x="3081" y="133"/>
                  <a:pt x="3912" y="256"/>
                  <a:pt x="4520" y="416"/>
                </a:cubicBezTo>
                <a:cubicBezTo>
                  <a:pt x="5128" y="576"/>
                  <a:pt x="5672" y="792"/>
                  <a:pt x="5760" y="872"/>
                </a:cubicBezTo>
                <a:lnTo>
                  <a:pt x="5760" y="0"/>
                </a:lnTo>
                <a:lnTo>
                  <a:pt x="1" y="0"/>
                </a:lnTo>
                <a:lnTo>
                  <a:pt x="0" y="576"/>
                </a:lnTo>
                <a:close/>
              </a:path>
            </a:pathLst>
          </a:custGeom>
          <a:solidFill>
            <a:schemeClr val="accent1"/>
          </a:solidFill>
          <a:ln w="9525">
            <a:noFill/>
            <a:round/>
            <a:headEnd/>
            <a:tailEnd/>
          </a:ln>
          <a:effectLst/>
        </p:spPr>
        <p:txBody>
          <a:bodyPr/>
          <a:lstStyle/>
          <a:p>
            <a:pPr fontAlgn="base">
              <a:spcBef>
                <a:spcPct val="0"/>
              </a:spcBef>
              <a:spcAft>
                <a:spcPct val="0"/>
              </a:spcAft>
              <a:defRPr/>
            </a:pPr>
            <a:endParaRPr lang="zh-CN" altLang="en-US">
              <a:solidFill>
                <a:prstClr val="black"/>
              </a:solidFill>
              <a:ea typeface="宋体" pitchFamily="2" charset="-122"/>
            </a:endParaRPr>
          </a:p>
        </p:txBody>
      </p:sp>
      <p:pic>
        <p:nvPicPr>
          <p:cNvPr id="5" name="Picture 18" descr="keyboard1"/>
          <p:cNvPicPr>
            <a:picLocks noChangeAspect="1" noChangeArrowheads="1"/>
          </p:cNvPicPr>
          <p:nvPr/>
        </p:nvPicPr>
        <p:blipFill>
          <a:blip r:embed="rId2" cstate="print"/>
          <a:srcRect/>
          <a:stretch>
            <a:fillRect/>
          </a:stretch>
        </p:blipFill>
        <p:spPr bwMode="ltGray">
          <a:xfrm>
            <a:off x="0" y="2133600"/>
            <a:ext cx="9144000" cy="4724400"/>
          </a:xfrm>
          <a:prstGeom prst="rect">
            <a:avLst/>
          </a:prstGeom>
          <a:noFill/>
          <a:ln w="9525">
            <a:noFill/>
            <a:miter lim="800000"/>
            <a:headEnd/>
            <a:tailEnd/>
          </a:ln>
        </p:spPr>
      </p:pic>
      <p:sp>
        <p:nvSpPr>
          <p:cNvPr id="3074" name="Rectangle 2"/>
          <p:cNvSpPr>
            <a:spLocks noGrp="1" noChangeArrowheads="1"/>
          </p:cNvSpPr>
          <p:nvPr>
            <p:ph type="ctrTitle"/>
          </p:nvPr>
        </p:nvSpPr>
        <p:spPr>
          <a:xfrm>
            <a:off x="647700" y="1295400"/>
            <a:ext cx="7658100" cy="1676400"/>
          </a:xfrm>
        </p:spPr>
        <p:txBody>
          <a:bodyPr/>
          <a:lstStyle>
            <a:lvl1pPr>
              <a:defRPr sz="8000">
                <a:solidFill>
                  <a:schemeClr val="tx1"/>
                </a:solidFill>
                <a:latin typeface="Times New Roman" pitchFamily="18" charset="0"/>
              </a:defRPr>
            </a:lvl1pPr>
          </a:lstStyle>
          <a:p>
            <a:r>
              <a:rPr lang="zh-CN" altLang="en-US" smtClean="0"/>
              <a:t>单击此处编辑母版标题样式</a:t>
            </a:r>
            <a:endParaRPr lang="zh-CN" altLang="en-US"/>
          </a:p>
        </p:txBody>
      </p:sp>
      <p:sp>
        <p:nvSpPr>
          <p:cNvPr id="3075" name="Rectangle 3"/>
          <p:cNvSpPr>
            <a:spLocks noGrp="1" noChangeArrowheads="1"/>
          </p:cNvSpPr>
          <p:nvPr>
            <p:ph type="subTitle" idx="1"/>
          </p:nvPr>
        </p:nvSpPr>
        <p:spPr bwMode="white">
          <a:xfrm>
            <a:off x="685800" y="5927725"/>
            <a:ext cx="7772400" cy="381000"/>
          </a:xfrm>
        </p:spPr>
        <p:txBody>
          <a:bodyPr/>
          <a:lstStyle>
            <a:lvl1pPr marL="0" indent="0" algn="ctr">
              <a:buFont typeface="Wingdings" pitchFamily="2" charset="2"/>
              <a:buNone/>
              <a:defRPr sz="2000">
                <a:solidFill>
                  <a:schemeClr val="bg1"/>
                </a:solidFill>
              </a:defRPr>
            </a:lvl1pPr>
          </a:lstStyle>
          <a:p>
            <a:r>
              <a:rPr lang="zh-CN" altLang="en-US" smtClean="0"/>
              <a:t>单击此处编辑母版副标题样式</a:t>
            </a:r>
            <a:endParaRPr lang="zh-CN" altLang="en-US"/>
          </a:p>
        </p:txBody>
      </p:sp>
      <p:sp>
        <p:nvSpPr>
          <p:cNvPr id="6" name="Rectangle 4"/>
          <p:cNvSpPr>
            <a:spLocks noGrp="1" noChangeArrowheads="1"/>
          </p:cNvSpPr>
          <p:nvPr>
            <p:ph type="dt" sz="half" idx="10"/>
          </p:nvPr>
        </p:nvSpPr>
        <p:spPr>
          <a:xfrm>
            <a:off x="457200" y="6540500"/>
            <a:ext cx="2133600" cy="180975"/>
          </a:xfrm>
        </p:spPr>
        <p:txBody>
          <a:bodyPr/>
          <a:lstStyle>
            <a:lvl1pPr>
              <a:defRPr sz="1000">
                <a:solidFill>
                  <a:srgbClr val="000000"/>
                </a:solidFill>
                <a:latin typeface="Times New Roman" pitchFamily="18" charset="0"/>
              </a:defRPr>
            </a:lvl1pPr>
          </a:lstStyle>
          <a:p>
            <a:pPr>
              <a:defRPr/>
            </a:pPr>
            <a:endParaRPr lang="zh-CN" altLang="en-US"/>
          </a:p>
        </p:txBody>
      </p:sp>
      <p:sp>
        <p:nvSpPr>
          <p:cNvPr id="7" name="Rectangle 5"/>
          <p:cNvSpPr>
            <a:spLocks noGrp="1" noChangeArrowheads="1"/>
          </p:cNvSpPr>
          <p:nvPr>
            <p:ph type="ftr" sz="quarter" idx="11"/>
          </p:nvPr>
        </p:nvSpPr>
        <p:spPr bwMode="auto">
          <a:xfrm>
            <a:off x="3124200" y="6540500"/>
            <a:ext cx="2895600" cy="180975"/>
          </a:xfrm>
        </p:spPr>
        <p:txBody>
          <a:bodyPr/>
          <a:lstStyle>
            <a:lvl1pPr algn="ctr">
              <a:defRPr sz="1000" b="0">
                <a:solidFill>
                  <a:schemeClr val="bg1"/>
                </a:solidFill>
                <a:latin typeface="Times New Roman" pitchFamily="18" charset="0"/>
              </a:defRPr>
            </a:lvl1pPr>
          </a:lstStyle>
          <a:p>
            <a:pPr>
              <a:defRPr/>
            </a:pPr>
            <a:endParaRPr lang="en-US" altLang="zh-CN">
              <a:solidFill>
                <a:prstClr val="white"/>
              </a:solidFill>
            </a:endParaRPr>
          </a:p>
        </p:txBody>
      </p:sp>
      <p:sp>
        <p:nvSpPr>
          <p:cNvPr id="8" name="Rectangle 6"/>
          <p:cNvSpPr>
            <a:spLocks noGrp="1" noChangeArrowheads="1"/>
          </p:cNvSpPr>
          <p:nvPr>
            <p:ph type="sldNum" sz="quarter" idx="12"/>
          </p:nvPr>
        </p:nvSpPr>
        <p:spPr>
          <a:xfrm>
            <a:off x="6553200" y="6540500"/>
            <a:ext cx="2133600" cy="180975"/>
          </a:xfrm>
        </p:spPr>
        <p:txBody>
          <a:bodyPr/>
          <a:lstStyle>
            <a:lvl1pPr algn="r">
              <a:defRPr>
                <a:solidFill>
                  <a:srgbClr val="000000"/>
                </a:solidFill>
                <a:latin typeface="Times New Roman" pitchFamily="18" charset="0"/>
              </a:defRPr>
            </a:lvl1pPr>
          </a:lstStyle>
          <a:p>
            <a:pPr>
              <a:defRPr/>
            </a:pPr>
            <a:fld id="{EF37AD01-DEA7-4A26-9123-AB367E0E63E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solidFill>
                  <a:srgbClr val="000000"/>
                </a:solidFill>
              </a:defRPr>
            </a:lvl1pPr>
          </a:lstStyle>
          <a:p>
            <a:pPr>
              <a:defRPr/>
            </a:pPr>
            <a:endParaRPr lang="zh-CN" altLang="en-US"/>
          </a:p>
        </p:txBody>
      </p:sp>
      <p:sp>
        <p:nvSpPr>
          <p:cNvPr id="5" name="灯片编号占位符 4"/>
          <p:cNvSpPr>
            <a:spLocks noGrp="1"/>
          </p:cNvSpPr>
          <p:nvPr>
            <p:ph type="sldNum" sz="quarter" idx="11"/>
          </p:nvPr>
        </p:nvSpPr>
        <p:spPr/>
        <p:txBody>
          <a:bodyPr/>
          <a:lstStyle>
            <a:lvl1pPr>
              <a:defRPr>
                <a:solidFill>
                  <a:srgbClr val="000000"/>
                </a:solidFill>
              </a:defRPr>
            </a:lvl1pPr>
          </a:lstStyle>
          <a:p>
            <a:pPr>
              <a:defRPr/>
            </a:pPr>
            <a:fld id="{BDA67458-6A93-4F51-B721-C03FCC4D8681}"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22238"/>
            <a:ext cx="2076450" cy="63547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76950" cy="63547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solidFill>
                  <a:srgbClr val="000000"/>
                </a:solidFill>
              </a:defRPr>
            </a:lvl1pPr>
          </a:lstStyle>
          <a:p>
            <a:pPr>
              <a:defRPr/>
            </a:pPr>
            <a:endParaRPr lang="zh-CN" altLang="en-US"/>
          </a:p>
        </p:txBody>
      </p:sp>
      <p:sp>
        <p:nvSpPr>
          <p:cNvPr id="5" name="灯片编号占位符 4"/>
          <p:cNvSpPr>
            <a:spLocks noGrp="1"/>
          </p:cNvSpPr>
          <p:nvPr>
            <p:ph type="sldNum" sz="quarter" idx="11"/>
          </p:nvPr>
        </p:nvSpPr>
        <p:spPr/>
        <p:txBody>
          <a:bodyPr/>
          <a:lstStyle>
            <a:lvl1pPr>
              <a:defRPr>
                <a:solidFill>
                  <a:srgbClr val="000000"/>
                </a:solidFill>
              </a:defRPr>
            </a:lvl1pPr>
          </a:lstStyle>
          <a:p>
            <a:pPr>
              <a:defRPr/>
            </a:pPr>
            <a:fld id="{4A914953-0BDE-48D6-8365-C193B90365F3}"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83058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74763"/>
            <a:ext cx="8229600" cy="5202237"/>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14EBC272-B13C-4C45-968F-103AE76E503F}" type="datetimeFigureOut">
              <a:rPr lang="zh-CN" altLang="en-US">
                <a:solidFill>
                  <a:prstClr val="black"/>
                </a:solidFill>
              </a:rPr>
              <a:pPr>
                <a:defRPr/>
              </a:pPr>
              <a:t>2018/5/16</a:t>
            </a:fld>
            <a:endParaRPr lang="zh-CN" altLang="en-US">
              <a:solidFill>
                <a:prstClr val="black"/>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CCADA6FC-F598-4BF8-A0E2-FD5E424522C9}" type="slidenum">
              <a:rPr lang="zh-CN" altLang="en-US">
                <a:solidFill>
                  <a:prstClr val="black"/>
                </a:solidFill>
              </a:rPr>
              <a:pPr>
                <a:defRPr/>
              </a:pPr>
              <a:t>‹#›</a:t>
            </a:fld>
            <a:endParaRPr lang="zh-CN" altLang="en-US">
              <a:solidFill>
                <a:prstClr val="black"/>
              </a:solidFill>
            </a:endParaRPr>
          </a:p>
        </p:txBody>
      </p:sp>
      <p:sp>
        <p:nvSpPr>
          <p:cNvPr id="6" name="Rectangle 23"/>
          <p:cNvSpPr>
            <a:spLocks noGrp="1" noChangeArrowheads="1"/>
          </p:cNvSpPr>
          <p:nvPr>
            <p:ph type="ftr" sz="quarter" idx="12"/>
          </p:nvPr>
        </p:nvSpPr>
        <p:spPr>
          <a:ln/>
        </p:spPr>
        <p:txBody>
          <a:bodyPr/>
          <a:lstStyle>
            <a:lvl1pPr>
              <a:defRPr/>
            </a:lvl1pPr>
          </a:lstStyle>
          <a:p>
            <a:pPr>
              <a:defRPr/>
            </a:pPr>
            <a:endParaRPr lang="zh-CN" altLang="en-US">
              <a:solidFill>
                <a:srgbClr val="F4E7ED"/>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solidFill>
                  <a:srgbClr val="000000"/>
                </a:solidFill>
              </a:defRPr>
            </a:lvl1pPr>
          </a:lstStyle>
          <a:p>
            <a:pPr>
              <a:defRPr/>
            </a:pPr>
            <a:endParaRPr lang="zh-CN" altLang="en-US"/>
          </a:p>
        </p:txBody>
      </p:sp>
      <p:sp>
        <p:nvSpPr>
          <p:cNvPr id="5" name="灯片编号占位符 4"/>
          <p:cNvSpPr>
            <a:spLocks noGrp="1"/>
          </p:cNvSpPr>
          <p:nvPr>
            <p:ph type="sldNum" sz="quarter" idx="11"/>
          </p:nvPr>
        </p:nvSpPr>
        <p:spPr/>
        <p:txBody>
          <a:bodyPr/>
          <a:lstStyle>
            <a:lvl1pPr>
              <a:defRPr>
                <a:solidFill>
                  <a:srgbClr val="000000"/>
                </a:solidFill>
              </a:defRPr>
            </a:lvl1pPr>
          </a:lstStyle>
          <a:p>
            <a:pPr>
              <a:defRPr/>
            </a:pPr>
            <a:fld id="{D5268B6A-0A86-4030-AC7A-83769046FD0A}"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09C027-F78D-40B1-854E-8BB547BF574C}" type="datetimeFigureOut">
              <a:rPr lang="zh-CN" altLang="en-US" smtClean="0"/>
              <a:pPr/>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6137920"/>
            <a:ext cx="914400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1124744"/>
            <a:ext cx="9144000" cy="583357"/>
            <a:chOff x="-3829" y="6111154"/>
            <a:chExt cx="9144000" cy="583357"/>
          </a:xfrm>
        </p:grpSpPr>
        <p:sp>
          <p:nvSpPr>
            <p:cNvPr id="11" name="矩形 10"/>
            <p:cNvSpPr/>
            <p:nvPr/>
          </p:nvSpPr>
          <p:spPr>
            <a:xfrm>
              <a:off x="-3829" y="6381328"/>
              <a:ext cx="9144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pic>
          <p:nvPicPr>
            <p:cNvPr id="12" name="图片 11" descr="ruclogo_副本.jpg"/>
            <p:cNvPicPr>
              <a:picLocks noChangeAspect="1"/>
            </p:cNvPicPr>
            <p:nvPr/>
          </p:nvPicPr>
          <p:blipFill>
            <a:blip r:embed="rId2" cstate="print"/>
            <a:stretch>
              <a:fillRect/>
            </a:stretch>
          </p:blipFill>
          <p:spPr>
            <a:xfrm>
              <a:off x="7380312" y="6111154"/>
              <a:ext cx="576064" cy="583357"/>
            </a:xfrm>
            <a:prstGeom prst="rect">
              <a:avLst/>
            </a:prstGeom>
            <a:ln w="57150">
              <a:solidFill>
                <a:schemeClr val="bg1"/>
              </a:solid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solidFill>
                  <a:srgbClr val="000000"/>
                </a:solidFill>
              </a:defRPr>
            </a:lvl1pPr>
          </a:lstStyle>
          <a:p>
            <a:pPr>
              <a:defRPr/>
            </a:pPr>
            <a:endParaRPr lang="zh-CN" altLang="en-US"/>
          </a:p>
        </p:txBody>
      </p:sp>
      <p:sp>
        <p:nvSpPr>
          <p:cNvPr id="5" name="灯片编号占位符 4"/>
          <p:cNvSpPr>
            <a:spLocks noGrp="1"/>
          </p:cNvSpPr>
          <p:nvPr>
            <p:ph type="sldNum" sz="quarter" idx="11"/>
          </p:nvPr>
        </p:nvSpPr>
        <p:spPr/>
        <p:txBody>
          <a:bodyPr/>
          <a:lstStyle>
            <a:lvl1pPr>
              <a:defRPr>
                <a:solidFill>
                  <a:srgbClr val="000000"/>
                </a:solidFill>
              </a:defRPr>
            </a:lvl1pPr>
          </a:lstStyle>
          <a:p>
            <a:pPr>
              <a:defRPr/>
            </a:pPr>
            <a:fld id="{6BC4B733-8DCE-4A88-8DA6-C4F486A1F252}"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3938588"/>
            <a:ext cx="4038600" cy="21875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solidFill>
                  <a:srgbClr val="000000"/>
                </a:solidFill>
              </a:rPr>
              <a:t>Markus Zanker, University Klagenfurt, markus.zanker@uni-klu.ac.at</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81675" y="4308726"/>
            <a:ext cx="15658978" cy="2973084"/>
          </a:xfrm>
        </p:spPr>
        <p:txBody>
          <a:bodyPr/>
          <a:lstStyle/>
          <a:p>
            <a:r>
              <a:rPr lang="en-US" smtClean="0"/>
              <a:t>Click to edit Master title style</a:t>
            </a:r>
            <a:endParaRPr lang="en-US"/>
          </a:p>
        </p:txBody>
      </p:sp>
      <p:sp>
        <p:nvSpPr>
          <p:cNvPr id="3" name="Subtitle 2"/>
          <p:cNvSpPr>
            <a:spLocks noGrp="1"/>
          </p:cNvSpPr>
          <p:nvPr>
            <p:ph type="subTitle" idx="1"/>
          </p:nvPr>
        </p:nvSpPr>
        <p:spPr>
          <a:xfrm>
            <a:off x="2763349" y="7859730"/>
            <a:ext cx="12895629" cy="3544584"/>
          </a:xfrm>
        </p:spPr>
        <p:txBody>
          <a:bodyPr/>
          <a:lstStyle>
            <a:lvl1pPr marL="0" indent="0" algn="ctr">
              <a:buNone/>
              <a:defRPr>
                <a:solidFill>
                  <a:schemeClr val="tx1">
                    <a:tint val="75000"/>
                  </a:schemeClr>
                </a:solidFill>
              </a:defRPr>
            </a:lvl1pPr>
            <a:lvl2pPr marL="922630" indent="0" algn="ctr">
              <a:buNone/>
              <a:defRPr>
                <a:solidFill>
                  <a:schemeClr val="tx1">
                    <a:tint val="75000"/>
                  </a:schemeClr>
                </a:solidFill>
              </a:defRPr>
            </a:lvl2pPr>
            <a:lvl3pPr marL="1845259" indent="0" algn="ctr">
              <a:buNone/>
              <a:defRPr>
                <a:solidFill>
                  <a:schemeClr val="tx1">
                    <a:tint val="75000"/>
                  </a:schemeClr>
                </a:solidFill>
              </a:defRPr>
            </a:lvl3pPr>
            <a:lvl4pPr marL="2767889" indent="0" algn="ctr">
              <a:buNone/>
              <a:defRPr>
                <a:solidFill>
                  <a:schemeClr val="tx1">
                    <a:tint val="75000"/>
                  </a:schemeClr>
                </a:solidFill>
              </a:defRPr>
            </a:lvl4pPr>
            <a:lvl5pPr marL="3690518" indent="0" algn="ctr">
              <a:buNone/>
              <a:defRPr>
                <a:solidFill>
                  <a:schemeClr val="tx1">
                    <a:tint val="75000"/>
                  </a:schemeClr>
                </a:solidFill>
              </a:defRPr>
            </a:lvl5pPr>
            <a:lvl6pPr marL="4613148" indent="0" algn="ctr">
              <a:buNone/>
              <a:defRPr>
                <a:solidFill>
                  <a:schemeClr val="tx1">
                    <a:tint val="75000"/>
                  </a:schemeClr>
                </a:solidFill>
              </a:defRPr>
            </a:lvl6pPr>
            <a:lvl7pPr marL="5535778" indent="0" algn="ctr">
              <a:buNone/>
              <a:defRPr>
                <a:solidFill>
                  <a:schemeClr val="tx1">
                    <a:tint val="75000"/>
                  </a:schemeClr>
                </a:solidFill>
              </a:defRPr>
            </a:lvl7pPr>
            <a:lvl8pPr marL="6458407" indent="0" algn="ctr">
              <a:buNone/>
              <a:defRPr>
                <a:solidFill>
                  <a:schemeClr val="tx1">
                    <a:tint val="75000"/>
                  </a:schemeClr>
                </a:solidFill>
              </a:defRPr>
            </a:lvl8pPr>
            <a:lvl9pPr marL="738103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74763"/>
            <a:ext cx="4038600" cy="5202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74763"/>
            <a:ext cx="4038600" cy="5202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solidFill>
                  <a:srgbClr val="000000"/>
                </a:solidFill>
              </a:defRPr>
            </a:lvl1pPr>
          </a:lstStyle>
          <a:p>
            <a:pPr>
              <a:defRPr/>
            </a:pPr>
            <a:endParaRPr lang="zh-CN" altLang="en-US"/>
          </a:p>
        </p:txBody>
      </p:sp>
      <p:sp>
        <p:nvSpPr>
          <p:cNvPr id="6" name="灯片编号占位符 5"/>
          <p:cNvSpPr>
            <a:spLocks noGrp="1"/>
          </p:cNvSpPr>
          <p:nvPr>
            <p:ph type="sldNum" sz="quarter" idx="11"/>
          </p:nvPr>
        </p:nvSpPr>
        <p:spPr/>
        <p:txBody>
          <a:bodyPr/>
          <a:lstStyle>
            <a:lvl1pPr>
              <a:defRPr>
                <a:solidFill>
                  <a:srgbClr val="000000"/>
                </a:solidFill>
              </a:defRPr>
            </a:lvl1pPr>
          </a:lstStyle>
          <a:p>
            <a:pPr>
              <a:defRPr/>
            </a:pPr>
            <a:fld id="{097F83A9-3056-46D2-9876-7C2591ADD97D}" type="slidenum">
              <a:rPr lang="en-US" altLang="zh-CN"/>
              <a:pPr>
                <a:defRPr/>
              </a:pPr>
              <a:t>‹#›</a:t>
            </a:fld>
            <a:endParaRPr lang="en-US" altLang="zh-CN"/>
          </a:p>
        </p:txBody>
      </p:sp>
      <p:sp>
        <p:nvSpPr>
          <p:cNvPr id="7" name="页脚占位符 6"/>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5237" y="8912833"/>
            <a:ext cx="15658978" cy="2754758"/>
          </a:xfrm>
        </p:spPr>
        <p:txBody>
          <a:bodyPr anchor="t"/>
          <a:lstStyle>
            <a:lvl1pPr algn="l">
              <a:defRPr sz="8100" b="1" cap="all"/>
            </a:lvl1pPr>
          </a:lstStyle>
          <a:p>
            <a:r>
              <a:rPr lang="en-US" smtClean="0"/>
              <a:t>Click to edit Master title style</a:t>
            </a:r>
            <a:endParaRPr lang="en-US"/>
          </a:p>
        </p:txBody>
      </p:sp>
      <p:sp>
        <p:nvSpPr>
          <p:cNvPr id="3" name="Text Placeholder 2"/>
          <p:cNvSpPr>
            <a:spLocks noGrp="1"/>
          </p:cNvSpPr>
          <p:nvPr>
            <p:ph type="body" idx="1"/>
          </p:nvPr>
        </p:nvSpPr>
        <p:spPr>
          <a:xfrm>
            <a:off x="1455237" y="5878746"/>
            <a:ext cx="15658978" cy="3034086"/>
          </a:xfrm>
        </p:spPr>
        <p:txBody>
          <a:bodyPr anchor="b"/>
          <a:lstStyle>
            <a:lvl1pPr marL="0" indent="0">
              <a:buNone/>
              <a:defRPr sz="4000">
                <a:solidFill>
                  <a:schemeClr val="tx1">
                    <a:tint val="75000"/>
                  </a:schemeClr>
                </a:solidFill>
              </a:defRPr>
            </a:lvl1pPr>
            <a:lvl2pPr marL="922630" indent="0">
              <a:buNone/>
              <a:defRPr sz="3600">
                <a:solidFill>
                  <a:schemeClr val="tx1">
                    <a:tint val="75000"/>
                  </a:schemeClr>
                </a:solidFill>
              </a:defRPr>
            </a:lvl2pPr>
            <a:lvl3pPr marL="1845259" indent="0">
              <a:buNone/>
              <a:defRPr sz="3200">
                <a:solidFill>
                  <a:schemeClr val="tx1">
                    <a:tint val="75000"/>
                  </a:schemeClr>
                </a:solidFill>
              </a:defRPr>
            </a:lvl3pPr>
            <a:lvl4pPr marL="2767889" indent="0">
              <a:buNone/>
              <a:defRPr sz="2800">
                <a:solidFill>
                  <a:schemeClr val="tx1">
                    <a:tint val="75000"/>
                  </a:schemeClr>
                </a:solidFill>
              </a:defRPr>
            </a:lvl4pPr>
            <a:lvl5pPr marL="3690518" indent="0">
              <a:buNone/>
              <a:defRPr sz="2800">
                <a:solidFill>
                  <a:schemeClr val="tx1">
                    <a:tint val="75000"/>
                  </a:schemeClr>
                </a:solidFill>
              </a:defRPr>
            </a:lvl5pPr>
            <a:lvl6pPr marL="4613148" indent="0">
              <a:buNone/>
              <a:defRPr sz="2800">
                <a:solidFill>
                  <a:schemeClr val="tx1">
                    <a:tint val="75000"/>
                  </a:schemeClr>
                </a:solidFill>
              </a:defRPr>
            </a:lvl6pPr>
            <a:lvl7pPr marL="5535778" indent="0">
              <a:buNone/>
              <a:defRPr sz="2800">
                <a:solidFill>
                  <a:schemeClr val="tx1">
                    <a:tint val="75000"/>
                  </a:schemeClr>
                </a:solidFill>
              </a:defRPr>
            </a:lvl7pPr>
            <a:lvl8pPr marL="6458407" indent="0">
              <a:buNone/>
              <a:defRPr sz="2800">
                <a:solidFill>
                  <a:schemeClr val="tx1">
                    <a:tint val="75000"/>
                  </a:schemeClr>
                </a:solidFill>
              </a:defRPr>
            </a:lvl8pPr>
            <a:lvl9pPr marL="7381037"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21116" y="3236361"/>
            <a:ext cx="8136528" cy="9153633"/>
          </a:xfrm>
        </p:spPr>
        <p:txBody>
          <a:bodyPr/>
          <a:lstStyle>
            <a:lvl1pPr>
              <a:defRPr sz="57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364683" y="3236361"/>
            <a:ext cx="8136528" cy="9153633"/>
          </a:xfrm>
        </p:spPr>
        <p:txBody>
          <a:bodyPr/>
          <a:lstStyle>
            <a:lvl1pPr>
              <a:defRPr sz="57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21117" y="3104723"/>
            <a:ext cx="8139727" cy="1293901"/>
          </a:xfrm>
        </p:spPr>
        <p:txBody>
          <a:bodyPr anchor="b"/>
          <a:lstStyle>
            <a:lvl1pPr marL="0" indent="0">
              <a:buNone/>
              <a:defRPr sz="4800" b="1"/>
            </a:lvl1pPr>
            <a:lvl2pPr marL="922630" indent="0">
              <a:buNone/>
              <a:defRPr sz="4000" b="1"/>
            </a:lvl2pPr>
            <a:lvl3pPr marL="1845259" indent="0">
              <a:buNone/>
              <a:defRPr sz="3600" b="1"/>
            </a:lvl3pPr>
            <a:lvl4pPr marL="2767889" indent="0">
              <a:buNone/>
              <a:defRPr sz="3200" b="1"/>
            </a:lvl4pPr>
            <a:lvl5pPr marL="3690518" indent="0">
              <a:buNone/>
              <a:defRPr sz="3200" b="1"/>
            </a:lvl5pPr>
            <a:lvl6pPr marL="4613148" indent="0">
              <a:buNone/>
              <a:defRPr sz="3200" b="1"/>
            </a:lvl6pPr>
            <a:lvl7pPr marL="5535778" indent="0">
              <a:buNone/>
              <a:defRPr sz="3200" b="1"/>
            </a:lvl7pPr>
            <a:lvl8pPr marL="6458407" indent="0">
              <a:buNone/>
              <a:defRPr sz="3200" b="1"/>
            </a:lvl8pPr>
            <a:lvl9pPr marL="7381037"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21117" y="4398624"/>
            <a:ext cx="8139727" cy="7991369"/>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358287" y="3104723"/>
            <a:ext cx="8142925" cy="1293901"/>
          </a:xfrm>
        </p:spPr>
        <p:txBody>
          <a:bodyPr anchor="b"/>
          <a:lstStyle>
            <a:lvl1pPr marL="0" indent="0">
              <a:buNone/>
              <a:defRPr sz="4800" b="1"/>
            </a:lvl1pPr>
            <a:lvl2pPr marL="922630" indent="0">
              <a:buNone/>
              <a:defRPr sz="4000" b="1"/>
            </a:lvl2pPr>
            <a:lvl3pPr marL="1845259" indent="0">
              <a:buNone/>
              <a:defRPr sz="3600" b="1"/>
            </a:lvl3pPr>
            <a:lvl4pPr marL="2767889" indent="0">
              <a:buNone/>
              <a:defRPr sz="3200" b="1"/>
            </a:lvl4pPr>
            <a:lvl5pPr marL="3690518" indent="0">
              <a:buNone/>
              <a:defRPr sz="3200" b="1"/>
            </a:lvl5pPr>
            <a:lvl6pPr marL="4613148" indent="0">
              <a:buNone/>
              <a:defRPr sz="3200" b="1"/>
            </a:lvl6pPr>
            <a:lvl7pPr marL="5535778" indent="0">
              <a:buNone/>
              <a:defRPr sz="3200" b="1"/>
            </a:lvl7pPr>
            <a:lvl8pPr marL="6458407" indent="0">
              <a:buNone/>
              <a:defRPr sz="3200" b="1"/>
            </a:lvl8pPr>
            <a:lvl9pPr marL="7381037"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358287" y="4398624"/>
            <a:ext cx="8142925" cy="7991369"/>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1117" y="552236"/>
            <a:ext cx="6060819" cy="2350213"/>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202618" y="552237"/>
            <a:ext cx="10298593" cy="11837757"/>
          </a:xfrm>
        </p:spPr>
        <p:txBody>
          <a:bodyPr/>
          <a:lstStyle>
            <a:lvl1pPr>
              <a:defRPr sz="6500"/>
            </a:lvl1pPr>
            <a:lvl2pPr>
              <a:defRPr sz="57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21117" y="2902451"/>
            <a:ext cx="6060819" cy="9487543"/>
          </a:xfrm>
        </p:spPr>
        <p:txBody>
          <a:bodyPr/>
          <a:lstStyle>
            <a:lvl1pPr marL="0" indent="0">
              <a:buNone/>
              <a:defRPr sz="2800"/>
            </a:lvl1pPr>
            <a:lvl2pPr marL="922630" indent="0">
              <a:buNone/>
              <a:defRPr sz="2400"/>
            </a:lvl2pPr>
            <a:lvl3pPr marL="1845259" indent="0">
              <a:buNone/>
              <a:defRPr sz="2000"/>
            </a:lvl3pPr>
            <a:lvl4pPr marL="2767889" indent="0">
              <a:buNone/>
              <a:defRPr sz="1800"/>
            </a:lvl4pPr>
            <a:lvl5pPr marL="3690518" indent="0">
              <a:buNone/>
              <a:defRPr sz="1800"/>
            </a:lvl5pPr>
            <a:lvl6pPr marL="4613148" indent="0">
              <a:buNone/>
              <a:defRPr sz="1800"/>
            </a:lvl6pPr>
            <a:lvl7pPr marL="5535778" indent="0">
              <a:buNone/>
              <a:defRPr sz="1800"/>
            </a:lvl7pPr>
            <a:lvl8pPr marL="6458407" indent="0">
              <a:buNone/>
              <a:defRPr sz="1800"/>
            </a:lvl8pPr>
            <a:lvl9pPr marL="7381037"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10905" y="9709078"/>
            <a:ext cx="11053396" cy="1146212"/>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610905" y="1239320"/>
            <a:ext cx="11053396" cy="8322067"/>
          </a:xfrm>
        </p:spPr>
        <p:txBody>
          <a:bodyPr/>
          <a:lstStyle>
            <a:lvl1pPr marL="0" indent="0">
              <a:buNone/>
              <a:defRPr sz="6500"/>
            </a:lvl1pPr>
            <a:lvl2pPr marL="922630" indent="0">
              <a:buNone/>
              <a:defRPr sz="5700"/>
            </a:lvl2pPr>
            <a:lvl3pPr marL="1845259" indent="0">
              <a:buNone/>
              <a:defRPr sz="4800"/>
            </a:lvl3pPr>
            <a:lvl4pPr marL="2767889" indent="0">
              <a:buNone/>
              <a:defRPr sz="4000"/>
            </a:lvl4pPr>
            <a:lvl5pPr marL="3690518" indent="0">
              <a:buNone/>
              <a:defRPr sz="4000"/>
            </a:lvl5pPr>
            <a:lvl6pPr marL="4613148" indent="0">
              <a:buNone/>
              <a:defRPr sz="4000"/>
            </a:lvl6pPr>
            <a:lvl7pPr marL="5535778" indent="0">
              <a:buNone/>
              <a:defRPr sz="4000"/>
            </a:lvl7pPr>
            <a:lvl8pPr marL="6458407" indent="0">
              <a:buNone/>
              <a:defRPr sz="4000"/>
            </a:lvl8pPr>
            <a:lvl9pPr marL="7381037" indent="0">
              <a:buNone/>
              <a:defRPr sz="4000"/>
            </a:lvl9pPr>
          </a:lstStyle>
          <a:p>
            <a:endParaRPr lang="en-US"/>
          </a:p>
        </p:txBody>
      </p:sp>
      <p:sp>
        <p:nvSpPr>
          <p:cNvPr id="4" name="Text Placeholder 3"/>
          <p:cNvSpPr>
            <a:spLocks noGrp="1"/>
          </p:cNvSpPr>
          <p:nvPr>
            <p:ph type="body" sz="half" idx="2"/>
          </p:nvPr>
        </p:nvSpPr>
        <p:spPr>
          <a:xfrm>
            <a:off x="3610905" y="10855290"/>
            <a:ext cx="11053396" cy="1627811"/>
          </a:xfrm>
        </p:spPr>
        <p:txBody>
          <a:bodyPr/>
          <a:lstStyle>
            <a:lvl1pPr marL="0" indent="0">
              <a:buNone/>
              <a:defRPr sz="2800"/>
            </a:lvl1pPr>
            <a:lvl2pPr marL="922630" indent="0">
              <a:buNone/>
              <a:defRPr sz="2400"/>
            </a:lvl2pPr>
            <a:lvl3pPr marL="1845259" indent="0">
              <a:buNone/>
              <a:defRPr sz="2000"/>
            </a:lvl3pPr>
            <a:lvl4pPr marL="2767889" indent="0">
              <a:buNone/>
              <a:defRPr sz="1800"/>
            </a:lvl4pPr>
            <a:lvl5pPr marL="3690518" indent="0">
              <a:buNone/>
              <a:defRPr sz="1800"/>
            </a:lvl5pPr>
            <a:lvl6pPr marL="4613148" indent="0">
              <a:buNone/>
              <a:defRPr sz="1800"/>
            </a:lvl6pPr>
            <a:lvl7pPr marL="5535778" indent="0">
              <a:buNone/>
              <a:defRPr sz="1800"/>
            </a:lvl7pPr>
            <a:lvl8pPr marL="6458407" indent="0">
              <a:buNone/>
              <a:defRPr sz="1800"/>
            </a:lvl8pPr>
            <a:lvl9pPr marL="7381037"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56187" y="555449"/>
            <a:ext cx="4145024" cy="118345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21116" y="555449"/>
            <a:ext cx="12128032" cy="118345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solidFill>
                  <a:srgbClr val="000000"/>
                </a:solidFill>
              </a:defRPr>
            </a:lvl1pPr>
          </a:lstStyle>
          <a:p>
            <a:pPr>
              <a:defRPr/>
            </a:pPr>
            <a:endParaRPr lang="zh-CN" altLang="en-US"/>
          </a:p>
        </p:txBody>
      </p:sp>
      <p:sp>
        <p:nvSpPr>
          <p:cNvPr id="8" name="灯片编号占位符 7"/>
          <p:cNvSpPr>
            <a:spLocks noGrp="1"/>
          </p:cNvSpPr>
          <p:nvPr>
            <p:ph type="sldNum" sz="quarter" idx="11"/>
          </p:nvPr>
        </p:nvSpPr>
        <p:spPr/>
        <p:txBody>
          <a:bodyPr/>
          <a:lstStyle>
            <a:lvl1pPr>
              <a:defRPr>
                <a:solidFill>
                  <a:srgbClr val="000000"/>
                </a:solidFill>
              </a:defRPr>
            </a:lvl1pPr>
          </a:lstStyle>
          <a:p>
            <a:pPr>
              <a:defRPr/>
            </a:pPr>
            <a:fld id="{E166FBBB-FEAE-419B-A5E5-1A120EAAEE64}" type="slidenum">
              <a:rPr lang="en-US" altLang="zh-CN"/>
              <a:pPr>
                <a:defRPr/>
              </a:pPr>
              <a:t>‹#›</a:t>
            </a:fld>
            <a:endParaRPr lang="en-US" altLang="zh-CN"/>
          </a:p>
        </p:txBody>
      </p:sp>
      <p:sp>
        <p:nvSpPr>
          <p:cNvPr id="9" name="页脚占位符 8"/>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solidFill>
                  <a:srgbClr val="000000"/>
                </a:solidFill>
              </a:defRPr>
            </a:lvl1pPr>
          </a:lstStyle>
          <a:p>
            <a:pPr>
              <a:defRPr/>
            </a:pPr>
            <a:endParaRPr lang="zh-CN" altLang="en-US"/>
          </a:p>
        </p:txBody>
      </p:sp>
      <p:sp>
        <p:nvSpPr>
          <p:cNvPr id="4" name="灯片编号占位符 3"/>
          <p:cNvSpPr>
            <a:spLocks noGrp="1"/>
          </p:cNvSpPr>
          <p:nvPr>
            <p:ph type="sldNum" sz="quarter" idx="11"/>
          </p:nvPr>
        </p:nvSpPr>
        <p:spPr/>
        <p:txBody>
          <a:bodyPr/>
          <a:lstStyle>
            <a:lvl1pPr>
              <a:defRPr>
                <a:solidFill>
                  <a:srgbClr val="000000"/>
                </a:solidFill>
              </a:defRPr>
            </a:lvl1pPr>
          </a:lstStyle>
          <a:p>
            <a:pPr>
              <a:defRPr/>
            </a:pPr>
            <a:fld id="{120227BE-946B-42F2-9014-CC42F7A8EE52}" type="slidenum">
              <a:rPr lang="en-US" altLang="zh-CN"/>
              <a:pPr>
                <a:defRPr/>
              </a:pPr>
              <a:t>‹#›</a:t>
            </a:fld>
            <a:endParaRPr lang="en-US" altLang="zh-CN"/>
          </a:p>
        </p:txBody>
      </p:sp>
      <p:sp>
        <p:nvSpPr>
          <p:cNvPr id="5" name="页脚占位符 4"/>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rgbClr val="000000"/>
                </a:solidFill>
              </a:defRPr>
            </a:lvl1pPr>
          </a:lstStyle>
          <a:p>
            <a:pPr>
              <a:defRPr/>
            </a:pPr>
            <a:endParaRPr lang="zh-CN" altLang="en-US"/>
          </a:p>
        </p:txBody>
      </p:sp>
      <p:sp>
        <p:nvSpPr>
          <p:cNvPr id="3" name="灯片编号占位符 2"/>
          <p:cNvSpPr>
            <a:spLocks noGrp="1"/>
          </p:cNvSpPr>
          <p:nvPr>
            <p:ph type="sldNum" sz="quarter" idx="11"/>
          </p:nvPr>
        </p:nvSpPr>
        <p:spPr/>
        <p:txBody>
          <a:bodyPr/>
          <a:lstStyle>
            <a:lvl1pPr>
              <a:defRPr>
                <a:solidFill>
                  <a:srgbClr val="000000"/>
                </a:solidFill>
              </a:defRPr>
            </a:lvl1pPr>
          </a:lstStyle>
          <a:p>
            <a:pPr>
              <a:defRPr/>
            </a:pPr>
            <a:fld id="{009610F0-9D25-4BD8-A986-CE92836861A6}" type="slidenum">
              <a:rPr lang="en-US" altLang="zh-CN"/>
              <a:pPr>
                <a:defRPr/>
              </a:pPr>
              <a:t>‹#›</a:t>
            </a:fld>
            <a:endParaRPr lang="en-US" altLang="zh-CN"/>
          </a:p>
        </p:txBody>
      </p:sp>
      <p:sp>
        <p:nvSpPr>
          <p:cNvPr id="4" name="页脚占位符 3"/>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solidFill>
                  <a:srgbClr val="000000"/>
                </a:solidFill>
              </a:defRPr>
            </a:lvl1pPr>
          </a:lstStyle>
          <a:p>
            <a:pPr>
              <a:defRPr/>
            </a:pPr>
            <a:endParaRPr lang="zh-CN" altLang="en-US"/>
          </a:p>
        </p:txBody>
      </p:sp>
      <p:sp>
        <p:nvSpPr>
          <p:cNvPr id="6" name="灯片编号占位符 5"/>
          <p:cNvSpPr>
            <a:spLocks noGrp="1"/>
          </p:cNvSpPr>
          <p:nvPr>
            <p:ph type="sldNum" sz="quarter" idx="11"/>
          </p:nvPr>
        </p:nvSpPr>
        <p:spPr/>
        <p:txBody>
          <a:bodyPr/>
          <a:lstStyle>
            <a:lvl1pPr>
              <a:defRPr>
                <a:solidFill>
                  <a:srgbClr val="000000"/>
                </a:solidFill>
              </a:defRPr>
            </a:lvl1pPr>
          </a:lstStyle>
          <a:p>
            <a:pPr>
              <a:defRPr/>
            </a:pPr>
            <a:fld id="{49B771F7-89D2-4BCB-9AA3-8DAF3C7F91DB}" type="slidenum">
              <a:rPr lang="en-US" altLang="zh-CN"/>
              <a:pPr>
                <a:defRPr/>
              </a:pPr>
              <a:t>‹#›</a:t>
            </a:fld>
            <a:endParaRPr lang="en-US" altLang="zh-CN"/>
          </a:p>
        </p:txBody>
      </p:sp>
      <p:sp>
        <p:nvSpPr>
          <p:cNvPr id="7" name="页脚占位符 6"/>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solidFill>
                  <a:srgbClr val="000000"/>
                </a:solidFill>
              </a:defRPr>
            </a:lvl1pPr>
          </a:lstStyle>
          <a:p>
            <a:pPr>
              <a:defRPr/>
            </a:pPr>
            <a:endParaRPr lang="zh-CN" altLang="en-US"/>
          </a:p>
        </p:txBody>
      </p:sp>
      <p:sp>
        <p:nvSpPr>
          <p:cNvPr id="6" name="灯片编号占位符 5"/>
          <p:cNvSpPr>
            <a:spLocks noGrp="1"/>
          </p:cNvSpPr>
          <p:nvPr>
            <p:ph type="sldNum" sz="quarter" idx="11"/>
          </p:nvPr>
        </p:nvSpPr>
        <p:spPr/>
        <p:txBody>
          <a:bodyPr/>
          <a:lstStyle>
            <a:lvl1pPr>
              <a:defRPr>
                <a:solidFill>
                  <a:srgbClr val="000000"/>
                </a:solidFill>
              </a:defRPr>
            </a:lvl1pPr>
          </a:lstStyle>
          <a:p>
            <a:pPr>
              <a:defRPr/>
            </a:pPr>
            <a:fld id="{EDBF125E-8E19-4E8B-A265-B14FEC090569}" type="slidenum">
              <a:rPr lang="en-US" altLang="zh-CN"/>
              <a:pPr>
                <a:defRPr/>
              </a:pPr>
              <a:t>‹#›</a:t>
            </a:fld>
            <a:endParaRPr lang="en-US" altLang="zh-CN"/>
          </a:p>
        </p:txBody>
      </p:sp>
      <p:sp>
        <p:nvSpPr>
          <p:cNvPr id="7" name="页脚占位符 6"/>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1" name="Freeform 17"/>
          <p:cNvSpPr>
            <a:spLocks/>
          </p:cNvSpPr>
          <p:nvPr/>
        </p:nvSpPr>
        <p:spPr bwMode="ltGray">
          <a:xfrm>
            <a:off x="5638800" y="6400800"/>
            <a:ext cx="3517900" cy="469900"/>
          </a:xfrm>
          <a:custGeom>
            <a:avLst/>
            <a:gdLst/>
            <a:ahLst/>
            <a:cxnLst>
              <a:cxn ang="0">
                <a:pos x="2216" y="0"/>
              </a:cxn>
              <a:cxn ang="0">
                <a:pos x="1032" y="136"/>
              </a:cxn>
              <a:cxn ang="0">
                <a:pos x="0" y="296"/>
              </a:cxn>
              <a:cxn ang="0">
                <a:pos x="2208" y="294"/>
              </a:cxn>
              <a:cxn ang="0">
                <a:pos x="2216" y="0"/>
              </a:cxn>
            </a:cxnLst>
            <a:rect l="0" t="0" r="r" b="b"/>
            <a:pathLst>
              <a:path w="2216" h="296">
                <a:moveTo>
                  <a:pt x="2216" y="0"/>
                </a:moveTo>
                <a:cubicBezTo>
                  <a:pt x="1868" y="93"/>
                  <a:pt x="1355" y="29"/>
                  <a:pt x="1032" y="136"/>
                </a:cubicBezTo>
                <a:cubicBezTo>
                  <a:pt x="662" y="243"/>
                  <a:pt x="576" y="248"/>
                  <a:pt x="0" y="296"/>
                </a:cubicBezTo>
                <a:lnTo>
                  <a:pt x="2208" y="294"/>
                </a:lnTo>
                <a:lnTo>
                  <a:pt x="2216" y="0"/>
                </a:ln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prstClr val="black"/>
              </a:solidFill>
              <a:ea typeface="宋体" pitchFamily="2" charset="-122"/>
            </a:endParaRPr>
          </a:p>
        </p:txBody>
      </p:sp>
      <p:sp>
        <p:nvSpPr>
          <p:cNvPr id="1042" name="Freeform 18"/>
          <p:cNvSpPr>
            <a:spLocks/>
          </p:cNvSpPr>
          <p:nvPr/>
        </p:nvSpPr>
        <p:spPr bwMode="ltGray">
          <a:xfrm>
            <a:off x="0" y="115888"/>
            <a:ext cx="9148763" cy="1225550"/>
          </a:xfrm>
          <a:custGeom>
            <a:avLst/>
            <a:gdLst/>
            <a:ahLst/>
            <a:cxnLst>
              <a:cxn ang="0">
                <a:pos x="0" y="689"/>
              </a:cxn>
              <a:cxn ang="0">
                <a:pos x="3694" y="503"/>
              </a:cxn>
              <a:cxn ang="0">
                <a:pos x="5760" y="342"/>
              </a:cxn>
              <a:cxn ang="0">
                <a:pos x="5763" y="0"/>
              </a:cxn>
              <a:cxn ang="0">
                <a:pos x="0" y="346"/>
              </a:cxn>
              <a:cxn ang="0">
                <a:pos x="0" y="689"/>
              </a:cxn>
            </a:cxnLst>
            <a:rect l="0" t="0" r="r" b="b"/>
            <a:pathLst>
              <a:path w="5763" h="772">
                <a:moveTo>
                  <a:pt x="0" y="689"/>
                </a:moveTo>
                <a:cubicBezTo>
                  <a:pt x="1033" y="503"/>
                  <a:pt x="2432" y="772"/>
                  <a:pt x="3694" y="503"/>
                </a:cubicBezTo>
                <a:cubicBezTo>
                  <a:pt x="4956" y="234"/>
                  <a:pt x="5613" y="201"/>
                  <a:pt x="5760" y="342"/>
                </a:cubicBezTo>
                <a:lnTo>
                  <a:pt x="5763" y="0"/>
                </a:lnTo>
                <a:lnTo>
                  <a:pt x="0" y="346"/>
                </a:lnTo>
                <a:lnTo>
                  <a:pt x="0" y="689"/>
                </a:lnTo>
                <a:close/>
              </a:path>
            </a:pathLst>
          </a:custGeom>
          <a:solidFill>
            <a:schemeClr val="tx2"/>
          </a:solidFill>
          <a:ln w="9525">
            <a:noFill/>
            <a:round/>
            <a:headEnd/>
            <a:tailEnd/>
          </a:ln>
          <a:effectLst/>
        </p:spPr>
        <p:txBody>
          <a:bodyPr/>
          <a:lstStyle/>
          <a:p>
            <a:pPr fontAlgn="base">
              <a:spcBef>
                <a:spcPct val="0"/>
              </a:spcBef>
              <a:spcAft>
                <a:spcPct val="0"/>
              </a:spcAft>
              <a:defRPr/>
            </a:pPr>
            <a:endParaRPr lang="zh-CN" altLang="en-US">
              <a:solidFill>
                <a:prstClr val="black"/>
              </a:solidFill>
              <a:ea typeface="宋体" pitchFamily="2" charset="-122"/>
            </a:endParaRPr>
          </a:p>
        </p:txBody>
      </p:sp>
      <p:sp>
        <p:nvSpPr>
          <p:cNvPr id="1043" name="Freeform 19"/>
          <p:cNvSpPr>
            <a:spLocks/>
          </p:cNvSpPr>
          <p:nvPr/>
        </p:nvSpPr>
        <p:spPr bwMode="gray">
          <a:xfrm>
            <a:off x="0" y="-4763"/>
            <a:ext cx="9144000" cy="939801"/>
          </a:xfrm>
          <a:custGeom>
            <a:avLst/>
            <a:gdLst/>
            <a:ahLst/>
            <a:cxnLst>
              <a:cxn ang="0">
                <a:pos x="0" y="505"/>
              </a:cxn>
              <a:cxn ang="0">
                <a:pos x="2941" y="554"/>
              </a:cxn>
              <a:cxn ang="0">
                <a:pos x="5088" y="246"/>
              </a:cxn>
              <a:cxn ang="0">
                <a:pos x="5760" y="213"/>
              </a:cxn>
              <a:cxn ang="0">
                <a:pos x="5760" y="3"/>
              </a:cxn>
              <a:cxn ang="0">
                <a:pos x="1" y="0"/>
              </a:cxn>
              <a:cxn ang="0">
                <a:pos x="0" y="505"/>
              </a:cxn>
            </a:cxnLst>
            <a:rect l="0" t="0" r="r" b="b"/>
            <a:pathLst>
              <a:path w="5760" h="592">
                <a:moveTo>
                  <a:pt x="0" y="505"/>
                </a:moveTo>
                <a:cubicBezTo>
                  <a:pt x="1036" y="432"/>
                  <a:pt x="1535" y="592"/>
                  <a:pt x="2941" y="554"/>
                </a:cubicBezTo>
                <a:cubicBezTo>
                  <a:pt x="4347" y="516"/>
                  <a:pt x="4677" y="318"/>
                  <a:pt x="5088" y="246"/>
                </a:cubicBezTo>
                <a:cubicBezTo>
                  <a:pt x="5499" y="174"/>
                  <a:pt x="5739" y="207"/>
                  <a:pt x="5760" y="213"/>
                </a:cubicBezTo>
                <a:lnTo>
                  <a:pt x="5760" y="3"/>
                </a:lnTo>
                <a:lnTo>
                  <a:pt x="1" y="0"/>
                </a:lnTo>
                <a:lnTo>
                  <a:pt x="0" y="505"/>
                </a:lnTo>
                <a:close/>
              </a:path>
            </a:pathLst>
          </a:custGeom>
          <a:solidFill>
            <a:schemeClr val="accent1"/>
          </a:solidFill>
          <a:ln w="9525">
            <a:noFill/>
            <a:round/>
            <a:headEnd/>
            <a:tailEnd/>
          </a:ln>
          <a:effectLst/>
        </p:spPr>
        <p:txBody>
          <a:bodyPr/>
          <a:lstStyle/>
          <a:p>
            <a:pPr fontAlgn="base">
              <a:spcBef>
                <a:spcPct val="0"/>
              </a:spcBef>
              <a:spcAft>
                <a:spcPct val="0"/>
              </a:spcAft>
              <a:defRPr/>
            </a:pPr>
            <a:endParaRPr lang="zh-CN" altLang="en-US">
              <a:solidFill>
                <a:prstClr val="black"/>
              </a:solidFill>
              <a:ea typeface="宋体" pitchFamily="2" charset="-122"/>
            </a:endParaRPr>
          </a:p>
        </p:txBody>
      </p:sp>
      <p:sp>
        <p:nvSpPr>
          <p:cNvPr id="1044" name="Oval 20"/>
          <p:cNvSpPr>
            <a:spLocks noChangeArrowheads="1"/>
          </p:cNvSpPr>
          <p:nvPr/>
        </p:nvSpPr>
        <p:spPr bwMode="gray">
          <a:xfrm>
            <a:off x="122238" y="188913"/>
            <a:ext cx="144462" cy="144462"/>
          </a:xfrm>
          <a:prstGeom prst="ellipse">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anchor="ctr"/>
          <a:lstStyle/>
          <a:p>
            <a:pPr fontAlgn="base">
              <a:spcBef>
                <a:spcPct val="0"/>
              </a:spcBef>
              <a:spcAft>
                <a:spcPct val="0"/>
              </a:spcAft>
              <a:defRPr/>
            </a:pPr>
            <a:endParaRPr lang="zh-CN" altLang="en-US">
              <a:solidFill>
                <a:prstClr val="black"/>
              </a:solidFill>
              <a:ea typeface="宋体" pitchFamily="2" charset="-122"/>
            </a:endParaRPr>
          </a:p>
        </p:txBody>
      </p:sp>
      <p:sp>
        <p:nvSpPr>
          <p:cNvPr id="1045" name="Oval 21"/>
          <p:cNvSpPr>
            <a:spLocks noChangeArrowheads="1"/>
          </p:cNvSpPr>
          <p:nvPr/>
        </p:nvSpPr>
        <p:spPr bwMode="gray">
          <a:xfrm>
            <a:off x="122238" y="476250"/>
            <a:ext cx="144462" cy="144463"/>
          </a:xfrm>
          <a:prstGeom prst="ellipse">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anchor="ctr"/>
          <a:lstStyle/>
          <a:p>
            <a:pPr fontAlgn="base">
              <a:spcBef>
                <a:spcPct val="0"/>
              </a:spcBef>
              <a:spcAft>
                <a:spcPct val="0"/>
              </a:spcAft>
              <a:defRPr/>
            </a:pPr>
            <a:endParaRPr lang="zh-CN" altLang="en-US">
              <a:solidFill>
                <a:prstClr val="black"/>
              </a:solidFill>
              <a:ea typeface="宋体" pitchFamily="2" charset="-122"/>
            </a:endParaRPr>
          </a:p>
        </p:txBody>
      </p:sp>
      <p:sp>
        <p:nvSpPr>
          <p:cNvPr id="1046" name="Oval 22"/>
          <p:cNvSpPr>
            <a:spLocks noChangeArrowheads="1"/>
          </p:cNvSpPr>
          <p:nvPr/>
        </p:nvSpPr>
        <p:spPr bwMode="gray">
          <a:xfrm>
            <a:off x="338138" y="333375"/>
            <a:ext cx="144462" cy="144463"/>
          </a:xfrm>
          <a:prstGeom prst="ellipse">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anchor="ctr"/>
          <a:lstStyle/>
          <a:p>
            <a:pPr fontAlgn="base">
              <a:spcBef>
                <a:spcPct val="0"/>
              </a:spcBef>
              <a:spcAft>
                <a:spcPct val="0"/>
              </a:spcAft>
              <a:defRPr/>
            </a:pPr>
            <a:endParaRPr lang="zh-CN" altLang="en-US">
              <a:solidFill>
                <a:prstClr val="black"/>
              </a:solidFill>
              <a:ea typeface="宋体" pitchFamily="2" charset="-122"/>
            </a:endParaRPr>
          </a:p>
        </p:txBody>
      </p:sp>
      <p:sp>
        <p:nvSpPr>
          <p:cNvPr id="5128" name="Rectangle 3"/>
          <p:cNvSpPr>
            <a:spLocks noGrp="1" noChangeArrowheads="1"/>
          </p:cNvSpPr>
          <p:nvPr>
            <p:ph type="body" idx="1"/>
          </p:nvPr>
        </p:nvSpPr>
        <p:spPr bwMode="auto">
          <a:xfrm>
            <a:off x="457200" y="1274763"/>
            <a:ext cx="8229600" cy="5202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492875"/>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宋体" pitchFamily="2" charset="-122"/>
              </a:defRPr>
            </a:lvl1pPr>
          </a:lstStyle>
          <a:p>
            <a:pPr>
              <a:defRPr/>
            </a:pPr>
            <a:fld id="{C6810E0A-4674-4F01-BADC-B5C757C39093}" type="datetimeFigureOut">
              <a:rPr lang="zh-CN" altLang="en-US">
                <a:solidFill>
                  <a:prstClr val="black"/>
                </a:solidFill>
              </a:rPr>
              <a:pPr>
                <a:defRPr/>
              </a:pPr>
              <a:t>2018/5/16</a:t>
            </a:fld>
            <a:endParaRPr lang="zh-CN" altLang="en-US">
              <a:solidFill>
                <a:prstClr val="black"/>
              </a:solidFill>
            </a:endParaRPr>
          </a:p>
        </p:txBody>
      </p:sp>
      <p:sp>
        <p:nvSpPr>
          <p:cNvPr id="1030" name="Rectangle 6"/>
          <p:cNvSpPr>
            <a:spLocks noGrp="1" noChangeArrowheads="1"/>
          </p:cNvSpPr>
          <p:nvPr>
            <p:ph type="sldNum" sz="quarter" idx="4"/>
          </p:nvPr>
        </p:nvSpPr>
        <p:spPr bwMode="auto">
          <a:xfrm>
            <a:off x="3505200" y="6492875"/>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000">
                <a:latin typeface="+mn-lt"/>
                <a:ea typeface="宋体" pitchFamily="2" charset="-122"/>
              </a:defRPr>
            </a:lvl1pPr>
          </a:lstStyle>
          <a:p>
            <a:pPr>
              <a:defRPr/>
            </a:pPr>
            <a:fld id="{95EEE7D2-6A50-40E4-A6CE-75E65212E032}" type="slidenum">
              <a:rPr lang="zh-CN" altLang="en-US">
                <a:solidFill>
                  <a:prstClr val="black"/>
                </a:solidFill>
              </a:rPr>
              <a:pPr>
                <a:defRPr/>
              </a:pPr>
              <a:t>‹#›</a:t>
            </a:fld>
            <a:endParaRPr lang="zh-CN" altLang="en-US">
              <a:solidFill>
                <a:prstClr val="black"/>
              </a:solidFill>
            </a:endParaRPr>
          </a:p>
        </p:txBody>
      </p:sp>
      <p:sp>
        <p:nvSpPr>
          <p:cNvPr id="5131" name="Rectangle 2"/>
          <p:cNvSpPr>
            <a:spLocks noGrp="1" noChangeArrowheads="1"/>
          </p:cNvSpPr>
          <p:nvPr>
            <p:ph type="title"/>
          </p:nvPr>
        </p:nvSpPr>
        <p:spPr bwMode="white">
          <a:xfrm>
            <a:off x="457200" y="122238"/>
            <a:ext cx="8305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7" name="Text Box 13"/>
          <p:cNvSpPr txBox="1">
            <a:spLocks noChangeArrowheads="1"/>
          </p:cNvSpPr>
          <p:nvPr/>
        </p:nvSpPr>
        <p:spPr bwMode="white">
          <a:xfrm>
            <a:off x="7391400" y="6583363"/>
            <a:ext cx="1676400" cy="274637"/>
          </a:xfrm>
          <a:prstGeom prst="rect">
            <a:avLst/>
          </a:prstGeom>
          <a:noFill/>
          <a:ln w="9525">
            <a:noFill/>
            <a:miter lim="800000"/>
            <a:headEnd/>
            <a:tailEnd/>
          </a:ln>
          <a:effectLst/>
        </p:spPr>
        <p:txBody>
          <a:bodyPr>
            <a:spAutoFit/>
          </a:bodyPr>
          <a:lstStyle/>
          <a:p>
            <a:pPr>
              <a:defRPr/>
            </a:pPr>
            <a:r>
              <a:rPr lang="en-US" altLang="zh-CN" sz="1200" b="1">
                <a:solidFill>
                  <a:prstClr val="white"/>
                </a:solidFill>
                <a:ea typeface="宋体" pitchFamily="2" charset="-122"/>
              </a:rPr>
              <a:t>Company Logo</a:t>
            </a:r>
          </a:p>
        </p:txBody>
      </p:sp>
      <p:sp>
        <p:nvSpPr>
          <p:cNvPr id="1047" name="Rectangle 23"/>
          <p:cNvSpPr>
            <a:spLocks noGrp="1" noChangeArrowheads="1"/>
          </p:cNvSpPr>
          <p:nvPr>
            <p:ph type="ftr" sz="quarter" idx="3"/>
          </p:nvPr>
        </p:nvSpPr>
        <p:spPr bwMode="white">
          <a:xfrm>
            <a:off x="457200" y="811213"/>
            <a:ext cx="3124200"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200" b="1">
                <a:solidFill>
                  <a:schemeClr val="bg2"/>
                </a:solidFill>
                <a:latin typeface="+mn-lt"/>
                <a:ea typeface="宋体" pitchFamily="2" charset="-122"/>
              </a:defRPr>
            </a:lvl1pPr>
          </a:lstStyle>
          <a:p>
            <a:pPr>
              <a:defRPr/>
            </a:pPr>
            <a:endParaRPr lang="zh-CN" altLang="en-US">
              <a:solidFill>
                <a:srgbClr val="F4E7ED"/>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6810E0A-4674-4F01-BADC-B5C757C39093}" type="datetimeFigureOut">
              <a:rPr lang="zh-CN" altLang="en-US" smtClean="0">
                <a:solidFill>
                  <a:prstClr val="black"/>
                </a:solidFill>
              </a:rPr>
              <a:pPr>
                <a:defRPr/>
              </a:pPr>
              <a:t>2018/5/16</a:t>
            </a:fld>
            <a:endParaRPr lang="zh-CN" altLang="en-US">
              <a:solidFill>
                <a:prstClr val="black"/>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solidFill>
                <a:srgbClr val="F4E7ED"/>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5EEE7D2-6A50-40E4-A6CE-75E65212E032}" type="slidenum">
              <a:rPr lang="zh-CN" altLang="en-US" smtClean="0">
                <a:solidFill>
                  <a:prstClr val="black"/>
                </a:solidFill>
              </a:rPr>
              <a:pPr>
                <a:defRPr/>
              </a:pPr>
              <a:t>‹#›</a:t>
            </a:fld>
            <a:endParaRPr lang="zh-CN" altLang="en-US">
              <a:solidFill>
                <a:prstClr val="black"/>
              </a:solidFill>
            </a:endParaRPr>
          </a:p>
        </p:txBody>
      </p:sp>
      <p:grpSp>
        <p:nvGrpSpPr>
          <p:cNvPr id="7" name="组合 6"/>
          <p:cNvGrpSpPr/>
          <p:nvPr userDrawn="1"/>
        </p:nvGrpSpPr>
        <p:grpSpPr>
          <a:xfrm>
            <a:off x="-3829" y="6111154"/>
            <a:ext cx="9144000" cy="583357"/>
            <a:chOff x="-3829" y="6111154"/>
            <a:chExt cx="9144000" cy="583357"/>
          </a:xfrm>
        </p:grpSpPr>
        <p:sp>
          <p:nvSpPr>
            <p:cNvPr id="8" name="矩形 7"/>
            <p:cNvSpPr/>
            <p:nvPr/>
          </p:nvSpPr>
          <p:spPr>
            <a:xfrm>
              <a:off x="-3829" y="6381328"/>
              <a:ext cx="9144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pic>
          <p:nvPicPr>
            <p:cNvPr id="9" name="图片 8" descr="ruclogo_副本.jpg"/>
            <p:cNvPicPr>
              <a:picLocks noChangeAspect="1"/>
            </p:cNvPicPr>
            <p:nvPr/>
          </p:nvPicPr>
          <p:blipFill>
            <a:blip r:embed="rId14" cstate="print"/>
            <a:stretch>
              <a:fillRect/>
            </a:stretch>
          </p:blipFill>
          <p:spPr>
            <a:xfrm>
              <a:off x="7380312" y="6111154"/>
              <a:ext cx="576064" cy="583357"/>
            </a:xfrm>
            <a:prstGeom prst="rect">
              <a:avLst/>
            </a:prstGeom>
            <a:ln w="57150">
              <a:solidFill>
                <a:schemeClr val="bg1"/>
              </a:solidFill>
            </a:ln>
          </p:spPr>
        </p:pic>
      </p:gr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err="1" smtClean="0"/>
              <a:t>This</a:t>
            </a:r>
            <a:r>
              <a:rPr lang="de-DE" dirty="0" smtClean="0"/>
              <a:t> </a:t>
            </a:r>
            <a:r>
              <a:rPr lang="de-DE" dirty="0" err="1" smtClean="0"/>
              <a:t>section</a:t>
            </a:r>
            <a:r>
              <a:rPr lang="de-DE" dirty="0" smtClean="0"/>
              <a:t> </a:t>
            </a:r>
          </a:p>
        </p:txBody>
      </p:sp>
      <p:sp>
        <p:nvSpPr>
          <p:cNvPr id="4100" name="Line 4"/>
          <p:cNvSpPr>
            <a:spLocks noChangeShapeType="1"/>
          </p:cNvSpPr>
          <p:nvPr/>
        </p:nvSpPr>
        <p:spPr bwMode="auto">
          <a:xfrm>
            <a:off x="533400" y="1219200"/>
            <a:ext cx="80010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7907338" y="6248400"/>
            <a:ext cx="696912" cy="244475"/>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09600" y="6096000"/>
            <a:ext cx="80010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8" name="Rectangle 7"/>
          <p:cNvSpPr>
            <a:spLocks noGrp="1" noChangeArrowheads="1"/>
          </p:cNvSpPr>
          <p:nvPr>
            <p:ph type="ftr" sz="quarter" idx="3"/>
          </p:nvPr>
        </p:nvSpPr>
        <p:spPr>
          <a:xfrm>
            <a:off x="539750" y="6245225"/>
            <a:ext cx="4464050" cy="476250"/>
          </a:xfrm>
          <a:prstGeom prst="rect">
            <a:avLst/>
          </a:prstGeom>
          <a:ln/>
        </p:spPr>
        <p:txBody>
          <a:bodyPr/>
          <a:lstStyle>
            <a:lvl1pPr>
              <a:defRPr sz="1000" b="0">
                <a:latin typeface="Calibri" pitchFamily="34" charset="0"/>
              </a:defRPr>
            </a:lvl1pPr>
          </a:lstStyle>
          <a:p>
            <a:pPr fontAlgn="base">
              <a:spcBef>
                <a:spcPct val="0"/>
              </a:spcBef>
              <a:spcAft>
                <a:spcPct val="0"/>
              </a:spcAft>
              <a:defRPr/>
            </a:pPr>
            <a:r>
              <a:rPr lang="en-US" dirty="0" smtClean="0">
                <a:solidFill>
                  <a:srgbClr val="000000"/>
                </a:solidFill>
              </a:rPr>
              <a:t>Tutorial: Introduction to Recommender Systems, ACM SAC 2010</a:t>
            </a:r>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1116" y="555448"/>
            <a:ext cx="16580095" cy="2311685"/>
          </a:xfrm>
          <a:prstGeom prst="rect">
            <a:avLst/>
          </a:prstGeom>
        </p:spPr>
        <p:txBody>
          <a:bodyPr vert="horz" lIns="184526" tIns="92263" rIns="184526" bIns="922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21116" y="3236361"/>
            <a:ext cx="16580095" cy="9153633"/>
          </a:xfrm>
          <a:prstGeom prst="rect">
            <a:avLst/>
          </a:prstGeom>
        </p:spPr>
        <p:txBody>
          <a:bodyPr vert="horz" lIns="184526" tIns="92263" rIns="184526" bIns="922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21116" y="12855540"/>
            <a:ext cx="4298543" cy="738455"/>
          </a:xfrm>
          <a:prstGeom prst="rect">
            <a:avLst/>
          </a:prstGeom>
        </p:spPr>
        <p:txBody>
          <a:bodyPr vert="horz" lIns="184526" tIns="92263" rIns="184526" bIns="92263" rtlCol="0" anchor="ctr"/>
          <a:lstStyle>
            <a:lvl1pPr algn="l">
              <a:defRPr sz="2400">
                <a:solidFill>
                  <a:schemeClr val="tx1">
                    <a:tint val="75000"/>
                  </a:schemeClr>
                </a:solidFill>
              </a:defRPr>
            </a:lvl1pPr>
          </a:lstStyle>
          <a:p>
            <a:pPr defTabSz="1845259"/>
            <a:fld id="{1D8BD707-D9CF-40AE-B4C6-C98DA3205C09}" type="datetimeFigureOut">
              <a:rPr lang="en-US" smtClean="0">
                <a:solidFill>
                  <a:prstClr val="black">
                    <a:tint val="75000"/>
                  </a:prstClr>
                </a:solidFill>
              </a:rPr>
              <a:pPr defTabSz="1845259"/>
              <a:t>5/16/2018</a:t>
            </a:fld>
            <a:endParaRPr lang="en-US">
              <a:solidFill>
                <a:prstClr val="black">
                  <a:tint val="75000"/>
                </a:prstClr>
              </a:solidFill>
            </a:endParaRPr>
          </a:p>
        </p:txBody>
      </p:sp>
      <p:sp>
        <p:nvSpPr>
          <p:cNvPr id="5" name="Footer Placeholder 4"/>
          <p:cNvSpPr>
            <a:spLocks noGrp="1"/>
          </p:cNvSpPr>
          <p:nvPr>
            <p:ph type="ftr" sz="quarter" idx="3"/>
          </p:nvPr>
        </p:nvSpPr>
        <p:spPr>
          <a:xfrm>
            <a:off x="6294295" y="12855540"/>
            <a:ext cx="5833737" cy="738455"/>
          </a:xfrm>
          <a:prstGeom prst="rect">
            <a:avLst/>
          </a:prstGeom>
        </p:spPr>
        <p:txBody>
          <a:bodyPr vert="horz" lIns="184526" tIns="92263" rIns="184526" bIns="92263" rtlCol="0" anchor="ctr"/>
          <a:lstStyle>
            <a:lvl1pPr algn="ctr">
              <a:defRPr sz="2400">
                <a:solidFill>
                  <a:schemeClr val="tx1">
                    <a:tint val="75000"/>
                  </a:schemeClr>
                </a:solidFill>
              </a:defRPr>
            </a:lvl1pPr>
          </a:lstStyle>
          <a:p>
            <a:pPr defTabSz="1845259"/>
            <a:endParaRPr lang="en-US">
              <a:solidFill>
                <a:prstClr val="black">
                  <a:tint val="75000"/>
                </a:prstClr>
              </a:solidFill>
            </a:endParaRPr>
          </a:p>
        </p:txBody>
      </p:sp>
      <p:sp>
        <p:nvSpPr>
          <p:cNvPr id="6" name="Slide Number Placeholder 5"/>
          <p:cNvSpPr>
            <a:spLocks noGrp="1"/>
          </p:cNvSpPr>
          <p:nvPr>
            <p:ph type="sldNum" sz="quarter" idx="4"/>
          </p:nvPr>
        </p:nvSpPr>
        <p:spPr>
          <a:xfrm>
            <a:off x="13202668" y="12855540"/>
            <a:ext cx="4298543" cy="738455"/>
          </a:xfrm>
          <a:prstGeom prst="rect">
            <a:avLst/>
          </a:prstGeom>
        </p:spPr>
        <p:txBody>
          <a:bodyPr vert="horz" lIns="184526" tIns="92263" rIns="184526" bIns="92263" rtlCol="0" anchor="ctr"/>
          <a:lstStyle>
            <a:lvl1pPr algn="r">
              <a:defRPr sz="2400">
                <a:solidFill>
                  <a:schemeClr val="tx1">
                    <a:tint val="75000"/>
                  </a:schemeClr>
                </a:solidFill>
              </a:defRPr>
            </a:lvl1pPr>
          </a:lstStyle>
          <a:p>
            <a:pPr defTabSz="1845259"/>
            <a:fld id="{B6F15528-21DE-4FAA-801E-634DDDAF4B2B}" type="slidenum">
              <a:rPr lang="en-US" smtClean="0">
                <a:solidFill>
                  <a:prstClr val="black">
                    <a:tint val="75000"/>
                  </a:prstClr>
                </a:solidFill>
              </a:rPr>
              <a:pPr defTabSz="1845259"/>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ctr" defTabSz="1845259" rtl="0" eaLnBrk="1" latinLnBrk="0" hangingPunct="1">
        <a:spcBef>
          <a:spcPct val="0"/>
        </a:spcBef>
        <a:buNone/>
        <a:defRPr sz="8900" kern="1200">
          <a:solidFill>
            <a:schemeClr val="tx1"/>
          </a:solidFill>
          <a:latin typeface="+mj-lt"/>
          <a:ea typeface="+mj-ea"/>
          <a:cs typeface="+mj-cs"/>
        </a:defRPr>
      </a:lvl1pPr>
    </p:titleStyle>
    <p:bodyStyle>
      <a:lvl1pPr marL="691972" indent="-691972" algn="l" defTabSz="1845259" rtl="0" eaLnBrk="1" latinLnBrk="0" hangingPunct="1">
        <a:spcBef>
          <a:spcPct val="20000"/>
        </a:spcBef>
        <a:buFont typeface="Arial" pitchFamily="34" charset="0"/>
        <a:buChar char="•"/>
        <a:defRPr sz="6500" kern="1200">
          <a:solidFill>
            <a:schemeClr val="tx1"/>
          </a:solidFill>
          <a:latin typeface="+mn-lt"/>
          <a:ea typeface="+mn-ea"/>
          <a:cs typeface="+mn-cs"/>
        </a:defRPr>
      </a:lvl1pPr>
      <a:lvl2pPr marL="1499273" indent="-576644" algn="l" defTabSz="1845259" rtl="0" eaLnBrk="1" latinLnBrk="0" hangingPunct="1">
        <a:spcBef>
          <a:spcPct val="20000"/>
        </a:spcBef>
        <a:buFont typeface="Arial" pitchFamily="34" charset="0"/>
        <a:buChar char="–"/>
        <a:defRPr sz="5700" kern="1200">
          <a:solidFill>
            <a:schemeClr val="tx1"/>
          </a:solidFill>
          <a:latin typeface="+mn-lt"/>
          <a:ea typeface="+mn-ea"/>
          <a:cs typeface="+mn-cs"/>
        </a:defRPr>
      </a:lvl2pPr>
      <a:lvl3pPr marL="2306574" indent="-461315" algn="l" defTabSz="1845259"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29204" indent="-461315" algn="l" defTabSz="1845259"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51833" indent="-461315" algn="l" defTabSz="1845259"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74463" indent="-461315" algn="l" defTabSz="1845259"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97092" indent="-461315" algn="l" defTabSz="1845259"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919722" indent="-461315" algn="l" defTabSz="1845259"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842352" indent="-461315" algn="l" defTabSz="1845259"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45259" rtl="0" eaLnBrk="1" latinLnBrk="0" hangingPunct="1">
        <a:defRPr sz="3600" kern="1200">
          <a:solidFill>
            <a:schemeClr val="tx1"/>
          </a:solidFill>
          <a:latin typeface="+mn-lt"/>
          <a:ea typeface="+mn-ea"/>
          <a:cs typeface="+mn-cs"/>
        </a:defRPr>
      </a:lvl1pPr>
      <a:lvl2pPr marL="922630" algn="l" defTabSz="1845259" rtl="0" eaLnBrk="1" latinLnBrk="0" hangingPunct="1">
        <a:defRPr sz="3600" kern="1200">
          <a:solidFill>
            <a:schemeClr val="tx1"/>
          </a:solidFill>
          <a:latin typeface="+mn-lt"/>
          <a:ea typeface="+mn-ea"/>
          <a:cs typeface="+mn-cs"/>
        </a:defRPr>
      </a:lvl2pPr>
      <a:lvl3pPr marL="1845259" algn="l" defTabSz="1845259" rtl="0" eaLnBrk="1" latinLnBrk="0" hangingPunct="1">
        <a:defRPr sz="3600" kern="1200">
          <a:solidFill>
            <a:schemeClr val="tx1"/>
          </a:solidFill>
          <a:latin typeface="+mn-lt"/>
          <a:ea typeface="+mn-ea"/>
          <a:cs typeface="+mn-cs"/>
        </a:defRPr>
      </a:lvl3pPr>
      <a:lvl4pPr marL="2767889" algn="l" defTabSz="1845259" rtl="0" eaLnBrk="1" latinLnBrk="0" hangingPunct="1">
        <a:defRPr sz="3600" kern="1200">
          <a:solidFill>
            <a:schemeClr val="tx1"/>
          </a:solidFill>
          <a:latin typeface="+mn-lt"/>
          <a:ea typeface="+mn-ea"/>
          <a:cs typeface="+mn-cs"/>
        </a:defRPr>
      </a:lvl4pPr>
      <a:lvl5pPr marL="3690518" algn="l" defTabSz="1845259" rtl="0" eaLnBrk="1" latinLnBrk="0" hangingPunct="1">
        <a:defRPr sz="3600" kern="1200">
          <a:solidFill>
            <a:schemeClr val="tx1"/>
          </a:solidFill>
          <a:latin typeface="+mn-lt"/>
          <a:ea typeface="+mn-ea"/>
          <a:cs typeface="+mn-cs"/>
        </a:defRPr>
      </a:lvl5pPr>
      <a:lvl6pPr marL="4613148" algn="l" defTabSz="1845259" rtl="0" eaLnBrk="1" latinLnBrk="0" hangingPunct="1">
        <a:defRPr sz="3600" kern="1200">
          <a:solidFill>
            <a:schemeClr val="tx1"/>
          </a:solidFill>
          <a:latin typeface="+mn-lt"/>
          <a:ea typeface="+mn-ea"/>
          <a:cs typeface="+mn-cs"/>
        </a:defRPr>
      </a:lvl6pPr>
      <a:lvl7pPr marL="5535778" algn="l" defTabSz="1845259" rtl="0" eaLnBrk="1" latinLnBrk="0" hangingPunct="1">
        <a:defRPr sz="3600" kern="1200">
          <a:solidFill>
            <a:schemeClr val="tx1"/>
          </a:solidFill>
          <a:latin typeface="+mn-lt"/>
          <a:ea typeface="+mn-ea"/>
          <a:cs typeface="+mn-cs"/>
        </a:defRPr>
      </a:lvl7pPr>
      <a:lvl8pPr marL="6458407" algn="l" defTabSz="1845259" rtl="0" eaLnBrk="1" latinLnBrk="0" hangingPunct="1">
        <a:defRPr sz="3600" kern="1200">
          <a:solidFill>
            <a:schemeClr val="tx1"/>
          </a:solidFill>
          <a:latin typeface="+mn-lt"/>
          <a:ea typeface="+mn-ea"/>
          <a:cs typeface="+mn-cs"/>
        </a:defRPr>
      </a:lvl8pPr>
      <a:lvl9pPr marL="7381037" algn="l" defTabSz="184525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74.xml"/><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77.xml"/><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6.xml"/></Relationships>
</file>

<file path=ppt/slides/_rels/slide1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9.xml"/><Relationship Id="rId1" Type="http://schemas.openxmlformats.org/officeDocument/2006/relationships/slideLayout" Target="../slideLayouts/slideLayout2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6.xml"/></Relationships>
</file>

<file path=ppt/slides/_rels/slide1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2.xml"/><Relationship Id="rId1" Type="http://schemas.openxmlformats.org/officeDocument/2006/relationships/slideLayout" Target="../slideLayouts/slideLayout26.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6.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6.xml"/><Relationship Id="rId1" Type="http://schemas.openxmlformats.org/officeDocument/2006/relationships/vmlDrawing" Target="../drawings/vmlDrawing6.vml"/><Relationship Id="rId5" Type="http://schemas.openxmlformats.org/officeDocument/2006/relationships/image" Target="../media/image74.png"/><Relationship Id="rId4" Type="http://schemas.openxmlformats.org/officeDocument/2006/relationships/oleObject" Target="../embeddings/oleObject10.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6.xml"/><Relationship Id="rId1" Type="http://schemas.openxmlformats.org/officeDocument/2006/relationships/vmlDrawing" Target="../drawings/vmlDrawing7.vml"/><Relationship Id="rId4" Type="http://schemas.openxmlformats.org/officeDocument/2006/relationships/oleObject" Target="../embeddings/oleObject11.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6.xml"/></Relationships>
</file>

<file path=ppt/slides/_rels/slide1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8.xml"/><Relationship Id="rId1" Type="http://schemas.openxmlformats.org/officeDocument/2006/relationships/slideLayout" Target="../slideLayouts/slideLayout2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3.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3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1.xml"/></Relationships>
</file>

<file path=ppt/slides/_rels/slide135.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38.xml"/><Relationship Id="rId4" Type="http://schemas.openxmlformats.org/officeDocument/2006/relationships/image" Target="../media/image80.jpe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1.xml"/></Relationships>
</file>

<file path=ppt/slides/_rels/slide137.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jpeg"/><Relationship Id="rId1" Type="http://schemas.openxmlformats.org/officeDocument/2006/relationships/slideLayout" Target="../slideLayouts/slideLayout38.xml"/><Relationship Id="rId4" Type="http://schemas.openxmlformats.org/officeDocument/2006/relationships/image" Target="../media/image83.jpe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1.xml"/></Relationships>
</file>

<file path=ppt/slides/_rels/slide139.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84.jpe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3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0.xml"/></Relationships>
</file>

<file path=ppt/slides/_rels/slide1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39.xml"/></Relationships>
</file>

<file path=ppt/slides/_rels/slide14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5.xml.rels><?xml version="1.0" encoding="UTF-8" standalone="yes"?>
<Relationships xmlns="http://schemas.openxmlformats.org/package/2006/relationships"><Relationship Id="rId2" Type="http://schemas.openxmlformats.org/officeDocument/2006/relationships/hyperlink" Target="http://spark.apache.org/docs/0.9.0/api/mllib/index.html" TargetMode="External"/><Relationship Id="rId1" Type="http://schemas.openxmlformats.org/officeDocument/2006/relationships/slideLayout" Target="../slideLayouts/slideLayout2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8.xml.rels><?xml version="1.0" encoding="UTF-8" standalone="yes"?>
<Relationships xmlns="http://schemas.openxmlformats.org/package/2006/relationships"><Relationship Id="rId2" Type="http://schemas.openxmlformats.org/officeDocument/2006/relationships/hyperlink" Target="http://easyrec.org/" TargetMode="External"/><Relationship Id="rId1" Type="http://schemas.openxmlformats.org/officeDocument/2006/relationships/slideLayout" Target="../slideLayouts/slideLayout2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2" Type="http://schemas.openxmlformats.org/officeDocument/2006/relationships/hyperlink" Target="https://github.com/dato-code/PowerGraph" TargetMode="External"/><Relationship Id="rId1" Type="http://schemas.openxmlformats.org/officeDocument/2006/relationships/slideLayout" Target="../slideLayouts/slideLayout2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0.xml.rels><?xml version="1.0" encoding="UTF-8" standalone="yes"?>
<Relationships xmlns="http://schemas.openxmlformats.org/package/2006/relationships"><Relationship Id="rId2" Type="http://schemas.openxmlformats.org/officeDocument/2006/relationships/hyperlink" Target="http://dl.acm.org/citation.cfm?id=1608614" TargetMode="External"/><Relationship Id="rId1" Type="http://schemas.openxmlformats.org/officeDocument/2006/relationships/slideLayout" Target="../slideLayouts/slideLayout2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png"/></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6.xml"/><Relationship Id="rId5" Type="http://schemas.openxmlformats.org/officeDocument/2006/relationships/image" Target="../media/image25.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6.xml"/><Relationship Id="rId5" Type="http://schemas.openxmlformats.org/officeDocument/2006/relationships/image" Target="../media/image37.png"/><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1.xml"/><Relationship Id="rId1" Type="http://schemas.openxmlformats.org/officeDocument/2006/relationships/slideLayout" Target="../slideLayouts/slideLayout26.xml"/><Relationship Id="rId5" Type="http://schemas.openxmlformats.org/officeDocument/2006/relationships/image" Target="../media/image42.png"/><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6.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6.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6.xml"/><Relationship Id="rId4" Type="http://schemas.openxmlformats.org/officeDocument/2006/relationships/image" Target="../media/image48.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9.png"/><Relationship Id="rId9" Type="http://schemas.openxmlformats.org/officeDocument/2006/relationships/image" Target="../media/image13.png"/></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6.xml"/><Relationship Id="rId4" Type="http://schemas.openxmlformats.org/officeDocument/2006/relationships/image" Target="../media/image51.png"/></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1.xml"/><Relationship Id="rId1" Type="http://schemas.openxmlformats.org/officeDocument/2006/relationships/slideLayout" Target="../slideLayouts/slideLayout26.xml"/><Relationship Id="rId4" Type="http://schemas.openxmlformats.org/officeDocument/2006/relationships/image" Target="../media/image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2.xml"/><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8.xml"/><Relationship Id="rId1" Type="http://schemas.openxmlformats.org/officeDocument/2006/relationships/slideLayout" Target="../slideLayouts/slideLayout26.xml"/><Relationship Id="rId5" Type="http://schemas.openxmlformats.org/officeDocument/2006/relationships/image" Target="../media/image60.png"/><Relationship Id="rId4" Type="http://schemas.openxmlformats.org/officeDocument/2006/relationships/image" Target="../media/image59.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1.xml"/><Relationship Id="rId1" Type="http://schemas.openxmlformats.org/officeDocument/2006/relationships/slideLayout" Target="../slideLayouts/slideLayout26.xml"/><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6.xml"/></Relationships>
</file>

<file path=ppt/slides/_rels/slide9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3.png"/></Relationships>
</file>

<file path=ppt/slides/_rels/slide9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26.xml"/><Relationship Id="rId4" Type="http://schemas.openxmlformats.org/officeDocument/2006/relationships/image" Target="../media/image65.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980728"/>
            <a:ext cx="7772400" cy="1470025"/>
          </a:xfrm>
        </p:spPr>
        <p:txBody>
          <a:bodyPr/>
          <a:lstStyle/>
          <a:p>
            <a:r>
              <a:rPr lang="zh-CN" altLang="en-US" dirty="0" smtClean="0"/>
              <a:t>推荐系统</a:t>
            </a:r>
            <a:endParaRPr lang="zh-CN" altLang="en-US" dirty="0"/>
          </a:p>
        </p:txBody>
      </p:sp>
      <p:sp>
        <p:nvSpPr>
          <p:cNvPr id="3" name="副标题 2"/>
          <p:cNvSpPr>
            <a:spLocks noGrp="1"/>
          </p:cNvSpPr>
          <p:nvPr>
            <p:ph type="subTitle" idx="1"/>
          </p:nvPr>
        </p:nvSpPr>
        <p:spPr>
          <a:xfrm>
            <a:off x="1371600" y="2736503"/>
            <a:ext cx="6400800" cy="1752600"/>
          </a:xfrm>
        </p:spPr>
        <p:txBody>
          <a:bodyPr/>
          <a:lstStyle/>
          <a:p>
            <a:r>
              <a:rPr lang="zh-CN" altLang="en-US" dirty="0" smtClean="0"/>
              <a:t>李翠平</a:t>
            </a:r>
            <a:endParaRPr lang="en-US" altLang="zh-CN" dirty="0" smtClean="0"/>
          </a:p>
          <a:p>
            <a:endParaRPr lang="en-US" altLang="zh-CN" dirty="0"/>
          </a:p>
          <a:p>
            <a:r>
              <a:rPr lang="zh-CN" altLang="en-US" dirty="0" smtClean="0"/>
              <a:t>中国人民大学</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p:txBody>
          <a:bodyPr/>
          <a:lstStyle/>
          <a:p>
            <a:r>
              <a:rPr lang="zh-CN" altLang="en-US" dirty="0" smtClean="0">
                <a:solidFill>
                  <a:schemeClr val="tx1"/>
                </a:solidFill>
              </a:rPr>
              <a:t>推荐系统评价标准</a:t>
            </a:r>
            <a:r>
              <a:rPr lang="en-US" altLang="zh-CN" dirty="0" smtClean="0"/>
              <a:t>(2)</a:t>
            </a:r>
            <a:endParaRPr lang="en-US" dirty="0" smtClean="0"/>
          </a:p>
        </p:txBody>
      </p:sp>
      <p:sp>
        <p:nvSpPr>
          <p:cNvPr id="3" name="Inhaltsplatzhalter 2"/>
          <p:cNvSpPr>
            <a:spLocks noGrp="1"/>
          </p:cNvSpPr>
          <p:nvPr>
            <p:ph idx="1"/>
          </p:nvPr>
        </p:nvSpPr>
        <p:spPr/>
        <p:txBody>
          <a:bodyPr/>
          <a:lstStyle/>
          <a:p>
            <a:pPr marL="381000" indent="-381000">
              <a:lnSpc>
                <a:spcPct val="90000"/>
              </a:lnSpc>
              <a:defRPr/>
            </a:pPr>
            <a:r>
              <a:rPr lang="zh-CN" altLang="en-US" dirty="0" smtClean="0"/>
              <a:t>能够对用户喜欢某物体的程度进行预测，且预测精度高（学术届主要采用该指标对推荐系统进行评价）</a:t>
            </a:r>
            <a:endParaRPr lang="en-US" dirty="0" smtClean="0"/>
          </a:p>
          <a:p>
            <a:pPr marL="781050" lvl="1" indent="-381000">
              <a:lnSpc>
                <a:spcPct val="90000"/>
              </a:lnSpc>
              <a:defRPr/>
            </a:pPr>
            <a:endParaRPr lang="en-US" dirty="0" smtClean="0"/>
          </a:p>
          <a:p>
            <a:pPr marL="381000" indent="-381000">
              <a:lnSpc>
                <a:spcPct val="90000"/>
              </a:lnSpc>
              <a:defRPr/>
            </a:pPr>
            <a:r>
              <a:rPr lang="zh-CN" altLang="en-US" dirty="0" smtClean="0"/>
              <a:t>用户界面好，给用户“好感”，使用户</a:t>
            </a:r>
            <a:r>
              <a:rPr lang="zh-CN" altLang="en-US" dirty="0"/>
              <a:t>了解</a:t>
            </a:r>
            <a:r>
              <a:rPr lang="zh-CN" altLang="en-US" dirty="0" smtClean="0"/>
              <a:t>产品，并能给出合理的推荐理由，从而说服用户</a:t>
            </a:r>
            <a:endParaRPr lang="en-US" altLang="zh-CN" dirty="0" smtClean="0"/>
          </a:p>
          <a:p>
            <a:pPr marL="381000" indent="-381000">
              <a:lnSpc>
                <a:spcPct val="90000"/>
              </a:lnSpc>
              <a:defRPr/>
            </a:pPr>
            <a:endParaRPr lang="en-US" dirty="0" smtClean="0"/>
          </a:p>
          <a:p>
            <a:pPr marL="381000" indent="-381000">
              <a:lnSpc>
                <a:spcPct val="90000"/>
              </a:lnSpc>
              <a:defRPr/>
            </a:pPr>
            <a:r>
              <a:rPr lang="zh-CN" altLang="en-US" dirty="0" smtClean="0"/>
              <a:t>能够最终从商业上提高命中率、点击率，能够将浏览行为转化为购买行为</a:t>
            </a:r>
            <a:endParaRPr lang="en-US" dirty="0"/>
          </a:p>
        </p:txBody>
      </p:sp>
    </p:spTree>
    <p:extLst>
      <p:ext uri="{BB962C8B-B14F-4D97-AF65-F5344CB8AC3E}">
        <p14:creationId xmlns="" xmlns:p14="http://schemas.microsoft.com/office/powerpoint/2010/main" val="24995370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smtClean="0"/>
              <a:t>基于</a:t>
            </a:r>
            <a:r>
              <a:rPr lang="zh-CN" altLang="en-US" dirty="0"/>
              <a:t>约束的</a:t>
            </a:r>
            <a:r>
              <a:rPr lang="zh-CN" altLang="en-US" dirty="0" smtClean="0"/>
              <a:t>推荐问题</a:t>
            </a:r>
            <a:endParaRPr lang="en-US" dirty="0" smtClean="0"/>
          </a:p>
        </p:txBody>
      </p:sp>
      <p:sp>
        <p:nvSpPr>
          <p:cNvPr id="19459" name="Rectangle 3"/>
          <p:cNvSpPr>
            <a:spLocks noGrp="1" noChangeArrowheads="1"/>
          </p:cNvSpPr>
          <p:nvPr>
            <p:ph type="body" idx="1"/>
          </p:nvPr>
        </p:nvSpPr>
        <p:spPr>
          <a:xfrm>
            <a:off x="457200" y="1556792"/>
            <a:ext cx="8229600" cy="4752528"/>
          </a:xfrm>
        </p:spPr>
        <p:txBody>
          <a:bodyPr/>
          <a:lstStyle/>
          <a:p>
            <a:r>
              <a:rPr lang="zh-CN" altLang="en-US" dirty="0" smtClean="0"/>
              <a:t>从类似的物品目录中选出能够匹配用户需求的物品</a:t>
            </a:r>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r>
              <a:rPr lang="zh-CN" altLang="en-US" dirty="0" smtClean="0"/>
              <a:t>用户需求可能是：</a:t>
            </a:r>
            <a:endParaRPr lang="en-US" dirty="0" smtClean="0"/>
          </a:p>
          <a:p>
            <a:pPr lvl="1"/>
            <a:r>
              <a:rPr lang="zh-CN" altLang="en-US" dirty="0" smtClean="0"/>
              <a:t>“价格要低于</a:t>
            </a:r>
            <a:r>
              <a:rPr lang="en-IE" altLang="zh-CN" dirty="0" smtClean="0"/>
              <a:t>300</a:t>
            </a:r>
            <a:r>
              <a:rPr lang="de-DE" altLang="zh-CN" dirty="0" smtClean="0"/>
              <a:t> </a:t>
            </a:r>
            <a:r>
              <a:rPr lang="zh-CN" altLang="en-US" dirty="0" smtClean="0"/>
              <a:t>欧元”</a:t>
            </a:r>
            <a:endParaRPr lang="en-US" dirty="0" smtClean="0"/>
          </a:p>
          <a:p>
            <a:pPr lvl="1"/>
            <a:r>
              <a:rPr lang="zh-CN" altLang="en-US" dirty="0" smtClean="0"/>
              <a:t>“照相机要适用于运动摄影”</a:t>
            </a:r>
            <a:endParaRPr lang="en-US" altLang="zh-CN" dirty="0" smtClean="0"/>
          </a:p>
          <a:p>
            <a:pPr lvl="1"/>
            <a:r>
              <a:rPr lang="zh-CN" altLang="en-US" dirty="0" smtClean="0"/>
              <a:t>等等</a:t>
            </a:r>
            <a:endParaRPr lang="en-US" dirty="0" smtClean="0"/>
          </a:p>
        </p:txBody>
      </p:sp>
      <p:graphicFrame>
        <p:nvGraphicFramePr>
          <p:cNvPr id="5" name="Tabelle 4"/>
          <p:cNvGraphicFramePr>
            <a:graphicFrameLocks noGrp="1"/>
          </p:cNvGraphicFramePr>
          <p:nvPr/>
        </p:nvGraphicFramePr>
        <p:xfrm>
          <a:off x="1547664" y="2132856"/>
          <a:ext cx="5688632" cy="2452308"/>
        </p:xfrm>
        <a:graphic>
          <a:graphicData uri="http://schemas.openxmlformats.org/drawingml/2006/table">
            <a:tbl>
              <a:tblPr/>
              <a:tblGrid>
                <a:gridCol w="628197"/>
                <a:gridCol w="707981"/>
                <a:gridCol w="628197"/>
                <a:gridCol w="726570"/>
                <a:gridCol w="697137"/>
                <a:gridCol w="627422"/>
                <a:gridCol w="697137"/>
                <a:gridCol w="975991"/>
              </a:tblGrid>
              <a:tr h="262663">
                <a:tc>
                  <a:txBody>
                    <a:bodyPr/>
                    <a:lstStyle/>
                    <a:p>
                      <a:pPr marL="0" marR="0" algn="ctr">
                        <a:lnSpc>
                          <a:spcPct val="115000"/>
                        </a:lnSpc>
                        <a:spcBef>
                          <a:spcPts val="0"/>
                        </a:spcBef>
                        <a:spcAft>
                          <a:spcPts val="0"/>
                        </a:spcAft>
                      </a:pPr>
                      <a:r>
                        <a:rPr lang="en-US" sz="1000" dirty="0" smtClean="0">
                          <a:solidFill>
                            <a:schemeClr val="bg1"/>
                          </a:solidFill>
                          <a:latin typeface="Times New Roman" pitchFamily="18" charset="0"/>
                          <a:cs typeface="Times New Roman" pitchFamily="18" charset="0"/>
                        </a:rPr>
                        <a:t>id</a:t>
                      </a:r>
                      <a:endParaRPr lang="de-DE" sz="1000" dirty="0">
                        <a:solidFill>
                          <a:schemeClr val="bg1"/>
                        </a:solidFill>
                        <a:latin typeface="Times New Roman" pitchFamily="18" charset="0"/>
                        <a:cs typeface="Times New Roman"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1000" dirty="0" smtClean="0">
                          <a:solidFill>
                            <a:schemeClr val="bg1"/>
                          </a:solidFill>
                          <a:latin typeface="Times New Roman" pitchFamily="18" charset="0"/>
                          <a:cs typeface="Times New Roman" pitchFamily="18" charset="0"/>
                        </a:rPr>
                        <a:t>price(€)</a:t>
                      </a:r>
                      <a:endParaRPr lang="de-DE" sz="1000" dirty="0">
                        <a:solidFill>
                          <a:schemeClr val="bg1"/>
                        </a:solidFill>
                        <a:latin typeface="Times New Roman" pitchFamily="18" charset="0"/>
                        <a:cs typeface="Times New Roman"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1000" dirty="0" err="1" smtClean="0">
                          <a:solidFill>
                            <a:schemeClr val="bg1"/>
                          </a:solidFill>
                          <a:latin typeface="Times New Roman" pitchFamily="18" charset="0"/>
                          <a:cs typeface="Times New Roman" pitchFamily="18" charset="0"/>
                        </a:rPr>
                        <a:t>mpix</a:t>
                      </a:r>
                      <a:endParaRPr lang="de-DE" sz="1000" dirty="0">
                        <a:solidFill>
                          <a:schemeClr val="bg1"/>
                        </a:solidFill>
                        <a:latin typeface="Times New Roman" pitchFamily="18" charset="0"/>
                        <a:cs typeface="Times New Roman"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gn="ctr">
                        <a:lnSpc>
                          <a:spcPct val="115000"/>
                        </a:lnSpc>
                        <a:spcBef>
                          <a:spcPts val="200"/>
                        </a:spcBef>
                        <a:spcAft>
                          <a:spcPts val="0"/>
                        </a:spcAft>
                      </a:pPr>
                      <a:r>
                        <a:rPr lang="en-US" sz="1000" dirty="0" smtClean="0">
                          <a:solidFill>
                            <a:schemeClr val="bg1"/>
                          </a:solidFill>
                          <a:latin typeface="Times New Roman" pitchFamily="18" charset="0"/>
                          <a:cs typeface="Times New Roman" pitchFamily="18" charset="0"/>
                        </a:rPr>
                        <a:t>opt-zoom</a:t>
                      </a:r>
                      <a:endParaRPr lang="de-DE" sz="1000" dirty="0">
                        <a:solidFill>
                          <a:schemeClr val="bg1"/>
                        </a:solidFill>
                        <a:latin typeface="Times New Roman" pitchFamily="18" charset="0"/>
                        <a:cs typeface="Times New Roman"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1000" dirty="0" smtClean="0">
                          <a:solidFill>
                            <a:schemeClr val="bg1"/>
                          </a:solidFill>
                          <a:latin typeface="Times New Roman" pitchFamily="18" charset="0"/>
                          <a:cs typeface="Times New Roman" pitchFamily="18" charset="0"/>
                        </a:rPr>
                        <a:t>LCD-size</a:t>
                      </a:r>
                      <a:endParaRPr lang="de-DE" sz="1000" dirty="0">
                        <a:solidFill>
                          <a:schemeClr val="bg1"/>
                        </a:solidFill>
                        <a:latin typeface="Times New Roman" pitchFamily="18" charset="0"/>
                        <a:cs typeface="Times New Roman"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1000" dirty="0" smtClean="0">
                          <a:solidFill>
                            <a:schemeClr val="bg1"/>
                          </a:solidFill>
                          <a:latin typeface="Times New Roman" pitchFamily="18" charset="0"/>
                          <a:cs typeface="Times New Roman" pitchFamily="18" charset="0"/>
                        </a:rPr>
                        <a:t>movies</a:t>
                      </a:r>
                      <a:endParaRPr lang="de-DE" sz="1000" dirty="0">
                        <a:solidFill>
                          <a:schemeClr val="bg1"/>
                        </a:solidFill>
                        <a:latin typeface="Times New Roman" pitchFamily="18" charset="0"/>
                        <a:cs typeface="Times New Roman"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1000" dirty="0" smtClean="0">
                          <a:solidFill>
                            <a:schemeClr val="bg1"/>
                          </a:solidFill>
                          <a:latin typeface="Times New Roman" pitchFamily="18" charset="0"/>
                          <a:cs typeface="Times New Roman" pitchFamily="18" charset="0"/>
                        </a:rPr>
                        <a:t>sound</a:t>
                      </a:r>
                      <a:endParaRPr lang="de-DE" sz="1000" dirty="0">
                        <a:solidFill>
                          <a:schemeClr val="bg1"/>
                        </a:solidFill>
                        <a:latin typeface="Times New Roman" pitchFamily="18" charset="0"/>
                        <a:cs typeface="Times New Roman"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1000" dirty="0" smtClean="0">
                          <a:solidFill>
                            <a:schemeClr val="bg1"/>
                          </a:solidFill>
                          <a:latin typeface="Times New Roman" pitchFamily="18" charset="0"/>
                          <a:cs typeface="Times New Roman" pitchFamily="18" charset="0"/>
                        </a:rPr>
                        <a:t>waterproof</a:t>
                      </a:r>
                      <a:endParaRPr lang="de-DE" sz="1000" dirty="0">
                        <a:solidFill>
                          <a:schemeClr val="bg1"/>
                        </a:solidFill>
                        <a:latin typeface="Times New Roman" pitchFamily="18" charset="0"/>
                        <a:cs typeface="Times New Roman"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r>
              <a:tr h="273201">
                <a:tc>
                  <a:txBody>
                    <a:bodyPr/>
                    <a:lstStyle/>
                    <a:p>
                      <a:pPr marL="0" marR="0" algn="ctr">
                        <a:lnSpc>
                          <a:spcPct val="115000"/>
                        </a:lnSpc>
                        <a:spcBef>
                          <a:spcPts val="0"/>
                        </a:spcBef>
                        <a:spcAft>
                          <a:spcPts val="0"/>
                        </a:spcAft>
                      </a:pPr>
                      <a:r>
                        <a:rPr lang="de-DE" sz="1000" dirty="0">
                          <a:latin typeface="Calibri"/>
                          <a:ea typeface="SimSun"/>
                          <a:cs typeface="Times New Roman"/>
                        </a:rPr>
                        <a:t>P</a:t>
                      </a:r>
                      <a:r>
                        <a:rPr lang="de-DE" sz="1000" baseline="-25000" dirty="0">
                          <a:latin typeface="Calibri"/>
                          <a:ea typeface="SimSun"/>
                          <a:cs typeface="Times New Roman"/>
                        </a:rPr>
                        <a:t>1</a:t>
                      </a:r>
                      <a:r>
                        <a:rPr lang="de-DE" sz="1000" dirty="0">
                          <a:latin typeface="Calibri"/>
                          <a:ea typeface="SimSun"/>
                          <a:cs typeface="Times New Roman"/>
                        </a:rPr>
                        <a:t> </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dirty="0">
                          <a:latin typeface="Calibri"/>
                          <a:ea typeface="SimSun"/>
                          <a:cs typeface="Times New Roman"/>
                        </a:rPr>
                        <a:t>148 </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dirty="0">
                          <a:latin typeface="Calibri"/>
                          <a:ea typeface="SimSun"/>
                          <a:cs typeface="Times New Roman"/>
                        </a:rPr>
                        <a:t>8.0 </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4×</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2.5</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no</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no</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yes</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273201">
                <a:tc>
                  <a:txBody>
                    <a:bodyPr/>
                    <a:lstStyle/>
                    <a:p>
                      <a:pPr marL="0" marR="0" algn="ctr">
                        <a:lnSpc>
                          <a:spcPct val="115000"/>
                        </a:lnSpc>
                        <a:spcBef>
                          <a:spcPts val="0"/>
                        </a:spcBef>
                        <a:spcAft>
                          <a:spcPts val="0"/>
                        </a:spcAft>
                      </a:pPr>
                      <a:r>
                        <a:rPr lang="en-US" sz="1000" dirty="0">
                          <a:latin typeface="Calibri"/>
                          <a:ea typeface="SimSun"/>
                          <a:cs typeface="Times New Roman"/>
                        </a:rPr>
                        <a:t>P</a:t>
                      </a:r>
                      <a:r>
                        <a:rPr lang="de-DE" sz="1000" baseline="-25000" dirty="0">
                          <a:latin typeface="Calibri"/>
                          <a:ea typeface="SimSun"/>
                          <a:cs typeface="Times New Roman"/>
                        </a:rPr>
                        <a:t>2</a:t>
                      </a:r>
                      <a:r>
                        <a:rPr lang="de-DE" sz="1000" dirty="0">
                          <a:latin typeface="Calibri"/>
                          <a:ea typeface="SimSun"/>
                          <a:cs typeface="Times New Roman"/>
                        </a:rPr>
                        <a:t> </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a:latin typeface="Calibri"/>
                          <a:ea typeface="SimSun"/>
                          <a:cs typeface="Times New Roman"/>
                        </a:rPr>
                        <a:t>182</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a:latin typeface="Calibri"/>
                          <a:ea typeface="SimSun"/>
                          <a:cs typeface="Times New Roman"/>
                        </a:rPr>
                        <a:t>8.0</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a:latin typeface="Calibri"/>
                          <a:ea typeface="SimSun"/>
                          <a:cs typeface="Times New Roman"/>
                        </a:rPr>
                        <a:t>5×</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2.7</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yes</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a:latin typeface="Calibri"/>
                          <a:ea typeface="SimSun"/>
                          <a:cs typeface="Times New Roman"/>
                        </a:rPr>
                        <a:t>yes</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no</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273201">
                <a:tc>
                  <a:txBody>
                    <a:bodyPr/>
                    <a:lstStyle/>
                    <a:p>
                      <a:pPr marL="0" marR="0" algn="ctr">
                        <a:lnSpc>
                          <a:spcPct val="115000"/>
                        </a:lnSpc>
                        <a:spcBef>
                          <a:spcPts val="0"/>
                        </a:spcBef>
                        <a:spcAft>
                          <a:spcPts val="0"/>
                        </a:spcAft>
                      </a:pPr>
                      <a:r>
                        <a:rPr lang="en-US" sz="1000" dirty="0">
                          <a:latin typeface="Calibri"/>
                          <a:ea typeface="SimSun"/>
                          <a:cs typeface="Times New Roman"/>
                        </a:rPr>
                        <a:t>P</a:t>
                      </a:r>
                      <a:r>
                        <a:rPr lang="de-DE" sz="1000" baseline="-25000" dirty="0">
                          <a:latin typeface="Calibri"/>
                          <a:ea typeface="SimSun"/>
                          <a:cs typeface="Times New Roman"/>
                        </a:rPr>
                        <a:t>3</a:t>
                      </a:r>
                      <a:r>
                        <a:rPr lang="de-DE" sz="1000" dirty="0">
                          <a:latin typeface="Calibri"/>
                          <a:ea typeface="SimSun"/>
                          <a:cs typeface="Times New Roman"/>
                        </a:rPr>
                        <a:t> </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a:latin typeface="Calibri"/>
                          <a:ea typeface="SimSun"/>
                          <a:cs typeface="Times New Roman"/>
                        </a:rPr>
                        <a:t>189</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a:latin typeface="Calibri"/>
                          <a:ea typeface="SimSun"/>
                          <a:cs typeface="Times New Roman"/>
                        </a:rPr>
                        <a:t>8.0</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a:latin typeface="Calibri"/>
                          <a:ea typeface="SimSun"/>
                          <a:cs typeface="Times New Roman"/>
                        </a:rPr>
                        <a:t>10×</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2.5</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yes</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a:latin typeface="Calibri"/>
                          <a:ea typeface="SimSun"/>
                          <a:cs typeface="Times New Roman"/>
                        </a:rPr>
                        <a:t>yes</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no</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273201">
                <a:tc>
                  <a:txBody>
                    <a:bodyPr/>
                    <a:lstStyle/>
                    <a:p>
                      <a:pPr marL="0" marR="0" algn="ctr">
                        <a:lnSpc>
                          <a:spcPct val="115000"/>
                        </a:lnSpc>
                        <a:spcBef>
                          <a:spcPts val="0"/>
                        </a:spcBef>
                        <a:spcAft>
                          <a:spcPts val="0"/>
                        </a:spcAft>
                      </a:pPr>
                      <a:r>
                        <a:rPr lang="en-US" sz="1000" dirty="0">
                          <a:latin typeface="Calibri"/>
                          <a:ea typeface="SimSun"/>
                          <a:cs typeface="Times New Roman"/>
                        </a:rPr>
                        <a:t>P</a:t>
                      </a:r>
                      <a:r>
                        <a:rPr lang="de-DE" sz="1000" baseline="-25000" dirty="0">
                          <a:latin typeface="Calibri"/>
                          <a:ea typeface="SimSun"/>
                          <a:cs typeface="Times New Roman"/>
                        </a:rPr>
                        <a:t>4</a:t>
                      </a:r>
                      <a:r>
                        <a:rPr lang="de-DE" sz="1000" dirty="0">
                          <a:latin typeface="Calibri"/>
                          <a:ea typeface="SimSun"/>
                          <a:cs typeface="Times New Roman"/>
                        </a:rPr>
                        <a:t> </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a:latin typeface="Calibri"/>
                          <a:ea typeface="SimSun"/>
                          <a:cs typeface="Times New Roman"/>
                        </a:rPr>
                        <a:t>196 </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a:latin typeface="Calibri"/>
                          <a:ea typeface="SimSun"/>
                          <a:cs typeface="Times New Roman"/>
                        </a:rPr>
                        <a:t>10.0</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a:latin typeface="Calibri"/>
                          <a:ea typeface="SimSun"/>
                          <a:cs typeface="Times New Roman"/>
                        </a:rPr>
                        <a:t>12×</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a:latin typeface="Calibri"/>
                          <a:ea typeface="SimSun"/>
                          <a:cs typeface="Times New Roman"/>
                        </a:rPr>
                        <a:t>2.7</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yes</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a:latin typeface="Calibri"/>
                          <a:ea typeface="SimSun"/>
                          <a:cs typeface="Times New Roman"/>
                        </a:rPr>
                        <a:t>no</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yes</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273201">
                <a:tc>
                  <a:txBody>
                    <a:bodyPr/>
                    <a:lstStyle/>
                    <a:p>
                      <a:pPr marL="0" marR="0" algn="ctr">
                        <a:lnSpc>
                          <a:spcPct val="115000"/>
                        </a:lnSpc>
                        <a:spcBef>
                          <a:spcPts val="0"/>
                        </a:spcBef>
                        <a:spcAft>
                          <a:spcPts val="0"/>
                        </a:spcAft>
                      </a:pPr>
                      <a:r>
                        <a:rPr lang="en-US" sz="1000" dirty="0">
                          <a:latin typeface="Calibri"/>
                          <a:ea typeface="SimSun"/>
                          <a:cs typeface="Times New Roman"/>
                        </a:rPr>
                        <a:t>P</a:t>
                      </a:r>
                      <a:r>
                        <a:rPr lang="de-DE" sz="1000" baseline="-25000" dirty="0">
                          <a:latin typeface="Calibri"/>
                          <a:ea typeface="SimSun"/>
                          <a:cs typeface="Times New Roman"/>
                        </a:rPr>
                        <a:t>5</a:t>
                      </a:r>
                      <a:r>
                        <a:rPr lang="de-DE" sz="1000" dirty="0">
                          <a:latin typeface="Calibri"/>
                          <a:ea typeface="SimSun"/>
                          <a:cs typeface="Times New Roman"/>
                        </a:rPr>
                        <a:t> </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a:latin typeface="Calibri"/>
                          <a:ea typeface="SimSun"/>
                          <a:cs typeface="Times New Roman"/>
                        </a:rPr>
                        <a:t>151</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a:latin typeface="Calibri"/>
                          <a:ea typeface="SimSun"/>
                          <a:cs typeface="Times New Roman"/>
                        </a:rPr>
                        <a:t>7.1 </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a:latin typeface="Calibri"/>
                          <a:ea typeface="SimSun"/>
                          <a:cs typeface="Times New Roman"/>
                        </a:rPr>
                        <a:t>3×</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3.0</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yes</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a:latin typeface="Calibri"/>
                          <a:ea typeface="SimSun"/>
                          <a:cs typeface="Times New Roman"/>
                        </a:rPr>
                        <a:t>yes</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no</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273201">
                <a:tc>
                  <a:txBody>
                    <a:bodyPr/>
                    <a:lstStyle/>
                    <a:p>
                      <a:pPr marL="0" marR="0" algn="ctr">
                        <a:lnSpc>
                          <a:spcPct val="115000"/>
                        </a:lnSpc>
                        <a:spcBef>
                          <a:spcPts val="0"/>
                        </a:spcBef>
                        <a:spcAft>
                          <a:spcPts val="0"/>
                        </a:spcAft>
                      </a:pPr>
                      <a:r>
                        <a:rPr lang="en-US" sz="1000" dirty="0">
                          <a:latin typeface="Calibri"/>
                          <a:ea typeface="SimSun"/>
                          <a:cs typeface="Times New Roman"/>
                        </a:rPr>
                        <a:t>P</a:t>
                      </a:r>
                      <a:r>
                        <a:rPr lang="de-DE" sz="1000" baseline="-25000" dirty="0">
                          <a:latin typeface="Calibri"/>
                          <a:ea typeface="SimSun"/>
                          <a:cs typeface="Times New Roman"/>
                        </a:rPr>
                        <a:t>6</a:t>
                      </a:r>
                      <a:r>
                        <a:rPr lang="de-DE" sz="1000" dirty="0">
                          <a:latin typeface="Calibri"/>
                          <a:ea typeface="SimSun"/>
                          <a:cs typeface="Times New Roman"/>
                        </a:rPr>
                        <a:t> </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a:latin typeface="Calibri"/>
                          <a:ea typeface="SimSun"/>
                          <a:cs typeface="Times New Roman"/>
                        </a:rPr>
                        <a:t>199 </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a:latin typeface="Calibri"/>
                          <a:ea typeface="SimSun"/>
                          <a:cs typeface="Times New Roman"/>
                        </a:rPr>
                        <a:t>9.0</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a:latin typeface="Calibri"/>
                          <a:ea typeface="SimSun"/>
                          <a:cs typeface="Times New Roman"/>
                        </a:rPr>
                        <a:t>3×</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3.0</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yes</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a:latin typeface="Calibri"/>
                          <a:ea typeface="SimSun"/>
                          <a:cs typeface="Times New Roman"/>
                        </a:rPr>
                        <a:t>yes</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no</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273201">
                <a:tc>
                  <a:txBody>
                    <a:bodyPr/>
                    <a:lstStyle/>
                    <a:p>
                      <a:pPr marL="0" marR="0" algn="ctr">
                        <a:lnSpc>
                          <a:spcPct val="115000"/>
                        </a:lnSpc>
                        <a:spcBef>
                          <a:spcPts val="0"/>
                        </a:spcBef>
                        <a:spcAft>
                          <a:spcPts val="0"/>
                        </a:spcAft>
                      </a:pPr>
                      <a:r>
                        <a:rPr lang="en-US" sz="1000" dirty="0">
                          <a:latin typeface="Calibri"/>
                          <a:ea typeface="SimSun"/>
                          <a:cs typeface="Times New Roman"/>
                        </a:rPr>
                        <a:t>P</a:t>
                      </a:r>
                      <a:r>
                        <a:rPr lang="de-DE" sz="1000" baseline="-25000" dirty="0">
                          <a:latin typeface="Calibri"/>
                          <a:ea typeface="SimSun"/>
                          <a:cs typeface="Times New Roman"/>
                        </a:rPr>
                        <a:t>7</a:t>
                      </a:r>
                      <a:r>
                        <a:rPr lang="de-DE" sz="1000" dirty="0">
                          <a:latin typeface="Calibri"/>
                          <a:ea typeface="SimSun"/>
                          <a:cs typeface="Times New Roman"/>
                        </a:rPr>
                        <a:t> </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a:latin typeface="Calibri"/>
                          <a:ea typeface="SimSun"/>
                          <a:cs typeface="Times New Roman"/>
                        </a:rPr>
                        <a:t> 259</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a:latin typeface="Calibri"/>
                          <a:ea typeface="SimSun"/>
                          <a:cs typeface="Times New Roman"/>
                        </a:rPr>
                        <a:t>10.0 </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a:latin typeface="Calibri"/>
                          <a:ea typeface="SimSun"/>
                          <a:cs typeface="Times New Roman"/>
                        </a:rPr>
                        <a:t>3×</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3.0</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yes</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a:latin typeface="Calibri"/>
                          <a:ea typeface="SimSun"/>
                          <a:cs typeface="Times New Roman"/>
                        </a:rPr>
                        <a:t>yes</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no</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273201">
                <a:tc>
                  <a:txBody>
                    <a:bodyPr/>
                    <a:lstStyle/>
                    <a:p>
                      <a:pPr marL="0" marR="0" algn="ctr">
                        <a:lnSpc>
                          <a:spcPct val="115000"/>
                        </a:lnSpc>
                        <a:spcBef>
                          <a:spcPts val="0"/>
                        </a:spcBef>
                        <a:spcAft>
                          <a:spcPts val="0"/>
                        </a:spcAft>
                      </a:pPr>
                      <a:r>
                        <a:rPr lang="en-US" sz="1000" dirty="0">
                          <a:latin typeface="Calibri"/>
                          <a:ea typeface="SimSun"/>
                          <a:cs typeface="Times New Roman"/>
                        </a:rPr>
                        <a:t>P</a:t>
                      </a:r>
                      <a:r>
                        <a:rPr lang="de-DE" sz="1000" baseline="-25000" dirty="0">
                          <a:latin typeface="Calibri"/>
                          <a:ea typeface="SimSun"/>
                          <a:cs typeface="Times New Roman"/>
                        </a:rPr>
                        <a:t>8</a:t>
                      </a:r>
                      <a:r>
                        <a:rPr lang="de-DE" sz="1000" dirty="0">
                          <a:latin typeface="Calibri"/>
                          <a:ea typeface="SimSun"/>
                          <a:cs typeface="Times New Roman"/>
                        </a:rPr>
                        <a:t> </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a:latin typeface="Calibri"/>
                          <a:ea typeface="SimSun"/>
                          <a:cs typeface="Times New Roman"/>
                        </a:rPr>
                        <a:t> 278</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a:latin typeface="Calibri"/>
                          <a:ea typeface="SimSun"/>
                          <a:cs typeface="Times New Roman"/>
                        </a:rPr>
                        <a:t>9.1</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a:latin typeface="Calibri"/>
                          <a:ea typeface="SimSun"/>
                          <a:cs typeface="Times New Roman"/>
                        </a:rPr>
                        <a:t>10×</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a:latin typeface="Calibri"/>
                          <a:ea typeface="SimSun"/>
                          <a:cs typeface="Times New Roman"/>
                        </a:rPr>
                        <a:t>3.0</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yes</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a:latin typeface="Calibri"/>
                          <a:ea typeface="SimSun"/>
                          <a:cs typeface="Times New Roman"/>
                        </a:rPr>
                        <a:t>yes</a:t>
                      </a:r>
                      <a:endParaRPr lang="de-DE" sz="11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gn="ctr">
                        <a:lnSpc>
                          <a:spcPct val="115000"/>
                        </a:lnSpc>
                        <a:spcBef>
                          <a:spcPts val="0"/>
                        </a:spcBef>
                        <a:spcAft>
                          <a:spcPts val="0"/>
                        </a:spcAft>
                      </a:pPr>
                      <a:r>
                        <a:rPr lang="en-US" sz="1000" dirty="0">
                          <a:latin typeface="Calibri"/>
                          <a:ea typeface="SimSun"/>
                          <a:cs typeface="Times New Roman"/>
                        </a:rPr>
                        <a:t>yes</a:t>
                      </a:r>
                      <a:endParaRPr lang="de-DE" sz="1100" dirty="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bl>
          </a:graphicData>
        </a:graphic>
      </p:graphicFrame>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基于约束的推荐系统：交互过程</a:t>
            </a:r>
            <a:endParaRPr lang="de-DE" dirty="0"/>
          </a:p>
        </p:txBody>
      </p:sp>
      <p:sp>
        <p:nvSpPr>
          <p:cNvPr id="3" name="Inhaltsplatzhalter 2"/>
          <p:cNvSpPr>
            <a:spLocks noGrp="1"/>
          </p:cNvSpPr>
          <p:nvPr>
            <p:ph idx="1"/>
          </p:nvPr>
        </p:nvSpPr>
        <p:spPr/>
        <p:txBody>
          <a:bodyPr/>
          <a:lstStyle/>
          <a:p>
            <a:r>
              <a:rPr lang="zh-CN" altLang="en-US" dirty="0" smtClean="0"/>
              <a:t>用户指定自己的最初偏好</a:t>
            </a:r>
            <a:endParaRPr lang="en-IE" dirty="0" smtClean="0"/>
          </a:p>
          <a:p>
            <a:pPr lvl="1"/>
            <a:r>
              <a:rPr lang="zh-CN" altLang="en-US" dirty="0" smtClean="0"/>
              <a:t>一次性问完</a:t>
            </a:r>
            <a:endParaRPr lang="en-IE" dirty="0" smtClean="0"/>
          </a:p>
          <a:p>
            <a:pPr lvl="1"/>
            <a:r>
              <a:rPr lang="zh-CN" altLang="en-US" dirty="0" smtClean="0"/>
              <a:t>或者：向导式地逐步增加问题</a:t>
            </a:r>
            <a:endParaRPr lang="en-IE" dirty="0" smtClean="0"/>
          </a:p>
          <a:p>
            <a:r>
              <a:rPr lang="zh-CN" altLang="en-US" dirty="0" smtClean="0"/>
              <a:t>提供给用户一组匹配的产品</a:t>
            </a:r>
            <a:endParaRPr lang="en-IE" dirty="0" smtClean="0"/>
          </a:p>
          <a:p>
            <a:pPr lvl="1"/>
            <a:r>
              <a:rPr lang="zh-CN" altLang="en-US" dirty="0" smtClean="0"/>
              <a:t>用户可以选择要求系统解释为什么会推荐某个产品</a:t>
            </a:r>
            <a:endParaRPr lang="en-IE" dirty="0" smtClean="0"/>
          </a:p>
          <a:p>
            <a:r>
              <a:rPr lang="zh-CN" altLang="en-US" dirty="0" smtClean="0"/>
              <a:t>用户可能会修改自己的需求</a:t>
            </a:r>
            <a:endParaRPr lang="en-IE" dirty="0" smtClean="0"/>
          </a:p>
          <a:p>
            <a:pPr lvl="1"/>
            <a:r>
              <a:rPr lang="zh-CN" altLang="en-US" dirty="0" smtClean="0"/>
              <a:t>浏览其他候选方案</a:t>
            </a:r>
            <a:endParaRPr lang="en-US" dirty="0" smtClean="0"/>
          </a:p>
          <a:p>
            <a:pPr lvl="1"/>
            <a:r>
              <a:rPr lang="zh-CN" altLang="en-US" dirty="0" smtClean="0"/>
              <a:t>或者减少匹配的产品数量</a:t>
            </a:r>
            <a:endParaRPr lang="de-DE"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能够帮助用户与基于约束的推荐系统进行交互所用的技术</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默认设置</a:t>
            </a:r>
            <a:endParaRPr lang="en-US" altLang="zh-CN" dirty="0" smtClean="0">
              <a:solidFill>
                <a:srgbClr val="FF0000"/>
              </a:solidFill>
            </a:endParaRPr>
          </a:p>
          <a:p>
            <a:r>
              <a:rPr lang="zh-CN" altLang="en-US" dirty="0" smtClean="0">
                <a:solidFill>
                  <a:srgbClr val="FF0000"/>
                </a:solidFill>
              </a:rPr>
              <a:t>处理不满意的需求和空结果集，提出修改建议</a:t>
            </a:r>
            <a:endParaRPr lang="en-US" altLang="zh-CN" dirty="0" smtClean="0">
              <a:solidFill>
                <a:srgbClr val="FF0000"/>
              </a:solidFill>
            </a:endParaRPr>
          </a:p>
          <a:p>
            <a:r>
              <a:rPr lang="zh-CN" altLang="en-US" dirty="0" smtClean="0">
                <a:solidFill>
                  <a:srgbClr val="FF0000"/>
                </a:solidFill>
              </a:rPr>
              <a:t>对推荐结果排序</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smtClean="0"/>
              <a:t>默认设置</a:t>
            </a:r>
            <a:endParaRPr lang="en-US" dirty="0" smtClean="0"/>
          </a:p>
        </p:txBody>
      </p:sp>
      <p:sp>
        <p:nvSpPr>
          <p:cNvPr id="19459" name="Rectangle 3"/>
          <p:cNvSpPr>
            <a:spLocks noGrp="1" noChangeArrowheads="1"/>
          </p:cNvSpPr>
          <p:nvPr>
            <p:ph type="body" idx="1"/>
          </p:nvPr>
        </p:nvSpPr>
        <p:spPr>
          <a:xfrm>
            <a:off x="457200" y="1600200"/>
            <a:ext cx="8291264" cy="4525963"/>
          </a:xfrm>
        </p:spPr>
        <p:txBody>
          <a:bodyPr/>
          <a:lstStyle/>
          <a:p>
            <a:r>
              <a:rPr lang="zh-CN" altLang="en-US" dirty="0" smtClean="0"/>
              <a:t>推荐默认值</a:t>
            </a:r>
            <a:endParaRPr lang="en-US" altLang="zh-CN" dirty="0" smtClean="0"/>
          </a:p>
          <a:p>
            <a:pPr lvl="1"/>
            <a:r>
              <a:rPr lang="zh-CN" altLang="en-US" dirty="0" smtClean="0"/>
              <a:t>默认设置可以帮助用户选择合适的候选项，尤其当他们不清楚该选择哪个物品，或仅仅是不清楚专业细节时</a:t>
            </a:r>
            <a:endParaRPr lang="en-US" dirty="0" smtClean="0"/>
          </a:p>
          <a:p>
            <a:pPr lvl="1"/>
            <a:endParaRPr lang="en-US" dirty="0" smtClean="0"/>
          </a:p>
          <a:p>
            <a:r>
              <a:rPr lang="zh-CN" altLang="en-US" dirty="0" smtClean="0"/>
              <a:t>默认设置可以由以下方法确定：</a:t>
            </a:r>
            <a:endParaRPr lang="en-US" altLang="zh-CN" dirty="0" smtClean="0"/>
          </a:p>
          <a:p>
            <a:pPr lvl="1"/>
            <a:r>
              <a:rPr lang="zh-CN" altLang="en-US" dirty="0" smtClean="0"/>
              <a:t>静态默认设置，每个用户都有的设置</a:t>
            </a:r>
            <a:endParaRPr lang="en-US" dirty="0" smtClean="0"/>
          </a:p>
          <a:p>
            <a:pPr lvl="1"/>
            <a:r>
              <a:rPr lang="zh-CN" altLang="en-US" dirty="0" smtClean="0"/>
              <a:t>条件默认设置，根据具体用户潜在需求设定</a:t>
            </a:r>
            <a:endParaRPr lang="en-US" dirty="0" smtClean="0"/>
          </a:p>
          <a:p>
            <a:pPr lvl="1"/>
            <a:r>
              <a:rPr lang="zh-CN" altLang="en-US" dirty="0" smtClean="0"/>
              <a:t>派生默认设置，根据已有的交互日志自动抽取设定值</a:t>
            </a:r>
            <a:endParaRPr lang="en-US" dirty="0" smtClean="0"/>
          </a:p>
          <a:p>
            <a:pPr lvl="1"/>
            <a:endParaRPr lang="en-US" dirty="0" smtClean="0"/>
          </a:p>
          <a:p>
            <a:r>
              <a:rPr lang="zh-CN" altLang="en-US" dirty="0" smtClean="0"/>
              <a:t>除了使用默认值帮助用户明确需求外，交互日志和默认机制也能用于识别用户在推荐过程中可能感兴趣的属性</a:t>
            </a:r>
            <a:endParaRPr lang="en-US" altLang="zh-CN" dirty="0" smtClean="0"/>
          </a:p>
          <a:p>
            <a:pPr lvl="1"/>
            <a:r>
              <a:rPr lang="zh-CN" altLang="en-US" dirty="0" smtClean="0"/>
              <a:t>大多数</a:t>
            </a:r>
            <a:r>
              <a:rPr lang="zh-CN" altLang="en-US" dirty="0"/>
              <a:t>用户</a:t>
            </a:r>
            <a:r>
              <a:rPr lang="zh-CN" altLang="en-US" dirty="0" smtClean="0"/>
              <a:t>不喜欢一一指定所有</a:t>
            </a:r>
            <a:r>
              <a:rPr lang="zh-CN" altLang="en-US" dirty="0"/>
              <a:t>属性</a:t>
            </a:r>
            <a:r>
              <a:rPr lang="zh-CN" altLang="en-US" dirty="0" smtClean="0"/>
              <a:t>的值</a:t>
            </a:r>
            <a:endParaRPr lang="en-US" dirty="0" smtClean="0"/>
          </a:p>
          <a:p>
            <a:pPr lvl="1"/>
            <a:r>
              <a:rPr lang="zh-CN" altLang="en-US" dirty="0" smtClean="0"/>
              <a:t>要能够识别下一个用户可能感兴趣的属性</a:t>
            </a:r>
            <a:endParaRPr lang="en-US" dirty="0" smtClean="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smtClean="0"/>
              <a:t>处理不满意的需求和空结果集，提出修改建议</a:t>
            </a:r>
            <a:endParaRPr lang="en-US" dirty="0" smtClean="0"/>
          </a:p>
        </p:txBody>
      </p:sp>
      <p:sp>
        <p:nvSpPr>
          <p:cNvPr id="19459" name="Rectangle 3"/>
          <p:cNvSpPr>
            <a:spLocks noGrp="1" noChangeArrowheads="1"/>
          </p:cNvSpPr>
          <p:nvPr>
            <p:ph type="body" idx="1"/>
          </p:nvPr>
        </p:nvSpPr>
        <p:spPr>
          <a:xfrm>
            <a:off x="457200" y="1600200"/>
            <a:ext cx="8291264" cy="4525963"/>
          </a:xfrm>
        </p:spPr>
        <p:txBody>
          <a:bodyPr/>
          <a:lstStyle/>
          <a:p>
            <a:r>
              <a:rPr lang="zh-CN" altLang="en-US" dirty="0" smtClean="0"/>
              <a:t>“找不到解决方案”</a:t>
            </a:r>
            <a:endParaRPr lang="en-US" dirty="0" smtClean="0"/>
          </a:p>
          <a:p>
            <a:pPr lvl="1"/>
            <a:endParaRPr lang="en-US" dirty="0" smtClean="0"/>
          </a:p>
          <a:p>
            <a:r>
              <a:rPr lang="zh-CN" altLang="en-US" dirty="0" smtClean="0"/>
              <a:t>放松约束</a:t>
            </a:r>
            <a:endParaRPr lang="en-IE" dirty="0" smtClean="0"/>
          </a:p>
          <a:p>
            <a:pPr lvl="1">
              <a:buNone/>
            </a:pPr>
            <a:endParaRPr lang="en-US" dirty="0" smtClean="0"/>
          </a:p>
          <a:p>
            <a:r>
              <a:rPr lang="zh-CN" altLang="en-US" dirty="0" smtClean="0"/>
              <a:t>用户可能很愿意修改自己的需求</a:t>
            </a:r>
            <a:endParaRPr lang="de-DE" dirty="0" smtClean="0"/>
          </a:p>
          <a:p>
            <a:pPr lvl="1"/>
            <a:r>
              <a:rPr lang="zh-CN" altLang="en-US" dirty="0" smtClean="0"/>
              <a:t>通过调整需求，给出解决方案</a:t>
            </a:r>
            <a:endParaRPr lang="en-IE" dirty="0" smtClean="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对推荐结果排序</a:t>
            </a:r>
            <a:endParaRPr lang="en-US" dirty="0"/>
          </a:p>
        </p:txBody>
      </p:sp>
      <p:sp>
        <p:nvSpPr>
          <p:cNvPr id="3" name="Inhaltsplatzhalter 2"/>
          <p:cNvSpPr>
            <a:spLocks noGrp="1"/>
          </p:cNvSpPr>
          <p:nvPr>
            <p:ph idx="1"/>
          </p:nvPr>
        </p:nvSpPr>
        <p:spPr>
          <a:xfrm>
            <a:off x="457200" y="1600200"/>
            <a:ext cx="8363272" cy="4525963"/>
          </a:xfrm>
        </p:spPr>
        <p:txBody>
          <a:bodyPr/>
          <a:lstStyle/>
          <a:p>
            <a:r>
              <a:rPr lang="zh-CN" altLang="en-US" dirty="0" smtClean="0"/>
              <a:t>由于用户更关注并选择列表的前几项物品，推荐结果排序非常重要</a:t>
            </a:r>
            <a:endParaRPr lang="en-US" altLang="zh-CN" dirty="0" smtClean="0"/>
          </a:p>
          <a:p>
            <a:r>
              <a:rPr lang="zh-CN" altLang="en-US" dirty="0" smtClean="0"/>
              <a:t>通常根据多属性效用理论（</a:t>
            </a:r>
            <a:r>
              <a:rPr lang="en-US" altLang="zh-CN" dirty="0" smtClean="0"/>
              <a:t>multi-attribute utility theory</a:t>
            </a:r>
            <a:r>
              <a:rPr lang="zh-CN" altLang="en-US" dirty="0" smtClean="0"/>
              <a:t>）排序</a:t>
            </a:r>
            <a:endParaRPr lang="en-US" dirty="0" smtClean="0"/>
          </a:p>
          <a:p>
            <a:pPr lvl="1"/>
            <a:r>
              <a:rPr lang="zh-CN" altLang="en-US" dirty="0" smtClean="0"/>
              <a:t>每个物品都会根据预先定义好的维度来评价，这些维度一般会集中在物品的基本属性上</a:t>
            </a:r>
            <a:endParaRPr lang="en-US" altLang="zh-CN" dirty="0" smtClean="0"/>
          </a:p>
          <a:p>
            <a:pPr lvl="1"/>
            <a:r>
              <a:rPr lang="zh-CN" altLang="en-US" dirty="0" smtClean="0"/>
              <a:t>比如</a:t>
            </a:r>
            <a:r>
              <a:rPr lang="en-US" altLang="zh-CN" dirty="0" smtClean="0"/>
              <a:t>,</a:t>
            </a:r>
            <a:r>
              <a:rPr lang="zh-CN" altLang="en-US" i="1" dirty="0" smtClean="0"/>
              <a:t>质量</a:t>
            </a:r>
            <a:r>
              <a:rPr lang="zh-CN" altLang="en-US" dirty="0" smtClean="0"/>
              <a:t>和</a:t>
            </a:r>
            <a:r>
              <a:rPr lang="zh-CN" altLang="en-US" i="1" dirty="0" smtClean="0"/>
              <a:t>经济实惠</a:t>
            </a:r>
            <a:r>
              <a:rPr lang="zh-CN" altLang="en-US" dirty="0" smtClean="0"/>
              <a:t>是数码相机领域需要考虑的维度</a:t>
            </a:r>
            <a:endParaRPr lang="en-US" dirty="0"/>
          </a:p>
        </p:txBody>
      </p:sp>
      <p:graphicFrame>
        <p:nvGraphicFramePr>
          <p:cNvPr id="5" name="Tabelle 4"/>
          <p:cNvGraphicFramePr>
            <a:graphicFrameLocks noGrp="1"/>
          </p:cNvGraphicFramePr>
          <p:nvPr/>
        </p:nvGraphicFramePr>
        <p:xfrm>
          <a:off x="2915816" y="3501008"/>
          <a:ext cx="3168352" cy="2711256"/>
        </p:xfrm>
        <a:graphic>
          <a:graphicData uri="http://schemas.openxmlformats.org/drawingml/2006/table">
            <a:tbl>
              <a:tblPr/>
              <a:tblGrid>
                <a:gridCol w="974992"/>
                <a:gridCol w="768276"/>
                <a:gridCol w="757943"/>
                <a:gridCol w="667141"/>
              </a:tblGrid>
              <a:tr h="212910">
                <a:tc>
                  <a:txBody>
                    <a:bodyPr/>
                    <a:lstStyle/>
                    <a:p>
                      <a:pPr marL="0" marR="0">
                        <a:lnSpc>
                          <a:spcPct val="115000"/>
                        </a:lnSpc>
                        <a:spcBef>
                          <a:spcPts val="0"/>
                        </a:spcBef>
                        <a:spcAft>
                          <a:spcPts val="1000"/>
                        </a:spcAft>
                      </a:pPr>
                      <a:r>
                        <a:rPr lang="en-US" sz="1000" dirty="0">
                          <a:solidFill>
                            <a:schemeClr val="bg1"/>
                          </a:solidFill>
                          <a:latin typeface="Calibri"/>
                          <a:ea typeface="SimSun"/>
                          <a:cs typeface="Times New Roman"/>
                        </a:rPr>
                        <a:t>id </a:t>
                      </a:r>
                      <a:endParaRPr lang="de-DE" sz="1000" dirty="0">
                        <a:solidFill>
                          <a:schemeClr val="bg1"/>
                        </a:solidFill>
                        <a:latin typeface="Calibri"/>
                        <a:ea typeface="SimSun"/>
                        <a:cs typeface="Times New Roman"/>
                      </a:endParaRPr>
                    </a:p>
                  </a:txBody>
                  <a:tcPr marL="82355" marR="82355" marT="41178" marB="4117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1000">
                          <a:solidFill>
                            <a:schemeClr val="bg1"/>
                          </a:solidFill>
                          <a:latin typeface="Calibri"/>
                          <a:ea typeface="SimSun"/>
                          <a:cs typeface="Times New Roman"/>
                        </a:rPr>
                        <a:t>value</a:t>
                      </a:r>
                      <a:endParaRPr lang="de-DE" sz="1000">
                        <a:solidFill>
                          <a:schemeClr val="bg1"/>
                        </a:solidFill>
                        <a:latin typeface="Calibri"/>
                        <a:ea typeface="SimSun"/>
                        <a:cs typeface="Times New Roman"/>
                      </a:endParaRPr>
                    </a:p>
                  </a:txBody>
                  <a:tcPr marL="82355" marR="82355" marT="41178" marB="4117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1000">
                          <a:solidFill>
                            <a:schemeClr val="bg1"/>
                          </a:solidFill>
                          <a:latin typeface="Calibri"/>
                          <a:ea typeface="SimSun"/>
                          <a:cs typeface="Times New Roman"/>
                        </a:rPr>
                        <a:t>quality </a:t>
                      </a:r>
                      <a:endParaRPr lang="de-DE" sz="1000">
                        <a:solidFill>
                          <a:schemeClr val="bg1"/>
                        </a:solidFill>
                        <a:latin typeface="Calibri"/>
                        <a:ea typeface="SimSun"/>
                        <a:cs typeface="Times New Roman"/>
                      </a:endParaRPr>
                    </a:p>
                  </a:txBody>
                  <a:tcPr marL="82355" marR="82355" marT="41178" marB="4117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1000" dirty="0">
                          <a:solidFill>
                            <a:schemeClr val="bg1"/>
                          </a:solidFill>
                          <a:latin typeface="Calibri"/>
                          <a:ea typeface="SimSun"/>
                          <a:cs typeface="Times New Roman"/>
                        </a:rPr>
                        <a:t>economy</a:t>
                      </a:r>
                      <a:endParaRPr lang="de-DE" sz="1000" dirty="0">
                        <a:solidFill>
                          <a:schemeClr val="bg1"/>
                        </a:solidFill>
                        <a:latin typeface="Calibri"/>
                        <a:ea typeface="SimSun"/>
                        <a:cs typeface="Times New Roman"/>
                      </a:endParaRPr>
                    </a:p>
                  </a:txBody>
                  <a:tcPr marL="82355" marR="82355" marT="41178" marB="4117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r>
              <a:tr h="292886">
                <a:tc>
                  <a:txBody>
                    <a:bodyPr/>
                    <a:lstStyle/>
                    <a:p>
                      <a:pPr marL="0" marR="0">
                        <a:lnSpc>
                          <a:spcPct val="115000"/>
                        </a:lnSpc>
                        <a:spcBef>
                          <a:spcPts val="0"/>
                        </a:spcBef>
                        <a:spcAft>
                          <a:spcPts val="1000"/>
                        </a:spcAft>
                      </a:pPr>
                      <a:r>
                        <a:rPr lang="de-DE" sz="1000" dirty="0">
                          <a:latin typeface="Calibri"/>
                          <a:ea typeface="SimSun"/>
                          <a:cs typeface="Times New Roman"/>
                        </a:rPr>
                        <a:t>price</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dirty="0">
                          <a:latin typeface="Calibri"/>
                          <a:ea typeface="SimSun"/>
                          <a:cs typeface="Times New Roman"/>
                        </a:rPr>
                        <a:t>≤250</a:t>
                      </a:r>
                      <a:endParaRPr lang="de-DE" sz="1000" dirty="0">
                        <a:latin typeface="Calibri"/>
                        <a:ea typeface="SimSun"/>
                        <a:cs typeface="Times New Roman"/>
                      </a:endParaRPr>
                    </a:p>
                    <a:p>
                      <a:pPr marL="0" marR="0">
                        <a:lnSpc>
                          <a:spcPct val="115000"/>
                        </a:lnSpc>
                        <a:spcBef>
                          <a:spcPts val="0"/>
                        </a:spcBef>
                        <a:spcAft>
                          <a:spcPts val="1000"/>
                        </a:spcAft>
                      </a:pPr>
                      <a:r>
                        <a:rPr lang="en-US" sz="1000" dirty="0">
                          <a:latin typeface="Calibri"/>
                          <a:ea typeface="SimSun"/>
                          <a:cs typeface="Times New Roman"/>
                        </a:rPr>
                        <a:t>&gt;250</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dirty="0">
                          <a:latin typeface="Calibri"/>
                          <a:ea typeface="SimSun"/>
                          <a:cs typeface="Times New Roman"/>
                        </a:rPr>
                        <a:t>5</a:t>
                      </a:r>
                      <a:endParaRPr lang="de-DE" sz="1000" dirty="0">
                        <a:latin typeface="Calibri"/>
                        <a:ea typeface="SimSun"/>
                        <a:cs typeface="Times New Roman"/>
                      </a:endParaRPr>
                    </a:p>
                    <a:p>
                      <a:pPr marL="0" marR="0">
                        <a:lnSpc>
                          <a:spcPct val="115000"/>
                        </a:lnSpc>
                        <a:spcBef>
                          <a:spcPts val="0"/>
                        </a:spcBef>
                        <a:spcAft>
                          <a:spcPts val="1000"/>
                        </a:spcAft>
                      </a:pPr>
                      <a:r>
                        <a:rPr lang="en-US" sz="1000" dirty="0">
                          <a:latin typeface="Calibri"/>
                          <a:ea typeface="SimSun"/>
                          <a:cs typeface="Times New Roman"/>
                        </a:rPr>
                        <a:t>10 </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de-DE" sz="1000" dirty="0">
                          <a:latin typeface="Calibri"/>
                          <a:ea typeface="SimSun"/>
                          <a:cs typeface="Times New Roman"/>
                        </a:rPr>
                        <a:t>10</a:t>
                      </a:r>
                    </a:p>
                    <a:p>
                      <a:pPr marL="0" marR="0">
                        <a:lnSpc>
                          <a:spcPct val="115000"/>
                        </a:lnSpc>
                        <a:spcBef>
                          <a:spcPts val="0"/>
                        </a:spcBef>
                        <a:spcAft>
                          <a:spcPts val="1000"/>
                        </a:spcAft>
                      </a:pPr>
                      <a:r>
                        <a:rPr lang="de-DE" sz="1000" dirty="0">
                          <a:latin typeface="Calibri"/>
                          <a:ea typeface="SimSun"/>
                          <a:cs typeface="Times New Roman"/>
                        </a:rPr>
                        <a:t>5</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292886">
                <a:tc>
                  <a:txBody>
                    <a:bodyPr/>
                    <a:lstStyle/>
                    <a:p>
                      <a:pPr marL="0" marR="0">
                        <a:lnSpc>
                          <a:spcPct val="115000"/>
                        </a:lnSpc>
                        <a:spcBef>
                          <a:spcPts val="0"/>
                        </a:spcBef>
                        <a:spcAft>
                          <a:spcPts val="1000"/>
                        </a:spcAft>
                      </a:pPr>
                      <a:r>
                        <a:rPr lang="en-US" sz="1000" dirty="0" err="1">
                          <a:latin typeface="Calibri"/>
                          <a:ea typeface="SimSun"/>
                          <a:cs typeface="Times New Roman"/>
                        </a:rPr>
                        <a:t>mpix</a:t>
                      </a:r>
                      <a:r>
                        <a:rPr lang="en-US" sz="1000" dirty="0">
                          <a:latin typeface="Calibri"/>
                          <a:ea typeface="SimSun"/>
                          <a:cs typeface="Times New Roman"/>
                        </a:rPr>
                        <a:t> </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dirty="0">
                          <a:latin typeface="Calibri"/>
                          <a:ea typeface="SimSun"/>
                          <a:cs typeface="Times New Roman"/>
                        </a:rPr>
                        <a:t>≤8</a:t>
                      </a:r>
                      <a:endParaRPr lang="de-DE" sz="1000" dirty="0">
                        <a:latin typeface="Calibri"/>
                        <a:ea typeface="SimSun"/>
                        <a:cs typeface="Times New Roman"/>
                      </a:endParaRPr>
                    </a:p>
                    <a:p>
                      <a:pPr marL="0" marR="0">
                        <a:lnSpc>
                          <a:spcPct val="115000"/>
                        </a:lnSpc>
                        <a:spcBef>
                          <a:spcPts val="0"/>
                        </a:spcBef>
                        <a:spcAft>
                          <a:spcPts val="1000"/>
                        </a:spcAft>
                      </a:pPr>
                      <a:r>
                        <a:rPr lang="en-US" sz="1000" dirty="0">
                          <a:latin typeface="Calibri"/>
                          <a:ea typeface="SimSun"/>
                          <a:cs typeface="Times New Roman"/>
                        </a:rPr>
                        <a:t>&gt;8</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de-DE" sz="1000" dirty="0">
                          <a:latin typeface="Calibri"/>
                          <a:ea typeface="SimSun"/>
                          <a:cs typeface="Times New Roman"/>
                        </a:rPr>
                        <a:t>4</a:t>
                      </a:r>
                    </a:p>
                    <a:p>
                      <a:pPr marL="0" marR="0">
                        <a:lnSpc>
                          <a:spcPct val="115000"/>
                        </a:lnSpc>
                        <a:spcBef>
                          <a:spcPts val="0"/>
                        </a:spcBef>
                        <a:spcAft>
                          <a:spcPts val="1000"/>
                        </a:spcAft>
                      </a:pPr>
                      <a:r>
                        <a:rPr lang="de-DE" sz="1000" dirty="0">
                          <a:latin typeface="Calibri"/>
                          <a:ea typeface="SimSun"/>
                          <a:cs typeface="Times New Roman"/>
                        </a:rPr>
                        <a:t>10</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de-DE" sz="1000" dirty="0">
                          <a:latin typeface="Calibri"/>
                          <a:ea typeface="SimSun"/>
                          <a:cs typeface="Times New Roman"/>
                        </a:rPr>
                        <a:t>10</a:t>
                      </a:r>
                    </a:p>
                    <a:p>
                      <a:pPr marL="0" marR="0">
                        <a:lnSpc>
                          <a:spcPct val="115000"/>
                        </a:lnSpc>
                        <a:spcBef>
                          <a:spcPts val="0"/>
                        </a:spcBef>
                        <a:spcAft>
                          <a:spcPts val="1000"/>
                        </a:spcAft>
                      </a:pPr>
                      <a:r>
                        <a:rPr lang="de-DE" sz="1000" dirty="0">
                          <a:latin typeface="Calibri"/>
                          <a:ea typeface="SimSun"/>
                          <a:cs typeface="Times New Roman"/>
                        </a:rPr>
                        <a:t>6</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292886">
                <a:tc>
                  <a:txBody>
                    <a:bodyPr/>
                    <a:lstStyle/>
                    <a:p>
                      <a:pPr marL="0" marR="0">
                        <a:lnSpc>
                          <a:spcPct val="115000"/>
                        </a:lnSpc>
                        <a:spcBef>
                          <a:spcPts val="0"/>
                        </a:spcBef>
                        <a:spcAft>
                          <a:spcPts val="1000"/>
                        </a:spcAft>
                      </a:pPr>
                      <a:r>
                        <a:rPr lang="en-US" sz="1000" dirty="0">
                          <a:latin typeface="Calibri"/>
                          <a:ea typeface="SimSun"/>
                          <a:cs typeface="Times New Roman"/>
                        </a:rPr>
                        <a:t>opt-zoom </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dirty="0">
                          <a:latin typeface="Calibri"/>
                          <a:ea typeface="SimSun"/>
                          <a:cs typeface="Times New Roman"/>
                        </a:rPr>
                        <a:t>≤9</a:t>
                      </a:r>
                      <a:endParaRPr lang="de-DE" sz="1000" dirty="0">
                        <a:latin typeface="Calibri"/>
                        <a:ea typeface="SimSun"/>
                        <a:cs typeface="Times New Roman"/>
                      </a:endParaRPr>
                    </a:p>
                    <a:p>
                      <a:pPr marL="0" marR="0">
                        <a:lnSpc>
                          <a:spcPct val="115000"/>
                        </a:lnSpc>
                        <a:spcBef>
                          <a:spcPts val="0"/>
                        </a:spcBef>
                        <a:spcAft>
                          <a:spcPts val="1000"/>
                        </a:spcAft>
                      </a:pPr>
                      <a:r>
                        <a:rPr lang="en-US" sz="1000" dirty="0">
                          <a:latin typeface="Calibri"/>
                          <a:ea typeface="SimSun"/>
                          <a:cs typeface="Times New Roman"/>
                        </a:rPr>
                        <a:t>&gt;9</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de-DE" sz="1000" dirty="0">
                          <a:latin typeface="Calibri"/>
                          <a:ea typeface="SimSun"/>
                          <a:cs typeface="Times New Roman"/>
                        </a:rPr>
                        <a:t>6</a:t>
                      </a:r>
                    </a:p>
                    <a:p>
                      <a:pPr marL="0" marR="0">
                        <a:lnSpc>
                          <a:spcPct val="115000"/>
                        </a:lnSpc>
                        <a:spcBef>
                          <a:spcPts val="0"/>
                        </a:spcBef>
                        <a:spcAft>
                          <a:spcPts val="1000"/>
                        </a:spcAft>
                      </a:pPr>
                      <a:r>
                        <a:rPr lang="de-DE" sz="1000" dirty="0">
                          <a:latin typeface="Calibri"/>
                          <a:ea typeface="SimSun"/>
                          <a:cs typeface="Times New Roman"/>
                        </a:rPr>
                        <a:t>10</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de-DE" sz="1000" dirty="0">
                          <a:latin typeface="Calibri"/>
                          <a:ea typeface="SimSun"/>
                          <a:cs typeface="Times New Roman"/>
                        </a:rPr>
                        <a:t>9</a:t>
                      </a:r>
                    </a:p>
                    <a:p>
                      <a:pPr marL="0" marR="0">
                        <a:lnSpc>
                          <a:spcPct val="115000"/>
                        </a:lnSpc>
                        <a:spcBef>
                          <a:spcPts val="0"/>
                        </a:spcBef>
                        <a:spcAft>
                          <a:spcPts val="1000"/>
                        </a:spcAft>
                      </a:pPr>
                      <a:r>
                        <a:rPr lang="de-DE" sz="1000" dirty="0">
                          <a:latin typeface="Calibri"/>
                          <a:ea typeface="SimSun"/>
                          <a:cs typeface="Times New Roman"/>
                        </a:rPr>
                        <a:t>6</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292886">
                <a:tc>
                  <a:txBody>
                    <a:bodyPr/>
                    <a:lstStyle/>
                    <a:p>
                      <a:pPr marL="0" marR="0">
                        <a:lnSpc>
                          <a:spcPct val="115000"/>
                        </a:lnSpc>
                        <a:spcBef>
                          <a:spcPts val="0"/>
                        </a:spcBef>
                        <a:spcAft>
                          <a:spcPts val="1000"/>
                        </a:spcAft>
                      </a:pPr>
                      <a:r>
                        <a:rPr lang="en-US" sz="1000" dirty="0">
                          <a:latin typeface="Calibri"/>
                          <a:ea typeface="SimSun"/>
                          <a:cs typeface="Times New Roman"/>
                        </a:rPr>
                        <a:t>LCD-size</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dirty="0">
                          <a:latin typeface="Calibri"/>
                          <a:ea typeface="SimSun"/>
                          <a:cs typeface="Times New Roman"/>
                        </a:rPr>
                        <a:t>≤2.7</a:t>
                      </a:r>
                      <a:endParaRPr lang="de-DE" sz="1000" dirty="0">
                        <a:latin typeface="Calibri"/>
                        <a:ea typeface="SimSun"/>
                        <a:cs typeface="Times New Roman"/>
                      </a:endParaRPr>
                    </a:p>
                    <a:p>
                      <a:pPr marL="0" marR="0">
                        <a:lnSpc>
                          <a:spcPct val="115000"/>
                        </a:lnSpc>
                        <a:spcBef>
                          <a:spcPts val="0"/>
                        </a:spcBef>
                        <a:spcAft>
                          <a:spcPts val="1000"/>
                        </a:spcAft>
                      </a:pPr>
                      <a:r>
                        <a:rPr lang="en-US" sz="1000" dirty="0">
                          <a:latin typeface="Calibri"/>
                          <a:ea typeface="SimSun"/>
                          <a:cs typeface="Times New Roman"/>
                        </a:rPr>
                        <a:t>&gt;2.7</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de-DE" sz="1000" dirty="0">
                          <a:latin typeface="Calibri"/>
                          <a:ea typeface="SimSun"/>
                          <a:cs typeface="Times New Roman"/>
                        </a:rPr>
                        <a:t>6</a:t>
                      </a:r>
                    </a:p>
                    <a:p>
                      <a:pPr marL="0" marR="0">
                        <a:lnSpc>
                          <a:spcPct val="115000"/>
                        </a:lnSpc>
                        <a:spcBef>
                          <a:spcPts val="0"/>
                        </a:spcBef>
                        <a:spcAft>
                          <a:spcPts val="1000"/>
                        </a:spcAft>
                      </a:pPr>
                      <a:r>
                        <a:rPr lang="de-DE" sz="1000" dirty="0">
                          <a:latin typeface="Calibri"/>
                          <a:ea typeface="SimSun"/>
                          <a:cs typeface="Times New Roman"/>
                        </a:rPr>
                        <a:t>9</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de-DE" sz="1000" dirty="0">
                          <a:latin typeface="Calibri"/>
                          <a:ea typeface="SimSun"/>
                          <a:cs typeface="Times New Roman"/>
                        </a:rPr>
                        <a:t>10</a:t>
                      </a:r>
                    </a:p>
                    <a:p>
                      <a:pPr marL="0" marR="0">
                        <a:lnSpc>
                          <a:spcPct val="115000"/>
                        </a:lnSpc>
                        <a:spcBef>
                          <a:spcPts val="0"/>
                        </a:spcBef>
                        <a:spcAft>
                          <a:spcPts val="1000"/>
                        </a:spcAft>
                      </a:pPr>
                      <a:r>
                        <a:rPr lang="de-DE" sz="1000" dirty="0">
                          <a:latin typeface="Calibri"/>
                          <a:ea typeface="SimSun"/>
                          <a:cs typeface="Times New Roman"/>
                        </a:rPr>
                        <a:t>5</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292886">
                <a:tc>
                  <a:txBody>
                    <a:bodyPr/>
                    <a:lstStyle/>
                    <a:p>
                      <a:pPr marL="0" marR="0">
                        <a:lnSpc>
                          <a:spcPct val="115000"/>
                        </a:lnSpc>
                        <a:spcBef>
                          <a:spcPts val="0"/>
                        </a:spcBef>
                        <a:spcAft>
                          <a:spcPts val="1000"/>
                        </a:spcAft>
                      </a:pPr>
                      <a:r>
                        <a:rPr lang="en-US" sz="1000" dirty="0">
                          <a:latin typeface="Calibri"/>
                          <a:ea typeface="SimSun"/>
                          <a:cs typeface="Times New Roman"/>
                        </a:rPr>
                        <a:t>movies</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dirty="0">
                          <a:latin typeface="Calibri"/>
                          <a:ea typeface="SimSun"/>
                          <a:cs typeface="Times New Roman"/>
                        </a:rPr>
                        <a:t>Yes</a:t>
                      </a:r>
                      <a:endParaRPr lang="de-DE" sz="1000" dirty="0">
                        <a:latin typeface="Calibri"/>
                        <a:ea typeface="SimSun"/>
                        <a:cs typeface="Times New Roman"/>
                      </a:endParaRPr>
                    </a:p>
                    <a:p>
                      <a:pPr marL="0" marR="0">
                        <a:lnSpc>
                          <a:spcPct val="115000"/>
                        </a:lnSpc>
                        <a:spcBef>
                          <a:spcPts val="0"/>
                        </a:spcBef>
                        <a:spcAft>
                          <a:spcPts val="1000"/>
                        </a:spcAft>
                      </a:pPr>
                      <a:r>
                        <a:rPr lang="en-US" sz="1000" dirty="0">
                          <a:latin typeface="Calibri"/>
                          <a:ea typeface="SimSun"/>
                          <a:cs typeface="Times New Roman"/>
                        </a:rPr>
                        <a:t>no </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de-DE" sz="1000" dirty="0">
                          <a:latin typeface="Calibri"/>
                          <a:ea typeface="SimSun"/>
                          <a:cs typeface="Times New Roman"/>
                        </a:rPr>
                        <a:t>10</a:t>
                      </a:r>
                    </a:p>
                    <a:p>
                      <a:pPr marL="0" marR="0">
                        <a:lnSpc>
                          <a:spcPct val="115000"/>
                        </a:lnSpc>
                        <a:spcBef>
                          <a:spcPts val="0"/>
                        </a:spcBef>
                        <a:spcAft>
                          <a:spcPts val="1000"/>
                        </a:spcAft>
                      </a:pPr>
                      <a:r>
                        <a:rPr lang="de-DE" sz="1000" dirty="0">
                          <a:latin typeface="Calibri"/>
                          <a:ea typeface="SimSun"/>
                          <a:cs typeface="Times New Roman"/>
                        </a:rPr>
                        <a:t>3</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de-DE" sz="1000" dirty="0">
                          <a:latin typeface="Calibri"/>
                          <a:ea typeface="SimSun"/>
                          <a:cs typeface="Times New Roman"/>
                        </a:rPr>
                        <a:t>7</a:t>
                      </a:r>
                    </a:p>
                    <a:p>
                      <a:pPr marL="0" marR="0">
                        <a:lnSpc>
                          <a:spcPct val="115000"/>
                        </a:lnSpc>
                        <a:spcBef>
                          <a:spcPts val="0"/>
                        </a:spcBef>
                        <a:spcAft>
                          <a:spcPts val="1000"/>
                        </a:spcAft>
                      </a:pPr>
                      <a:r>
                        <a:rPr lang="de-DE" sz="1000" dirty="0">
                          <a:latin typeface="Calibri"/>
                          <a:ea typeface="SimSun"/>
                          <a:cs typeface="Times New Roman"/>
                        </a:rPr>
                        <a:t>10</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292886">
                <a:tc>
                  <a:txBody>
                    <a:bodyPr/>
                    <a:lstStyle/>
                    <a:p>
                      <a:pPr marL="0" marR="0">
                        <a:lnSpc>
                          <a:spcPct val="115000"/>
                        </a:lnSpc>
                        <a:spcBef>
                          <a:spcPts val="0"/>
                        </a:spcBef>
                        <a:spcAft>
                          <a:spcPts val="1000"/>
                        </a:spcAft>
                      </a:pPr>
                      <a:r>
                        <a:rPr lang="en-US" sz="1000" dirty="0">
                          <a:latin typeface="Calibri"/>
                          <a:ea typeface="SimSun"/>
                          <a:cs typeface="Times New Roman"/>
                        </a:rPr>
                        <a:t>sound </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en-US" sz="1000" dirty="0">
                          <a:latin typeface="Calibri"/>
                          <a:ea typeface="SimSun"/>
                          <a:cs typeface="Times New Roman"/>
                        </a:rPr>
                        <a:t>Yes</a:t>
                      </a:r>
                      <a:endParaRPr lang="de-DE" sz="1000" dirty="0">
                        <a:latin typeface="Calibri"/>
                        <a:ea typeface="SimSun"/>
                        <a:cs typeface="Times New Roman"/>
                      </a:endParaRPr>
                    </a:p>
                    <a:p>
                      <a:pPr marL="0" marR="0">
                        <a:lnSpc>
                          <a:spcPct val="115000"/>
                        </a:lnSpc>
                        <a:spcBef>
                          <a:spcPts val="0"/>
                        </a:spcBef>
                        <a:spcAft>
                          <a:spcPts val="1000"/>
                        </a:spcAft>
                      </a:pPr>
                      <a:r>
                        <a:rPr lang="en-US" sz="1000" dirty="0">
                          <a:latin typeface="Calibri"/>
                          <a:ea typeface="SimSun"/>
                          <a:cs typeface="Times New Roman"/>
                        </a:rPr>
                        <a:t>no</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de-DE" sz="1000" dirty="0">
                          <a:latin typeface="Calibri"/>
                          <a:ea typeface="SimSun"/>
                          <a:cs typeface="Times New Roman"/>
                        </a:rPr>
                        <a:t>10</a:t>
                      </a:r>
                    </a:p>
                    <a:p>
                      <a:pPr marL="0" marR="0">
                        <a:lnSpc>
                          <a:spcPct val="115000"/>
                        </a:lnSpc>
                        <a:spcBef>
                          <a:spcPts val="0"/>
                        </a:spcBef>
                        <a:spcAft>
                          <a:spcPts val="1000"/>
                        </a:spcAft>
                      </a:pPr>
                      <a:r>
                        <a:rPr lang="de-DE" sz="1000" dirty="0">
                          <a:latin typeface="Calibri"/>
                          <a:ea typeface="SimSun"/>
                          <a:cs typeface="Times New Roman"/>
                        </a:rPr>
                        <a:t>7</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0"/>
                        </a:spcAft>
                      </a:pPr>
                      <a:r>
                        <a:rPr lang="de-DE" sz="1000" dirty="0">
                          <a:latin typeface="Calibri"/>
                          <a:ea typeface="SimSun"/>
                          <a:cs typeface="Times New Roman"/>
                        </a:rPr>
                        <a:t>8</a:t>
                      </a:r>
                    </a:p>
                    <a:p>
                      <a:pPr marL="0" marR="0">
                        <a:lnSpc>
                          <a:spcPct val="115000"/>
                        </a:lnSpc>
                        <a:spcBef>
                          <a:spcPts val="0"/>
                        </a:spcBef>
                        <a:spcAft>
                          <a:spcPts val="1000"/>
                        </a:spcAft>
                      </a:pPr>
                      <a:r>
                        <a:rPr lang="de-DE" sz="1000" dirty="0">
                          <a:latin typeface="Calibri"/>
                          <a:ea typeface="SimSun"/>
                          <a:cs typeface="Times New Roman"/>
                        </a:rPr>
                        <a:t>10</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292886">
                <a:tc>
                  <a:txBody>
                    <a:bodyPr/>
                    <a:lstStyle/>
                    <a:p>
                      <a:pPr marL="0" marR="0">
                        <a:lnSpc>
                          <a:spcPct val="115000"/>
                        </a:lnSpc>
                        <a:spcBef>
                          <a:spcPts val="0"/>
                        </a:spcBef>
                        <a:spcAft>
                          <a:spcPts val="1000"/>
                        </a:spcAft>
                      </a:pPr>
                      <a:r>
                        <a:rPr lang="en-US" sz="1000" dirty="0">
                          <a:latin typeface="Calibri"/>
                          <a:ea typeface="SimSun"/>
                          <a:cs typeface="Times New Roman"/>
                        </a:rPr>
                        <a:t>waterproof</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en-US" sz="1000" dirty="0" smtClean="0">
                          <a:latin typeface="Calibri"/>
                          <a:ea typeface="SimSun"/>
                          <a:cs typeface="Times New Roman"/>
                        </a:rPr>
                        <a:t>Yes</a:t>
                      </a:r>
                      <a:endParaRPr lang="de-DE" sz="1000" dirty="0">
                        <a:latin typeface="Calibri"/>
                        <a:ea typeface="SimSun"/>
                        <a:cs typeface="Times New Roman"/>
                      </a:endParaRPr>
                    </a:p>
                    <a:p>
                      <a:pPr marL="0" marR="0">
                        <a:lnSpc>
                          <a:spcPct val="115000"/>
                        </a:lnSpc>
                        <a:spcBef>
                          <a:spcPts val="0"/>
                        </a:spcBef>
                        <a:spcAft>
                          <a:spcPts val="1000"/>
                        </a:spcAft>
                      </a:pPr>
                      <a:r>
                        <a:rPr lang="en-US" sz="1000" dirty="0">
                          <a:latin typeface="Calibri"/>
                          <a:ea typeface="SimSun"/>
                          <a:cs typeface="Times New Roman"/>
                        </a:rPr>
                        <a:t>no</a:t>
                      </a:r>
                      <a:endParaRPr lang="de-DE" sz="1000" dirty="0">
                        <a:latin typeface="Calibri"/>
                        <a:ea typeface="SimSun"/>
                        <a:cs typeface="Times New Roman"/>
                      </a:endParaRP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de-DE" sz="1000" dirty="0">
                          <a:latin typeface="Calibri"/>
                          <a:ea typeface="SimSun"/>
                          <a:cs typeface="Times New Roman"/>
                        </a:rPr>
                        <a:t>10</a:t>
                      </a:r>
                    </a:p>
                    <a:p>
                      <a:pPr marL="0" marR="0">
                        <a:lnSpc>
                          <a:spcPct val="115000"/>
                        </a:lnSpc>
                        <a:spcBef>
                          <a:spcPts val="0"/>
                        </a:spcBef>
                        <a:spcAft>
                          <a:spcPts val="1000"/>
                        </a:spcAft>
                      </a:pPr>
                      <a:r>
                        <a:rPr lang="de-DE" sz="1000" dirty="0">
                          <a:latin typeface="Calibri"/>
                          <a:ea typeface="SimSun"/>
                          <a:cs typeface="Times New Roman"/>
                        </a:rPr>
                        <a:t>8</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0"/>
                        </a:spcAft>
                      </a:pPr>
                      <a:r>
                        <a:rPr lang="de-DE" sz="1000" dirty="0">
                          <a:latin typeface="Calibri"/>
                          <a:ea typeface="SimSun"/>
                          <a:cs typeface="Times New Roman"/>
                        </a:rPr>
                        <a:t>6</a:t>
                      </a:r>
                    </a:p>
                    <a:p>
                      <a:pPr marL="0" marR="0">
                        <a:lnSpc>
                          <a:spcPct val="115000"/>
                        </a:lnSpc>
                        <a:spcBef>
                          <a:spcPts val="0"/>
                        </a:spcBef>
                        <a:spcAft>
                          <a:spcPts val="1000"/>
                        </a:spcAft>
                      </a:pPr>
                      <a:r>
                        <a:rPr lang="de-DE" sz="1000" dirty="0">
                          <a:latin typeface="Calibri"/>
                          <a:ea typeface="SimSun"/>
                          <a:cs typeface="Times New Roman"/>
                        </a:rPr>
                        <a:t>10</a:t>
                      </a:r>
                    </a:p>
                  </a:txBody>
                  <a:tcPr marL="82355" marR="8235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bl>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二、基于实例的推荐系统</a:t>
            </a:r>
            <a:endParaRPr lang="en-US" dirty="0" smtClean="0"/>
          </a:p>
        </p:txBody>
      </p:sp>
      <p:sp>
        <p:nvSpPr>
          <p:cNvPr id="20483" name="Rectangle 3"/>
          <p:cNvSpPr>
            <a:spLocks noGrp="1" noChangeArrowheads="1"/>
          </p:cNvSpPr>
          <p:nvPr>
            <p:ph type="body" idx="1"/>
          </p:nvPr>
        </p:nvSpPr>
        <p:spPr/>
        <p:txBody>
          <a:bodyPr/>
          <a:lstStyle/>
          <a:p>
            <a:r>
              <a:rPr lang="zh-CN" altLang="en-US" sz="1800" dirty="0" smtClean="0"/>
              <a:t>利用相似度检索物品</a:t>
            </a:r>
            <a:endParaRPr lang="en-IE" sz="1800" dirty="0" smtClean="0"/>
          </a:p>
          <a:p>
            <a:r>
              <a:rPr lang="zh-CN" altLang="en-US" sz="1800" dirty="0" smtClean="0"/>
              <a:t>距离相似度</a:t>
            </a:r>
            <a:endParaRPr lang="en-IE" sz="1800" dirty="0" smtClean="0"/>
          </a:p>
          <a:p>
            <a:endParaRPr lang="en-IE" sz="1800" dirty="0" smtClean="0"/>
          </a:p>
          <a:p>
            <a:endParaRPr lang="en-IE" sz="1800" dirty="0" smtClean="0"/>
          </a:p>
          <a:p>
            <a:r>
              <a:rPr lang="zh-CN" altLang="en-US" dirty="0"/>
              <a:t>定义</a:t>
            </a:r>
            <a:endParaRPr lang="de-AT" dirty="0" smtClean="0"/>
          </a:p>
          <a:p>
            <a:pPr lvl="1"/>
            <a:r>
              <a:rPr lang="en-IE" dirty="0" err="1" smtClean="0"/>
              <a:t>sim</a:t>
            </a:r>
            <a:r>
              <a:rPr lang="en-IE" dirty="0" smtClean="0"/>
              <a:t> (p, r) </a:t>
            </a:r>
            <a:r>
              <a:rPr lang="zh-CN" altLang="en-US" dirty="0" smtClean="0"/>
              <a:t>表示每个物品的属性值</a:t>
            </a:r>
            <a:r>
              <a:rPr lang="en-IE" dirty="0" err="1" smtClean="0"/>
              <a:t>φr</a:t>
            </a:r>
            <a:r>
              <a:rPr lang="en-IE" dirty="0" smtClean="0"/>
              <a:t> (p) </a:t>
            </a:r>
            <a:r>
              <a:rPr lang="zh-CN" altLang="en-US" dirty="0" smtClean="0"/>
              <a:t>到用户需求</a:t>
            </a:r>
            <a:r>
              <a:rPr lang="en-IE" dirty="0" smtClean="0"/>
              <a:t>r ∈ REQ</a:t>
            </a:r>
            <a:r>
              <a:rPr lang="zh-CN" altLang="en-US" dirty="0" smtClean="0"/>
              <a:t>的距离</a:t>
            </a:r>
            <a:r>
              <a:rPr lang="en-IE" dirty="0" smtClean="0"/>
              <a:t>.</a:t>
            </a:r>
          </a:p>
          <a:p>
            <a:pPr lvl="1"/>
            <a:r>
              <a:rPr lang="en-IE" dirty="0" err="1" smtClean="0"/>
              <a:t>w</a:t>
            </a:r>
            <a:r>
              <a:rPr lang="en-IE" sz="1100" dirty="0" err="1" smtClean="0"/>
              <a:t>r</a:t>
            </a:r>
            <a:r>
              <a:rPr lang="en-IE" dirty="0" smtClean="0"/>
              <a:t> </a:t>
            </a:r>
            <a:r>
              <a:rPr lang="zh-CN" altLang="en-US" dirty="0" smtClean="0"/>
              <a:t>是需求</a:t>
            </a:r>
            <a:r>
              <a:rPr lang="en-US" altLang="zh-CN" dirty="0" smtClean="0"/>
              <a:t>r</a:t>
            </a:r>
            <a:r>
              <a:rPr lang="zh-CN" altLang="en-US" dirty="0" smtClean="0"/>
              <a:t>的重要性权重</a:t>
            </a:r>
            <a:endParaRPr lang="en-IE" dirty="0" smtClean="0"/>
          </a:p>
          <a:p>
            <a:r>
              <a:rPr lang="zh-CN" altLang="en-US" dirty="0" smtClean="0"/>
              <a:t>实际生活中，消费者希望</a:t>
            </a:r>
            <a:endParaRPr lang="de-AT" dirty="0" smtClean="0"/>
          </a:p>
          <a:p>
            <a:pPr lvl="1"/>
            <a:r>
              <a:rPr lang="zh-CN" altLang="en-US" dirty="0" smtClean="0"/>
              <a:t>最大化某些属性，比如数码相机的分辨率，“越多越好”</a:t>
            </a:r>
            <a:r>
              <a:rPr lang="zh-CN" altLang="en-US" dirty="0"/>
              <a:t>（</a:t>
            </a:r>
            <a:r>
              <a:rPr lang="en-IE" altLang="zh-CN" dirty="0" smtClean="0"/>
              <a:t>MIB</a:t>
            </a:r>
            <a:r>
              <a:rPr lang="zh-CN" altLang="en-US" dirty="0" smtClean="0"/>
              <a:t>）</a:t>
            </a:r>
            <a:endParaRPr lang="en-IE" dirty="0" smtClean="0"/>
          </a:p>
          <a:p>
            <a:pPr lvl="1"/>
            <a:r>
              <a:rPr lang="zh-CN" altLang="en-US" dirty="0" smtClean="0"/>
              <a:t>最小化某些属性，比如相机的价格，“越少越好”</a:t>
            </a:r>
            <a:r>
              <a:rPr lang="en-IE" altLang="zh-CN" dirty="0" smtClean="0"/>
              <a:t> </a:t>
            </a:r>
            <a:r>
              <a:rPr lang="zh-CN" altLang="en-US" dirty="0" smtClean="0"/>
              <a:t>（</a:t>
            </a:r>
            <a:r>
              <a:rPr lang="en-IE" altLang="zh-CN" dirty="0" smtClean="0"/>
              <a:t>LIB</a:t>
            </a:r>
            <a:r>
              <a:rPr lang="zh-CN" altLang="en-US" dirty="0"/>
              <a:t>）</a:t>
            </a:r>
            <a:endParaRPr lang="en-IE" dirty="0" smtClean="0"/>
          </a:p>
          <a:p>
            <a:pPr lvl="1">
              <a:buNone/>
            </a:pPr>
            <a:endParaRPr lang="en-IE" dirty="0" smtClean="0"/>
          </a:p>
        </p:txBody>
      </p:sp>
      <p:pic>
        <p:nvPicPr>
          <p:cNvPr id="175105" name="Picture 1" descr="C:\Dokumente und Einstellungen\Mouzhi Ge\Anwendungsdaten\Tencent\Users\7204866\QQ\WinTemp\RichOle\4E0`~KKIL~@%VB}T~SGOGUH.jpg"/>
          <p:cNvPicPr>
            <a:picLocks noChangeAspect="1" noChangeArrowheads="1"/>
          </p:cNvPicPr>
          <p:nvPr/>
        </p:nvPicPr>
        <p:blipFill>
          <a:blip r:embed="rId3" cstate="print"/>
          <a:srcRect/>
          <a:stretch>
            <a:fillRect/>
          </a:stretch>
        </p:blipFill>
        <p:spPr bwMode="auto">
          <a:xfrm>
            <a:off x="1547664" y="2492896"/>
            <a:ext cx="5256584" cy="941879"/>
          </a:xfrm>
          <a:prstGeom prst="rect">
            <a:avLst/>
          </a:prstGeom>
          <a:noFill/>
        </p:spPr>
      </p:pic>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基于实例的推荐系统：交互过程</a:t>
            </a:r>
            <a:endParaRPr lang="en-US" dirty="0"/>
          </a:p>
        </p:txBody>
      </p:sp>
      <p:sp>
        <p:nvSpPr>
          <p:cNvPr id="3" name="Inhaltsplatzhalter 2"/>
          <p:cNvSpPr>
            <a:spLocks noGrp="1"/>
          </p:cNvSpPr>
          <p:nvPr>
            <p:ph idx="1"/>
          </p:nvPr>
        </p:nvSpPr>
        <p:spPr/>
        <p:txBody>
          <a:bodyPr/>
          <a:lstStyle/>
          <a:p>
            <a:r>
              <a:rPr lang="zh-CN" altLang="en-US" dirty="0" smtClean="0"/>
              <a:t>用户不清楚自己在找什么</a:t>
            </a:r>
            <a:endParaRPr lang="en-IE" dirty="0" smtClean="0"/>
          </a:p>
          <a:p>
            <a:r>
              <a:rPr lang="zh-CN" altLang="en-US" dirty="0" smtClean="0"/>
              <a:t>挑毛病是一种非常有效的导航方法，用户通过对当前物品挑毛病，来对他们的物品要求进行修改</a:t>
            </a:r>
            <a:endParaRPr lang="en-US" altLang="zh-CN" dirty="0" smtClean="0"/>
          </a:p>
          <a:p>
            <a:pPr lvl="1"/>
            <a:r>
              <a:rPr lang="zh-CN" altLang="en-US" dirty="0" smtClean="0"/>
              <a:t>如，用户会说：“这相机太贵”，“我希望离海更近些”等</a:t>
            </a:r>
            <a:endParaRPr lang="en-US" altLang="zh-CN" dirty="0" smtClean="0"/>
          </a:p>
          <a:p>
            <a:pPr>
              <a:buNone/>
            </a:pPr>
            <a:endParaRPr lang="en-US" altLang="zh-CN" dirty="0" smtClean="0"/>
          </a:p>
          <a:p>
            <a:pPr lvl="1"/>
            <a:endParaRPr lang="de-DE" dirty="0"/>
          </a:p>
        </p:txBody>
      </p:sp>
      <p:pic>
        <p:nvPicPr>
          <p:cNvPr id="230402" name="Picture 2" descr="C:\Dokumente und Einstellungen\Mouzhi Ge\Anwendungsdaten\Tencent\Users\7204866\QQ\WinTemp\RichOle\}0_$U[WBW6FI{3{_DR_3RYV.jpg"/>
          <p:cNvPicPr>
            <a:picLocks noChangeAspect="1" noChangeArrowheads="1"/>
          </p:cNvPicPr>
          <p:nvPr/>
        </p:nvPicPr>
        <p:blipFill>
          <a:blip r:embed="rId2" cstate="print"/>
          <a:srcRect/>
          <a:stretch>
            <a:fillRect/>
          </a:stretch>
        </p:blipFill>
        <p:spPr bwMode="auto">
          <a:xfrm>
            <a:off x="323528" y="3284984"/>
            <a:ext cx="3347864" cy="2604327"/>
          </a:xfrm>
          <a:prstGeom prst="rect">
            <a:avLst/>
          </a:prstGeom>
          <a:noFill/>
        </p:spPr>
      </p:pic>
      <p:sp>
        <p:nvSpPr>
          <p:cNvPr id="6" name="Rechteck 5"/>
          <p:cNvSpPr/>
          <p:nvPr/>
        </p:nvSpPr>
        <p:spPr>
          <a:xfrm>
            <a:off x="3707904" y="4509120"/>
            <a:ext cx="1420582" cy="307777"/>
          </a:xfrm>
          <a:prstGeom prst="rect">
            <a:avLst/>
          </a:prstGeom>
        </p:spPr>
        <p:txBody>
          <a:bodyPr wrap="none">
            <a:spAutoFit/>
          </a:bodyPr>
          <a:lstStyle/>
          <a:p>
            <a:r>
              <a:rPr lang="en-IE" sz="1400" i="1" dirty="0" smtClean="0">
                <a:solidFill>
                  <a:srgbClr val="002060"/>
                </a:solidFill>
                <a:latin typeface="Calibri" pitchFamily="34" charset="0"/>
              </a:rPr>
              <a:t>Critique on price</a:t>
            </a:r>
            <a:endParaRPr lang="de-DE" sz="1400" i="1" dirty="0">
              <a:solidFill>
                <a:srgbClr val="002060"/>
              </a:solidFill>
              <a:latin typeface="Calibri" pitchFamily="34" charset="0"/>
            </a:endParaRPr>
          </a:p>
        </p:txBody>
      </p:sp>
      <p:pic>
        <p:nvPicPr>
          <p:cNvPr id="230403" name="Picture 3" descr="C:\Dokumente und Einstellungen\Mouzhi Ge\Anwendungsdaten\Tencent\Users\7204866\QQ\WinTemp\RichOle\P`@%%PPW(F0DZJ(N7I$4RR6.jpg"/>
          <p:cNvPicPr>
            <a:picLocks noChangeAspect="1" noChangeArrowheads="1"/>
          </p:cNvPicPr>
          <p:nvPr/>
        </p:nvPicPr>
        <p:blipFill>
          <a:blip r:embed="rId3" cstate="print"/>
          <a:srcRect/>
          <a:stretch>
            <a:fillRect/>
          </a:stretch>
        </p:blipFill>
        <p:spPr bwMode="auto">
          <a:xfrm>
            <a:off x="5436096" y="3429000"/>
            <a:ext cx="3666190" cy="2497322"/>
          </a:xfrm>
          <a:prstGeom prst="rect">
            <a:avLst/>
          </a:prstGeom>
          <a:noFill/>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混合评价</a:t>
            </a:r>
            <a:endParaRPr lang="en-US" dirty="0"/>
          </a:p>
        </p:txBody>
      </p:sp>
      <p:sp>
        <p:nvSpPr>
          <p:cNvPr id="3" name="Inhaltsplatzhalter 2"/>
          <p:cNvSpPr>
            <a:spLocks noGrp="1"/>
          </p:cNvSpPr>
          <p:nvPr>
            <p:ph idx="1"/>
          </p:nvPr>
        </p:nvSpPr>
        <p:spPr/>
        <p:txBody>
          <a:bodyPr/>
          <a:lstStyle/>
          <a:p>
            <a:r>
              <a:rPr lang="zh-CN" altLang="en-US" dirty="0" smtClean="0"/>
              <a:t>允许用户同时在多</a:t>
            </a:r>
            <a:r>
              <a:rPr lang="zh-CN" altLang="en-US" dirty="0"/>
              <a:t>个</a:t>
            </a:r>
            <a:r>
              <a:rPr lang="zh-CN" altLang="en-US" dirty="0" smtClean="0"/>
              <a:t>属性上挑毛病，可以</a:t>
            </a:r>
            <a:r>
              <a:rPr lang="zh-CN" altLang="en-US" dirty="0"/>
              <a:t>提高</a:t>
            </a:r>
            <a:r>
              <a:rPr lang="zh-CN" altLang="en-US" dirty="0" smtClean="0"/>
              <a:t>推荐交互过程的效率</a:t>
            </a:r>
            <a:endParaRPr lang="en-IE" dirty="0" smtClean="0"/>
          </a:p>
          <a:p>
            <a:endParaRPr lang="de-DE" dirty="0"/>
          </a:p>
        </p:txBody>
      </p:sp>
      <p:pic>
        <p:nvPicPr>
          <p:cNvPr id="231425" name="Picture 1" descr="C:\Dokumente und Einstellungen\Mouzhi Ge\Anwendungsdaten\Tencent\Users\7204866\QQ\WinTemp\RichOle\%S)54%`$5PIJBHJU7D[SN}G.jpg"/>
          <p:cNvPicPr>
            <a:picLocks noChangeAspect="1" noChangeArrowheads="1"/>
          </p:cNvPicPr>
          <p:nvPr/>
        </p:nvPicPr>
        <p:blipFill>
          <a:blip r:embed="rId2" cstate="print"/>
          <a:srcRect/>
          <a:stretch>
            <a:fillRect/>
          </a:stretch>
        </p:blipFill>
        <p:spPr bwMode="auto">
          <a:xfrm>
            <a:off x="1979712" y="2492896"/>
            <a:ext cx="5256584" cy="3444587"/>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a:t>总结</a:t>
            </a:r>
            <a:endParaRPr lang="en-US" dirty="0"/>
          </a:p>
        </p:txBody>
      </p:sp>
      <p:sp>
        <p:nvSpPr>
          <p:cNvPr id="3" name="Inhaltsplatzhalter 2"/>
          <p:cNvSpPr>
            <a:spLocks noGrp="1"/>
          </p:cNvSpPr>
          <p:nvPr>
            <p:ph idx="1"/>
          </p:nvPr>
        </p:nvSpPr>
        <p:spPr/>
        <p:txBody>
          <a:bodyPr/>
          <a:lstStyle/>
          <a:p>
            <a:r>
              <a:rPr lang="zh-CN" altLang="en-US" dirty="0" smtClean="0"/>
              <a:t>基于知识的推荐系统</a:t>
            </a:r>
            <a:endParaRPr lang="en-US" dirty="0" smtClean="0"/>
          </a:p>
          <a:p>
            <a:pPr lvl="1"/>
            <a:r>
              <a:rPr lang="zh-CN" altLang="en-US" dirty="0" smtClean="0"/>
              <a:t>基于约束</a:t>
            </a:r>
            <a:endParaRPr lang="en-US" dirty="0" smtClean="0"/>
          </a:p>
          <a:p>
            <a:pPr lvl="1"/>
            <a:r>
              <a:rPr lang="zh-CN" altLang="en-US" dirty="0" smtClean="0"/>
              <a:t>基于实例</a:t>
            </a:r>
            <a:endParaRPr lang="en-US" dirty="0" smtClean="0"/>
          </a:p>
          <a:p>
            <a:r>
              <a:rPr lang="zh-CN" altLang="en-US" dirty="0" smtClean="0"/>
              <a:t>局限</a:t>
            </a:r>
            <a:endParaRPr lang="en-US" dirty="0" smtClean="0"/>
          </a:p>
          <a:p>
            <a:pPr lvl="1"/>
            <a:r>
              <a:rPr lang="zh-CN" altLang="en-US" dirty="0" smtClean="0"/>
              <a:t>知识获取的开销</a:t>
            </a:r>
            <a:endParaRPr lang="en-US" dirty="0" smtClean="0"/>
          </a:p>
          <a:p>
            <a:pPr lvl="2"/>
            <a:r>
              <a:rPr lang="zh-CN" altLang="en-US" dirty="0"/>
              <a:t>来自</a:t>
            </a:r>
            <a:r>
              <a:rPr lang="zh-CN" altLang="en-US" dirty="0" smtClean="0"/>
              <a:t>领域专家</a:t>
            </a:r>
            <a:endParaRPr lang="en-US" dirty="0" smtClean="0"/>
          </a:p>
          <a:p>
            <a:pPr lvl="2"/>
            <a:r>
              <a:rPr lang="zh-CN" altLang="en-US" dirty="0" smtClean="0"/>
              <a:t>来自用户</a:t>
            </a:r>
            <a:endParaRPr lang="en-US" dirty="0" smtClean="0"/>
          </a:p>
          <a:p>
            <a:pPr lvl="2"/>
            <a:r>
              <a:rPr lang="zh-CN" altLang="en-US" dirty="0" smtClean="0"/>
              <a:t>来自网络资源</a:t>
            </a:r>
            <a:endParaRPr lang="en-US" dirty="0" smtClean="0"/>
          </a:p>
          <a:p>
            <a:pPr lvl="1"/>
            <a:r>
              <a:rPr lang="zh-CN" altLang="en-US" dirty="0" smtClean="0"/>
              <a:t>偏好</a:t>
            </a:r>
            <a:r>
              <a:rPr lang="zh-CN" altLang="en-US" dirty="0"/>
              <a:t>模型的</a:t>
            </a:r>
            <a:r>
              <a:rPr lang="zh-CN" altLang="en-US" dirty="0" smtClean="0"/>
              <a:t>准确性</a:t>
            </a:r>
            <a:endParaRPr lang="en-US" dirty="0" smtClean="0"/>
          </a:p>
          <a:p>
            <a:pPr lvl="2"/>
            <a:r>
              <a:rPr lang="zh-CN" altLang="en-US" dirty="0" smtClean="0"/>
              <a:t>粒度较小的偏好</a:t>
            </a:r>
            <a:r>
              <a:rPr lang="zh-CN" altLang="en-US" dirty="0"/>
              <a:t>模型需要很多</a:t>
            </a:r>
            <a:r>
              <a:rPr lang="zh-CN" altLang="en-US" dirty="0" smtClean="0"/>
              <a:t>交互</a:t>
            </a:r>
            <a:r>
              <a:rPr lang="zh-CN" altLang="en-US" dirty="0"/>
              <a:t>周期</a:t>
            </a:r>
            <a:endParaRPr lang="en-US" dirty="0" smtClean="0"/>
          </a:p>
          <a:p>
            <a:pPr lvl="2"/>
            <a:r>
              <a:rPr lang="zh-CN" altLang="en-US" dirty="0" smtClean="0"/>
              <a:t>协同过滤</a:t>
            </a:r>
            <a:r>
              <a:rPr lang="zh-CN" altLang="en-US" dirty="0"/>
              <a:t>建立</a:t>
            </a:r>
            <a:r>
              <a:rPr lang="zh-CN" altLang="en-US" dirty="0" smtClean="0"/>
              <a:t>隐式偏好模型</a:t>
            </a:r>
            <a:endParaRPr lang="en-US" dirty="0" smtClean="0"/>
          </a:p>
          <a:p>
            <a:pPr lvl="1"/>
            <a:r>
              <a:rPr lang="zh-CN" altLang="en-US" dirty="0" smtClean="0"/>
              <a:t>独立性假设会受到挑战</a:t>
            </a:r>
            <a:endParaRPr lang="en-IE" dirty="0" smtClean="0"/>
          </a:p>
          <a:p>
            <a:pPr lvl="2"/>
            <a:r>
              <a:rPr lang="zh-CN" altLang="en-US" dirty="0" smtClean="0"/>
              <a:t>偏好</a:t>
            </a:r>
            <a:r>
              <a:rPr lang="zh-CN" altLang="en-US" dirty="0"/>
              <a:t>并不</a:t>
            </a:r>
            <a:r>
              <a:rPr lang="zh-CN" altLang="en-US" dirty="0" smtClean="0"/>
              <a:t>总是相互独立的</a:t>
            </a:r>
            <a:endParaRPr lang="en-US" dirty="0" smtClean="0"/>
          </a:p>
          <a:p>
            <a:pPr lvl="1"/>
            <a:endParaRPr lang="en-IE"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推荐系统的架构</a:t>
            </a:r>
            <a:endParaRPr lang="zh-CN" altLang="en-US" dirty="0"/>
          </a:p>
        </p:txBody>
      </p:sp>
      <p:sp>
        <p:nvSpPr>
          <p:cNvPr id="3" name="内容占位符 2"/>
          <p:cNvSpPr>
            <a:spLocks noGrp="1"/>
          </p:cNvSpPr>
          <p:nvPr>
            <p:ph idx="1"/>
          </p:nvPr>
        </p:nvSpPr>
        <p:spPr/>
        <p:txBody>
          <a:bodyPr/>
          <a:lstStyle/>
          <a:p>
            <a:r>
              <a:rPr lang="zh-CN" altLang="en-US" dirty="0" smtClean="0"/>
              <a:t>尽管需求不尽相同，一个完整的推荐系统通常都包括数据建模、用户建模、推荐引擎和用户接口</a:t>
            </a:r>
            <a:r>
              <a:rPr lang="en-US" dirty="0" smtClean="0"/>
              <a:t>4</a:t>
            </a:r>
            <a:r>
              <a:rPr lang="zh-CN" altLang="en-US" dirty="0" smtClean="0"/>
              <a:t>个部分</a:t>
            </a:r>
            <a:endParaRPr lang="zh-CN" altLang="en-US" dirty="0"/>
          </a:p>
        </p:txBody>
      </p:sp>
      <p:sp>
        <p:nvSpPr>
          <p:cNvPr id="42088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4" name="Group 3"/>
          <p:cNvGrpSpPr>
            <a:grpSpLocks noChangeAspect="1"/>
          </p:cNvGrpSpPr>
          <p:nvPr/>
        </p:nvGrpSpPr>
        <p:grpSpPr bwMode="auto">
          <a:xfrm>
            <a:off x="1550763" y="2428868"/>
            <a:ext cx="5664443" cy="3686668"/>
            <a:chOff x="1267" y="1852"/>
            <a:chExt cx="4739" cy="3086"/>
          </a:xfrm>
        </p:grpSpPr>
        <p:sp>
          <p:nvSpPr>
            <p:cNvPr id="420881" name="AutoShape 17"/>
            <p:cNvSpPr>
              <a:spLocks noChangeAspect="1" noChangeArrowheads="1"/>
            </p:cNvSpPr>
            <p:nvPr/>
          </p:nvSpPr>
          <p:spPr bwMode="auto">
            <a:xfrm>
              <a:off x="1267" y="1852"/>
              <a:ext cx="4739" cy="308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20880" name="AutoShape 16"/>
            <p:cNvSpPr>
              <a:spLocks noChangeArrowheads="1"/>
            </p:cNvSpPr>
            <p:nvPr/>
          </p:nvSpPr>
          <p:spPr bwMode="auto">
            <a:xfrm>
              <a:off x="2175" y="3441"/>
              <a:ext cx="227" cy="227"/>
            </a:xfrm>
            <a:prstGeom prst="downArrow">
              <a:avLst>
                <a:gd name="adj1" fmla="val 50000"/>
                <a:gd name="adj2" fmla="val 25000"/>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eaVert" wrap="square" lIns="91440" tIns="45720" rIns="91440" bIns="45720" numCol="1" anchor="t" anchorCtr="0" compatLnSpc="1">
              <a:prstTxWarp prst="textNoShape">
                <a:avLst/>
              </a:prstTxWarp>
            </a:bodyPr>
            <a:lstStyle/>
            <a:p>
              <a:endParaRPr lang="zh-CN" altLang="en-US"/>
            </a:p>
          </p:txBody>
        </p:sp>
        <p:sp>
          <p:nvSpPr>
            <p:cNvPr id="420879" name="AutoShape 15"/>
            <p:cNvSpPr>
              <a:spLocks noChangeArrowheads="1"/>
            </p:cNvSpPr>
            <p:nvPr/>
          </p:nvSpPr>
          <p:spPr bwMode="auto">
            <a:xfrm>
              <a:off x="3966" y="3443"/>
              <a:ext cx="227" cy="227"/>
            </a:xfrm>
            <a:prstGeom prst="downArrow">
              <a:avLst>
                <a:gd name="adj1" fmla="val 50000"/>
                <a:gd name="adj2" fmla="val 25000"/>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eaVert" wrap="square" lIns="91440" tIns="45720" rIns="91440" bIns="45720" numCol="1" anchor="t" anchorCtr="0" compatLnSpc="1">
              <a:prstTxWarp prst="textNoShape">
                <a:avLst/>
              </a:prstTxWarp>
            </a:bodyPr>
            <a:lstStyle/>
            <a:p>
              <a:endParaRPr lang="zh-CN" altLang="en-US"/>
            </a:p>
          </p:txBody>
        </p:sp>
        <p:sp>
          <p:nvSpPr>
            <p:cNvPr id="420878" name="AutoShape 14"/>
            <p:cNvSpPr>
              <a:spLocks noChangeArrowheads="1"/>
            </p:cNvSpPr>
            <p:nvPr/>
          </p:nvSpPr>
          <p:spPr bwMode="auto">
            <a:xfrm>
              <a:off x="4799" y="3024"/>
              <a:ext cx="242" cy="227"/>
            </a:xfrm>
            <a:prstGeom prst="leftArrow">
              <a:avLst>
                <a:gd name="adj1" fmla="val 50000"/>
                <a:gd name="adj2" fmla="val 26652"/>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20877" name="Rectangle 13"/>
            <p:cNvSpPr>
              <a:spLocks noChangeArrowheads="1"/>
            </p:cNvSpPr>
            <p:nvPr/>
          </p:nvSpPr>
          <p:spPr bwMode="auto">
            <a:xfrm>
              <a:off x="1275" y="1860"/>
              <a:ext cx="2009" cy="1584"/>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数据建模</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0876" name="AutoShape 12"/>
            <p:cNvSpPr>
              <a:spLocks noChangeArrowheads="1"/>
            </p:cNvSpPr>
            <p:nvPr/>
          </p:nvSpPr>
          <p:spPr bwMode="auto">
            <a:xfrm>
              <a:off x="1372" y="2218"/>
              <a:ext cx="1794" cy="1131"/>
            </a:xfrm>
            <a:prstGeom prst="roundRect">
              <a:avLst>
                <a:gd name="adj" fmla="val 16667"/>
              </a:avLst>
            </a:prstGeom>
            <a:gradFill rotWithShape="0">
              <a:gsLst>
                <a:gs pos="0">
                  <a:srgbClr val="FFFFFF"/>
                </a:gs>
                <a:gs pos="100000">
                  <a:srgbClr val="B8CCE4"/>
                </a:gs>
              </a:gsLst>
              <a:lin ang="54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sz="1600" b="0" i="0" u="none" strike="noStrike" cap="none" normalizeH="0" baseline="0" dirty="0" smtClean="0" bmk="OLE_LINK19">
                  <a:ln>
                    <a:noFill/>
                  </a:ln>
                  <a:solidFill>
                    <a:schemeClr val="tx1"/>
                  </a:solidFill>
                  <a:effectLst/>
                  <a:latin typeface="宋体" pitchFamily="2" charset="-122"/>
                  <a:ea typeface="宋体" pitchFamily="2" charset="-122"/>
                  <a:cs typeface="Times New Roman" pitchFamily="18" charset="0"/>
                </a:rPr>
                <a:t>数</a:t>
              </a:r>
              <a:r>
                <a:rPr kumimoji="0" lang="zh-CN" sz="1600" b="0" i="0" u="none" strike="noStrike" cap="none" normalizeH="0" baseline="0" dirty="0" smtClean="0" bmk="">
                  <a:ln>
                    <a:noFill/>
                  </a:ln>
                  <a:solidFill>
                    <a:schemeClr val="tx1"/>
                  </a:solidFill>
                  <a:effectLst/>
                  <a:latin typeface="宋体" pitchFamily="2" charset="-122"/>
                  <a:ea typeface="宋体" pitchFamily="2" charset="-122"/>
                  <a:cs typeface="Times New Roman" pitchFamily="18" charset="0"/>
                </a:rPr>
                <a:t>据准备</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数据表示</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确定候选推荐物品</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物品分类和聚类</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0875" name="Rectangle 11"/>
            <p:cNvSpPr>
              <a:spLocks noChangeArrowheads="1"/>
            </p:cNvSpPr>
            <p:nvPr/>
          </p:nvSpPr>
          <p:spPr bwMode="auto">
            <a:xfrm>
              <a:off x="3370" y="1860"/>
              <a:ext cx="1422" cy="1584"/>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用户建模</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0874" name="AutoShape 10"/>
            <p:cNvSpPr>
              <a:spLocks noChangeArrowheads="1"/>
            </p:cNvSpPr>
            <p:nvPr/>
          </p:nvSpPr>
          <p:spPr bwMode="auto">
            <a:xfrm>
              <a:off x="3483" y="2216"/>
              <a:ext cx="1212" cy="1133"/>
            </a:xfrm>
            <a:prstGeom prst="roundRect">
              <a:avLst>
                <a:gd name="adj" fmla="val 16667"/>
              </a:avLst>
            </a:prstGeom>
            <a:gradFill rotWithShape="0">
              <a:gsLst>
                <a:gs pos="0">
                  <a:srgbClr val="FFFFFF"/>
                </a:gs>
                <a:gs pos="100000">
                  <a:srgbClr val="B8CCE4"/>
                </a:gs>
              </a:gsLst>
              <a:lin ang="54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sz="1600" b="0" i="0" u="none" strike="noStrike" cap="none" normalizeH="0" baseline="0" dirty="0" smtClean="0" bmk="OLE_LINK60">
                  <a:ln>
                    <a:noFill/>
                  </a:ln>
                  <a:solidFill>
                    <a:schemeClr val="tx1"/>
                  </a:solidFill>
                  <a:effectLst/>
                  <a:latin typeface="Calibri" pitchFamily="34" charset="0"/>
                  <a:ea typeface="宋体" pitchFamily="2" charset="-122"/>
                  <a:cs typeface="Times New Roman" pitchFamily="18" charset="0"/>
                </a:rPr>
                <a:t>兴</a:t>
              </a:r>
              <a:r>
                <a:rPr kumimoji="0" lang="zh-CN" sz="1600" b="0" i="0" u="none" strike="noStrike" cap="none" normalizeH="0" baseline="0" dirty="0" smtClean="0" bmk="">
                  <a:ln>
                    <a:noFill/>
                  </a:ln>
                  <a:solidFill>
                    <a:schemeClr val="tx1"/>
                  </a:solidFill>
                  <a:effectLst/>
                  <a:latin typeface="Calibri" pitchFamily="34" charset="0"/>
                  <a:ea typeface="宋体" pitchFamily="2" charset="-122"/>
                  <a:cs typeface="Times New Roman" pitchFamily="18" charset="0"/>
                </a:rPr>
                <a:t>趣反馈</a:t>
              </a:r>
              <a:endParaRPr kumimoji="0" lang="zh-CN" sz="1600" b="0" i="0" u="none" strike="noStrike" cap="none" normalizeH="0" baseline="0" dirty="0" smtClean="0" bmk="OLE_LINK6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600" b="0" i="0" u="none" strike="noStrike" cap="none" normalizeH="0" baseline="0" dirty="0" smtClean="0" bmk="OLE_LINK61">
                  <a:ln>
                    <a:noFill/>
                  </a:ln>
                  <a:solidFill>
                    <a:schemeClr val="tx1"/>
                  </a:solidFill>
                  <a:effectLst/>
                  <a:latin typeface="Calibri" pitchFamily="34" charset="0"/>
                  <a:ea typeface="宋体" pitchFamily="2" charset="-122"/>
                  <a:cs typeface="Times New Roman" pitchFamily="18" charset="0"/>
                </a:rPr>
                <a:t>显性反馈</a:t>
              </a:r>
              <a:endParaRPr kumimoji="0" lang="zh-CN" sz="1600" b="0" i="0" u="none" strike="noStrike" cap="none" normalizeH="0" baseline="0" dirty="0" smtClean="0" bmk="OLE_LINK61">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600" b="0" i="0" u="none" strike="noStrike" cap="none" normalizeH="0" baseline="0" dirty="0" smtClean="0" bmk="OLE_LINK61">
                  <a:ln>
                    <a:noFill/>
                  </a:ln>
                  <a:solidFill>
                    <a:schemeClr val="tx1"/>
                  </a:solidFill>
                  <a:effectLst/>
                  <a:latin typeface="Calibri" pitchFamily="34" charset="0"/>
                  <a:ea typeface="宋体" pitchFamily="2" charset="-122"/>
                  <a:cs typeface="Times New Roman" pitchFamily="18" charset="0"/>
                </a:rPr>
                <a:t>隐性反馈</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模型表示</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模型更新</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0873" name="Rectangle 9"/>
            <p:cNvSpPr>
              <a:spLocks noChangeArrowheads="1"/>
            </p:cNvSpPr>
            <p:nvPr/>
          </p:nvSpPr>
          <p:spPr bwMode="auto">
            <a:xfrm>
              <a:off x="1278" y="3704"/>
              <a:ext cx="3514" cy="1166"/>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推荐引擎</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0872" name="AutoShape 8"/>
            <p:cNvSpPr>
              <a:spLocks noChangeArrowheads="1"/>
            </p:cNvSpPr>
            <p:nvPr/>
          </p:nvSpPr>
          <p:spPr bwMode="auto">
            <a:xfrm>
              <a:off x="1407" y="4040"/>
              <a:ext cx="3288" cy="712"/>
            </a:xfrm>
            <a:prstGeom prst="roundRect">
              <a:avLst>
                <a:gd name="adj" fmla="val 16667"/>
              </a:avLst>
            </a:prstGeom>
            <a:gradFill rotWithShape="0">
              <a:gsLst>
                <a:gs pos="0">
                  <a:srgbClr val="FFFFFF"/>
                </a:gs>
                <a:gs pos="100000">
                  <a:srgbClr val="B8CCE4"/>
                </a:gs>
              </a:gsLst>
              <a:lin ang="54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基于内容推荐</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协同过滤推荐</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混合推荐</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0871" name="Rectangle 7"/>
            <p:cNvSpPr>
              <a:spLocks noChangeArrowheads="1"/>
            </p:cNvSpPr>
            <p:nvPr/>
          </p:nvSpPr>
          <p:spPr bwMode="auto">
            <a:xfrm>
              <a:off x="5043" y="1860"/>
              <a:ext cx="875" cy="3010"/>
            </a:xfrm>
            <a:prstGeom prst="rect">
              <a:avLst/>
            </a:prstGeom>
            <a:gradFill rotWithShape="0">
              <a:gsLst>
                <a:gs pos="0">
                  <a:srgbClr val="FFFFFF"/>
                </a:gs>
                <a:gs pos="100000">
                  <a:srgbClr val="E5B8B7"/>
                </a:gs>
              </a:gsLst>
              <a:lin ang="54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用户接口</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0870" name="AutoShape 6"/>
            <p:cNvSpPr>
              <a:spLocks noChangeArrowheads="1"/>
            </p:cNvSpPr>
            <p:nvPr/>
          </p:nvSpPr>
          <p:spPr bwMode="auto">
            <a:xfrm>
              <a:off x="5131" y="2790"/>
              <a:ext cx="701" cy="384"/>
            </a:xfrm>
            <a:prstGeom prst="roundRect">
              <a:avLst>
                <a:gd name="adj" fmla="val 16667"/>
              </a:avLst>
            </a:prstGeom>
            <a:gradFill rotWithShape="0">
              <a:gsLst>
                <a:gs pos="0">
                  <a:srgbClr val="FFFFFF"/>
                </a:gs>
                <a:gs pos="100000">
                  <a:srgbClr val="B8CCE4"/>
                </a:gs>
              </a:gsLst>
              <a:lin ang="54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1800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Web</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0869" name="AutoShape 5"/>
            <p:cNvSpPr>
              <a:spLocks noChangeArrowheads="1"/>
            </p:cNvSpPr>
            <p:nvPr/>
          </p:nvSpPr>
          <p:spPr bwMode="auto">
            <a:xfrm>
              <a:off x="5131" y="3802"/>
              <a:ext cx="701" cy="442"/>
            </a:xfrm>
            <a:prstGeom prst="roundRect">
              <a:avLst>
                <a:gd name="adj" fmla="val 16667"/>
              </a:avLst>
            </a:prstGeom>
            <a:gradFill rotWithShape="0">
              <a:gsLst>
                <a:gs pos="0">
                  <a:srgbClr val="FFFFFF"/>
                </a:gs>
                <a:gs pos="100000">
                  <a:srgbClr val="B8CCE4"/>
                </a:gs>
              </a:gsLst>
              <a:lin ang="54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0" tIns="1800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Mobile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20868" name="AutoShape 4"/>
            <p:cNvSpPr>
              <a:spLocks noChangeArrowheads="1"/>
            </p:cNvSpPr>
            <p:nvPr/>
          </p:nvSpPr>
          <p:spPr bwMode="auto">
            <a:xfrm>
              <a:off x="4799" y="4289"/>
              <a:ext cx="242" cy="227"/>
            </a:xfrm>
            <a:prstGeom prst="rightArrow">
              <a:avLst>
                <a:gd name="adj1" fmla="val 50000"/>
                <a:gd name="adj2" fmla="val 26652"/>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68313" y="2060575"/>
            <a:ext cx="8229600" cy="1143000"/>
          </a:xfrm>
          <a:prstGeom prst="rect">
            <a:avLst/>
          </a:prstGeom>
          <a:noFill/>
          <a:ln w="9525">
            <a:noFill/>
            <a:miter lim="800000"/>
            <a:headEnd/>
            <a:tailEnd/>
          </a:ln>
        </p:spPr>
        <p:txBody>
          <a:bodyPr anchor="ctr"/>
          <a:lstStyle/>
          <a:p>
            <a:pPr algn="ctr" eaLnBrk="0" hangingPunct="0"/>
            <a:r>
              <a:rPr lang="zh-CN" altLang="en-US" sz="3200" dirty="0" smtClean="0">
                <a:solidFill>
                  <a:srgbClr val="FF0000"/>
                </a:solidFill>
                <a:latin typeface="Calibri" pitchFamily="34" charset="0"/>
              </a:rPr>
              <a:t>混合推荐</a:t>
            </a:r>
            <a:endParaRPr lang="zh-CN" altLang="en-US" sz="3200"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zh-CN" altLang="en-US" dirty="0" smtClean="0">
                <a:ea typeface="宋体" charset="-122"/>
              </a:rPr>
              <a:t>混合推荐系统</a:t>
            </a:r>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31763" name="Grafik 5" descr="Box.png"/>
            <p:cNvPicPr>
              <a:picLocks noChangeAspect="1"/>
            </p:cNvPicPr>
            <p:nvPr/>
          </p:nvPicPr>
          <p:blipFill>
            <a:blip r:embed="rId3" cstate="print"/>
            <a:srcRect/>
            <a:stretch>
              <a:fillRect/>
            </a:stretch>
          </p:blipFill>
          <p:spPr bwMode="auto">
            <a:xfrm>
              <a:off x="4786314" y="3214686"/>
              <a:ext cx="1643074" cy="1365016"/>
            </a:xfrm>
            <a:prstGeom prst="rect">
              <a:avLst/>
            </a:prstGeom>
            <a:noFill/>
            <a:ln w="9525">
              <a:noFill/>
              <a:miter lim="800000"/>
              <a:headEnd/>
              <a:tailEnd/>
            </a:ln>
          </p:spPr>
        </p:pic>
        <p:pic>
          <p:nvPicPr>
            <p:cNvPr id="31764" name="Grafik 6" descr="Outputarrow.png"/>
            <p:cNvPicPr>
              <a:picLocks noChangeAspect="1"/>
            </p:cNvPicPr>
            <p:nvPr/>
          </p:nvPicPr>
          <p:blipFill>
            <a:blip r:embed="rId4" cstate="print"/>
            <a:srcRect/>
            <a:stretch>
              <a:fillRect/>
            </a:stretch>
          </p:blipFill>
          <p:spPr bwMode="auto">
            <a:xfrm>
              <a:off x="6215074" y="3500438"/>
              <a:ext cx="1129063" cy="219072"/>
            </a:xfrm>
            <a:prstGeom prst="rect">
              <a:avLst/>
            </a:prstGeom>
            <a:noFill/>
            <a:ln w="9525">
              <a:noFill/>
              <a:miter lim="800000"/>
              <a:headEnd/>
              <a:tailEnd/>
            </a:ln>
          </p:spPr>
        </p:pic>
        <p:pic>
          <p:nvPicPr>
            <p:cNvPr id="31765" name="Grafik 7" descr="Output.png"/>
            <p:cNvPicPr>
              <a:picLocks noChangeAspect="1"/>
            </p:cNvPicPr>
            <p:nvPr/>
          </p:nvPicPr>
          <p:blipFill>
            <a:blip r:embed="rId5" cstate="print"/>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698500" y="1643063"/>
            <a:ext cx="3659188" cy="1296987"/>
            <a:chOff x="699167" y="1643050"/>
            <a:chExt cx="3658519" cy="1297164"/>
          </a:xfrm>
        </p:grpSpPr>
        <p:pic>
          <p:nvPicPr>
            <p:cNvPr id="31761" name="Grafik 10" descr="UM.png"/>
            <p:cNvPicPr>
              <a:picLocks noChangeAspect="1"/>
            </p:cNvPicPr>
            <p:nvPr/>
          </p:nvPicPr>
          <p:blipFill>
            <a:blip r:embed="rId6" cstate="print"/>
            <a:srcRect/>
            <a:stretch>
              <a:fillRect/>
            </a:stretch>
          </p:blipFill>
          <p:spPr bwMode="auto">
            <a:xfrm>
              <a:off x="699167" y="1643050"/>
              <a:ext cx="1801131" cy="967050"/>
            </a:xfrm>
            <a:prstGeom prst="rect">
              <a:avLst/>
            </a:prstGeom>
            <a:noFill/>
            <a:ln w="9525">
              <a:noFill/>
              <a:miter lim="800000"/>
              <a:headEnd/>
              <a:tailEnd/>
            </a:ln>
          </p:spPr>
        </p:pic>
        <p:pic>
          <p:nvPicPr>
            <p:cNvPr id="31762" name="Grafik 11" descr="UMarrow.png"/>
            <p:cNvPicPr>
              <a:picLocks noChangeAspect="1"/>
            </p:cNvPicPr>
            <p:nvPr/>
          </p:nvPicPr>
          <p:blipFill>
            <a:blip r:embed="rId7" cstate="print"/>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18"/>
          <p:cNvGrpSpPr>
            <a:grpSpLocks/>
          </p:cNvGrpSpPr>
          <p:nvPr/>
        </p:nvGrpSpPr>
        <p:grpSpPr bwMode="auto">
          <a:xfrm>
            <a:off x="785813" y="2722563"/>
            <a:ext cx="3252787" cy="920750"/>
            <a:chOff x="857224" y="2722011"/>
            <a:chExt cx="3252812" cy="921303"/>
          </a:xfrm>
        </p:grpSpPr>
        <p:pic>
          <p:nvPicPr>
            <p:cNvPr id="31759" name="Grafik 16" descr="Commarrow.png"/>
            <p:cNvPicPr>
              <a:picLocks noChangeAspect="1"/>
            </p:cNvPicPr>
            <p:nvPr/>
          </p:nvPicPr>
          <p:blipFill>
            <a:blip r:embed="rId8" cstate="print"/>
            <a:srcRect/>
            <a:stretch>
              <a:fillRect/>
            </a:stretch>
          </p:blipFill>
          <p:spPr bwMode="auto">
            <a:xfrm>
              <a:off x="2143108" y="3143248"/>
              <a:ext cx="1966928" cy="500066"/>
            </a:xfrm>
            <a:prstGeom prst="rect">
              <a:avLst/>
            </a:prstGeom>
            <a:noFill/>
            <a:ln w="9525">
              <a:noFill/>
              <a:miter lim="800000"/>
              <a:headEnd/>
              <a:tailEnd/>
            </a:ln>
          </p:spPr>
        </p:pic>
        <p:pic>
          <p:nvPicPr>
            <p:cNvPr id="31760" name="Grafik 15" descr="Community.png"/>
            <p:cNvPicPr>
              <a:picLocks noChangeAspect="1"/>
            </p:cNvPicPr>
            <p:nvPr/>
          </p:nvPicPr>
          <p:blipFill>
            <a:blip r:embed="rId9" cstate="print"/>
            <a:srcRect/>
            <a:stretch>
              <a:fillRect/>
            </a:stretch>
          </p:blipFill>
          <p:spPr bwMode="auto">
            <a:xfrm>
              <a:off x="857224" y="2722011"/>
              <a:ext cx="1428760" cy="849865"/>
            </a:xfrm>
            <a:prstGeom prst="rect">
              <a:avLst/>
            </a:prstGeom>
            <a:noFill/>
            <a:ln w="9525">
              <a:noFill/>
              <a:miter lim="800000"/>
              <a:headEnd/>
              <a:tailEnd/>
            </a:ln>
          </p:spPr>
        </p:pic>
      </p:grpSp>
      <p:grpSp>
        <p:nvGrpSpPr>
          <p:cNvPr id="5" name="Gruppieren 23"/>
          <p:cNvGrpSpPr>
            <a:grpSpLocks/>
          </p:cNvGrpSpPr>
          <p:nvPr/>
        </p:nvGrpSpPr>
        <p:grpSpPr bwMode="auto">
          <a:xfrm>
            <a:off x="714375" y="3857625"/>
            <a:ext cx="3143250" cy="739775"/>
            <a:chOff x="714348" y="3857628"/>
            <a:chExt cx="3143272" cy="739014"/>
          </a:xfrm>
        </p:grpSpPr>
        <p:pic>
          <p:nvPicPr>
            <p:cNvPr id="31757" name="Grafik 21" descr="PM.png"/>
            <p:cNvPicPr>
              <a:picLocks noChangeAspect="1"/>
            </p:cNvPicPr>
            <p:nvPr/>
          </p:nvPicPr>
          <p:blipFill>
            <a:blip r:embed="rId10" cstate="print"/>
            <a:srcRect/>
            <a:stretch>
              <a:fillRect/>
            </a:stretch>
          </p:blipFill>
          <p:spPr bwMode="auto">
            <a:xfrm>
              <a:off x="714348" y="3857628"/>
              <a:ext cx="1785950" cy="739014"/>
            </a:xfrm>
            <a:prstGeom prst="rect">
              <a:avLst/>
            </a:prstGeom>
            <a:noFill/>
            <a:ln w="9525">
              <a:noFill/>
              <a:miter lim="800000"/>
              <a:headEnd/>
              <a:tailEnd/>
            </a:ln>
          </p:spPr>
        </p:pic>
        <p:pic>
          <p:nvPicPr>
            <p:cNvPr id="31758" name="Grafik 22" descr="PMarrow.png"/>
            <p:cNvPicPr>
              <a:picLocks noChangeAspect="1"/>
            </p:cNvPicPr>
            <p:nvPr/>
          </p:nvPicPr>
          <p:blipFill>
            <a:blip r:embed="rId11" cstate="print"/>
            <a:srcRect/>
            <a:stretch>
              <a:fillRect/>
            </a:stretch>
          </p:blipFill>
          <p:spPr bwMode="auto">
            <a:xfrm>
              <a:off x="2714612" y="3929066"/>
              <a:ext cx="1143008" cy="285752"/>
            </a:xfrm>
            <a:prstGeom prst="rect">
              <a:avLst/>
            </a:prstGeom>
            <a:noFill/>
            <a:ln w="9525">
              <a:noFill/>
              <a:miter lim="800000"/>
              <a:headEnd/>
              <a:tailEnd/>
            </a:ln>
          </p:spPr>
        </p:pic>
      </p:grpSp>
      <p:grpSp>
        <p:nvGrpSpPr>
          <p:cNvPr id="6" name="Gruppieren 27"/>
          <p:cNvGrpSpPr>
            <a:grpSpLocks/>
          </p:cNvGrpSpPr>
          <p:nvPr/>
        </p:nvGrpSpPr>
        <p:grpSpPr bwMode="auto">
          <a:xfrm>
            <a:off x="750888" y="4500563"/>
            <a:ext cx="3349625" cy="1357312"/>
            <a:chOff x="751620" y="4500570"/>
            <a:chExt cx="3348404" cy="1357322"/>
          </a:xfrm>
        </p:grpSpPr>
        <p:pic>
          <p:nvPicPr>
            <p:cNvPr id="31755" name="Grafik 25" descr="KM.png"/>
            <p:cNvPicPr>
              <a:picLocks noChangeAspect="1"/>
            </p:cNvPicPr>
            <p:nvPr/>
          </p:nvPicPr>
          <p:blipFill>
            <a:blip r:embed="rId12" cstate="print"/>
            <a:srcRect/>
            <a:stretch>
              <a:fillRect/>
            </a:stretch>
          </p:blipFill>
          <p:spPr bwMode="auto">
            <a:xfrm>
              <a:off x="751620" y="5000636"/>
              <a:ext cx="1677240" cy="857256"/>
            </a:xfrm>
            <a:prstGeom prst="rect">
              <a:avLst/>
            </a:prstGeom>
            <a:noFill/>
            <a:ln w="9525">
              <a:noFill/>
              <a:miter lim="800000"/>
              <a:headEnd/>
              <a:tailEnd/>
            </a:ln>
          </p:spPr>
        </p:pic>
        <p:pic>
          <p:nvPicPr>
            <p:cNvPr id="31756" name="Grafik 26" descr="KMarrow.png"/>
            <p:cNvPicPr>
              <a:picLocks noChangeAspect="1"/>
            </p:cNvPicPr>
            <p:nvPr/>
          </p:nvPicPr>
          <p:blipFill>
            <a:blip r:embed="rId13" cstate="print"/>
            <a:srcRect/>
            <a:stretch>
              <a:fillRect/>
            </a:stretch>
          </p:blipFill>
          <p:spPr bwMode="auto">
            <a:xfrm>
              <a:off x="2428860" y="4500570"/>
              <a:ext cx="1671164" cy="1047752"/>
            </a:xfrm>
            <a:prstGeom prst="rect">
              <a:avLst/>
            </a:prstGeom>
            <a:noFill/>
            <a:ln w="9525">
              <a:noFill/>
              <a:miter lim="800000"/>
              <a:headEnd/>
              <a:tailEnd/>
            </a:ln>
          </p:spPr>
        </p:pic>
      </p:grpSp>
      <p:sp>
        <p:nvSpPr>
          <p:cNvPr id="31751" name="Rechteck 28"/>
          <p:cNvSpPr>
            <a:spLocks noChangeArrowheads="1"/>
          </p:cNvSpPr>
          <p:nvPr/>
        </p:nvSpPr>
        <p:spPr bwMode="auto">
          <a:xfrm>
            <a:off x="4067175" y="1503363"/>
            <a:ext cx="4392613" cy="400110"/>
          </a:xfrm>
          <a:prstGeom prst="rect">
            <a:avLst/>
          </a:prstGeom>
          <a:noFill/>
          <a:ln w="9525">
            <a:noFill/>
            <a:miter lim="800000"/>
            <a:headEnd/>
            <a:tailEnd/>
          </a:ln>
        </p:spPr>
        <p:txBody>
          <a:bodyPr>
            <a:spAutoFit/>
          </a:bodyPr>
          <a:lstStyle/>
          <a:p>
            <a:r>
              <a:rPr lang="zh-CN" altLang="en-US" sz="2000" dirty="0">
                <a:solidFill>
                  <a:srgbClr val="003366"/>
                </a:solidFill>
                <a:latin typeface="Calibri" pitchFamily="34" charset="0"/>
              </a:rPr>
              <a:t>混合</a:t>
            </a:r>
            <a:r>
              <a:rPr lang="zh-CN" altLang="en-US" sz="2000" dirty="0" smtClean="0">
                <a:solidFill>
                  <a:srgbClr val="003366"/>
                </a:solidFill>
                <a:latin typeface="Calibri" pitchFamily="34" charset="0"/>
              </a:rPr>
              <a:t>：各种推荐方法组合使用</a:t>
            </a:r>
            <a:endParaRPr lang="zh-CN" altLang="en-US" sz="2000" dirty="0">
              <a:solidFill>
                <a:srgbClr val="FF0000"/>
              </a:solidFill>
              <a:latin typeface="Calibri" pitchFamily="34" charset="0"/>
            </a:endParaRPr>
          </a:p>
        </p:txBody>
      </p:sp>
      <p:sp>
        <p:nvSpPr>
          <p:cNvPr id="31752" name="Rechteck 24"/>
          <p:cNvSpPr>
            <a:spLocks noChangeArrowheads="1"/>
          </p:cNvSpPr>
          <p:nvPr/>
        </p:nvSpPr>
        <p:spPr bwMode="auto">
          <a:xfrm>
            <a:off x="4140200" y="5661025"/>
            <a:ext cx="4572000" cy="336550"/>
          </a:xfrm>
          <a:prstGeom prst="rect">
            <a:avLst/>
          </a:prstGeom>
          <a:noFill/>
          <a:ln w="9525">
            <a:noFill/>
            <a:miter lim="800000"/>
            <a:headEnd/>
            <a:tailEnd/>
          </a:ln>
        </p:spPr>
        <p:txBody>
          <a:bodyPr>
            <a:spAutoFit/>
          </a:bodyPr>
          <a:lstStyle/>
          <a:p>
            <a:r>
              <a:rPr lang="zh-CN" altLang="en-US" sz="1600">
                <a:solidFill>
                  <a:srgbClr val="003366"/>
                </a:solidFill>
                <a:latin typeface="Calibri" pitchFamily="34" charset="0"/>
              </a:rPr>
              <a:t>基于知识：告诉我什么符合我的</a:t>
            </a:r>
            <a:r>
              <a:rPr lang="zh-CN" altLang="zh-CN" sz="1600">
                <a:solidFill>
                  <a:srgbClr val="003366"/>
                </a:solidFill>
                <a:latin typeface="Calibri" pitchFamily="34" charset="0"/>
              </a:rPr>
              <a:t>需求</a:t>
            </a:r>
            <a:endParaRPr lang="en-US" altLang="zh-CN" sz="1600">
              <a:solidFill>
                <a:srgbClr val="003366"/>
              </a:solidFill>
              <a:latin typeface="Calibri" pitchFamily="34" charset="0"/>
            </a:endParaRPr>
          </a:p>
        </p:txBody>
      </p:sp>
      <p:sp>
        <p:nvSpPr>
          <p:cNvPr id="31753" name="Rechteck 19"/>
          <p:cNvSpPr>
            <a:spLocks noChangeArrowheads="1"/>
          </p:cNvSpPr>
          <p:nvPr/>
        </p:nvSpPr>
        <p:spPr bwMode="auto">
          <a:xfrm>
            <a:off x="4140200" y="5195888"/>
            <a:ext cx="4535488" cy="336550"/>
          </a:xfrm>
          <a:prstGeom prst="rect">
            <a:avLst/>
          </a:prstGeom>
          <a:noFill/>
          <a:ln w="9525">
            <a:noFill/>
            <a:miter lim="800000"/>
            <a:headEnd/>
            <a:tailEnd/>
          </a:ln>
        </p:spPr>
        <p:txBody>
          <a:bodyPr>
            <a:spAutoFit/>
          </a:bodyPr>
          <a:lstStyle/>
          <a:p>
            <a:r>
              <a:rPr lang="zh-CN" altLang="en-US" sz="1600">
                <a:solidFill>
                  <a:srgbClr val="003366"/>
                </a:solidFill>
                <a:latin typeface="Calibri" pitchFamily="34" charset="0"/>
              </a:rPr>
              <a:t>基于内容：向我提供更多我喜欢的东西</a:t>
            </a:r>
          </a:p>
        </p:txBody>
      </p:sp>
      <p:sp>
        <p:nvSpPr>
          <p:cNvPr id="31754" name="Rechteck 8"/>
          <p:cNvSpPr>
            <a:spLocks noChangeArrowheads="1"/>
          </p:cNvSpPr>
          <p:nvPr/>
        </p:nvSpPr>
        <p:spPr bwMode="auto">
          <a:xfrm>
            <a:off x="4140200" y="4748213"/>
            <a:ext cx="4572000" cy="336550"/>
          </a:xfrm>
          <a:prstGeom prst="rect">
            <a:avLst/>
          </a:prstGeom>
          <a:noFill/>
          <a:ln w="9525">
            <a:noFill/>
            <a:miter lim="800000"/>
            <a:headEnd/>
            <a:tailEnd/>
          </a:ln>
        </p:spPr>
        <p:txBody>
          <a:bodyPr>
            <a:spAutoFit/>
          </a:bodyPr>
          <a:lstStyle/>
          <a:p>
            <a:r>
              <a:rPr lang="zh-CN" altLang="en-US" sz="1600">
                <a:solidFill>
                  <a:srgbClr val="003366"/>
                </a:solidFill>
                <a:latin typeface="Calibri" pitchFamily="34" charset="0"/>
              </a:rPr>
              <a:t>协同过滤：告诉我在</a:t>
            </a:r>
            <a:r>
              <a:rPr lang="zh-CN" altLang="en-US" sz="1600">
                <a:solidFill>
                  <a:srgbClr val="FF0000"/>
                </a:solidFill>
                <a:latin typeface="Calibri" pitchFamily="34" charset="0"/>
              </a:rPr>
              <a:t>朋友圈</a:t>
            </a:r>
            <a:r>
              <a:rPr lang="zh-CN" altLang="en-US" sz="1600">
                <a:solidFill>
                  <a:srgbClr val="003366"/>
                </a:solidFill>
                <a:latin typeface="Calibri" pitchFamily="34" charset="0"/>
              </a:rPr>
              <a:t>里什么是流行的</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zh-CN" altLang="en-US" smtClean="0">
                <a:ea typeface="宋体" charset="-122"/>
              </a:rPr>
              <a:t>混合推荐系统</a:t>
            </a:r>
            <a:endParaRPr lang="en-US" altLang="zh-CN" smtClean="0">
              <a:ea typeface="宋体" charset="-122"/>
            </a:endParaRPr>
          </a:p>
        </p:txBody>
      </p:sp>
      <p:sp>
        <p:nvSpPr>
          <p:cNvPr id="33794" name="Rectangle 3"/>
          <p:cNvSpPr>
            <a:spLocks noGrp="1" noChangeArrowheads="1"/>
          </p:cNvSpPr>
          <p:nvPr>
            <p:ph type="body" idx="1"/>
          </p:nvPr>
        </p:nvSpPr>
        <p:spPr>
          <a:xfrm>
            <a:off x="457200" y="1268413"/>
            <a:ext cx="8229600" cy="4857750"/>
          </a:xfrm>
        </p:spPr>
        <p:txBody>
          <a:bodyPr/>
          <a:lstStyle/>
          <a:p>
            <a:pPr>
              <a:buFontTx/>
              <a:buChar char="•"/>
            </a:pPr>
            <a:r>
              <a:rPr lang="zh-CN" altLang="en-US" b="0" dirty="0" smtClean="0">
                <a:ea typeface="宋体" charset="-122"/>
              </a:rPr>
              <a:t>一个好的销售助理（在销售行为的不同阶段）会很自然地混合使用三种方法</a:t>
            </a:r>
            <a:endParaRPr lang="zh-CN" altLang="en-US" dirty="0" smtClean="0">
              <a:ea typeface="宋体" charset="-122"/>
            </a:endParaRPr>
          </a:p>
          <a:p>
            <a:pPr lvl="1"/>
            <a:endParaRPr lang="zh-CN" altLang="en-US" dirty="0" smtClean="0">
              <a:ea typeface="宋体" charset="-122"/>
            </a:endParaRPr>
          </a:p>
          <a:p>
            <a:r>
              <a:rPr lang="zh-CN" altLang="en-US" dirty="0" smtClean="0">
                <a:ea typeface="宋体" charset="-122"/>
              </a:rPr>
              <a:t>交叉混合两种或更多的方法</a:t>
            </a:r>
            <a:endParaRPr lang="en-US" altLang="zh-CN" dirty="0" smtClean="0">
              <a:ea typeface="宋体" charset="-122"/>
            </a:endParaRPr>
          </a:p>
          <a:p>
            <a:pPr lvl="1"/>
            <a:r>
              <a:rPr lang="en-US" altLang="zh-CN" i="1" dirty="0" err="1" smtClean="0">
                <a:ea typeface="宋体" charset="-122"/>
              </a:rPr>
              <a:t>hybrida</a:t>
            </a:r>
            <a:r>
              <a:rPr lang="en-US" altLang="zh-CN" dirty="0" smtClean="0">
                <a:ea typeface="宋体" charset="-122"/>
              </a:rPr>
              <a:t> [</a:t>
            </a:r>
            <a:r>
              <a:rPr lang="zh-CN" altLang="en-US" dirty="0" smtClean="0">
                <a:ea typeface="宋体" charset="-122"/>
              </a:rPr>
              <a:t>拉丁语名词</a:t>
            </a:r>
            <a:r>
              <a:rPr lang="en-US" altLang="zh-CN" dirty="0" smtClean="0">
                <a:ea typeface="宋体" charset="-122"/>
              </a:rPr>
              <a:t>]:</a:t>
            </a:r>
            <a:r>
              <a:rPr lang="zh-CN" altLang="en-US" dirty="0" smtClean="0">
                <a:ea typeface="宋体" charset="-122"/>
              </a:rPr>
              <a:t>表示两种不同元素组合在一起的物体</a:t>
            </a:r>
          </a:p>
          <a:p>
            <a:pPr lvl="1"/>
            <a:r>
              <a:rPr lang="zh-CN" altLang="en-US" dirty="0" smtClean="0">
                <a:ea typeface="宋体" charset="-122"/>
              </a:rPr>
              <a:t>避免缺点</a:t>
            </a:r>
          </a:p>
          <a:p>
            <a:pPr lvl="1"/>
            <a:r>
              <a:rPr lang="zh-CN" altLang="en-US" dirty="0" smtClean="0">
                <a:ea typeface="宋体" charset="-122"/>
              </a:rPr>
              <a:t>组合优点</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不同的混合策略 </a:t>
            </a:r>
          </a:p>
          <a:p>
            <a:pPr lvl="1"/>
            <a:r>
              <a:rPr lang="zh-CN" altLang="en-US" dirty="0" smtClean="0">
                <a:ea typeface="宋体" charset="-122"/>
              </a:rPr>
              <a:t>将多个推荐系统整合成一个整体</a:t>
            </a:r>
            <a:endParaRPr lang="en-US" altLang="zh-CN" dirty="0" smtClean="0">
              <a:ea typeface="宋体" charset="-122"/>
            </a:endParaRPr>
          </a:p>
          <a:p>
            <a:pPr lvl="1"/>
            <a:r>
              <a:rPr lang="zh-CN" altLang="en-US" dirty="0" smtClean="0">
                <a:ea typeface="宋体" charset="-122"/>
              </a:rPr>
              <a:t>并行使用多个推荐系统，分别得出结果，最后整合</a:t>
            </a:r>
          </a:p>
          <a:p>
            <a:pPr lvl="1"/>
            <a:r>
              <a:rPr lang="zh-CN" altLang="en-US" dirty="0" smtClean="0">
                <a:solidFill>
                  <a:srgbClr val="FF0000"/>
                </a:solidFill>
                <a:ea typeface="宋体" charset="-122"/>
              </a:rPr>
              <a:t>流水线调用不用的推荐系统 </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zh-CN" altLang="en-US" smtClean="0">
                <a:ea typeface="宋体" charset="-122"/>
              </a:rPr>
              <a:t>整体式混合设计</a:t>
            </a:r>
          </a:p>
        </p:txBody>
      </p:sp>
      <p:sp>
        <p:nvSpPr>
          <p:cNvPr id="35842" name="Rectangle 3"/>
          <p:cNvSpPr>
            <a:spLocks noGrp="1" noChangeArrowheads="1"/>
          </p:cNvSpPr>
          <p:nvPr>
            <p:ph type="body" idx="1"/>
          </p:nvPr>
        </p:nvSpPr>
        <p:spPr/>
        <p:txBody>
          <a:bodyPr/>
          <a:lstStyle/>
          <a:p>
            <a:r>
              <a:rPr lang="zh-CN" altLang="en-US" sz="1800" smtClean="0">
                <a:ea typeface="宋体" charset="-122"/>
              </a:rPr>
              <a:t>仅包含一个推荐单元</a:t>
            </a: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r>
              <a:rPr lang="zh-CN" altLang="en-US" sz="1800" smtClean="0">
                <a:latin typeface="Verdana" pitchFamily="34" charset="0"/>
                <a:ea typeface="宋体" charset="-122"/>
              </a:rPr>
              <a:t>混合是“虚拟”的，意思是</a:t>
            </a:r>
            <a:endParaRPr lang="en-US" altLang="zh-CN" sz="1800" smtClean="0">
              <a:ea typeface="宋体" charset="-122"/>
            </a:endParaRPr>
          </a:p>
          <a:p>
            <a:pPr lvl="1"/>
            <a:r>
              <a:rPr lang="zh-CN" altLang="en-US" sz="1600" smtClean="0">
                <a:latin typeface="Verdana" pitchFamily="34" charset="0"/>
                <a:ea typeface="宋体" charset="-122"/>
              </a:rPr>
              <a:t>不同范式的特征</a:t>
            </a:r>
            <a:r>
              <a:rPr lang="en-US" altLang="zh-CN" sz="1600" smtClean="0">
                <a:latin typeface="Verdana" pitchFamily="34" charset="0"/>
                <a:ea typeface="宋体" charset="-122"/>
              </a:rPr>
              <a:t>/</a:t>
            </a:r>
            <a:r>
              <a:rPr lang="zh-CN" altLang="en-US" sz="1600" smtClean="0">
                <a:latin typeface="Verdana" pitchFamily="34" charset="0"/>
                <a:ea typeface="宋体" charset="-122"/>
              </a:rPr>
              <a:t>知识源相结合</a:t>
            </a:r>
            <a:endParaRPr lang="en-US" altLang="zh-CN" sz="1600" smtClean="0">
              <a:ea typeface="宋体" charset="-122"/>
            </a:endParaRPr>
          </a:p>
          <a:p>
            <a:pPr>
              <a:buFontTx/>
              <a:buChar char="•"/>
            </a:pPr>
            <a:endParaRPr lang="en-US" altLang="zh-CN" sz="1800" b="0" smtClean="0">
              <a:ea typeface="宋体" charset="-122"/>
            </a:endParaRPr>
          </a:p>
        </p:txBody>
      </p:sp>
      <p:pic>
        <p:nvPicPr>
          <p:cNvPr id="35843" name="Picture 5" descr="Chapter_5_fusioned_hybrid"/>
          <p:cNvPicPr>
            <a:picLocks noChangeAspect="1" noChangeArrowheads="1"/>
          </p:cNvPicPr>
          <p:nvPr/>
        </p:nvPicPr>
        <p:blipFill>
          <a:blip r:embed="rId3" cstate="print"/>
          <a:srcRect/>
          <a:stretch>
            <a:fillRect/>
          </a:stretch>
        </p:blipFill>
        <p:spPr bwMode="auto">
          <a:xfrm>
            <a:off x="1187450" y="2349500"/>
            <a:ext cx="5689600" cy="16573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zh-CN" altLang="en-US" smtClean="0">
                <a:latin typeface="Verdana" pitchFamily="34" charset="0"/>
                <a:ea typeface="宋体" charset="-122"/>
              </a:rPr>
              <a:t>整体式混合设计</a:t>
            </a:r>
            <a:r>
              <a:rPr lang="en-US" altLang="zh-CN" smtClean="0">
                <a:ea typeface="宋体" charset="-122"/>
              </a:rPr>
              <a:t>: </a:t>
            </a:r>
            <a:r>
              <a:rPr lang="zh-CN" altLang="en-US" smtClean="0">
                <a:ea typeface="宋体" charset="-122"/>
              </a:rPr>
              <a:t>特征组合</a:t>
            </a:r>
          </a:p>
        </p:txBody>
      </p:sp>
      <p:sp>
        <p:nvSpPr>
          <p:cNvPr id="37890" name="Rectangle 3"/>
          <p:cNvSpPr>
            <a:spLocks noGrp="1" noChangeArrowheads="1"/>
          </p:cNvSpPr>
          <p:nvPr>
            <p:ph type="body" idx="1"/>
          </p:nvPr>
        </p:nvSpPr>
        <p:spPr/>
        <p:txBody>
          <a:bodyPr/>
          <a:lstStyle/>
          <a:p>
            <a:r>
              <a:rPr lang="zh-CN" altLang="en-US" sz="1800" dirty="0" smtClean="0">
                <a:ea typeface="宋体" charset="-122"/>
              </a:rPr>
              <a:t>将多个知识源进行组合</a:t>
            </a:r>
          </a:p>
          <a:p>
            <a:pPr lvl="1"/>
            <a:r>
              <a:rPr lang="zh-CN" altLang="en-US" dirty="0" smtClean="0">
                <a:latin typeface="Verdana" pitchFamily="34" charset="0"/>
                <a:ea typeface="宋体" charset="-122"/>
              </a:rPr>
              <a:t>例如</a:t>
            </a:r>
            <a:r>
              <a:rPr lang="en-US" altLang="zh-CN" sz="1600" dirty="0" smtClean="0">
                <a:ea typeface="宋体" charset="-122"/>
              </a:rPr>
              <a:t>:</a:t>
            </a:r>
            <a:r>
              <a:rPr lang="zh-CN" altLang="en-US" dirty="0" smtClean="0">
                <a:latin typeface="Verdana" pitchFamily="34" charset="0"/>
                <a:ea typeface="宋体" charset="-122"/>
              </a:rPr>
              <a:t>评分和统计同时用于相似度计算</a:t>
            </a:r>
          </a:p>
          <a:p>
            <a:pPr lvl="1"/>
            <a:endParaRPr lang="en-US" altLang="zh-CN" b="1" dirty="0" smtClean="0">
              <a:ea typeface="宋体" charset="-122"/>
            </a:endParaRPr>
          </a:p>
          <a:p>
            <a:r>
              <a:rPr lang="zh-CN" altLang="en-US" sz="1800" dirty="0" smtClean="0">
                <a:ea typeface="宋体" charset="-122"/>
              </a:rPr>
              <a:t>将各种特征进行混合</a:t>
            </a:r>
            <a:r>
              <a:rPr lang="en-US" altLang="zh-CN" sz="1800" dirty="0" smtClean="0">
                <a:ea typeface="宋体" charset="-122"/>
              </a:rPr>
              <a:t>:</a:t>
            </a:r>
          </a:p>
          <a:p>
            <a:pPr lvl="1"/>
            <a:r>
              <a:rPr lang="zh-CN" altLang="en-US" sz="1600" dirty="0" smtClean="0">
                <a:ea typeface="宋体" charset="-122"/>
              </a:rPr>
              <a:t>特征</a:t>
            </a:r>
            <a:r>
              <a:rPr lang="en-US" altLang="zh-CN" sz="1600" dirty="0" smtClean="0">
                <a:ea typeface="宋体" charset="-122"/>
              </a:rPr>
              <a:t>1:  </a:t>
            </a:r>
            <a:r>
              <a:rPr lang="zh-CN" altLang="en-US" sz="1600" dirty="0" smtClean="0">
                <a:ea typeface="宋体" charset="-122"/>
              </a:rPr>
              <a:t>用户喜欢的电影</a:t>
            </a:r>
          </a:p>
          <a:p>
            <a:pPr lvl="1"/>
            <a:r>
              <a:rPr lang="zh-CN" altLang="en-US" sz="1600" dirty="0" smtClean="0">
                <a:ea typeface="宋体" charset="-122"/>
              </a:rPr>
              <a:t>特征</a:t>
            </a:r>
            <a:r>
              <a:rPr lang="en-US" altLang="zh-CN" sz="1600" dirty="0" smtClean="0">
                <a:ea typeface="宋体" charset="-122"/>
              </a:rPr>
              <a:t>2:  </a:t>
            </a:r>
            <a:r>
              <a:rPr lang="zh-CN" altLang="en-US" sz="1600" dirty="0" smtClean="0">
                <a:ea typeface="宋体" charset="-122"/>
              </a:rPr>
              <a:t>用户喜欢的喜剧，用户喜欢的戏剧</a:t>
            </a:r>
          </a:p>
          <a:p>
            <a:pPr lvl="1"/>
            <a:r>
              <a:rPr lang="zh-CN" altLang="en-US" sz="1600" dirty="0" smtClean="0">
                <a:ea typeface="宋体" charset="-122"/>
              </a:rPr>
              <a:t>混合特征</a:t>
            </a:r>
            <a:r>
              <a:rPr lang="en-US" altLang="zh-CN" sz="1600" dirty="0" smtClean="0">
                <a:ea typeface="宋体" charset="-122"/>
              </a:rPr>
              <a:t>: </a:t>
            </a:r>
            <a:r>
              <a:rPr lang="zh-CN" altLang="en-US" sz="1600" dirty="0" smtClean="0">
                <a:ea typeface="宋体" charset="-122"/>
              </a:rPr>
              <a:t>用户喜欢的喜剧电影</a:t>
            </a:r>
            <a:r>
              <a:rPr lang="en-US" altLang="zh-CN" sz="1600" dirty="0" smtClean="0">
                <a:ea typeface="宋体" charset="-122"/>
              </a:rPr>
              <a:t>, …</a:t>
            </a:r>
          </a:p>
          <a:p>
            <a:pPr lvl="1"/>
            <a:endParaRPr lang="en-US" altLang="zh-CN" dirty="0" smtClean="0">
              <a:ea typeface="宋体" charset="-122"/>
            </a:endParaRPr>
          </a:p>
          <a:p>
            <a:pPr lvl="1"/>
            <a:r>
              <a:rPr lang="en-US" sz="1600" dirty="0" smtClean="0"/>
              <a:t>“</a:t>
            </a:r>
            <a:r>
              <a:rPr lang="en-US" sz="1600" i="1" dirty="0" smtClean="0"/>
              <a:t>the common </a:t>
            </a:r>
            <a:r>
              <a:rPr lang="en-US" sz="1600" i="1" dirty="0" smtClean="0">
                <a:solidFill>
                  <a:srgbClr val="FF0000"/>
                </a:solidFill>
              </a:rPr>
              <a:t>knowledge engineering effort </a:t>
            </a:r>
            <a:r>
              <a:rPr lang="en-US" sz="1600" i="1" dirty="0" smtClean="0"/>
              <a:t>that involves </a:t>
            </a:r>
            <a:r>
              <a:rPr lang="en-US" sz="1600" i="1" dirty="0" smtClean="0">
                <a:solidFill>
                  <a:srgbClr val="FF0000"/>
                </a:solidFill>
              </a:rPr>
              <a:t>inventing good features </a:t>
            </a:r>
            <a:r>
              <a:rPr lang="en-US" sz="1600" i="1" dirty="0" smtClean="0"/>
              <a:t>to </a:t>
            </a:r>
            <a:r>
              <a:rPr lang="en-US" sz="1600" i="1" dirty="0" smtClean="0">
                <a:solidFill>
                  <a:srgbClr val="FF0000"/>
                </a:solidFill>
              </a:rPr>
              <a:t>enable</a:t>
            </a:r>
            <a:r>
              <a:rPr lang="en-US" sz="1600" i="1" dirty="0" smtClean="0"/>
              <a:t> successful learning</a:t>
            </a:r>
            <a:r>
              <a:rPr lang="en-US" sz="1600" dirty="0" smtClean="0"/>
              <a:t>” [</a:t>
            </a:r>
            <a:r>
              <a:rPr lang="en-US" sz="1600" dirty="0" err="1" smtClean="0"/>
              <a:t>Chumki</a:t>
            </a:r>
            <a:r>
              <a:rPr lang="en-US" sz="1600" dirty="0" smtClean="0"/>
              <a:t> </a:t>
            </a:r>
            <a:r>
              <a:rPr lang="en-US" sz="1600" dirty="0" err="1" smtClean="0"/>
              <a:t>Basuet</a:t>
            </a:r>
            <a:r>
              <a:rPr lang="en-US" sz="1600" dirty="0" smtClean="0"/>
              <a:t> al. 1998]</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zh-CN" altLang="en-US" smtClean="0">
                <a:latin typeface="Verdana" pitchFamily="34" charset="0"/>
                <a:ea typeface="宋体" charset="-122"/>
              </a:rPr>
              <a:t>整体式混合设计</a:t>
            </a:r>
            <a:r>
              <a:rPr lang="en-US" altLang="zh-CN" smtClean="0">
                <a:latin typeface="Verdana" pitchFamily="34" charset="0"/>
                <a:ea typeface="宋体" charset="-122"/>
              </a:rPr>
              <a:t>: </a:t>
            </a:r>
            <a:r>
              <a:rPr lang="zh-CN" altLang="en-US" smtClean="0">
                <a:latin typeface="Verdana" pitchFamily="34" charset="0"/>
                <a:ea typeface="宋体" charset="-122"/>
              </a:rPr>
              <a:t>特征扩充</a:t>
            </a:r>
            <a:endParaRPr lang="en-US" altLang="zh-CN" smtClean="0">
              <a:latin typeface="Verdana" pitchFamily="34" charset="0"/>
              <a:ea typeface="宋体" charset="-122"/>
            </a:endParaRPr>
          </a:p>
        </p:txBody>
      </p:sp>
      <p:sp>
        <p:nvSpPr>
          <p:cNvPr id="39938" name="Rectangle 3"/>
          <p:cNvSpPr>
            <a:spLocks noGrp="1" noChangeArrowheads="1"/>
          </p:cNvSpPr>
          <p:nvPr>
            <p:ph type="body" idx="1"/>
          </p:nvPr>
        </p:nvSpPr>
        <p:spPr/>
        <p:txBody>
          <a:bodyPr/>
          <a:lstStyle/>
          <a:p>
            <a:r>
              <a:rPr lang="zh-CN" altLang="en-US" sz="1800" dirty="0" smtClean="0">
                <a:ea typeface="宋体" charset="-122"/>
              </a:rPr>
              <a:t>利用内容，增强协同过滤 </a:t>
            </a:r>
            <a:r>
              <a:rPr lang="en-US" altLang="zh-CN" sz="1800" dirty="0" smtClean="0">
                <a:ea typeface="宋体" charset="-122"/>
              </a:rPr>
              <a:t>[</a:t>
            </a:r>
            <a:r>
              <a:rPr lang="en-US" altLang="zh-CN" sz="1800" dirty="0" err="1" smtClean="0">
                <a:ea typeface="宋体" charset="-122"/>
              </a:rPr>
              <a:t>Prem</a:t>
            </a:r>
            <a:r>
              <a:rPr lang="en-US" altLang="zh-CN" sz="1800" dirty="0" smtClean="0">
                <a:ea typeface="宋体" charset="-122"/>
              </a:rPr>
              <a:t> Melville et al. 2002]</a:t>
            </a:r>
            <a:r>
              <a:rPr lang="en-US" altLang="zh-CN" sz="1800" b="0" dirty="0" smtClean="0">
                <a:ea typeface="宋体" charset="-122"/>
              </a:rPr>
              <a:t> </a:t>
            </a:r>
            <a:endParaRPr lang="en-US" altLang="zh-CN" sz="1800" dirty="0" smtClean="0">
              <a:ea typeface="宋体" charset="-122"/>
            </a:endParaRPr>
          </a:p>
          <a:p>
            <a:pPr lvl="1"/>
            <a:r>
              <a:rPr lang="zh-CN" altLang="en-US" sz="1600" dirty="0" smtClean="0">
                <a:ea typeface="宋体" charset="-122"/>
              </a:rPr>
              <a:t>基于内容特征，创建更多的辅助评分</a:t>
            </a:r>
          </a:p>
          <a:p>
            <a:pPr lvl="1"/>
            <a:r>
              <a:rPr lang="zh-CN" altLang="en-US" sz="1600" dirty="0" smtClean="0">
                <a:ea typeface="宋体" charset="-122"/>
              </a:rPr>
              <a:t>例如</a:t>
            </a:r>
            <a:r>
              <a:rPr lang="en-US" altLang="zh-CN" sz="1600" dirty="0" smtClean="0">
                <a:ea typeface="宋体" charset="-122"/>
              </a:rPr>
              <a:t>. Alice</a:t>
            </a:r>
            <a:r>
              <a:rPr lang="zh-CN" altLang="en-US" sz="1600" dirty="0" smtClean="0">
                <a:ea typeface="宋体" charset="-122"/>
              </a:rPr>
              <a:t>喜欢物品</a:t>
            </a:r>
            <a:r>
              <a:rPr lang="en-US" altLang="zh-CN" sz="1600" dirty="0" smtClean="0">
                <a:ea typeface="宋体" charset="-122"/>
              </a:rPr>
              <a:t>1</a:t>
            </a:r>
            <a:r>
              <a:rPr lang="zh-CN" altLang="en-US" sz="1600" dirty="0" smtClean="0">
                <a:ea typeface="宋体" charset="-122"/>
              </a:rPr>
              <a:t>和物品</a:t>
            </a:r>
            <a:r>
              <a:rPr lang="en-US" altLang="zh-CN" sz="1600" dirty="0" smtClean="0">
                <a:ea typeface="宋体" charset="-122"/>
              </a:rPr>
              <a:t>3</a:t>
            </a:r>
          </a:p>
          <a:p>
            <a:pPr lvl="2"/>
            <a:r>
              <a:rPr lang="zh-CN" altLang="en-US" sz="1600" dirty="0" smtClean="0">
                <a:ea typeface="宋体" charset="-122"/>
              </a:rPr>
              <a:t>基于内容，物品</a:t>
            </a:r>
            <a:r>
              <a:rPr lang="en-US" altLang="zh-CN" sz="1600" dirty="0" smtClean="0">
                <a:ea typeface="宋体" charset="-122"/>
              </a:rPr>
              <a:t>7</a:t>
            </a:r>
            <a:r>
              <a:rPr lang="zh-CN" altLang="en-US" sz="1600" dirty="0" smtClean="0">
                <a:ea typeface="宋体" charset="-122"/>
              </a:rPr>
              <a:t>与物品</a:t>
            </a:r>
            <a:r>
              <a:rPr lang="en-US" altLang="zh-CN" sz="1600" dirty="0" smtClean="0">
                <a:ea typeface="宋体" charset="-122"/>
              </a:rPr>
              <a:t>1</a:t>
            </a:r>
            <a:r>
              <a:rPr lang="zh-CN" altLang="en-US" sz="1600" dirty="0" smtClean="0">
                <a:ea typeface="宋体" charset="-122"/>
              </a:rPr>
              <a:t>和物品</a:t>
            </a:r>
            <a:r>
              <a:rPr lang="en-US" altLang="zh-CN" sz="1600" dirty="0" smtClean="0">
                <a:ea typeface="宋体" charset="-122"/>
              </a:rPr>
              <a:t>3</a:t>
            </a:r>
            <a:r>
              <a:rPr lang="zh-CN" altLang="en-US" sz="1600" dirty="0" smtClean="0">
                <a:ea typeface="宋体" charset="-122"/>
              </a:rPr>
              <a:t>的相似系数为 </a:t>
            </a:r>
            <a:r>
              <a:rPr lang="en-US" altLang="zh-CN" sz="1600" dirty="0" smtClean="0">
                <a:ea typeface="宋体" charset="-122"/>
              </a:rPr>
              <a:t>0.75</a:t>
            </a:r>
          </a:p>
          <a:p>
            <a:pPr lvl="2"/>
            <a:r>
              <a:rPr lang="zh-CN" altLang="en-US" sz="1600" dirty="0" smtClean="0">
                <a:ea typeface="宋体" charset="-122"/>
              </a:rPr>
              <a:t>于是</a:t>
            </a:r>
            <a:r>
              <a:rPr lang="en-US" altLang="zh-CN" sz="1600" dirty="0" smtClean="0">
                <a:ea typeface="宋体" charset="-122"/>
              </a:rPr>
              <a:t>Alice</a:t>
            </a:r>
            <a:r>
              <a:rPr lang="zh-CN" altLang="en-US" sz="1600" dirty="0" smtClean="0">
                <a:ea typeface="宋体" charset="-122"/>
              </a:rPr>
              <a:t>喜欢物品</a:t>
            </a:r>
            <a:r>
              <a:rPr lang="en-US" altLang="zh-CN" sz="1600" dirty="0" smtClean="0">
                <a:ea typeface="宋体" charset="-122"/>
              </a:rPr>
              <a:t>7</a:t>
            </a:r>
            <a:r>
              <a:rPr lang="zh-CN" altLang="en-US" sz="1600" dirty="0" smtClean="0">
                <a:ea typeface="宋体" charset="-122"/>
              </a:rPr>
              <a:t>的概率为</a:t>
            </a:r>
            <a:r>
              <a:rPr lang="en-US" altLang="zh-CN" sz="1600" dirty="0" smtClean="0">
                <a:ea typeface="宋体" charset="-122"/>
              </a:rPr>
              <a:t>0.75</a:t>
            </a:r>
          </a:p>
          <a:p>
            <a:pPr lvl="1"/>
            <a:r>
              <a:rPr lang="zh-CN" altLang="en-US" sz="1600" dirty="0" smtClean="0">
                <a:latin typeface="Verdana" pitchFamily="34" charset="0"/>
                <a:ea typeface="宋体" charset="-122"/>
              </a:rPr>
              <a:t>物品矩阵变得不那么稀疏</a:t>
            </a:r>
            <a:endParaRPr lang="en-US" altLang="zh-CN" sz="1600" dirty="0" smtClean="0">
              <a:ea typeface="宋体" charset="-122"/>
            </a:endParaRPr>
          </a:p>
          <a:p>
            <a:endParaRPr lang="en-US" altLang="zh-CN" sz="1800" dirty="0" smtClean="0">
              <a:ea typeface="宋体" charset="-122"/>
            </a:endParaRPr>
          </a:p>
          <a:p>
            <a:r>
              <a:rPr lang="zh-CN" altLang="en-US" sz="1800" dirty="0" smtClean="0">
                <a:ea typeface="宋体" charset="-122"/>
              </a:rPr>
              <a:t>科研论文推荐系统 </a:t>
            </a:r>
            <a:r>
              <a:rPr lang="es-ES" altLang="zh-CN" sz="1800" dirty="0" smtClean="0">
                <a:ea typeface="宋体" charset="-122"/>
              </a:rPr>
              <a:t>[Roberto Torres et al. 2004]</a:t>
            </a:r>
            <a:r>
              <a:rPr lang="en-US" altLang="zh-CN" sz="1800" dirty="0" smtClean="0">
                <a:ea typeface="宋体" charset="-122"/>
              </a:rPr>
              <a:t> </a:t>
            </a:r>
          </a:p>
          <a:p>
            <a:pPr lvl="1"/>
            <a:r>
              <a:rPr lang="zh-CN" altLang="en-US" sz="1600" dirty="0" smtClean="0">
                <a:ea typeface="宋体" charset="-122"/>
              </a:rPr>
              <a:t>将文章间的引用关系作为协同推荐</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zh-CN" altLang="en-US" smtClean="0">
                <a:ea typeface="宋体" charset="-122"/>
              </a:rPr>
              <a:t>并行式混合设计</a:t>
            </a:r>
          </a:p>
        </p:txBody>
      </p:sp>
      <p:sp>
        <p:nvSpPr>
          <p:cNvPr id="41986" name="Rectangle 3"/>
          <p:cNvSpPr>
            <a:spLocks noGrp="1" noChangeArrowheads="1"/>
          </p:cNvSpPr>
          <p:nvPr>
            <p:ph type="body" idx="1"/>
          </p:nvPr>
        </p:nvSpPr>
        <p:spPr>
          <a:xfrm>
            <a:off x="457200" y="1600200"/>
            <a:ext cx="8229600" cy="1828800"/>
          </a:xfrm>
        </p:spPr>
        <p:txBody>
          <a:bodyPr/>
          <a:lstStyle/>
          <a:p>
            <a:r>
              <a:rPr lang="zh-CN" altLang="en-US" sz="1800" dirty="0" smtClean="0">
                <a:ea typeface="宋体" charset="-122"/>
              </a:rPr>
              <a:t>利用混合机制将多个推荐系统的数据结果整合在一起后输出</a:t>
            </a:r>
          </a:p>
          <a:p>
            <a:r>
              <a:rPr lang="zh-CN" altLang="en-US" sz="1800" dirty="0" smtClean="0">
                <a:ea typeface="宋体" charset="-122"/>
              </a:rPr>
              <a:t>不同系统的权重</a:t>
            </a:r>
            <a:r>
              <a:rPr lang="zh-CN" altLang="en-US" sz="1600" dirty="0" smtClean="0">
                <a:ea typeface="宋体" charset="-122"/>
              </a:rPr>
              <a:t>可以通过学习动态获取或调整</a:t>
            </a:r>
          </a:p>
          <a:p>
            <a:pPr lvl="1">
              <a:buNone/>
            </a:pPr>
            <a:endParaRPr lang="en-US" altLang="zh-CN" sz="1600" dirty="0" smtClean="0">
              <a:solidFill>
                <a:srgbClr val="FF0000"/>
              </a:solidFill>
              <a:ea typeface="宋体" charset="-122"/>
            </a:endParaRPr>
          </a:p>
        </p:txBody>
      </p:sp>
      <p:pic>
        <p:nvPicPr>
          <p:cNvPr id="41987" name="Picture 4" descr="Chapter_5_parallel_hybrid"/>
          <p:cNvPicPr>
            <a:picLocks noChangeAspect="1" noChangeArrowheads="1"/>
          </p:cNvPicPr>
          <p:nvPr/>
        </p:nvPicPr>
        <p:blipFill>
          <a:blip r:embed="rId3" cstate="print"/>
          <a:srcRect/>
          <a:stretch>
            <a:fillRect/>
          </a:stretch>
        </p:blipFill>
        <p:spPr bwMode="auto">
          <a:xfrm>
            <a:off x="539750" y="3748088"/>
            <a:ext cx="5468938" cy="162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itel 1"/>
          <p:cNvSpPr>
            <a:spLocks noGrp="1"/>
          </p:cNvSpPr>
          <p:nvPr>
            <p:ph type="title"/>
          </p:nvPr>
        </p:nvSpPr>
        <p:spPr/>
        <p:txBody>
          <a:bodyPr/>
          <a:lstStyle/>
          <a:p>
            <a:r>
              <a:rPr lang="zh-CN" altLang="en-GB" dirty="0" smtClean="0">
                <a:latin typeface="Verdana" pitchFamily="34" charset="0"/>
                <a:ea typeface="宋体" charset="-122"/>
              </a:rPr>
              <a:t>并行式混合设计：加权式混合</a:t>
            </a:r>
            <a:endParaRPr lang="en-US" altLang="zh-CN" dirty="0" smtClean="0">
              <a:latin typeface="Verdana" pitchFamily="34" charset="0"/>
              <a:ea typeface="宋体" charset="-122"/>
            </a:endParaRPr>
          </a:p>
        </p:txBody>
      </p:sp>
      <p:graphicFrame>
        <p:nvGraphicFramePr>
          <p:cNvPr id="63490" name="Object 2"/>
          <p:cNvGraphicFramePr>
            <a:graphicFrameLocks noChangeAspect="1"/>
          </p:cNvGraphicFramePr>
          <p:nvPr/>
        </p:nvGraphicFramePr>
        <p:xfrm>
          <a:off x="1908175" y="3429000"/>
          <a:ext cx="3409950" cy="935038"/>
        </p:xfrm>
        <a:graphic>
          <a:graphicData uri="http://schemas.openxmlformats.org/presentationml/2006/ole">
            <p:oleObj spid="_x0000_s179202" name="Formel" r:id="rId4" imgW="1574640" imgH="431640" progId="">
              <p:embed/>
            </p:oleObj>
          </a:graphicData>
        </a:graphic>
      </p:graphicFrame>
      <p:sp>
        <p:nvSpPr>
          <p:cNvPr id="63492" name="Rectangle 3"/>
          <p:cNvSpPr>
            <a:spLocks noChangeArrowheads="1"/>
          </p:cNvSpPr>
          <p:nvPr/>
        </p:nvSpPr>
        <p:spPr bwMode="auto">
          <a:xfrm>
            <a:off x="519113" y="1341438"/>
            <a:ext cx="8229600" cy="1828800"/>
          </a:xfrm>
          <a:prstGeom prst="rect">
            <a:avLst/>
          </a:prstGeom>
          <a:noFill/>
          <a:ln w="9525">
            <a:noFill/>
            <a:miter lim="800000"/>
            <a:headEnd/>
            <a:tailEnd/>
          </a:ln>
        </p:spPr>
        <p:txBody>
          <a:bodyPr/>
          <a:lstStyle/>
          <a:p>
            <a:pPr marL="342900" indent="-342900" eaLnBrk="0" hangingPunct="0">
              <a:spcBef>
                <a:spcPts val="1200"/>
              </a:spcBef>
              <a:buFontTx/>
              <a:buChar char="•"/>
            </a:pPr>
            <a:r>
              <a:rPr lang="zh-CN" altLang="en-US" dirty="0">
                <a:solidFill>
                  <a:srgbClr val="003366"/>
                </a:solidFill>
              </a:rPr>
              <a:t>在用户交互界面这个层次上将不同推荐系统的结果组合起来</a:t>
            </a:r>
          </a:p>
          <a:p>
            <a:pPr marL="342900" indent="-342900" eaLnBrk="0" hangingPunct="0">
              <a:spcBef>
                <a:spcPts val="1200"/>
              </a:spcBef>
              <a:buFontTx/>
              <a:buChar char="•"/>
            </a:pPr>
            <a:r>
              <a:rPr lang="zh-CN" altLang="en-US" dirty="0">
                <a:solidFill>
                  <a:srgbClr val="003366"/>
                </a:solidFill>
              </a:rPr>
              <a:t>各种方法所得到的结果被一起呈现</a:t>
            </a:r>
          </a:p>
          <a:p>
            <a:pPr marL="342900" indent="-342900" eaLnBrk="0" hangingPunct="0">
              <a:spcBef>
                <a:spcPts val="1200"/>
              </a:spcBef>
              <a:buFontTx/>
              <a:buChar char="•"/>
            </a:pPr>
            <a:r>
              <a:rPr lang="zh-CN" altLang="en-US" dirty="0">
                <a:solidFill>
                  <a:srgbClr val="003366"/>
                </a:solidFill>
              </a:rPr>
              <a:t>用户</a:t>
            </a:r>
            <a:r>
              <a:rPr lang="en-US" altLang="zh-CN" b="0" i="1" dirty="0">
                <a:solidFill>
                  <a:srgbClr val="003366"/>
                </a:solidFill>
                <a:latin typeface="Times New Roman" pitchFamily="18" charset="0"/>
              </a:rPr>
              <a:t>u</a:t>
            </a:r>
            <a:r>
              <a:rPr lang="zh-CN" altLang="en-US" dirty="0">
                <a:solidFill>
                  <a:srgbClr val="003366"/>
                </a:solidFill>
              </a:rPr>
              <a:t>和物品</a:t>
            </a:r>
            <a:r>
              <a:rPr lang="en-US" altLang="zh-CN" b="0" i="1" dirty="0" err="1">
                <a:solidFill>
                  <a:srgbClr val="003366"/>
                </a:solidFill>
                <a:latin typeface="Times New Roman" pitchFamily="18" charset="0"/>
              </a:rPr>
              <a:t>i</a:t>
            </a:r>
            <a:r>
              <a:rPr lang="zh-CN" altLang="en-US" dirty="0">
                <a:solidFill>
                  <a:srgbClr val="003366"/>
                </a:solidFill>
              </a:rPr>
              <a:t>的推荐结果是</a:t>
            </a:r>
            <a:r>
              <a:rPr lang="en-US" altLang="zh-CN" b="0" i="1" dirty="0" smtClean="0">
                <a:solidFill>
                  <a:srgbClr val="003366"/>
                </a:solidFill>
                <a:latin typeface="Times New Roman" pitchFamily="18" charset="0"/>
              </a:rPr>
              <a:t>&lt;</a:t>
            </a:r>
            <a:r>
              <a:rPr lang="zh-CN" altLang="en-US" b="0" i="1" dirty="0" smtClean="0">
                <a:solidFill>
                  <a:srgbClr val="003366"/>
                </a:solidFill>
                <a:latin typeface="Times New Roman" pitchFamily="18" charset="0"/>
              </a:rPr>
              <a:t>相关分值</a:t>
            </a:r>
            <a:r>
              <a:rPr lang="en-US" altLang="zh-CN" b="0" i="1" dirty="0" smtClean="0">
                <a:solidFill>
                  <a:srgbClr val="003366"/>
                </a:solidFill>
                <a:latin typeface="Times New Roman" pitchFamily="18" charset="0"/>
              </a:rPr>
              <a:t>,</a:t>
            </a:r>
            <a:r>
              <a:rPr lang="zh-CN" altLang="en-US" b="0" i="1" dirty="0" smtClean="0">
                <a:solidFill>
                  <a:srgbClr val="003366"/>
                </a:solidFill>
                <a:latin typeface="Times New Roman" pitchFamily="18" charset="0"/>
              </a:rPr>
              <a:t>排名</a:t>
            </a:r>
            <a:r>
              <a:rPr lang="en-US" altLang="zh-CN" b="0" i="1" dirty="0" smtClean="0">
                <a:solidFill>
                  <a:srgbClr val="003366"/>
                </a:solidFill>
                <a:latin typeface="Times New Roman" pitchFamily="18" charset="0"/>
              </a:rPr>
              <a:t>&gt;</a:t>
            </a:r>
            <a:r>
              <a:rPr lang="zh-CN" altLang="en-US" dirty="0">
                <a:solidFill>
                  <a:srgbClr val="003366"/>
                </a:solidFill>
              </a:rPr>
              <a:t>数组的集合，其中每个</a:t>
            </a:r>
            <a:r>
              <a:rPr lang="en-US" altLang="zh-CN" b="0" i="1" dirty="0" smtClean="0">
                <a:solidFill>
                  <a:srgbClr val="003366"/>
                </a:solidFill>
                <a:latin typeface="Times New Roman" pitchFamily="18" charset="0"/>
              </a:rPr>
              <a:t>&lt;</a:t>
            </a:r>
            <a:r>
              <a:rPr lang="zh-CN" altLang="en-US" b="0" i="1" dirty="0" smtClean="0">
                <a:solidFill>
                  <a:srgbClr val="003366"/>
                </a:solidFill>
                <a:latin typeface="Times New Roman" pitchFamily="18" charset="0"/>
              </a:rPr>
              <a:t>相关分值</a:t>
            </a:r>
            <a:r>
              <a:rPr lang="en-US" altLang="zh-CN" b="0" i="1" dirty="0" smtClean="0">
                <a:solidFill>
                  <a:srgbClr val="003366"/>
                </a:solidFill>
                <a:latin typeface="Times New Roman" pitchFamily="18" charset="0"/>
              </a:rPr>
              <a:t>,</a:t>
            </a:r>
            <a:r>
              <a:rPr lang="zh-CN" altLang="en-US" b="0" i="1" dirty="0" smtClean="0">
                <a:solidFill>
                  <a:srgbClr val="003366"/>
                </a:solidFill>
                <a:latin typeface="Times New Roman" pitchFamily="18" charset="0"/>
              </a:rPr>
              <a:t>排名</a:t>
            </a:r>
            <a:r>
              <a:rPr lang="en-US" altLang="zh-CN" b="0" i="1" dirty="0" smtClean="0">
                <a:solidFill>
                  <a:srgbClr val="003366"/>
                </a:solidFill>
                <a:latin typeface="Times New Roman" pitchFamily="18" charset="0"/>
              </a:rPr>
              <a:t>&gt;</a:t>
            </a:r>
            <a:r>
              <a:rPr lang="zh-CN" altLang="en-US" dirty="0" smtClean="0">
                <a:solidFill>
                  <a:srgbClr val="003366"/>
                </a:solidFill>
              </a:rPr>
              <a:t>对应一个推荐结果</a:t>
            </a:r>
            <a:endParaRPr lang="en-US" altLang="zh-CN" dirty="0" smtClean="0">
              <a:solidFill>
                <a:srgbClr val="003366"/>
              </a:solidFill>
            </a:endParaRPr>
          </a:p>
          <a:p>
            <a:pPr marL="342900" indent="-342900" eaLnBrk="0" hangingPunct="0">
              <a:spcBef>
                <a:spcPts val="1200"/>
              </a:spcBef>
            </a:pPr>
            <a:endParaRPr lang="en-US" altLang="zh-CN" b="0" i="1" baseline="-25000" dirty="0">
              <a:solidFill>
                <a:srgbClr val="003366"/>
              </a:solidFill>
              <a:latin typeface="Times New Roman" pitchFamily="18"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elle 20"/>
          <p:cNvGraphicFramePr>
            <a:graphicFrameLocks noGrp="1"/>
          </p:cNvGraphicFramePr>
          <p:nvPr/>
        </p:nvGraphicFramePr>
        <p:xfrm>
          <a:off x="2555875" y="4221163"/>
          <a:ext cx="3816423" cy="1828800"/>
        </p:xfrm>
        <a:graphic>
          <a:graphicData uri="http://schemas.openxmlformats.org/drawingml/2006/table">
            <a:tbl>
              <a:tblPr firstRow="1" bandRow="1">
                <a:tableStyleId>{5202B0CA-FC54-4496-8BCA-5EF66A818D29}</a:tableStyleId>
              </a:tblPr>
              <a:tblGrid>
                <a:gridCol w="1272141"/>
                <a:gridCol w="1272141"/>
                <a:gridCol w="1272141"/>
              </a:tblGrid>
              <a:tr h="276031">
                <a:tc gridSpan="3">
                  <a:txBody>
                    <a:bodyPr/>
                    <a:lstStyle/>
                    <a:p>
                      <a:r>
                        <a:rPr lang="de-DE" sz="1400" dirty="0" err="1" smtClean="0"/>
                        <a:t>Recommender</a:t>
                      </a:r>
                      <a:r>
                        <a:rPr lang="de-DE" sz="1400" dirty="0" smtClean="0"/>
                        <a:t> </a:t>
                      </a:r>
                      <a:r>
                        <a:rPr lang="de-DE" sz="1400" dirty="0" err="1" smtClean="0"/>
                        <a:t>weighted</a:t>
                      </a:r>
                      <a:r>
                        <a:rPr lang="de-DE" sz="1400" baseline="0" dirty="0" smtClean="0"/>
                        <a:t>(0.5:0.5)</a:t>
                      </a:r>
                      <a:endParaRPr lang="de-DE"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de-DE"/>
                    </a:p>
                  </a:txBody>
                  <a:tcPr/>
                </a:tc>
                <a:tc hMerge="1">
                  <a:txBody>
                    <a:bodyPr/>
                    <a:lstStyle/>
                    <a:p>
                      <a:endParaRPr lang="de-DE" dirty="0"/>
                    </a:p>
                  </a:txBody>
                  <a:tcPr/>
                </a:tc>
              </a:tr>
              <a:tr h="276031">
                <a:tc>
                  <a:txBody>
                    <a:bodyPr/>
                    <a:lstStyle/>
                    <a:p>
                      <a:r>
                        <a:rPr lang="de-DE" sz="1400" dirty="0" smtClean="0"/>
                        <a:t>Item1</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0.65</a:t>
                      </a:r>
                      <a:endParaRPr lang="de-DE" sz="1400" dirty="0"/>
                    </a:p>
                  </a:txBody>
                  <a:tcPr/>
                </a:tc>
                <a:tc>
                  <a:txBody>
                    <a:bodyPr/>
                    <a:lstStyle/>
                    <a:p>
                      <a:r>
                        <a:rPr lang="de-DE" sz="1400" dirty="0" smtClean="0"/>
                        <a:t>1</a:t>
                      </a:r>
                      <a:endParaRPr lang="de-DE" sz="1400" dirty="0"/>
                    </a:p>
                  </a:txBody>
                  <a:tcPr>
                    <a:lnR w="12700" cap="flat" cmpd="sng" algn="ctr">
                      <a:solidFill>
                        <a:scrgbClr r="0" g="0" b="0"/>
                      </a:solidFill>
                      <a:prstDash val="solid"/>
                      <a:round/>
                      <a:headEnd type="none" w="med" len="med"/>
                      <a:tailEnd type="none" w="med" len="med"/>
                    </a:lnR>
                  </a:tcPr>
                </a:tc>
              </a:tr>
              <a:tr h="276031">
                <a:tc>
                  <a:txBody>
                    <a:bodyPr/>
                    <a:lstStyle/>
                    <a:p>
                      <a:r>
                        <a:rPr lang="de-DE" sz="1400" dirty="0" smtClean="0"/>
                        <a:t>Item2</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0.45</a:t>
                      </a:r>
                      <a:endParaRPr lang="de-DE" sz="1400" dirty="0"/>
                    </a:p>
                  </a:txBody>
                  <a:tcPr/>
                </a:tc>
                <a:tc>
                  <a:txBody>
                    <a:bodyPr/>
                    <a:lstStyle/>
                    <a:p>
                      <a:r>
                        <a:rPr lang="de-DE" sz="1400" dirty="0" smtClean="0"/>
                        <a:t>2</a:t>
                      </a:r>
                      <a:endParaRPr lang="de-DE" sz="1400" dirty="0"/>
                    </a:p>
                  </a:txBody>
                  <a:tcPr>
                    <a:lnR w="12700" cap="flat" cmpd="sng" algn="ctr">
                      <a:solidFill>
                        <a:scrgbClr r="0" g="0" b="0"/>
                      </a:solidFill>
                      <a:prstDash val="solid"/>
                      <a:round/>
                      <a:headEnd type="none" w="med" len="med"/>
                      <a:tailEnd type="none" w="med" len="med"/>
                    </a:lnR>
                  </a:tcPr>
                </a:tc>
              </a:tr>
              <a:tr h="276031">
                <a:tc>
                  <a:txBody>
                    <a:bodyPr/>
                    <a:lstStyle/>
                    <a:p>
                      <a:r>
                        <a:rPr lang="de-DE" sz="1400" dirty="0" smtClean="0"/>
                        <a:t>Item3</a:t>
                      </a:r>
                      <a:endParaRPr lang="de-DE" sz="1400" dirty="0"/>
                    </a:p>
                  </a:txBody>
                  <a:tcPr>
                    <a:lnL w="12700" cap="flat" cmpd="sng" algn="ctr">
                      <a:solidFill>
                        <a:scrgbClr r="0" g="0" b="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r>
                        <a:rPr lang="de-DE" sz="1400" dirty="0" smtClean="0"/>
                        <a:t>0.35</a:t>
                      </a:r>
                      <a:endParaRPr lang="de-DE" sz="1400" dirty="0"/>
                    </a:p>
                  </a:txBody>
                  <a:tcPr>
                    <a:lnB w="12700" cap="flat" cmpd="sng" algn="ctr">
                      <a:noFill/>
                      <a:prstDash val="solid"/>
                      <a:round/>
                      <a:headEnd type="none" w="med" len="med"/>
                      <a:tailEnd type="none" w="med" len="med"/>
                    </a:lnB>
                  </a:tcPr>
                </a:tc>
                <a:tc>
                  <a:txBody>
                    <a:bodyPr/>
                    <a:lstStyle/>
                    <a:p>
                      <a:r>
                        <a:rPr lang="de-DE" sz="1400" dirty="0" smtClean="0"/>
                        <a:t>3</a:t>
                      </a:r>
                      <a:endParaRPr lang="de-DE" sz="1400" dirty="0"/>
                    </a:p>
                  </a:txBody>
                  <a:tcPr>
                    <a:lnR w="12700" cap="flat" cmpd="sng" algn="ctr">
                      <a:solidFill>
                        <a:scrgbClr r="0" g="0" b="0"/>
                      </a:solidFill>
                      <a:prstDash val="solid"/>
                      <a:round/>
                      <a:headEnd type="none" w="med" len="med"/>
                      <a:tailEnd type="none" w="med" len="med"/>
                    </a:lnR>
                  </a:tcPr>
                </a:tc>
              </a:tr>
              <a:tr h="276031">
                <a:tc>
                  <a:txBody>
                    <a:bodyPr/>
                    <a:lstStyle/>
                    <a:p>
                      <a:r>
                        <a:rPr lang="de-DE" sz="1400" dirty="0" smtClean="0"/>
                        <a:t>Item4</a:t>
                      </a:r>
                      <a:endParaRPr lang="de-DE" sz="1400"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de-DE" sz="1400" dirty="0" smtClean="0"/>
                        <a:t>0.05</a:t>
                      </a:r>
                      <a:endParaRPr lang="de-D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de-DE" sz="1400" dirty="0" smtClean="0"/>
                        <a:t>4</a:t>
                      </a:r>
                      <a:endParaRPr lang="de-DE" sz="14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276031">
                <a:tc>
                  <a:txBody>
                    <a:bodyPr/>
                    <a:lstStyle/>
                    <a:p>
                      <a:r>
                        <a:rPr lang="de-DE" sz="1400" dirty="0" smtClean="0"/>
                        <a:t>Item5</a:t>
                      </a:r>
                      <a:endParaRPr lang="de-DE" sz="1400" dirty="0"/>
                    </a:p>
                  </a:txBody>
                  <a:tcPr>
                    <a:lnL w="12700" cap="flat" cmpd="sng" algn="ctr">
                      <a:solidFill>
                        <a:scrgbClr r="0" g="0" b="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de-DE" sz="1400" dirty="0" smtClean="0"/>
                        <a:t>0.00</a:t>
                      </a:r>
                      <a:endParaRPr lang="de-DE" sz="1400" dirty="0"/>
                    </a:p>
                  </a:txBody>
                  <a:tcP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de-DE" sz="14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1071" name="Rectangle 2"/>
          <p:cNvSpPr>
            <a:spLocks noGrp="1" noChangeArrowheads="1"/>
          </p:cNvSpPr>
          <p:nvPr>
            <p:ph type="title"/>
          </p:nvPr>
        </p:nvSpPr>
        <p:spPr/>
        <p:txBody>
          <a:bodyPr/>
          <a:lstStyle/>
          <a:p>
            <a:r>
              <a:rPr lang="zh-CN" altLang="en-US" dirty="0" smtClean="0">
                <a:latin typeface="Verdana" pitchFamily="34" charset="0"/>
                <a:ea typeface="宋体" charset="-122"/>
              </a:rPr>
              <a:t>并行式混合设计：</a:t>
            </a:r>
            <a:r>
              <a:rPr lang="zh-CN" altLang="en-GB" dirty="0" smtClean="0">
                <a:latin typeface="Verdana" pitchFamily="34" charset="0"/>
                <a:ea typeface="宋体" charset="-122"/>
              </a:rPr>
              <a:t>加权式混合</a:t>
            </a:r>
            <a:endParaRPr lang="en-US" altLang="zh-CN" dirty="0" smtClean="0">
              <a:latin typeface="Verdana" pitchFamily="34" charset="0"/>
              <a:ea typeface="宋体" charset="-122"/>
            </a:endParaRPr>
          </a:p>
        </p:txBody>
      </p:sp>
      <p:sp>
        <p:nvSpPr>
          <p:cNvPr id="1072" name="Rectangle 11"/>
          <p:cNvSpPr>
            <a:spLocks noChangeArrowheads="1"/>
          </p:cNvSpPr>
          <p:nvPr/>
        </p:nvSpPr>
        <p:spPr bwMode="auto">
          <a:xfrm>
            <a:off x="468313" y="1423988"/>
            <a:ext cx="8229600" cy="4525962"/>
          </a:xfrm>
          <a:prstGeom prst="rect">
            <a:avLst/>
          </a:prstGeom>
          <a:noFill/>
          <a:ln w="9525">
            <a:noFill/>
            <a:miter lim="800000"/>
            <a:headEnd/>
            <a:tailEnd/>
          </a:ln>
        </p:spPr>
        <p:txBody>
          <a:bodyPr/>
          <a:lstStyle/>
          <a:p>
            <a:pPr marL="342900" indent="-342900">
              <a:spcBef>
                <a:spcPct val="20000"/>
              </a:spcBef>
              <a:buFontTx/>
              <a:buChar char="•"/>
            </a:pPr>
            <a:r>
              <a:rPr lang="zh-CN" altLang="en-US">
                <a:solidFill>
                  <a:srgbClr val="003366"/>
                </a:solidFill>
                <a:latin typeface="Calibri" pitchFamily="34" charset="0"/>
                <a:cs typeface="Calibri" pitchFamily="34" charset="0"/>
              </a:rPr>
              <a:t>计算加权和</a:t>
            </a:r>
            <a:r>
              <a:rPr lang="en-US" altLang="zh-CN">
                <a:solidFill>
                  <a:srgbClr val="003366"/>
                </a:solidFill>
                <a:latin typeface="Calibri" pitchFamily="34" charset="0"/>
                <a:cs typeface="Calibri" pitchFamily="34" charset="0"/>
              </a:rPr>
              <a:t>:</a:t>
            </a:r>
          </a:p>
          <a:p>
            <a:pPr marL="800100" lvl="1" indent="-342900">
              <a:spcBef>
                <a:spcPct val="20000"/>
              </a:spcBef>
              <a:buFontTx/>
              <a:buChar char="•"/>
            </a:pPr>
            <a:endParaRPr lang="en-US" altLang="zh-CN" sz="2000" b="0">
              <a:solidFill>
                <a:srgbClr val="003366"/>
              </a:solidFill>
            </a:endParaRPr>
          </a:p>
        </p:txBody>
      </p:sp>
      <p:graphicFrame>
        <p:nvGraphicFramePr>
          <p:cNvPr id="1049" name="Object 25"/>
          <p:cNvGraphicFramePr>
            <a:graphicFrameLocks noChangeAspect="1"/>
          </p:cNvGraphicFramePr>
          <p:nvPr/>
        </p:nvGraphicFramePr>
        <p:xfrm>
          <a:off x="3419475" y="1173163"/>
          <a:ext cx="3708400" cy="739775"/>
        </p:xfrm>
        <a:graphic>
          <a:graphicData uri="http://schemas.openxmlformats.org/presentationml/2006/ole">
            <p:oleObj spid="_x0000_s180226" name="Formel" r:id="rId4" imgW="2768400" imgH="558720" progId="">
              <p:embed/>
            </p:oleObj>
          </a:graphicData>
        </a:graphic>
      </p:graphicFrame>
      <p:pic>
        <p:nvPicPr>
          <p:cNvPr id="1073" name="Bild 4"/>
          <p:cNvPicPr>
            <a:picLocks noChangeAspect="1"/>
          </p:cNvPicPr>
          <p:nvPr/>
        </p:nvPicPr>
        <p:blipFill>
          <a:blip r:embed="rId5" cstate="print"/>
          <a:srcRect/>
          <a:stretch>
            <a:fillRect/>
          </a:stretch>
        </p:blipFill>
        <p:spPr bwMode="auto">
          <a:xfrm>
            <a:off x="20638" y="1989138"/>
            <a:ext cx="2070100" cy="457200"/>
          </a:xfrm>
          <a:prstGeom prst="rect">
            <a:avLst/>
          </a:prstGeom>
          <a:noFill/>
          <a:ln w="9525">
            <a:noFill/>
            <a:miter lim="800000"/>
            <a:headEnd/>
            <a:tailEnd/>
          </a:ln>
        </p:spPr>
      </p:pic>
      <p:graphicFrame>
        <p:nvGraphicFramePr>
          <p:cNvPr id="18" name="Tabelle 17"/>
          <p:cNvGraphicFramePr>
            <a:graphicFrameLocks noGrp="1"/>
          </p:cNvGraphicFramePr>
          <p:nvPr/>
        </p:nvGraphicFramePr>
        <p:xfrm>
          <a:off x="684213" y="2133600"/>
          <a:ext cx="3168351" cy="1828800"/>
        </p:xfrm>
        <a:graphic>
          <a:graphicData uri="http://schemas.openxmlformats.org/drawingml/2006/table">
            <a:tbl>
              <a:tblPr firstRow="1" bandRow="1">
                <a:tableStyleId>{5202B0CA-FC54-4496-8BCA-5EF66A818D29}</a:tableStyleId>
              </a:tblPr>
              <a:tblGrid>
                <a:gridCol w="1056117"/>
                <a:gridCol w="1056117"/>
                <a:gridCol w="1056117"/>
              </a:tblGrid>
              <a:tr h="300033">
                <a:tc gridSpan="3">
                  <a:txBody>
                    <a:bodyPr/>
                    <a:lstStyle/>
                    <a:p>
                      <a:r>
                        <a:rPr lang="de-DE" sz="1400" dirty="0" err="1" smtClean="0"/>
                        <a:t>Recommender</a:t>
                      </a:r>
                      <a:r>
                        <a:rPr lang="de-DE" sz="1400" dirty="0" smtClean="0"/>
                        <a:t> 1</a:t>
                      </a:r>
                      <a:endParaRPr lang="de-DE"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de-DE"/>
                    </a:p>
                  </a:txBody>
                  <a:tcPr/>
                </a:tc>
                <a:tc hMerge="1">
                  <a:txBody>
                    <a:bodyPr/>
                    <a:lstStyle/>
                    <a:p>
                      <a:endParaRPr lang="de-DE" dirty="0"/>
                    </a:p>
                  </a:txBody>
                  <a:tcPr/>
                </a:tc>
              </a:tr>
              <a:tr h="300033">
                <a:tc>
                  <a:txBody>
                    <a:bodyPr/>
                    <a:lstStyle/>
                    <a:p>
                      <a:r>
                        <a:rPr lang="de-DE" sz="1400" dirty="0" smtClean="0"/>
                        <a:t>Item1</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0.5</a:t>
                      </a:r>
                      <a:endParaRPr lang="de-DE" sz="1400" dirty="0"/>
                    </a:p>
                  </a:txBody>
                  <a:tcPr/>
                </a:tc>
                <a:tc>
                  <a:txBody>
                    <a:bodyPr/>
                    <a:lstStyle/>
                    <a:p>
                      <a:r>
                        <a:rPr lang="de-DE" sz="1400" dirty="0" smtClean="0"/>
                        <a:t>1</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Item2</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a:t>
                      </a:r>
                      <a:endParaRPr lang="de-DE" sz="1400" dirty="0"/>
                    </a:p>
                  </a:txBody>
                  <a:tcPr/>
                </a:tc>
                <a:tc>
                  <a:txBody>
                    <a:bodyPr/>
                    <a:lstStyle/>
                    <a:p>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Item3</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0.3</a:t>
                      </a:r>
                      <a:endParaRPr lang="de-DE" sz="1400" dirty="0"/>
                    </a:p>
                  </a:txBody>
                  <a:tcPr/>
                </a:tc>
                <a:tc>
                  <a:txBody>
                    <a:bodyPr/>
                    <a:lstStyle/>
                    <a:p>
                      <a:r>
                        <a:rPr lang="de-DE" sz="1400" dirty="0" smtClean="0"/>
                        <a:t>2</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Item4</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0.1</a:t>
                      </a:r>
                      <a:endParaRPr lang="de-DE" sz="1400" dirty="0"/>
                    </a:p>
                  </a:txBody>
                  <a:tcPr/>
                </a:tc>
                <a:tc>
                  <a:txBody>
                    <a:bodyPr/>
                    <a:lstStyle/>
                    <a:p>
                      <a:r>
                        <a:rPr lang="de-DE" sz="1400" dirty="0" smtClean="0"/>
                        <a:t>3</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Item5</a:t>
                      </a:r>
                      <a:endParaRPr lang="de-DE" sz="1400"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de-DE" sz="1400" dirty="0" smtClean="0"/>
                        <a:t>0</a:t>
                      </a:r>
                      <a:endParaRPr lang="de-DE" sz="1400" dirty="0"/>
                    </a:p>
                  </a:txBody>
                  <a:tcPr>
                    <a:lnB w="12700" cap="flat" cmpd="sng" algn="ctr">
                      <a:solidFill>
                        <a:scrgbClr r="0" g="0" b="0"/>
                      </a:solidFill>
                      <a:prstDash val="solid"/>
                      <a:round/>
                      <a:headEnd type="none" w="med" len="med"/>
                      <a:tailEnd type="none" w="med" len="med"/>
                    </a:lnB>
                  </a:tcPr>
                </a:tc>
                <a:tc>
                  <a:txBody>
                    <a:bodyPr/>
                    <a:lstStyle/>
                    <a:p>
                      <a:endParaRPr lang="de-DE" sz="14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aphicFrame>
        <p:nvGraphicFramePr>
          <p:cNvPr id="19" name="Tabelle 18"/>
          <p:cNvGraphicFramePr>
            <a:graphicFrameLocks noGrp="1"/>
          </p:cNvGraphicFramePr>
          <p:nvPr/>
        </p:nvGraphicFramePr>
        <p:xfrm>
          <a:off x="5364163" y="2133600"/>
          <a:ext cx="3168351" cy="1828800"/>
        </p:xfrm>
        <a:graphic>
          <a:graphicData uri="http://schemas.openxmlformats.org/drawingml/2006/table">
            <a:tbl>
              <a:tblPr firstRow="1" bandRow="1">
                <a:tableStyleId>{5202B0CA-FC54-4496-8BCA-5EF66A818D29}</a:tableStyleId>
              </a:tblPr>
              <a:tblGrid>
                <a:gridCol w="1056117"/>
                <a:gridCol w="1056117"/>
                <a:gridCol w="1056117"/>
              </a:tblGrid>
              <a:tr h="276031">
                <a:tc gridSpan="3">
                  <a:txBody>
                    <a:bodyPr/>
                    <a:lstStyle/>
                    <a:p>
                      <a:r>
                        <a:rPr lang="de-DE" sz="1400" dirty="0" err="1" smtClean="0"/>
                        <a:t>Recommender</a:t>
                      </a:r>
                      <a:r>
                        <a:rPr lang="de-DE" sz="1400" dirty="0" smtClean="0"/>
                        <a:t> 2</a:t>
                      </a:r>
                      <a:endParaRPr lang="de-DE"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de-DE"/>
                    </a:p>
                  </a:txBody>
                  <a:tcPr/>
                </a:tc>
                <a:tc hMerge="1">
                  <a:txBody>
                    <a:bodyPr/>
                    <a:lstStyle/>
                    <a:p>
                      <a:endParaRPr lang="de-DE" dirty="0"/>
                    </a:p>
                  </a:txBody>
                  <a:tcPr/>
                </a:tc>
              </a:tr>
              <a:tr h="276031">
                <a:tc>
                  <a:txBody>
                    <a:bodyPr/>
                    <a:lstStyle/>
                    <a:p>
                      <a:r>
                        <a:rPr lang="de-DE" sz="1400" dirty="0" smtClean="0"/>
                        <a:t>Item1</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0.8</a:t>
                      </a:r>
                      <a:endParaRPr lang="de-DE" sz="1400" dirty="0"/>
                    </a:p>
                  </a:txBody>
                  <a:tcPr/>
                </a:tc>
                <a:tc>
                  <a:txBody>
                    <a:bodyPr/>
                    <a:lstStyle/>
                    <a:p>
                      <a:r>
                        <a:rPr lang="de-DE" sz="1400" dirty="0" smtClean="0"/>
                        <a:t>2</a:t>
                      </a:r>
                      <a:endParaRPr lang="de-DE" sz="1400" dirty="0"/>
                    </a:p>
                  </a:txBody>
                  <a:tcPr>
                    <a:lnR w="12700" cap="flat" cmpd="sng" algn="ctr">
                      <a:solidFill>
                        <a:scrgbClr r="0" g="0" b="0"/>
                      </a:solidFill>
                      <a:prstDash val="solid"/>
                      <a:round/>
                      <a:headEnd type="none" w="med" len="med"/>
                      <a:tailEnd type="none" w="med" len="med"/>
                    </a:lnR>
                  </a:tcPr>
                </a:tc>
              </a:tr>
              <a:tr h="276031">
                <a:tc>
                  <a:txBody>
                    <a:bodyPr/>
                    <a:lstStyle/>
                    <a:p>
                      <a:r>
                        <a:rPr lang="de-DE" sz="1400" dirty="0" smtClean="0"/>
                        <a:t>Item2</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0.9</a:t>
                      </a:r>
                      <a:endParaRPr lang="de-DE" sz="1400" dirty="0"/>
                    </a:p>
                  </a:txBody>
                  <a:tcPr/>
                </a:tc>
                <a:tc>
                  <a:txBody>
                    <a:bodyPr/>
                    <a:lstStyle/>
                    <a:p>
                      <a:r>
                        <a:rPr lang="de-DE" sz="1400" dirty="0" smtClean="0"/>
                        <a:t>1</a:t>
                      </a:r>
                      <a:endParaRPr lang="de-DE" sz="1400" dirty="0"/>
                    </a:p>
                  </a:txBody>
                  <a:tcPr>
                    <a:lnR w="12700" cap="flat" cmpd="sng" algn="ctr">
                      <a:solidFill>
                        <a:scrgbClr r="0" g="0" b="0"/>
                      </a:solidFill>
                      <a:prstDash val="solid"/>
                      <a:round/>
                      <a:headEnd type="none" w="med" len="med"/>
                      <a:tailEnd type="none" w="med" len="med"/>
                    </a:lnR>
                  </a:tcPr>
                </a:tc>
              </a:tr>
              <a:tr h="276031">
                <a:tc>
                  <a:txBody>
                    <a:bodyPr/>
                    <a:lstStyle/>
                    <a:p>
                      <a:r>
                        <a:rPr lang="de-DE" sz="1400" dirty="0" smtClean="0"/>
                        <a:t>Item3</a:t>
                      </a:r>
                      <a:endParaRPr lang="de-DE" sz="1400" dirty="0"/>
                    </a:p>
                  </a:txBody>
                  <a:tcPr>
                    <a:lnL w="12700" cap="flat" cmpd="sng" algn="ctr">
                      <a:solidFill>
                        <a:scrgbClr r="0" g="0" b="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r>
                        <a:rPr lang="de-DE" sz="1400" dirty="0" smtClean="0"/>
                        <a:t>0.4</a:t>
                      </a:r>
                      <a:endParaRPr lang="de-DE" sz="1400" dirty="0"/>
                    </a:p>
                  </a:txBody>
                  <a:tcPr>
                    <a:lnB w="12700" cap="flat" cmpd="sng" algn="ctr">
                      <a:noFill/>
                      <a:prstDash val="solid"/>
                      <a:round/>
                      <a:headEnd type="none" w="med" len="med"/>
                      <a:tailEnd type="none" w="med" len="med"/>
                    </a:lnB>
                  </a:tcPr>
                </a:tc>
                <a:tc>
                  <a:txBody>
                    <a:bodyPr/>
                    <a:lstStyle/>
                    <a:p>
                      <a:r>
                        <a:rPr lang="de-DE" sz="1400" dirty="0" smtClean="0"/>
                        <a:t>3</a:t>
                      </a:r>
                      <a:endParaRPr lang="de-DE" sz="1400" dirty="0"/>
                    </a:p>
                  </a:txBody>
                  <a:tcPr>
                    <a:lnR w="12700" cap="flat" cmpd="sng" algn="ctr">
                      <a:solidFill>
                        <a:scrgbClr r="0" g="0" b="0"/>
                      </a:solidFill>
                      <a:prstDash val="solid"/>
                      <a:round/>
                      <a:headEnd type="none" w="med" len="med"/>
                      <a:tailEnd type="none" w="med" len="med"/>
                    </a:lnR>
                  </a:tcPr>
                </a:tc>
              </a:tr>
              <a:tr h="276031">
                <a:tc>
                  <a:txBody>
                    <a:bodyPr/>
                    <a:lstStyle/>
                    <a:p>
                      <a:r>
                        <a:rPr lang="de-DE" sz="1400" dirty="0" smtClean="0"/>
                        <a:t>Item4</a:t>
                      </a:r>
                      <a:endParaRPr lang="de-DE" sz="1400"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de-DE" sz="1400" dirty="0" smtClean="0"/>
                        <a:t>0</a:t>
                      </a:r>
                      <a:endParaRPr lang="de-D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de-DE" sz="14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276031">
                <a:tc>
                  <a:txBody>
                    <a:bodyPr/>
                    <a:lstStyle/>
                    <a:p>
                      <a:r>
                        <a:rPr lang="de-DE" sz="1400" dirty="0" smtClean="0"/>
                        <a:t>Item5</a:t>
                      </a:r>
                      <a:endParaRPr lang="de-DE" sz="1400" dirty="0"/>
                    </a:p>
                  </a:txBody>
                  <a:tcPr>
                    <a:lnL w="12700" cap="flat" cmpd="sng" algn="ctr">
                      <a:solidFill>
                        <a:scrgbClr r="0" g="0" b="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de-DE" sz="1400" dirty="0" smtClean="0"/>
                        <a:t>0</a:t>
                      </a:r>
                      <a:endParaRPr lang="de-DE" sz="1400" dirty="0"/>
                    </a:p>
                  </a:txBody>
                  <a:tcP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de-DE" sz="14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1116" name="Oval 14"/>
          <p:cNvSpPr>
            <a:spLocks noChangeArrowheads="1"/>
          </p:cNvSpPr>
          <p:nvPr/>
        </p:nvSpPr>
        <p:spPr bwMode="auto">
          <a:xfrm>
            <a:off x="1692275" y="2492375"/>
            <a:ext cx="647700" cy="215900"/>
          </a:xfrm>
          <a:prstGeom prst="ellipse">
            <a:avLst/>
          </a:prstGeom>
          <a:noFill/>
          <a:ln w="9525" algn="ctr">
            <a:solidFill>
              <a:srgbClr val="CC0000"/>
            </a:solidFill>
            <a:round/>
            <a:headEnd/>
            <a:tailEnd/>
          </a:ln>
        </p:spPr>
        <p:txBody>
          <a:bodyPr wrap="none" anchor="ctr"/>
          <a:lstStyle/>
          <a:p>
            <a:endParaRPr lang="en-US" altLang="zh-CN"/>
          </a:p>
        </p:txBody>
      </p:sp>
      <p:sp>
        <p:nvSpPr>
          <p:cNvPr id="1117" name="Line 17"/>
          <p:cNvSpPr>
            <a:spLocks noChangeShapeType="1"/>
          </p:cNvSpPr>
          <p:nvPr/>
        </p:nvSpPr>
        <p:spPr bwMode="auto">
          <a:xfrm>
            <a:off x="2195513" y="2708275"/>
            <a:ext cx="1512887" cy="1944688"/>
          </a:xfrm>
          <a:prstGeom prst="line">
            <a:avLst/>
          </a:prstGeom>
          <a:noFill/>
          <a:ln w="9525">
            <a:solidFill>
              <a:srgbClr val="CC0000"/>
            </a:solidFill>
            <a:round/>
            <a:headEnd/>
            <a:tailEnd type="triangle" w="med" len="med"/>
          </a:ln>
        </p:spPr>
        <p:txBody>
          <a:bodyPr/>
          <a:lstStyle/>
          <a:p>
            <a:endParaRPr lang="zh-CN" altLang="en-US"/>
          </a:p>
        </p:txBody>
      </p:sp>
      <p:sp>
        <p:nvSpPr>
          <p:cNvPr id="1118" name="Line 18"/>
          <p:cNvSpPr>
            <a:spLocks noChangeShapeType="1"/>
          </p:cNvSpPr>
          <p:nvPr/>
        </p:nvSpPr>
        <p:spPr bwMode="auto">
          <a:xfrm flipH="1">
            <a:off x="4500563" y="2708275"/>
            <a:ext cx="2016125" cy="1944688"/>
          </a:xfrm>
          <a:prstGeom prst="line">
            <a:avLst/>
          </a:prstGeom>
          <a:noFill/>
          <a:ln w="9525">
            <a:solidFill>
              <a:srgbClr val="CC0000"/>
            </a:solidFill>
            <a:round/>
            <a:headEnd/>
            <a:tailEnd type="triangle" w="med" len="med"/>
          </a:ln>
        </p:spPr>
        <p:txBody>
          <a:bodyPr/>
          <a:lstStyle/>
          <a:p>
            <a:endParaRPr lang="zh-CN" altLang="en-US"/>
          </a:p>
        </p:txBody>
      </p:sp>
      <p:sp>
        <p:nvSpPr>
          <p:cNvPr id="1119" name="Oval 16"/>
          <p:cNvSpPr>
            <a:spLocks noChangeArrowheads="1"/>
          </p:cNvSpPr>
          <p:nvPr/>
        </p:nvSpPr>
        <p:spPr bwMode="auto">
          <a:xfrm>
            <a:off x="3779838" y="4581525"/>
            <a:ext cx="647700" cy="215900"/>
          </a:xfrm>
          <a:prstGeom prst="ellipse">
            <a:avLst/>
          </a:prstGeom>
          <a:noFill/>
          <a:ln w="9525" algn="ctr">
            <a:solidFill>
              <a:srgbClr val="CC0000"/>
            </a:solidFill>
            <a:round/>
            <a:headEnd/>
            <a:tailEnd/>
          </a:ln>
        </p:spPr>
        <p:txBody>
          <a:bodyPr wrap="none" anchor="ctr"/>
          <a:lstStyle/>
          <a:p>
            <a:endParaRPr lang="en-US" altLang="zh-CN"/>
          </a:p>
        </p:txBody>
      </p:sp>
      <p:sp>
        <p:nvSpPr>
          <p:cNvPr id="1120" name="Oval 15"/>
          <p:cNvSpPr>
            <a:spLocks noChangeArrowheads="1"/>
          </p:cNvSpPr>
          <p:nvPr/>
        </p:nvSpPr>
        <p:spPr bwMode="auto">
          <a:xfrm>
            <a:off x="6300788" y="2492375"/>
            <a:ext cx="647700" cy="215900"/>
          </a:xfrm>
          <a:prstGeom prst="ellipse">
            <a:avLst/>
          </a:prstGeom>
          <a:noFill/>
          <a:ln w="9525" algn="ctr">
            <a:solidFill>
              <a:srgbClr val="CC0000"/>
            </a:solidFill>
            <a:round/>
            <a:headEnd/>
            <a:tailEnd/>
          </a:ln>
        </p:spPr>
        <p:txBody>
          <a:bodyPr wrap="none" anchor="ctr"/>
          <a:lstStyle/>
          <a:p>
            <a:endParaRPr lang="en-US" altLang="zh-CN"/>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zh-CN" altLang="en-GB" dirty="0" smtClean="0">
                <a:latin typeface="Verdana" pitchFamily="34" charset="0"/>
                <a:ea typeface="宋体" charset="-122"/>
              </a:rPr>
              <a:t>并行式混合设计：加权式混合</a:t>
            </a:r>
            <a:endParaRPr lang="en-GB" altLang="zh-CN" dirty="0" smtClean="0">
              <a:latin typeface="Verdana" pitchFamily="34" charset="0"/>
              <a:ea typeface="宋体" charset="-122"/>
            </a:endParaRPr>
          </a:p>
        </p:txBody>
      </p:sp>
      <p:sp>
        <p:nvSpPr>
          <p:cNvPr id="53252" name="Rectangle 3"/>
          <p:cNvSpPr>
            <a:spLocks noGrp="1" noChangeArrowheads="1"/>
          </p:cNvSpPr>
          <p:nvPr>
            <p:ph type="body" idx="1"/>
          </p:nvPr>
        </p:nvSpPr>
        <p:spPr>
          <a:xfrm>
            <a:off x="457200" y="1639888"/>
            <a:ext cx="8229600" cy="4525962"/>
          </a:xfrm>
        </p:spPr>
        <p:txBody>
          <a:bodyPr/>
          <a:lstStyle/>
          <a:p>
            <a:r>
              <a:rPr lang="zh-CN" altLang="en-GB" dirty="0" smtClean="0">
                <a:ea typeface="宋体" charset="-122"/>
              </a:rPr>
              <a:t>如何导出权值</a:t>
            </a:r>
            <a:r>
              <a:rPr lang="en-GB" altLang="zh-CN" dirty="0" smtClean="0">
                <a:ea typeface="宋体" charset="-122"/>
              </a:rPr>
              <a:t>?</a:t>
            </a:r>
          </a:p>
          <a:p>
            <a:r>
              <a:rPr lang="zh-CN" altLang="en-US" b="0" dirty="0" smtClean="0">
                <a:latin typeface="Verdana" pitchFamily="34" charset="0"/>
                <a:ea typeface="宋体" charset="-122"/>
              </a:rPr>
              <a:t>一种方法是，</a:t>
            </a:r>
            <a:r>
              <a:rPr lang="zh-CN" altLang="en-GB" b="0" dirty="0" smtClean="0">
                <a:latin typeface="Verdana" pitchFamily="34" charset="0"/>
                <a:ea typeface="宋体" charset="-122"/>
              </a:rPr>
              <a:t>动态调整权值</a:t>
            </a:r>
            <a:endParaRPr lang="en-GB" altLang="zh-CN" dirty="0" smtClean="0">
              <a:ea typeface="宋体" charset="-122"/>
            </a:endParaRPr>
          </a:p>
          <a:p>
            <a:pPr lvl="1"/>
            <a:r>
              <a:rPr lang="zh-CN" altLang="en-GB" dirty="0" smtClean="0">
                <a:ea typeface="宋体" charset="-122"/>
              </a:rPr>
              <a:t>开始时分配相同的权值</a:t>
            </a:r>
          </a:p>
          <a:p>
            <a:pPr lvl="1"/>
            <a:r>
              <a:rPr lang="zh-CN" altLang="en-GB" dirty="0" smtClean="0">
                <a:ea typeface="宋体" charset="-122"/>
              </a:rPr>
              <a:t>对每个用户调整权值使预测</a:t>
            </a:r>
            <a:r>
              <a:rPr lang="zh-CN" altLang="en-US" dirty="0" smtClean="0">
                <a:ea typeface="宋体" charset="-122"/>
              </a:rPr>
              <a:t>误差</a:t>
            </a:r>
            <a:r>
              <a:rPr lang="zh-CN" altLang="en-GB" dirty="0" smtClean="0">
                <a:ea typeface="宋体" charset="-122"/>
              </a:rPr>
              <a:t>最小 </a:t>
            </a:r>
          </a:p>
        </p:txBody>
      </p:sp>
      <p:sp>
        <p:nvSpPr>
          <p:cNvPr id="68611" name="Fußzeilenplatzhalter 3"/>
          <p:cNvSpPr>
            <a:spLocks noGrp="1"/>
          </p:cNvSpPr>
          <p:nvPr>
            <p:ph type="ftr" sz="quarter" idx="4294967295"/>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de-DE" altLang="zh-CN" smtClean="0">
                <a:latin typeface="Arial" charset="0"/>
                <a:ea typeface="宋体" charset="-122"/>
              </a:rPr>
              <a:t>Markus Zanker, University Klagenfurt, markus.zanker@uni-klu.ac.at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3252">
                                            <p:txEl>
                                              <p:pRg st="1" end="1"/>
                                            </p:txEl>
                                          </p:spTgt>
                                        </p:tgtEl>
                                        <p:attrNameLst>
                                          <p:attrName>style.visibility</p:attrName>
                                        </p:attrNameLst>
                                      </p:cBhvr>
                                      <p:to>
                                        <p:strVal val="visible"/>
                                      </p:to>
                                    </p:set>
                                    <p:anim calcmode="lin" valueType="num">
                                      <p:cBhvr>
                                        <p:cTn id="7" dur="1000" fill="hold"/>
                                        <p:tgtEl>
                                          <p:spTgt spid="53252">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53252">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53252">
                                            <p:txEl>
                                              <p:pRg st="1" end="1"/>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53252">
                                            <p:txEl>
                                              <p:pRg st="2" end="2"/>
                                            </p:txEl>
                                          </p:spTgt>
                                        </p:tgtEl>
                                        <p:attrNameLst>
                                          <p:attrName>style.visibility</p:attrName>
                                        </p:attrNameLst>
                                      </p:cBhvr>
                                      <p:to>
                                        <p:strVal val="visible"/>
                                      </p:to>
                                    </p:set>
                                    <p:anim calcmode="lin" valueType="num">
                                      <p:cBhvr>
                                        <p:cTn id="12" dur="1000" fill="hold"/>
                                        <p:tgtEl>
                                          <p:spTgt spid="53252">
                                            <p:txEl>
                                              <p:pRg st="2" end="2"/>
                                            </p:txEl>
                                          </p:spTgt>
                                        </p:tgtEl>
                                        <p:attrNameLst>
                                          <p:attrName>ppt_w</p:attrName>
                                        </p:attrNameLst>
                                      </p:cBhvr>
                                      <p:tavLst>
                                        <p:tav tm="0">
                                          <p:val>
                                            <p:strVal val="#ppt_w*0.70"/>
                                          </p:val>
                                        </p:tav>
                                        <p:tav tm="100000">
                                          <p:val>
                                            <p:strVal val="#ppt_w"/>
                                          </p:val>
                                        </p:tav>
                                      </p:tavLst>
                                    </p:anim>
                                    <p:anim calcmode="lin" valueType="num">
                                      <p:cBhvr>
                                        <p:cTn id="13" dur="1000" fill="hold"/>
                                        <p:tgtEl>
                                          <p:spTgt spid="53252">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53252">
                                            <p:txEl>
                                              <p:pRg st="2" end="2"/>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53252">
                                            <p:txEl>
                                              <p:pRg st="3" end="3"/>
                                            </p:txEl>
                                          </p:spTgt>
                                        </p:tgtEl>
                                        <p:attrNameLst>
                                          <p:attrName>style.visibility</p:attrName>
                                        </p:attrNameLst>
                                      </p:cBhvr>
                                      <p:to>
                                        <p:strVal val="visible"/>
                                      </p:to>
                                    </p:set>
                                    <p:anim calcmode="lin" valueType="num">
                                      <p:cBhvr>
                                        <p:cTn id="17" dur="1000" fill="hold"/>
                                        <p:tgtEl>
                                          <p:spTgt spid="53252">
                                            <p:txEl>
                                              <p:pRg st="3" end="3"/>
                                            </p:txEl>
                                          </p:spTgt>
                                        </p:tgtEl>
                                        <p:attrNameLst>
                                          <p:attrName>ppt_w</p:attrName>
                                        </p:attrNameLst>
                                      </p:cBhvr>
                                      <p:tavLst>
                                        <p:tav tm="0">
                                          <p:val>
                                            <p:strVal val="#ppt_w*0.70"/>
                                          </p:val>
                                        </p:tav>
                                        <p:tav tm="100000">
                                          <p:val>
                                            <p:strVal val="#ppt_w"/>
                                          </p:val>
                                        </p:tav>
                                      </p:tavLst>
                                    </p:anim>
                                    <p:anim calcmode="lin" valueType="num">
                                      <p:cBhvr>
                                        <p:cTn id="18" dur="1000" fill="hold"/>
                                        <p:tgtEl>
                                          <p:spTgt spid="53252">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532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推荐系统的架构</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数据建模模块负责对拟推荐的物品数据进行准备，将其表示成有利于分析的数据形式，确定要推荐给用户的候选物品，并对物品进行分类、聚类等预处理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zh-CN" altLang="en-GB" dirty="0" smtClean="0">
                <a:latin typeface="Verdana" pitchFamily="34" charset="0"/>
                <a:ea typeface="宋体" charset="-122"/>
              </a:rPr>
              <a:t>并行式混合设计：加权式混合</a:t>
            </a:r>
            <a:endParaRPr lang="en-US" altLang="zh-CN" dirty="0" smtClean="0">
              <a:latin typeface="Verdana" pitchFamily="34" charset="0"/>
              <a:ea typeface="宋体" charset="-122"/>
            </a:endParaRPr>
          </a:p>
        </p:txBody>
      </p:sp>
      <p:sp>
        <p:nvSpPr>
          <p:cNvPr id="62468" name="Rectangle 3"/>
          <p:cNvSpPr>
            <a:spLocks noGrp="1" noChangeArrowheads="1"/>
          </p:cNvSpPr>
          <p:nvPr>
            <p:ph type="body" idx="1"/>
          </p:nvPr>
        </p:nvSpPr>
        <p:spPr>
          <a:xfrm>
            <a:off x="457200" y="1423988"/>
            <a:ext cx="8229600" cy="4525962"/>
          </a:xfrm>
        </p:spPr>
        <p:txBody>
          <a:bodyPr/>
          <a:lstStyle/>
          <a:p>
            <a:r>
              <a:rPr lang="zh-CN" altLang="en-US" sz="1800" dirty="0" smtClean="0">
                <a:ea typeface="宋体" charset="-122"/>
              </a:rPr>
              <a:t>假设 </a:t>
            </a:r>
            <a:r>
              <a:rPr lang="en-US" altLang="zh-CN" sz="1800" dirty="0" smtClean="0">
                <a:ea typeface="宋体" charset="-122"/>
              </a:rPr>
              <a:t>Alice </a:t>
            </a:r>
            <a:r>
              <a:rPr lang="zh-CN" altLang="en-US" sz="1800" dirty="0" smtClean="0">
                <a:ea typeface="宋体" charset="-122"/>
              </a:rPr>
              <a:t>购买了物品</a:t>
            </a:r>
            <a:r>
              <a:rPr lang="en-US" altLang="zh-CN" sz="1800" dirty="0" smtClean="0">
                <a:ea typeface="宋体" charset="-122"/>
              </a:rPr>
              <a:t>1</a:t>
            </a:r>
            <a:r>
              <a:rPr lang="zh-CN" altLang="en-US" sz="1800" dirty="0" smtClean="0">
                <a:ea typeface="宋体" charset="-122"/>
              </a:rPr>
              <a:t>和物品</a:t>
            </a:r>
            <a:r>
              <a:rPr lang="en-US" altLang="zh-CN" sz="1800" dirty="0" smtClean="0">
                <a:ea typeface="宋体" charset="-122"/>
              </a:rPr>
              <a:t>4</a:t>
            </a:r>
            <a:r>
              <a:rPr lang="zh-CN" altLang="en-US" sz="1800" dirty="0" smtClean="0">
                <a:ea typeface="宋体" charset="-122"/>
              </a:rPr>
              <a:t>（对他们的预测值应该是</a:t>
            </a:r>
            <a:r>
              <a:rPr lang="en-US" altLang="zh-CN" sz="1800" dirty="0" smtClean="0">
                <a:ea typeface="宋体" charset="-122"/>
              </a:rPr>
              <a:t>1</a:t>
            </a:r>
            <a:r>
              <a:rPr lang="zh-CN" altLang="en-US" sz="1800" dirty="0" smtClean="0">
                <a:ea typeface="宋体" charset="-122"/>
              </a:rPr>
              <a:t>）</a:t>
            </a:r>
            <a:endParaRPr lang="en-US" altLang="zh-CN" sz="1800" dirty="0" smtClean="0">
              <a:ea typeface="宋体" charset="-122"/>
            </a:endParaRPr>
          </a:p>
          <a:p>
            <a:pPr lvl="1"/>
            <a:r>
              <a:rPr lang="zh-CN" altLang="en-US" dirty="0" smtClean="0">
                <a:latin typeface="Verdana" pitchFamily="34" charset="0"/>
                <a:ea typeface="宋体" charset="-122"/>
              </a:rPr>
              <a:t>确定最大限度地减少了平均绝对误差</a:t>
            </a:r>
            <a:r>
              <a:rPr lang="en-US" altLang="zh-CN" sz="1600" dirty="0" smtClean="0">
                <a:ea typeface="宋体" charset="-122"/>
              </a:rPr>
              <a:t>(MAE)</a:t>
            </a:r>
            <a:r>
              <a:rPr lang="zh-CN" altLang="en-US" dirty="0" smtClean="0">
                <a:latin typeface="Verdana" pitchFamily="34" charset="0"/>
                <a:ea typeface="宋体" charset="-122"/>
              </a:rPr>
              <a:t>的权重</a:t>
            </a:r>
            <a:endParaRPr lang="en-US" altLang="zh-CN" dirty="0" smtClean="0">
              <a:latin typeface="Verdana" pitchFamily="34" charset="0"/>
              <a:ea typeface="宋体" charset="-122"/>
            </a:endParaRPr>
          </a:p>
        </p:txBody>
      </p:sp>
      <p:graphicFrame>
        <p:nvGraphicFramePr>
          <p:cNvPr id="62466" name="Object 2"/>
          <p:cNvGraphicFramePr>
            <a:graphicFrameLocks noChangeAspect="1"/>
          </p:cNvGraphicFramePr>
          <p:nvPr/>
        </p:nvGraphicFramePr>
        <p:xfrm>
          <a:off x="5538788" y="3573463"/>
          <a:ext cx="2952750" cy="696912"/>
        </p:xfrm>
        <a:graphic>
          <a:graphicData uri="http://schemas.openxmlformats.org/presentationml/2006/ole">
            <p:oleObj spid="_x0000_s181250" name="Formel" r:id="rId4" imgW="2311200" imgH="545760" progId="">
              <p:embed/>
            </p:oleObj>
          </a:graphicData>
        </a:graphic>
      </p:graphicFrame>
      <p:graphicFrame>
        <p:nvGraphicFramePr>
          <p:cNvPr id="4" name="Tabelle 3"/>
          <p:cNvGraphicFramePr>
            <a:graphicFrameLocks noGrp="1"/>
          </p:cNvGraphicFramePr>
          <p:nvPr/>
        </p:nvGraphicFramePr>
        <p:xfrm>
          <a:off x="250825" y="2513013"/>
          <a:ext cx="5112569" cy="3291840"/>
        </p:xfrm>
        <a:graphic>
          <a:graphicData uri="http://schemas.openxmlformats.org/drawingml/2006/table">
            <a:tbl>
              <a:tblPr firstRow="1" bandRow="1">
                <a:tableStyleId>{5202B0CA-FC54-4496-8BCA-5EF66A818D29}</a:tableStyleId>
              </a:tblPr>
              <a:tblGrid>
                <a:gridCol w="730367"/>
                <a:gridCol w="730367"/>
                <a:gridCol w="730367"/>
                <a:gridCol w="730367"/>
                <a:gridCol w="730367"/>
                <a:gridCol w="730367"/>
                <a:gridCol w="730367"/>
              </a:tblGrid>
              <a:tr h="256795">
                <a:tc gridSpan="7">
                  <a:txBody>
                    <a:bodyPr/>
                    <a:lstStyle/>
                    <a:p>
                      <a:r>
                        <a:rPr lang="de-DE" sz="1200" dirty="0" smtClean="0"/>
                        <a:t>Absolute </a:t>
                      </a:r>
                      <a:r>
                        <a:rPr lang="de-DE" sz="1200" dirty="0" err="1" smtClean="0"/>
                        <a:t>errors</a:t>
                      </a:r>
                      <a:r>
                        <a:rPr lang="de-DE" sz="1200" dirty="0" smtClean="0"/>
                        <a:t> </a:t>
                      </a:r>
                      <a:r>
                        <a:rPr lang="de-DE" sz="1200" dirty="0" err="1" smtClean="0"/>
                        <a:t>and</a:t>
                      </a:r>
                      <a:r>
                        <a:rPr lang="de-DE" sz="1200" dirty="0" smtClean="0"/>
                        <a:t> MAE</a:t>
                      </a:r>
                      <a:endParaRPr lang="de-DE"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de-DE"/>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r>
              <a:tr h="256795">
                <a:tc>
                  <a:txBody>
                    <a:bodyPr/>
                    <a:lstStyle/>
                    <a:p>
                      <a:r>
                        <a:rPr lang="de-DE" sz="1200" dirty="0" smtClean="0"/>
                        <a:t>Beta1</a:t>
                      </a:r>
                      <a:endParaRPr lang="de-DE" sz="1200" dirty="0"/>
                    </a:p>
                  </a:txBody>
                  <a:tcPr>
                    <a:lnT w="12700" cap="flat" cmpd="sng" algn="ctr">
                      <a:solidFill>
                        <a:scrgbClr r="0" g="0" b="0"/>
                      </a:solidFill>
                      <a:prstDash val="solid"/>
                      <a:round/>
                      <a:headEnd type="none" w="med" len="med"/>
                      <a:tailEnd type="none" w="med" len="med"/>
                    </a:lnT>
                  </a:tcPr>
                </a:tc>
                <a:tc>
                  <a:txBody>
                    <a:bodyPr/>
                    <a:lstStyle/>
                    <a:p>
                      <a:r>
                        <a:rPr lang="de-DE" sz="1200" dirty="0" smtClean="0"/>
                        <a:t>Beta2</a:t>
                      </a:r>
                      <a:endParaRPr lang="de-DE" sz="1200" dirty="0"/>
                    </a:p>
                  </a:txBody>
                  <a:tcPr>
                    <a:lnT w="12700" cap="flat" cmpd="sng" algn="ctr">
                      <a:solidFill>
                        <a:scrgbClr r="0" g="0" b="0"/>
                      </a:solidFill>
                      <a:prstDash val="solid"/>
                      <a:round/>
                      <a:headEnd type="none" w="med" len="med"/>
                      <a:tailEnd type="none" w="med" len="med"/>
                    </a:lnT>
                  </a:tcPr>
                </a:tc>
                <a:tc>
                  <a:txBody>
                    <a:bodyPr/>
                    <a:lstStyle/>
                    <a:p>
                      <a:endParaRPr lang="de-DE" sz="1200" dirty="0"/>
                    </a:p>
                  </a:txBody>
                  <a:tcPr>
                    <a:lnT w="12700" cap="flat" cmpd="sng" algn="ctr">
                      <a:solidFill>
                        <a:scrgbClr r="0" g="0" b="0"/>
                      </a:solidFill>
                      <a:prstDash val="solid"/>
                      <a:round/>
                      <a:headEnd type="none" w="med" len="med"/>
                      <a:tailEnd type="none" w="med" len="med"/>
                    </a:lnT>
                  </a:tcPr>
                </a:tc>
                <a:tc>
                  <a:txBody>
                    <a:bodyPr/>
                    <a:lstStyle/>
                    <a:p>
                      <a:r>
                        <a:rPr lang="de-DE" sz="1200" dirty="0" smtClean="0"/>
                        <a:t>rec1</a:t>
                      </a:r>
                      <a:endParaRPr lang="de-DE" sz="1200" dirty="0"/>
                    </a:p>
                  </a:txBody>
                  <a:tcPr>
                    <a:lnT w="12700" cap="flat" cmpd="sng" algn="ctr">
                      <a:solidFill>
                        <a:scrgbClr r="0" g="0" b="0"/>
                      </a:solidFill>
                      <a:prstDash val="solid"/>
                      <a:round/>
                      <a:headEnd type="none" w="med" len="med"/>
                      <a:tailEnd type="none" w="med" len="med"/>
                    </a:lnT>
                  </a:tcPr>
                </a:tc>
                <a:tc>
                  <a:txBody>
                    <a:bodyPr/>
                    <a:lstStyle/>
                    <a:p>
                      <a:r>
                        <a:rPr lang="de-DE" sz="1200" dirty="0" smtClean="0"/>
                        <a:t>rec2</a:t>
                      </a:r>
                      <a:endParaRPr lang="de-DE" sz="1200" dirty="0"/>
                    </a:p>
                  </a:txBody>
                  <a:tcPr>
                    <a:lnT w="12700" cap="flat" cmpd="sng" algn="ctr">
                      <a:solidFill>
                        <a:scrgbClr r="0" g="0" b="0"/>
                      </a:solidFill>
                      <a:prstDash val="solid"/>
                      <a:round/>
                      <a:headEnd type="none" w="med" len="med"/>
                      <a:tailEnd type="none" w="med" len="med"/>
                    </a:lnT>
                  </a:tcPr>
                </a:tc>
                <a:tc>
                  <a:txBody>
                    <a:bodyPr/>
                    <a:lstStyle/>
                    <a:p>
                      <a:r>
                        <a:rPr lang="de-DE" sz="1200" dirty="0" err="1" smtClean="0"/>
                        <a:t>error</a:t>
                      </a:r>
                      <a:endParaRPr lang="de-DE" sz="1200" dirty="0"/>
                    </a:p>
                  </a:txBody>
                  <a:tcPr>
                    <a:lnT w="12700" cap="flat" cmpd="sng" algn="ctr">
                      <a:solidFill>
                        <a:scrgbClr r="0" g="0" b="0"/>
                      </a:solidFill>
                      <a:prstDash val="solid"/>
                      <a:round/>
                      <a:headEnd type="none" w="med" len="med"/>
                      <a:tailEnd type="none" w="med" len="med"/>
                    </a:lnT>
                  </a:tcPr>
                </a:tc>
                <a:tc>
                  <a:txBody>
                    <a:bodyPr/>
                    <a:lstStyle/>
                    <a:p>
                      <a:r>
                        <a:rPr lang="de-DE" sz="1200" dirty="0" smtClean="0"/>
                        <a:t>MAE</a:t>
                      </a:r>
                      <a:endParaRPr lang="de-DE" sz="1200" dirty="0"/>
                    </a:p>
                  </a:txBody>
                  <a:tcPr>
                    <a:lnT w="12700" cap="flat" cmpd="sng" algn="ctr">
                      <a:solidFill>
                        <a:scrgbClr r="0" g="0" b="0"/>
                      </a:solidFill>
                      <a:prstDash val="solid"/>
                      <a:round/>
                      <a:headEnd type="none" w="med" len="med"/>
                      <a:tailEnd type="none" w="med" len="med"/>
                    </a:lnT>
                  </a:tcPr>
                </a:tc>
              </a:tr>
              <a:tr h="256795">
                <a:tc rowSpan="2">
                  <a:txBody>
                    <a:bodyPr/>
                    <a:lstStyle/>
                    <a:p>
                      <a:r>
                        <a:rPr lang="de-DE" sz="1200" dirty="0" smtClean="0"/>
                        <a:t>0.1</a:t>
                      </a:r>
                      <a:endParaRPr lang="de-DE" sz="1200" dirty="0"/>
                    </a:p>
                  </a:txBody>
                  <a:tcPr/>
                </a:tc>
                <a:tc rowSpan="2">
                  <a:txBody>
                    <a:bodyPr/>
                    <a:lstStyle/>
                    <a:p>
                      <a:r>
                        <a:rPr lang="de-DE" sz="1200" dirty="0" smtClean="0"/>
                        <a:t>0.9</a:t>
                      </a:r>
                      <a:endParaRPr lang="de-DE" sz="1200" dirty="0"/>
                    </a:p>
                  </a:txBody>
                  <a:tcPr/>
                </a:tc>
                <a:tc>
                  <a:txBody>
                    <a:bodyPr/>
                    <a:lstStyle/>
                    <a:p>
                      <a:r>
                        <a:rPr lang="de-DE" sz="1200" dirty="0" smtClean="0"/>
                        <a:t>Item1</a:t>
                      </a:r>
                      <a:endParaRPr lang="de-DE" sz="1200" dirty="0"/>
                    </a:p>
                  </a:txBody>
                  <a:tcPr/>
                </a:tc>
                <a:tc>
                  <a:txBody>
                    <a:bodyPr/>
                    <a:lstStyle/>
                    <a:p>
                      <a:r>
                        <a:rPr lang="de-DE" sz="1200" dirty="0" smtClean="0"/>
                        <a:t>0.5</a:t>
                      </a:r>
                      <a:endParaRPr lang="de-DE" sz="1200" dirty="0"/>
                    </a:p>
                  </a:txBody>
                  <a:tcPr/>
                </a:tc>
                <a:tc>
                  <a:txBody>
                    <a:bodyPr/>
                    <a:lstStyle/>
                    <a:p>
                      <a:r>
                        <a:rPr lang="de-DE" sz="1200" dirty="0" smtClean="0"/>
                        <a:t>0.8</a:t>
                      </a:r>
                      <a:endParaRPr lang="de-DE" sz="1200" dirty="0"/>
                    </a:p>
                  </a:txBody>
                  <a:tcPr/>
                </a:tc>
                <a:tc>
                  <a:txBody>
                    <a:bodyPr/>
                    <a:lstStyle/>
                    <a:p>
                      <a:r>
                        <a:rPr lang="de-DE" sz="1200" dirty="0" smtClean="0"/>
                        <a:t>0.23</a:t>
                      </a:r>
                      <a:endParaRPr lang="de-DE" sz="1200" dirty="0"/>
                    </a:p>
                  </a:txBody>
                  <a:tcPr/>
                </a:tc>
                <a:tc rowSpan="2">
                  <a:txBody>
                    <a:bodyPr/>
                    <a:lstStyle/>
                    <a:p>
                      <a:r>
                        <a:rPr lang="de-DE" sz="1200" dirty="0" smtClean="0"/>
                        <a:t>0.61</a:t>
                      </a:r>
                      <a:endParaRPr lang="de-DE" sz="1200" dirty="0"/>
                    </a:p>
                  </a:txBody>
                  <a:tcPr/>
                </a:tc>
              </a:tr>
              <a:tr h="256795">
                <a:tc vMerge="1">
                  <a:txBody>
                    <a:bodyPr/>
                    <a:lstStyle/>
                    <a:p>
                      <a:endParaRPr lang="de-DE" dirty="0"/>
                    </a:p>
                  </a:txBody>
                  <a:tcPr/>
                </a:tc>
                <a:tc vMerge="1">
                  <a:txBody>
                    <a:bodyPr/>
                    <a:lstStyle/>
                    <a:p>
                      <a:endParaRPr lang="de-DE" dirty="0"/>
                    </a:p>
                  </a:txBody>
                  <a:tcPr/>
                </a:tc>
                <a:tc>
                  <a:txBody>
                    <a:bodyPr/>
                    <a:lstStyle/>
                    <a:p>
                      <a:r>
                        <a:rPr lang="de-DE" sz="1200" dirty="0" smtClean="0"/>
                        <a:t>Item4</a:t>
                      </a:r>
                      <a:endParaRPr lang="de-DE" sz="1200" dirty="0"/>
                    </a:p>
                  </a:txBody>
                  <a:tcPr/>
                </a:tc>
                <a:tc>
                  <a:txBody>
                    <a:bodyPr/>
                    <a:lstStyle/>
                    <a:p>
                      <a:r>
                        <a:rPr lang="de-DE" sz="1200" dirty="0" smtClean="0"/>
                        <a:t>0.1</a:t>
                      </a:r>
                      <a:endParaRPr lang="de-DE" sz="1200" dirty="0"/>
                    </a:p>
                  </a:txBody>
                  <a:tcPr/>
                </a:tc>
                <a:tc>
                  <a:txBody>
                    <a:bodyPr/>
                    <a:lstStyle/>
                    <a:p>
                      <a:r>
                        <a:rPr lang="de-DE" sz="1200" dirty="0" smtClean="0"/>
                        <a:t>0.0</a:t>
                      </a:r>
                      <a:endParaRPr lang="de-DE" sz="1200" dirty="0"/>
                    </a:p>
                  </a:txBody>
                  <a:tcPr/>
                </a:tc>
                <a:tc>
                  <a:txBody>
                    <a:bodyPr/>
                    <a:lstStyle/>
                    <a:p>
                      <a:r>
                        <a:rPr lang="de-DE" sz="1200" dirty="0" smtClean="0"/>
                        <a:t>0.99</a:t>
                      </a:r>
                      <a:endParaRPr lang="de-DE" sz="1200" dirty="0"/>
                    </a:p>
                  </a:txBody>
                  <a:tcPr/>
                </a:tc>
                <a:tc vMerge="1">
                  <a:txBody>
                    <a:bodyPr/>
                    <a:lstStyle/>
                    <a:p>
                      <a:endParaRPr lang="de-DE" dirty="0"/>
                    </a:p>
                  </a:txBody>
                  <a:tcPr/>
                </a:tc>
              </a:tr>
              <a:tr h="256795">
                <a:tc rowSpan="2">
                  <a:txBody>
                    <a:bodyPr/>
                    <a:lstStyle/>
                    <a:p>
                      <a:r>
                        <a:rPr lang="de-DE" sz="1200" dirty="0" smtClean="0"/>
                        <a:t>0.3</a:t>
                      </a:r>
                      <a:endParaRPr lang="de-DE" sz="1200" dirty="0"/>
                    </a:p>
                  </a:txBody>
                  <a:tcPr/>
                </a:tc>
                <a:tc rowSpan="2">
                  <a:txBody>
                    <a:bodyPr/>
                    <a:lstStyle/>
                    <a:p>
                      <a:r>
                        <a:rPr lang="de-DE" sz="1200" dirty="0" smtClean="0"/>
                        <a:t>0.7</a:t>
                      </a:r>
                      <a:endParaRPr lang="de-DE" sz="1200" dirty="0"/>
                    </a:p>
                  </a:txBody>
                  <a:tcPr/>
                </a:tc>
                <a:tc>
                  <a:txBody>
                    <a:bodyPr/>
                    <a:lstStyle/>
                    <a:p>
                      <a:r>
                        <a:rPr lang="de-DE" sz="1200" dirty="0" smtClean="0"/>
                        <a:t>Item1</a:t>
                      </a:r>
                      <a:endParaRPr lang="de-DE" sz="1200" dirty="0"/>
                    </a:p>
                  </a:txBody>
                  <a:tcPr/>
                </a:tc>
                <a:tc>
                  <a:txBody>
                    <a:bodyPr/>
                    <a:lstStyle/>
                    <a:p>
                      <a:r>
                        <a:rPr lang="de-DE" sz="1200" dirty="0" smtClean="0"/>
                        <a:t>0.5</a:t>
                      </a:r>
                      <a:endParaRPr lang="de-DE" sz="1200" dirty="0"/>
                    </a:p>
                  </a:txBody>
                  <a:tcPr/>
                </a:tc>
                <a:tc>
                  <a:txBody>
                    <a:bodyPr/>
                    <a:lstStyle/>
                    <a:p>
                      <a:r>
                        <a:rPr lang="de-DE" sz="1200" dirty="0" smtClean="0"/>
                        <a:t>0.8</a:t>
                      </a:r>
                      <a:endParaRPr lang="de-DE" sz="1200" dirty="0"/>
                    </a:p>
                  </a:txBody>
                  <a:tcPr/>
                </a:tc>
                <a:tc>
                  <a:txBody>
                    <a:bodyPr/>
                    <a:lstStyle/>
                    <a:p>
                      <a:r>
                        <a:rPr lang="de-DE" sz="1200" dirty="0" smtClean="0"/>
                        <a:t>0.29</a:t>
                      </a:r>
                      <a:endParaRPr lang="de-DE" sz="1200" dirty="0"/>
                    </a:p>
                  </a:txBody>
                  <a:tcPr/>
                </a:tc>
                <a:tc rowSpan="2">
                  <a:txBody>
                    <a:bodyPr/>
                    <a:lstStyle/>
                    <a:p>
                      <a:r>
                        <a:rPr lang="de-DE" sz="1200" dirty="0" smtClean="0"/>
                        <a:t>0.63</a:t>
                      </a:r>
                      <a:endParaRPr lang="de-DE" sz="1200" dirty="0"/>
                    </a:p>
                  </a:txBody>
                  <a:tcPr/>
                </a:tc>
              </a:tr>
              <a:tr h="256795">
                <a:tc vMerge="1">
                  <a:txBody>
                    <a:bodyPr/>
                    <a:lstStyle/>
                    <a:p>
                      <a:endParaRPr lang="de-DE" dirty="0"/>
                    </a:p>
                  </a:txBody>
                  <a:tcPr/>
                </a:tc>
                <a:tc vMerge="1">
                  <a:txBody>
                    <a:bodyPr/>
                    <a:lstStyle/>
                    <a:p>
                      <a:endParaRPr lang="de-DE" dirty="0"/>
                    </a:p>
                  </a:txBody>
                  <a:tcPr/>
                </a:tc>
                <a:tc>
                  <a:txBody>
                    <a:bodyPr/>
                    <a:lstStyle/>
                    <a:p>
                      <a:r>
                        <a:rPr lang="de-DE" sz="1200" dirty="0" smtClean="0"/>
                        <a:t>Item4</a:t>
                      </a:r>
                      <a:endParaRPr lang="de-DE" sz="1200" dirty="0"/>
                    </a:p>
                  </a:txBody>
                  <a:tcPr/>
                </a:tc>
                <a:tc>
                  <a:txBody>
                    <a:bodyPr/>
                    <a:lstStyle/>
                    <a:p>
                      <a:r>
                        <a:rPr lang="de-DE" sz="1200" dirty="0" smtClean="0"/>
                        <a:t>0.1</a:t>
                      </a:r>
                      <a:endParaRPr lang="de-DE" sz="1200" dirty="0"/>
                    </a:p>
                  </a:txBody>
                  <a:tcPr/>
                </a:tc>
                <a:tc>
                  <a:txBody>
                    <a:bodyPr/>
                    <a:lstStyle/>
                    <a:p>
                      <a:r>
                        <a:rPr lang="de-DE" sz="1200" dirty="0" smtClean="0"/>
                        <a:t>0.0</a:t>
                      </a:r>
                      <a:endParaRPr lang="de-DE" sz="1200" dirty="0"/>
                    </a:p>
                  </a:txBody>
                  <a:tcPr/>
                </a:tc>
                <a:tc>
                  <a:txBody>
                    <a:bodyPr/>
                    <a:lstStyle/>
                    <a:p>
                      <a:r>
                        <a:rPr lang="de-DE" sz="1200" dirty="0" smtClean="0"/>
                        <a:t>0.97</a:t>
                      </a:r>
                      <a:endParaRPr lang="de-DE" sz="1200" dirty="0"/>
                    </a:p>
                  </a:txBody>
                  <a:tcPr/>
                </a:tc>
                <a:tc vMerge="1">
                  <a:txBody>
                    <a:bodyPr/>
                    <a:lstStyle/>
                    <a:p>
                      <a:endParaRPr lang="de-DE" dirty="0"/>
                    </a:p>
                  </a:txBody>
                  <a:tcPr/>
                </a:tc>
              </a:tr>
              <a:tr h="256795">
                <a:tc rowSpan="2">
                  <a:txBody>
                    <a:bodyPr/>
                    <a:lstStyle/>
                    <a:p>
                      <a:r>
                        <a:rPr lang="de-DE" sz="1200" dirty="0" smtClean="0"/>
                        <a:t>0.5</a:t>
                      </a:r>
                      <a:endParaRPr lang="de-DE" sz="1200" dirty="0"/>
                    </a:p>
                  </a:txBody>
                  <a:tcPr/>
                </a:tc>
                <a:tc rowSpan="2">
                  <a:txBody>
                    <a:bodyPr/>
                    <a:lstStyle/>
                    <a:p>
                      <a:r>
                        <a:rPr lang="de-DE" sz="1200" dirty="0" smtClean="0"/>
                        <a:t>0.5</a:t>
                      </a:r>
                      <a:endParaRPr lang="de-DE" sz="1200" dirty="0"/>
                    </a:p>
                  </a:txBody>
                  <a:tcPr/>
                </a:tc>
                <a:tc>
                  <a:txBody>
                    <a:bodyPr/>
                    <a:lstStyle/>
                    <a:p>
                      <a:r>
                        <a:rPr lang="de-DE" sz="1200" dirty="0" smtClean="0"/>
                        <a:t>Item1</a:t>
                      </a:r>
                      <a:endParaRPr lang="de-DE" sz="1200" dirty="0"/>
                    </a:p>
                  </a:txBody>
                  <a:tcPr/>
                </a:tc>
                <a:tc>
                  <a:txBody>
                    <a:bodyPr/>
                    <a:lstStyle/>
                    <a:p>
                      <a:r>
                        <a:rPr lang="de-DE" sz="1200" dirty="0" smtClean="0"/>
                        <a:t>0.5</a:t>
                      </a:r>
                      <a:endParaRPr lang="de-DE" sz="1200" dirty="0"/>
                    </a:p>
                  </a:txBody>
                  <a:tcPr/>
                </a:tc>
                <a:tc>
                  <a:txBody>
                    <a:bodyPr/>
                    <a:lstStyle/>
                    <a:p>
                      <a:r>
                        <a:rPr lang="de-DE" sz="1200" dirty="0" smtClean="0"/>
                        <a:t>0.8</a:t>
                      </a:r>
                      <a:endParaRPr lang="de-DE" sz="1200" dirty="0"/>
                    </a:p>
                  </a:txBody>
                  <a:tcPr/>
                </a:tc>
                <a:tc>
                  <a:txBody>
                    <a:bodyPr/>
                    <a:lstStyle/>
                    <a:p>
                      <a:r>
                        <a:rPr lang="de-DE" sz="1200" dirty="0" smtClean="0"/>
                        <a:t>0.35</a:t>
                      </a:r>
                      <a:endParaRPr lang="de-DE" sz="1200" dirty="0"/>
                    </a:p>
                  </a:txBody>
                  <a:tcPr/>
                </a:tc>
                <a:tc rowSpan="2">
                  <a:txBody>
                    <a:bodyPr/>
                    <a:lstStyle/>
                    <a:p>
                      <a:r>
                        <a:rPr lang="de-DE" sz="1200" dirty="0" smtClean="0"/>
                        <a:t>0.65</a:t>
                      </a:r>
                      <a:endParaRPr lang="de-DE" sz="1200" dirty="0"/>
                    </a:p>
                  </a:txBody>
                  <a:tcPr/>
                </a:tc>
              </a:tr>
              <a:tr h="256795">
                <a:tc vMerge="1">
                  <a:txBody>
                    <a:bodyPr/>
                    <a:lstStyle/>
                    <a:p>
                      <a:endParaRPr lang="de-DE" dirty="0"/>
                    </a:p>
                  </a:txBody>
                  <a:tcPr/>
                </a:tc>
                <a:tc vMerge="1">
                  <a:txBody>
                    <a:bodyPr/>
                    <a:lstStyle/>
                    <a:p>
                      <a:endParaRPr lang="de-DE" dirty="0"/>
                    </a:p>
                  </a:txBody>
                  <a:tcPr/>
                </a:tc>
                <a:tc>
                  <a:txBody>
                    <a:bodyPr/>
                    <a:lstStyle/>
                    <a:p>
                      <a:r>
                        <a:rPr lang="de-DE" sz="1200" dirty="0" smtClean="0"/>
                        <a:t>Item4</a:t>
                      </a:r>
                      <a:endParaRPr lang="de-DE" sz="1200" dirty="0"/>
                    </a:p>
                  </a:txBody>
                  <a:tcPr/>
                </a:tc>
                <a:tc>
                  <a:txBody>
                    <a:bodyPr/>
                    <a:lstStyle/>
                    <a:p>
                      <a:r>
                        <a:rPr lang="de-DE" sz="1200" dirty="0" smtClean="0"/>
                        <a:t>0.1</a:t>
                      </a:r>
                      <a:endParaRPr lang="de-DE" sz="1200" dirty="0"/>
                    </a:p>
                  </a:txBody>
                  <a:tcPr/>
                </a:tc>
                <a:tc>
                  <a:txBody>
                    <a:bodyPr/>
                    <a:lstStyle/>
                    <a:p>
                      <a:r>
                        <a:rPr lang="de-DE" sz="1200" dirty="0" smtClean="0"/>
                        <a:t>0.0</a:t>
                      </a:r>
                      <a:endParaRPr lang="de-DE" sz="1200" dirty="0"/>
                    </a:p>
                  </a:txBody>
                  <a:tcPr/>
                </a:tc>
                <a:tc>
                  <a:txBody>
                    <a:bodyPr/>
                    <a:lstStyle/>
                    <a:p>
                      <a:r>
                        <a:rPr lang="de-DE" sz="1200" dirty="0" smtClean="0"/>
                        <a:t>0.95</a:t>
                      </a:r>
                      <a:endParaRPr lang="de-DE" sz="1200" dirty="0"/>
                    </a:p>
                  </a:txBody>
                  <a:tcPr/>
                </a:tc>
                <a:tc vMerge="1">
                  <a:txBody>
                    <a:bodyPr/>
                    <a:lstStyle/>
                    <a:p>
                      <a:endParaRPr lang="de-DE" dirty="0"/>
                    </a:p>
                  </a:txBody>
                  <a:tcPr/>
                </a:tc>
              </a:tr>
              <a:tr h="256795">
                <a:tc rowSpan="2">
                  <a:txBody>
                    <a:bodyPr/>
                    <a:lstStyle/>
                    <a:p>
                      <a:r>
                        <a:rPr lang="de-DE" sz="1200" dirty="0" smtClean="0"/>
                        <a:t>0.7</a:t>
                      </a:r>
                      <a:endParaRPr lang="de-DE" sz="1200" dirty="0"/>
                    </a:p>
                  </a:txBody>
                  <a:tcPr/>
                </a:tc>
                <a:tc rowSpan="2">
                  <a:txBody>
                    <a:bodyPr/>
                    <a:lstStyle/>
                    <a:p>
                      <a:r>
                        <a:rPr lang="de-DE" sz="1200" dirty="0" smtClean="0"/>
                        <a:t>0.3</a:t>
                      </a:r>
                      <a:endParaRPr lang="de-DE" sz="1200" dirty="0"/>
                    </a:p>
                  </a:txBody>
                  <a:tcPr/>
                </a:tc>
                <a:tc>
                  <a:txBody>
                    <a:bodyPr/>
                    <a:lstStyle/>
                    <a:p>
                      <a:r>
                        <a:rPr lang="de-DE" sz="1200" dirty="0" smtClean="0"/>
                        <a:t>Item1</a:t>
                      </a:r>
                      <a:endParaRPr lang="de-DE" sz="1200" dirty="0"/>
                    </a:p>
                  </a:txBody>
                  <a:tcPr/>
                </a:tc>
                <a:tc>
                  <a:txBody>
                    <a:bodyPr/>
                    <a:lstStyle/>
                    <a:p>
                      <a:r>
                        <a:rPr lang="de-DE" sz="1200" dirty="0" smtClean="0"/>
                        <a:t>0.5</a:t>
                      </a:r>
                      <a:endParaRPr lang="de-DE" sz="1200" dirty="0"/>
                    </a:p>
                  </a:txBody>
                  <a:tcPr/>
                </a:tc>
                <a:tc>
                  <a:txBody>
                    <a:bodyPr/>
                    <a:lstStyle/>
                    <a:p>
                      <a:r>
                        <a:rPr lang="de-DE" sz="1200" dirty="0" smtClean="0"/>
                        <a:t>0.8</a:t>
                      </a:r>
                      <a:endParaRPr lang="de-DE" sz="1200" dirty="0"/>
                    </a:p>
                  </a:txBody>
                  <a:tcPr/>
                </a:tc>
                <a:tc>
                  <a:txBody>
                    <a:bodyPr/>
                    <a:lstStyle/>
                    <a:p>
                      <a:r>
                        <a:rPr lang="de-DE" sz="1200" dirty="0" smtClean="0"/>
                        <a:t>0.41</a:t>
                      </a:r>
                      <a:endParaRPr lang="de-DE" sz="1200" dirty="0"/>
                    </a:p>
                  </a:txBody>
                  <a:tcPr/>
                </a:tc>
                <a:tc rowSpan="2">
                  <a:txBody>
                    <a:bodyPr/>
                    <a:lstStyle/>
                    <a:p>
                      <a:r>
                        <a:rPr lang="de-DE" sz="1200" dirty="0" smtClean="0"/>
                        <a:t>0.67</a:t>
                      </a:r>
                      <a:endParaRPr lang="de-DE" sz="1200" dirty="0"/>
                    </a:p>
                  </a:txBody>
                  <a:tcPr/>
                </a:tc>
              </a:tr>
              <a:tr h="256795">
                <a:tc vMerge="1">
                  <a:txBody>
                    <a:bodyPr/>
                    <a:lstStyle/>
                    <a:p>
                      <a:endParaRPr lang="de-DE" dirty="0"/>
                    </a:p>
                  </a:txBody>
                  <a:tcPr/>
                </a:tc>
                <a:tc vMerge="1">
                  <a:txBody>
                    <a:bodyPr/>
                    <a:lstStyle/>
                    <a:p>
                      <a:endParaRPr lang="de-DE" dirty="0"/>
                    </a:p>
                  </a:txBody>
                  <a:tcPr/>
                </a:tc>
                <a:tc>
                  <a:txBody>
                    <a:bodyPr/>
                    <a:lstStyle/>
                    <a:p>
                      <a:r>
                        <a:rPr lang="de-DE" sz="1200" dirty="0" smtClean="0"/>
                        <a:t>Item4</a:t>
                      </a:r>
                      <a:endParaRPr lang="de-DE" sz="1200" dirty="0"/>
                    </a:p>
                  </a:txBody>
                  <a:tcPr/>
                </a:tc>
                <a:tc>
                  <a:txBody>
                    <a:bodyPr/>
                    <a:lstStyle/>
                    <a:p>
                      <a:r>
                        <a:rPr lang="de-DE" sz="1200" dirty="0" smtClean="0"/>
                        <a:t>0.1</a:t>
                      </a:r>
                      <a:endParaRPr lang="de-DE" sz="1200" dirty="0"/>
                    </a:p>
                  </a:txBody>
                  <a:tcPr/>
                </a:tc>
                <a:tc>
                  <a:txBody>
                    <a:bodyPr/>
                    <a:lstStyle/>
                    <a:p>
                      <a:r>
                        <a:rPr lang="de-DE" sz="1200" dirty="0" smtClean="0"/>
                        <a:t>0.0</a:t>
                      </a:r>
                      <a:endParaRPr lang="de-DE" sz="1200" dirty="0"/>
                    </a:p>
                  </a:txBody>
                  <a:tcPr/>
                </a:tc>
                <a:tc>
                  <a:txBody>
                    <a:bodyPr/>
                    <a:lstStyle/>
                    <a:p>
                      <a:r>
                        <a:rPr lang="de-DE" sz="1200" dirty="0" smtClean="0"/>
                        <a:t>0.93</a:t>
                      </a:r>
                      <a:endParaRPr lang="de-DE" sz="1200" dirty="0"/>
                    </a:p>
                  </a:txBody>
                  <a:tcPr/>
                </a:tc>
                <a:tc vMerge="1">
                  <a:txBody>
                    <a:bodyPr/>
                    <a:lstStyle/>
                    <a:p>
                      <a:endParaRPr lang="de-DE" dirty="0"/>
                    </a:p>
                  </a:txBody>
                  <a:tcPr/>
                </a:tc>
              </a:tr>
              <a:tr h="256795">
                <a:tc rowSpan="2">
                  <a:txBody>
                    <a:bodyPr/>
                    <a:lstStyle/>
                    <a:p>
                      <a:r>
                        <a:rPr lang="de-DE" sz="1200" dirty="0" smtClean="0"/>
                        <a:t>0.9</a:t>
                      </a:r>
                      <a:endParaRPr lang="de-DE" sz="1200" dirty="0"/>
                    </a:p>
                  </a:txBody>
                  <a:tcPr/>
                </a:tc>
                <a:tc rowSpan="2">
                  <a:txBody>
                    <a:bodyPr/>
                    <a:lstStyle/>
                    <a:p>
                      <a:r>
                        <a:rPr lang="de-DE" sz="1200" dirty="0" smtClean="0"/>
                        <a:t>0.1</a:t>
                      </a:r>
                      <a:endParaRPr lang="de-DE" sz="1200" dirty="0"/>
                    </a:p>
                  </a:txBody>
                  <a:tcPr/>
                </a:tc>
                <a:tc>
                  <a:txBody>
                    <a:bodyPr/>
                    <a:lstStyle/>
                    <a:p>
                      <a:r>
                        <a:rPr lang="de-DE" sz="1200" dirty="0" smtClean="0"/>
                        <a:t>Item1</a:t>
                      </a:r>
                      <a:endParaRPr lang="de-DE" sz="1200" dirty="0"/>
                    </a:p>
                  </a:txBody>
                  <a:tcPr/>
                </a:tc>
                <a:tc>
                  <a:txBody>
                    <a:bodyPr/>
                    <a:lstStyle/>
                    <a:p>
                      <a:r>
                        <a:rPr lang="de-DE" sz="1200" dirty="0" smtClean="0"/>
                        <a:t>0.5</a:t>
                      </a:r>
                      <a:endParaRPr lang="de-DE" sz="1200" dirty="0"/>
                    </a:p>
                  </a:txBody>
                  <a:tcPr/>
                </a:tc>
                <a:tc>
                  <a:txBody>
                    <a:bodyPr/>
                    <a:lstStyle/>
                    <a:p>
                      <a:r>
                        <a:rPr lang="de-DE" sz="1200" dirty="0" smtClean="0"/>
                        <a:t>0.8</a:t>
                      </a:r>
                      <a:endParaRPr lang="de-DE" sz="1200" dirty="0"/>
                    </a:p>
                  </a:txBody>
                  <a:tcPr/>
                </a:tc>
                <a:tc>
                  <a:txBody>
                    <a:bodyPr/>
                    <a:lstStyle/>
                    <a:p>
                      <a:r>
                        <a:rPr lang="de-DE" sz="1200" dirty="0" smtClean="0"/>
                        <a:t>0.47</a:t>
                      </a:r>
                      <a:endParaRPr lang="de-DE" sz="1200" dirty="0"/>
                    </a:p>
                  </a:txBody>
                  <a:tcPr/>
                </a:tc>
                <a:tc rowSpan="2">
                  <a:txBody>
                    <a:bodyPr/>
                    <a:lstStyle/>
                    <a:p>
                      <a:r>
                        <a:rPr lang="de-DE" sz="1200" dirty="0" smtClean="0"/>
                        <a:t>0.69</a:t>
                      </a:r>
                      <a:endParaRPr lang="de-DE" sz="1200" dirty="0"/>
                    </a:p>
                  </a:txBody>
                  <a:tcPr/>
                </a:tc>
              </a:tr>
              <a:tr h="256795">
                <a:tc vMerge="1">
                  <a:txBody>
                    <a:bodyPr/>
                    <a:lstStyle/>
                    <a:p>
                      <a:endParaRPr lang="de-DE" dirty="0"/>
                    </a:p>
                  </a:txBody>
                  <a:tcPr/>
                </a:tc>
                <a:tc vMerge="1">
                  <a:txBody>
                    <a:bodyPr/>
                    <a:lstStyle/>
                    <a:p>
                      <a:endParaRPr lang="de-DE" dirty="0"/>
                    </a:p>
                  </a:txBody>
                  <a:tcPr/>
                </a:tc>
                <a:tc>
                  <a:txBody>
                    <a:bodyPr/>
                    <a:lstStyle/>
                    <a:p>
                      <a:r>
                        <a:rPr lang="de-DE" sz="1200" dirty="0" smtClean="0"/>
                        <a:t>Item4</a:t>
                      </a:r>
                      <a:endParaRPr lang="de-DE" sz="1200" dirty="0"/>
                    </a:p>
                  </a:txBody>
                  <a:tcPr/>
                </a:tc>
                <a:tc>
                  <a:txBody>
                    <a:bodyPr/>
                    <a:lstStyle/>
                    <a:p>
                      <a:r>
                        <a:rPr lang="de-DE" sz="1200" dirty="0" smtClean="0"/>
                        <a:t>0.1</a:t>
                      </a:r>
                      <a:endParaRPr lang="de-DE" sz="1200" dirty="0"/>
                    </a:p>
                  </a:txBody>
                  <a:tcPr/>
                </a:tc>
                <a:tc>
                  <a:txBody>
                    <a:bodyPr/>
                    <a:lstStyle/>
                    <a:p>
                      <a:r>
                        <a:rPr lang="de-DE" sz="1200" dirty="0" smtClean="0"/>
                        <a:t>0.0</a:t>
                      </a:r>
                      <a:endParaRPr lang="de-DE" sz="1200" dirty="0"/>
                    </a:p>
                  </a:txBody>
                  <a:tcPr/>
                </a:tc>
                <a:tc>
                  <a:txBody>
                    <a:bodyPr/>
                    <a:lstStyle/>
                    <a:p>
                      <a:r>
                        <a:rPr lang="de-DE" sz="1200" dirty="0" smtClean="0"/>
                        <a:t>0.91</a:t>
                      </a:r>
                      <a:endParaRPr lang="de-DE" sz="1200" dirty="0"/>
                    </a:p>
                  </a:txBody>
                  <a:tcPr/>
                </a:tc>
                <a:tc vMerge="1">
                  <a:txBody>
                    <a:bodyPr/>
                    <a:lstStyle/>
                    <a:p>
                      <a:endParaRPr lang="de-DE" dirty="0"/>
                    </a:p>
                  </a:txBody>
                  <a:tcPr/>
                </a:tc>
              </a:tr>
            </a:tbl>
          </a:graphicData>
        </a:graphic>
      </p:graphicFrame>
      <p:sp>
        <p:nvSpPr>
          <p:cNvPr id="62538" name="Oval 8"/>
          <p:cNvSpPr>
            <a:spLocks noChangeArrowheads="1"/>
          </p:cNvSpPr>
          <p:nvPr/>
        </p:nvSpPr>
        <p:spPr bwMode="auto">
          <a:xfrm>
            <a:off x="4572000" y="3068638"/>
            <a:ext cx="792163" cy="287337"/>
          </a:xfrm>
          <a:prstGeom prst="ellipse">
            <a:avLst/>
          </a:prstGeom>
          <a:noFill/>
          <a:ln w="19050" algn="ctr">
            <a:solidFill>
              <a:srgbClr val="CC0000"/>
            </a:solidFill>
            <a:round/>
            <a:headEnd/>
            <a:tailEnd/>
          </a:ln>
        </p:spPr>
        <p:txBody>
          <a:bodyPr wrap="none" anchor="ctr"/>
          <a:lstStyle/>
          <a:p>
            <a:endParaRPr lang="en-US" altLang="zh-CN"/>
          </a:p>
        </p:txBody>
      </p:sp>
      <p:sp>
        <p:nvSpPr>
          <p:cNvPr id="62539" name="Oval 9"/>
          <p:cNvSpPr>
            <a:spLocks noChangeArrowheads="1"/>
          </p:cNvSpPr>
          <p:nvPr/>
        </p:nvSpPr>
        <p:spPr bwMode="auto">
          <a:xfrm>
            <a:off x="34925" y="2997200"/>
            <a:ext cx="1657350" cy="431800"/>
          </a:xfrm>
          <a:prstGeom prst="ellipse">
            <a:avLst/>
          </a:prstGeom>
          <a:noFill/>
          <a:ln w="19050" algn="ctr">
            <a:solidFill>
              <a:srgbClr val="CC0000"/>
            </a:solidFill>
            <a:round/>
            <a:headEnd/>
            <a:tailEnd/>
          </a:ln>
        </p:spPr>
        <p:txBody>
          <a:bodyPr wrap="none" anchor="ctr"/>
          <a:lstStyle/>
          <a:p>
            <a:endParaRPr lang="en-US" altLang="zh-CN"/>
          </a:p>
        </p:txBody>
      </p:sp>
      <p:cxnSp>
        <p:nvCxnSpPr>
          <p:cNvPr id="62540" name="Gerade Verbindung mit Pfeil 4"/>
          <p:cNvCxnSpPr>
            <a:cxnSpLocks noChangeShapeType="1"/>
          </p:cNvCxnSpPr>
          <p:nvPr/>
        </p:nvCxnSpPr>
        <p:spPr bwMode="auto">
          <a:xfrm flipH="1">
            <a:off x="863600" y="2098675"/>
            <a:ext cx="4840288" cy="898525"/>
          </a:xfrm>
          <a:prstGeom prst="straightConnector1">
            <a:avLst/>
          </a:prstGeom>
          <a:noFill/>
          <a:ln w="25400" algn="ctr">
            <a:solidFill>
              <a:srgbClr val="C00000"/>
            </a:solidFill>
            <a:round/>
            <a:headEnd/>
            <a:tailEnd type="arrow" w="med" len="med"/>
          </a:ln>
        </p:spPr>
      </p:cxnSp>
      <p:sp>
        <p:nvSpPr>
          <p:cNvPr id="62541" name="Abgerundetes Rechteck 5"/>
          <p:cNvSpPr>
            <a:spLocks noChangeArrowheads="1"/>
          </p:cNvSpPr>
          <p:nvPr/>
        </p:nvSpPr>
        <p:spPr bwMode="auto">
          <a:xfrm>
            <a:off x="5678488" y="1798638"/>
            <a:ext cx="503237" cy="287337"/>
          </a:xfrm>
          <a:prstGeom prst="roundRect">
            <a:avLst>
              <a:gd name="adj" fmla="val 16667"/>
            </a:avLst>
          </a:prstGeom>
          <a:noFill/>
          <a:ln w="25400" algn="ctr">
            <a:solidFill>
              <a:srgbClr val="C00000"/>
            </a:solidFill>
            <a:round/>
            <a:headEnd/>
            <a:tailEnd/>
          </a:ln>
        </p:spPr>
        <p:txBody>
          <a:bodyPr/>
          <a:lstStyle/>
          <a:p>
            <a:endParaRPr lang="de-DE" altLang="zh-CN"/>
          </a:p>
        </p:txBody>
      </p:sp>
      <p:sp>
        <p:nvSpPr>
          <p:cNvPr id="62542" name="Rectangle 3"/>
          <p:cNvSpPr txBox="1">
            <a:spLocks noChangeArrowheads="1"/>
          </p:cNvSpPr>
          <p:nvPr/>
        </p:nvSpPr>
        <p:spPr bwMode="auto">
          <a:xfrm>
            <a:off x="5508625" y="2528888"/>
            <a:ext cx="3527425" cy="900112"/>
          </a:xfrm>
          <a:prstGeom prst="rect">
            <a:avLst/>
          </a:prstGeom>
          <a:noFill/>
          <a:ln w="9525">
            <a:noFill/>
            <a:miter lim="800000"/>
            <a:headEnd/>
            <a:tailEnd/>
          </a:ln>
        </p:spPr>
        <p:txBody>
          <a:bodyPr/>
          <a:lstStyle/>
          <a:p>
            <a:pPr marL="342900" indent="-342900" eaLnBrk="0" hangingPunct="0">
              <a:spcBef>
                <a:spcPts val="1200"/>
              </a:spcBef>
              <a:buFont typeface="Wingdings" pitchFamily="2" charset="2"/>
              <a:buChar char="§"/>
            </a:pPr>
            <a:r>
              <a:rPr lang="en-US" altLang="zh-CN" i="1" dirty="0">
                <a:solidFill>
                  <a:srgbClr val="003366"/>
                </a:solidFill>
                <a:latin typeface="Calibri" pitchFamily="34" charset="0"/>
              </a:rPr>
              <a:t>rec</a:t>
            </a:r>
            <a:r>
              <a:rPr lang="en-US" altLang="zh-CN" dirty="0">
                <a:solidFill>
                  <a:srgbClr val="003366"/>
                </a:solidFill>
                <a:latin typeface="Calibri" pitchFamily="34" charset="0"/>
              </a:rPr>
              <a:t>2</a:t>
            </a:r>
            <a:r>
              <a:rPr lang="zh-CN" altLang="en-US" dirty="0">
                <a:solidFill>
                  <a:srgbClr val="003366"/>
                </a:solidFill>
                <a:latin typeface="Calibri" pitchFamily="34" charset="0"/>
              </a:rPr>
              <a:t>加权高一些能改善</a:t>
            </a:r>
            <a:r>
              <a:rPr lang="en-US" altLang="zh-CN" dirty="0">
                <a:solidFill>
                  <a:srgbClr val="003366"/>
                </a:solidFill>
                <a:latin typeface="Calibri" pitchFamily="34" charset="0"/>
              </a:rPr>
              <a:t>MAE</a:t>
            </a:r>
          </a:p>
        </p:txBody>
      </p:sp>
      <p:sp>
        <p:nvSpPr>
          <p:cNvPr id="12" name="椭圆形标注 11"/>
          <p:cNvSpPr/>
          <p:nvPr/>
        </p:nvSpPr>
        <p:spPr bwMode="auto">
          <a:xfrm>
            <a:off x="642910" y="1030378"/>
            <a:ext cx="3071834" cy="1184176"/>
          </a:xfrm>
          <a:prstGeom prst="wedgeEllipseCallout">
            <a:avLst>
              <a:gd name="adj1" fmla="val 63262"/>
              <a:gd name="adj2" fmla="val 12752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ndParaRPr>
          </a:p>
        </p:txBody>
      </p:sp>
      <p:sp>
        <p:nvSpPr>
          <p:cNvPr id="14" name="TextBox 13"/>
          <p:cNvSpPr txBox="1"/>
          <p:nvPr/>
        </p:nvSpPr>
        <p:spPr>
          <a:xfrm>
            <a:off x="890838" y="1428736"/>
            <a:ext cx="2895344" cy="369332"/>
          </a:xfrm>
          <a:prstGeom prst="rect">
            <a:avLst/>
          </a:prstGeom>
          <a:noFill/>
        </p:spPr>
        <p:txBody>
          <a:bodyPr wrap="none" rtlCol="0">
            <a:spAutoFit/>
          </a:bodyPr>
          <a:lstStyle/>
          <a:p>
            <a:r>
              <a:rPr lang="en-US" altLang="zh-CN" dirty="0" smtClean="0"/>
              <a:t>1-</a:t>
            </a:r>
            <a:r>
              <a:rPr lang="zh-CN" altLang="en-US" dirty="0" smtClean="0"/>
              <a:t>（</a:t>
            </a:r>
            <a:r>
              <a:rPr lang="en-US" altLang="zh-CN" dirty="0" smtClean="0"/>
              <a:t>0.1</a:t>
            </a:r>
            <a:r>
              <a:rPr lang="zh-CN" altLang="en-US" dirty="0" smtClean="0"/>
              <a:t>*</a:t>
            </a:r>
            <a:r>
              <a:rPr lang="en-US" altLang="zh-CN" dirty="0" smtClean="0"/>
              <a:t>0.5+0.9</a:t>
            </a:r>
            <a:r>
              <a:rPr lang="zh-CN" altLang="en-US" dirty="0" smtClean="0"/>
              <a:t>*</a:t>
            </a:r>
            <a:r>
              <a:rPr lang="en-US" altLang="zh-CN" dirty="0" smtClean="0"/>
              <a:t>0.8</a:t>
            </a:r>
            <a:r>
              <a:rPr lang="zh-CN" altLang="en-US" dirty="0" smtClean="0"/>
              <a:t>）</a:t>
            </a:r>
            <a:endParaRPr lang="zh-CN" altLang="en-US" dirty="0"/>
          </a:p>
        </p:txBody>
      </p:sp>
      <p:sp>
        <p:nvSpPr>
          <p:cNvPr id="15" name="椭圆形标注 14"/>
          <p:cNvSpPr/>
          <p:nvPr/>
        </p:nvSpPr>
        <p:spPr bwMode="auto">
          <a:xfrm>
            <a:off x="4000496" y="1214446"/>
            <a:ext cx="2533944" cy="714356"/>
          </a:xfrm>
          <a:prstGeom prst="wedgeEllipseCallout">
            <a:avLst>
              <a:gd name="adj1" fmla="val -12367"/>
              <a:gd name="adj2" fmla="val 21761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erdana" pitchFamily="34" charset="0"/>
            </a:endParaRPr>
          </a:p>
        </p:txBody>
      </p:sp>
      <p:sp>
        <p:nvSpPr>
          <p:cNvPr id="16" name="TextBox 15"/>
          <p:cNvSpPr txBox="1"/>
          <p:nvPr/>
        </p:nvSpPr>
        <p:spPr>
          <a:xfrm>
            <a:off x="4105548" y="1357298"/>
            <a:ext cx="2143140" cy="369332"/>
          </a:xfrm>
          <a:prstGeom prst="rect">
            <a:avLst/>
          </a:prstGeom>
          <a:noFill/>
        </p:spPr>
        <p:txBody>
          <a:bodyPr wrap="square" rtlCol="0">
            <a:spAutoFit/>
          </a:bodyPr>
          <a:lstStyle/>
          <a:p>
            <a:r>
              <a:rPr lang="zh-CN" altLang="en-US" dirty="0" smtClean="0"/>
              <a:t>（</a:t>
            </a:r>
            <a:r>
              <a:rPr lang="en-US" altLang="zh-CN" dirty="0" smtClean="0"/>
              <a:t>0.23+0.99</a:t>
            </a:r>
            <a:r>
              <a:rPr lang="zh-CN" altLang="en-US" dirty="0" smtClean="0"/>
              <a:t>）</a:t>
            </a:r>
            <a:r>
              <a:rPr lang="en-US" altLang="zh-CN" dirty="0" smtClean="0"/>
              <a:t>/2</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animBg="1"/>
      <p:bldP spid="1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zh-CN" altLang="en-GB" smtClean="0">
                <a:latin typeface="Verdana" pitchFamily="34" charset="0"/>
                <a:ea typeface="宋体" charset="-122"/>
              </a:rPr>
              <a:t>并行式混合设计：加权式混合</a:t>
            </a:r>
            <a:endParaRPr lang="en-US" altLang="zh-CN" smtClean="0">
              <a:latin typeface="Verdana" pitchFamily="34" charset="0"/>
              <a:ea typeface="宋体" charset="-122"/>
            </a:endParaRPr>
          </a:p>
        </p:txBody>
      </p:sp>
      <p:sp>
        <p:nvSpPr>
          <p:cNvPr id="55300" name="Rectangle 3"/>
          <p:cNvSpPr>
            <a:spLocks noGrp="1" noChangeArrowheads="1"/>
          </p:cNvSpPr>
          <p:nvPr>
            <p:ph type="body" idx="1"/>
          </p:nvPr>
        </p:nvSpPr>
        <p:spPr>
          <a:xfrm>
            <a:off x="457200" y="1000108"/>
            <a:ext cx="8229600" cy="5126055"/>
          </a:xfrm>
        </p:spPr>
        <p:txBody>
          <a:bodyPr/>
          <a:lstStyle/>
          <a:p>
            <a:endParaRPr lang="en-US" altLang="zh-CN" sz="1800" dirty="0" smtClean="0">
              <a:ea typeface="宋体" charset="-122"/>
            </a:endParaRPr>
          </a:p>
          <a:p>
            <a:r>
              <a:rPr lang="zh-CN" altLang="en-US" sz="1800" dirty="0" smtClean="0">
                <a:ea typeface="宋体" charset="-122"/>
              </a:rPr>
              <a:t>刚才的方法，当</a:t>
            </a:r>
            <a:r>
              <a:rPr lang="en-US" altLang="zh-CN" sz="1800" dirty="0" smtClean="0">
                <a:ea typeface="宋体" charset="-122"/>
              </a:rPr>
              <a:t>MAE</a:t>
            </a:r>
            <a:r>
              <a:rPr lang="zh-CN" altLang="en-US" sz="1800" dirty="0" smtClean="0">
                <a:ea typeface="宋体" charset="-122"/>
              </a:rPr>
              <a:t>取值最小时，确定</a:t>
            </a:r>
            <a:r>
              <a:rPr lang="en-US" altLang="zh-CN" sz="1800" dirty="0" smtClean="0">
                <a:ea typeface="宋体" charset="-122"/>
              </a:rPr>
              <a:t>rec1</a:t>
            </a:r>
            <a:r>
              <a:rPr lang="zh-CN" altLang="en-US" sz="1800" dirty="0" smtClean="0">
                <a:ea typeface="宋体" charset="-122"/>
              </a:rPr>
              <a:t>的权值为</a:t>
            </a:r>
            <a:r>
              <a:rPr lang="en-US" altLang="zh-CN" sz="1800" dirty="0" smtClean="0">
                <a:ea typeface="宋体" charset="-122"/>
              </a:rPr>
              <a:t>0.1</a:t>
            </a:r>
            <a:r>
              <a:rPr lang="zh-CN" altLang="en-US" sz="1800" dirty="0" smtClean="0">
                <a:ea typeface="宋体" charset="-122"/>
              </a:rPr>
              <a:t>，但</a:t>
            </a:r>
            <a:r>
              <a:rPr lang="en-US" altLang="zh-CN" sz="1800" dirty="0" smtClean="0">
                <a:ea typeface="宋体" charset="-122"/>
              </a:rPr>
              <a:t> </a:t>
            </a:r>
            <a:r>
              <a:rPr lang="zh-CN" altLang="en-US" sz="1800" dirty="0" smtClean="0">
                <a:ea typeface="宋体" charset="-122"/>
              </a:rPr>
              <a:t>实际上，相对</a:t>
            </a:r>
            <a:r>
              <a:rPr lang="en-US" altLang="zh-CN" sz="1800" dirty="0" smtClean="0">
                <a:ea typeface="宋体" charset="-122"/>
              </a:rPr>
              <a:t>rec2, rec1</a:t>
            </a:r>
            <a:r>
              <a:rPr lang="zh-CN" altLang="en-US" sz="1800" dirty="0" smtClean="0">
                <a:ea typeface="宋体" charset="-122"/>
              </a:rPr>
              <a:t>对物品</a:t>
            </a:r>
            <a:r>
              <a:rPr lang="en-US" altLang="zh-CN" sz="1800" dirty="0" smtClean="0">
                <a:ea typeface="宋体" charset="-122"/>
              </a:rPr>
              <a:t>1</a:t>
            </a:r>
            <a:r>
              <a:rPr lang="zh-CN" altLang="en-US" sz="1800" dirty="0" smtClean="0">
                <a:ea typeface="宋体" charset="-122"/>
              </a:rPr>
              <a:t>和物品</a:t>
            </a:r>
            <a:r>
              <a:rPr lang="en-US" altLang="zh-CN" sz="1800" dirty="0" smtClean="0">
                <a:ea typeface="宋体" charset="-122"/>
              </a:rPr>
              <a:t>4</a:t>
            </a:r>
            <a:r>
              <a:rPr lang="zh-CN" altLang="en-US" sz="1800" dirty="0" smtClean="0">
                <a:ea typeface="宋体" charset="-122"/>
              </a:rPr>
              <a:t>的排名更高</a:t>
            </a:r>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r>
              <a:rPr lang="zh-CN" altLang="en-US" sz="1800" dirty="0" smtClean="0">
                <a:ea typeface="宋体" charset="-122"/>
              </a:rPr>
              <a:t>所以，加权时一定要小心</a:t>
            </a:r>
            <a:r>
              <a:rPr lang="en-US" altLang="zh-CN" sz="1800" dirty="0" smtClean="0">
                <a:ea typeface="宋体" charset="-122"/>
              </a:rPr>
              <a:t>!</a:t>
            </a:r>
          </a:p>
        </p:txBody>
      </p:sp>
      <p:graphicFrame>
        <p:nvGraphicFramePr>
          <p:cNvPr id="10" name="Tabelle 9"/>
          <p:cNvGraphicFramePr>
            <a:graphicFrameLocks noGrp="1"/>
          </p:cNvGraphicFramePr>
          <p:nvPr/>
        </p:nvGraphicFramePr>
        <p:xfrm>
          <a:off x="971550" y="2276475"/>
          <a:ext cx="3168351" cy="1828800"/>
        </p:xfrm>
        <a:graphic>
          <a:graphicData uri="http://schemas.openxmlformats.org/drawingml/2006/table">
            <a:tbl>
              <a:tblPr firstRow="1" bandRow="1">
                <a:tableStyleId>{5202B0CA-FC54-4496-8BCA-5EF66A818D29}</a:tableStyleId>
              </a:tblPr>
              <a:tblGrid>
                <a:gridCol w="1056117"/>
                <a:gridCol w="1056117"/>
                <a:gridCol w="1056117"/>
              </a:tblGrid>
              <a:tr h="300033">
                <a:tc gridSpan="3">
                  <a:txBody>
                    <a:bodyPr/>
                    <a:lstStyle/>
                    <a:p>
                      <a:r>
                        <a:rPr lang="de-DE" sz="1400" dirty="0" err="1" smtClean="0"/>
                        <a:t>Recommender</a:t>
                      </a:r>
                      <a:r>
                        <a:rPr lang="de-DE" sz="1400" dirty="0" smtClean="0"/>
                        <a:t> 1</a:t>
                      </a:r>
                      <a:endParaRPr lang="de-DE"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de-DE"/>
                    </a:p>
                  </a:txBody>
                  <a:tcPr/>
                </a:tc>
                <a:tc hMerge="1">
                  <a:txBody>
                    <a:bodyPr/>
                    <a:lstStyle/>
                    <a:p>
                      <a:endParaRPr lang="de-DE" dirty="0"/>
                    </a:p>
                  </a:txBody>
                  <a:tcPr/>
                </a:tc>
              </a:tr>
              <a:tr h="300033">
                <a:tc>
                  <a:txBody>
                    <a:bodyPr/>
                    <a:lstStyle/>
                    <a:p>
                      <a:r>
                        <a:rPr lang="de-DE" sz="1400" dirty="0" smtClean="0"/>
                        <a:t>Item1</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0.5</a:t>
                      </a:r>
                      <a:endParaRPr lang="de-DE" sz="1400" dirty="0"/>
                    </a:p>
                  </a:txBody>
                  <a:tcPr/>
                </a:tc>
                <a:tc>
                  <a:txBody>
                    <a:bodyPr/>
                    <a:lstStyle/>
                    <a:p>
                      <a:r>
                        <a:rPr lang="de-DE" sz="1400" dirty="0" smtClean="0"/>
                        <a:t>1</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Item2</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a:t>
                      </a:r>
                      <a:endParaRPr lang="de-DE" sz="1400" dirty="0"/>
                    </a:p>
                  </a:txBody>
                  <a:tcPr/>
                </a:tc>
                <a:tc>
                  <a:txBody>
                    <a:bodyPr/>
                    <a:lstStyle/>
                    <a:p>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Item3</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0.3</a:t>
                      </a:r>
                      <a:endParaRPr lang="de-DE" sz="1400" dirty="0"/>
                    </a:p>
                  </a:txBody>
                  <a:tcPr/>
                </a:tc>
                <a:tc>
                  <a:txBody>
                    <a:bodyPr/>
                    <a:lstStyle/>
                    <a:p>
                      <a:r>
                        <a:rPr lang="de-DE" sz="1400" dirty="0" smtClean="0"/>
                        <a:t>2</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Item4</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0.1</a:t>
                      </a:r>
                      <a:endParaRPr lang="de-DE" sz="1400" dirty="0"/>
                    </a:p>
                  </a:txBody>
                  <a:tcPr/>
                </a:tc>
                <a:tc>
                  <a:txBody>
                    <a:bodyPr/>
                    <a:lstStyle/>
                    <a:p>
                      <a:r>
                        <a:rPr lang="de-DE" sz="1400" dirty="0" smtClean="0"/>
                        <a:t>3</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Item5</a:t>
                      </a:r>
                      <a:endParaRPr lang="de-DE" sz="1400"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de-DE" sz="1400" dirty="0" smtClean="0"/>
                        <a:t>0</a:t>
                      </a:r>
                      <a:endParaRPr lang="de-DE" sz="1400" dirty="0"/>
                    </a:p>
                  </a:txBody>
                  <a:tcPr>
                    <a:lnB w="12700" cap="flat" cmpd="sng" algn="ctr">
                      <a:solidFill>
                        <a:scrgbClr r="0" g="0" b="0"/>
                      </a:solidFill>
                      <a:prstDash val="solid"/>
                      <a:round/>
                      <a:headEnd type="none" w="med" len="med"/>
                      <a:tailEnd type="none" w="med" len="med"/>
                    </a:lnB>
                  </a:tcPr>
                </a:tc>
                <a:tc>
                  <a:txBody>
                    <a:bodyPr/>
                    <a:lstStyle/>
                    <a:p>
                      <a:endParaRPr lang="de-DE" sz="14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aphicFrame>
        <p:nvGraphicFramePr>
          <p:cNvPr id="11" name="Tabelle 10"/>
          <p:cNvGraphicFramePr>
            <a:graphicFrameLocks noGrp="1"/>
          </p:cNvGraphicFramePr>
          <p:nvPr/>
        </p:nvGraphicFramePr>
        <p:xfrm>
          <a:off x="5148263" y="2276475"/>
          <a:ext cx="3168351" cy="1828800"/>
        </p:xfrm>
        <a:graphic>
          <a:graphicData uri="http://schemas.openxmlformats.org/drawingml/2006/table">
            <a:tbl>
              <a:tblPr firstRow="1" bandRow="1">
                <a:tableStyleId>{5202B0CA-FC54-4496-8BCA-5EF66A818D29}</a:tableStyleId>
              </a:tblPr>
              <a:tblGrid>
                <a:gridCol w="1056117"/>
                <a:gridCol w="1056117"/>
                <a:gridCol w="1056117"/>
              </a:tblGrid>
              <a:tr h="300033">
                <a:tc gridSpan="3">
                  <a:txBody>
                    <a:bodyPr/>
                    <a:lstStyle/>
                    <a:p>
                      <a:r>
                        <a:rPr lang="de-DE" sz="1400" dirty="0" err="1" smtClean="0"/>
                        <a:t>Recommender</a:t>
                      </a:r>
                      <a:r>
                        <a:rPr lang="de-DE" sz="1400" dirty="0" smtClean="0"/>
                        <a:t> 2</a:t>
                      </a:r>
                      <a:endParaRPr lang="de-DE"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de-DE"/>
                    </a:p>
                  </a:txBody>
                  <a:tcPr/>
                </a:tc>
                <a:tc hMerge="1">
                  <a:txBody>
                    <a:bodyPr/>
                    <a:lstStyle/>
                    <a:p>
                      <a:endParaRPr lang="de-DE" dirty="0"/>
                    </a:p>
                  </a:txBody>
                  <a:tcPr/>
                </a:tc>
              </a:tr>
              <a:tr h="300033">
                <a:tc>
                  <a:txBody>
                    <a:bodyPr/>
                    <a:lstStyle/>
                    <a:p>
                      <a:r>
                        <a:rPr lang="de-DE" sz="1400" dirty="0" smtClean="0"/>
                        <a:t>Item1</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0.8</a:t>
                      </a:r>
                      <a:endParaRPr lang="de-DE" sz="1400" dirty="0"/>
                    </a:p>
                  </a:txBody>
                  <a:tcPr/>
                </a:tc>
                <a:tc>
                  <a:txBody>
                    <a:bodyPr/>
                    <a:lstStyle/>
                    <a:p>
                      <a:r>
                        <a:rPr lang="de-DE" sz="1400" dirty="0" smtClean="0"/>
                        <a:t>2</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Item2</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0.9</a:t>
                      </a:r>
                      <a:endParaRPr lang="de-DE" sz="1400" dirty="0"/>
                    </a:p>
                  </a:txBody>
                  <a:tcPr/>
                </a:tc>
                <a:tc>
                  <a:txBody>
                    <a:bodyPr/>
                    <a:lstStyle/>
                    <a:p>
                      <a:r>
                        <a:rPr lang="de-DE" sz="1400" dirty="0" smtClean="0"/>
                        <a:t>1</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Item3</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0.4</a:t>
                      </a:r>
                      <a:endParaRPr lang="de-DE" sz="1400" dirty="0"/>
                    </a:p>
                  </a:txBody>
                  <a:tcPr/>
                </a:tc>
                <a:tc>
                  <a:txBody>
                    <a:bodyPr/>
                    <a:lstStyle/>
                    <a:p>
                      <a:r>
                        <a:rPr lang="de-DE" sz="1400" dirty="0" smtClean="0"/>
                        <a:t>3</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Item4</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a:t>
                      </a:r>
                      <a:endParaRPr lang="de-DE" sz="1400" dirty="0"/>
                    </a:p>
                  </a:txBody>
                  <a:tcPr/>
                </a:tc>
                <a:tc>
                  <a:txBody>
                    <a:bodyPr/>
                    <a:lstStyle/>
                    <a:p>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Item5</a:t>
                      </a:r>
                      <a:endParaRPr lang="de-DE" sz="1400"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de-DE" sz="1400" dirty="0" smtClean="0"/>
                        <a:t>0</a:t>
                      </a:r>
                      <a:endParaRPr lang="de-DE" sz="1400" dirty="0"/>
                    </a:p>
                  </a:txBody>
                  <a:tcPr>
                    <a:lnB w="12700" cap="flat" cmpd="sng" algn="ctr">
                      <a:solidFill>
                        <a:scrgbClr r="0" g="0" b="0"/>
                      </a:solidFill>
                      <a:prstDash val="solid"/>
                      <a:round/>
                      <a:headEnd type="none" w="med" len="med"/>
                      <a:tailEnd type="none" w="med" len="med"/>
                    </a:lnB>
                  </a:tcPr>
                </a:tc>
                <a:tc>
                  <a:txBody>
                    <a:bodyPr/>
                    <a:lstStyle/>
                    <a:p>
                      <a:endParaRPr lang="de-DE" sz="14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72749" name="Oval 6"/>
          <p:cNvSpPr>
            <a:spLocks noChangeArrowheads="1"/>
          </p:cNvSpPr>
          <p:nvPr/>
        </p:nvSpPr>
        <p:spPr bwMode="auto">
          <a:xfrm>
            <a:off x="2916238" y="2636838"/>
            <a:ext cx="647700" cy="215900"/>
          </a:xfrm>
          <a:prstGeom prst="ellipse">
            <a:avLst/>
          </a:prstGeom>
          <a:noFill/>
          <a:ln w="19050" algn="ctr">
            <a:solidFill>
              <a:srgbClr val="CC0000"/>
            </a:solidFill>
            <a:round/>
            <a:headEnd/>
            <a:tailEnd/>
          </a:ln>
        </p:spPr>
        <p:txBody>
          <a:bodyPr wrap="none" anchor="ctr"/>
          <a:lstStyle/>
          <a:p>
            <a:endParaRPr lang="en-US" altLang="zh-CN"/>
          </a:p>
        </p:txBody>
      </p:sp>
      <p:sp>
        <p:nvSpPr>
          <p:cNvPr id="72750" name="Oval 8"/>
          <p:cNvSpPr>
            <a:spLocks noChangeArrowheads="1"/>
          </p:cNvSpPr>
          <p:nvPr/>
        </p:nvSpPr>
        <p:spPr bwMode="auto">
          <a:xfrm>
            <a:off x="2916238" y="3573463"/>
            <a:ext cx="647700" cy="215900"/>
          </a:xfrm>
          <a:prstGeom prst="ellipse">
            <a:avLst/>
          </a:prstGeom>
          <a:noFill/>
          <a:ln w="19050" algn="ctr">
            <a:solidFill>
              <a:srgbClr val="CC0000"/>
            </a:solidFill>
            <a:round/>
            <a:headEnd/>
            <a:tailEnd/>
          </a:ln>
        </p:spPr>
        <p:txBody>
          <a:bodyPr wrap="none" anchor="ctr"/>
          <a:lstStyle/>
          <a:p>
            <a:endParaRPr lang="en-US" altLang="zh-CN"/>
          </a:p>
        </p:txBody>
      </p:sp>
      <p:sp>
        <p:nvSpPr>
          <p:cNvPr id="72751" name="Oval 7"/>
          <p:cNvSpPr>
            <a:spLocks noChangeArrowheads="1"/>
          </p:cNvSpPr>
          <p:nvPr/>
        </p:nvSpPr>
        <p:spPr bwMode="auto">
          <a:xfrm>
            <a:off x="7092950" y="2636838"/>
            <a:ext cx="647700" cy="215900"/>
          </a:xfrm>
          <a:prstGeom prst="ellipse">
            <a:avLst/>
          </a:prstGeom>
          <a:noFill/>
          <a:ln w="19050" algn="ctr">
            <a:solidFill>
              <a:srgbClr val="CC0000"/>
            </a:solidFill>
            <a:round/>
            <a:headEnd/>
            <a:tailEnd/>
          </a:ln>
        </p:spPr>
        <p:txBody>
          <a:bodyPr wrap="none" anchor="ctr"/>
          <a:lstStyle/>
          <a:p>
            <a:endParaRPr lang="en-US" altLang="zh-CN"/>
          </a:p>
        </p:txBody>
      </p:sp>
      <p:sp>
        <p:nvSpPr>
          <p:cNvPr id="72752" name="Oval 9"/>
          <p:cNvSpPr>
            <a:spLocks noChangeArrowheads="1"/>
          </p:cNvSpPr>
          <p:nvPr/>
        </p:nvSpPr>
        <p:spPr bwMode="auto">
          <a:xfrm>
            <a:off x="7092950" y="3500438"/>
            <a:ext cx="647700" cy="215900"/>
          </a:xfrm>
          <a:prstGeom prst="ellipse">
            <a:avLst/>
          </a:prstGeom>
          <a:noFill/>
          <a:ln w="19050" algn="ctr">
            <a:solidFill>
              <a:srgbClr val="CC0000"/>
            </a:solidFill>
            <a:round/>
            <a:headEnd/>
            <a:tailEnd/>
          </a:ln>
        </p:spPr>
        <p:txBody>
          <a:bodyPr wrap="none" anchor="ctr"/>
          <a:lstStyle/>
          <a:p>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5300">
                                            <p:txEl>
                                              <p:pRg st="7" end="7"/>
                                            </p:txEl>
                                          </p:spTgt>
                                        </p:tgtEl>
                                        <p:attrNameLst>
                                          <p:attrName>style.visibility</p:attrName>
                                        </p:attrNameLst>
                                      </p:cBhvr>
                                      <p:to>
                                        <p:strVal val="visible"/>
                                      </p:to>
                                    </p:set>
                                    <p:anim calcmode="lin" valueType="num">
                                      <p:cBhvr>
                                        <p:cTn id="7" dur="1000" fill="hold"/>
                                        <p:tgtEl>
                                          <p:spTgt spid="55300">
                                            <p:txEl>
                                              <p:pRg st="7" end="7"/>
                                            </p:txEl>
                                          </p:spTgt>
                                        </p:tgtEl>
                                        <p:attrNameLst>
                                          <p:attrName>ppt_w</p:attrName>
                                        </p:attrNameLst>
                                      </p:cBhvr>
                                      <p:tavLst>
                                        <p:tav tm="0">
                                          <p:val>
                                            <p:strVal val="#ppt_w*0.70"/>
                                          </p:val>
                                        </p:tav>
                                        <p:tav tm="100000">
                                          <p:val>
                                            <p:strVal val="#ppt_w"/>
                                          </p:val>
                                        </p:tav>
                                      </p:tavLst>
                                    </p:anim>
                                    <p:anim calcmode="lin" valueType="num">
                                      <p:cBhvr>
                                        <p:cTn id="8" dur="1000" fill="hold"/>
                                        <p:tgtEl>
                                          <p:spTgt spid="55300">
                                            <p:txEl>
                                              <p:pRg st="7" end="7"/>
                                            </p:txEl>
                                          </p:spTgt>
                                        </p:tgtEl>
                                        <p:attrNameLst>
                                          <p:attrName>ppt_h</p:attrName>
                                        </p:attrNameLst>
                                      </p:cBhvr>
                                      <p:tavLst>
                                        <p:tav tm="0">
                                          <p:val>
                                            <p:strVal val="#ppt_h"/>
                                          </p:val>
                                        </p:tav>
                                        <p:tav tm="100000">
                                          <p:val>
                                            <p:strVal val="#ppt_h"/>
                                          </p:val>
                                        </p:tav>
                                      </p:tavLst>
                                    </p:anim>
                                    <p:animEffect transition="in" filter="fade">
                                      <p:cBhvr>
                                        <p:cTn id="9" dur="1000"/>
                                        <p:tgtEl>
                                          <p:spTgt spid="553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zh-CN" altLang="en-US" smtClean="0">
                <a:ea typeface="宋体" charset="-122"/>
              </a:rPr>
              <a:t>流水线混合设计</a:t>
            </a:r>
          </a:p>
        </p:txBody>
      </p:sp>
      <p:sp>
        <p:nvSpPr>
          <p:cNvPr id="77826" name="Rectangle 3"/>
          <p:cNvSpPr>
            <a:spLocks noGrp="1" noChangeArrowheads="1"/>
          </p:cNvSpPr>
          <p:nvPr>
            <p:ph type="body" idx="1"/>
          </p:nvPr>
        </p:nvSpPr>
        <p:spPr/>
        <p:txBody>
          <a:bodyPr/>
          <a:lstStyle/>
          <a:p>
            <a:r>
              <a:rPr lang="zh-CN" altLang="en-US" sz="1800" dirty="0" smtClean="0">
                <a:ea typeface="宋体" charset="-122"/>
              </a:rPr>
              <a:t>前面的推荐系统为后续的推荐系统预处理输入数据，给下一个阶段使用</a:t>
            </a:r>
            <a:endParaRPr lang="en-US" altLang="zh-CN" sz="1600" dirty="0" smtClean="0">
              <a:ea typeface="宋体" charset="-122"/>
            </a:endParaRPr>
          </a:p>
        </p:txBody>
      </p:sp>
      <p:pic>
        <p:nvPicPr>
          <p:cNvPr id="77827" name="Picture 4" descr="Chapter_5_pipelined_hybrid"/>
          <p:cNvPicPr>
            <a:picLocks noChangeAspect="1" noChangeArrowheads="1"/>
          </p:cNvPicPr>
          <p:nvPr/>
        </p:nvPicPr>
        <p:blipFill>
          <a:blip r:embed="rId3" cstate="print"/>
          <a:srcRect/>
          <a:stretch>
            <a:fillRect/>
          </a:stretch>
        </p:blipFill>
        <p:spPr bwMode="auto">
          <a:xfrm>
            <a:off x="1187152" y="3501008"/>
            <a:ext cx="6553200" cy="1174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2" name="Rectangle 2"/>
          <p:cNvSpPr>
            <a:spLocks noGrp="1" noChangeArrowheads="1"/>
          </p:cNvSpPr>
          <p:nvPr>
            <p:ph type="title"/>
          </p:nvPr>
        </p:nvSpPr>
        <p:spPr/>
        <p:txBody>
          <a:bodyPr/>
          <a:lstStyle/>
          <a:p>
            <a:r>
              <a:rPr lang="zh-CN" altLang="en-US" dirty="0" smtClean="0">
                <a:latin typeface="Verdana" pitchFamily="34" charset="0"/>
                <a:ea typeface="宋体" charset="-122"/>
              </a:rPr>
              <a:t>流水线混合设计</a:t>
            </a:r>
            <a:endParaRPr lang="en-US" altLang="zh-CN" dirty="0" smtClean="0">
              <a:latin typeface="Verdana" pitchFamily="34" charset="0"/>
              <a:ea typeface="宋体" charset="-122"/>
            </a:endParaRPr>
          </a:p>
        </p:txBody>
      </p:sp>
      <p:sp>
        <p:nvSpPr>
          <p:cNvPr id="4143" name="Rectangle 3"/>
          <p:cNvSpPr>
            <a:spLocks noGrp="1" noChangeArrowheads="1"/>
          </p:cNvSpPr>
          <p:nvPr>
            <p:ph type="body" idx="1"/>
          </p:nvPr>
        </p:nvSpPr>
        <p:spPr/>
        <p:txBody>
          <a:bodyPr/>
          <a:lstStyle/>
          <a:p>
            <a:r>
              <a:rPr lang="zh-CN" altLang="en-US" sz="1800" dirty="0" smtClean="0">
                <a:ea typeface="宋体" charset="-122"/>
              </a:rPr>
              <a:t>前面推荐系统对推荐列表进行限制</a:t>
            </a:r>
            <a:endParaRPr lang="zh-CN" altLang="en-US" dirty="0" smtClean="0">
              <a:ea typeface="宋体" charset="-122"/>
            </a:endParaRPr>
          </a:p>
          <a:p>
            <a:pPr>
              <a:buFont typeface="Wingdings" pitchFamily="2" charset="2"/>
              <a:buNone/>
            </a:pPr>
            <a:endParaRPr lang="en-US" altLang="zh-CN" dirty="0" smtClean="0">
              <a:ea typeface="宋体" charset="-122"/>
            </a:endParaRPr>
          </a:p>
          <a:p>
            <a:r>
              <a:rPr lang="zh-CN" altLang="en-US" sz="1800" dirty="0" smtClean="0">
                <a:ea typeface="宋体" charset="-122"/>
              </a:rPr>
              <a:t>后续的推荐系统不能引入新的物品</a:t>
            </a:r>
            <a:endParaRPr lang="en-US" altLang="zh-CN" sz="1800" dirty="0" smtClean="0">
              <a:ea typeface="宋体" charset="-122"/>
            </a:endParaRPr>
          </a:p>
          <a:p>
            <a:endParaRPr lang="zh-CN" altLang="en-US" sz="1800" dirty="0" smtClean="0">
              <a:ea typeface="宋体" charset="-122"/>
            </a:endParaRPr>
          </a:p>
          <a:p>
            <a:r>
              <a:rPr lang="zh-CN" altLang="en-US" sz="1800" dirty="0" smtClean="0">
                <a:ea typeface="宋体" charset="-122"/>
              </a:rPr>
              <a:t>最终，产生一个非常精确的推荐列表</a:t>
            </a: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zh-CN" altLang="en-US" dirty="0" smtClean="0">
                <a:latin typeface="Verdana" pitchFamily="34" charset="0"/>
                <a:ea typeface="宋体" charset="-122"/>
              </a:rPr>
              <a:t>流水线混合设计</a:t>
            </a:r>
            <a:endParaRPr lang="en-US" altLang="zh-CN" dirty="0" smtClean="0">
              <a:latin typeface="Verdana" pitchFamily="34" charset="0"/>
              <a:ea typeface="宋体" charset="-122"/>
            </a:endParaRPr>
          </a:p>
        </p:txBody>
      </p:sp>
      <p:sp>
        <p:nvSpPr>
          <p:cNvPr id="82946" name="Rectangle 3"/>
          <p:cNvSpPr>
            <a:spLocks noGrp="1" noChangeArrowheads="1"/>
          </p:cNvSpPr>
          <p:nvPr>
            <p:ph type="body" idx="1"/>
          </p:nvPr>
        </p:nvSpPr>
        <p:spPr>
          <a:xfrm>
            <a:off x="457200" y="1357313"/>
            <a:ext cx="8229600" cy="4525962"/>
          </a:xfrm>
        </p:spPr>
        <p:txBody>
          <a:bodyPr/>
          <a:lstStyle/>
          <a:p>
            <a:pPr>
              <a:lnSpc>
                <a:spcPct val="90000"/>
              </a:lnSpc>
              <a:buFont typeface="Wingdings" pitchFamily="2" charset="2"/>
              <a:buNone/>
            </a:pPr>
            <a:endParaRPr lang="en-US" altLang="zh-CN" dirty="0" smtClean="0">
              <a:ea typeface="宋体" charset="-122"/>
            </a:endParaRPr>
          </a:p>
          <a:p>
            <a:pPr>
              <a:lnSpc>
                <a:spcPct val="90000"/>
              </a:lnSpc>
            </a:pPr>
            <a:r>
              <a:rPr lang="zh-CN" altLang="en-US" sz="1800" dirty="0" smtClean="0">
                <a:ea typeface="宋体" charset="-122"/>
              </a:rPr>
              <a:t>串联混合使得最终推荐的规模不断缩小</a:t>
            </a:r>
            <a:endParaRPr lang="en-US" altLang="zh-CN" sz="1800" dirty="0" smtClean="0">
              <a:ea typeface="宋体" charset="-122"/>
            </a:endParaRPr>
          </a:p>
          <a:p>
            <a:pPr>
              <a:lnSpc>
                <a:spcPct val="90000"/>
              </a:lnSpc>
              <a:buNone/>
            </a:pPr>
            <a:r>
              <a:rPr lang="zh-CN" altLang="en-US" sz="1800" dirty="0" smtClean="0">
                <a:ea typeface="宋体" charset="-122"/>
              </a:rPr>
              <a:t> </a:t>
            </a:r>
            <a:endParaRPr lang="en-US" altLang="zh-CN" sz="1800" dirty="0" smtClean="0">
              <a:ea typeface="宋体" charset="-122"/>
            </a:endParaRPr>
          </a:p>
          <a:p>
            <a:pPr>
              <a:lnSpc>
                <a:spcPct val="90000"/>
              </a:lnSpc>
              <a:buNone/>
            </a:pPr>
            <a:r>
              <a:rPr lang="zh-CN" altLang="en-US" sz="1800" dirty="0" smtClean="0">
                <a:ea typeface="宋体" charset="-122"/>
              </a:rPr>
              <a:t>一种可行的方法是</a:t>
            </a:r>
            <a:r>
              <a:rPr lang="en-US" altLang="zh-CN" sz="1800" dirty="0" smtClean="0">
                <a:ea typeface="宋体" charset="-122"/>
              </a:rPr>
              <a:t>:</a:t>
            </a:r>
          </a:p>
          <a:p>
            <a:pPr>
              <a:lnSpc>
                <a:spcPct val="90000"/>
              </a:lnSpc>
              <a:buNone/>
            </a:pPr>
            <a:endParaRPr lang="zh-CN" altLang="en-US" sz="1800" dirty="0" smtClean="0">
              <a:ea typeface="宋体" charset="-122"/>
            </a:endParaRPr>
          </a:p>
          <a:p>
            <a:pPr>
              <a:lnSpc>
                <a:spcPct val="90000"/>
              </a:lnSpc>
            </a:pPr>
            <a:r>
              <a:rPr lang="zh-CN" altLang="en-US" sz="1800" dirty="0" smtClean="0">
                <a:ea typeface="宋体" charset="-122"/>
              </a:rPr>
              <a:t>第一个推荐系统对物品进行排除</a:t>
            </a:r>
          </a:p>
          <a:p>
            <a:pPr lvl="1">
              <a:lnSpc>
                <a:spcPct val="90000"/>
              </a:lnSpc>
            </a:pPr>
            <a:r>
              <a:rPr lang="zh-CN" altLang="en-US" sz="1600" dirty="0" smtClean="0">
                <a:ea typeface="宋体" charset="-122"/>
              </a:rPr>
              <a:t>去除绝对不需要的物品 </a:t>
            </a:r>
            <a:r>
              <a:rPr lang="en-US" altLang="zh-CN" sz="1600" dirty="0" smtClean="0">
                <a:ea typeface="宋体" charset="-122"/>
              </a:rPr>
              <a:t>(</a:t>
            </a:r>
            <a:r>
              <a:rPr lang="zh-CN" altLang="en-US" sz="1600" dirty="0" smtClean="0">
                <a:ea typeface="宋体" charset="-122"/>
              </a:rPr>
              <a:t>比如</a:t>
            </a:r>
            <a:r>
              <a:rPr lang="en-US" altLang="zh-CN" sz="1600" dirty="0" smtClean="0">
                <a:ea typeface="宋体" charset="-122"/>
              </a:rPr>
              <a:t>,</a:t>
            </a:r>
            <a:r>
              <a:rPr lang="zh-CN" altLang="en-US" sz="1600" dirty="0" smtClean="0">
                <a:ea typeface="宋体" charset="-122"/>
              </a:rPr>
              <a:t>可以采用基于知识的方法</a:t>
            </a:r>
            <a:r>
              <a:rPr lang="en-US" altLang="zh-CN" sz="1600" dirty="0" smtClean="0">
                <a:ea typeface="宋体" charset="-122"/>
              </a:rPr>
              <a:t>)</a:t>
            </a:r>
          </a:p>
          <a:p>
            <a:pPr>
              <a:lnSpc>
                <a:spcPct val="90000"/>
              </a:lnSpc>
            </a:pPr>
            <a:r>
              <a:rPr lang="zh-CN" altLang="en-US" sz="1800" dirty="0" smtClean="0">
                <a:ea typeface="宋体" charset="-122"/>
              </a:rPr>
              <a:t>第二个推荐系统计算相关分值</a:t>
            </a:r>
            <a:endParaRPr lang="zh-CN" altLang="en-US" sz="1600" dirty="0" smtClean="0">
              <a:ea typeface="宋体" charset="-122"/>
            </a:endParaRPr>
          </a:p>
          <a:p>
            <a:pPr lvl="1">
              <a:lnSpc>
                <a:spcPct val="90000"/>
              </a:lnSpc>
            </a:pPr>
            <a:r>
              <a:rPr lang="zh-CN" altLang="en-US" sz="1600" dirty="0" smtClean="0">
                <a:ea typeface="宋体" charset="-122"/>
              </a:rPr>
              <a:t>调整和优化 </a:t>
            </a:r>
            <a:r>
              <a:rPr lang="en-US" altLang="zh-CN" sz="1600" dirty="0" smtClean="0">
                <a:ea typeface="宋体" charset="-122"/>
              </a:rPr>
              <a:t>(</a:t>
            </a:r>
            <a:r>
              <a:rPr lang="zh-CN" altLang="en-US" sz="1600" dirty="0" smtClean="0">
                <a:ea typeface="宋体" charset="-122"/>
              </a:rPr>
              <a:t>比如</a:t>
            </a:r>
            <a:r>
              <a:rPr lang="en-US" altLang="zh-CN" sz="1600" dirty="0" smtClean="0">
                <a:ea typeface="宋体" charset="-122"/>
              </a:rPr>
              <a:t>,</a:t>
            </a:r>
            <a:r>
              <a:rPr lang="zh-CN" altLang="en-US" sz="1600" dirty="0" smtClean="0">
                <a:ea typeface="宋体" charset="-122"/>
              </a:rPr>
              <a:t>可以采用协同过滤的方法</a:t>
            </a:r>
            <a:r>
              <a:rPr lang="en-US" altLang="zh-CN" sz="1600" dirty="0" smtClean="0">
                <a:ea typeface="宋体" charset="-122"/>
              </a:rPr>
              <a:t>)</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zh-CN" altLang="en-US" dirty="0" smtClean="0">
                <a:latin typeface="Verdana" pitchFamily="34" charset="0"/>
                <a:ea typeface="宋体" charset="-122"/>
              </a:rPr>
              <a:t>流水线混合设计</a:t>
            </a:r>
            <a:endParaRPr lang="en-US" altLang="zh-CN" dirty="0" smtClean="0">
              <a:latin typeface="Verdana" pitchFamily="34" charset="0"/>
              <a:ea typeface="宋体" charset="-122"/>
            </a:endParaRPr>
          </a:p>
        </p:txBody>
      </p:sp>
      <p:graphicFrame>
        <p:nvGraphicFramePr>
          <p:cNvPr id="2" name="Tabelle 1"/>
          <p:cNvGraphicFramePr>
            <a:graphicFrameLocks noGrp="1"/>
          </p:cNvGraphicFramePr>
          <p:nvPr/>
        </p:nvGraphicFramePr>
        <p:xfrm>
          <a:off x="539750" y="1628775"/>
          <a:ext cx="3168351" cy="1828800"/>
        </p:xfrm>
        <a:graphic>
          <a:graphicData uri="http://schemas.openxmlformats.org/drawingml/2006/table">
            <a:tbl>
              <a:tblPr firstRow="1" bandRow="1">
                <a:tableStyleId>{5202B0CA-FC54-4496-8BCA-5EF66A818D29}</a:tableStyleId>
              </a:tblPr>
              <a:tblGrid>
                <a:gridCol w="1056117"/>
                <a:gridCol w="1056117"/>
                <a:gridCol w="1056117"/>
              </a:tblGrid>
              <a:tr h="300033">
                <a:tc gridSpan="3">
                  <a:txBody>
                    <a:bodyPr/>
                    <a:lstStyle/>
                    <a:p>
                      <a:r>
                        <a:rPr lang="de-DE" sz="1400" dirty="0" err="1" smtClean="0"/>
                        <a:t>Recommender</a:t>
                      </a:r>
                      <a:r>
                        <a:rPr lang="de-DE" sz="1400" dirty="0" smtClean="0"/>
                        <a:t> 1</a:t>
                      </a:r>
                      <a:endParaRPr lang="de-DE"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de-DE"/>
                    </a:p>
                  </a:txBody>
                  <a:tcPr/>
                </a:tc>
                <a:tc hMerge="1">
                  <a:txBody>
                    <a:bodyPr/>
                    <a:lstStyle/>
                    <a:p>
                      <a:endParaRPr lang="de-DE" dirty="0"/>
                    </a:p>
                  </a:txBody>
                  <a:tcPr/>
                </a:tc>
              </a:tr>
              <a:tr h="300033">
                <a:tc>
                  <a:txBody>
                    <a:bodyPr/>
                    <a:lstStyle/>
                    <a:p>
                      <a:r>
                        <a:rPr lang="de-DE" sz="1400" dirty="0" smtClean="0"/>
                        <a:t>Item1</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0.5</a:t>
                      </a:r>
                      <a:endParaRPr lang="de-DE" sz="1400" dirty="0"/>
                    </a:p>
                  </a:txBody>
                  <a:tcPr/>
                </a:tc>
                <a:tc>
                  <a:txBody>
                    <a:bodyPr/>
                    <a:lstStyle/>
                    <a:p>
                      <a:r>
                        <a:rPr lang="de-DE" sz="1400" dirty="0" smtClean="0"/>
                        <a:t>1</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Item2</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a:t>
                      </a:r>
                      <a:endParaRPr lang="de-DE" sz="1400" dirty="0"/>
                    </a:p>
                  </a:txBody>
                  <a:tcPr/>
                </a:tc>
                <a:tc>
                  <a:txBody>
                    <a:bodyPr/>
                    <a:lstStyle/>
                    <a:p>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Item3</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0.3</a:t>
                      </a:r>
                      <a:endParaRPr lang="de-DE" sz="1400" dirty="0"/>
                    </a:p>
                  </a:txBody>
                  <a:tcPr/>
                </a:tc>
                <a:tc>
                  <a:txBody>
                    <a:bodyPr/>
                    <a:lstStyle/>
                    <a:p>
                      <a:r>
                        <a:rPr lang="de-DE" sz="1400" dirty="0" smtClean="0"/>
                        <a:t>2</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Item4</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0.1</a:t>
                      </a:r>
                      <a:endParaRPr lang="de-DE" sz="1400" dirty="0"/>
                    </a:p>
                  </a:txBody>
                  <a:tcPr/>
                </a:tc>
                <a:tc>
                  <a:txBody>
                    <a:bodyPr/>
                    <a:lstStyle/>
                    <a:p>
                      <a:r>
                        <a:rPr lang="de-DE" sz="1400" dirty="0" smtClean="0"/>
                        <a:t>3</a:t>
                      </a:r>
                      <a:endParaRPr lang="de-DE" sz="1400" dirty="0"/>
                    </a:p>
                  </a:txBody>
                  <a:tcPr>
                    <a:lnR w="12700" cap="flat" cmpd="sng" algn="ctr">
                      <a:solidFill>
                        <a:scrgbClr r="0" g="0" b="0"/>
                      </a:solidFill>
                      <a:prstDash val="solid"/>
                      <a:round/>
                      <a:headEnd type="none" w="med" len="med"/>
                      <a:tailEnd type="none" w="med" len="med"/>
                    </a:lnR>
                  </a:tcPr>
                </a:tc>
              </a:tr>
              <a:tr h="300033">
                <a:tc>
                  <a:txBody>
                    <a:bodyPr/>
                    <a:lstStyle/>
                    <a:p>
                      <a:r>
                        <a:rPr lang="de-DE" sz="1400" dirty="0" smtClean="0"/>
                        <a:t>Item5</a:t>
                      </a:r>
                      <a:endParaRPr lang="de-DE" sz="1400"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de-DE" sz="1400" dirty="0" smtClean="0"/>
                        <a:t>0</a:t>
                      </a:r>
                      <a:endParaRPr lang="de-DE" sz="1400" dirty="0"/>
                    </a:p>
                  </a:txBody>
                  <a:tcPr>
                    <a:lnB w="12700" cap="flat" cmpd="sng" algn="ctr">
                      <a:solidFill>
                        <a:scrgbClr r="0" g="0" b="0"/>
                      </a:solidFill>
                      <a:prstDash val="solid"/>
                      <a:round/>
                      <a:headEnd type="none" w="med" len="med"/>
                      <a:tailEnd type="none" w="med" len="med"/>
                    </a:lnB>
                  </a:tcPr>
                </a:tc>
                <a:tc>
                  <a:txBody>
                    <a:bodyPr/>
                    <a:lstStyle/>
                    <a:p>
                      <a:endParaRPr lang="de-DE" sz="14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aphicFrame>
        <p:nvGraphicFramePr>
          <p:cNvPr id="12" name="Tabelle 11"/>
          <p:cNvGraphicFramePr>
            <a:graphicFrameLocks noGrp="1"/>
          </p:cNvGraphicFramePr>
          <p:nvPr/>
        </p:nvGraphicFramePr>
        <p:xfrm>
          <a:off x="5219700" y="1628775"/>
          <a:ext cx="3168351" cy="1828800"/>
        </p:xfrm>
        <a:graphic>
          <a:graphicData uri="http://schemas.openxmlformats.org/drawingml/2006/table">
            <a:tbl>
              <a:tblPr firstRow="1" bandRow="1">
                <a:tableStyleId>{5202B0CA-FC54-4496-8BCA-5EF66A818D29}</a:tableStyleId>
              </a:tblPr>
              <a:tblGrid>
                <a:gridCol w="1056117"/>
                <a:gridCol w="1056117"/>
                <a:gridCol w="1056117"/>
              </a:tblGrid>
              <a:tr h="276031">
                <a:tc gridSpan="3">
                  <a:txBody>
                    <a:bodyPr/>
                    <a:lstStyle/>
                    <a:p>
                      <a:r>
                        <a:rPr lang="de-DE" sz="1400" dirty="0" err="1" smtClean="0"/>
                        <a:t>Recommender</a:t>
                      </a:r>
                      <a:r>
                        <a:rPr lang="de-DE" sz="1400" dirty="0" smtClean="0"/>
                        <a:t> 2</a:t>
                      </a:r>
                      <a:endParaRPr lang="de-DE"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de-DE"/>
                    </a:p>
                  </a:txBody>
                  <a:tcPr/>
                </a:tc>
                <a:tc hMerge="1">
                  <a:txBody>
                    <a:bodyPr/>
                    <a:lstStyle/>
                    <a:p>
                      <a:endParaRPr lang="de-DE" dirty="0"/>
                    </a:p>
                  </a:txBody>
                  <a:tcPr/>
                </a:tc>
              </a:tr>
              <a:tr h="276031">
                <a:tc>
                  <a:txBody>
                    <a:bodyPr/>
                    <a:lstStyle/>
                    <a:p>
                      <a:r>
                        <a:rPr lang="de-DE" sz="1400" dirty="0" smtClean="0"/>
                        <a:t>Item1</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0.8</a:t>
                      </a:r>
                      <a:endParaRPr lang="de-DE" sz="1400" dirty="0"/>
                    </a:p>
                  </a:txBody>
                  <a:tcPr/>
                </a:tc>
                <a:tc>
                  <a:txBody>
                    <a:bodyPr/>
                    <a:lstStyle/>
                    <a:p>
                      <a:r>
                        <a:rPr lang="de-DE" sz="1400" dirty="0" smtClean="0"/>
                        <a:t>2</a:t>
                      </a:r>
                      <a:endParaRPr lang="de-DE" sz="1400" dirty="0"/>
                    </a:p>
                  </a:txBody>
                  <a:tcPr>
                    <a:lnR w="12700" cap="flat" cmpd="sng" algn="ctr">
                      <a:solidFill>
                        <a:scrgbClr r="0" g="0" b="0"/>
                      </a:solidFill>
                      <a:prstDash val="solid"/>
                      <a:round/>
                      <a:headEnd type="none" w="med" len="med"/>
                      <a:tailEnd type="none" w="med" len="med"/>
                    </a:lnR>
                  </a:tcPr>
                </a:tc>
              </a:tr>
              <a:tr h="276031">
                <a:tc>
                  <a:txBody>
                    <a:bodyPr/>
                    <a:lstStyle/>
                    <a:p>
                      <a:r>
                        <a:rPr lang="de-DE" sz="1400" dirty="0" smtClean="0"/>
                        <a:t>Item2</a:t>
                      </a:r>
                      <a:endParaRPr lang="de-DE" sz="1400" dirty="0"/>
                    </a:p>
                  </a:txBody>
                  <a:tcPr>
                    <a:lnL w="12700" cap="flat" cmpd="sng" algn="ctr">
                      <a:solidFill>
                        <a:scrgbClr r="0" g="0" b="0"/>
                      </a:solidFill>
                      <a:prstDash val="solid"/>
                      <a:round/>
                      <a:headEnd type="none" w="med" len="med"/>
                      <a:tailEnd type="none" w="med" len="med"/>
                    </a:lnL>
                  </a:tcPr>
                </a:tc>
                <a:tc>
                  <a:txBody>
                    <a:bodyPr/>
                    <a:lstStyle/>
                    <a:p>
                      <a:r>
                        <a:rPr lang="de-DE" sz="1400" dirty="0" smtClean="0"/>
                        <a:t>0.9</a:t>
                      </a:r>
                      <a:endParaRPr lang="de-DE" sz="1400" dirty="0"/>
                    </a:p>
                  </a:txBody>
                  <a:tcPr/>
                </a:tc>
                <a:tc>
                  <a:txBody>
                    <a:bodyPr/>
                    <a:lstStyle/>
                    <a:p>
                      <a:r>
                        <a:rPr lang="de-DE" sz="1400" dirty="0" smtClean="0"/>
                        <a:t>1</a:t>
                      </a:r>
                      <a:endParaRPr lang="de-DE" sz="1400" dirty="0"/>
                    </a:p>
                  </a:txBody>
                  <a:tcPr>
                    <a:lnR w="12700" cap="flat" cmpd="sng" algn="ctr">
                      <a:solidFill>
                        <a:scrgbClr r="0" g="0" b="0"/>
                      </a:solidFill>
                      <a:prstDash val="solid"/>
                      <a:round/>
                      <a:headEnd type="none" w="med" len="med"/>
                      <a:tailEnd type="none" w="med" len="med"/>
                    </a:lnR>
                  </a:tcPr>
                </a:tc>
              </a:tr>
              <a:tr h="276031">
                <a:tc>
                  <a:txBody>
                    <a:bodyPr/>
                    <a:lstStyle/>
                    <a:p>
                      <a:r>
                        <a:rPr lang="de-DE" sz="1400" dirty="0" smtClean="0"/>
                        <a:t>Item3</a:t>
                      </a:r>
                      <a:endParaRPr lang="de-DE" sz="1400" dirty="0"/>
                    </a:p>
                  </a:txBody>
                  <a:tcPr>
                    <a:lnL w="12700" cap="flat" cmpd="sng" algn="ctr">
                      <a:solidFill>
                        <a:scrgbClr r="0" g="0" b="0"/>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r>
                        <a:rPr lang="de-DE" sz="1400" dirty="0" smtClean="0"/>
                        <a:t>0.4</a:t>
                      </a:r>
                      <a:endParaRPr lang="de-DE" sz="1400" dirty="0"/>
                    </a:p>
                  </a:txBody>
                  <a:tcPr>
                    <a:lnB w="12700" cap="flat" cmpd="sng" algn="ctr">
                      <a:noFill/>
                      <a:prstDash val="solid"/>
                      <a:round/>
                      <a:headEnd type="none" w="med" len="med"/>
                      <a:tailEnd type="none" w="med" len="med"/>
                    </a:lnB>
                  </a:tcPr>
                </a:tc>
                <a:tc>
                  <a:txBody>
                    <a:bodyPr/>
                    <a:lstStyle/>
                    <a:p>
                      <a:r>
                        <a:rPr lang="de-DE" sz="1400" dirty="0" smtClean="0"/>
                        <a:t>3</a:t>
                      </a:r>
                      <a:endParaRPr lang="de-DE" sz="1400" dirty="0"/>
                    </a:p>
                  </a:txBody>
                  <a:tcPr>
                    <a:lnR w="12700" cap="flat" cmpd="sng" algn="ctr">
                      <a:solidFill>
                        <a:scrgbClr r="0" g="0" b="0"/>
                      </a:solidFill>
                      <a:prstDash val="solid"/>
                      <a:round/>
                      <a:headEnd type="none" w="med" len="med"/>
                      <a:tailEnd type="none" w="med" len="med"/>
                    </a:lnR>
                  </a:tcPr>
                </a:tc>
              </a:tr>
              <a:tr h="276031">
                <a:tc>
                  <a:txBody>
                    <a:bodyPr/>
                    <a:lstStyle/>
                    <a:p>
                      <a:r>
                        <a:rPr lang="de-DE" sz="1400" dirty="0" smtClean="0"/>
                        <a:t>Item4</a:t>
                      </a:r>
                      <a:endParaRPr lang="de-DE" sz="1400"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de-DE" sz="1400" dirty="0" smtClean="0"/>
                        <a:t>0</a:t>
                      </a:r>
                      <a:endParaRPr lang="de-D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de-DE" sz="14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276031">
                <a:tc>
                  <a:txBody>
                    <a:bodyPr/>
                    <a:lstStyle/>
                    <a:p>
                      <a:r>
                        <a:rPr lang="de-DE" sz="1400" dirty="0" smtClean="0"/>
                        <a:t>Item5</a:t>
                      </a:r>
                      <a:endParaRPr lang="de-DE" sz="1400" dirty="0"/>
                    </a:p>
                  </a:txBody>
                  <a:tcPr>
                    <a:lnL w="12700" cap="flat" cmpd="sng" algn="ctr">
                      <a:solidFill>
                        <a:scrgbClr r="0" g="0" b="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de-DE" sz="1400" dirty="0" smtClean="0"/>
                        <a:t>0</a:t>
                      </a:r>
                      <a:endParaRPr lang="de-DE" sz="1400" dirty="0"/>
                    </a:p>
                  </a:txBody>
                  <a:tcP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de-DE" sz="14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aphicFrame>
        <p:nvGraphicFramePr>
          <p:cNvPr id="13" name="Tabelle 12"/>
          <p:cNvGraphicFramePr>
            <a:graphicFrameLocks noGrp="1"/>
          </p:cNvGraphicFramePr>
          <p:nvPr/>
        </p:nvGraphicFramePr>
        <p:xfrm>
          <a:off x="3203575" y="3933825"/>
          <a:ext cx="3168650" cy="1828800"/>
        </p:xfrm>
        <a:graphic>
          <a:graphicData uri="http://schemas.openxmlformats.org/drawingml/2006/table">
            <a:tbl>
              <a:tblPr/>
              <a:tblGrid>
                <a:gridCol w="1055688"/>
                <a:gridCol w="1057275"/>
                <a:gridCol w="1055687"/>
              </a:tblGrid>
              <a:tr h="287338">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1" i="0" u="none" strike="noStrike" cap="none" normalizeH="0" baseline="0" dirty="0" smtClean="0">
                          <a:ln>
                            <a:noFill/>
                          </a:ln>
                          <a:solidFill>
                            <a:srgbClr val="FFFFFF"/>
                          </a:solidFill>
                          <a:effectLst/>
                          <a:latin typeface="Verdana" pitchFamily="34" charset="0"/>
                          <a:ea typeface="宋体" charset="-122"/>
                        </a:rPr>
                        <a:t>Recommender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hMerge="1">
                  <a:txBody>
                    <a:bodyPr/>
                    <a:lstStyle/>
                    <a:p>
                      <a:endParaRPr lang="zh-CN" altLang="en-US"/>
                    </a:p>
                  </a:txBody>
                  <a:tcPr/>
                </a:tc>
                <a:tc hMerge="1">
                  <a:txBody>
                    <a:bodyPr/>
                    <a:lstStyle/>
                    <a:p>
                      <a:endParaRPr lang="zh-CN" altLang="en-US"/>
                    </a:p>
                  </a:txBody>
                  <a:tcPr/>
                </a:tc>
              </a:tr>
              <a:tr h="287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Item1</a:t>
                      </a: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0.80</a:t>
                      </a:r>
                    </a:p>
                  </a:txBody>
                  <a:tcPr horzOverflow="overflow">
                    <a:lnL>
                      <a:noFill/>
                    </a:lnL>
                    <a:lnR>
                      <a:noFill/>
                    </a:lnR>
                    <a:lnT>
                      <a:noFill/>
                    </a:lnT>
                    <a:lnB>
                      <a:noFill/>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1</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BCBCB"/>
                    </a:solidFill>
                  </a:tcPr>
                </a:tc>
              </a:tr>
              <a:tr h="287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Item2</a:t>
                      </a: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0.00</a:t>
                      </a: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zh-CN" sz="1400" b="0" i="0" u="none" strike="noStrike" cap="none" normalizeH="0" baseline="0" smtClean="0">
                        <a:ln>
                          <a:noFill/>
                        </a:ln>
                        <a:solidFill>
                          <a:srgbClr val="000000"/>
                        </a:solidFill>
                        <a:effectLst/>
                        <a:latin typeface="Verdana" pitchFamily="34" charset="0"/>
                        <a:ea typeface="宋体"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E7E7E7"/>
                    </a:solidFill>
                  </a:tcPr>
                </a:tc>
              </a:tr>
              <a:tr h="287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Item3</a:t>
                      </a: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0.40</a:t>
                      </a:r>
                    </a:p>
                  </a:txBody>
                  <a:tcPr horzOverflow="overflow">
                    <a:lnL>
                      <a:noFill/>
                    </a:lnL>
                    <a:lnR>
                      <a:noFill/>
                    </a:lnR>
                    <a:lnT>
                      <a:noFill/>
                    </a:lnT>
                    <a:lnB>
                      <a:noFill/>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2</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BCBCB"/>
                    </a:solidFill>
                  </a:tcPr>
                </a:tc>
              </a:tr>
              <a:tr h="287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Item4</a:t>
                      </a: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0.00</a:t>
                      </a: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zh-CN" sz="1400" b="0" i="0" u="none" strike="noStrike" cap="none" normalizeH="0" baseline="0" smtClean="0">
                        <a:ln>
                          <a:noFill/>
                        </a:ln>
                        <a:solidFill>
                          <a:srgbClr val="000000"/>
                        </a:solidFill>
                        <a:effectLst/>
                        <a:latin typeface="Verdana" pitchFamily="34" charset="0"/>
                        <a:ea typeface="宋体" charset="-122"/>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E7E7E7"/>
                    </a:solidFill>
                  </a:tcPr>
                </a:tc>
              </a:tr>
              <a:tr h="287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Item5</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zh-CN" sz="1400" b="0" i="0" u="none" strike="noStrike" cap="none" normalizeH="0" baseline="0" smtClean="0">
                          <a:ln>
                            <a:noFill/>
                          </a:ln>
                          <a:solidFill>
                            <a:srgbClr val="000000"/>
                          </a:solidFill>
                          <a:effectLst/>
                          <a:latin typeface="Verdana" pitchFamily="34" charset="0"/>
                          <a:ea typeface="宋体" charset="-122"/>
                        </a:rPr>
                        <a:t>0.00</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altLang="zh-CN" sz="1400" b="0" i="0" u="none" strike="noStrike" cap="none" normalizeH="0" baseline="0" smtClean="0">
                        <a:ln>
                          <a:noFill/>
                        </a:ln>
                        <a:solidFill>
                          <a:srgbClr val="000000"/>
                        </a:solidFill>
                        <a:effectLst/>
                        <a:latin typeface="Verdana" pitchFamily="34" charset="0"/>
                        <a:ea typeface="宋体" charset="-122"/>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bl>
          </a:graphicData>
        </a:graphic>
      </p:graphicFrame>
      <p:sp>
        <p:nvSpPr>
          <p:cNvPr id="85057" name="Line 10"/>
          <p:cNvSpPr>
            <a:spLocks noChangeShapeType="1"/>
          </p:cNvSpPr>
          <p:nvPr/>
        </p:nvSpPr>
        <p:spPr bwMode="auto">
          <a:xfrm>
            <a:off x="1908175" y="2492375"/>
            <a:ext cx="2376488" cy="2160588"/>
          </a:xfrm>
          <a:prstGeom prst="line">
            <a:avLst/>
          </a:prstGeom>
          <a:noFill/>
          <a:ln w="19050">
            <a:solidFill>
              <a:srgbClr val="CC0000"/>
            </a:solidFill>
            <a:round/>
            <a:headEnd/>
            <a:tailEnd type="triangle" w="med" len="med"/>
          </a:ln>
        </p:spPr>
        <p:txBody>
          <a:bodyPr/>
          <a:lstStyle/>
          <a:p>
            <a:endParaRPr lang="zh-CN" altLang="en-US"/>
          </a:p>
        </p:txBody>
      </p:sp>
      <p:sp>
        <p:nvSpPr>
          <p:cNvPr id="85058" name="Line 8"/>
          <p:cNvSpPr>
            <a:spLocks noChangeShapeType="1"/>
          </p:cNvSpPr>
          <p:nvPr/>
        </p:nvSpPr>
        <p:spPr bwMode="auto">
          <a:xfrm flipH="1">
            <a:off x="4787900" y="2205038"/>
            <a:ext cx="1655763" cy="2087562"/>
          </a:xfrm>
          <a:prstGeom prst="line">
            <a:avLst/>
          </a:prstGeom>
          <a:noFill/>
          <a:ln w="19050">
            <a:solidFill>
              <a:srgbClr val="CC0000"/>
            </a:solidFill>
            <a:round/>
            <a:headEnd/>
            <a:tailEnd type="triangle" w="med" len="med"/>
          </a:ln>
        </p:spPr>
        <p:txBody>
          <a:bodyPr/>
          <a:lstStyle/>
          <a:p>
            <a:endParaRPr lang="zh-CN" altLang="en-US"/>
          </a:p>
        </p:txBody>
      </p:sp>
      <p:sp>
        <p:nvSpPr>
          <p:cNvPr id="85059" name="Oval 7"/>
          <p:cNvSpPr>
            <a:spLocks noChangeArrowheads="1"/>
          </p:cNvSpPr>
          <p:nvPr/>
        </p:nvSpPr>
        <p:spPr bwMode="auto">
          <a:xfrm>
            <a:off x="6227763" y="1989138"/>
            <a:ext cx="647700" cy="215900"/>
          </a:xfrm>
          <a:prstGeom prst="ellipse">
            <a:avLst/>
          </a:prstGeom>
          <a:noFill/>
          <a:ln w="19050" algn="ctr">
            <a:solidFill>
              <a:srgbClr val="CC0000"/>
            </a:solidFill>
            <a:round/>
            <a:headEnd/>
            <a:tailEnd/>
          </a:ln>
        </p:spPr>
        <p:txBody>
          <a:bodyPr wrap="none" anchor="ctr"/>
          <a:lstStyle/>
          <a:p>
            <a:endParaRPr lang="en-US" altLang="zh-CN"/>
          </a:p>
        </p:txBody>
      </p:sp>
      <p:sp>
        <p:nvSpPr>
          <p:cNvPr id="85060" name="Oval 9"/>
          <p:cNvSpPr>
            <a:spLocks noChangeArrowheads="1"/>
          </p:cNvSpPr>
          <p:nvPr/>
        </p:nvSpPr>
        <p:spPr bwMode="auto">
          <a:xfrm>
            <a:off x="1403350" y="2276475"/>
            <a:ext cx="647700" cy="215900"/>
          </a:xfrm>
          <a:prstGeom prst="ellipse">
            <a:avLst/>
          </a:prstGeom>
          <a:noFill/>
          <a:ln w="19050" algn="ctr">
            <a:solidFill>
              <a:srgbClr val="CC0000"/>
            </a:solidFill>
            <a:round/>
            <a:headEnd/>
            <a:tailEnd/>
          </a:ln>
        </p:spPr>
        <p:txBody>
          <a:bodyPr wrap="none" anchor="ctr"/>
          <a:lstStyle/>
          <a:p>
            <a:endParaRPr lang="en-US" altLang="zh-CN"/>
          </a:p>
        </p:txBody>
      </p:sp>
      <p:sp>
        <p:nvSpPr>
          <p:cNvPr id="85061" name="Rectangle 3"/>
          <p:cNvSpPr txBox="1">
            <a:spLocks noChangeArrowheads="1"/>
          </p:cNvSpPr>
          <p:nvPr/>
        </p:nvSpPr>
        <p:spPr bwMode="auto">
          <a:xfrm>
            <a:off x="971624" y="3537769"/>
            <a:ext cx="2808288" cy="395287"/>
          </a:xfrm>
          <a:prstGeom prst="rect">
            <a:avLst/>
          </a:prstGeom>
          <a:noFill/>
          <a:ln w="9525">
            <a:noFill/>
            <a:miter lim="800000"/>
            <a:headEnd/>
            <a:tailEnd/>
          </a:ln>
        </p:spPr>
        <p:txBody>
          <a:bodyPr lIns="0" rIns="0"/>
          <a:lstStyle/>
          <a:p>
            <a:pPr marL="179388" lvl="1" indent="1588" eaLnBrk="0" hangingPunct="0">
              <a:lnSpc>
                <a:spcPct val="90000"/>
              </a:lnSpc>
              <a:spcBef>
                <a:spcPct val="20000"/>
              </a:spcBef>
            </a:pPr>
            <a:r>
              <a:rPr lang="zh-CN" altLang="en-US" dirty="0" smtClean="0">
                <a:solidFill>
                  <a:srgbClr val="003366"/>
                </a:solidFill>
              </a:rPr>
              <a:t>去除</a:t>
            </a:r>
            <a:r>
              <a:rPr lang="zh-CN" altLang="en-US" dirty="0">
                <a:solidFill>
                  <a:srgbClr val="003366"/>
                </a:solidFill>
              </a:rPr>
              <a:t>不需要的物品</a:t>
            </a:r>
            <a:endParaRPr lang="en-US" altLang="zh-CN" dirty="0">
              <a:solidFill>
                <a:srgbClr val="003366"/>
              </a:solidFill>
            </a:endParaRPr>
          </a:p>
        </p:txBody>
      </p:sp>
      <p:sp>
        <p:nvSpPr>
          <p:cNvPr id="85062" name="Rectangle 3"/>
          <p:cNvSpPr txBox="1">
            <a:spLocks noChangeArrowheads="1"/>
          </p:cNvSpPr>
          <p:nvPr/>
        </p:nvSpPr>
        <p:spPr bwMode="auto">
          <a:xfrm>
            <a:off x="5076056" y="3501008"/>
            <a:ext cx="3276600" cy="433387"/>
          </a:xfrm>
          <a:prstGeom prst="rect">
            <a:avLst/>
          </a:prstGeom>
          <a:noFill/>
          <a:ln w="9525">
            <a:noFill/>
            <a:miter lim="800000"/>
            <a:headEnd/>
            <a:tailEnd/>
          </a:ln>
        </p:spPr>
        <p:txBody>
          <a:bodyPr/>
          <a:lstStyle/>
          <a:p>
            <a:pPr lvl="1" algn="ctr" eaLnBrk="0" hangingPunct="0">
              <a:lnSpc>
                <a:spcPct val="90000"/>
              </a:lnSpc>
              <a:spcBef>
                <a:spcPct val="20000"/>
              </a:spcBef>
            </a:pPr>
            <a:r>
              <a:rPr lang="zh-CN" altLang="en-US" b="0" dirty="0" smtClean="0">
                <a:solidFill>
                  <a:srgbClr val="003366"/>
                </a:solidFill>
              </a:rPr>
              <a:t>调整</a:t>
            </a:r>
            <a:r>
              <a:rPr lang="zh-CN" altLang="en-US" b="0" dirty="0">
                <a:solidFill>
                  <a:srgbClr val="003366"/>
                </a:solidFill>
              </a:rPr>
              <a:t>和优化</a:t>
            </a:r>
            <a:endParaRPr lang="en-US" altLang="zh-CN" b="0" dirty="0">
              <a:solidFill>
                <a:srgbClr val="003366"/>
              </a:solidFill>
            </a:endParaRP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68313" y="2060575"/>
            <a:ext cx="8229600" cy="1143000"/>
          </a:xfrm>
          <a:prstGeom prst="rect">
            <a:avLst/>
          </a:prstGeom>
          <a:noFill/>
          <a:ln w="9525">
            <a:noFill/>
            <a:miter lim="800000"/>
            <a:headEnd/>
            <a:tailEnd/>
          </a:ln>
        </p:spPr>
        <p:txBody>
          <a:bodyPr anchor="ctr"/>
          <a:lstStyle/>
          <a:p>
            <a:pPr algn="ctr" eaLnBrk="0" hangingPunct="0"/>
            <a:r>
              <a:rPr lang="zh-CN" altLang="en-US" sz="3200" dirty="0" smtClean="0">
                <a:solidFill>
                  <a:srgbClr val="FF0000"/>
                </a:solidFill>
                <a:latin typeface="Calibri" pitchFamily="34" charset="0"/>
              </a:rPr>
              <a:t>基于上下文的推荐</a:t>
            </a:r>
            <a:endParaRPr lang="zh-CN" altLang="en-US" sz="3200"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125" y="-8483525"/>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5" name="Freeform 3"/>
          <p:cNvSpPr/>
          <p:nvPr/>
        </p:nvSpPr>
        <p:spPr>
          <a:xfrm>
            <a:off x="387840" y="-8346365"/>
            <a:ext cx="138167" cy="141783"/>
          </a:xfrm>
          <a:custGeom>
            <a:avLst/>
            <a:gdLst>
              <a:gd name="connsiteX0" fmla="*/ 0 w 68580"/>
              <a:gd name="connsiteY0" fmla="*/ 70104 h 70104"/>
              <a:gd name="connsiteX1" fmla="*/ 68580 w 68580"/>
              <a:gd name="connsiteY1" fmla="*/ 70104 h 70104"/>
              <a:gd name="connsiteX2" fmla="*/ 68580 w 68580"/>
              <a:gd name="connsiteY2" fmla="*/ 0 h 70104"/>
              <a:gd name="connsiteX3" fmla="*/ 0 w 68580"/>
              <a:gd name="connsiteY3" fmla="*/ 0 h 70104"/>
              <a:gd name="connsiteX4" fmla="*/ 0 w 68580"/>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70104">
                <a:moveTo>
                  <a:pt x="0" y="70104"/>
                </a:moveTo>
                <a:lnTo>
                  <a:pt x="68580" y="70104"/>
                </a:lnTo>
                <a:lnTo>
                  <a:pt x="68580" y="0"/>
                </a:lnTo>
                <a:lnTo>
                  <a:pt x="0" y="0"/>
                </a:lnTo>
                <a:lnTo>
                  <a:pt x="0" y="7010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6" name="Freeform 3"/>
          <p:cNvSpPr/>
          <p:nvPr/>
        </p:nvSpPr>
        <p:spPr>
          <a:xfrm>
            <a:off x="526007" y="-8483525"/>
            <a:ext cx="141238" cy="140242"/>
          </a:xfrm>
          <a:custGeom>
            <a:avLst/>
            <a:gdLst>
              <a:gd name="connsiteX0" fmla="*/ 0 w 70104"/>
              <a:gd name="connsiteY0" fmla="*/ 69342 h 69342"/>
              <a:gd name="connsiteX1" fmla="*/ 70103 w 70104"/>
              <a:gd name="connsiteY1" fmla="*/ 69342 h 69342"/>
              <a:gd name="connsiteX2" fmla="*/ 70103 w 70104"/>
              <a:gd name="connsiteY2" fmla="*/ 0 h 69342"/>
              <a:gd name="connsiteX3" fmla="*/ 0 w 70104"/>
              <a:gd name="connsiteY3" fmla="*/ 0 h 69342"/>
              <a:gd name="connsiteX4" fmla="*/ 0 w 70104"/>
              <a:gd name="connsiteY4" fmla="*/ 69342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69342">
                <a:moveTo>
                  <a:pt x="0" y="69342"/>
                </a:moveTo>
                <a:lnTo>
                  <a:pt x="70103" y="69342"/>
                </a:lnTo>
                <a:lnTo>
                  <a:pt x="70103" y="0"/>
                </a:lnTo>
                <a:lnTo>
                  <a:pt x="0" y="0"/>
                </a:lnTo>
                <a:lnTo>
                  <a:pt x="0" y="69342"/>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7" name="Freeform 3"/>
          <p:cNvSpPr/>
          <p:nvPr/>
        </p:nvSpPr>
        <p:spPr>
          <a:xfrm>
            <a:off x="526007" y="-8346365"/>
            <a:ext cx="141238" cy="141783"/>
          </a:xfrm>
          <a:custGeom>
            <a:avLst/>
            <a:gdLst>
              <a:gd name="connsiteX0" fmla="*/ 0 w 70104"/>
              <a:gd name="connsiteY0" fmla="*/ 70104 h 70104"/>
              <a:gd name="connsiteX1" fmla="*/ 70103 w 70104"/>
              <a:gd name="connsiteY1" fmla="*/ 70104 h 70104"/>
              <a:gd name="connsiteX2" fmla="*/ 70103 w 70104"/>
              <a:gd name="connsiteY2" fmla="*/ 0 h 70104"/>
              <a:gd name="connsiteX3" fmla="*/ 0 w 70104"/>
              <a:gd name="connsiteY3" fmla="*/ 0 h 70104"/>
              <a:gd name="connsiteX4" fmla="*/ 0 w 70104"/>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70104">
                <a:moveTo>
                  <a:pt x="0" y="70104"/>
                </a:moveTo>
                <a:lnTo>
                  <a:pt x="70103" y="70104"/>
                </a:lnTo>
                <a:lnTo>
                  <a:pt x="70103" y="0"/>
                </a:lnTo>
                <a:lnTo>
                  <a:pt x="0" y="0"/>
                </a:lnTo>
                <a:lnTo>
                  <a:pt x="0" y="70104"/>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8" name="Freeform 3"/>
          <p:cNvSpPr/>
          <p:nvPr/>
        </p:nvSpPr>
        <p:spPr>
          <a:xfrm>
            <a:off x="251208" y="-8206120"/>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9" name="Freeform 3"/>
          <p:cNvSpPr/>
          <p:nvPr/>
        </p:nvSpPr>
        <p:spPr>
          <a:xfrm>
            <a:off x="106899" y="-8344821"/>
            <a:ext cx="142773" cy="138699"/>
          </a:xfrm>
          <a:custGeom>
            <a:avLst/>
            <a:gdLst>
              <a:gd name="connsiteX0" fmla="*/ 0 w 70866"/>
              <a:gd name="connsiteY0" fmla="*/ 68579 h 68579"/>
              <a:gd name="connsiteX1" fmla="*/ 70866 w 70866"/>
              <a:gd name="connsiteY1" fmla="*/ 68579 h 68579"/>
              <a:gd name="connsiteX2" fmla="*/ 70866 w 70866"/>
              <a:gd name="connsiteY2" fmla="*/ 0 h 68579"/>
              <a:gd name="connsiteX3" fmla="*/ 0 w 70866"/>
              <a:gd name="connsiteY3" fmla="*/ 0 h 68579"/>
              <a:gd name="connsiteX4" fmla="*/ 0 w 70866"/>
              <a:gd name="connsiteY4" fmla="*/ 68579 h 685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866" h="68579">
                <a:moveTo>
                  <a:pt x="0" y="68579"/>
                </a:moveTo>
                <a:lnTo>
                  <a:pt x="70866" y="68579"/>
                </a:lnTo>
                <a:lnTo>
                  <a:pt x="70866" y="0"/>
                </a:lnTo>
                <a:lnTo>
                  <a:pt x="0" y="0"/>
                </a:lnTo>
                <a:lnTo>
                  <a:pt x="0" y="68579"/>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0" name="Freeform 3"/>
          <p:cNvSpPr/>
          <p:nvPr/>
        </p:nvSpPr>
        <p:spPr>
          <a:xfrm>
            <a:off x="387840" y="-8209202"/>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1" name="Freeform 3"/>
          <p:cNvSpPr/>
          <p:nvPr/>
        </p:nvSpPr>
        <p:spPr>
          <a:xfrm>
            <a:off x="251208" y="-8068960"/>
            <a:ext cx="138167" cy="137158"/>
          </a:xfrm>
          <a:custGeom>
            <a:avLst/>
            <a:gdLst>
              <a:gd name="connsiteX0" fmla="*/ 0 w 68580"/>
              <a:gd name="connsiteY0" fmla="*/ 67817 h 67817"/>
              <a:gd name="connsiteX1" fmla="*/ 68580 w 68580"/>
              <a:gd name="connsiteY1" fmla="*/ 67817 h 67817"/>
              <a:gd name="connsiteX2" fmla="*/ 68580 w 68580"/>
              <a:gd name="connsiteY2" fmla="*/ 0 h 67817"/>
              <a:gd name="connsiteX3" fmla="*/ 0 w 68580"/>
              <a:gd name="connsiteY3" fmla="*/ 0 h 67817"/>
              <a:gd name="connsiteX4" fmla="*/ 0 w 68580"/>
              <a:gd name="connsiteY4" fmla="*/ 67817 h 678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7817">
                <a:moveTo>
                  <a:pt x="0" y="67817"/>
                </a:moveTo>
                <a:lnTo>
                  <a:pt x="68580" y="67817"/>
                </a:lnTo>
                <a:lnTo>
                  <a:pt x="68580" y="0"/>
                </a:lnTo>
                <a:lnTo>
                  <a:pt x="0" y="0"/>
                </a:lnTo>
                <a:lnTo>
                  <a:pt x="0" y="67817"/>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2" name="Freeform 3"/>
          <p:cNvSpPr/>
          <p:nvPr/>
        </p:nvSpPr>
        <p:spPr>
          <a:xfrm>
            <a:off x="-25893" y="-8484296"/>
            <a:ext cx="9211164" cy="6935056"/>
          </a:xfrm>
          <a:custGeom>
            <a:avLst/>
            <a:gdLst>
              <a:gd name="connsiteX0" fmla="*/ 4565522 w 4572000"/>
              <a:gd name="connsiteY0" fmla="*/ 6477 h 3429000"/>
              <a:gd name="connsiteX1" fmla="*/ 6476 w 4572000"/>
              <a:gd name="connsiteY1" fmla="*/ 6477 h 3429000"/>
              <a:gd name="connsiteX2" fmla="*/ 6476 w 4572000"/>
              <a:gd name="connsiteY2" fmla="*/ 3422523 h 3429000"/>
              <a:gd name="connsiteX3" fmla="*/ 4565522 w 4572000"/>
              <a:gd name="connsiteY3" fmla="*/ 3422523 h 3429000"/>
              <a:gd name="connsiteX4" fmla="*/ 4565522 w 4572000"/>
              <a:gd name="connsiteY4" fmla="*/ 6477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7"/>
                </a:moveTo>
                <a:lnTo>
                  <a:pt x="6476" y="6477"/>
                </a:lnTo>
                <a:lnTo>
                  <a:pt x="6476" y="3422523"/>
                </a:lnTo>
                <a:lnTo>
                  <a:pt x="4565522" y="3422523"/>
                </a:lnTo>
                <a:lnTo>
                  <a:pt x="4565522" y="647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3" name="Freeform 3"/>
          <p:cNvSpPr/>
          <p:nvPr/>
        </p:nvSpPr>
        <p:spPr>
          <a:xfrm>
            <a:off x="-25125" y="-35086"/>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1" name="Freeform 3"/>
          <p:cNvSpPr/>
          <p:nvPr/>
        </p:nvSpPr>
        <p:spPr>
          <a:xfrm>
            <a:off x="-25893" y="238360"/>
            <a:ext cx="9211164" cy="6935056"/>
          </a:xfrm>
          <a:custGeom>
            <a:avLst/>
            <a:gdLst>
              <a:gd name="connsiteX0" fmla="*/ 4565522 w 4572000"/>
              <a:gd name="connsiteY0" fmla="*/ 6476 h 3429000"/>
              <a:gd name="connsiteX1" fmla="*/ 6476 w 4572000"/>
              <a:gd name="connsiteY1" fmla="*/ 6476 h 3429000"/>
              <a:gd name="connsiteX2" fmla="*/ 6476 w 4572000"/>
              <a:gd name="connsiteY2" fmla="*/ 3422522 h 3429000"/>
              <a:gd name="connsiteX3" fmla="*/ 4565522 w 4572000"/>
              <a:gd name="connsiteY3" fmla="*/ 3422522 h 3429000"/>
              <a:gd name="connsiteX4" fmla="*/ 4565522 w 4572000"/>
              <a:gd name="connsiteY4" fmla="*/ 6476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6"/>
                </a:moveTo>
                <a:lnTo>
                  <a:pt x="6476" y="6476"/>
                </a:lnTo>
                <a:lnTo>
                  <a:pt x="6476" y="3422522"/>
                </a:lnTo>
                <a:lnTo>
                  <a:pt x="4565522" y="3422522"/>
                </a:lnTo>
                <a:lnTo>
                  <a:pt x="4565522" y="64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 name="TextBox 1"/>
          <p:cNvSpPr txBox="1"/>
          <p:nvPr/>
        </p:nvSpPr>
        <p:spPr>
          <a:xfrm>
            <a:off x="921116" y="1977775"/>
            <a:ext cx="7107268" cy="1570483"/>
          </a:xfrm>
          <a:prstGeom prst="rect">
            <a:avLst/>
          </a:prstGeom>
          <a:noFill/>
        </p:spPr>
        <p:txBody>
          <a:bodyPr wrap="square" lIns="0" tIns="0" rIns="0" bIns="92255" rtlCol="0">
            <a:spAutoFit/>
          </a:bodyPr>
          <a:lstStyle/>
          <a:p>
            <a:pPr defTabSz="1845110">
              <a:lnSpc>
                <a:spcPct val="150000"/>
              </a:lnSpc>
            </a:pPr>
            <a:r>
              <a:rPr lang="zh-CN" altLang="en-US" b="1" dirty="0" smtClean="0">
                <a:solidFill>
                  <a:schemeClr val="accent1">
                    <a:lumMod val="50000"/>
                  </a:schemeClr>
                </a:solidFill>
                <a:latin typeface="Times New Roman" pitchFamily="18" charset="0"/>
                <a:cs typeface="Times New Roman" pitchFamily="18" charset="0"/>
              </a:rPr>
              <a:t>用户所在的位置，</a:t>
            </a:r>
            <a:r>
              <a:rPr lang="en-US" altLang="zh-CN" b="1" dirty="0" smtClean="0">
                <a:solidFill>
                  <a:schemeClr val="accent1">
                    <a:lumMod val="50000"/>
                  </a:schemeClr>
                </a:solidFill>
                <a:latin typeface="Times New Roman" pitchFamily="18" charset="0"/>
                <a:cs typeface="Times New Roman" pitchFamily="18" charset="0"/>
              </a:rPr>
              <a:t> </a:t>
            </a:r>
            <a:r>
              <a:rPr lang="zh-CN" altLang="en-US" b="1" dirty="0" smtClean="0">
                <a:solidFill>
                  <a:schemeClr val="accent1">
                    <a:lumMod val="50000"/>
                  </a:schemeClr>
                </a:solidFill>
                <a:latin typeface="Times New Roman" pitchFamily="18" charset="0"/>
                <a:cs typeface="Times New Roman" pitchFamily="18" charset="0"/>
              </a:rPr>
              <a:t>用户周围的环境，时间，用户当前的状态等等</a:t>
            </a:r>
            <a:endParaRPr lang="en-US" altLang="zh-CN" b="1" dirty="0" smtClean="0">
              <a:solidFill>
                <a:schemeClr val="accent1">
                  <a:lumMod val="50000"/>
                </a:schemeClr>
              </a:solidFill>
              <a:latin typeface="Times New Roman" pitchFamily="18" charset="0"/>
              <a:cs typeface="Times New Roman" pitchFamily="18" charset="0"/>
            </a:endParaRPr>
          </a:p>
          <a:p>
            <a:pPr defTabSz="1845110">
              <a:lnSpc>
                <a:spcPct val="150000"/>
              </a:lnSpc>
            </a:pPr>
            <a:r>
              <a:rPr lang="zh-CN" altLang="en-US" b="1" dirty="0" smtClean="0">
                <a:solidFill>
                  <a:srgbClr val="FF0000"/>
                </a:solidFill>
                <a:latin typeface="Times New Roman" pitchFamily="18" charset="0"/>
                <a:cs typeface="Times New Roman" pitchFamily="18" charset="0"/>
              </a:rPr>
              <a:t>任何与用户当前的交互行为有关的信息</a:t>
            </a:r>
            <a:endParaRPr lang="en-US" altLang="zh-CN" b="1" dirty="0" smtClean="0">
              <a:solidFill>
                <a:srgbClr val="FF0000"/>
              </a:solidFill>
              <a:latin typeface="Times New Roman" pitchFamily="18" charset="0"/>
              <a:cs typeface="Times New Roman" pitchFamily="18" charset="0"/>
            </a:endParaRPr>
          </a:p>
          <a:p>
            <a:pPr defTabSz="1845110">
              <a:lnSpc>
                <a:spcPct val="150000"/>
              </a:lnSpc>
            </a:pPr>
            <a:endParaRPr lang="en-US" altLang="zh-CN" sz="2800" dirty="0" smtClean="0">
              <a:solidFill>
                <a:srgbClr val="000000"/>
              </a:solidFill>
              <a:latin typeface="Times New Roman" pitchFamily="18" charset="0"/>
              <a:cs typeface="Times New Roman" pitchFamily="18" charset="0"/>
            </a:endParaRPr>
          </a:p>
        </p:txBody>
      </p:sp>
      <p:sp>
        <p:nvSpPr>
          <p:cNvPr id="30" name="TextBox 1"/>
          <p:cNvSpPr txBox="1"/>
          <p:nvPr/>
        </p:nvSpPr>
        <p:spPr>
          <a:xfrm>
            <a:off x="511734" y="873303"/>
            <a:ext cx="2343590" cy="519170"/>
          </a:xfrm>
          <a:prstGeom prst="rect">
            <a:avLst/>
          </a:prstGeom>
          <a:noFill/>
        </p:spPr>
        <p:txBody>
          <a:bodyPr wrap="none" lIns="0" tIns="0" rIns="0" bIns="92255" rtlCol="0">
            <a:spAutoFit/>
          </a:bodyPr>
          <a:lstStyle/>
          <a:p>
            <a:pPr defTabSz="1845110">
              <a:lnSpc>
                <a:spcPts val="3632"/>
              </a:lnSpc>
            </a:pPr>
            <a:r>
              <a:rPr lang="zh-CN" altLang="en-US" sz="2800" b="1" dirty="0" smtClean="0">
                <a:solidFill>
                  <a:schemeClr val="accent1">
                    <a:lumMod val="50000"/>
                  </a:schemeClr>
                </a:solidFill>
                <a:latin typeface="Times New Roman" pitchFamily="18" charset="0"/>
                <a:cs typeface="Times New Roman" pitchFamily="18" charset="0"/>
              </a:rPr>
              <a:t>什么是上下文</a:t>
            </a:r>
            <a:r>
              <a:rPr lang="en-US" altLang="zh-CN" sz="2800" b="1" dirty="0" smtClean="0">
                <a:solidFill>
                  <a:schemeClr val="accent1">
                    <a:lumMod val="50000"/>
                  </a:schemeClr>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125" y="-8483525"/>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5" name="Freeform 3"/>
          <p:cNvSpPr/>
          <p:nvPr/>
        </p:nvSpPr>
        <p:spPr>
          <a:xfrm>
            <a:off x="387840" y="-8346365"/>
            <a:ext cx="138167" cy="141783"/>
          </a:xfrm>
          <a:custGeom>
            <a:avLst/>
            <a:gdLst>
              <a:gd name="connsiteX0" fmla="*/ 0 w 68580"/>
              <a:gd name="connsiteY0" fmla="*/ 70104 h 70104"/>
              <a:gd name="connsiteX1" fmla="*/ 68580 w 68580"/>
              <a:gd name="connsiteY1" fmla="*/ 70104 h 70104"/>
              <a:gd name="connsiteX2" fmla="*/ 68580 w 68580"/>
              <a:gd name="connsiteY2" fmla="*/ 0 h 70104"/>
              <a:gd name="connsiteX3" fmla="*/ 0 w 68580"/>
              <a:gd name="connsiteY3" fmla="*/ 0 h 70104"/>
              <a:gd name="connsiteX4" fmla="*/ 0 w 68580"/>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70104">
                <a:moveTo>
                  <a:pt x="0" y="70104"/>
                </a:moveTo>
                <a:lnTo>
                  <a:pt x="68580" y="70104"/>
                </a:lnTo>
                <a:lnTo>
                  <a:pt x="68580" y="0"/>
                </a:lnTo>
                <a:lnTo>
                  <a:pt x="0" y="0"/>
                </a:lnTo>
                <a:lnTo>
                  <a:pt x="0" y="7010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6" name="Freeform 3"/>
          <p:cNvSpPr/>
          <p:nvPr/>
        </p:nvSpPr>
        <p:spPr>
          <a:xfrm>
            <a:off x="526007" y="-8483525"/>
            <a:ext cx="141238" cy="140242"/>
          </a:xfrm>
          <a:custGeom>
            <a:avLst/>
            <a:gdLst>
              <a:gd name="connsiteX0" fmla="*/ 0 w 70104"/>
              <a:gd name="connsiteY0" fmla="*/ 69342 h 69342"/>
              <a:gd name="connsiteX1" fmla="*/ 70103 w 70104"/>
              <a:gd name="connsiteY1" fmla="*/ 69342 h 69342"/>
              <a:gd name="connsiteX2" fmla="*/ 70103 w 70104"/>
              <a:gd name="connsiteY2" fmla="*/ 0 h 69342"/>
              <a:gd name="connsiteX3" fmla="*/ 0 w 70104"/>
              <a:gd name="connsiteY3" fmla="*/ 0 h 69342"/>
              <a:gd name="connsiteX4" fmla="*/ 0 w 70104"/>
              <a:gd name="connsiteY4" fmla="*/ 69342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69342">
                <a:moveTo>
                  <a:pt x="0" y="69342"/>
                </a:moveTo>
                <a:lnTo>
                  <a:pt x="70103" y="69342"/>
                </a:lnTo>
                <a:lnTo>
                  <a:pt x="70103" y="0"/>
                </a:lnTo>
                <a:lnTo>
                  <a:pt x="0" y="0"/>
                </a:lnTo>
                <a:lnTo>
                  <a:pt x="0" y="69342"/>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7" name="Freeform 3"/>
          <p:cNvSpPr/>
          <p:nvPr/>
        </p:nvSpPr>
        <p:spPr>
          <a:xfrm>
            <a:off x="526007" y="-8346365"/>
            <a:ext cx="141238" cy="141783"/>
          </a:xfrm>
          <a:custGeom>
            <a:avLst/>
            <a:gdLst>
              <a:gd name="connsiteX0" fmla="*/ 0 w 70104"/>
              <a:gd name="connsiteY0" fmla="*/ 70104 h 70104"/>
              <a:gd name="connsiteX1" fmla="*/ 70103 w 70104"/>
              <a:gd name="connsiteY1" fmla="*/ 70104 h 70104"/>
              <a:gd name="connsiteX2" fmla="*/ 70103 w 70104"/>
              <a:gd name="connsiteY2" fmla="*/ 0 h 70104"/>
              <a:gd name="connsiteX3" fmla="*/ 0 w 70104"/>
              <a:gd name="connsiteY3" fmla="*/ 0 h 70104"/>
              <a:gd name="connsiteX4" fmla="*/ 0 w 70104"/>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70104">
                <a:moveTo>
                  <a:pt x="0" y="70104"/>
                </a:moveTo>
                <a:lnTo>
                  <a:pt x="70103" y="70104"/>
                </a:lnTo>
                <a:lnTo>
                  <a:pt x="70103" y="0"/>
                </a:lnTo>
                <a:lnTo>
                  <a:pt x="0" y="0"/>
                </a:lnTo>
                <a:lnTo>
                  <a:pt x="0" y="70104"/>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8" name="Freeform 3"/>
          <p:cNvSpPr/>
          <p:nvPr/>
        </p:nvSpPr>
        <p:spPr>
          <a:xfrm>
            <a:off x="251208" y="-8206120"/>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9" name="Freeform 3"/>
          <p:cNvSpPr/>
          <p:nvPr/>
        </p:nvSpPr>
        <p:spPr>
          <a:xfrm>
            <a:off x="106899" y="-8344821"/>
            <a:ext cx="142773" cy="138699"/>
          </a:xfrm>
          <a:custGeom>
            <a:avLst/>
            <a:gdLst>
              <a:gd name="connsiteX0" fmla="*/ 0 w 70866"/>
              <a:gd name="connsiteY0" fmla="*/ 68579 h 68579"/>
              <a:gd name="connsiteX1" fmla="*/ 70866 w 70866"/>
              <a:gd name="connsiteY1" fmla="*/ 68579 h 68579"/>
              <a:gd name="connsiteX2" fmla="*/ 70866 w 70866"/>
              <a:gd name="connsiteY2" fmla="*/ 0 h 68579"/>
              <a:gd name="connsiteX3" fmla="*/ 0 w 70866"/>
              <a:gd name="connsiteY3" fmla="*/ 0 h 68579"/>
              <a:gd name="connsiteX4" fmla="*/ 0 w 70866"/>
              <a:gd name="connsiteY4" fmla="*/ 68579 h 685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866" h="68579">
                <a:moveTo>
                  <a:pt x="0" y="68579"/>
                </a:moveTo>
                <a:lnTo>
                  <a:pt x="70866" y="68579"/>
                </a:lnTo>
                <a:lnTo>
                  <a:pt x="70866" y="0"/>
                </a:lnTo>
                <a:lnTo>
                  <a:pt x="0" y="0"/>
                </a:lnTo>
                <a:lnTo>
                  <a:pt x="0" y="68579"/>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0" name="Freeform 3"/>
          <p:cNvSpPr/>
          <p:nvPr/>
        </p:nvSpPr>
        <p:spPr>
          <a:xfrm>
            <a:off x="387840" y="-8209202"/>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1" name="Freeform 3"/>
          <p:cNvSpPr/>
          <p:nvPr/>
        </p:nvSpPr>
        <p:spPr>
          <a:xfrm>
            <a:off x="251208" y="-8068960"/>
            <a:ext cx="138167" cy="137158"/>
          </a:xfrm>
          <a:custGeom>
            <a:avLst/>
            <a:gdLst>
              <a:gd name="connsiteX0" fmla="*/ 0 w 68580"/>
              <a:gd name="connsiteY0" fmla="*/ 67817 h 67817"/>
              <a:gd name="connsiteX1" fmla="*/ 68580 w 68580"/>
              <a:gd name="connsiteY1" fmla="*/ 67817 h 67817"/>
              <a:gd name="connsiteX2" fmla="*/ 68580 w 68580"/>
              <a:gd name="connsiteY2" fmla="*/ 0 h 67817"/>
              <a:gd name="connsiteX3" fmla="*/ 0 w 68580"/>
              <a:gd name="connsiteY3" fmla="*/ 0 h 67817"/>
              <a:gd name="connsiteX4" fmla="*/ 0 w 68580"/>
              <a:gd name="connsiteY4" fmla="*/ 67817 h 678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7817">
                <a:moveTo>
                  <a:pt x="0" y="67817"/>
                </a:moveTo>
                <a:lnTo>
                  <a:pt x="68580" y="67817"/>
                </a:lnTo>
                <a:lnTo>
                  <a:pt x="68580" y="0"/>
                </a:lnTo>
                <a:lnTo>
                  <a:pt x="0" y="0"/>
                </a:lnTo>
                <a:lnTo>
                  <a:pt x="0" y="67817"/>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2" name="Freeform 3"/>
          <p:cNvSpPr/>
          <p:nvPr/>
        </p:nvSpPr>
        <p:spPr>
          <a:xfrm>
            <a:off x="-25893" y="-8484296"/>
            <a:ext cx="9211164" cy="6935056"/>
          </a:xfrm>
          <a:custGeom>
            <a:avLst/>
            <a:gdLst>
              <a:gd name="connsiteX0" fmla="*/ 4565522 w 4572000"/>
              <a:gd name="connsiteY0" fmla="*/ 6477 h 3429000"/>
              <a:gd name="connsiteX1" fmla="*/ 6476 w 4572000"/>
              <a:gd name="connsiteY1" fmla="*/ 6477 h 3429000"/>
              <a:gd name="connsiteX2" fmla="*/ 6476 w 4572000"/>
              <a:gd name="connsiteY2" fmla="*/ 3422523 h 3429000"/>
              <a:gd name="connsiteX3" fmla="*/ 4565522 w 4572000"/>
              <a:gd name="connsiteY3" fmla="*/ 3422523 h 3429000"/>
              <a:gd name="connsiteX4" fmla="*/ 4565522 w 4572000"/>
              <a:gd name="connsiteY4" fmla="*/ 6477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7"/>
                </a:moveTo>
                <a:lnTo>
                  <a:pt x="6476" y="6477"/>
                </a:lnTo>
                <a:lnTo>
                  <a:pt x="6476" y="3422523"/>
                </a:lnTo>
                <a:lnTo>
                  <a:pt x="4565522" y="3422523"/>
                </a:lnTo>
                <a:lnTo>
                  <a:pt x="4565522" y="647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3" name="Freeform 3"/>
          <p:cNvSpPr/>
          <p:nvPr/>
        </p:nvSpPr>
        <p:spPr>
          <a:xfrm>
            <a:off x="-25125" y="-35086"/>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1" name="Freeform 3"/>
          <p:cNvSpPr/>
          <p:nvPr/>
        </p:nvSpPr>
        <p:spPr>
          <a:xfrm>
            <a:off x="0" y="0"/>
            <a:ext cx="9211164" cy="6935056"/>
          </a:xfrm>
          <a:custGeom>
            <a:avLst/>
            <a:gdLst>
              <a:gd name="connsiteX0" fmla="*/ 4565522 w 4572000"/>
              <a:gd name="connsiteY0" fmla="*/ 6476 h 3429000"/>
              <a:gd name="connsiteX1" fmla="*/ 6476 w 4572000"/>
              <a:gd name="connsiteY1" fmla="*/ 6476 h 3429000"/>
              <a:gd name="connsiteX2" fmla="*/ 6476 w 4572000"/>
              <a:gd name="connsiteY2" fmla="*/ 3422522 h 3429000"/>
              <a:gd name="connsiteX3" fmla="*/ 4565522 w 4572000"/>
              <a:gd name="connsiteY3" fmla="*/ 3422522 h 3429000"/>
              <a:gd name="connsiteX4" fmla="*/ 4565522 w 4572000"/>
              <a:gd name="connsiteY4" fmla="*/ 6476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6"/>
                </a:moveTo>
                <a:lnTo>
                  <a:pt x="6476" y="6476"/>
                </a:lnTo>
                <a:lnTo>
                  <a:pt x="6476" y="3422522"/>
                </a:lnTo>
                <a:lnTo>
                  <a:pt x="4565522" y="3422522"/>
                </a:lnTo>
                <a:lnTo>
                  <a:pt x="4565522" y="64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 name="TextBox 1"/>
          <p:cNvSpPr txBox="1"/>
          <p:nvPr/>
        </p:nvSpPr>
        <p:spPr>
          <a:xfrm>
            <a:off x="511733" y="616449"/>
            <a:ext cx="3231654" cy="519170"/>
          </a:xfrm>
          <a:prstGeom prst="rect">
            <a:avLst/>
          </a:prstGeom>
          <a:noFill/>
        </p:spPr>
        <p:txBody>
          <a:bodyPr wrap="none" lIns="0" tIns="0" rIns="0" bIns="92255" rtlCol="0">
            <a:spAutoFit/>
          </a:bodyPr>
          <a:lstStyle/>
          <a:p>
            <a:pPr defTabSz="1845110">
              <a:lnSpc>
                <a:spcPts val="3632"/>
              </a:lnSpc>
            </a:pPr>
            <a:r>
              <a:rPr lang="zh-CN" altLang="en-US" sz="2800" b="1" dirty="0" smtClean="0">
                <a:solidFill>
                  <a:schemeClr val="accent1">
                    <a:lumMod val="50000"/>
                  </a:schemeClr>
                </a:solidFill>
                <a:latin typeface="Times New Roman" pitchFamily="18" charset="0"/>
                <a:cs typeface="Times New Roman" pitchFamily="18" charset="0"/>
              </a:rPr>
              <a:t>上下文变量表达形式</a:t>
            </a:r>
            <a:endParaRPr lang="en-US" altLang="zh-CN" sz="2800" b="1" dirty="0" smtClean="0">
              <a:solidFill>
                <a:schemeClr val="accent1">
                  <a:lumMod val="50000"/>
                </a:schemeClr>
              </a:solidFill>
              <a:latin typeface="Times New Roman" pitchFamily="18" charset="0"/>
              <a:cs typeface="Times New Roman" pitchFamily="18" charset="0"/>
            </a:endParaRPr>
          </a:p>
        </p:txBody>
      </p:sp>
      <p:sp>
        <p:nvSpPr>
          <p:cNvPr id="24" name="TextBox 1"/>
          <p:cNvSpPr txBox="1"/>
          <p:nvPr/>
        </p:nvSpPr>
        <p:spPr>
          <a:xfrm>
            <a:off x="639664" y="2106202"/>
            <a:ext cx="5092741" cy="400932"/>
          </a:xfrm>
          <a:prstGeom prst="rect">
            <a:avLst/>
          </a:prstGeom>
          <a:noFill/>
        </p:spPr>
        <p:txBody>
          <a:bodyPr wrap="none" lIns="0" tIns="0" rIns="0" bIns="92255" rtlCol="0">
            <a:spAutoFit/>
          </a:bodyPr>
          <a:lstStyle/>
          <a:p>
            <a:pPr defTabSz="1845110">
              <a:lnSpc>
                <a:spcPts val="2422"/>
              </a:lnSpc>
            </a:pPr>
            <a:r>
              <a:rPr lang="zh-CN" altLang="en-US" sz="2000" b="1" dirty="0" smtClean="0">
                <a:solidFill>
                  <a:schemeClr val="accent1">
                    <a:lumMod val="50000"/>
                  </a:schemeClr>
                </a:solidFill>
                <a:latin typeface="Times New Roman" pitchFamily="18" charset="0"/>
                <a:cs typeface="Times New Roman" pitchFamily="18" charset="0"/>
              </a:rPr>
              <a:t>上下文信息可以用一个向量来表达</a:t>
            </a:r>
            <a:r>
              <a:rPr lang="en-US" altLang="zh-CN" sz="2000" b="1" dirty="0" smtClean="0">
                <a:solidFill>
                  <a:schemeClr val="accent1">
                    <a:lumMod val="50000"/>
                  </a:schemeClr>
                </a:solidFill>
                <a:latin typeface="Times New Roman" pitchFamily="18" charset="0"/>
                <a:cs typeface="Times New Roman" pitchFamily="18" charset="0"/>
              </a:rPr>
              <a:t>c=(c</a:t>
            </a:r>
            <a:r>
              <a:rPr lang="en-US" altLang="zh-CN" sz="2000" b="1" baseline="-25000" dirty="0" smtClean="0">
                <a:solidFill>
                  <a:schemeClr val="accent1">
                    <a:lumMod val="50000"/>
                  </a:schemeClr>
                </a:solidFill>
                <a:latin typeface="Times New Roman" pitchFamily="18" charset="0"/>
                <a:cs typeface="Times New Roman" pitchFamily="18" charset="0"/>
              </a:rPr>
              <a:t>1</a:t>
            </a:r>
            <a:r>
              <a:rPr lang="en-US" altLang="zh-CN" sz="2000" b="1" dirty="0" smtClean="0">
                <a:solidFill>
                  <a:schemeClr val="accent1">
                    <a:lumMod val="50000"/>
                  </a:schemeClr>
                </a:solidFill>
                <a:latin typeface="Times New Roman" pitchFamily="18" charset="0"/>
                <a:cs typeface="Times New Roman" pitchFamily="18" charset="0"/>
              </a:rPr>
              <a:t>,…,</a:t>
            </a:r>
            <a:r>
              <a:rPr lang="en-US" altLang="zh-CN" sz="2000" b="1" dirty="0" err="1" smtClean="0">
                <a:solidFill>
                  <a:schemeClr val="accent1">
                    <a:lumMod val="50000"/>
                  </a:schemeClr>
                </a:solidFill>
                <a:latin typeface="Times New Roman" pitchFamily="18" charset="0"/>
                <a:cs typeface="Times New Roman" pitchFamily="18" charset="0"/>
              </a:rPr>
              <a:t>c</a:t>
            </a:r>
            <a:r>
              <a:rPr lang="en-US" altLang="zh-CN" sz="2000" b="1" baseline="-25000" dirty="0" err="1" smtClean="0">
                <a:solidFill>
                  <a:schemeClr val="accent1">
                    <a:lumMod val="50000"/>
                  </a:schemeClr>
                </a:solidFill>
                <a:latin typeface="Times New Roman" pitchFamily="18" charset="0"/>
                <a:cs typeface="Times New Roman" pitchFamily="18" charset="0"/>
              </a:rPr>
              <a:t>n</a:t>
            </a:r>
            <a:r>
              <a:rPr lang="en-US" altLang="zh-CN" sz="2000" b="1" dirty="0" smtClean="0">
                <a:solidFill>
                  <a:schemeClr val="accent1">
                    <a:lumMod val="50000"/>
                  </a:schemeClr>
                </a:solidFill>
                <a:latin typeface="Times New Roman" pitchFamily="18" charset="0"/>
                <a:cs typeface="Times New Roman" pitchFamily="18" charset="0"/>
              </a:rPr>
              <a:t>)</a:t>
            </a:r>
          </a:p>
        </p:txBody>
      </p:sp>
      <p:sp>
        <p:nvSpPr>
          <p:cNvPr id="26" name="TextBox 1"/>
          <p:cNvSpPr txBox="1"/>
          <p:nvPr/>
        </p:nvSpPr>
        <p:spPr>
          <a:xfrm>
            <a:off x="755576" y="2996952"/>
            <a:ext cx="5552802" cy="457936"/>
          </a:xfrm>
          <a:prstGeom prst="rect">
            <a:avLst/>
          </a:prstGeom>
          <a:noFill/>
        </p:spPr>
        <p:txBody>
          <a:bodyPr wrap="none" lIns="0" tIns="0" rIns="0" bIns="92255" rtlCol="0">
            <a:spAutoFit/>
          </a:bodyPr>
          <a:lstStyle/>
          <a:p>
            <a:pPr defTabSz="1845110">
              <a:lnSpc>
                <a:spcPts val="3229"/>
              </a:lnSpc>
            </a:pPr>
            <a:r>
              <a:rPr lang="en-US" altLang="zh-CN" sz="2000" b="1" dirty="0" smtClean="0">
                <a:solidFill>
                  <a:schemeClr val="accent1">
                    <a:lumMod val="50000"/>
                  </a:schemeClr>
                </a:solidFill>
                <a:latin typeface="Times New Roman" pitchFamily="18" charset="0"/>
                <a:cs typeface="Times New Roman" pitchFamily="18" charset="0"/>
              </a:rPr>
              <a:t>C = C1×…×</a:t>
            </a:r>
            <a:r>
              <a:rPr lang="en-US" altLang="zh-CN" sz="2000" b="1" dirty="0" err="1" smtClean="0">
                <a:solidFill>
                  <a:schemeClr val="accent1">
                    <a:lumMod val="50000"/>
                  </a:schemeClr>
                </a:solidFill>
                <a:latin typeface="Times New Roman" pitchFamily="18" charset="0"/>
                <a:cs typeface="Times New Roman" pitchFamily="18" charset="0"/>
              </a:rPr>
              <a:t>Cn</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表示所有上下文变量形成的空间</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31" name="TextBox 1"/>
          <p:cNvSpPr txBox="1"/>
          <p:nvPr/>
        </p:nvSpPr>
        <p:spPr>
          <a:xfrm>
            <a:off x="755576" y="4149080"/>
            <a:ext cx="5419048" cy="913893"/>
          </a:xfrm>
          <a:prstGeom prst="rect">
            <a:avLst/>
          </a:prstGeom>
          <a:noFill/>
        </p:spPr>
        <p:txBody>
          <a:bodyPr wrap="none" lIns="0" tIns="0" rIns="0" bIns="92255" rtlCol="0">
            <a:spAutoFit/>
          </a:bodyPr>
          <a:lstStyle/>
          <a:p>
            <a:pPr defTabSz="1845110">
              <a:lnSpc>
                <a:spcPts val="3229"/>
              </a:lnSpc>
            </a:pPr>
            <a:r>
              <a:rPr lang="zh-CN" altLang="en-US" sz="2000" b="1" dirty="0" smtClean="0">
                <a:solidFill>
                  <a:schemeClr val="accent1">
                    <a:lumMod val="50000"/>
                  </a:schemeClr>
                </a:solidFill>
                <a:latin typeface="Times New Roman" pitchFamily="18" charset="0"/>
                <a:cs typeface="Times New Roman" pitchFamily="18" charset="0"/>
              </a:rPr>
              <a:t>例如：</a:t>
            </a:r>
            <a:r>
              <a:rPr lang="en-US" altLang="zh-CN" sz="2000" b="1" dirty="0" smtClean="0">
                <a:solidFill>
                  <a:schemeClr val="accent1">
                    <a:lumMod val="50000"/>
                  </a:schemeClr>
                </a:solidFill>
                <a:latin typeface="Times New Roman" pitchFamily="18" charset="0"/>
                <a:cs typeface="Times New Roman" pitchFamily="18" charset="0"/>
              </a:rPr>
              <a:t>C = </a:t>
            </a:r>
            <a:r>
              <a:rPr lang="en-US" altLang="zh-CN" sz="2000" b="1" dirty="0" err="1" smtClean="0">
                <a:solidFill>
                  <a:schemeClr val="accent1">
                    <a:lumMod val="50000"/>
                  </a:schemeClr>
                </a:solidFill>
                <a:latin typeface="Times New Roman" pitchFamily="18" charset="0"/>
                <a:cs typeface="Times New Roman" pitchFamily="18" charset="0"/>
              </a:rPr>
              <a:t>PurchaseContext</a:t>
            </a:r>
            <a:r>
              <a:rPr lang="en-US" altLang="zh-CN" sz="2000" b="1" dirty="0" smtClean="0">
                <a:solidFill>
                  <a:schemeClr val="accent1">
                    <a:lumMod val="50000"/>
                  </a:schemeClr>
                </a:solidFill>
                <a:latin typeface="Times New Roman" pitchFamily="18" charset="0"/>
                <a:cs typeface="Times New Roman" pitchFamily="18" charset="0"/>
              </a:rPr>
              <a:t> × </a:t>
            </a:r>
            <a:r>
              <a:rPr lang="en-US" altLang="zh-CN" sz="2000" b="1" dirty="0" err="1" smtClean="0">
                <a:solidFill>
                  <a:schemeClr val="accent1">
                    <a:lumMod val="50000"/>
                  </a:schemeClr>
                </a:solidFill>
                <a:latin typeface="Times New Roman" pitchFamily="18" charset="0"/>
                <a:cs typeface="Times New Roman" pitchFamily="18" charset="0"/>
              </a:rPr>
              <a:t>TemporalContext</a:t>
            </a:r>
            <a:endParaRPr lang="en-US" altLang="zh-CN" sz="2000" b="1" dirty="0" smtClean="0">
              <a:solidFill>
                <a:schemeClr val="accent1">
                  <a:lumMod val="50000"/>
                </a:schemeClr>
              </a:solidFill>
              <a:latin typeface="Times New Roman" pitchFamily="18" charset="0"/>
              <a:cs typeface="Times New Roman" pitchFamily="18" charset="0"/>
            </a:endParaRPr>
          </a:p>
          <a:p>
            <a:pPr defTabSz="1845110">
              <a:lnSpc>
                <a:spcPts val="3229"/>
              </a:lnSpc>
            </a:pPr>
            <a:endParaRPr lang="en-US" altLang="zh-CN" sz="2800" dirty="0" smtClean="0">
              <a:solidFill>
                <a:srgbClr val="000000"/>
              </a:solidFill>
              <a:latin typeface="Times New Roman" pitchFamily="18" charset="0"/>
              <a:cs typeface="Times New Roman" pitchFamily="18" charset="0"/>
            </a:endParaRPr>
          </a:p>
        </p:txBody>
      </p:sp>
      <p:sp>
        <p:nvSpPr>
          <p:cNvPr id="1024" name="TextBox 1"/>
          <p:cNvSpPr txBox="1"/>
          <p:nvPr/>
        </p:nvSpPr>
        <p:spPr>
          <a:xfrm>
            <a:off x="1547664" y="4761196"/>
            <a:ext cx="5309146" cy="457936"/>
          </a:xfrm>
          <a:prstGeom prst="rect">
            <a:avLst/>
          </a:prstGeom>
          <a:noFill/>
        </p:spPr>
        <p:txBody>
          <a:bodyPr wrap="none" lIns="0" tIns="0" rIns="0" bIns="92255" rtlCol="0">
            <a:spAutoFit/>
          </a:bodyPr>
          <a:lstStyle/>
          <a:p>
            <a:pPr defTabSz="1845110">
              <a:lnSpc>
                <a:spcPts val="3229"/>
              </a:lnSpc>
            </a:pPr>
            <a:r>
              <a:rPr lang="en-US" altLang="zh-CN" sz="2000" b="1" dirty="0" smtClean="0">
                <a:solidFill>
                  <a:schemeClr val="accent1">
                    <a:lumMod val="50000"/>
                  </a:schemeClr>
                </a:solidFill>
                <a:latin typeface="Times New Roman" pitchFamily="18" charset="0"/>
                <a:cs typeface="Times New Roman" pitchFamily="18" charset="0"/>
              </a:rPr>
              <a:t>c = (work, weekend)</a:t>
            </a:r>
            <a:r>
              <a:rPr lang="zh-CN" altLang="en-US" sz="2000" b="1" dirty="0" smtClean="0">
                <a:solidFill>
                  <a:schemeClr val="accent1">
                    <a:lumMod val="50000"/>
                  </a:schemeClr>
                </a:solidFill>
                <a:latin typeface="Times New Roman" pitchFamily="18" charset="0"/>
                <a:cs typeface="Times New Roman" pitchFamily="18" charset="0"/>
              </a:rPr>
              <a:t>表示在周末购买某办公用品</a:t>
            </a:r>
            <a:endParaRPr lang="en-US" altLang="zh-CN" sz="2000" b="1" dirty="0" smtClean="0">
              <a:solidFill>
                <a:schemeClr val="accent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125" y="-43716"/>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3" name="Freeform 3"/>
          <p:cNvSpPr/>
          <p:nvPr/>
        </p:nvSpPr>
        <p:spPr>
          <a:xfrm>
            <a:off x="-25125" y="8404722"/>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4" name="Freeform 3"/>
          <p:cNvSpPr/>
          <p:nvPr/>
        </p:nvSpPr>
        <p:spPr>
          <a:xfrm>
            <a:off x="552106" y="12027903"/>
            <a:ext cx="580303" cy="648813"/>
          </a:xfrm>
          <a:custGeom>
            <a:avLst/>
            <a:gdLst>
              <a:gd name="connsiteX0" fmla="*/ 0 w 288036"/>
              <a:gd name="connsiteY0" fmla="*/ 320801 h 320802"/>
              <a:gd name="connsiteX1" fmla="*/ 288036 w 288036"/>
              <a:gd name="connsiteY1" fmla="*/ 320801 h 320802"/>
              <a:gd name="connsiteX2" fmla="*/ 288036 w 288036"/>
              <a:gd name="connsiteY2" fmla="*/ 0 h 320802"/>
              <a:gd name="connsiteX3" fmla="*/ 0 w 288036"/>
              <a:gd name="connsiteY3" fmla="*/ 0 h 320802"/>
              <a:gd name="connsiteX4" fmla="*/ 0 w 288036"/>
              <a:gd name="connsiteY4" fmla="*/ 320801 h 3208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8036" h="320802">
                <a:moveTo>
                  <a:pt x="0" y="320801"/>
                </a:moveTo>
                <a:lnTo>
                  <a:pt x="288036" y="320801"/>
                </a:lnTo>
                <a:lnTo>
                  <a:pt x="288036" y="0"/>
                </a:lnTo>
                <a:lnTo>
                  <a:pt x="0" y="0"/>
                </a:lnTo>
                <a:lnTo>
                  <a:pt x="0" y="32080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5" name="Freeform 3"/>
          <p:cNvSpPr/>
          <p:nvPr/>
        </p:nvSpPr>
        <p:spPr>
          <a:xfrm>
            <a:off x="1703501" y="10113828"/>
            <a:ext cx="578768" cy="650354"/>
          </a:xfrm>
          <a:custGeom>
            <a:avLst/>
            <a:gdLst>
              <a:gd name="connsiteX0" fmla="*/ 0 w 287274"/>
              <a:gd name="connsiteY0" fmla="*/ 321564 h 321564"/>
              <a:gd name="connsiteX1" fmla="*/ 287273 w 287274"/>
              <a:gd name="connsiteY1" fmla="*/ 321564 h 321564"/>
              <a:gd name="connsiteX2" fmla="*/ 287273 w 287274"/>
              <a:gd name="connsiteY2" fmla="*/ 0 h 321564"/>
              <a:gd name="connsiteX3" fmla="*/ 0 w 287274"/>
              <a:gd name="connsiteY3" fmla="*/ 0 h 321564"/>
              <a:gd name="connsiteX4" fmla="*/ 0 w 287274"/>
              <a:gd name="connsiteY4" fmla="*/ 321564 h 3215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274" h="321564">
                <a:moveTo>
                  <a:pt x="0" y="321564"/>
                </a:moveTo>
                <a:lnTo>
                  <a:pt x="287273" y="321564"/>
                </a:lnTo>
                <a:lnTo>
                  <a:pt x="287273" y="0"/>
                </a:lnTo>
                <a:lnTo>
                  <a:pt x="0" y="0"/>
                </a:lnTo>
                <a:lnTo>
                  <a:pt x="0" y="32156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6" name="Freeform 3"/>
          <p:cNvSpPr/>
          <p:nvPr/>
        </p:nvSpPr>
        <p:spPr>
          <a:xfrm>
            <a:off x="2273058" y="9483508"/>
            <a:ext cx="589514" cy="642649"/>
          </a:xfrm>
          <a:custGeom>
            <a:avLst/>
            <a:gdLst>
              <a:gd name="connsiteX0" fmla="*/ 0 w 292608"/>
              <a:gd name="connsiteY0" fmla="*/ 317754 h 317754"/>
              <a:gd name="connsiteX1" fmla="*/ 292608 w 292608"/>
              <a:gd name="connsiteY1" fmla="*/ 317754 h 317754"/>
              <a:gd name="connsiteX2" fmla="*/ 292608 w 292608"/>
              <a:gd name="connsiteY2" fmla="*/ 0 h 317754"/>
              <a:gd name="connsiteX3" fmla="*/ 0 w 292608"/>
              <a:gd name="connsiteY3" fmla="*/ 0 h 317754"/>
              <a:gd name="connsiteX4" fmla="*/ 0 w 292608"/>
              <a:gd name="connsiteY4" fmla="*/ 317754 h 317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2608" h="317754">
                <a:moveTo>
                  <a:pt x="0" y="317754"/>
                </a:moveTo>
                <a:lnTo>
                  <a:pt x="292608" y="317754"/>
                </a:lnTo>
                <a:lnTo>
                  <a:pt x="292608" y="0"/>
                </a:lnTo>
                <a:lnTo>
                  <a:pt x="0" y="0"/>
                </a:lnTo>
                <a:lnTo>
                  <a:pt x="0" y="31775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7" name="Freeform 3"/>
          <p:cNvSpPr/>
          <p:nvPr/>
        </p:nvSpPr>
        <p:spPr>
          <a:xfrm>
            <a:off x="1124733" y="12027903"/>
            <a:ext cx="587979" cy="648813"/>
          </a:xfrm>
          <a:custGeom>
            <a:avLst/>
            <a:gdLst>
              <a:gd name="connsiteX0" fmla="*/ 0 w 291846"/>
              <a:gd name="connsiteY0" fmla="*/ 320801 h 320802"/>
              <a:gd name="connsiteX1" fmla="*/ 291846 w 291846"/>
              <a:gd name="connsiteY1" fmla="*/ 320801 h 320802"/>
              <a:gd name="connsiteX2" fmla="*/ 291846 w 291846"/>
              <a:gd name="connsiteY2" fmla="*/ 0 h 320802"/>
              <a:gd name="connsiteX3" fmla="*/ 0 w 291846"/>
              <a:gd name="connsiteY3" fmla="*/ 0 h 320802"/>
              <a:gd name="connsiteX4" fmla="*/ 0 w 291846"/>
              <a:gd name="connsiteY4" fmla="*/ 320801 h 3208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846" h="320802">
                <a:moveTo>
                  <a:pt x="0" y="320801"/>
                </a:moveTo>
                <a:lnTo>
                  <a:pt x="291846" y="320801"/>
                </a:lnTo>
                <a:lnTo>
                  <a:pt x="291846" y="0"/>
                </a:lnTo>
                <a:lnTo>
                  <a:pt x="0" y="0"/>
                </a:lnTo>
                <a:lnTo>
                  <a:pt x="0" y="320801"/>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8" name="Freeform 3"/>
          <p:cNvSpPr/>
          <p:nvPr/>
        </p:nvSpPr>
        <p:spPr>
          <a:xfrm>
            <a:off x="2273058" y="10113828"/>
            <a:ext cx="589514" cy="650354"/>
          </a:xfrm>
          <a:custGeom>
            <a:avLst/>
            <a:gdLst>
              <a:gd name="connsiteX0" fmla="*/ 0 w 292608"/>
              <a:gd name="connsiteY0" fmla="*/ 321564 h 321564"/>
              <a:gd name="connsiteX1" fmla="*/ 292608 w 292608"/>
              <a:gd name="connsiteY1" fmla="*/ 321564 h 321564"/>
              <a:gd name="connsiteX2" fmla="*/ 292608 w 292608"/>
              <a:gd name="connsiteY2" fmla="*/ 0 h 321564"/>
              <a:gd name="connsiteX3" fmla="*/ 0 w 292608"/>
              <a:gd name="connsiteY3" fmla="*/ 0 h 321564"/>
              <a:gd name="connsiteX4" fmla="*/ 0 w 292608"/>
              <a:gd name="connsiteY4" fmla="*/ 321564 h 3215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2608" h="321564">
                <a:moveTo>
                  <a:pt x="0" y="321564"/>
                </a:moveTo>
                <a:lnTo>
                  <a:pt x="292608" y="321564"/>
                </a:lnTo>
                <a:lnTo>
                  <a:pt x="292608" y="0"/>
                </a:lnTo>
                <a:lnTo>
                  <a:pt x="0" y="0"/>
                </a:lnTo>
                <a:lnTo>
                  <a:pt x="0" y="321564"/>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9" name="Freeform 3"/>
          <p:cNvSpPr/>
          <p:nvPr/>
        </p:nvSpPr>
        <p:spPr>
          <a:xfrm>
            <a:off x="1124733" y="10754935"/>
            <a:ext cx="587979" cy="641107"/>
          </a:xfrm>
          <a:custGeom>
            <a:avLst/>
            <a:gdLst>
              <a:gd name="connsiteX0" fmla="*/ 0 w 291846"/>
              <a:gd name="connsiteY0" fmla="*/ 316992 h 316992"/>
              <a:gd name="connsiteX1" fmla="*/ 291846 w 291846"/>
              <a:gd name="connsiteY1" fmla="*/ 316992 h 316992"/>
              <a:gd name="connsiteX2" fmla="*/ 291846 w 291846"/>
              <a:gd name="connsiteY2" fmla="*/ 0 h 316992"/>
              <a:gd name="connsiteX3" fmla="*/ 0 w 291846"/>
              <a:gd name="connsiteY3" fmla="*/ 0 h 316992"/>
              <a:gd name="connsiteX4" fmla="*/ 0 w 291846"/>
              <a:gd name="connsiteY4" fmla="*/ 316992 h 316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846" h="316992">
                <a:moveTo>
                  <a:pt x="0" y="316992"/>
                </a:moveTo>
                <a:lnTo>
                  <a:pt x="291846" y="316992"/>
                </a:lnTo>
                <a:lnTo>
                  <a:pt x="291846" y="0"/>
                </a:lnTo>
                <a:lnTo>
                  <a:pt x="0" y="0"/>
                </a:lnTo>
                <a:lnTo>
                  <a:pt x="0" y="316992"/>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0" name="Freeform 3"/>
          <p:cNvSpPr/>
          <p:nvPr/>
        </p:nvSpPr>
        <p:spPr>
          <a:xfrm>
            <a:off x="-25125" y="10754935"/>
            <a:ext cx="586444" cy="641107"/>
          </a:xfrm>
          <a:custGeom>
            <a:avLst/>
            <a:gdLst>
              <a:gd name="connsiteX0" fmla="*/ 0 w 291084"/>
              <a:gd name="connsiteY0" fmla="*/ 316992 h 316992"/>
              <a:gd name="connsiteX1" fmla="*/ 291083 w 291084"/>
              <a:gd name="connsiteY1" fmla="*/ 316992 h 316992"/>
              <a:gd name="connsiteX2" fmla="*/ 291083 w 291084"/>
              <a:gd name="connsiteY2" fmla="*/ 0 h 316992"/>
              <a:gd name="connsiteX3" fmla="*/ 0 w 291084"/>
              <a:gd name="connsiteY3" fmla="*/ 0 h 316992"/>
              <a:gd name="connsiteX4" fmla="*/ 0 w 291084"/>
              <a:gd name="connsiteY4" fmla="*/ 316992 h 316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084" h="316992">
                <a:moveTo>
                  <a:pt x="0" y="316992"/>
                </a:moveTo>
                <a:lnTo>
                  <a:pt x="291083" y="316992"/>
                </a:lnTo>
                <a:lnTo>
                  <a:pt x="291083" y="0"/>
                </a:lnTo>
                <a:lnTo>
                  <a:pt x="0" y="0"/>
                </a:lnTo>
                <a:lnTo>
                  <a:pt x="0" y="316992"/>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1" name="Freeform 3"/>
          <p:cNvSpPr/>
          <p:nvPr/>
        </p:nvSpPr>
        <p:spPr>
          <a:xfrm>
            <a:off x="1703501" y="10754935"/>
            <a:ext cx="578768" cy="641107"/>
          </a:xfrm>
          <a:custGeom>
            <a:avLst/>
            <a:gdLst>
              <a:gd name="connsiteX0" fmla="*/ 0 w 287274"/>
              <a:gd name="connsiteY0" fmla="*/ 316992 h 316992"/>
              <a:gd name="connsiteX1" fmla="*/ 287273 w 287274"/>
              <a:gd name="connsiteY1" fmla="*/ 316992 h 316992"/>
              <a:gd name="connsiteX2" fmla="*/ 287273 w 287274"/>
              <a:gd name="connsiteY2" fmla="*/ 0 h 316992"/>
              <a:gd name="connsiteX3" fmla="*/ 0 w 287274"/>
              <a:gd name="connsiteY3" fmla="*/ 0 h 316992"/>
              <a:gd name="connsiteX4" fmla="*/ 0 w 287274"/>
              <a:gd name="connsiteY4" fmla="*/ 316992 h 316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274" h="316992">
                <a:moveTo>
                  <a:pt x="0" y="316992"/>
                </a:moveTo>
                <a:lnTo>
                  <a:pt x="287273" y="316992"/>
                </a:lnTo>
                <a:lnTo>
                  <a:pt x="287273" y="0"/>
                </a:lnTo>
                <a:lnTo>
                  <a:pt x="0" y="0"/>
                </a:lnTo>
                <a:lnTo>
                  <a:pt x="0" y="316992"/>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2" name="Freeform 3"/>
          <p:cNvSpPr/>
          <p:nvPr/>
        </p:nvSpPr>
        <p:spPr>
          <a:xfrm>
            <a:off x="552106" y="11385255"/>
            <a:ext cx="580303" cy="651895"/>
          </a:xfrm>
          <a:custGeom>
            <a:avLst/>
            <a:gdLst>
              <a:gd name="connsiteX0" fmla="*/ 0 w 288036"/>
              <a:gd name="connsiteY0" fmla="*/ 322326 h 322326"/>
              <a:gd name="connsiteX1" fmla="*/ 288036 w 288036"/>
              <a:gd name="connsiteY1" fmla="*/ 322326 h 322326"/>
              <a:gd name="connsiteX2" fmla="*/ 288036 w 288036"/>
              <a:gd name="connsiteY2" fmla="*/ 0 h 322326"/>
              <a:gd name="connsiteX3" fmla="*/ 0 w 288036"/>
              <a:gd name="connsiteY3" fmla="*/ 0 h 322326"/>
              <a:gd name="connsiteX4" fmla="*/ 0 w 288036"/>
              <a:gd name="connsiteY4" fmla="*/ 322326 h 3223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8036" h="322326">
                <a:moveTo>
                  <a:pt x="0" y="322326"/>
                </a:moveTo>
                <a:lnTo>
                  <a:pt x="288036" y="322326"/>
                </a:lnTo>
                <a:lnTo>
                  <a:pt x="288036" y="0"/>
                </a:lnTo>
                <a:lnTo>
                  <a:pt x="0" y="0"/>
                </a:lnTo>
                <a:lnTo>
                  <a:pt x="0" y="322326"/>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3" name="Freeform 3"/>
          <p:cNvSpPr/>
          <p:nvPr/>
        </p:nvSpPr>
        <p:spPr>
          <a:xfrm>
            <a:off x="1124733" y="11385255"/>
            <a:ext cx="587979" cy="651895"/>
          </a:xfrm>
          <a:custGeom>
            <a:avLst/>
            <a:gdLst>
              <a:gd name="connsiteX0" fmla="*/ 0 w 291846"/>
              <a:gd name="connsiteY0" fmla="*/ 322326 h 322326"/>
              <a:gd name="connsiteX1" fmla="*/ 291846 w 291846"/>
              <a:gd name="connsiteY1" fmla="*/ 322326 h 322326"/>
              <a:gd name="connsiteX2" fmla="*/ 291846 w 291846"/>
              <a:gd name="connsiteY2" fmla="*/ 0 h 322326"/>
              <a:gd name="connsiteX3" fmla="*/ 0 w 291846"/>
              <a:gd name="connsiteY3" fmla="*/ 0 h 322326"/>
              <a:gd name="connsiteX4" fmla="*/ 0 w 291846"/>
              <a:gd name="connsiteY4" fmla="*/ 322326 h 3223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846" h="322326">
                <a:moveTo>
                  <a:pt x="0" y="322326"/>
                </a:moveTo>
                <a:lnTo>
                  <a:pt x="291846" y="322326"/>
                </a:lnTo>
                <a:lnTo>
                  <a:pt x="291846" y="0"/>
                </a:lnTo>
                <a:lnTo>
                  <a:pt x="0" y="0"/>
                </a:lnTo>
                <a:lnTo>
                  <a:pt x="0" y="322326"/>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4" name="Freeform 3"/>
          <p:cNvSpPr/>
          <p:nvPr/>
        </p:nvSpPr>
        <p:spPr>
          <a:xfrm>
            <a:off x="-25893" y="8403952"/>
            <a:ext cx="9211164" cy="6935054"/>
          </a:xfrm>
          <a:custGeom>
            <a:avLst/>
            <a:gdLst>
              <a:gd name="connsiteX0" fmla="*/ 4565522 w 4572000"/>
              <a:gd name="connsiteY0" fmla="*/ 6477 h 3428999"/>
              <a:gd name="connsiteX1" fmla="*/ 6476 w 4572000"/>
              <a:gd name="connsiteY1" fmla="*/ 6477 h 3428999"/>
              <a:gd name="connsiteX2" fmla="*/ 6476 w 4572000"/>
              <a:gd name="connsiteY2" fmla="*/ 3422522 h 3428999"/>
              <a:gd name="connsiteX3" fmla="*/ 4565522 w 4572000"/>
              <a:gd name="connsiteY3" fmla="*/ 3422522 h 3428999"/>
              <a:gd name="connsiteX4" fmla="*/ 4565522 w 4572000"/>
              <a:gd name="connsiteY4" fmla="*/ 6477 h 3428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8999">
                <a:moveTo>
                  <a:pt x="4565522" y="6477"/>
                </a:moveTo>
                <a:lnTo>
                  <a:pt x="6476" y="6477"/>
                </a:lnTo>
                <a:lnTo>
                  <a:pt x="6476" y="3422522"/>
                </a:lnTo>
                <a:lnTo>
                  <a:pt x="4565522" y="3422522"/>
                </a:lnTo>
                <a:lnTo>
                  <a:pt x="4565522" y="647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 name="TextBox 1"/>
          <p:cNvSpPr txBox="1"/>
          <p:nvPr/>
        </p:nvSpPr>
        <p:spPr>
          <a:xfrm>
            <a:off x="665254" y="744877"/>
            <a:ext cx="2872581" cy="557642"/>
          </a:xfrm>
          <a:prstGeom prst="rect">
            <a:avLst/>
          </a:prstGeom>
          <a:noFill/>
        </p:spPr>
        <p:txBody>
          <a:bodyPr wrap="none" lIns="0" tIns="0" rIns="0" bIns="92255" rtlCol="0">
            <a:spAutoFit/>
          </a:bodyPr>
          <a:lstStyle/>
          <a:p>
            <a:pPr defTabSz="1845110">
              <a:lnSpc>
                <a:spcPts val="4036"/>
              </a:lnSpc>
            </a:pPr>
            <a:r>
              <a:rPr lang="zh-CN" altLang="en-US" sz="2800" b="1" dirty="0" smtClean="0">
                <a:solidFill>
                  <a:schemeClr val="accent1">
                    <a:lumMod val="50000"/>
                  </a:schemeClr>
                </a:solidFill>
                <a:latin typeface="Times New Roman" pitchFamily="18" charset="0"/>
                <a:cs typeface="Times New Roman" pitchFamily="18" charset="0"/>
              </a:rPr>
              <a:t>上下文信息的获取</a:t>
            </a:r>
            <a:endParaRPr lang="en-US" altLang="zh-CN" sz="2800" b="1" dirty="0" smtClean="0">
              <a:solidFill>
                <a:schemeClr val="accent1">
                  <a:lumMod val="50000"/>
                </a:schemeClr>
              </a:solidFill>
              <a:latin typeface="Times New Roman" pitchFamily="18" charset="0"/>
              <a:cs typeface="Times New Roman" pitchFamily="18" charset="0"/>
            </a:endParaRPr>
          </a:p>
        </p:txBody>
      </p:sp>
      <p:sp>
        <p:nvSpPr>
          <p:cNvPr id="26" name="TextBox 1"/>
          <p:cNvSpPr txBox="1"/>
          <p:nvPr/>
        </p:nvSpPr>
        <p:spPr>
          <a:xfrm>
            <a:off x="793184" y="1952090"/>
            <a:ext cx="1795363"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由用户显式指定</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27" name="TextBox 1"/>
          <p:cNvSpPr txBox="1"/>
          <p:nvPr/>
        </p:nvSpPr>
        <p:spPr>
          <a:xfrm>
            <a:off x="1176983" y="2363057"/>
            <a:ext cx="3895297" cy="323988"/>
          </a:xfrm>
          <a:prstGeom prst="rect">
            <a:avLst/>
          </a:prstGeom>
          <a:noFill/>
        </p:spPr>
        <p:txBody>
          <a:bodyPr wrap="none" lIns="0" tIns="0" rIns="0" bIns="92255" rtlCol="0">
            <a:spAutoFit/>
          </a:bodyPr>
          <a:lstStyle/>
          <a:p>
            <a:pPr defTabSz="1845110">
              <a:lnSpc>
                <a:spcPts val="1816"/>
              </a:lnSpc>
            </a:pPr>
            <a:r>
              <a:rPr lang="en-US" altLang="zh-CN" sz="2000" b="1" dirty="0" smtClean="0">
                <a:solidFill>
                  <a:schemeClr val="accent1">
                    <a:lumMod val="50000"/>
                  </a:schemeClr>
                </a:solidFill>
                <a:latin typeface="Times New Roman" pitchFamily="18" charset="0"/>
                <a:cs typeface="Times New Roman" pitchFamily="18" charset="0"/>
              </a:rPr>
              <a:t>E.g., “</a:t>
            </a:r>
            <a:r>
              <a:rPr lang="zh-CN" altLang="en-US" sz="2000" b="1" dirty="0" smtClean="0">
                <a:solidFill>
                  <a:schemeClr val="accent1">
                    <a:lumMod val="50000"/>
                  </a:schemeClr>
                </a:solidFill>
                <a:latin typeface="Times New Roman" pitchFamily="18" charset="0"/>
                <a:cs typeface="Times New Roman" pitchFamily="18" charset="0"/>
              </a:rPr>
              <a:t>我想在家和父母一起看电影</a:t>
            </a:r>
            <a:r>
              <a:rPr lang="en-US" altLang="zh-CN" sz="2000" dirty="0" smtClean="0">
                <a:solidFill>
                  <a:srgbClr val="000000"/>
                </a:solidFill>
                <a:latin typeface="Times New Roman" pitchFamily="18" charset="0"/>
                <a:cs typeface="Times New Roman" pitchFamily="18" charset="0"/>
              </a:rPr>
              <a:t>”</a:t>
            </a:r>
          </a:p>
        </p:txBody>
      </p:sp>
      <p:sp>
        <p:nvSpPr>
          <p:cNvPr id="28" name="TextBox 1"/>
          <p:cNvSpPr txBox="1"/>
          <p:nvPr/>
        </p:nvSpPr>
        <p:spPr>
          <a:xfrm>
            <a:off x="793184" y="2696966"/>
            <a:ext cx="2838919"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由系统隐式提供或推算出</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29" name="TextBox 1"/>
          <p:cNvSpPr txBox="1"/>
          <p:nvPr/>
        </p:nvSpPr>
        <p:spPr>
          <a:xfrm>
            <a:off x="1176982" y="3107934"/>
            <a:ext cx="2542363"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时间</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由系统时钟提供</a:t>
            </a:r>
            <a:r>
              <a:rPr lang="en-US" altLang="zh-CN" sz="2000" b="1" dirty="0" smtClean="0">
                <a:solidFill>
                  <a:schemeClr val="accent1">
                    <a:lumMod val="50000"/>
                  </a:schemeClr>
                </a:solidFill>
                <a:latin typeface="Times New Roman" pitchFamily="18" charset="0"/>
                <a:cs typeface="Times New Roman" pitchFamily="18" charset="0"/>
              </a:rPr>
              <a:t>)</a:t>
            </a:r>
          </a:p>
        </p:txBody>
      </p:sp>
      <p:sp>
        <p:nvSpPr>
          <p:cNvPr id="30" name="TextBox 1"/>
          <p:cNvSpPr txBox="1"/>
          <p:nvPr/>
        </p:nvSpPr>
        <p:spPr>
          <a:xfrm>
            <a:off x="1176982" y="3441844"/>
            <a:ext cx="2471831"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地理位置</a:t>
            </a:r>
            <a:r>
              <a:rPr lang="en-US" altLang="zh-CN" sz="2000" b="1" dirty="0" smtClean="0">
                <a:solidFill>
                  <a:schemeClr val="accent1">
                    <a:lumMod val="50000"/>
                  </a:schemeClr>
                </a:solidFill>
                <a:latin typeface="Times New Roman" pitchFamily="18" charset="0"/>
                <a:cs typeface="Times New Roman" pitchFamily="18" charset="0"/>
              </a:rPr>
              <a:t>(</a:t>
            </a:r>
            <a:r>
              <a:rPr lang="zh-CN" altLang="en-US" sz="2000" b="1" dirty="0" smtClean="0">
                <a:solidFill>
                  <a:schemeClr val="accent1">
                    <a:lumMod val="50000"/>
                  </a:schemeClr>
                </a:solidFill>
                <a:latin typeface="Times New Roman" pitchFamily="18" charset="0"/>
                <a:cs typeface="Times New Roman" pitchFamily="18" charset="0"/>
              </a:rPr>
              <a:t>由</a:t>
            </a:r>
            <a:r>
              <a:rPr lang="en-US" altLang="zh-CN" sz="2000" b="1" dirty="0" smtClean="0">
                <a:solidFill>
                  <a:schemeClr val="accent1">
                    <a:lumMod val="50000"/>
                  </a:schemeClr>
                </a:solidFill>
                <a:latin typeface="Times New Roman" pitchFamily="18" charset="0"/>
                <a:cs typeface="Times New Roman" pitchFamily="18" charset="0"/>
              </a:rPr>
              <a:t>GPS</a:t>
            </a:r>
            <a:r>
              <a:rPr lang="zh-CN" altLang="en-US" sz="2000" b="1" dirty="0" smtClean="0">
                <a:solidFill>
                  <a:schemeClr val="accent1">
                    <a:lumMod val="50000"/>
                  </a:schemeClr>
                </a:solidFill>
                <a:latin typeface="Times New Roman" pitchFamily="18" charset="0"/>
                <a:cs typeface="Times New Roman" pitchFamily="18" charset="0"/>
              </a:rPr>
              <a:t>提供</a:t>
            </a:r>
            <a:r>
              <a:rPr lang="en-US" altLang="zh-CN" sz="2000" b="1" dirty="0" smtClean="0">
                <a:solidFill>
                  <a:schemeClr val="accent1">
                    <a:lumMod val="50000"/>
                  </a:schemeClr>
                </a:solidFill>
                <a:latin typeface="Times New Roman" pitchFamily="18" charset="0"/>
                <a:cs typeface="Times New Roman" pitchFamily="18" charset="0"/>
              </a:rPr>
              <a:t>)</a:t>
            </a:r>
          </a:p>
        </p:txBody>
      </p:sp>
      <p:sp>
        <p:nvSpPr>
          <p:cNvPr id="31" name="TextBox 1"/>
          <p:cNvSpPr txBox="1"/>
          <p:nvPr/>
        </p:nvSpPr>
        <p:spPr>
          <a:xfrm>
            <a:off x="1176983" y="3775756"/>
            <a:ext cx="2308324" cy="323988"/>
          </a:xfrm>
          <a:prstGeom prst="rect">
            <a:avLst/>
          </a:prstGeom>
          <a:noFill/>
        </p:spPr>
        <p:txBody>
          <a:bodyPr wrap="none" lIns="0" tIns="0" rIns="0" bIns="92255" rtlCol="0">
            <a:spAutoFit/>
          </a:bodyPr>
          <a:lstStyle/>
          <a:p>
            <a:pPr defTabSz="1845110">
              <a:lnSpc>
                <a:spcPts val="1816"/>
              </a:lnSpc>
            </a:pPr>
            <a:r>
              <a:rPr lang="zh-CN" altLang="en-US" sz="2000" b="1" dirty="0" smtClean="0">
                <a:solidFill>
                  <a:schemeClr val="accent1">
                    <a:lumMod val="50000"/>
                  </a:schemeClr>
                </a:solidFill>
                <a:latin typeface="Times New Roman" pitchFamily="18" charset="0"/>
                <a:cs typeface="Times New Roman" pitchFamily="18" charset="0"/>
              </a:rPr>
              <a:t>根据用户行为推算</a:t>
            </a:r>
            <a:r>
              <a:rPr lang="zh-CN" altLang="en-US" sz="2000" dirty="0" smtClean="0">
                <a:solidFill>
                  <a:prstClr val="black"/>
                </a:solidFill>
                <a:latin typeface="Times New Roman" pitchFamily="18" charset="0"/>
                <a:cs typeface="Times New Roman" pitchFamily="18" charset="0"/>
              </a:rPr>
              <a:t>出</a:t>
            </a:r>
            <a:endParaRPr lang="en-US" altLang="zh-CN" sz="2000" dirty="0" smtClean="0">
              <a:solidFill>
                <a:srgbClr val="000000"/>
              </a:solidFill>
              <a:latin typeface="Times New Roman" pitchFamily="18" charset="0"/>
              <a:cs typeface="Times New Roman" pitchFamily="18" charset="0"/>
            </a:endParaRPr>
          </a:p>
        </p:txBody>
      </p:sp>
      <p:sp>
        <p:nvSpPr>
          <p:cNvPr id="1031" name="TextBox 1"/>
          <p:cNvSpPr txBox="1"/>
          <p:nvPr/>
        </p:nvSpPr>
        <p:spPr>
          <a:xfrm>
            <a:off x="395536" y="4797152"/>
            <a:ext cx="8424936" cy="323988"/>
          </a:xfrm>
          <a:prstGeom prst="rect">
            <a:avLst/>
          </a:prstGeom>
          <a:noFill/>
        </p:spPr>
        <p:txBody>
          <a:bodyPr wrap="square" lIns="0" tIns="0" rIns="0" bIns="92255" rtlCol="0">
            <a:spAutoFit/>
          </a:bodyPr>
          <a:lstStyle/>
          <a:p>
            <a:pPr defTabSz="1845110">
              <a:lnSpc>
                <a:spcPts val="1816"/>
              </a:lnSpc>
            </a:pPr>
            <a:r>
              <a:rPr lang="zh-CN" altLang="en-US" sz="2000" b="1" dirty="0" smtClean="0">
                <a:solidFill>
                  <a:srgbClr val="FF0000"/>
                </a:solidFill>
                <a:latin typeface="Times New Roman" pitchFamily="18" charset="0"/>
                <a:cs typeface="Times New Roman" pitchFamily="18" charset="0"/>
              </a:rPr>
              <a:t>上下文信息的获取本身是很重要的研究课题，这里假设上下文信息已知</a:t>
            </a:r>
            <a:endParaRPr lang="en-US" altLang="zh-CN" sz="2000" b="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推荐系统的架构</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用户建模模块负责对用户的行为信息进行分析，从而获得用户的潜在喜好。用户的行为信息包括问答、评分、购买、下载、浏览、收藏、停留时间等</a:t>
            </a:r>
            <a:endParaRPr lang="zh-CN" alt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68313" y="2060575"/>
            <a:ext cx="8229600" cy="1143000"/>
          </a:xfrm>
          <a:prstGeom prst="rect">
            <a:avLst/>
          </a:prstGeom>
          <a:noFill/>
          <a:ln w="9525">
            <a:noFill/>
            <a:miter lim="800000"/>
            <a:headEnd/>
            <a:tailEnd/>
          </a:ln>
        </p:spPr>
        <p:txBody>
          <a:bodyPr anchor="ctr"/>
          <a:lstStyle/>
          <a:p>
            <a:pPr algn="ctr" eaLnBrk="0" hangingPunct="0"/>
            <a:r>
              <a:rPr lang="zh-CN" altLang="en-US" sz="3200" dirty="0" smtClean="0">
                <a:solidFill>
                  <a:srgbClr val="FF0000"/>
                </a:solidFill>
                <a:latin typeface="Calibri" pitchFamily="34" charset="0"/>
              </a:rPr>
              <a:t>将上下文信息集成到推荐系统中：概念框架</a:t>
            </a:r>
            <a:endParaRPr lang="zh-CN" altLang="en-US" sz="3200" dirty="0">
              <a:solidFill>
                <a:srgbClr val="FF0000"/>
              </a:solidFill>
              <a:latin typeface="Calibri" pitchFamily="34" charset="0"/>
            </a:endParaRPr>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125" y="-8483525"/>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5" name="Freeform 3"/>
          <p:cNvSpPr/>
          <p:nvPr/>
        </p:nvSpPr>
        <p:spPr>
          <a:xfrm>
            <a:off x="387840" y="-8346365"/>
            <a:ext cx="138167" cy="141783"/>
          </a:xfrm>
          <a:custGeom>
            <a:avLst/>
            <a:gdLst>
              <a:gd name="connsiteX0" fmla="*/ 0 w 68580"/>
              <a:gd name="connsiteY0" fmla="*/ 70104 h 70104"/>
              <a:gd name="connsiteX1" fmla="*/ 68580 w 68580"/>
              <a:gd name="connsiteY1" fmla="*/ 70104 h 70104"/>
              <a:gd name="connsiteX2" fmla="*/ 68580 w 68580"/>
              <a:gd name="connsiteY2" fmla="*/ 0 h 70104"/>
              <a:gd name="connsiteX3" fmla="*/ 0 w 68580"/>
              <a:gd name="connsiteY3" fmla="*/ 0 h 70104"/>
              <a:gd name="connsiteX4" fmla="*/ 0 w 68580"/>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70104">
                <a:moveTo>
                  <a:pt x="0" y="70104"/>
                </a:moveTo>
                <a:lnTo>
                  <a:pt x="68580" y="70104"/>
                </a:lnTo>
                <a:lnTo>
                  <a:pt x="68580" y="0"/>
                </a:lnTo>
                <a:lnTo>
                  <a:pt x="0" y="0"/>
                </a:lnTo>
                <a:lnTo>
                  <a:pt x="0" y="7010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6" name="Freeform 3"/>
          <p:cNvSpPr/>
          <p:nvPr/>
        </p:nvSpPr>
        <p:spPr>
          <a:xfrm>
            <a:off x="526007" y="-8483525"/>
            <a:ext cx="141238" cy="140242"/>
          </a:xfrm>
          <a:custGeom>
            <a:avLst/>
            <a:gdLst>
              <a:gd name="connsiteX0" fmla="*/ 0 w 70104"/>
              <a:gd name="connsiteY0" fmla="*/ 69342 h 69342"/>
              <a:gd name="connsiteX1" fmla="*/ 70103 w 70104"/>
              <a:gd name="connsiteY1" fmla="*/ 69342 h 69342"/>
              <a:gd name="connsiteX2" fmla="*/ 70103 w 70104"/>
              <a:gd name="connsiteY2" fmla="*/ 0 h 69342"/>
              <a:gd name="connsiteX3" fmla="*/ 0 w 70104"/>
              <a:gd name="connsiteY3" fmla="*/ 0 h 69342"/>
              <a:gd name="connsiteX4" fmla="*/ 0 w 70104"/>
              <a:gd name="connsiteY4" fmla="*/ 69342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69342">
                <a:moveTo>
                  <a:pt x="0" y="69342"/>
                </a:moveTo>
                <a:lnTo>
                  <a:pt x="70103" y="69342"/>
                </a:lnTo>
                <a:lnTo>
                  <a:pt x="70103" y="0"/>
                </a:lnTo>
                <a:lnTo>
                  <a:pt x="0" y="0"/>
                </a:lnTo>
                <a:lnTo>
                  <a:pt x="0" y="69342"/>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7" name="Freeform 3"/>
          <p:cNvSpPr/>
          <p:nvPr/>
        </p:nvSpPr>
        <p:spPr>
          <a:xfrm>
            <a:off x="526007" y="-8346365"/>
            <a:ext cx="141238" cy="141783"/>
          </a:xfrm>
          <a:custGeom>
            <a:avLst/>
            <a:gdLst>
              <a:gd name="connsiteX0" fmla="*/ 0 w 70104"/>
              <a:gd name="connsiteY0" fmla="*/ 70104 h 70104"/>
              <a:gd name="connsiteX1" fmla="*/ 70103 w 70104"/>
              <a:gd name="connsiteY1" fmla="*/ 70104 h 70104"/>
              <a:gd name="connsiteX2" fmla="*/ 70103 w 70104"/>
              <a:gd name="connsiteY2" fmla="*/ 0 h 70104"/>
              <a:gd name="connsiteX3" fmla="*/ 0 w 70104"/>
              <a:gd name="connsiteY3" fmla="*/ 0 h 70104"/>
              <a:gd name="connsiteX4" fmla="*/ 0 w 70104"/>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70104">
                <a:moveTo>
                  <a:pt x="0" y="70104"/>
                </a:moveTo>
                <a:lnTo>
                  <a:pt x="70103" y="70104"/>
                </a:lnTo>
                <a:lnTo>
                  <a:pt x="70103" y="0"/>
                </a:lnTo>
                <a:lnTo>
                  <a:pt x="0" y="0"/>
                </a:lnTo>
                <a:lnTo>
                  <a:pt x="0" y="70104"/>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8" name="Freeform 3"/>
          <p:cNvSpPr/>
          <p:nvPr/>
        </p:nvSpPr>
        <p:spPr>
          <a:xfrm>
            <a:off x="251208" y="-8206120"/>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9" name="Freeform 3"/>
          <p:cNvSpPr/>
          <p:nvPr/>
        </p:nvSpPr>
        <p:spPr>
          <a:xfrm>
            <a:off x="106899" y="-8344821"/>
            <a:ext cx="142773" cy="138699"/>
          </a:xfrm>
          <a:custGeom>
            <a:avLst/>
            <a:gdLst>
              <a:gd name="connsiteX0" fmla="*/ 0 w 70866"/>
              <a:gd name="connsiteY0" fmla="*/ 68579 h 68579"/>
              <a:gd name="connsiteX1" fmla="*/ 70866 w 70866"/>
              <a:gd name="connsiteY1" fmla="*/ 68579 h 68579"/>
              <a:gd name="connsiteX2" fmla="*/ 70866 w 70866"/>
              <a:gd name="connsiteY2" fmla="*/ 0 h 68579"/>
              <a:gd name="connsiteX3" fmla="*/ 0 w 70866"/>
              <a:gd name="connsiteY3" fmla="*/ 0 h 68579"/>
              <a:gd name="connsiteX4" fmla="*/ 0 w 70866"/>
              <a:gd name="connsiteY4" fmla="*/ 68579 h 685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866" h="68579">
                <a:moveTo>
                  <a:pt x="0" y="68579"/>
                </a:moveTo>
                <a:lnTo>
                  <a:pt x="70866" y="68579"/>
                </a:lnTo>
                <a:lnTo>
                  <a:pt x="70866" y="0"/>
                </a:lnTo>
                <a:lnTo>
                  <a:pt x="0" y="0"/>
                </a:lnTo>
                <a:lnTo>
                  <a:pt x="0" y="68579"/>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0" name="Freeform 3"/>
          <p:cNvSpPr/>
          <p:nvPr/>
        </p:nvSpPr>
        <p:spPr>
          <a:xfrm>
            <a:off x="387840" y="-8209202"/>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1" name="Freeform 3"/>
          <p:cNvSpPr/>
          <p:nvPr/>
        </p:nvSpPr>
        <p:spPr>
          <a:xfrm>
            <a:off x="251208" y="-8068960"/>
            <a:ext cx="138167" cy="137158"/>
          </a:xfrm>
          <a:custGeom>
            <a:avLst/>
            <a:gdLst>
              <a:gd name="connsiteX0" fmla="*/ 0 w 68580"/>
              <a:gd name="connsiteY0" fmla="*/ 67817 h 67817"/>
              <a:gd name="connsiteX1" fmla="*/ 68580 w 68580"/>
              <a:gd name="connsiteY1" fmla="*/ 67817 h 67817"/>
              <a:gd name="connsiteX2" fmla="*/ 68580 w 68580"/>
              <a:gd name="connsiteY2" fmla="*/ 0 h 67817"/>
              <a:gd name="connsiteX3" fmla="*/ 0 w 68580"/>
              <a:gd name="connsiteY3" fmla="*/ 0 h 67817"/>
              <a:gd name="connsiteX4" fmla="*/ 0 w 68580"/>
              <a:gd name="connsiteY4" fmla="*/ 67817 h 678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7817">
                <a:moveTo>
                  <a:pt x="0" y="67817"/>
                </a:moveTo>
                <a:lnTo>
                  <a:pt x="68580" y="67817"/>
                </a:lnTo>
                <a:lnTo>
                  <a:pt x="68580" y="0"/>
                </a:lnTo>
                <a:lnTo>
                  <a:pt x="0" y="0"/>
                </a:lnTo>
                <a:lnTo>
                  <a:pt x="0" y="67817"/>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2" name="Freeform 3"/>
          <p:cNvSpPr/>
          <p:nvPr/>
        </p:nvSpPr>
        <p:spPr>
          <a:xfrm>
            <a:off x="-25893" y="-8484296"/>
            <a:ext cx="9211164" cy="6935056"/>
          </a:xfrm>
          <a:custGeom>
            <a:avLst/>
            <a:gdLst>
              <a:gd name="connsiteX0" fmla="*/ 4565522 w 4572000"/>
              <a:gd name="connsiteY0" fmla="*/ 6477 h 3429000"/>
              <a:gd name="connsiteX1" fmla="*/ 6476 w 4572000"/>
              <a:gd name="connsiteY1" fmla="*/ 6477 h 3429000"/>
              <a:gd name="connsiteX2" fmla="*/ 6476 w 4572000"/>
              <a:gd name="connsiteY2" fmla="*/ 3422523 h 3429000"/>
              <a:gd name="connsiteX3" fmla="*/ 4565522 w 4572000"/>
              <a:gd name="connsiteY3" fmla="*/ 3422523 h 3429000"/>
              <a:gd name="connsiteX4" fmla="*/ 4565522 w 4572000"/>
              <a:gd name="connsiteY4" fmla="*/ 6477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7"/>
                </a:moveTo>
                <a:lnTo>
                  <a:pt x="6476" y="6477"/>
                </a:lnTo>
                <a:lnTo>
                  <a:pt x="6476" y="3422523"/>
                </a:lnTo>
                <a:lnTo>
                  <a:pt x="4565522" y="3422523"/>
                </a:lnTo>
                <a:lnTo>
                  <a:pt x="4565522" y="647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3" name="Freeform 3"/>
          <p:cNvSpPr/>
          <p:nvPr/>
        </p:nvSpPr>
        <p:spPr>
          <a:xfrm>
            <a:off x="-25125" y="-35086"/>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1" name="Freeform 3"/>
          <p:cNvSpPr/>
          <p:nvPr/>
        </p:nvSpPr>
        <p:spPr>
          <a:xfrm>
            <a:off x="0" y="0"/>
            <a:ext cx="9211164" cy="6935056"/>
          </a:xfrm>
          <a:custGeom>
            <a:avLst/>
            <a:gdLst>
              <a:gd name="connsiteX0" fmla="*/ 4565522 w 4572000"/>
              <a:gd name="connsiteY0" fmla="*/ 6476 h 3429000"/>
              <a:gd name="connsiteX1" fmla="*/ 6476 w 4572000"/>
              <a:gd name="connsiteY1" fmla="*/ 6476 h 3429000"/>
              <a:gd name="connsiteX2" fmla="*/ 6476 w 4572000"/>
              <a:gd name="connsiteY2" fmla="*/ 3422522 h 3429000"/>
              <a:gd name="connsiteX3" fmla="*/ 4565522 w 4572000"/>
              <a:gd name="connsiteY3" fmla="*/ 3422522 h 3429000"/>
              <a:gd name="connsiteX4" fmla="*/ 4565522 w 4572000"/>
              <a:gd name="connsiteY4" fmla="*/ 6476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6"/>
                </a:moveTo>
                <a:lnTo>
                  <a:pt x="6476" y="6476"/>
                </a:lnTo>
                <a:lnTo>
                  <a:pt x="6476" y="3422522"/>
                </a:lnTo>
                <a:lnTo>
                  <a:pt x="4565522" y="3422522"/>
                </a:lnTo>
                <a:lnTo>
                  <a:pt x="4565522" y="64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 name="TextBox 1"/>
          <p:cNvSpPr txBox="1"/>
          <p:nvPr/>
        </p:nvSpPr>
        <p:spPr>
          <a:xfrm>
            <a:off x="511733" y="924674"/>
            <a:ext cx="2164054" cy="519170"/>
          </a:xfrm>
          <a:prstGeom prst="rect">
            <a:avLst/>
          </a:prstGeom>
          <a:noFill/>
        </p:spPr>
        <p:txBody>
          <a:bodyPr wrap="none" lIns="0" tIns="0" rIns="0" bIns="92255" rtlCol="0">
            <a:spAutoFit/>
          </a:bodyPr>
          <a:lstStyle/>
          <a:p>
            <a:pPr defTabSz="1845110">
              <a:lnSpc>
                <a:spcPts val="3632"/>
              </a:lnSpc>
            </a:pPr>
            <a:r>
              <a:rPr lang="zh-CN" altLang="en-US" sz="2800" b="1" dirty="0" smtClean="0">
                <a:solidFill>
                  <a:schemeClr val="accent1">
                    <a:lumMod val="50000"/>
                  </a:schemeClr>
                </a:solidFill>
                <a:latin typeface="Times New Roman" pitchFamily="18" charset="0"/>
                <a:cs typeface="Times New Roman" pitchFamily="18" charset="0"/>
              </a:rPr>
              <a:t>上下文相关性</a:t>
            </a:r>
            <a:endParaRPr lang="en-US" altLang="zh-CN" sz="2800" b="1" dirty="0" smtClean="0">
              <a:solidFill>
                <a:schemeClr val="accent1">
                  <a:lumMod val="50000"/>
                </a:schemeClr>
              </a:solidFill>
              <a:latin typeface="Times New Roman" pitchFamily="18" charset="0"/>
              <a:cs typeface="Times New Roman" pitchFamily="18" charset="0"/>
            </a:endParaRPr>
          </a:p>
        </p:txBody>
      </p:sp>
      <p:sp>
        <p:nvSpPr>
          <p:cNvPr id="23" name="TextBox 1"/>
          <p:cNvSpPr txBox="1"/>
          <p:nvPr/>
        </p:nvSpPr>
        <p:spPr>
          <a:xfrm>
            <a:off x="793183" y="1797977"/>
            <a:ext cx="4616648"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并非所有的上下文信息都和推荐行为相关</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25" name="TextBox 1"/>
          <p:cNvSpPr txBox="1"/>
          <p:nvPr/>
        </p:nvSpPr>
        <p:spPr>
          <a:xfrm>
            <a:off x="793183" y="2465798"/>
            <a:ext cx="5230599"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例如</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推荐书与下列哪些上下文信息相关呢？</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27" name="TextBox 1"/>
          <p:cNvSpPr txBox="1"/>
          <p:nvPr/>
        </p:nvSpPr>
        <p:spPr>
          <a:xfrm>
            <a:off x="1176983" y="2852936"/>
            <a:ext cx="3169137"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买书的目的</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工作</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休闲</a:t>
            </a:r>
            <a:r>
              <a:rPr lang="en-US" altLang="zh-CN" sz="2000" b="1" dirty="0" smtClean="0">
                <a:solidFill>
                  <a:schemeClr val="accent1">
                    <a:lumMod val="50000"/>
                  </a:schemeClr>
                </a:solidFill>
                <a:latin typeface="Times New Roman" pitchFamily="18" charset="0"/>
                <a:cs typeface="Times New Roman" pitchFamily="18" charset="0"/>
              </a:rPr>
              <a:t>, …)</a:t>
            </a:r>
          </a:p>
        </p:txBody>
      </p:sp>
      <p:sp>
        <p:nvSpPr>
          <p:cNvPr id="28" name="TextBox 1"/>
          <p:cNvSpPr txBox="1"/>
          <p:nvPr/>
        </p:nvSpPr>
        <p:spPr>
          <a:xfrm>
            <a:off x="1176983" y="3212976"/>
            <a:ext cx="3682098"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这书什么时候看</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平时</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周末</a:t>
            </a:r>
            <a:r>
              <a:rPr lang="en-US" altLang="zh-CN" sz="2000" b="1" dirty="0" smtClean="0">
                <a:solidFill>
                  <a:schemeClr val="accent1">
                    <a:lumMod val="50000"/>
                  </a:schemeClr>
                </a:solidFill>
                <a:latin typeface="Times New Roman" pitchFamily="18" charset="0"/>
                <a:cs typeface="Times New Roman" pitchFamily="18" charset="0"/>
              </a:rPr>
              <a:t>, …)</a:t>
            </a:r>
          </a:p>
        </p:txBody>
      </p:sp>
      <p:sp>
        <p:nvSpPr>
          <p:cNvPr id="29" name="TextBox 1"/>
          <p:cNvSpPr txBox="1"/>
          <p:nvPr/>
        </p:nvSpPr>
        <p:spPr>
          <a:xfrm>
            <a:off x="1176982" y="3573016"/>
            <a:ext cx="4323299"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这书什么地方看</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家</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学校</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飞机上</a:t>
            </a:r>
            <a:r>
              <a:rPr lang="en-US" altLang="zh-CN" sz="2000" b="1" dirty="0" smtClean="0">
                <a:solidFill>
                  <a:schemeClr val="accent1">
                    <a:lumMod val="50000"/>
                  </a:schemeClr>
                </a:solidFill>
                <a:latin typeface="Times New Roman" pitchFamily="18" charset="0"/>
                <a:cs typeface="Times New Roman" pitchFamily="18" charset="0"/>
              </a:rPr>
              <a:t>, …)</a:t>
            </a:r>
          </a:p>
        </p:txBody>
      </p:sp>
      <p:sp>
        <p:nvSpPr>
          <p:cNvPr id="30" name="TextBox 1"/>
          <p:cNvSpPr txBox="1"/>
          <p:nvPr/>
        </p:nvSpPr>
        <p:spPr>
          <a:xfrm>
            <a:off x="1176982" y="3933056"/>
            <a:ext cx="2709075"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买书时股票行情怎么样</a:t>
            </a:r>
            <a:r>
              <a:rPr lang="en-US" altLang="zh-CN" sz="2000" b="1" dirty="0" smtClean="0">
                <a:solidFill>
                  <a:schemeClr val="accent1">
                    <a:lumMod val="50000"/>
                  </a:schemeClr>
                </a:solidFill>
                <a:latin typeface="Times New Roman" pitchFamily="18" charset="0"/>
                <a:cs typeface="Times New Roman" pitchFamily="18" charset="0"/>
              </a:rPr>
              <a:t>?</a:t>
            </a:r>
          </a:p>
        </p:txBody>
      </p:sp>
      <p:sp>
        <p:nvSpPr>
          <p:cNvPr id="31" name="TextBox 1"/>
          <p:cNvSpPr txBox="1"/>
          <p:nvPr/>
        </p:nvSpPr>
        <p:spPr>
          <a:xfrm>
            <a:off x="793187" y="4340831"/>
            <a:ext cx="3097002"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如何确定上下文是否相关？</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1024" name="TextBox 1"/>
          <p:cNvSpPr txBox="1"/>
          <p:nvPr/>
        </p:nvSpPr>
        <p:spPr>
          <a:xfrm>
            <a:off x="1176983" y="4700428"/>
            <a:ext cx="6012864"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手工方法</a:t>
            </a:r>
            <a:r>
              <a:rPr lang="en-US" altLang="zh-CN" sz="2000" b="1" dirty="0" smtClean="0">
                <a:solidFill>
                  <a:schemeClr val="accent1">
                    <a:lumMod val="50000"/>
                  </a:schemeClr>
                </a:solidFill>
                <a:latin typeface="Times New Roman" pitchFamily="18" charset="0"/>
                <a:cs typeface="Times New Roman" pitchFamily="18" charset="0"/>
              </a:rPr>
              <a:t>, e.g., </a:t>
            </a:r>
            <a:r>
              <a:rPr lang="zh-CN" altLang="en-US" sz="2000" b="1" dirty="0" smtClean="0">
                <a:solidFill>
                  <a:schemeClr val="accent1">
                    <a:lumMod val="50000"/>
                  </a:schemeClr>
                </a:solidFill>
                <a:latin typeface="Times New Roman" pitchFamily="18" charset="0"/>
                <a:cs typeface="Times New Roman" pitchFamily="18" charset="0"/>
              </a:rPr>
              <a:t>根据推荐系统设计者的领域知识来确定</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1026" name="TextBox 1"/>
          <p:cNvSpPr txBox="1"/>
          <p:nvPr/>
        </p:nvSpPr>
        <p:spPr>
          <a:xfrm>
            <a:off x="1176982" y="5013176"/>
            <a:ext cx="7551747"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自动方法</a:t>
            </a:r>
            <a:r>
              <a:rPr lang="en-US" altLang="zh-CN" sz="2000" b="1" dirty="0" smtClean="0">
                <a:solidFill>
                  <a:schemeClr val="accent1">
                    <a:lumMod val="50000"/>
                  </a:schemeClr>
                </a:solidFill>
                <a:latin typeface="Times New Roman" pitchFamily="18" charset="0"/>
                <a:cs typeface="Times New Roman" pitchFamily="18" charset="0"/>
              </a:rPr>
              <a:t>, e.g., </a:t>
            </a:r>
            <a:r>
              <a:rPr lang="zh-CN" altLang="en-US" sz="2000" b="1" dirty="0" smtClean="0">
                <a:solidFill>
                  <a:schemeClr val="accent1">
                    <a:lumMod val="50000"/>
                  </a:schemeClr>
                </a:solidFill>
                <a:latin typeface="Times New Roman" pitchFamily="18" charset="0"/>
                <a:cs typeface="Times New Roman" pitchFamily="18" charset="0"/>
              </a:rPr>
              <a:t>使用特征选择过程或者基于已有评分信息的统计方法</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1029" name="TextBox 1"/>
          <p:cNvSpPr txBox="1"/>
          <p:nvPr/>
        </p:nvSpPr>
        <p:spPr>
          <a:xfrm>
            <a:off x="827584" y="5661248"/>
            <a:ext cx="6155531" cy="375284"/>
          </a:xfrm>
          <a:prstGeom prst="rect">
            <a:avLst/>
          </a:prstGeom>
          <a:noFill/>
        </p:spPr>
        <p:txBody>
          <a:bodyPr wrap="none" lIns="0" tIns="0" rIns="0" bIns="92255" rtlCol="0">
            <a:spAutoFit/>
          </a:bodyPr>
          <a:lstStyle/>
          <a:p>
            <a:pPr defTabSz="1845110">
              <a:lnSpc>
                <a:spcPts val="2220"/>
              </a:lnSpc>
            </a:pPr>
            <a:r>
              <a:rPr lang="zh-CN" altLang="en-US" sz="2400" b="1" dirty="0" smtClean="0">
                <a:solidFill>
                  <a:srgbClr val="FF0000"/>
                </a:solidFill>
                <a:latin typeface="Times New Roman" pitchFamily="18" charset="0"/>
                <a:cs typeface="Times New Roman" pitchFamily="18" charset="0"/>
              </a:rPr>
              <a:t>这里假设用到的所有的上下文信息都是相关的</a:t>
            </a:r>
            <a:endParaRPr lang="en-US" altLang="zh-CN" sz="2400" b="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125" y="-8483525"/>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5" name="Freeform 3"/>
          <p:cNvSpPr/>
          <p:nvPr/>
        </p:nvSpPr>
        <p:spPr>
          <a:xfrm>
            <a:off x="387840" y="-8346365"/>
            <a:ext cx="138167" cy="141783"/>
          </a:xfrm>
          <a:custGeom>
            <a:avLst/>
            <a:gdLst>
              <a:gd name="connsiteX0" fmla="*/ 0 w 68580"/>
              <a:gd name="connsiteY0" fmla="*/ 70104 h 70104"/>
              <a:gd name="connsiteX1" fmla="*/ 68580 w 68580"/>
              <a:gd name="connsiteY1" fmla="*/ 70104 h 70104"/>
              <a:gd name="connsiteX2" fmla="*/ 68580 w 68580"/>
              <a:gd name="connsiteY2" fmla="*/ 0 h 70104"/>
              <a:gd name="connsiteX3" fmla="*/ 0 w 68580"/>
              <a:gd name="connsiteY3" fmla="*/ 0 h 70104"/>
              <a:gd name="connsiteX4" fmla="*/ 0 w 68580"/>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70104">
                <a:moveTo>
                  <a:pt x="0" y="70104"/>
                </a:moveTo>
                <a:lnTo>
                  <a:pt x="68580" y="70104"/>
                </a:lnTo>
                <a:lnTo>
                  <a:pt x="68580" y="0"/>
                </a:lnTo>
                <a:lnTo>
                  <a:pt x="0" y="0"/>
                </a:lnTo>
                <a:lnTo>
                  <a:pt x="0" y="7010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6" name="Freeform 3"/>
          <p:cNvSpPr/>
          <p:nvPr/>
        </p:nvSpPr>
        <p:spPr>
          <a:xfrm>
            <a:off x="526007" y="-8483525"/>
            <a:ext cx="141238" cy="140242"/>
          </a:xfrm>
          <a:custGeom>
            <a:avLst/>
            <a:gdLst>
              <a:gd name="connsiteX0" fmla="*/ 0 w 70104"/>
              <a:gd name="connsiteY0" fmla="*/ 69342 h 69342"/>
              <a:gd name="connsiteX1" fmla="*/ 70103 w 70104"/>
              <a:gd name="connsiteY1" fmla="*/ 69342 h 69342"/>
              <a:gd name="connsiteX2" fmla="*/ 70103 w 70104"/>
              <a:gd name="connsiteY2" fmla="*/ 0 h 69342"/>
              <a:gd name="connsiteX3" fmla="*/ 0 w 70104"/>
              <a:gd name="connsiteY3" fmla="*/ 0 h 69342"/>
              <a:gd name="connsiteX4" fmla="*/ 0 w 70104"/>
              <a:gd name="connsiteY4" fmla="*/ 69342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69342">
                <a:moveTo>
                  <a:pt x="0" y="69342"/>
                </a:moveTo>
                <a:lnTo>
                  <a:pt x="70103" y="69342"/>
                </a:lnTo>
                <a:lnTo>
                  <a:pt x="70103" y="0"/>
                </a:lnTo>
                <a:lnTo>
                  <a:pt x="0" y="0"/>
                </a:lnTo>
                <a:lnTo>
                  <a:pt x="0" y="69342"/>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7" name="Freeform 3"/>
          <p:cNvSpPr/>
          <p:nvPr/>
        </p:nvSpPr>
        <p:spPr>
          <a:xfrm>
            <a:off x="526007" y="-8346365"/>
            <a:ext cx="141238" cy="141783"/>
          </a:xfrm>
          <a:custGeom>
            <a:avLst/>
            <a:gdLst>
              <a:gd name="connsiteX0" fmla="*/ 0 w 70104"/>
              <a:gd name="connsiteY0" fmla="*/ 70104 h 70104"/>
              <a:gd name="connsiteX1" fmla="*/ 70103 w 70104"/>
              <a:gd name="connsiteY1" fmla="*/ 70104 h 70104"/>
              <a:gd name="connsiteX2" fmla="*/ 70103 w 70104"/>
              <a:gd name="connsiteY2" fmla="*/ 0 h 70104"/>
              <a:gd name="connsiteX3" fmla="*/ 0 w 70104"/>
              <a:gd name="connsiteY3" fmla="*/ 0 h 70104"/>
              <a:gd name="connsiteX4" fmla="*/ 0 w 70104"/>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70104">
                <a:moveTo>
                  <a:pt x="0" y="70104"/>
                </a:moveTo>
                <a:lnTo>
                  <a:pt x="70103" y="70104"/>
                </a:lnTo>
                <a:lnTo>
                  <a:pt x="70103" y="0"/>
                </a:lnTo>
                <a:lnTo>
                  <a:pt x="0" y="0"/>
                </a:lnTo>
                <a:lnTo>
                  <a:pt x="0" y="70104"/>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8" name="Freeform 3"/>
          <p:cNvSpPr/>
          <p:nvPr/>
        </p:nvSpPr>
        <p:spPr>
          <a:xfrm>
            <a:off x="251208" y="-8206120"/>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9" name="Freeform 3"/>
          <p:cNvSpPr/>
          <p:nvPr/>
        </p:nvSpPr>
        <p:spPr>
          <a:xfrm>
            <a:off x="106899" y="-8344821"/>
            <a:ext cx="142773" cy="138699"/>
          </a:xfrm>
          <a:custGeom>
            <a:avLst/>
            <a:gdLst>
              <a:gd name="connsiteX0" fmla="*/ 0 w 70866"/>
              <a:gd name="connsiteY0" fmla="*/ 68579 h 68579"/>
              <a:gd name="connsiteX1" fmla="*/ 70866 w 70866"/>
              <a:gd name="connsiteY1" fmla="*/ 68579 h 68579"/>
              <a:gd name="connsiteX2" fmla="*/ 70866 w 70866"/>
              <a:gd name="connsiteY2" fmla="*/ 0 h 68579"/>
              <a:gd name="connsiteX3" fmla="*/ 0 w 70866"/>
              <a:gd name="connsiteY3" fmla="*/ 0 h 68579"/>
              <a:gd name="connsiteX4" fmla="*/ 0 w 70866"/>
              <a:gd name="connsiteY4" fmla="*/ 68579 h 685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866" h="68579">
                <a:moveTo>
                  <a:pt x="0" y="68579"/>
                </a:moveTo>
                <a:lnTo>
                  <a:pt x="70866" y="68579"/>
                </a:lnTo>
                <a:lnTo>
                  <a:pt x="70866" y="0"/>
                </a:lnTo>
                <a:lnTo>
                  <a:pt x="0" y="0"/>
                </a:lnTo>
                <a:lnTo>
                  <a:pt x="0" y="68579"/>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0" name="Freeform 3"/>
          <p:cNvSpPr/>
          <p:nvPr/>
        </p:nvSpPr>
        <p:spPr>
          <a:xfrm>
            <a:off x="387840" y="-8209202"/>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1" name="Freeform 3"/>
          <p:cNvSpPr/>
          <p:nvPr/>
        </p:nvSpPr>
        <p:spPr>
          <a:xfrm>
            <a:off x="251208" y="-8068960"/>
            <a:ext cx="138167" cy="137158"/>
          </a:xfrm>
          <a:custGeom>
            <a:avLst/>
            <a:gdLst>
              <a:gd name="connsiteX0" fmla="*/ 0 w 68580"/>
              <a:gd name="connsiteY0" fmla="*/ 67817 h 67817"/>
              <a:gd name="connsiteX1" fmla="*/ 68580 w 68580"/>
              <a:gd name="connsiteY1" fmla="*/ 67817 h 67817"/>
              <a:gd name="connsiteX2" fmla="*/ 68580 w 68580"/>
              <a:gd name="connsiteY2" fmla="*/ 0 h 67817"/>
              <a:gd name="connsiteX3" fmla="*/ 0 w 68580"/>
              <a:gd name="connsiteY3" fmla="*/ 0 h 67817"/>
              <a:gd name="connsiteX4" fmla="*/ 0 w 68580"/>
              <a:gd name="connsiteY4" fmla="*/ 67817 h 678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7817">
                <a:moveTo>
                  <a:pt x="0" y="67817"/>
                </a:moveTo>
                <a:lnTo>
                  <a:pt x="68580" y="67817"/>
                </a:lnTo>
                <a:lnTo>
                  <a:pt x="68580" y="0"/>
                </a:lnTo>
                <a:lnTo>
                  <a:pt x="0" y="0"/>
                </a:lnTo>
                <a:lnTo>
                  <a:pt x="0" y="67817"/>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2" name="Freeform 3"/>
          <p:cNvSpPr/>
          <p:nvPr/>
        </p:nvSpPr>
        <p:spPr>
          <a:xfrm>
            <a:off x="-25893" y="-8484296"/>
            <a:ext cx="9211164" cy="6935056"/>
          </a:xfrm>
          <a:custGeom>
            <a:avLst/>
            <a:gdLst>
              <a:gd name="connsiteX0" fmla="*/ 4565522 w 4572000"/>
              <a:gd name="connsiteY0" fmla="*/ 6477 h 3429000"/>
              <a:gd name="connsiteX1" fmla="*/ 6476 w 4572000"/>
              <a:gd name="connsiteY1" fmla="*/ 6477 h 3429000"/>
              <a:gd name="connsiteX2" fmla="*/ 6476 w 4572000"/>
              <a:gd name="connsiteY2" fmla="*/ 3422523 h 3429000"/>
              <a:gd name="connsiteX3" fmla="*/ 4565522 w 4572000"/>
              <a:gd name="connsiteY3" fmla="*/ 3422523 h 3429000"/>
              <a:gd name="connsiteX4" fmla="*/ 4565522 w 4572000"/>
              <a:gd name="connsiteY4" fmla="*/ 6477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7"/>
                </a:moveTo>
                <a:lnTo>
                  <a:pt x="6476" y="6477"/>
                </a:lnTo>
                <a:lnTo>
                  <a:pt x="6476" y="3422523"/>
                </a:lnTo>
                <a:lnTo>
                  <a:pt x="4565522" y="3422523"/>
                </a:lnTo>
                <a:lnTo>
                  <a:pt x="4565522" y="647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3" name="Freeform 3"/>
          <p:cNvSpPr/>
          <p:nvPr/>
        </p:nvSpPr>
        <p:spPr>
          <a:xfrm>
            <a:off x="-25125" y="-35086"/>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1" name="Freeform 3"/>
          <p:cNvSpPr/>
          <p:nvPr/>
        </p:nvSpPr>
        <p:spPr>
          <a:xfrm>
            <a:off x="-25893" y="-35856"/>
            <a:ext cx="9211164" cy="6935056"/>
          </a:xfrm>
          <a:custGeom>
            <a:avLst/>
            <a:gdLst>
              <a:gd name="connsiteX0" fmla="*/ 4565522 w 4572000"/>
              <a:gd name="connsiteY0" fmla="*/ 6476 h 3429000"/>
              <a:gd name="connsiteX1" fmla="*/ 6476 w 4572000"/>
              <a:gd name="connsiteY1" fmla="*/ 6476 h 3429000"/>
              <a:gd name="connsiteX2" fmla="*/ 6476 w 4572000"/>
              <a:gd name="connsiteY2" fmla="*/ 3422522 h 3429000"/>
              <a:gd name="connsiteX3" fmla="*/ 4565522 w 4572000"/>
              <a:gd name="connsiteY3" fmla="*/ 3422522 h 3429000"/>
              <a:gd name="connsiteX4" fmla="*/ 4565522 w 4572000"/>
              <a:gd name="connsiteY4" fmla="*/ 6476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6"/>
                </a:moveTo>
                <a:lnTo>
                  <a:pt x="6476" y="6476"/>
                </a:lnTo>
                <a:lnTo>
                  <a:pt x="6476" y="3422522"/>
                </a:lnTo>
                <a:lnTo>
                  <a:pt x="4565522" y="3422522"/>
                </a:lnTo>
                <a:lnTo>
                  <a:pt x="4565522" y="64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 name="TextBox 1"/>
          <p:cNvSpPr txBox="1"/>
          <p:nvPr/>
        </p:nvSpPr>
        <p:spPr>
          <a:xfrm>
            <a:off x="511732" y="616449"/>
            <a:ext cx="4328108" cy="519170"/>
          </a:xfrm>
          <a:prstGeom prst="rect">
            <a:avLst/>
          </a:prstGeom>
          <a:noFill/>
        </p:spPr>
        <p:txBody>
          <a:bodyPr wrap="none" lIns="0" tIns="0" rIns="0" bIns="92255" rtlCol="0">
            <a:spAutoFit/>
          </a:bodyPr>
          <a:lstStyle/>
          <a:p>
            <a:pPr defTabSz="1845110">
              <a:lnSpc>
                <a:spcPts val="3632"/>
              </a:lnSpc>
            </a:pPr>
            <a:r>
              <a:rPr lang="zh-CN" altLang="en-US" sz="2800" b="1" dirty="0" smtClean="0">
                <a:solidFill>
                  <a:schemeClr val="accent1">
                    <a:lumMod val="50000"/>
                  </a:schemeClr>
                </a:solidFill>
                <a:latin typeface="Times New Roman" pitchFamily="18" charset="0"/>
                <a:cs typeface="Times New Roman" pitchFamily="18" charset="0"/>
              </a:rPr>
              <a:t>将上下文集成到推荐系统中</a:t>
            </a:r>
            <a:endParaRPr lang="en-US" altLang="zh-CN" sz="2800" b="1" dirty="0" smtClean="0">
              <a:solidFill>
                <a:schemeClr val="accent1">
                  <a:lumMod val="50000"/>
                </a:schemeClr>
              </a:solidFill>
              <a:latin typeface="Times New Roman" pitchFamily="18" charset="0"/>
              <a:cs typeface="Times New Roman" pitchFamily="18" charset="0"/>
            </a:endParaRPr>
          </a:p>
        </p:txBody>
      </p:sp>
      <p:sp>
        <p:nvSpPr>
          <p:cNvPr id="25" name="TextBox 1"/>
          <p:cNvSpPr txBox="1"/>
          <p:nvPr/>
        </p:nvSpPr>
        <p:spPr>
          <a:xfrm>
            <a:off x="611560" y="1556792"/>
            <a:ext cx="2605072" cy="375284"/>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Contextual pre-filtering</a:t>
            </a:r>
          </a:p>
        </p:txBody>
      </p:sp>
      <p:sp>
        <p:nvSpPr>
          <p:cNvPr id="27" name="TextBox 1"/>
          <p:cNvSpPr txBox="1"/>
          <p:nvPr/>
        </p:nvSpPr>
        <p:spPr>
          <a:xfrm>
            <a:off x="1043608" y="2204864"/>
            <a:ext cx="7950895"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利用上下文信息进行数据选择，然后利用传统的推荐系统进行评分预测</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30" name="TextBox 1"/>
          <p:cNvSpPr txBox="1"/>
          <p:nvPr/>
        </p:nvSpPr>
        <p:spPr>
          <a:xfrm>
            <a:off x="683568" y="3068960"/>
            <a:ext cx="2694648" cy="375284"/>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Contextual post-filtering</a:t>
            </a:r>
          </a:p>
        </p:txBody>
      </p:sp>
      <p:sp>
        <p:nvSpPr>
          <p:cNvPr id="1024" name="TextBox 1"/>
          <p:cNvSpPr txBox="1"/>
          <p:nvPr/>
        </p:nvSpPr>
        <p:spPr>
          <a:xfrm>
            <a:off x="1043608" y="3933056"/>
            <a:ext cx="7694414"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先用传统的推荐系统在所有的数据上进行评分预测，然后利用上下文</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1025" name="TextBox 1"/>
          <p:cNvSpPr txBox="1"/>
          <p:nvPr/>
        </p:nvSpPr>
        <p:spPr>
          <a:xfrm>
            <a:off x="1043608" y="4437112"/>
            <a:ext cx="3789499"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调整</a:t>
            </a:r>
            <a:r>
              <a:rPr lang="en-US" altLang="zh-CN" sz="2000" b="1" dirty="0" smtClean="0">
                <a:solidFill>
                  <a:schemeClr val="accent1">
                    <a:lumMod val="50000"/>
                  </a:schemeClr>
                </a:solidFill>
                <a:latin typeface="Times New Roman" pitchFamily="18" charset="0"/>
                <a:cs typeface="Times New Roman" pitchFamily="18" charset="0"/>
              </a:rPr>
              <a:t> (“contextualize”) </a:t>
            </a:r>
            <a:r>
              <a:rPr lang="zh-CN" altLang="en-US" sz="2000" b="1" dirty="0" smtClean="0">
                <a:solidFill>
                  <a:schemeClr val="accent1">
                    <a:lumMod val="50000"/>
                  </a:schemeClr>
                </a:solidFill>
                <a:latin typeface="Times New Roman" pitchFamily="18" charset="0"/>
                <a:cs typeface="Times New Roman" pitchFamily="18" charset="0"/>
              </a:rPr>
              <a:t>推荐的结果</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1028" name="TextBox 1"/>
          <p:cNvSpPr txBox="1"/>
          <p:nvPr/>
        </p:nvSpPr>
        <p:spPr>
          <a:xfrm>
            <a:off x="611560" y="5013176"/>
            <a:ext cx="2284280" cy="375284"/>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Contextual modeling</a:t>
            </a:r>
          </a:p>
        </p:txBody>
      </p:sp>
      <p:sp>
        <p:nvSpPr>
          <p:cNvPr id="1030" name="TextBox 1"/>
          <p:cNvSpPr txBox="1"/>
          <p:nvPr/>
        </p:nvSpPr>
        <p:spPr>
          <a:xfrm>
            <a:off x="1043608" y="5589240"/>
            <a:ext cx="4616648"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上下文信息直接参与评分预测的建模阶段</a:t>
            </a:r>
            <a:endParaRPr lang="en-US" altLang="zh-CN" sz="2000" b="1" dirty="0" smtClean="0">
              <a:solidFill>
                <a:schemeClr val="accent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3"/>
            <a:ext cx="9144228" cy="6859438"/>
          </a:xfrm>
          <a:prstGeom prst="rect">
            <a:avLst/>
          </a:prstGeom>
          <a:noFill/>
        </p:spPr>
      </p:pic>
      <p:sp>
        <p:nvSpPr>
          <p:cNvPr id="2" name="TextBox 1"/>
          <p:cNvSpPr txBox="1"/>
          <p:nvPr/>
        </p:nvSpPr>
        <p:spPr>
          <a:xfrm>
            <a:off x="611560" y="837243"/>
            <a:ext cx="4328108" cy="384518"/>
          </a:xfrm>
          <a:prstGeom prst="rect">
            <a:avLst/>
          </a:prstGeom>
          <a:noFill/>
        </p:spPr>
        <p:txBody>
          <a:bodyPr wrap="none" lIns="0" tIns="0" rIns="0" bIns="92255" rtlCol="0">
            <a:spAutoFit/>
          </a:bodyPr>
          <a:lstStyle/>
          <a:p>
            <a:pPr defTabSz="1845110">
              <a:lnSpc>
                <a:spcPts val="2220"/>
              </a:lnSpc>
            </a:pPr>
            <a:r>
              <a:rPr lang="zh-CN" altLang="en-US" sz="2800" b="1" dirty="0" smtClean="0">
                <a:solidFill>
                  <a:schemeClr val="accent1">
                    <a:lumMod val="50000"/>
                  </a:schemeClr>
                </a:solidFill>
                <a:latin typeface="Times New Roman" pitchFamily="18" charset="0"/>
                <a:cs typeface="Times New Roman" pitchFamily="18" charset="0"/>
              </a:rPr>
              <a:t>将上下文集成到推荐系统中</a:t>
            </a:r>
            <a:endParaRPr lang="en-US" altLang="zh-CN" sz="2800" b="1" dirty="0" smtClean="0">
              <a:solidFill>
                <a:schemeClr val="accent1">
                  <a:lumMod val="50000"/>
                </a:schemeClr>
              </a:solidFill>
              <a:latin typeface="Times New Roman" pitchFamily="18" charset="0"/>
              <a:cs typeface="Times New Roman" pitchFamily="18" charset="0"/>
            </a:endParaRPr>
          </a:p>
        </p:txBody>
      </p:sp>
      <p:sp>
        <p:nvSpPr>
          <p:cNvPr id="4" name="TextBox 1"/>
          <p:cNvSpPr txBox="1"/>
          <p:nvPr/>
        </p:nvSpPr>
        <p:spPr>
          <a:xfrm>
            <a:off x="4093851" y="2286001"/>
            <a:ext cx="1401025" cy="503525"/>
          </a:xfrm>
          <a:prstGeom prst="rect">
            <a:avLst/>
          </a:prstGeom>
          <a:noFill/>
        </p:spPr>
        <p:txBody>
          <a:bodyPr wrap="none" lIns="0" tIns="0" rIns="0" bIns="92255" rtlCol="0">
            <a:spAutoFit/>
          </a:bodyPr>
          <a:lstStyle/>
          <a:p>
            <a:pPr defTabSz="1845110">
              <a:lnSpc>
                <a:spcPts val="1413"/>
              </a:lnSpc>
              <a:tabLst>
                <a:tab pos="358770" algn="l"/>
              </a:tabLst>
            </a:pPr>
            <a:r>
              <a:rPr lang="en-US" altLang="zh-CN" dirty="0" smtClean="0">
                <a:solidFill>
                  <a:prstClr val="black"/>
                </a:solidFill>
              </a:rPr>
              <a:t>	</a:t>
            </a:r>
            <a:r>
              <a:rPr lang="en-US" altLang="zh-CN" sz="1600" b="1" dirty="0" smtClean="0">
                <a:solidFill>
                  <a:srgbClr val="000000"/>
                </a:solidFill>
                <a:latin typeface="Times New Roman" pitchFamily="18" charset="0"/>
                <a:cs typeface="Times New Roman" pitchFamily="18" charset="0"/>
              </a:rPr>
              <a:t>Data</a:t>
            </a:r>
          </a:p>
          <a:p>
            <a:pPr defTabSz="1845110">
              <a:lnSpc>
                <a:spcPts val="1816"/>
              </a:lnSpc>
              <a:tabLst>
                <a:tab pos="358770" algn="l"/>
              </a:tabLst>
            </a:pP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C</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5" name="TextBox 1"/>
          <p:cNvSpPr txBox="1"/>
          <p:nvPr/>
        </p:nvSpPr>
        <p:spPr>
          <a:xfrm>
            <a:off x="3812399" y="4135349"/>
            <a:ext cx="1578958" cy="503525"/>
          </a:xfrm>
          <a:prstGeom prst="rect">
            <a:avLst/>
          </a:prstGeom>
          <a:noFill/>
        </p:spPr>
        <p:txBody>
          <a:bodyPr wrap="none" lIns="0" tIns="0" rIns="0" bIns="92255" rtlCol="0">
            <a:spAutoFit/>
          </a:bodyPr>
          <a:lstStyle/>
          <a:p>
            <a:pPr defTabSz="1845110">
              <a:lnSpc>
                <a:spcPts val="1413"/>
              </a:lnSpc>
              <a:tabLst>
                <a:tab pos="435650" algn="l"/>
              </a:tabLst>
            </a:pPr>
            <a:r>
              <a:rPr lang="en-US" altLang="zh-CN" sz="1600" b="1" dirty="0" smtClean="0">
                <a:solidFill>
                  <a:srgbClr val="000000"/>
                </a:solidFill>
                <a:latin typeface="Times New Roman" pitchFamily="18" charset="0"/>
                <a:cs typeface="Times New Roman" pitchFamily="18" charset="0"/>
              </a:rPr>
              <a:t>2D</a:t>
            </a:r>
            <a:r>
              <a:rPr lang="en-US" altLang="zh-CN" sz="1600" dirty="0" smtClean="0">
                <a:solidFill>
                  <a:prstClr val="black"/>
                </a:solidFill>
                <a:latin typeface="Times New Roman" pitchFamily="18" charset="0"/>
                <a:cs typeface="Times New Roman" pitchFamily="18" charset="0"/>
              </a:rPr>
              <a:t> </a:t>
            </a:r>
            <a:r>
              <a:rPr lang="en-US" altLang="zh-CN" sz="1600" b="1" dirty="0" smtClean="0">
                <a:solidFill>
                  <a:srgbClr val="000000"/>
                </a:solidFill>
                <a:latin typeface="Times New Roman" pitchFamily="18" charset="0"/>
                <a:cs typeface="Times New Roman" pitchFamily="18" charset="0"/>
              </a:rPr>
              <a:t>Recommender</a:t>
            </a:r>
          </a:p>
          <a:p>
            <a:pPr defTabSz="1845110">
              <a:lnSpc>
                <a:spcPts val="1816"/>
              </a:lnSpc>
              <a:tabLst>
                <a:tab pos="435650"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6" name="TextBox 1"/>
          <p:cNvSpPr txBox="1"/>
          <p:nvPr/>
        </p:nvSpPr>
        <p:spPr>
          <a:xfrm>
            <a:off x="3761226" y="5060025"/>
            <a:ext cx="1620636" cy="554821"/>
          </a:xfrm>
          <a:prstGeom prst="rect">
            <a:avLst/>
          </a:prstGeom>
          <a:noFill/>
        </p:spPr>
        <p:txBody>
          <a:bodyPr wrap="none" lIns="0" tIns="0" rIns="0" bIns="92255" rtlCol="0">
            <a:spAutoFit/>
          </a:bodyPr>
          <a:lstStyle/>
          <a:p>
            <a:pPr defTabSz="1845110">
              <a:lnSpc>
                <a:spcPts val="1413"/>
              </a:lnSpc>
              <a:tabLst>
                <a:tab pos="461278" algn="l"/>
              </a:tabLst>
            </a:pPr>
            <a:r>
              <a:rPr lang="en-US" altLang="zh-CN" sz="1600" b="1" dirty="0" smtClean="0">
                <a:solidFill>
                  <a:srgbClr val="000000"/>
                </a:solidFill>
                <a:latin typeface="Times New Roman" pitchFamily="18" charset="0"/>
                <a:cs typeface="Times New Roman" pitchFamily="18" charset="0"/>
              </a:rPr>
              <a:t>Recommendations</a:t>
            </a:r>
          </a:p>
          <a:p>
            <a:pPr defTabSz="1845110">
              <a:lnSpc>
                <a:spcPts val="2220"/>
              </a:lnSpc>
              <a:tabLst>
                <a:tab pos="461278"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1</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2</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3</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a:t>
            </a:r>
          </a:p>
        </p:txBody>
      </p:sp>
      <p:sp>
        <p:nvSpPr>
          <p:cNvPr id="7" name="TextBox 1"/>
          <p:cNvSpPr txBox="1"/>
          <p:nvPr/>
        </p:nvSpPr>
        <p:spPr>
          <a:xfrm>
            <a:off x="4145025" y="5984696"/>
            <a:ext cx="969817" cy="275898"/>
          </a:xfrm>
          <a:prstGeom prst="rect">
            <a:avLst/>
          </a:prstGeom>
          <a:noFill/>
        </p:spPr>
        <p:txBody>
          <a:bodyPr wrap="none" lIns="0" tIns="0" rIns="0" bIns="92255" rtlCol="0">
            <a:spAutoFit/>
          </a:bodyPr>
          <a:lstStyle/>
          <a:p>
            <a:pPr defTabSz="1845110">
              <a:lnSpc>
                <a:spcPts val="1413"/>
              </a:lnSpc>
            </a:pPr>
            <a:r>
              <a:rPr lang="en-US" altLang="zh-CN" sz="1600" b="1" dirty="0" smtClean="0">
                <a:solidFill>
                  <a:srgbClr val="000000"/>
                </a:solidFill>
                <a:latin typeface="Times New Roman" pitchFamily="18" charset="0"/>
                <a:cs typeface="Times New Roman" pitchFamily="18" charset="0"/>
              </a:rPr>
              <a:t>Contextual</a:t>
            </a:r>
          </a:p>
        </p:txBody>
      </p:sp>
      <p:sp>
        <p:nvSpPr>
          <p:cNvPr id="8" name="TextBox 1"/>
          <p:cNvSpPr txBox="1"/>
          <p:nvPr/>
        </p:nvSpPr>
        <p:spPr>
          <a:xfrm>
            <a:off x="3761226" y="6241550"/>
            <a:ext cx="1620636" cy="275898"/>
          </a:xfrm>
          <a:prstGeom prst="rect">
            <a:avLst/>
          </a:prstGeom>
          <a:noFill/>
        </p:spPr>
        <p:txBody>
          <a:bodyPr wrap="none" lIns="0" tIns="0" rIns="0" bIns="92255" rtlCol="0">
            <a:spAutoFit/>
          </a:bodyPr>
          <a:lstStyle/>
          <a:p>
            <a:pPr defTabSz="1845110">
              <a:lnSpc>
                <a:spcPts val="1413"/>
              </a:lnSpc>
            </a:pPr>
            <a:r>
              <a:rPr lang="en-US" altLang="zh-CN" sz="1600" b="1" dirty="0" smtClean="0">
                <a:solidFill>
                  <a:srgbClr val="000000"/>
                </a:solidFill>
                <a:latin typeface="Times New Roman" pitchFamily="18" charset="0"/>
                <a:cs typeface="Times New Roman" pitchFamily="18" charset="0"/>
              </a:rPr>
              <a:t>Recommendations</a:t>
            </a:r>
          </a:p>
        </p:txBody>
      </p:sp>
      <p:sp>
        <p:nvSpPr>
          <p:cNvPr id="9" name="TextBox 1"/>
          <p:cNvSpPr txBox="1"/>
          <p:nvPr/>
        </p:nvSpPr>
        <p:spPr>
          <a:xfrm>
            <a:off x="4221784" y="6472720"/>
            <a:ext cx="856004" cy="298340"/>
          </a:xfrm>
          <a:prstGeom prst="rect">
            <a:avLst/>
          </a:prstGeom>
          <a:noFill/>
        </p:spPr>
        <p:txBody>
          <a:bodyPr wrap="none" lIns="0" tIns="0" rIns="0" bIns="92255" rtlCol="0">
            <a:spAutoFit/>
          </a:bodyPr>
          <a:lstStyle/>
          <a:p>
            <a:pPr defTabSz="1845110">
              <a:lnSpc>
                <a:spcPts val="1614"/>
              </a:lnSpc>
            </a:pP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1</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2</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3</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a:t>
            </a:r>
          </a:p>
        </p:txBody>
      </p:sp>
      <p:sp>
        <p:nvSpPr>
          <p:cNvPr id="10" name="TextBox 1"/>
          <p:cNvSpPr txBox="1"/>
          <p:nvPr/>
        </p:nvSpPr>
        <p:spPr>
          <a:xfrm>
            <a:off x="3428600" y="1823664"/>
            <a:ext cx="2340384" cy="301162"/>
          </a:xfrm>
          <a:prstGeom prst="rect">
            <a:avLst/>
          </a:prstGeom>
          <a:noFill/>
        </p:spPr>
        <p:txBody>
          <a:bodyPr wrap="none" lIns="0" tIns="0" rIns="0" bIns="92255" rtlCol="0">
            <a:spAutoFit/>
          </a:bodyPr>
          <a:lstStyle/>
          <a:p>
            <a:pPr defTabSz="1845110">
              <a:lnSpc>
                <a:spcPts val="1614"/>
              </a:lnSpc>
            </a:pPr>
            <a:r>
              <a:rPr lang="en-US" altLang="zh-CN" dirty="0" smtClean="0">
                <a:solidFill>
                  <a:srgbClr val="000000"/>
                </a:solidFill>
                <a:latin typeface="Times New Roman" pitchFamily="18" charset="0"/>
                <a:cs typeface="Times New Roman" pitchFamily="18" charset="0"/>
              </a:rPr>
              <a:t>Contextual</a:t>
            </a:r>
            <a:r>
              <a:rPr lang="en-US" altLang="zh-CN" dirty="0" smtClean="0">
                <a:solidFill>
                  <a:prstClr val="black"/>
                </a:solidFill>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Post-Filtering</a:t>
            </a:r>
          </a:p>
        </p:txBody>
      </p:sp>
      <p:sp>
        <p:nvSpPr>
          <p:cNvPr id="11" name="TextBox 1"/>
          <p:cNvSpPr txBox="1"/>
          <p:nvPr/>
        </p:nvSpPr>
        <p:spPr>
          <a:xfrm>
            <a:off x="3300667" y="5599417"/>
            <a:ext cx="102592" cy="301162"/>
          </a:xfrm>
          <a:prstGeom prst="rect">
            <a:avLst/>
          </a:prstGeom>
          <a:noFill/>
        </p:spPr>
        <p:txBody>
          <a:bodyPr wrap="none" lIns="0" tIns="0" rIns="0" bIns="92255" rtlCol="0">
            <a:spAutoFit/>
          </a:bodyPr>
          <a:lstStyle/>
          <a:p>
            <a:pPr defTabSz="1845110">
              <a:lnSpc>
                <a:spcPts val="1614"/>
              </a:lnSpc>
            </a:pPr>
            <a:r>
              <a:rPr lang="en-US" altLang="zh-CN" i="1" dirty="0" smtClean="0">
                <a:solidFill>
                  <a:srgbClr val="000000"/>
                </a:solidFill>
                <a:latin typeface="Times New Roman" pitchFamily="18" charset="0"/>
                <a:cs typeface="Times New Roman" pitchFamily="18" charset="0"/>
              </a:rPr>
              <a:t>c</a:t>
            </a:r>
          </a:p>
        </p:txBody>
      </p:sp>
      <p:sp>
        <p:nvSpPr>
          <p:cNvPr id="12" name="TextBox 1"/>
          <p:cNvSpPr txBox="1"/>
          <p:nvPr/>
        </p:nvSpPr>
        <p:spPr>
          <a:xfrm>
            <a:off x="1125810" y="2286001"/>
            <a:ext cx="1401025" cy="503525"/>
          </a:xfrm>
          <a:prstGeom prst="rect">
            <a:avLst/>
          </a:prstGeom>
          <a:noFill/>
        </p:spPr>
        <p:txBody>
          <a:bodyPr wrap="none" lIns="0" tIns="0" rIns="0" bIns="92255" rtlCol="0">
            <a:spAutoFit/>
          </a:bodyPr>
          <a:lstStyle/>
          <a:p>
            <a:pPr defTabSz="1845110">
              <a:lnSpc>
                <a:spcPts val="1413"/>
              </a:lnSpc>
              <a:tabLst>
                <a:tab pos="358770" algn="l"/>
              </a:tabLst>
            </a:pPr>
            <a:r>
              <a:rPr lang="en-US" altLang="zh-CN" dirty="0" smtClean="0">
                <a:solidFill>
                  <a:prstClr val="black"/>
                </a:solidFill>
              </a:rPr>
              <a:t>	</a:t>
            </a:r>
            <a:r>
              <a:rPr lang="en-US" altLang="zh-CN" sz="1600" b="1" dirty="0" smtClean="0">
                <a:solidFill>
                  <a:srgbClr val="000000"/>
                </a:solidFill>
                <a:latin typeface="Times New Roman" pitchFamily="18" charset="0"/>
                <a:cs typeface="Times New Roman" pitchFamily="18" charset="0"/>
              </a:rPr>
              <a:t>Data</a:t>
            </a:r>
          </a:p>
          <a:p>
            <a:pPr defTabSz="1845110">
              <a:lnSpc>
                <a:spcPts val="1816"/>
              </a:lnSpc>
              <a:tabLst>
                <a:tab pos="358770" algn="l"/>
              </a:tabLst>
            </a:pP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C</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13" name="TextBox 1"/>
          <p:cNvSpPr txBox="1"/>
          <p:nvPr/>
        </p:nvSpPr>
        <p:spPr>
          <a:xfrm>
            <a:off x="716425" y="3210674"/>
            <a:ext cx="1796967" cy="275898"/>
          </a:xfrm>
          <a:prstGeom prst="rect">
            <a:avLst/>
          </a:prstGeom>
          <a:noFill/>
        </p:spPr>
        <p:txBody>
          <a:bodyPr wrap="none" lIns="0" tIns="0" rIns="0" bIns="92255" rtlCol="0">
            <a:spAutoFit/>
          </a:bodyPr>
          <a:lstStyle/>
          <a:p>
            <a:pPr defTabSz="1845110">
              <a:lnSpc>
                <a:spcPts val="1413"/>
              </a:lnSpc>
            </a:pPr>
            <a:r>
              <a:rPr lang="en-US" altLang="zh-CN" sz="1600" b="1" dirty="0" smtClean="0">
                <a:solidFill>
                  <a:srgbClr val="000000"/>
                </a:solidFill>
                <a:latin typeface="Times New Roman" pitchFamily="18" charset="0"/>
                <a:cs typeface="Times New Roman" pitchFamily="18" charset="0"/>
              </a:rPr>
              <a:t>Contextualized</a:t>
            </a:r>
            <a:r>
              <a:rPr lang="en-US" altLang="zh-CN" sz="1600" dirty="0" smtClean="0">
                <a:solidFill>
                  <a:prstClr val="black"/>
                </a:solidFill>
                <a:latin typeface="Times New Roman" pitchFamily="18" charset="0"/>
                <a:cs typeface="Times New Roman" pitchFamily="18" charset="0"/>
              </a:rPr>
              <a:t> </a:t>
            </a:r>
            <a:r>
              <a:rPr lang="en-US" altLang="zh-CN" sz="1600" b="1" dirty="0" smtClean="0">
                <a:solidFill>
                  <a:srgbClr val="000000"/>
                </a:solidFill>
                <a:latin typeface="Times New Roman" pitchFamily="18" charset="0"/>
                <a:cs typeface="Times New Roman" pitchFamily="18" charset="0"/>
              </a:rPr>
              <a:t>Data</a:t>
            </a:r>
          </a:p>
        </p:txBody>
      </p:sp>
      <p:sp>
        <p:nvSpPr>
          <p:cNvPr id="14" name="TextBox 1"/>
          <p:cNvSpPr txBox="1"/>
          <p:nvPr/>
        </p:nvSpPr>
        <p:spPr>
          <a:xfrm>
            <a:off x="1304916" y="3390473"/>
            <a:ext cx="956993" cy="323988"/>
          </a:xfrm>
          <a:prstGeom prst="rect">
            <a:avLst/>
          </a:prstGeom>
          <a:noFill/>
        </p:spPr>
        <p:txBody>
          <a:bodyPr wrap="none" lIns="0" tIns="0" rIns="0" bIns="92255" rtlCol="0">
            <a:spAutoFit/>
          </a:bodyPr>
          <a:lstStyle/>
          <a:p>
            <a:pPr defTabSz="1845110">
              <a:lnSpc>
                <a:spcPts val="1816"/>
              </a:lnSpc>
            </a:pP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15" name="TextBox 1"/>
          <p:cNvSpPr txBox="1"/>
          <p:nvPr/>
        </p:nvSpPr>
        <p:spPr>
          <a:xfrm>
            <a:off x="844358" y="4135349"/>
            <a:ext cx="1578958" cy="503525"/>
          </a:xfrm>
          <a:prstGeom prst="rect">
            <a:avLst/>
          </a:prstGeom>
          <a:noFill/>
        </p:spPr>
        <p:txBody>
          <a:bodyPr wrap="none" lIns="0" tIns="0" rIns="0" bIns="92255" rtlCol="0">
            <a:spAutoFit/>
          </a:bodyPr>
          <a:lstStyle/>
          <a:p>
            <a:pPr defTabSz="1845110">
              <a:lnSpc>
                <a:spcPts val="1413"/>
              </a:lnSpc>
              <a:tabLst>
                <a:tab pos="410025" algn="l"/>
              </a:tabLst>
            </a:pPr>
            <a:r>
              <a:rPr lang="en-US" altLang="zh-CN" sz="1600" b="1" dirty="0" smtClean="0">
                <a:solidFill>
                  <a:srgbClr val="000000"/>
                </a:solidFill>
                <a:latin typeface="Times New Roman" pitchFamily="18" charset="0"/>
                <a:cs typeface="Times New Roman" pitchFamily="18" charset="0"/>
              </a:rPr>
              <a:t>2D</a:t>
            </a:r>
            <a:r>
              <a:rPr lang="en-US" altLang="zh-CN" sz="1600" dirty="0" smtClean="0">
                <a:solidFill>
                  <a:prstClr val="black"/>
                </a:solidFill>
                <a:latin typeface="Times New Roman" pitchFamily="18" charset="0"/>
                <a:cs typeface="Times New Roman" pitchFamily="18" charset="0"/>
              </a:rPr>
              <a:t> </a:t>
            </a:r>
            <a:r>
              <a:rPr lang="en-US" altLang="zh-CN" sz="1600" b="1" dirty="0" smtClean="0">
                <a:solidFill>
                  <a:srgbClr val="000000"/>
                </a:solidFill>
                <a:latin typeface="Times New Roman" pitchFamily="18" charset="0"/>
                <a:cs typeface="Times New Roman" pitchFamily="18" charset="0"/>
              </a:rPr>
              <a:t>Recommender</a:t>
            </a:r>
          </a:p>
          <a:p>
            <a:pPr defTabSz="1845110">
              <a:lnSpc>
                <a:spcPts val="1816"/>
              </a:lnSpc>
              <a:tabLst>
                <a:tab pos="410025"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16" name="TextBox 1"/>
          <p:cNvSpPr txBox="1"/>
          <p:nvPr/>
        </p:nvSpPr>
        <p:spPr>
          <a:xfrm>
            <a:off x="1176983" y="5984696"/>
            <a:ext cx="969817" cy="275898"/>
          </a:xfrm>
          <a:prstGeom prst="rect">
            <a:avLst/>
          </a:prstGeom>
          <a:noFill/>
        </p:spPr>
        <p:txBody>
          <a:bodyPr wrap="none" lIns="0" tIns="0" rIns="0" bIns="92255" rtlCol="0">
            <a:spAutoFit/>
          </a:bodyPr>
          <a:lstStyle/>
          <a:p>
            <a:pPr defTabSz="1845110">
              <a:lnSpc>
                <a:spcPts val="1413"/>
              </a:lnSpc>
            </a:pPr>
            <a:r>
              <a:rPr lang="en-US" altLang="zh-CN" sz="1600" b="1" dirty="0" smtClean="0">
                <a:solidFill>
                  <a:srgbClr val="000000"/>
                </a:solidFill>
                <a:latin typeface="Times New Roman" pitchFamily="18" charset="0"/>
                <a:cs typeface="Times New Roman" pitchFamily="18" charset="0"/>
              </a:rPr>
              <a:t>Contextual</a:t>
            </a:r>
          </a:p>
        </p:txBody>
      </p:sp>
      <p:sp>
        <p:nvSpPr>
          <p:cNvPr id="17" name="TextBox 1"/>
          <p:cNvSpPr txBox="1"/>
          <p:nvPr/>
        </p:nvSpPr>
        <p:spPr>
          <a:xfrm>
            <a:off x="793185" y="6241550"/>
            <a:ext cx="1620636" cy="275898"/>
          </a:xfrm>
          <a:prstGeom prst="rect">
            <a:avLst/>
          </a:prstGeom>
          <a:noFill/>
        </p:spPr>
        <p:txBody>
          <a:bodyPr wrap="none" lIns="0" tIns="0" rIns="0" bIns="92255" rtlCol="0">
            <a:spAutoFit/>
          </a:bodyPr>
          <a:lstStyle/>
          <a:p>
            <a:pPr defTabSz="1845110">
              <a:lnSpc>
                <a:spcPts val="1413"/>
              </a:lnSpc>
            </a:pPr>
            <a:r>
              <a:rPr lang="en-US" altLang="zh-CN" sz="1600" b="1" dirty="0" smtClean="0">
                <a:solidFill>
                  <a:srgbClr val="000000"/>
                </a:solidFill>
                <a:latin typeface="Times New Roman" pitchFamily="18" charset="0"/>
                <a:cs typeface="Times New Roman" pitchFamily="18" charset="0"/>
              </a:rPr>
              <a:t>Recommendations</a:t>
            </a:r>
          </a:p>
        </p:txBody>
      </p:sp>
      <p:sp>
        <p:nvSpPr>
          <p:cNvPr id="18" name="TextBox 1"/>
          <p:cNvSpPr txBox="1"/>
          <p:nvPr/>
        </p:nvSpPr>
        <p:spPr>
          <a:xfrm>
            <a:off x="1253742" y="6472720"/>
            <a:ext cx="856004" cy="298340"/>
          </a:xfrm>
          <a:prstGeom prst="rect">
            <a:avLst/>
          </a:prstGeom>
          <a:noFill/>
        </p:spPr>
        <p:txBody>
          <a:bodyPr wrap="none" lIns="0" tIns="0" rIns="0" bIns="92255" rtlCol="0">
            <a:spAutoFit/>
          </a:bodyPr>
          <a:lstStyle/>
          <a:p>
            <a:pPr defTabSz="1845110">
              <a:lnSpc>
                <a:spcPts val="1614"/>
              </a:lnSpc>
            </a:pP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1</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2</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3</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a:t>
            </a:r>
          </a:p>
        </p:txBody>
      </p:sp>
      <p:sp>
        <p:nvSpPr>
          <p:cNvPr id="19" name="TextBox 1"/>
          <p:cNvSpPr txBox="1"/>
          <p:nvPr/>
        </p:nvSpPr>
        <p:spPr>
          <a:xfrm>
            <a:off x="434972" y="1849350"/>
            <a:ext cx="2250616" cy="301162"/>
          </a:xfrm>
          <a:prstGeom prst="rect">
            <a:avLst/>
          </a:prstGeom>
          <a:noFill/>
        </p:spPr>
        <p:txBody>
          <a:bodyPr wrap="none" lIns="0" tIns="0" rIns="0" bIns="92255" rtlCol="0">
            <a:spAutoFit/>
          </a:bodyPr>
          <a:lstStyle/>
          <a:p>
            <a:pPr defTabSz="1845110">
              <a:lnSpc>
                <a:spcPts val="1614"/>
              </a:lnSpc>
            </a:pPr>
            <a:r>
              <a:rPr lang="en-US" altLang="zh-CN" dirty="0" smtClean="0">
                <a:solidFill>
                  <a:srgbClr val="000000"/>
                </a:solidFill>
                <a:latin typeface="Times New Roman" pitchFamily="18" charset="0"/>
                <a:cs typeface="Times New Roman" pitchFamily="18" charset="0"/>
              </a:rPr>
              <a:t>Contextual</a:t>
            </a:r>
            <a:r>
              <a:rPr lang="en-US" altLang="zh-CN" dirty="0" smtClean="0">
                <a:solidFill>
                  <a:prstClr val="black"/>
                </a:solidFill>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Pre-Filtering</a:t>
            </a:r>
          </a:p>
        </p:txBody>
      </p:sp>
      <p:sp>
        <p:nvSpPr>
          <p:cNvPr id="20" name="TextBox 1"/>
          <p:cNvSpPr txBox="1"/>
          <p:nvPr/>
        </p:nvSpPr>
        <p:spPr>
          <a:xfrm>
            <a:off x="281452" y="2825395"/>
            <a:ext cx="102592" cy="301162"/>
          </a:xfrm>
          <a:prstGeom prst="rect">
            <a:avLst/>
          </a:prstGeom>
          <a:noFill/>
        </p:spPr>
        <p:txBody>
          <a:bodyPr wrap="none" lIns="0" tIns="0" rIns="0" bIns="92255" rtlCol="0">
            <a:spAutoFit/>
          </a:bodyPr>
          <a:lstStyle/>
          <a:p>
            <a:pPr defTabSz="1845110">
              <a:lnSpc>
                <a:spcPts val="1614"/>
              </a:lnSpc>
            </a:pPr>
            <a:r>
              <a:rPr lang="en-US" altLang="zh-CN" i="1" dirty="0" smtClean="0">
                <a:solidFill>
                  <a:srgbClr val="000000"/>
                </a:solidFill>
                <a:latin typeface="Times New Roman" pitchFamily="18" charset="0"/>
                <a:cs typeface="Times New Roman" pitchFamily="18" charset="0"/>
              </a:rPr>
              <a:t>c</a:t>
            </a:r>
          </a:p>
        </p:txBody>
      </p:sp>
      <p:sp>
        <p:nvSpPr>
          <p:cNvPr id="21" name="TextBox 1"/>
          <p:cNvSpPr txBox="1"/>
          <p:nvPr/>
        </p:nvSpPr>
        <p:spPr>
          <a:xfrm>
            <a:off x="6985133" y="2260316"/>
            <a:ext cx="1401025" cy="503525"/>
          </a:xfrm>
          <a:prstGeom prst="rect">
            <a:avLst/>
          </a:prstGeom>
          <a:noFill/>
        </p:spPr>
        <p:txBody>
          <a:bodyPr wrap="none" lIns="0" tIns="0" rIns="0" bIns="92255" rtlCol="0">
            <a:spAutoFit/>
          </a:bodyPr>
          <a:lstStyle/>
          <a:p>
            <a:pPr defTabSz="1845110">
              <a:lnSpc>
                <a:spcPts val="1413"/>
              </a:lnSpc>
              <a:tabLst>
                <a:tab pos="384399" algn="l"/>
              </a:tabLst>
            </a:pPr>
            <a:r>
              <a:rPr lang="en-US" altLang="zh-CN" dirty="0" smtClean="0">
                <a:solidFill>
                  <a:prstClr val="black"/>
                </a:solidFill>
              </a:rPr>
              <a:t>	</a:t>
            </a:r>
            <a:r>
              <a:rPr lang="en-US" altLang="zh-CN" sz="1600" b="1" dirty="0" smtClean="0">
                <a:solidFill>
                  <a:srgbClr val="000000"/>
                </a:solidFill>
                <a:latin typeface="Times New Roman" pitchFamily="18" charset="0"/>
                <a:cs typeface="Times New Roman" pitchFamily="18" charset="0"/>
              </a:rPr>
              <a:t>Data</a:t>
            </a:r>
          </a:p>
          <a:p>
            <a:pPr defTabSz="1845110">
              <a:lnSpc>
                <a:spcPts val="1816"/>
              </a:lnSpc>
              <a:tabLst>
                <a:tab pos="384399" algn="l"/>
              </a:tabLst>
            </a:pP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C</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22" name="TextBox 1"/>
          <p:cNvSpPr txBox="1"/>
          <p:nvPr/>
        </p:nvSpPr>
        <p:spPr>
          <a:xfrm>
            <a:off x="6703681" y="4135349"/>
            <a:ext cx="1711366" cy="503525"/>
          </a:xfrm>
          <a:prstGeom prst="rect">
            <a:avLst/>
          </a:prstGeom>
          <a:noFill/>
        </p:spPr>
        <p:txBody>
          <a:bodyPr wrap="none" lIns="0" tIns="0" rIns="0" bIns="92255" rtlCol="0">
            <a:spAutoFit/>
          </a:bodyPr>
          <a:lstStyle/>
          <a:p>
            <a:pPr defTabSz="1845110">
              <a:lnSpc>
                <a:spcPts val="1413"/>
              </a:lnSpc>
              <a:tabLst>
                <a:tab pos="256266" algn="l"/>
              </a:tabLst>
            </a:pPr>
            <a:r>
              <a:rPr lang="en-US" altLang="zh-CN" sz="1600" b="1" dirty="0" smtClean="0">
                <a:solidFill>
                  <a:srgbClr val="000000"/>
                </a:solidFill>
                <a:latin typeface="Times New Roman" pitchFamily="18" charset="0"/>
                <a:cs typeface="Times New Roman" pitchFamily="18" charset="0"/>
              </a:rPr>
              <a:t>MD</a:t>
            </a:r>
            <a:r>
              <a:rPr lang="en-US" altLang="zh-CN" sz="1600" dirty="0" smtClean="0">
                <a:solidFill>
                  <a:prstClr val="black"/>
                </a:solidFill>
                <a:latin typeface="Times New Roman" pitchFamily="18" charset="0"/>
                <a:cs typeface="Times New Roman" pitchFamily="18" charset="0"/>
              </a:rPr>
              <a:t> </a:t>
            </a:r>
            <a:r>
              <a:rPr lang="en-US" altLang="zh-CN" sz="1600" b="1" dirty="0" smtClean="0">
                <a:solidFill>
                  <a:srgbClr val="000000"/>
                </a:solidFill>
                <a:latin typeface="Times New Roman" pitchFamily="18" charset="0"/>
                <a:cs typeface="Times New Roman" pitchFamily="18" charset="0"/>
              </a:rPr>
              <a:t>Recommender</a:t>
            </a:r>
          </a:p>
          <a:p>
            <a:pPr defTabSz="1845110">
              <a:lnSpc>
                <a:spcPts val="1816"/>
              </a:lnSpc>
              <a:tabLst>
                <a:tab pos="256266"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C</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23" name="TextBox 1"/>
          <p:cNvSpPr txBox="1"/>
          <p:nvPr/>
        </p:nvSpPr>
        <p:spPr>
          <a:xfrm>
            <a:off x="7061893" y="5959011"/>
            <a:ext cx="969817" cy="275898"/>
          </a:xfrm>
          <a:prstGeom prst="rect">
            <a:avLst/>
          </a:prstGeom>
          <a:noFill/>
        </p:spPr>
        <p:txBody>
          <a:bodyPr wrap="none" lIns="0" tIns="0" rIns="0" bIns="92255" rtlCol="0">
            <a:spAutoFit/>
          </a:bodyPr>
          <a:lstStyle/>
          <a:p>
            <a:pPr defTabSz="1845110">
              <a:lnSpc>
                <a:spcPts val="1413"/>
              </a:lnSpc>
            </a:pPr>
            <a:r>
              <a:rPr lang="en-US" altLang="zh-CN" sz="1600" b="1" dirty="0" smtClean="0">
                <a:solidFill>
                  <a:srgbClr val="000000"/>
                </a:solidFill>
                <a:latin typeface="Times New Roman" pitchFamily="18" charset="0"/>
                <a:cs typeface="Times New Roman" pitchFamily="18" charset="0"/>
              </a:rPr>
              <a:t>Contextual</a:t>
            </a:r>
          </a:p>
        </p:txBody>
      </p:sp>
      <p:sp>
        <p:nvSpPr>
          <p:cNvPr id="24" name="TextBox 1"/>
          <p:cNvSpPr txBox="1"/>
          <p:nvPr/>
        </p:nvSpPr>
        <p:spPr>
          <a:xfrm>
            <a:off x="6678095" y="6215865"/>
            <a:ext cx="1620636" cy="275898"/>
          </a:xfrm>
          <a:prstGeom prst="rect">
            <a:avLst/>
          </a:prstGeom>
          <a:noFill/>
        </p:spPr>
        <p:txBody>
          <a:bodyPr wrap="none" lIns="0" tIns="0" rIns="0" bIns="92255" rtlCol="0">
            <a:spAutoFit/>
          </a:bodyPr>
          <a:lstStyle/>
          <a:p>
            <a:pPr defTabSz="1845110">
              <a:lnSpc>
                <a:spcPts val="1413"/>
              </a:lnSpc>
            </a:pPr>
            <a:r>
              <a:rPr lang="en-US" altLang="zh-CN" sz="1600" b="1" dirty="0" smtClean="0">
                <a:solidFill>
                  <a:srgbClr val="000000"/>
                </a:solidFill>
                <a:latin typeface="Times New Roman" pitchFamily="18" charset="0"/>
                <a:cs typeface="Times New Roman" pitchFamily="18" charset="0"/>
              </a:rPr>
              <a:t>Recommendations</a:t>
            </a:r>
          </a:p>
        </p:txBody>
      </p:sp>
      <p:sp>
        <p:nvSpPr>
          <p:cNvPr id="25" name="TextBox 1"/>
          <p:cNvSpPr txBox="1"/>
          <p:nvPr/>
        </p:nvSpPr>
        <p:spPr>
          <a:xfrm>
            <a:off x="7113066" y="6472720"/>
            <a:ext cx="856004" cy="298340"/>
          </a:xfrm>
          <a:prstGeom prst="rect">
            <a:avLst/>
          </a:prstGeom>
          <a:noFill/>
        </p:spPr>
        <p:txBody>
          <a:bodyPr wrap="none" lIns="0" tIns="0" rIns="0" bIns="92255" rtlCol="0">
            <a:spAutoFit/>
          </a:bodyPr>
          <a:lstStyle/>
          <a:p>
            <a:pPr defTabSz="1845110">
              <a:lnSpc>
                <a:spcPts val="1614"/>
              </a:lnSpc>
            </a:pP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1</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2</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3</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a:t>
            </a:r>
          </a:p>
        </p:txBody>
      </p:sp>
      <p:sp>
        <p:nvSpPr>
          <p:cNvPr id="26" name="TextBox 1"/>
          <p:cNvSpPr txBox="1"/>
          <p:nvPr/>
        </p:nvSpPr>
        <p:spPr>
          <a:xfrm>
            <a:off x="6524576" y="1823664"/>
            <a:ext cx="1968488" cy="301162"/>
          </a:xfrm>
          <a:prstGeom prst="rect">
            <a:avLst/>
          </a:prstGeom>
          <a:noFill/>
        </p:spPr>
        <p:txBody>
          <a:bodyPr wrap="none" lIns="0" tIns="0" rIns="0" bIns="92255" rtlCol="0">
            <a:spAutoFit/>
          </a:bodyPr>
          <a:lstStyle/>
          <a:p>
            <a:pPr defTabSz="1845110">
              <a:lnSpc>
                <a:spcPts val="1614"/>
              </a:lnSpc>
            </a:pPr>
            <a:r>
              <a:rPr lang="en-US" altLang="zh-CN" dirty="0" smtClean="0">
                <a:solidFill>
                  <a:srgbClr val="000000"/>
                </a:solidFill>
                <a:latin typeface="Times New Roman" pitchFamily="18" charset="0"/>
                <a:cs typeface="Times New Roman" pitchFamily="18" charset="0"/>
              </a:rPr>
              <a:t>Contextual</a:t>
            </a:r>
            <a:r>
              <a:rPr lang="en-US" altLang="zh-CN" dirty="0" smtClean="0">
                <a:solidFill>
                  <a:prstClr val="black"/>
                </a:solidFill>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Modeling</a:t>
            </a:r>
          </a:p>
        </p:txBody>
      </p:sp>
      <p:sp>
        <p:nvSpPr>
          <p:cNvPr id="27" name="TextBox 1"/>
          <p:cNvSpPr txBox="1"/>
          <p:nvPr/>
        </p:nvSpPr>
        <p:spPr>
          <a:xfrm>
            <a:off x="6601334" y="5137080"/>
            <a:ext cx="102592" cy="301162"/>
          </a:xfrm>
          <a:prstGeom prst="rect">
            <a:avLst/>
          </a:prstGeom>
          <a:noFill/>
        </p:spPr>
        <p:txBody>
          <a:bodyPr wrap="none" lIns="0" tIns="0" rIns="0" bIns="92255" rtlCol="0">
            <a:spAutoFit/>
          </a:bodyPr>
          <a:lstStyle/>
          <a:p>
            <a:pPr defTabSz="1845110">
              <a:lnSpc>
                <a:spcPts val="1614"/>
              </a:lnSpc>
            </a:pPr>
            <a:r>
              <a:rPr lang="en-US" altLang="zh-CN" i="1" dirty="0" smtClean="0">
                <a:solidFill>
                  <a:srgbClr val="000000"/>
                </a:solidFill>
                <a:latin typeface="Times New Roman" pitchFamily="18" charset="0"/>
                <a:cs typeface="Times New Roman" pitchFamily="18" charset="0"/>
              </a:rPr>
              <a:t>c</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68313" y="2060575"/>
            <a:ext cx="8229600" cy="1143000"/>
          </a:xfrm>
          <a:prstGeom prst="rect">
            <a:avLst/>
          </a:prstGeom>
          <a:noFill/>
          <a:ln w="9525">
            <a:noFill/>
            <a:miter lim="800000"/>
            <a:headEnd/>
            <a:tailEnd/>
          </a:ln>
        </p:spPr>
        <p:txBody>
          <a:bodyPr anchor="ctr"/>
          <a:lstStyle/>
          <a:p>
            <a:pPr algn="ctr" eaLnBrk="0" hangingPunct="0"/>
            <a:r>
              <a:rPr lang="en-US" altLang="zh-CN" sz="3200" dirty="0" smtClean="0">
                <a:solidFill>
                  <a:srgbClr val="FF0000"/>
                </a:solidFill>
                <a:latin typeface="Calibri" pitchFamily="34" charset="0"/>
              </a:rPr>
              <a:t>Contextual</a:t>
            </a:r>
            <a:r>
              <a:rPr lang="zh-CN" altLang="en-US" sz="3200" dirty="0" smtClean="0">
                <a:solidFill>
                  <a:srgbClr val="FF0000"/>
                </a:solidFill>
                <a:latin typeface="Calibri" pitchFamily="34" charset="0"/>
              </a:rPr>
              <a:t> </a:t>
            </a:r>
            <a:r>
              <a:rPr lang="en-US" altLang="zh-CN" sz="3200" dirty="0" smtClean="0">
                <a:solidFill>
                  <a:srgbClr val="FF0000"/>
                </a:solidFill>
                <a:latin typeface="Calibri" pitchFamily="34" charset="0"/>
              </a:rPr>
              <a:t>Pre-Filtering</a:t>
            </a:r>
            <a:endParaRPr lang="zh-CN" altLang="en-US" sz="3200"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125" y="-43716"/>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2" name="Freeform 3"/>
          <p:cNvSpPr/>
          <p:nvPr/>
        </p:nvSpPr>
        <p:spPr>
          <a:xfrm>
            <a:off x="6589512" y="2181154"/>
            <a:ext cx="2251618" cy="623639"/>
          </a:xfrm>
          <a:custGeom>
            <a:avLst/>
            <a:gdLst>
              <a:gd name="connsiteX0" fmla="*/ 1111250 w 1117600"/>
              <a:gd name="connsiteY0" fmla="*/ 6350 h 308355"/>
              <a:gd name="connsiteX1" fmla="*/ 6350 w 1117600"/>
              <a:gd name="connsiteY1" fmla="*/ 6350 h 308355"/>
              <a:gd name="connsiteX2" fmla="*/ 6350 w 1117600"/>
              <a:gd name="connsiteY2" fmla="*/ 302005 h 308355"/>
              <a:gd name="connsiteX3" fmla="*/ 1111250 w 1117600"/>
              <a:gd name="connsiteY3" fmla="*/ 302005 h 308355"/>
              <a:gd name="connsiteX4" fmla="*/ 1111250 w 1117600"/>
              <a:gd name="connsiteY4" fmla="*/ 6350 h 3083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308355">
                <a:moveTo>
                  <a:pt x="1111250" y="6350"/>
                </a:moveTo>
                <a:lnTo>
                  <a:pt x="6350" y="6350"/>
                </a:lnTo>
                <a:lnTo>
                  <a:pt x="6350" y="302005"/>
                </a:lnTo>
                <a:lnTo>
                  <a:pt x="1111250" y="302005"/>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3" name="Freeform 3"/>
          <p:cNvSpPr/>
          <p:nvPr/>
        </p:nvSpPr>
        <p:spPr>
          <a:xfrm>
            <a:off x="6589512" y="3102743"/>
            <a:ext cx="2251618" cy="622100"/>
          </a:xfrm>
          <a:custGeom>
            <a:avLst/>
            <a:gdLst>
              <a:gd name="connsiteX0" fmla="*/ 1111250 w 1117600"/>
              <a:gd name="connsiteY0" fmla="*/ 6350 h 307594"/>
              <a:gd name="connsiteX1" fmla="*/ 6350 w 1117600"/>
              <a:gd name="connsiteY1" fmla="*/ 6350 h 307594"/>
              <a:gd name="connsiteX2" fmla="*/ 6350 w 1117600"/>
              <a:gd name="connsiteY2" fmla="*/ 301244 h 307594"/>
              <a:gd name="connsiteX3" fmla="*/ 1111250 w 1117600"/>
              <a:gd name="connsiteY3" fmla="*/ 301244 h 307594"/>
              <a:gd name="connsiteX4" fmla="*/ 1111250 w 1117600"/>
              <a:gd name="connsiteY4" fmla="*/ 6350 h 3075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307594">
                <a:moveTo>
                  <a:pt x="1111250" y="6350"/>
                </a:moveTo>
                <a:lnTo>
                  <a:pt x="6350" y="6350"/>
                </a:lnTo>
                <a:lnTo>
                  <a:pt x="6350" y="301244"/>
                </a:lnTo>
                <a:lnTo>
                  <a:pt x="1111250" y="301244"/>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4" name="Freeform 3"/>
          <p:cNvSpPr/>
          <p:nvPr/>
        </p:nvSpPr>
        <p:spPr>
          <a:xfrm>
            <a:off x="6589512" y="4030503"/>
            <a:ext cx="2251618" cy="623639"/>
          </a:xfrm>
          <a:custGeom>
            <a:avLst/>
            <a:gdLst>
              <a:gd name="connsiteX0" fmla="*/ 1111250 w 1117600"/>
              <a:gd name="connsiteY0" fmla="*/ 6350 h 308355"/>
              <a:gd name="connsiteX1" fmla="*/ 6350 w 1117600"/>
              <a:gd name="connsiteY1" fmla="*/ 6350 h 308355"/>
              <a:gd name="connsiteX2" fmla="*/ 6350 w 1117600"/>
              <a:gd name="connsiteY2" fmla="*/ 302005 h 308355"/>
              <a:gd name="connsiteX3" fmla="*/ 1111250 w 1117600"/>
              <a:gd name="connsiteY3" fmla="*/ 302005 h 308355"/>
              <a:gd name="connsiteX4" fmla="*/ 1111250 w 1117600"/>
              <a:gd name="connsiteY4" fmla="*/ 6350 h 30835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308355">
                <a:moveTo>
                  <a:pt x="1111250" y="6350"/>
                </a:moveTo>
                <a:lnTo>
                  <a:pt x="6350" y="6350"/>
                </a:lnTo>
                <a:lnTo>
                  <a:pt x="6350" y="302005"/>
                </a:lnTo>
                <a:lnTo>
                  <a:pt x="1111250" y="302005"/>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5" name="Freeform 3"/>
          <p:cNvSpPr/>
          <p:nvPr/>
        </p:nvSpPr>
        <p:spPr>
          <a:xfrm>
            <a:off x="6589512" y="5879848"/>
            <a:ext cx="2251618" cy="870221"/>
          </a:xfrm>
          <a:custGeom>
            <a:avLst/>
            <a:gdLst>
              <a:gd name="connsiteX0" fmla="*/ 1111250 w 1117600"/>
              <a:gd name="connsiteY0" fmla="*/ 6350 h 430276"/>
              <a:gd name="connsiteX1" fmla="*/ 6350 w 1117600"/>
              <a:gd name="connsiteY1" fmla="*/ 6350 h 430276"/>
              <a:gd name="connsiteX2" fmla="*/ 6350 w 1117600"/>
              <a:gd name="connsiteY2" fmla="*/ 423926 h 430276"/>
              <a:gd name="connsiteX3" fmla="*/ 1111250 w 1117600"/>
              <a:gd name="connsiteY3" fmla="*/ 423926 h 430276"/>
              <a:gd name="connsiteX4" fmla="*/ 1111250 w 1117600"/>
              <a:gd name="connsiteY4" fmla="*/ 6350 h 43027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430276">
                <a:moveTo>
                  <a:pt x="1111250" y="6350"/>
                </a:moveTo>
                <a:lnTo>
                  <a:pt x="6350" y="6350"/>
                </a:lnTo>
                <a:lnTo>
                  <a:pt x="6350" y="423926"/>
                </a:lnTo>
                <a:lnTo>
                  <a:pt x="1111250" y="423926"/>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6" name="Freeform 3"/>
          <p:cNvSpPr/>
          <p:nvPr/>
        </p:nvSpPr>
        <p:spPr>
          <a:xfrm>
            <a:off x="6189338" y="2730305"/>
            <a:ext cx="319320" cy="389904"/>
          </a:xfrm>
          <a:custGeom>
            <a:avLst/>
            <a:gdLst>
              <a:gd name="connsiteX0" fmla="*/ 0 w 158496"/>
              <a:gd name="connsiteY0" fmla="*/ 192786 h 192786"/>
              <a:gd name="connsiteX1" fmla="*/ 158496 w 158496"/>
              <a:gd name="connsiteY1" fmla="*/ 192786 h 192786"/>
              <a:gd name="connsiteX2" fmla="*/ 158496 w 158496"/>
              <a:gd name="connsiteY2" fmla="*/ 0 h 192786"/>
              <a:gd name="connsiteX3" fmla="*/ 0 w 158496"/>
              <a:gd name="connsiteY3" fmla="*/ 0 h 192786"/>
              <a:gd name="connsiteX4" fmla="*/ 0 w 158496"/>
              <a:gd name="connsiteY4" fmla="*/ 192786 h 1927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8496" h="192786">
                <a:moveTo>
                  <a:pt x="0" y="192786"/>
                </a:moveTo>
                <a:lnTo>
                  <a:pt x="158496" y="192786"/>
                </a:lnTo>
                <a:lnTo>
                  <a:pt x="158496" y="0"/>
                </a:lnTo>
                <a:lnTo>
                  <a:pt x="0" y="0"/>
                </a:lnTo>
                <a:lnTo>
                  <a:pt x="0" y="192786"/>
                </a:lnTo>
              </a:path>
            </a:pathLst>
          </a:custGeom>
          <a:solidFill>
            <a:srgbClr val="EAEA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7" name="Freeform 3"/>
          <p:cNvSpPr/>
          <p:nvPr/>
        </p:nvSpPr>
        <p:spPr>
          <a:xfrm>
            <a:off x="6176545" y="2717462"/>
            <a:ext cx="344907" cy="415590"/>
          </a:xfrm>
          <a:custGeom>
            <a:avLst/>
            <a:gdLst>
              <a:gd name="connsiteX0" fmla="*/ 6350 w 171196"/>
              <a:gd name="connsiteY0" fmla="*/ 6350 h 205486"/>
              <a:gd name="connsiteX1" fmla="*/ 6350 w 171196"/>
              <a:gd name="connsiteY1" fmla="*/ 199136 h 205486"/>
              <a:gd name="connsiteX2" fmla="*/ 164846 w 171196"/>
              <a:gd name="connsiteY2" fmla="*/ 199136 h 205486"/>
              <a:gd name="connsiteX3" fmla="*/ 164846 w 171196"/>
              <a:gd name="connsiteY3" fmla="*/ 6350 h 205486"/>
              <a:gd name="connsiteX4" fmla="*/ 6350 w 171196"/>
              <a:gd name="connsiteY4" fmla="*/ 6350 h 20548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1196" h="205486">
                <a:moveTo>
                  <a:pt x="6350" y="6350"/>
                </a:moveTo>
                <a:lnTo>
                  <a:pt x="6350" y="199136"/>
                </a:lnTo>
                <a:lnTo>
                  <a:pt x="164846" y="199136"/>
                </a:lnTo>
                <a:lnTo>
                  <a:pt x="164846" y="6350"/>
                </a:lnTo>
                <a:lnTo>
                  <a:pt x="6350" y="6350"/>
                </a:lnTo>
              </a:path>
            </a:pathLst>
          </a:custGeom>
          <a:solidFill>
            <a:srgbClr val="000000">
              <a:alpha val="0"/>
            </a:srgbClr>
          </a:solidFill>
          <a:ln w="12700">
            <a:solidFill>
              <a:srgbClr val="000000">
                <a:alpha val="10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8" name="Freeform 3"/>
          <p:cNvSpPr/>
          <p:nvPr/>
        </p:nvSpPr>
        <p:spPr>
          <a:xfrm>
            <a:off x="-25893" y="-44486"/>
            <a:ext cx="9211164" cy="6935056"/>
          </a:xfrm>
          <a:custGeom>
            <a:avLst/>
            <a:gdLst>
              <a:gd name="connsiteX0" fmla="*/ 4565522 w 4572000"/>
              <a:gd name="connsiteY0" fmla="*/ 6476 h 3429000"/>
              <a:gd name="connsiteX1" fmla="*/ 6476 w 4572000"/>
              <a:gd name="connsiteY1" fmla="*/ 6476 h 3429000"/>
              <a:gd name="connsiteX2" fmla="*/ 6476 w 4572000"/>
              <a:gd name="connsiteY2" fmla="*/ 3422522 h 3429000"/>
              <a:gd name="connsiteX3" fmla="*/ 4565522 w 4572000"/>
              <a:gd name="connsiteY3" fmla="*/ 3422522 h 3429000"/>
              <a:gd name="connsiteX4" fmla="*/ 4565522 w 4572000"/>
              <a:gd name="connsiteY4" fmla="*/ 6476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6"/>
                </a:moveTo>
                <a:lnTo>
                  <a:pt x="6476" y="6476"/>
                </a:lnTo>
                <a:lnTo>
                  <a:pt x="6476" y="3422522"/>
                </a:lnTo>
                <a:lnTo>
                  <a:pt x="4565522" y="3422522"/>
                </a:lnTo>
                <a:lnTo>
                  <a:pt x="4565522" y="64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9" name="Freeform 3"/>
          <p:cNvSpPr/>
          <p:nvPr/>
        </p:nvSpPr>
        <p:spPr>
          <a:xfrm>
            <a:off x="-25125" y="8404722"/>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0" name="Freeform 3"/>
          <p:cNvSpPr/>
          <p:nvPr/>
        </p:nvSpPr>
        <p:spPr>
          <a:xfrm>
            <a:off x="387840" y="8541885"/>
            <a:ext cx="138167" cy="141781"/>
          </a:xfrm>
          <a:custGeom>
            <a:avLst/>
            <a:gdLst>
              <a:gd name="connsiteX0" fmla="*/ 0 w 68580"/>
              <a:gd name="connsiteY0" fmla="*/ 70103 h 70103"/>
              <a:gd name="connsiteX1" fmla="*/ 68580 w 68580"/>
              <a:gd name="connsiteY1" fmla="*/ 70103 h 70103"/>
              <a:gd name="connsiteX2" fmla="*/ 68580 w 68580"/>
              <a:gd name="connsiteY2" fmla="*/ 0 h 70103"/>
              <a:gd name="connsiteX3" fmla="*/ 0 w 68580"/>
              <a:gd name="connsiteY3" fmla="*/ 0 h 70103"/>
              <a:gd name="connsiteX4" fmla="*/ 0 w 68580"/>
              <a:gd name="connsiteY4" fmla="*/ 70103 h 701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70103">
                <a:moveTo>
                  <a:pt x="0" y="70103"/>
                </a:moveTo>
                <a:lnTo>
                  <a:pt x="68580" y="70103"/>
                </a:lnTo>
                <a:lnTo>
                  <a:pt x="68580" y="0"/>
                </a:lnTo>
                <a:lnTo>
                  <a:pt x="0" y="0"/>
                </a:lnTo>
                <a:lnTo>
                  <a:pt x="0" y="70103"/>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1" name="Freeform 3"/>
          <p:cNvSpPr/>
          <p:nvPr/>
        </p:nvSpPr>
        <p:spPr>
          <a:xfrm>
            <a:off x="526007" y="8404722"/>
            <a:ext cx="141238" cy="140242"/>
          </a:xfrm>
          <a:custGeom>
            <a:avLst/>
            <a:gdLst>
              <a:gd name="connsiteX0" fmla="*/ 0 w 70104"/>
              <a:gd name="connsiteY0" fmla="*/ 69342 h 69342"/>
              <a:gd name="connsiteX1" fmla="*/ 70103 w 70104"/>
              <a:gd name="connsiteY1" fmla="*/ 69342 h 69342"/>
              <a:gd name="connsiteX2" fmla="*/ 70103 w 70104"/>
              <a:gd name="connsiteY2" fmla="*/ 0 h 69342"/>
              <a:gd name="connsiteX3" fmla="*/ 0 w 70104"/>
              <a:gd name="connsiteY3" fmla="*/ 0 h 69342"/>
              <a:gd name="connsiteX4" fmla="*/ 0 w 70104"/>
              <a:gd name="connsiteY4" fmla="*/ 69342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69342">
                <a:moveTo>
                  <a:pt x="0" y="69342"/>
                </a:moveTo>
                <a:lnTo>
                  <a:pt x="70103" y="69342"/>
                </a:lnTo>
                <a:lnTo>
                  <a:pt x="70103" y="0"/>
                </a:lnTo>
                <a:lnTo>
                  <a:pt x="0" y="0"/>
                </a:lnTo>
                <a:lnTo>
                  <a:pt x="0" y="69342"/>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2" name="Freeform 3"/>
          <p:cNvSpPr/>
          <p:nvPr/>
        </p:nvSpPr>
        <p:spPr>
          <a:xfrm>
            <a:off x="526007" y="8541885"/>
            <a:ext cx="141238" cy="141781"/>
          </a:xfrm>
          <a:custGeom>
            <a:avLst/>
            <a:gdLst>
              <a:gd name="connsiteX0" fmla="*/ 0 w 70104"/>
              <a:gd name="connsiteY0" fmla="*/ 70103 h 70103"/>
              <a:gd name="connsiteX1" fmla="*/ 70103 w 70104"/>
              <a:gd name="connsiteY1" fmla="*/ 70103 h 70103"/>
              <a:gd name="connsiteX2" fmla="*/ 70103 w 70104"/>
              <a:gd name="connsiteY2" fmla="*/ 0 h 70103"/>
              <a:gd name="connsiteX3" fmla="*/ 0 w 70104"/>
              <a:gd name="connsiteY3" fmla="*/ 0 h 70103"/>
              <a:gd name="connsiteX4" fmla="*/ 0 w 70104"/>
              <a:gd name="connsiteY4" fmla="*/ 70103 h 701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70103">
                <a:moveTo>
                  <a:pt x="0" y="70103"/>
                </a:moveTo>
                <a:lnTo>
                  <a:pt x="70103" y="70103"/>
                </a:lnTo>
                <a:lnTo>
                  <a:pt x="70103" y="0"/>
                </a:lnTo>
                <a:lnTo>
                  <a:pt x="0" y="0"/>
                </a:lnTo>
                <a:lnTo>
                  <a:pt x="0" y="70103"/>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3" name="Freeform 3"/>
          <p:cNvSpPr/>
          <p:nvPr/>
        </p:nvSpPr>
        <p:spPr>
          <a:xfrm>
            <a:off x="251208" y="8682125"/>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4" name="Freeform 3"/>
          <p:cNvSpPr/>
          <p:nvPr/>
        </p:nvSpPr>
        <p:spPr>
          <a:xfrm>
            <a:off x="106899" y="8543426"/>
            <a:ext cx="142773" cy="138699"/>
          </a:xfrm>
          <a:custGeom>
            <a:avLst/>
            <a:gdLst>
              <a:gd name="connsiteX0" fmla="*/ 0 w 70866"/>
              <a:gd name="connsiteY0" fmla="*/ 68579 h 68579"/>
              <a:gd name="connsiteX1" fmla="*/ 70866 w 70866"/>
              <a:gd name="connsiteY1" fmla="*/ 68579 h 68579"/>
              <a:gd name="connsiteX2" fmla="*/ 70866 w 70866"/>
              <a:gd name="connsiteY2" fmla="*/ 0 h 68579"/>
              <a:gd name="connsiteX3" fmla="*/ 0 w 70866"/>
              <a:gd name="connsiteY3" fmla="*/ 0 h 68579"/>
              <a:gd name="connsiteX4" fmla="*/ 0 w 70866"/>
              <a:gd name="connsiteY4" fmla="*/ 68579 h 685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866" h="68579">
                <a:moveTo>
                  <a:pt x="0" y="68579"/>
                </a:moveTo>
                <a:lnTo>
                  <a:pt x="70866" y="68579"/>
                </a:lnTo>
                <a:lnTo>
                  <a:pt x="70866" y="0"/>
                </a:lnTo>
                <a:lnTo>
                  <a:pt x="0" y="0"/>
                </a:lnTo>
                <a:lnTo>
                  <a:pt x="0" y="68579"/>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5" name="Freeform 3"/>
          <p:cNvSpPr/>
          <p:nvPr/>
        </p:nvSpPr>
        <p:spPr>
          <a:xfrm>
            <a:off x="387840" y="8679045"/>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6" name="Freeform 3"/>
          <p:cNvSpPr/>
          <p:nvPr/>
        </p:nvSpPr>
        <p:spPr>
          <a:xfrm>
            <a:off x="251208" y="8819285"/>
            <a:ext cx="138167" cy="137158"/>
          </a:xfrm>
          <a:custGeom>
            <a:avLst/>
            <a:gdLst>
              <a:gd name="connsiteX0" fmla="*/ 0 w 68580"/>
              <a:gd name="connsiteY0" fmla="*/ 67817 h 67817"/>
              <a:gd name="connsiteX1" fmla="*/ 68580 w 68580"/>
              <a:gd name="connsiteY1" fmla="*/ 67817 h 67817"/>
              <a:gd name="connsiteX2" fmla="*/ 68580 w 68580"/>
              <a:gd name="connsiteY2" fmla="*/ 0 h 67817"/>
              <a:gd name="connsiteX3" fmla="*/ 0 w 68580"/>
              <a:gd name="connsiteY3" fmla="*/ 0 h 67817"/>
              <a:gd name="connsiteX4" fmla="*/ 0 w 68580"/>
              <a:gd name="connsiteY4" fmla="*/ 67817 h 678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7817">
                <a:moveTo>
                  <a:pt x="0" y="67817"/>
                </a:moveTo>
                <a:lnTo>
                  <a:pt x="68580" y="67817"/>
                </a:lnTo>
                <a:lnTo>
                  <a:pt x="68580" y="0"/>
                </a:lnTo>
                <a:lnTo>
                  <a:pt x="0" y="0"/>
                </a:lnTo>
                <a:lnTo>
                  <a:pt x="0" y="67817"/>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7" name="Freeform 3"/>
          <p:cNvSpPr/>
          <p:nvPr/>
        </p:nvSpPr>
        <p:spPr>
          <a:xfrm>
            <a:off x="-25893" y="8403952"/>
            <a:ext cx="9211164" cy="6935054"/>
          </a:xfrm>
          <a:custGeom>
            <a:avLst/>
            <a:gdLst>
              <a:gd name="connsiteX0" fmla="*/ 4565522 w 4572000"/>
              <a:gd name="connsiteY0" fmla="*/ 6477 h 3428999"/>
              <a:gd name="connsiteX1" fmla="*/ 6476 w 4572000"/>
              <a:gd name="connsiteY1" fmla="*/ 6477 h 3428999"/>
              <a:gd name="connsiteX2" fmla="*/ 6476 w 4572000"/>
              <a:gd name="connsiteY2" fmla="*/ 3422522 h 3428999"/>
              <a:gd name="connsiteX3" fmla="*/ 4565522 w 4572000"/>
              <a:gd name="connsiteY3" fmla="*/ 3422522 h 3428999"/>
              <a:gd name="connsiteX4" fmla="*/ 4565522 w 4572000"/>
              <a:gd name="connsiteY4" fmla="*/ 6477 h 3428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8999">
                <a:moveTo>
                  <a:pt x="4565522" y="6477"/>
                </a:moveTo>
                <a:lnTo>
                  <a:pt x="6476" y="6477"/>
                </a:lnTo>
                <a:lnTo>
                  <a:pt x="6476" y="3422522"/>
                </a:lnTo>
                <a:lnTo>
                  <a:pt x="4565522" y="3422522"/>
                </a:lnTo>
                <a:lnTo>
                  <a:pt x="4565522" y="647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pic>
        <p:nvPicPr>
          <p:cNvPr id="29" name="Picture 3"/>
          <p:cNvPicPr>
            <a:picLocks noChangeAspect="1" noChangeArrowheads="1"/>
          </p:cNvPicPr>
          <p:nvPr/>
        </p:nvPicPr>
        <p:blipFill>
          <a:blip r:embed="rId2" cstate="print"/>
          <a:srcRect/>
          <a:stretch>
            <a:fillRect/>
          </a:stretch>
        </p:blipFill>
        <p:spPr bwMode="auto">
          <a:xfrm>
            <a:off x="6473401" y="2774022"/>
            <a:ext cx="1356088" cy="359596"/>
          </a:xfrm>
          <a:prstGeom prst="rect">
            <a:avLst/>
          </a:prstGeom>
          <a:noFill/>
        </p:spPr>
      </p:pic>
      <p:pic>
        <p:nvPicPr>
          <p:cNvPr id="30" name="Picture 3"/>
          <p:cNvPicPr>
            <a:picLocks noChangeAspect="1" noChangeArrowheads="1"/>
          </p:cNvPicPr>
          <p:nvPr/>
        </p:nvPicPr>
        <p:blipFill>
          <a:blip r:embed="rId3" cstate="print"/>
          <a:srcRect/>
          <a:stretch>
            <a:fillRect/>
          </a:stretch>
        </p:blipFill>
        <p:spPr bwMode="auto">
          <a:xfrm>
            <a:off x="7701556" y="3698696"/>
            <a:ext cx="127933" cy="359596"/>
          </a:xfrm>
          <a:prstGeom prst="rect">
            <a:avLst/>
          </a:prstGeom>
          <a:noFill/>
        </p:spPr>
      </p:pic>
      <p:pic>
        <p:nvPicPr>
          <p:cNvPr id="31" name="Picture 3"/>
          <p:cNvPicPr>
            <a:picLocks noChangeAspect="1" noChangeArrowheads="1"/>
          </p:cNvPicPr>
          <p:nvPr/>
        </p:nvPicPr>
        <p:blipFill>
          <a:blip r:embed="rId4" cstate="print"/>
          <a:srcRect/>
          <a:stretch>
            <a:fillRect/>
          </a:stretch>
        </p:blipFill>
        <p:spPr bwMode="auto">
          <a:xfrm>
            <a:off x="7675970" y="4623371"/>
            <a:ext cx="127933" cy="1284270"/>
          </a:xfrm>
          <a:prstGeom prst="rect">
            <a:avLst/>
          </a:prstGeom>
          <a:noFill/>
        </p:spPr>
      </p:pic>
      <p:sp>
        <p:nvSpPr>
          <p:cNvPr id="2" name="TextBox 1"/>
          <p:cNvSpPr txBox="1"/>
          <p:nvPr/>
        </p:nvSpPr>
        <p:spPr>
          <a:xfrm>
            <a:off x="511733" y="924674"/>
            <a:ext cx="5725863" cy="388878"/>
          </a:xfrm>
          <a:prstGeom prst="rect">
            <a:avLst/>
          </a:prstGeom>
          <a:noFill/>
        </p:spPr>
        <p:txBody>
          <a:bodyPr wrap="none" lIns="0" tIns="0" rIns="0" bIns="92255" rtlCol="0">
            <a:spAutoFit/>
          </a:bodyPr>
          <a:lstStyle/>
          <a:p>
            <a:pPr defTabSz="1845110">
              <a:lnSpc>
                <a:spcPts val="2220"/>
              </a:lnSpc>
            </a:pPr>
            <a:r>
              <a:rPr lang="en-US" altLang="zh-CN" sz="2800" b="1" dirty="0" smtClean="0">
                <a:solidFill>
                  <a:schemeClr val="accent1">
                    <a:lumMod val="50000"/>
                  </a:schemeClr>
                </a:solidFill>
                <a:latin typeface="Times New Roman" pitchFamily="18" charset="0"/>
                <a:cs typeface="Times New Roman" pitchFamily="18" charset="0"/>
              </a:rPr>
              <a:t>Overview of Contextual Pre-Filtering</a:t>
            </a:r>
          </a:p>
        </p:txBody>
      </p:sp>
      <p:sp>
        <p:nvSpPr>
          <p:cNvPr id="1024" name="TextBox 1"/>
          <p:cNvSpPr txBox="1"/>
          <p:nvPr/>
        </p:nvSpPr>
        <p:spPr>
          <a:xfrm>
            <a:off x="869943" y="2054832"/>
            <a:ext cx="4788683" cy="1452502"/>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Pre-Filtering: </a:t>
            </a:r>
            <a:r>
              <a:rPr lang="zh-CN" altLang="en-US" sz="2000" b="1" dirty="0" smtClean="0">
                <a:solidFill>
                  <a:schemeClr val="accent1">
                    <a:lumMod val="50000"/>
                  </a:schemeClr>
                </a:solidFill>
                <a:latin typeface="Times New Roman" pitchFamily="18" charset="0"/>
                <a:cs typeface="Times New Roman" pitchFamily="18" charset="0"/>
              </a:rPr>
              <a:t>使用上下文信息选择</a:t>
            </a:r>
            <a:endParaRPr lang="en-US" altLang="zh-CN" sz="2000" b="1" dirty="0" smtClean="0">
              <a:solidFill>
                <a:schemeClr val="accent1">
                  <a:lumMod val="50000"/>
                </a:schemeClr>
              </a:solidFill>
              <a:latin typeface="Times New Roman" pitchFamily="18" charset="0"/>
              <a:cs typeface="Times New Roman" pitchFamily="18" charset="0"/>
            </a:endParaRPr>
          </a:p>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最相关的数据来产生推荐结果</a:t>
            </a:r>
            <a:endParaRPr lang="en-US" altLang="zh-CN" sz="2000" b="1" dirty="0" smtClean="0">
              <a:solidFill>
                <a:schemeClr val="accent1">
                  <a:lumMod val="50000"/>
                </a:schemeClr>
              </a:solidFill>
              <a:latin typeface="Times New Roman" pitchFamily="18" charset="0"/>
              <a:cs typeface="Times New Roman" pitchFamily="18" charset="0"/>
            </a:endParaRPr>
          </a:p>
          <a:p>
            <a:pPr defTabSz="1845110">
              <a:lnSpc>
                <a:spcPts val="1816"/>
              </a:lnSpc>
            </a:pPr>
            <a:endParaRPr lang="en-US" altLang="zh-CN" sz="2000" dirty="0" smtClean="0">
              <a:solidFill>
                <a:prstClr val="black"/>
              </a:solidFill>
              <a:latin typeface="Times New Roman" pitchFamily="18" charset="0"/>
              <a:cs typeface="Times New Roman" pitchFamily="18" charset="0"/>
            </a:endParaRPr>
          </a:p>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Context c </a:t>
            </a:r>
            <a:r>
              <a:rPr lang="zh-CN" altLang="en-US" sz="2000" b="1" dirty="0" smtClean="0">
                <a:solidFill>
                  <a:schemeClr val="accent1">
                    <a:lumMod val="50000"/>
                  </a:schemeClr>
                </a:solidFill>
                <a:latin typeface="Times New Roman" pitchFamily="18" charset="0"/>
                <a:cs typeface="Times New Roman" pitchFamily="18" charset="0"/>
              </a:rPr>
              <a:t>作为查询条件来选择最相关的</a:t>
            </a:r>
            <a:endParaRPr lang="en-US" altLang="zh-CN" sz="2000" b="1" dirty="0" smtClean="0">
              <a:solidFill>
                <a:schemeClr val="accent1">
                  <a:lumMod val="50000"/>
                </a:schemeClr>
              </a:solidFill>
              <a:latin typeface="Times New Roman" pitchFamily="18" charset="0"/>
              <a:cs typeface="Times New Roman" pitchFamily="18" charset="0"/>
            </a:endParaRPr>
          </a:p>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评分数据</a:t>
            </a:r>
            <a:r>
              <a:rPr lang="en-US" altLang="zh-CN" sz="2000" b="1" dirty="0" smtClean="0">
                <a:solidFill>
                  <a:schemeClr val="accent1">
                    <a:lumMod val="50000"/>
                  </a:schemeClr>
                </a:solidFill>
                <a:latin typeface="Times New Roman" pitchFamily="18" charset="0"/>
                <a:cs typeface="Times New Roman" pitchFamily="18" charset="0"/>
              </a:rPr>
              <a:t> Data(User, Item, Rating, Context</a:t>
            </a:r>
            <a:r>
              <a:rPr lang="en-US" altLang="zh-CN" sz="2000" dirty="0" smtClean="0">
                <a:solidFill>
                  <a:srgbClr val="000000"/>
                </a:solidFill>
                <a:latin typeface="Times New Roman" pitchFamily="18" charset="0"/>
                <a:cs typeface="Times New Roman" pitchFamily="18" charset="0"/>
              </a:rPr>
              <a:t>)</a:t>
            </a:r>
          </a:p>
        </p:txBody>
      </p:sp>
      <p:sp>
        <p:nvSpPr>
          <p:cNvPr id="1026" name="TextBox 1"/>
          <p:cNvSpPr txBox="1"/>
          <p:nvPr/>
        </p:nvSpPr>
        <p:spPr>
          <a:xfrm>
            <a:off x="1253742" y="3645024"/>
            <a:ext cx="3072059" cy="375284"/>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SELECT User, Item, Rating</a:t>
            </a:r>
          </a:p>
        </p:txBody>
      </p:sp>
      <p:sp>
        <p:nvSpPr>
          <p:cNvPr id="1028" name="TextBox 1"/>
          <p:cNvSpPr txBox="1"/>
          <p:nvPr/>
        </p:nvSpPr>
        <p:spPr>
          <a:xfrm>
            <a:off x="1253743" y="3978934"/>
            <a:ext cx="1375377" cy="375284"/>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FROM Data</a:t>
            </a:r>
          </a:p>
        </p:txBody>
      </p:sp>
      <p:sp>
        <p:nvSpPr>
          <p:cNvPr id="1029" name="TextBox 1"/>
          <p:cNvSpPr txBox="1"/>
          <p:nvPr/>
        </p:nvSpPr>
        <p:spPr>
          <a:xfrm>
            <a:off x="1253743" y="4312844"/>
            <a:ext cx="2287486" cy="375284"/>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WHERE Context = c</a:t>
            </a:r>
          </a:p>
        </p:txBody>
      </p:sp>
      <p:sp>
        <p:nvSpPr>
          <p:cNvPr id="1030" name="TextBox 1"/>
          <p:cNvSpPr txBox="1"/>
          <p:nvPr/>
        </p:nvSpPr>
        <p:spPr>
          <a:xfrm>
            <a:off x="869944" y="5034338"/>
            <a:ext cx="4751301" cy="608490"/>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例如</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如果某人想在周六去看电影的话，则</a:t>
            </a:r>
            <a:endParaRPr lang="en-US" altLang="zh-CN" sz="2000" b="1" dirty="0" smtClean="0">
              <a:solidFill>
                <a:schemeClr val="accent1">
                  <a:lumMod val="50000"/>
                </a:schemeClr>
              </a:solidFill>
              <a:latin typeface="Times New Roman" pitchFamily="18" charset="0"/>
              <a:cs typeface="Times New Roman" pitchFamily="18" charset="0"/>
            </a:endParaRPr>
          </a:p>
          <a:p>
            <a:pPr defTabSz="1845110">
              <a:lnSpc>
                <a:spcPts val="1816"/>
              </a:lnSpc>
            </a:pPr>
            <a:endParaRPr lang="en-US" altLang="zh-CN" sz="2000" dirty="0" smtClean="0">
              <a:solidFill>
                <a:srgbClr val="000000"/>
              </a:solidFill>
              <a:latin typeface="Times New Roman" pitchFamily="18" charset="0"/>
              <a:cs typeface="Times New Roman" pitchFamily="18" charset="0"/>
            </a:endParaRPr>
          </a:p>
        </p:txBody>
      </p:sp>
      <p:sp>
        <p:nvSpPr>
          <p:cNvPr id="1031" name="TextBox 1"/>
          <p:cNvSpPr txBox="1"/>
          <p:nvPr/>
        </p:nvSpPr>
        <p:spPr>
          <a:xfrm>
            <a:off x="869944" y="5342565"/>
            <a:ext cx="3590727" cy="323988"/>
          </a:xfrm>
          <a:prstGeom prst="rect">
            <a:avLst/>
          </a:prstGeom>
          <a:noFill/>
        </p:spPr>
        <p:txBody>
          <a:bodyPr wrap="none" lIns="0" tIns="0" rIns="0" bIns="92255" rtlCol="0">
            <a:spAutoFit/>
          </a:bodyPr>
          <a:lstStyle/>
          <a:p>
            <a:pPr defTabSz="1845110">
              <a:lnSpc>
                <a:spcPts val="1816"/>
              </a:lnSpc>
            </a:pPr>
            <a:r>
              <a:rPr lang="zh-CN" altLang="en-US" sz="2000" dirty="0" smtClean="0">
                <a:solidFill>
                  <a:srgbClr val="FF0000"/>
                </a:solidFill>
                <a:latin typeface="Times New Roman" pitchFamily="18" charset="0"/>
                <a:cs typeface="Times New Roman" pitchFamily="18" charset="0"/>
              </a:rPr>
              <a:t>只用</a:t>
            </a:r>
            <a:r>
              <a:rPr lang="zh-CN" altLang="en-US" sz="2000" b="1" dirty="0" smtClean="0">
                <a:solidFill>
                  <a:schemeClr val="accent1">
                    <a:lumMod val="50000"/>
                  </a:schemeClr>
                </a:solidFill>
                <a:latin typeface="Times New Roman" pitchFamily="18" charset="0"/>
                <a:cs typeface="Times New Roman" pitchFamily="18" charset="0"/>
              </a:rPr>
              <a:t>周六的评分数据进行推荐</a:t>
            </a:r>
            <a:r>
              <a:rPr lang="zh-CN" altLang="en-US" sz="2000" dirty="0" smtClean="0">
                <a:solidFill>
                  <a:srgbClr val="000000"/>
                </a:solidFill>
                <a:latin typeface="Times New Roman" pitchFamily="18" charset="0"/>
                <a:cs typeface="Times New Roman" pitchFamily="18" charset="0"/>
              </a:rPr>
              <a:t>。</a:t>
            </a:r>
            <a:endParaRPr lang="en-US" altLang="zh-CN" sz="2000" dirty="0" smtClean="0">
              <a:solidFill>
                <a:srgbClr val="000000"/>
              </a:solidFill>
              <a:latin typeface="Times New Roman" pitchFamily="18" charset="0"/>
              <a:cs typeface="Times New Roman" pitchFamily="18" charset="0"/>
            </a:endParaRPr>
          </a:p>
        </p:txBody>
      </p:sp>
      <p:sp>
        <p:nvSpPr>
          <p:cNvPr id="1033" name="TextBox 1"/>
          <p:cNvSpPr txBox="1"/>
          <p:nvPr/>
        </p:nvSpPr>
        <p:spPr>
          <a:xfrm>
            <a:off x="6729268" y="2286000"/>
            <a:ext cx="1796967" cy="1401206"/>
          </a:xfrm>
          <a:prstGeom prst="rect">
            <a:avLst/>
          </a:prstGeom>
          <a:noFill/>
        </p:spPr>
        <p:txBody>
          <a:bodyPr wrap="none" lIns="0" tIns="0" rIns="0" bIns="92255" rtlCol="0">
            <a:spAutoFit/>
          </a:bodyPr>
          <a:lstStyle/>
          <a:p>
            <a:pPr defTabSz="1845110">
              <a:lnSpc>
                <a:spcPts val="1413"/>
              </a:lnSpc>
              <a:tabLst>
                <a:tab pos="384399" algn="l"/>
                <a:tab pos="563783" algn="l"/>
                <a:tab pos="743169" algn="l"/>
              </a:tabLst>
            </a:pPr>
            <a:r>
              <a:rPr lang="en-US" altLang="zh-CN" dirty="0" smtClean="0">
                <a:solidFill>
                  <a:prstClr val="black"/>
                </a:solidFill>
              </a:rPr>
              <a:t>			</a:t>
            </a:r>
            <a:r>
              <a:rPr lang="en-US" altLang="zh-CN" sz="1600" b="1" dirty="0" smtClean="0">
                <a:solidFill>
                  <a:srgbClr val="000000"/>
                </a:solidFill>
                <a:latin typeface="Times New Roman" pitchFamily="18" charset="0"/>
                <a:cs typeface="Times New Roman" pitchFamily="18" charset="0"/>
              </a:rPr>
              <a:t>Data</a:t>
            </a:r>
          </a:p>
          <a:p>
            <a:pPr defTabSz="1845110">
              <a:lnSpc>
                <a:spcPts val="1816"/>
              </a:lnSpc>
              <a:tabLst>
                <a:tab pos="384399" algn="l"/>
                <a:tab pos="563783" algn="l"/>
                <a:tab pos="743169"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C</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a:p>
            <a:pPr defTabSz="1845110">
              <a:lnSpc>
                <a:spcPts val="2018"/>
              </a:lnSpc>
            </a:pPr>
            <a:endParaRPr lang="en-US" altLang="zh-CN" dirty="0" smtClean="0">
              <a:solidFill>
                <a:prstClr val="black"/>
              </a:solidFill>
            </a:endParaRPr>
          </a:p>
          <a:p>
            <a:pPr defTabSz="1845110">
              <a:lnSpc>
                <a:spcPts val="3229"/>
              </a:lnSpc>
              <a:tabLst>
                <a:tab pos="384399" algn="l"/>
                <a:tab pos="563783" algn="l"/>
                <a:tab pos="743169" algn="l"/>
              </a:tabLst>
            </a:pPr>
            <a:r>
              <a:rPr lang="en-US" altLang="zh-CN" sz="1600" b="1" dirty="0" smtClean="0">
                <a:solidFill>
                  <a:srgbClr val="000000"/>
                </a:solidFill>
                <a:latin typeface="Times New Roman" pitchFamily="18" charset="0"/>
                <a:cs typeface="Times New Roman" pitchFamily="18" charset="0"/>
              </a:rPr>
              <a:t>Contextualized</a:t>
            </a:r>
            <a:r>
              <a:rPr lang="en-US" altLang="zh-CN" sz="1600" dirty="0" smtClean="0">
                <a:solidFill>
                  <a:prstClr val="black"/>
                </a:solidFill>
                <a:latin typeface="Times New Roman" pitchFamily="18" charset="0"/>
                <a:cs typeface="Times New Roman" pitchFamily="18" charset="0"/>
              </a:rPr>
              <a:t> </a:t>
            </a:r>
            <a:r>
              <a:rPr lang="en-US" altLang="zh-CN" sz="1600" b="1" dirty="0" smtClean="0">
                <a:solidFill>
                  <a:srgbClr val="000000"/>
                </a:solidFill>
                <a:latin typeface="Times New Roman" pitchFamily="18" charset="0"/>
                <a:cs typeface="Times New Roman" pitchFamily="18" charset="0"/>
              </a:rPr>
              <a:t>Data</a:t>
            </a:r>
          </a:p>
          <a:p>
            <a:pPr defTabSz="1845110">
              <a:lnSpc>
                <a:spcPts val="1816"/>
              </a:lnSpc>
              <a:tabLst>
                <a:tab pos="384399" algn="l"/>
                <a:tab pos="563783" algn="l"/>
                <a:tab pos="743169"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1034" name="TextBox 1"/>
          <p:cNvSpPr txBox="1"/>
          <p:nvPr/>
        </p:nvSpPr>
        <p:spPr>
          <a:xfrm>
            <a:off x="6831614" y="4135348"/>
            <a:ext cx="1578958" cy="275898"/>
          </a:xfrm>
          <a:prstGeom prst="rect">
            <a:avLst/>
          </a:prstGeom>
          <a:noFill/>
        </p:spPr>
        <p:txBody>
          <a:bodyPr wrap="none" lIns="0" tIns="0" rIns="0" bIns="92255" rtlCol="0">
            <a:spAutoFit/>
          </a:bodyPr>
          <a:lstStyle/>
          <a:p>
            <a:pPr defTabSz="1845110">
              <a:lnSpc>
                <a:spcPts val="1413"/>
              </a:lnSpc>
            </a:pPr>
            <a:r>
              <a:rPr lang="en-US" altLang="zh-CN" sz="1600" b="1" dirty="0" smtClean="0">
                <a:solidFill>
                  <a:srgbClr val="000000"/>
                </a:solidFill>
                <a:latin typeface="Times New Roman" pitchFamily="18" charset="0"/>
                <a:cs typeface="Times New Roman" pitchFamily="18" charset="0"/>
              </a:rPr>
              <a:t>2D</a:t>
            </a:r>
            <a:r>
              <a:rPr lang="en-US" altLang="zh-CN" sz="1600" dirty="0" smtClean="0">
                <a:solidFill>
                  <a:prstClr val="black"/>
                </a:solidFill>
                <a:latin typeface="Times New Roman" pitchFamily="18" charset="0"/>
                <a:cs typeface="Times New Roman" pitchFamily="18" charset="0"/>
              </a:rPr>
              <a:t> </a:t>
            </a:r>
            <a:r>
              <a:rPr lang="en-US" altLang="zh-CN" sz="1600" b="1" dirty="0" smtClean="0">
                <a:solidFill>
                  <a:srgbClr val="000000"/>
                </a:solidFill>
                <a:latin typeface="Times New Roman" pitchFamily="18" charset="0"/>
                <a:cs typeface="Times New Roman" pitchFamily="18" charset="0"/>
              </a:rPr>
              <a:t>Recommender</a:t>
            </a:r>
          </a:p>
        </p:txBody>
      </p:sp>
      <p:sp>
        <p:nvSpPr>
          <p:cNvPr id="1035" name="TextBox 1"/>
          <p:cNvSpPr txBox="1"/>
          <p:nvPr/>
        </p:nvSpPr>
        <p:spPr>
          <a:xfrm>
            <a:off x="7266585" y="4315147"/>
            <a:ext cx="524182" cy="323988"/>
          </a:xfrm>
          <a:prstGeom prst="rect">
            <a:avLst/>
          </a:prstGeom>
          <a:noFill/>
        </p:spPr>
        <p:txBody>
          <a:bodyPr wrap="none" lIns="0" tIns="0" rIns="0" bIns="92255" rtlCol="0">
            <a:spAutoFit/>
          </a:bodyPr>
          <a:lstStyle/>
          <a:p>
            <a:pPr defTabSz="1845110">
              <a:lnSpc>
                <a:spcPts val="1816"/>
              </a:lnSpc>
            </a:pP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p>
        </p:txBody>
      </p:sp>
      <p:sp>
        <p:nvSpPr>
          <p:cNvPr id="1036" name="TextBox 1"/>
          <p:cNvSpPr txBox="1"/>
          <p:nvPr/>
        </p:nvSpPr>
        <p:spPr>
          <a:xfrm>
            <a:off x="8008595" y="4392202"/>
            <a:ext cx="125034" cy="275898"/>
          </a:xfrm>
          <a:prstGeom prst="rect">
            <a:avLst/>
          </a:prstGeom>
          <a:noFill/>
        </p:spPr>
        <p:txBody>
          <a:bodyPr wrap="none" lIns="0" tIns="0" rIns="0" bIns="92255" rtlCol="0">
            <a:spAutoFit/>
          </a:bodyPr>
          <a:lstStyle/>
          <a:p>
            <a:pPr defTabSz="1845110">
              <a:lnSpc>
                <a:spcPts val="1413"/>
              </a:lnSpc>
            </a:pPr>
            <a:r>
              <a:rPr lang="en-US" altLang="zh-CN" sz="1600" i="1" dirty="0" smtClean="0">
                <a:solidFill>
                  <a:srgbClr val="000000"/>
                </a:solidFill>
                <a:latin typeface="Times New Roman" pitchFamily="18" charset="0"/>
                <a:cs typeface="Times New Roman" pitchFamily="18" charset="0"/>
              </a:rPr>
              <a:t>R</a:t>
            </a:r>
          </a:p>
        </p:txBody>
      </p:sp>
      <p:sp>
        <p:nvSpPr>
          <p:cNvPr id="1037" name="TextBox 1"/>
          <p:cNvSpPr txBox="1"/>
          <p:nvPr/>
        </p:nvSpPr>
        <p:spPr>
          <a:xfrm>
            <a:off x="6780441" y="5984698"/>
            <a:ext cx="1620636" cy="785653"/>
          </a:xfrm>
          <a:prstGeom prst="rect">
            <a:avLst/>
          </a:prstGeom>
          <a:noFill/>
        </p:spPr>
        <p:txBody>
          <a:bodyPr wrap="none" lIns="0" tIns="0" rIns="0" bIns="92255" rtlCol="0">
            <a:spAutoFit/>
          </a:bodyPr>
          <a:lstStyle/>
          <a:p>
            <a:pPr defTabSz="1845110">
              <a:lnSpc>
                <a:spcPts val="1413"/>
              </a:lnSpc>
              <a:tabLst>
                <a:tab pos="384399" algn="l"/>
                <a:tab pos="461278" algn="l"/>
              </a:tabLst>
            </a:pPr>
            <a:r>
              <a:rPr lang="en-US" altLang="zh-CN" dirty="0" smtClean="0">
                <a:solidFill>
                  <a:prstClr val="black"/>
                </a:solidFill>
              </a:rPr>
              <a:t>	</a:t>
            </a:r>
            <a:r>
              <a:rPr lang="en-US" altLang="zh-CN" sz="1600" b="1" dirty="0" smtClean="0">
                <a:solidFill>
                  <a:srgbClr val="000000"/>
                </a:solidFill>
                <a:latin typeface="Times New Roman" pitchFamily="18" charset="0"/>
                <a:cs typeface="Times New Roman" pitchFamily="18" charset="0"/>
              </a:rPr>
              <a:t>Contextual</a:t>
            </a:r>
          </a:p>
          <a:p>
            <a:pPr defTabSz="1845110">
              <a:lnSpc>
                <a:spcPts val="1816"/>
              </a:lnSpc>
              <a:tabLst>
                <a:tab pos="384399" algn="l"/>
                <a:tab pos="461278" algn="l"/>
              </a:tabLst>
            </a:pPr>
            <a:r>
              <a:rPr lang="en-US" altLang="zh-CN" sz="1600" b="1" dirty="0" smtClean="0">
                <a:solidFill>
                  <a:srgbClr val="000000"/>
                </a:solidFill>
                <a:latin typeface="Times New Roman" pitchFamily="18" charset="0"/>
                <a:cs typeface="Times New Roman" pitchFamily="18" charset="0"/>
              </a:rPr>
              <a:t>Recommendations</a:t>
            </a:r>
          </a:p>
          <a:p>
            <a:pPr defTabSz="1845110">
              <a:lnSpc>
                <a:spcPts val="2220"/>
              </a:lnSpc>
              <a:tabLst>
                <a:tab pos="384399" algn="l"/>
                <a:tab pos="461278"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1</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2</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3</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a:t>
            </a:r>
          </a:p>
        </p:txBody>
      </p:sp>
      <p:sp>
        <p:nvSpPr>
          <p:cNvPr id="1038" name="TextBox 1"/>
          <p:cNvSpPr txBox="1"/>
          <p:nvPr/>
        </p:nvSpPr>
        <p:spPr>
          <a:xfrm>
            <a:off x="6422228" y="1849350"/>
            <a:ext cx="2250616" cy="301162"/>
          </a:xfrm>
          <a:prstGeom prst="rect">
            <a:avLst/>
          </a:prstGeom>
          <a:noFill/>
        </p:spPr>
        <p:txBody>
          <a:bodyPr wrap="none" lIns="0" tIns="0" rIns="0" bIns="92255" rtlCol="0">
            <a:spAutoFit/>
          </a:bodyPr>
          <a:lstStyle/>
          <a:p>
            <a:pPr defTabSz="1845110">
              <a:lnSpc>
                <a:spcPts val="1614"/>
              </a:lnSpc>
            </a:pPr>
            <a:r>
              <a:rPr lang="en-US" altLang="zh-CN" dirty="0" smtClean="0">
                <a:solidFill>
                  <a:srgbClr val="000000"/>
                </a:solidFill>
                <a:latin typeface="Times New Roman" pitchFamily="18" charset="0"/>
                <a:cs typeface="Times New Roman" pitchFamily="18" charset="0"/>
              </a:rPr>
              <a:t>Contextual</a:t>
            </a:r>
            <a:r>
              <a:rPr lang="en-US" altLang="zh-CN" dirty="0" smtClean="0">
                <a:solidFill>
                  <a:prstClr val="black"/>
                </a:solidFill>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Pre-Filtering</a:t>
            </a:r>
          </a:p>
        </p:txBody>
      </p:sp>
      <p:sp>
        <p:nvSpPr>
          <p:cNvPr id="1039" name="TextBox 1"/>
          <p:cNvSpPr txBox="1"/>
          <p:nvPr/>
        </p:nvSpPr>
        <p:spPr>
          <a:xfrm>
            <a:off x="6268708" y="2825395"/>
            <a:ext cx="102592" cy="301162"/>
          </a:xfrm>
          <a:prstGeom prst="rect">
            <a:avLst/>
          </a:prstGeom>
          <a:noFill/>
        </p:spPr>
        <p:txBody>
          <a:bodyPr wrap="none" lIns="0" tIns="0" rIns="0" bIns="92255" rtlCol="0">
            <a:spAutoFit/>
          </a:bodyPr>
          <a:lstStyle/>
          <a:p>
            <a:pPr defTabSz="1845110">
              <a:lnSpc>
                <a:spcPts val="1614"/>
              </a:lnSpc>
            </a:pPr>
            <a:r>
              <a:rPr lang="en-US" altLang="zh-CN" i="1" dirty="0" smtClean="0">
                <a:solidFill>
                  <a:srgbClr val="000000"/>
                </a:solidFill>
                <a:latin typeface="Times New Roman" pitchFamily="18" charset="0"/>
                <a:cs typeface="Times New Roman" pitchFamily="18" charset="0"/>
              </a:rPr>
              <a:t>c</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68313" y="2060575"/>
            <a:ext cx="8229600" cy="1143000"/>
          </a:xfrm>
          <a:prstGeom prst="rect">
            <a:avLst/>
          </a:prstGeom>
          <a:noFill/>
          <a:ln w="9525">
            <a:noFill/>
            <a:miter lim="800000"/>
            <a:headEnd/>
            <a:tailEnd/>
          </a:ln>
        </p:spPr>
        <p:txBody>
          <a:bodyPr anchor="ctr"/>
          <a:lstStyle/>
          <a:p>
            <a:pPr algn="ctr" eaLnBrk="0" hangingPunct="0"/>
            <a:r>
              <a:rPr lang="en-US" altLang="zh-CN" sz="3200" dirty="0" smtClean="0">
                <a:solidFill>
                  <a:srgbClr val="FF0000"/>
                </a:solidFill>
                <a:latin typeface="Calibri" pitchFamily="34" charset="0"/>
              </a:rPr>
              <a:t>Contextual</a:t>
            </a:r>
            <a:r>
              <a:rPr lang="zh-CN" altLang="en-US" sz="3200" dirty="0" smtClean="0">
                <a:solidFill>
                  <a:srgbClr val="FF0000"/>
                </a:solidFill>
                <a:latin typeface="Calibri" pitchFamily="34" charset="0"/>
              </a:rPr>
              <a:t> </a:t>
            </a:r>
            <a:r>
              <a:rPr lang="en-US" altLang="zh-CN" sz="3200" dirty="0" smtClean="0">
                <a:solidFill>
                  <a:srgbClr val="FF0000"/>
                </a:solidFill>
                <a:latin typeface="Calibri" pitchFamily="34" charset="0"/>
              </a:rPr>
              <a:t>Post-Filtering</a:t>
            </a:r>
            <a:endParaRPr lang="zh-CN" altLang="en-US" sz="3200"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125" y="-8483525"/>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5" name="Freeform 3"/>
          <p:cNvSpPr/>
          <p:nvPr/>
        </p:nvSpPr>
        <p:spPr>
          <a:xfrm>
            <a:off x="552106" y="-4860341"/>
            <a:ext cx="580303" cy="648811"/>
          </a:xfrm>
          <a:custGeom>
            <a:avLst/>
            <a:gdLst>
              <a:gd name="connsiteX0" fmla="*/ 0 w 288036"/>
              <a:gd name="connsiteY0" fmla="*/ 320801 h 320801"/>
              <a:gd name="connsiteX1" fmla="*/ 288036 w 288036"/>
              <a:gd name="connsiteY1" fmla="*/ 320801 h 320801"/>
              <a:gd name="connsiteX2" fmla="*/ 288036 w 288036"/>
              <a:gd name="connsiteY2" fmla="*/ 0 h 320801"/>
              <a:gd name="connsiteX3" fmla="*/ 0 w 288036"/>
              <a:gd name="connsiteY3" fmla="*/ 0 h 320801"/>
              <a:gd name="connsiteX4" fmla="*/ 0 w 288036"/>
              <a:gd name="connsiteY4" fmla="*/ 320801 h 3208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8036" h="320801">
                <a:moveTo>
                  <a:pt x="0" y="320801"/>
                </a:moveTo>
                <a:lnTo>
                  <a:pt x="288036" y="320801"/>
                </a:lnTo>
                <a:lnTo>
                  <a:pt x="288036" y="0"/>
                </a:lnTo>
                <a:lnTo>
                  <a:pt x="0" y="0"/>
                </a:lnTo>
                <a:lnTo>
                  <a:pt x="0" y="32080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6" name="Freeform 3"/>
          <p:cNvSpPr/>
          <p:nvPr/>
        </p:nvSpPr>
        <p:spPr>
          <a:xfrm>
            <a:off x="1703501" y="-6774419"/>
            <a:ext cx="578768" cy="650354"/>
          </a:xfrm>
          <a:custGeom>
            <a:avLst/>
            <a:gdLst>
              <a:gd name="connsiteX0" fmla="*/ 0 w 287274"/>
              <a:gd name="connsiteY0" fmla="*/ 321564 h 321564"/>
              <a:gd name="connsiteX1" fmla="*/ 287273 w 287274"/>
              <a:gd name="connsiteY1" fmla="*/ 321564 h 321564"/>
              <a:gd name="connsiteX2" fmla="*/ 287273 w 287274"/>
              <a:gd name="connsiteY2" fmla="*/ 0 h 321564"/>
              <a:gd name="connsiteX3" fmla="*/ 0 w 287274"/>
              <a:gd name="connsiteY3" fmla="*/ 0 h 321564"/>
              <a:gd name="connsiteX4" fmla="*/ 0 w 287274"/>
              <a:gd name="connsiteY4" fmla="*/ 321564 h 3215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274" h="321564">
                <a:moveTo>
                  <a:pt x="0" y="321564"/>
                </a:moveTo>
                <a:lnTo>
                  <a:pt x="287273" y="321564"/>
                </a:lnTo>
                <a:lnTo>
                  <a:pt x="287273" y="0"/>
                </a:lnTo>
                <a:lnTo>
                  <a:pt x="0" y="0"/>
                </a:lnTo>
                <a:lnTo>
                  <a:pt x="0" y="32156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7" name="Freeform 3"/>
          <p:cNvSpPr/>
          <p:nvPr/>
        </p:nvSpPr>
        <p:spPr>
          <a:xfrm>
            <a:off x="2273058" y="-7404739"/>
            <a:ext cx="589514" cy="642649"/>
          </a:xfrm>
          <a:custGeom>
            <a:avLst/>
            <a:gdLst>
              <a:gd name="connsiteX0" fmla="*/ 0 w 292608"/>
              <a:gd name="connsiteY0" fmla="*/ 317754 h 317754"/>
              <a:gd name="connsiteX1" fmla="*/ 292608 w 292608"/>
              <a:gd name="connsiteY1" fmla="*/ 317754 h 317754"/>
              <a:gd name="connsiteX2" fmla="*/ 292608 w 292608"/>
              <a:gd name="connsiteY2" fmla="*/ 0 h 317754"/>
              <a:gd name="connsiteX3" fmla="*/ 0 w 292608"/>
              <a:gd name="connsiteY3" fmla="*/ 0 h 317754"/>
              <a:gd name="connsiteX4" fmla="*/ 0 w 292608"/>
              <a:gd name="connsiteY4" fmla="*/ 317754 h 317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2608" h="317754">
                <a:moveTo>
                  <a:pt x="0" y="317754"/>
                </a:moveTo>
                <a:lnTo>
                  <a:pt x="292608" y="317754"/>
                </a:lnTo>
                <a:lnTo>
                  <a:pt x="292608" y="0"/>
                </a:lnTo>
                <a:lnTo>
                  <a:pt x="0" y="0"/>
                </a:lnTo>
                <a:lnTo>
                  <a:pt x="0" y="31775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8" name="Freeform 3"/>
          <p:cNvSpPr/>
          <p:nvPr/>
        </p:nvSpPr>
        <p:spPr>
          <a:xfrm>
            <a:off x="1124733" y="-4860341"/>
            <a:ext cx="587979" cy="648811"/>
          </a:xfrm>
          <a:custGeom>
            <a:avLst/>
            <a:gdLst>
              <a:gd name="connsiteX0" fmla="*/ 0 w 291846"/>
              <a:gd name="connsiteY0" fmla="*/ 320801 h 320801"/>
              <a:gd name="connsiteX1" fmla="*/ 291846 w 291846"/>
              <a:gd name="connsiteY1" fmla="*/ 320801 h 320801"/>
              <a:gd name="connsiteX2" fmla="*/ 291846 w 291846"/>
              <a:gd name="connsiteY2" fmla="*/ 0 h 320801"/>
              <a:gd name="connsiteX3" fmla="*/ 0 w 291846"/>
              <a:gd name="connsiteY3" fmla="*/ 0 h 320801"/>
              <a:gd name="connsiteX4" fmla="*/ 0 w 291846"/>
              <a:gd name="connsiteY4" fmla="*/ 320801 h 3208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846" h="320801">
                <a:moveTo>
                  <a:pt x="0" y="320801"/>
                </a:moveTo>
                <a:lnTo>
                  <a:pt x="291846" y="320801"/>
                </a:lnTo>
                <a:lnTo>
                  <a:pt x="291846" y="0"/>
                </a:lnTo>
                <a:lnTo>
                  <a:pt x="0" y="0"/>
                </a:lnTo>
                <a:lnTo>
                  <a:pt x="0" y="320801"/>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9" name="Freeform 3"/>
          <p:cNvSpPr/>
          <p:nvPr/>
        </p:nvSpPr>
        <p:spPr>
          <a:xfrm>
            <a:off x="2273058" y="-6774419"/>
            <a:ext cx="589514" cy="650354"/>
          </a:xfrm>
          <a:custGeom>
            <a:avLst/>
            <a:gdLst>
              <a:gd name="connsiteX0" fmla="*/ 0 w 292608"/>
              <a:gd name="connsiteY0" fmla="*/ 321564 h 321564"/>
              <a:gd name="connsiteX1" fmla="*/ 292608 w 292608"/>
              <a:gd name="connsiteY1" fmla="*/ 321564 h 321564"/>
              <a:gd name="connsiteX2" fmla="*/ 292608 w 292608"/>
              <a:gd name="connsiteY2" fmla="*/ 0 h 321564"/>
              <a:gd name="connsiteX3" fmla="*/ 0 w 292608"/>
              <a:gd name="connsiteY3" fmla="*/ 0 h 321564"/>
              <a:gd name="connsiteX4" fmla="*/ 0 w 292608"/>
              <a:gd name="connsiteY4" fmla="*/ 321564 h 3215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2608" h="321564">
                <a:moveTo>
                  <a:pt x="0" y="321564"/>
                </a:moveTo>
                <a:lnTo>
                  <a:pt x="292608" y="321564"/>
                </a:lnTo>
                <a:lnTo>
                  <a:pt x="292608" y="0"/>
                </a:lnTo>
                <a:lnTo>
                  <a:pt x="0" y="0"/>
                </a:lnTo>
                <a:lnTo>
                  <a:pt x="0" y="321564"/>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0" name="Freeform 3"/>
          <p:cNvSpPr/>
          <p:nvPr/>
        </p:nvSpPr>
        <p:spPr>
          <a:xfrm>
            <a:off x="1124733" y="-6133312"/>
            <a:ext cx="587979" cy="641107"/>
          </a:xfrm>
          <a:custGeom>
            <a:avLst/>
            <a:gdLst>
              <a:gd name="connsiteX0" fmla="*/ 0 w 291846"/>
              <a:gd name="connsiteY0" fmla="*/ 316991 h 316992"/>
              <a:gd name="connsiteX1" fmla="*/ 291846 w 291846"/>
              <a:gd name="connsiteY1" fmla="*/ 316991 h 316992"/>
              <a:gd name="connsiteX2" fmla="*/ 291846 w 291846"/>
              <a:gd name="connsiteY2" fmla="*/ 0 h 316992"/>
              <a:gd name="connsiteX3" fmla="*/ 0 w 291846"/>
              <a:gd name="connsiteY3" fmla="*/ 0 h 316992"/>
              <a:gd name="connsiteX4" fmla="*/ 0 w 291846"/>
              <a:gd name="connsiteY4" fmla="*/ 316991 h 316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846" h="316992">
                <a:moveTo>
                  <a:pt x="0" y="316991"/>
                </a:moveTo>
                <a:lnTo>
                  <a:pt x="291846" y="316991"/>
                </a:lnTo>
                <a:lnTo>
                  <a:pt x="291846" y="0"/>
                </a:lnTo>
                <a:lnTo>
                  <a:pt x="0" y="0"/>
                </a:lnTo>
                <a:lnTo>
                  <a:pt x="0" y="316991"/>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1" name="Freeform 3"/>
          <p:cNvSpPr/>
          <p:nvPr/>
        </p:nvSpPr>
        <p:spPr>
          <a:xfrm>
            <a:off x="-25125" y="-6133312"/>
            <a:ext cx="586444" cy="641107"/>
          </a:xfrm>
          <a:custGeom>
            <a:avLst/>
            <a:gdLst>
              <a:gd name="connsiteX0" fmla="*/ 0 w 291084"/>
              <a:gd name="connsiteY0" fmla="*/ 316991 h 316992"/>
              <a:gd name="connsiteX1" fmla="*/ 291083 w 291084"/>
              <a:gd name="connsiteY1" fmla="*/ 316991 h 316992"/>
              <a:gd name="connsiteX2" fmla="*/ 291083 w 291084"/>
              <a:gd name="connsiteY2" fmla="*/ 0 h 316992"/>
              <a:gd name="connsiteX3" fmla="*/ 0 w 291084"/>
              <a:gd name="connsiteY3" fmla="*/ 0 h 316992"/>
              <a:gd name="connsiteX4" fmla="*/ 0 w 291084"/>
              <a:gd name="connsiteY4" fmla="*/ 316991 h 316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084" h="316992">
                <a:moveTo>
                  <a:pt x="0" y="316991"/>
                </a:moveTo>
                <a:lnTo>
                  <a:pt x="291083" y="316991"/>
                </a:lnTo>
                <a:lnTo>
                  <a:pt x="291083" y="0"/>
                </a:lnTo>
                <a:lnTo>
                  <a:pt x="0" y="0"/>
                </a:lnTo>
                <a:lnTo>
                  <a:pt x="0" y="316991"/>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2" name="Freeform 3"/>
          <p:cNvSpPr/>
          <p:nvPr/>
        </p:nvSpPr>
        <p:spPr>
          <a:xfrm>
            <a:off x="1703501" y="-6133312"/>
            <a:ext cx="578768" cy="641107"/>
          </a:xfrm>
          <a:custGeom>
            <a:avLst/>
            <a:gdLst>
              <a:gd name="connsiteX0" fmla="*/ 0 w 287274"/>
              <a:gd name="connsiteY0" fmla="*/ 316991 h 316992"/>
              <a:gd name="connsiteX1" fmla="*/ 287273 w 287274"/>
              <a:gd name="connsiteY1" fmla="*/ 316991 h 316992"/>
              <a:gd name="connsiteX2" fmla="*/ 287273 w 287274"/>
              <a:gd name="connsiteY2" fmla="*/ 0 h 316992"/>
              <a:gd name="connsiteX3" fmla="*/ 0 w 287274"/>
              <a:gd name="connsiteY3" fmla="*/ 0 h 316992"/>
              <a:gd name="connsiteX4" fmla="*/ 0 w 287274"/>
              <a:gd name="connsiteY4" fmla="*/ 316991 h 316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274" h="316992">
                <a:moveTo>
                  <a:pt x="0" y="316991"/>
                </a:moveTo>
                <a:lnTo>
                  <a:pt x="287273" y="316991"/>
                </a:lnTo>
                <a:lnTo>
                  <a:pt x="287273" y="0"/>
                </a:lnTo>
                <a:lnTo>
                  <a:pt x="0" y="0"/>
                </a:lnTo>
                <a:lnTo>
                  <a:pt x="0" y="31699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3" name="Freeform 3"/>
          <p:cNvSpPr/>
          <p:nvPr/>
        </p:nvSpPr>
        <p:spPr>
          <a:xfrm>
            <a:off x="552106" y="-5502992"/>
            <a:ext cx="580303" cy="651895"/>
          </a:xfrm>
          <a:custGeom>
            <a:avLst/>
            <a:gdLst>
              <a:gd name="connsiteX0" fmla="*/ 0 w 288036"/>
              <a:gd name="connsiteY0" fmla="*/ 322326 h 322326"/>
              <a:gd name="connsiteX1" fmla="*/ 288036 w 288036"/>
              <a:gd name="connsiteY1" fmla="*/ 322326 h 322326"/>
              <a:gd name="connsiteX2" fmla="*/ 288036 w 288036"/>
              <a:gd name="connsiteY2" fmla="*/ 0 h 322326"/>
              <a:gd name="connsiteX3" fmla="*/ 0 w 288036"/>
              <a:gd name="connsiteY3" fmla="*/ 0 h 322326"/>
              <a:gd name="connsiteX4" fmla="*/ 0 w 288036"/>
              <a:gd name="connsiteY4" fmla="*/ 322326 h 3223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8036" h="322326">
                <a:moveTo>
                  <a:pt x="0" y="322326"/>
                </a:moveTo>
                <a:lnTo>
                  <a:pt x="288036" y="322326"/>
                </a:lnTo>
                <a:lnTo>
                  <a:pt x="288036" y="0"/>
                </a:lnTo>
                <a:lnTo>
                  <a:pt x="0" y="0"/>
                </a:lnTo>
                <a:lnTo>
                  <a:pt x="0" y="322326"/>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4" name="Freeform 3"/>
          <p:cNvSpPr/>
          <p:nvPr/>
        </p:nvSpPr>
        <p:spPr>
          <a:xfrm>
            <a:off x="1124733" y="-5502992"/>
            <a:ext cx="587979" cy="651895"/>
          </a:xfrm>
          <a:custGeom>
            <a:avLst/>
            <a:gdLst>
              <a:gd name="connsiteX0" fmla="*/ 0 w 291846"/>
              <a:gd name="connsiteY0" fmla="*/ 322326 h 322326"/>
              <a:gd name="connsiteX1" fmla="*/ 291846 w 291846"/>
              <a:gd name="connsiteY1" fmla="*/ 322326 h 322326"/>
              <a:gd name="connsiteX2" fmla="*/ 291846 w 291846"/>
              <a:gd name="connsiteY2" fmla="*/ 0 h 322326"/>
              <a:gd name="connsiteX3" fmla="*/ 0 w 291846"/>
              <a:gd name="connsiteY3" fmla="*/ 0 h 322326"/>
              <a:gd name="connsiteX4" fmla="*/ 0 w 291846"/>
              <a:gd name="connsiteY4" fmla="*/ 322326 h 3223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846" h="322326">
                <a:moveTo>
                  <a:pt x="0" y="322326"/>
                </a:moveTo>
                <a:lnTo>
                  <a:pt x="291846" y="322326"/>
                </a:lnTo>
                <a:lnTo>
                  <a:pt x="291846" y="0"/>
                </a:lnTo>
                <a:lnTo>
                  <a:pt x="0" y="0"/>
                </a:lnTo>
                <a:lnTo>
                  <a:pt x="0" y="322326"/>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5" name="Freeform 3"/>
          <p:cNvSpPr/>
          <p:nvPr/>
        </p:nvSpPr>
        <p:spPr>
          <a:xfrm>
            <a:off x="-25893" y="-8484296"/>
            <a:ext cx="9211164" cy="6935056"/>
          </a:xfrm>
          <a:custGeom>
            <a:avLst/>
            <a:gdLst>
              <a:gd name="connsiteX0" fmla="*/ 4565522 w 4572000"/>
              <a:gd name="connsiteY0" fmla="*/ 6477 h 3429000"/>
              <a:gd name="connsiteX1" fmla="*/ 6476 w 4572000"/>
              <a:gd name="connsiteY1" fmla="*/ 6477 h 3429000"/>
              <a:gd name="connsiteX2" fmla="*/ 6476 w 4572000"/>
              <a:gd name="connsiteY2" fmla="*/ 3422523 h 3429000"/>
              <a:gd name="connsiteX3" fmla="*/ 4565522 w 4572000"/>
              <a:gd name="connsiteY3" fmla="*/ 3422523 h 3429000"/>
              <a:gd name="connsiteX4" fmla="*/ 4565522 w 4572000"/>
              <a:gd name="connsiteY4" fmla="*/ 6477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7"/>
                </a:moveTo>
                <a:lnTo>
                  <a:pt x="6476" y="6477"/>
                </a:lnTo>
                <a:lnTo>
                  <a:pt x="6476" y="3422523"/>
                </a:lnTo>
                <a:lnTo>
                  <a:pt x="4565522" y="3422523"/>
                </a:lnTo>
                <a:lnTo>
                  <a:pt x="4565522" y="647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6" name="Freeform 3"/>
          <p:cNvSpPr/>
          <p:nvPr/>
        </p:nvSpPr>
        <p:spPr>
          <a:xfrm>
            <a:off x="-25125" y="-35086"/>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4" name="Freeform 3"/>
          <p:cNvSpPr/>
          <p:nvPr/>
        </p:nvSpPr>
        <p:spPr>
          <a:xfrm>
            <a:off x="6466696" y="2186699"/>
            <a:ext cx="2251618" cy="622100"/>
          </a:xfrm>
          <a:custGeom>
            <a:avLst/>
            <a:gdLst>
              <a:gd name="connsiteX0" fmla="*/ 1111250 w 1117600"/>
              <a:gd name="connsiteY0" fmla="*/ 6350 h 307594"/>
              <a:gd name="connsiteX1" fmla="*/ 6350 w 1117600"/>
              <a:gd name="connsiteY1" fmla="*/ 6350 h 307594"/>
              <a:gd name="connsiteX2" fmla="*/ 6350 w 1117600"/>
              <a:gd name="connsiteY2" fmla="*/ 301243 h 307594"/>
              <a:gd name="connsiteX3" fmla="*/ 1111250 w 1117600"/>
              <a:gd name="connsiteY3" fmla="*/ 301243 h 307594"/>
              <a:gd name="connsiteX4" fmla="*/ 1111250 w 1117600"/>
              <a:gd name="connsiteY4" fmla="*/ 6350 h 3075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307594">
                <a:moveTo>
                  <a:pt x="1111250" y="6350"/>
                </a:moveTo>
                <a:lnTo>
                  <a:pt x="6350" y="6350"/>
                </a:lnTo>
                <a:lnTo>
                  <a:pt x="6350" y="301243"/>
                </a:lnTo>
                <a:lnTo>
                  <a:pt x="1111250" y="301243"/>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5" name="Freeform 3"/>
          <p:cNvSpPr/>
          <p:nvPr/>
        </p:nvSpPr>
        <p:spPr>
          <a:xfrm>
            <a:off x="6466696" y="4036047"/>
            <a:ext cx="2251618" cy="622100"/>
          </a:xfrm>
          <a:custGeom>
            <a:avLst/>
            <a:gdLst>
              <a:gd name="connsiteX0" fmla="*/ 1111250 w 1117600"/>
              <a:gd name="connsiteY0" fmla="*/ 6350 h 307594"/>
              <a:gd name="connsiteX1" fmla="*/ 6350 w 1117600"/>
              <a:gd name="connsiteY1" fmla="*/ 6350 h 307594"/>
              <a:gd name="connsiteX2" fmla="*/ 6350 w 1117600"/>
              <a:gd name="connsiteY2" fmla="*/ 301244 h 307594"/>
              <a:gd name="connsiteX3" fmla="*/ 1111250 w 1117600"/>
              <a:gd name="connsiteY3" fmla="*/ 301244 h 307594"/>
              <a:gd name="connsiteX4" fmla="*/ 1111250 w 1117600"/>
              <a:gd name="connsiteY4" fmla="*/ 6350 h 3075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307594">
                <a:moveTo>
                  <a:pt x="1111250" y="6350"/>
                </a:moveTo>
                <a:lnTo>
                  <a:pt x="6350" y="6350"/>
                </a:lnTo>
                <a:lnTo>
                  <a:pt x="6350" y="301244"/>
                </a:lnTo>
                <a:lnTo>
                  <a:pt x="1111250" y="301244"/>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6" name="Freeform 3"/>
          <p:cNvSpPr/>
          <p:nvPr/>
        </p:nvSpPr>
        <p:spPr>
          <a:xfrm>
            <a:off x="6466696" y="4960721"/>
            <a:ext cx="2251618" cy="622100"/>
          </a:xfrm>
          <a:custGeom>
            <a:avLst/>
            <a:gdLst>
              <a:gd name="connsiteX0" fmla="*/ 1111250 w 1117600"/>
              <a:gd name="connsiteY0" fmla="*/ 6350 h 307594"/>
              <a:gd name="connsiteX1" fmla="*/ 6350 w 1117600"/>
              <a:gd name="connsiteY1" fmla="*/ 6350 h 307594"/>
              <a:gd name="connsiteX2" fmla="*/ 6350 w 1117600"/>
              <a:gd name="connsiteY2" fmla="*/ 301244 h 307594"/>
              <a:gd name="connsiteX3" fmla="*/ 1111250 w 1117600"/>
              <a:gd name="connsiteY3" fmla="*/ 301244 h 307594"/>
              <a:gd name="connsiteX4" fmla="*/ 1111250 w 1117600"/>
              <a:gd name="connsiteY4" fmla="*/ 6350 h 3075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307594">
                <a:moveTo>
                  <a:pt x="1111250" y="6350"/>
                </a:moveTo>
                <a:lnTo>
                  <a:pt x="6350" y="6350"/>
                </a:lnTo>
                <a:lnTo>
                  <a:pt x="6350" y="301244"/>
                </a:lnTo>
                <a:lnTo>
                  <a:pt x="1111250" y="301244"/>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7" name="Freeform 3"/>
          <p:cNvSpPr/>
          <p:nvPr/>
        </p:nvSpPr>
        <p:spPr>
          <a:xfrm>
            <a:off x="6466696" y="5885395"/>
            <a:ext cx="2251618" cy="870221"/>
          </a:xfrm>
          <a:custGeom>
            <a:avLst/>
            <a:gdLst>
              <a:gd name="connsiteX0" fmla="*/ 1111250 w 1117600"/>
              <a:gd name="connsiteY0" fmla="*/ 6350 h 430276"/>
              <a:gd name="connsiteX1" fmla="*/ 6350 w 1117600"/>
              <a:gd name="connsiteY1" fmla="*/ 6350 h 430276"/>
              <a:gd name="connsiteX2" fmla="*/ 6350 w 1117600"/>
              <a:gd name="connsiteY2" fmla="*/ 423926 h 430276"/>
              <a:gd name="connsiteX3" fmla="*/ 1111250 w 1117600"/>
              <a:gd name="connsiteY3" fmla="*/ 423926 h 430276"/>
              <a:gd name="connsiteX4" fmla="*/ 1111250 w 1117600"/>
              <a:gd name="connsiteY4" fmla="*/ 6350 h 43027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430276">
                <a:moveTo>
                  <a:pt x="1111250" y="6350"/>
                </a:moveTo>
                <a:lnTo>
                  <a:pt x="6350" y="6350"/>
                </a:lnTo>
                <a:lnTo>
                  <a:pt x="6350" y="423926"/>
                </a:lnTo>
                <a:lnTo>
                  <a:pt x="1111250" y="423926"/>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8" name="Freeform 3"/>
          <p:cNvSpPr/>
          <p:nvPr/>
        </p:nvSpPr>
        <p:spPr>
          <a:xfrm>
            <a:off x="6097227" y="5512958"/>
            <a:ext cx="319318" cy="389902"/>
          </a:xfrm>
          <a:custGeom>
            <a:avLst/>
            <a:gdLst>
              <a:gd name="connsiteX0" fmla="*/ 0 w 158495"/>
              <a:gd name="connsiteY0" fmla="*/ 192785 h 192785"/>
              <a:gd name="connsiteX1" fmla="*/ 158495 w 158495"/>
              <a:gd name="connsiteY1" fmla="*/ 192785 h 192785"/>
              <a:gd name="connsiteX2" fmla="*/ 158495 w 158495"/>
              <a:gd name="connsiteY2" fmla="*/ 0 h 192785"/>
              <a:gd name="connsiteX3" fmla="*/ 0 w 158495"/>
              <a:gd name="connsiteY3" fmla="*/ 0 h 192785"/>
              <a:gd name="connsiteX4" fmla="*/ 0 w 158495"/>
              <a:gd name="connsiteY4" fmla="*/ 192785 h 19278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8495" h="192785">
                <a:moveTo>
                  <a:pt x="0" y="192785"/>
                </a:moveTo>
                <a:lnTo>
                  <a:pt x="158495" y="192785"/>
                </a:lnTo>
                <a:lnTo>
                  <a:pt x="158495" y="0"/>
                </a:lnTo>
                <a:lnTo>
                  <a:pt x="0" y="0"/>
                </a:lnTo>
                <a:lnTo>
                  <a:pt x="0" y="192785"/>
                </a:lnTo>
              </a:path>
            </a:pathLst>
          </a:custGeom>
          <a:solidFill>
            <a:srgbClr val="EAEA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9" name="Freeform 3"/>
          <p:cNvSpPr/>
          <p:nvPr/>
        </p:nvSpPr>
        <p:spPr>
          <a:xfrm>
            <a:off x="6082901" y="5500115"/>
            <a:ext cx="346440" cy="415588"/>
          </a:xfrm>
          <a:custGeom>
            <a:avLst/>
            <a:gdLst>
              <a:gd name="connsiteX0" fmla="*/ 6350 w 171957"/>
              <a:gd name="connsiteY0" fmla="*/ 6350 h 205485"/>
              <a:gd name="connsiteX1" fmla="*/ 6350 w 171957"/>
              <a:gd name="connsiteY1" fmla="*/ 199135 h 205485"/>
              <a:gd name="connsiteX2" fmla="*/ 165607 w 171957"/>
              <a:gd name="connsiteY2" fmla="*/ 199135 h 205485"/>
              <a:gd name="connsiteX3" fmla="*/ 165607 w 171957"/>
              <a:gd name="connsiteY3" fmla="*/ 6350 h 205485"/>
              <a:gd name="connsiteX4" fmla="*/ 6350 w 171957"/>
              <a:gd name="connsiteY4" fmla="*/ 6350 h 20548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1957" h="205485">
                <a:moveTo>
                  <a:pt x="6350" y="6350"/>
                </a:moveTo>
                <a:lnTo>
                  <a:pt x="6350" y="199135"/>
                </a:lnTo>
                <a:lnTo>
                  <a:pt x="165607" y="199135"/>
                </a:lnTo>
                <a:lnTo>
                  <a:pt x="165607" y="6350"/>
                </a:lnTo>
                <a:lnTo>
                  <a:pt x="6350" y="6350"/>
                </a:lnTo>
              </a:path>
            </a:pathLst>
          </a:custGeom>
          <a:solidFill>
            <a:srgbClr val="000000">
              <a:alpha val="0"/>
            </a:srgbClr>
          </a:solidFill>
          <a:ln w="12700">
            <a:solidFill>
              <a:srgbClr val="000000">
                <a:alpha val="10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30" name="Freeform 3"/>
          <p:cNvSpPr/>
          <p:nvPr/>
        </p:nvSpPr>
        <p:spPr>
          <a:xfrm>
            <a:off x="-25893" y="-35856"/>
            <a:ext cx="9211164" cy="6935056"/>
          </a:xfrm>
          <a:custGeom>
            <a:avLst/>
            <a:gdLst>
              <a:gd name="connsiteX0" fmla="*/ 4565522 w 4572000"/>
              <a:gd name="connsiteY0" fmla="*/ 6476 h 3429000"/>
              <a:gd name="connsiteX1" fmla="*/ 6476 w 4572000"/>
              <a:gd name="connsiteY1" fmla="*/ 6476 h 3429000"/>
              <a:gd name="connsiteX2" fmla="*/ 6476 w 4572000"/>
              <a:gd name="connsiteY2" fmla="*/ 3422522 h 3429000"/>
              <a:gd name="connsiteX3" fmla="*/ 4565522 w 4572000"/>
              <a:gd name="connsiteY3" fmla="*/ 3422522 h 3429000"/>
              <a:gd name="connsiteX4" fmla="*/ 4565522 w 4572000"/>
              <a:gd name="connsiteY4" fmla="*/ 6476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6"/>
                </a:moveTo>
                <a:lnTo>
                  <a:pt x="6476" y="6476"/>
                </a:lnTo>
                <a:lnTo>
                  <a:pt x="6476" y="3422522"/>
                </a:lnTo>
                <a:lnTo>
                  <a:pt x="4565522" y="3422522"/>
                </a:lnTo>
                <a:lnTo>
                  <a:pt x="4565522" y="64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pic>
        <p:nvPicPr>
          <p:cNvPr id="1024" name="Picture 3"/>
          <p:cNvPicPr>
            <a:picLocks noChangeAspect="1" noChangeArrowheads="1"/>
          </p:cNvPicPr>
          <p:nvPr/>
        </p:nvPicPr>
        <p:blipFill>
          <a:blip r:embed="rId2" cstate="print"/>
          <a:srcRect/>
          <a:stretch>
            <a:fillRect/>
          </a:stretch>
        </p:blipFill>
        <p:spPr bwMode="auto">
          <a:xfrm>
            <a:off x="7573623" y="2774023"/>
            <a:ext cx="127933" cy="1309955"/>
          </a:xfrm>
          <a:prstGeom prst="rect">
            <a:avLst/>
          </a:prstGeom>
          <a:noFill/>
        </p:spPr>
      </p:pic>
      <p:pic>
        <p:nvPicPr>
          <p:cNvPr id="1025" name="Picture 3"/>
          <p:cNvPicPr>
            <a:picLocks noChangeAspect="1" noChangeArrowheads="1"/>
          </p:cNvPicPr>
          <p:nvPr/>
        </p:nvPicPr>
        <p:blipFill>
          <a:blip r:embed="rId3" cstate="print"/>
          <a:srcRect/>
          <a:stretch>
            <a:fillRect/>
          </a:stretch>
        </p:blipFill>
        <p:spPr bwMode="auto">
          <a:xfrm>
            <a:off x="7573623" y="4623371"/>
            <a:ext cx="127933" cy="385281"/>
          </a:xfrm>
          <a:prstGeom prst="rect">
            <a:avLst/>
          </a:prstGeom>
          <a:noFill/>
        </p:spPr>
      </p:pic>
      <p:pic>
        <p:nvPicPr>
          <p:cNvPr id="1026" name="Picture 3"/>
          <p:cNvPicPr>
            <a:picLocks noChangeAspect="1" noChangeArrowheads="1"/>
          </p:cNvPicPr>
          <p:nvPr/>
        </p:nvPicPr>
        <p:blipFill>
          <a:blip r:embed="rId4" cstate="print"/>
          <a:srcRect/>
          <a:stretch>
            <a:fillRect/>
          </a:stretch>
        </p:blipFill>
        <p:spPr bwMode="auto">
          <a:xfrm>
            <a:off x="6371055" y="5548045"/>
            <a:ext cx="1330501" cy="385281"/>
          </a:xfrm>
          <a:prstGeom prst="rect">
            <a:avLst/>
          </a:prstGeom>
          <a:noFill/>
        </p:spPr>
      </p:pic>
      <p:sp>
        <p:nvSpPr>
          <p:cNvPr id="2" name="TextBox 1"/>
          <p:cNvSpPr txBox="1"/>
          <p:nvPr/>
        </p:nvSpPr>
        <p:spPr>
          <a:xfrm>
            <a:off x="358213" y="924674"/>
            <a:ext cx="5854167" cy="388878"/>
          </a:xfrm>
          <a:prstGeom prst="rect">
            <a:avLst/>
          </a:prstGeom>
          <a:noFill/>
        </p:spPr>
        <p:txBody>
          <a:bodyPr wrap="none" lIns="0" tIns="0" rIns="0" bIns="92255" rtlCol="0">
            <a:spAutoFit/>
          </a:bodyPr>
          <a:lstStyle/>
          <a:p>
            <a:pPr defTabSz="1845110">
              <a:lnSpc>
                <a:spcPts val="2220"/>
              </a:lnSpc>
            </a:pPr>
            <a:r>
              <a:rPr lang="en-US" altLang="zh-CN" sz="2800" b="1" dirty="0" smtClean="0">
                <a:solidFill>
                  <a:schemeClr val="accent1">
                    <a:lumMod val="50000"/>
                  </a:schemeClr>
                </a:solidFill>
                <a:latin typeface="Times New Roman" pitchFamily="18" charset="0"/>
                <a:cs typeface="Times New Roman" pitchFamily="18" charset="0"/>
              </a:rPr>
              <a:t>Overview of Contextual Post-Filtering</a:t>
            </a:r>
          </a:p>
        </p:txBody>
      </p:sp>
      <p:sp>
        <p:nvSpPr>
          <p:cNvPr id="1028" name="TextBox 1"/>
          <p:cNvSpPr txBox="1"/>
          <p:nvPr/>
        </p:nvSpPr>
        <p:spPr>
          <a:xfrm>
            <a:off x="562904" y="1849348"/>
            <a:ext cx="4680769" cy="657413"/>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Post-filtering: </a:t>
            </a:r>
            <a:r>
              <a:rPr lang="zh-CN" altLang="en-US" sz="2000" b="1" dirty="0" smtClean="0">
                <a:solidFill>
                  <a:schemeClr val="accent1">
                    <a:lumMod val="50000"/>
                  </a:schemeClr>
                </a:solidFill>
                <a:latin typeface="Times New Roman" pitchFamily="18" charset="0"/>
                <a:cs typeface="Times New Roman" pitchFamily="18" charset="0"/>
              </a:rPr>
              <a:t>推荐是先忽略上下文信息，</a:t>
            </a:r>
            <a:endParaRPr lang="en-US" altLang="zh-CN" sz="2000" b="1" dirty="0" smtClean="0">
              <a:solidFill>
                <a:schemeClr val="accent1">
                  <a:lumMod val="50000"/>
                </a:schemeClr>
              </a:solidFill>
              <a:latin typeface="Times New Roman" pitchFamily="18" charset="0"/>
              <a:cs typeface="Times New Roman" pitchFamily="18" charset="0"/>
            </a:endParaRPr>
          </a:p>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然后使用上下文信息对推荐结果进行调整</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1031" name="TextBox 1"/>
          <p:cNvSpPr txBox="1"/>
          <p:nvPr/>
        </p:nvSpPr>
        <p:spPr>
          <a:xfrm>
            <a:off x="755576" y="3140968"/>
            <a:ext cx="5831090" cy="890618"/>
          </a:xfrm>
          <a:prstGeom prst="rect">
            <a:avLst/>
          </a:prstGeom>
          <a:noFill/>
        </p:spPr>
        <p:txBody>
          <a:bodyPr wrap="squar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比如，根据上下文，过滤掉一些不相关的推荐结果，或者根据上下文调整</a:t>
            </a:r>
            <a:r>
              <a:rPr lang="en-US" altLang="zh-CN" sz="2000" b="1" dirty="0" smtClean="0">
                <a:solidFill>
                  <a:schemeClr val="accent1">
                    <a:lumMod val="50000"/>
                  </a:schemeClr>
                </a:solidFill>
                <a:latin typeface="Times New Roman" pitchFamily="18" charset="0"/>
                <a:cs typeface="Times New Roman" pitchFamily="18" charset="0"/>
              </a:rPr>
              <a:t>top-N</a:t>
            </a:r>
            <a:r>
              <a:rPr lang="zh-CN" altLang="en-US" sz="2000" b="1" dirty="0" smtClean="0">
                <a:solidFill>
                  <a:schemeClr val="accent1">
                    <a:lumMod val="50000"/>
                  </a:schemeClr>
                </a:solidFill>
                <a:latin typeface="Times New Roman" pitchFamily="18" charset="0"/>
                <a:cs typeface="Times New Roman" pitchFamily="18" charset="0"/>
              </a:rPr>
              <a:t>推荐列表的排名</a:t>
            </a:r>
            <a:endParaRPr lang="en-US" altLang="zh-CN" sz="2000" b="1" dirty="0" smtClean="0">
              <a:solidFill>
                <a:schemeClr val="accent1">
                  <a:lumMod val="50000"/>
                </a:schemeClr>
              </a:solidFill>
              <a:latin typeface="Times New Roman" pitchFamily="18" charset="0"/>
              <a:cs typeface="Times New Roman" pitchFamily="18" charset="0"/>
            </a:endParaRPr>
          </a:p>
          <a:p>
            <a:pPr defTabSz="1845110">
              <a:lnSpc>
                <a:spcPts val="1816"/>
              </a:lnSpc>
            </a:pPr>
            <a:endParaRPr lang="en-US" altLang="zh-CN" sz="2000" dirty="0" smtClean="0">
              <a:solidFill>
                <a:srgbClr val="000000"/>
              </a:solidFill>
              <a:latin typeface="Times New Roman" pitchFamily="18" charset="0"/>
              <a:cs typeface="Times New Roman" pitchFamily="18" charset="0"/>
            </a:endParaRPr>
          </a:p>
        </p:txBody>
      </p:sp>
      <p:sp>
        <p:nvSpPr>
          <p:cNvPr id="1035" name="TextBox 1"/>
          <p:cNvSpPr txBox="1"/>
          <p:nvPr/>
        </p:nvSpPr>
        <p:spPr>
          <a:xfrm>
            <a:off x="539552" y="4365104"/>
            <a:ext cx="4645502" cy="939541"/>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例如：如果某人想在周末看电影，并且他</a:t>
            </a:r>
            <a:endParaRPr lang="en-US" altLang="zh-CN" sz="2000" b="1" dirty="0" smtClean="0">
              <a:solidFill>
                <a:schemeClr val="accent1">
                  <a:lumMod val="50000"/>
                </a:schemeClr>
              </a:solidFill>
              <a:latin typeface="Times New Roman" pitchFamily="18" charset="0"/>
              <a:cs typeface="Times New Roman" pitchFamily="18" charset="0"/>
            </a:endParaRPr>
          </a:p>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周末通常只看喜剧，则将推荐的非喜剧电</a:t>
            </a:r>
            <a:endParaRPr lang="en-US" altLang="zh-CN" sz="2000" b="1" dirty="0" smtClean="0">
              <a:solidFill>
                <a:schemeClr val="accent1">
                  <a:lumMod val="50000"/>
                </a:schemeClr>
              </a:solidFill>
              <a:latin typeface="Times New Roman" pitchFamily="18" charset="0"/>
              <a:cs typeface="Times New Roman" pitchFamily="18" charset="0"/>
            </a:endParaRPr>
          </a:p>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影从结果中删除</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1039" name="TextBox 1"/>
          <p:cNvSpPr txBox="1"/>
          <p:nvPr/>
        </p:nvSpPr>
        <p:spPr>
          <a:xfrm>
            <a:off x="6985133" y="2286001"/>
            <a:ext cx="1401025" cy="503525"/>
          </a:xfrm>
          <a:prstGeom prst="rect">
            <a:avLst/>
          </a:prstGeom>
          <a:noFill/>
        </p:spPr>
        <p:txBody>
          <a:bodyPr wrap="none" lIns="0" tIns="0" rIns="0" bIns="92255" rtlCol="0">
            <a:spAutoFit/>
          </a:bodyPr>
          <a:lstStyle/>
          <a:p>
            <a:pPr defTabSz="1845110">
              <a:lnSpc>
                <a:spcPts val="1413"/>
              </a:lnSpc>
              <a:tabLst>
                <a:tab pos="384399" algn="l"/>
              </a:tabLst>
            </a:pPr>
            <a:r>
              <a:rPr lang="en-US" altLang="zh-CN" dirty="0" smtClean="0">
                <a:solidFill>
                  <a:prstClr val="black"/>
                </a:solidFill>
              </a:rPr>
              <a:t>	</a:t>
            </a:r>
            <a:r>
              <a:rPr lang="en-US" altLang="zh-CN" sz="1600" b="1" dirty="0" smtClean="0">
                <a:solidFill>
                  <a:srgbClr val="000000"/>
                </a:solidFill>
                <a:latin typeface="Times New Roman" pitchFamily="18" charset="0"/>
                <a:cs typeface="Times New Roman" pitchFamily="18" charset="0"/>
              </a:rPr>
              <a:t>Data</a:t>
            </a:r>
          </a:p>
          <a:p>
            <a:pPr defTabSz="1845110">
              <a:lnSpc>
                <a:spcPts val="1816"/>
              </a:lnSpc>
              <a:tabLst>
                <a:tab pos="384399" algn="l"/>
              </a:tabLst>
            </a:pP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C</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1040" name="TextBox 1"/>
          <p:cNvSpPr txBox="1"/>
          <p:nvPr/>
        </p:nvSpPr>
        <p:spPr>
          <a:xfrm>
            <a:off x="6703681" y="4135348"/>
            <a:ext cx="1578958" cy="275898"/>
          </a:xfrm>
          <a:prstGeom prst="rect">
            <a:avLst/>
          </a:prstGeom>
          <a:noFill/>
        </p:spPr>
        <p:txBody>
          <a:bodyPr wrap="none" lIns="0" tIns="0" rIns="0" bIns="92255" rtlCol="0">
            <a:spAutoFit/>
          </a:bodyPr>
          <a:lstStyle/>
          <a:p>
            <a:pPr defTabSz="1845110">
              <a:lnSpc>
                <a:spcPts val="1413"/>
              </a:lnSpc>
            </a:pPr>
            <a:r>
              <a:rPr lang="en-US" altLang="zh-CN" sz="1600" b="1" dirty="0" smtClean="0">
                <a:solidFill>
                  <a:srgbClr val="000000"/>
                </a:solidFill>
                <a:latin typeface="Times New Roman" pitchFamily="18" charset="0"/>
                <a:cs typeface="Times New Roman" pitchFamily="18" charset="0"/>
              </a:rPr>
              <a:t>2D</a:t>
            </a:r>
            <a:r>
              <a:rPr lang="en-US" altLang="zh-CN" sz="1600" dirty="0" smtClean="0">
                <a:solidFill>
                  <a:prstClr val="black"/>
                </a:solidFill>
                <a:latin typeface="Times New Roman" pitchFamily="18" charset="0"/>
                <a:cs typeface="Times New Roman" pitchFamily="18" charset="0"/>
              </a:rPr>
              <a:t> </a:t>
            </a:r>
            <a:r>
              <a:rPr lang="en-US" altLang="zh-CN" sz="1600" b="1" dirty="0" smtClean="0">
                <a:solidFill>
                  <a:srgbClr val="000000"/>
                </a:solidFill>
                <a:latin typeface="Times New Roman" pitchFamily="18" charset="0"/>
                <a:cs typeface="Times New Roman" pitchFamily="18" charset="0"/>
              </a:rPr>
              <a:t>Recommender</a:t>
            </a:r>
          </a:p>
        </p:txBody>
      </p:sp>
      <p:sp>
        <p:nvSpPr>
          <p:cNvPr id="1041" name="TextBox 1"/>
          <p:cNvSpPr txBox="1"/>
          <p:nvPr/>
        </p:nvSpPr>
        <p:spPr>
          <a:xfrm>
            <a:off x="7138652" y="4340832"/>
            <a:ext cx="524182" cy="323988"/>
          </a:xfrm>
          <a:prstGeom prst="rect">
            <a:avLst/>
          </a:prstGeom>
          <a:noFill/>
        </p:spPr>
        <p:txBody>
          <a:bodyPr wrap="none" lIns="0" tIns="0" rIns="0" bIns="92255" rtlCol="0">
            <a:spAutoFit/>
          </a:bodyPr>
          <a:lstStyle/>
          <a:p>
            <a:pPr defTabSz="1845110">
              <a:lnSpc>
                <a:spcPts val="1816"/>
              </a:lnSpc>
            </a:pP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p>
        </p:txBody>
      </p:sp>
      <p:sp>
        <p:nvSpPr>
          <p:cNvPr id="1042" name="TextBox 1"/>
          <p:cNvSpPr txBox="1"/>
          <p:nvPr/>
        </p:nvSpPr>
        <p:spPr>
          <a:xfrm>
            <a:off x="7880663" y="4392202"/>
            <a:ext cx="125034" cy="275898"/>
          </a:xfrm>
          <a:prstGeom prst="rect">
            <a:avLst/>
          </a:prstGeom>
          <a:noFill/>
        </p:spPr>
        <p:txBody>
          <a:bodyPr wrap="none" lIns="0" tIns="0" rIns="0" bIns="92255" rtlCol="0">
            <a:spAutoFit/>
          </a:bodyPr>
          <a:lstStyle/>
          <a:p>
            <a:pPr defTabSz="1845110">
              <a:lnSpc>
                <a:spcPts val="1413"/>
              </a:lnSpc>
            </a:pPr>
            <a:r>
              <a:rPr lang="en-US" altLang="zh-CN" sz="1600" i="1" dirty="0" smtClean="0">
                <a:solidFill>
                  <a:srgbClr val="000000"/>
                </a:solidFill>
                <a:latin typeface="Times New Roman" pitchFamily="18" charset="0"/>
                <a:cs typeface="Times New Roman" pitchFamily="18" charset="0"/>
              </a:rPr>
              <a:t>R</a:t>
            </a:r>
          </a:p>
        </p:txBody>
      </p:sp>
      <p:sp>
        <p:nvSpPr>
          <p:cNvPr id="1043" name="TextBox 1"/>
          <p:cNvSpPr txBox="1"/>
          <p:nvPr/>
        </p:nvSpPr>
        <p:spPr>
          <a:xfrm>
            <a:off x="6678095" y="5060025"/>
            <a:ext cx="1620636" cy="554821"/>
          </a:xfrm>
          <a:prstGeom prst="rect">
            <a:avLst/>
          </a:prstGeom>
          <a:noFill/>
        </p:spPr>
        <p:txBody>
          <a:bodyPr wrap="none" lIns="0" tIns="0" rIns="0" bIns="92255" rtlCol="0">
            <a:spAutoFit/>
          </a:bodyPr>
          <a:lstStyle/>
          <a:p>
            <a:pPr defTabSz="1845110">
              <a:lnSpc>
                <a:spcPts val="1413"/>
              </a:lnSpc>
              <a:tabLst>
                <a:tab pos="435650" algn="l"/>
              </a:tabLst>
            </a:pPr>
            <a:r>
              <a:rPr lang="en-US" altLang="zh-CN" sz="1600" b="1" dirty="0" smtClean="0">
                <a:solidFill>
                  <a:srgbClr val="000000"/>
                </a:solidFill>
                <a:latin typeface="Times New Roman" pitchFamily="18" charset="0"/>
                <a:cs typeface="Times New Roman" pitchFamily="18" charset="0"/>
              </a:rPr>
              <a:t>Recommendations</a:t>
            </a:r>
          </a:p>
          <a:p>
            <a:pPr defTabSz="1845110">
              <a:lnSpc>
                <a:spcPts val="2220"/>
              </a:lnSpc>
              <a:tabLst>
                <a:tab pos="435650"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1</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2</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3</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a:t>
            </a:r>
          </a:p>
        </p:txBody>
      </p:sp>
      <p:sp>
        <p:nvSpPr>
          <p:cNvPr id="1044" name="TextBox 1"/>
          <p:cNvSpPr txBox="1"/>
          <p:nvPr/>
        </p:nvSpPr>
        <p:spPr>
          <a:xfrm>
            <a:off x="7061893" y="5984696"/>
            <a:ext cx="969817" cy="275898"/>
          </a:xfrm>
          <a:prstGeom prst="rect">
            <a:avLst/>
          </a:prstGeom>
          <a:noFill/>
        </p:spPr>
        <p:txBody>
          <a:bodyPr wrap="none" lIns="0" tIns="0" rIns="0" bIns="92255" rtlCol="0">
            <a:spAutoFit/>
          </a:bodyPr>
          <a:lstStyle/>
          <a:p>
            <a:pPr defTabSz="1845110">
              <a:lnSpc>
                <a:spcPts val="1413"/>
              </a:lnSpc>
            </a:pPr>
            <a:r>
              <a:rPr lang="en-US" altLang="zh-CN" sz="1600" b="1" dirty="0" smtClean="0">
                <a:solidFill>
                  <a:srgbClr val="000000"/>
                </a:solidFill>
                <a:latin typeface="Times New Roman" pitchFamily="18" charset="0"/>
                <a:cs typeface="Times New Roman" pitchFamily="18" charset="0"/>
              </a:rPr>
              <a:t>Contextual</a:t>
            </a:r>
          </a:p>
        </p:txBody>
      </p:sp>
      <p:sp>
        <p:nvSpPr>
          <p:cNvPr id="1045" name="TextBox 1"/>
          <p:cNvSpPr txBox="1"/>
          <p:nvPr/>
        </p:nvSpPr>
        <p:spPr>
          <a:xfrm>
            <a:off x="6678095" y="6241553"/>
            <a:ext cx="1620636" cy="554821"/>
          </a:xfrm>
          <a:prstGeom prst="rect">
            <a:avLst/>
          </a:prstGeom>
          <a:noFill/>
        </p:spPr>
        <p:txBody>
          <a:bodyPr wrap="none" lIns="0" tIns="0" rIns="0" bIns="92255" rtlCol="0">
            <a:spAutoFit/>
          </a:bodyPr>
          <a:lstStyle/>
          <a:p>
            <a:pPr defTabSz="1845110">
              <a:lnSpc>
                <a:spcPts val="1413"/>
              </a:lnSpc>
              <a:tabLst>
                <a:tab pos="435650" algn="l"/>
              </a:tabLst>
            </a:pPr>
            <a:r>
              <a:rPr lang="en-US" altLang="zh-CN" sz="1600" b="1" dirty="0" smtClean="0">
                <a:solidFill>
                  <a:srgbClr val="000000"/>
                </a:solidFill>
                <a:latin typeface="Times New Roman" pitchFamily="18" charset="0"/>
                <a:cs typeface="Times New Roman" pitchFamily="18" charset="0"/>
              </a:rPr>
              <a:t>Recommendations</a:t>
            </a:r>
          </a:p>
          <a:p>
            <a:pPr defTabSz="1845110">
              <a:lnSpc>
                <a:spcPts val="2220"/>
              </a:lnSpc>
              <a:tabLst>
                <a:tab pos="435650"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1</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2</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3</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a:t>
            </a:r>
          </a:p>
        </p:txBody>
      </p:sp>
      <p:sp>
        <p:nvSpPr>
          <p:cNvPr id="1046" name="TextBox 1"/>
          <p:cNvSpPr txBox="1"/>
          <p:nvPr/>
        </p:nvSpPr>
        <p:spPr>
          <a:xfrm>
            <a:off x="6319882" y="1849350"/>
            <a:ext cx="2340384" cy="301162"/>
          </a:xfrm>
          <a:prstGeom prst="rect">
            <a:avLst/>
          </a:prstGeom>
          <a:noFill/>
        </p:spPr>
        <p:txBody>
          <a:bodyPr wrap="none" lIns="0" tIns="0" rIns="0" bIns="92255" rtlCol="0">
            <a:spAutoFit/>
          </a:bodyPr>
          <a:lstStyle/>
          <a:p>
            <a:pPr defTabSz="1845110">
              <a:lnSpc>
                <a:spcPts val="1614"/>
              </a:lnSpc>
            </a:pPr>
            <a:r>
              <a:rPr lang="en-US" altLang="zh-CN" dirty="0" smtClean="0">
                <a:solidFill>
                  <a:srgbClr val="000000"/>
                </a:solidFill>
                <a:latin typeface="Times New Roman" pitchFamily="18" charset="0"/>
                <a:cs typeface="Times New Roman" pitchFamily="18" charset="0"/>
              </a:rPr>
              <a:t>Contextual</a:t>
            </a:r>
            <a:r>
              <a:rPr lang="en-US" altLang="zh-CN" dirty="0" smtClean="0">
                <a:solidFill>
                  <a:prstClr val="black"/>
                </a:solidFill>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Post-Filtering</a:t>
            </a:r>
          </a:p>
        </p:txBody>
      </p:sp>
      <p:sp>
        <p:nvSpPr>
          <p:cNvPr id="1047" name="TextBox 1"/>
          <p:cNvSpPr txBox="1"/>
          <p:nvPr/>
        </p:nvSpPr>
        <p:spPr>
          <a:xfrm>
            <a:off x="6191949" y="5625102"/>
            <a:ext cx="102592" cy="301162"/>
          </a:xfrm>
          <a:prstGeom prst="rect">
            <a:avLst/>
          </a:prstGeom>
          <a:noFill/>
        </p:spPr>
        <p:txBody>
          <a:bodyPr wrap="none" lIns="0" tIns="0" rIns="0" bIns="92255" rtlCol="0">
            <a:spAutoFit/>
          </a:bodyPr>
          <a:lstStyle/>
          <a:p>
            <a:pPr defTabSz="1845110">
              <a:lnSpc>
                <a:spcPts val="1614"/>
              </a:lnSpc>
            </a:pPr>
            <a:r>
              <a:rPr lang="en-US" altLang="zh-CN" i="1" dirty="0" smtClean="0">
                <a:solidFill>
                  <a:srgbClr val="000000"/>
                </a:solidFill>
                <a:latin typeface="Times New Roman" pitchFamily="18" charset="0"/>
                <a:cs typeface="Times New Roman" pitchFamily="18" charset="0"/>
              </a:rPr>
              <a:t>c</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68313" y="2060575"/>
            <a:ext cx="8229600" cy="1143000"/>
          </a:xfrm>
          <a:prstGeom prst="rect">
            <a:avLst/>
          </a:prstGeom>
          <a:noFill/>
          <a:ln w="9525">
            <a:noFill/>
            <a:miter lim="800000"/>
            <a:headEnd/>
            <a:tailEnd/>
          </a:ln>
        </p:spPr>
        <p:txBody>
          <a:bodyPr anchor="ctr"/>
          <a:lstStyle/>
          <a:p>
            <a:pPr algn="ctr" eaLnBrk="0" hangingPunct="0"/>
            <a:r>
              <a:rPr lang="en-US" altLang="zh-CN" sz="3200" dirty="0" smtClean="0">
                <a:solidFill>
                  <a:srgbClr val="FF0000"/>
                </a:solidFill>
                <a:latin typeface="Calibri" pitchFamily="34" charset="0"/>
              </a:rPr>
              <a:t>Contextual</a:t>
            </a:r>
            <a:r>
              <a:rPr lang="zh-CN" altLang="en-US" sz="3200" dirty="0" smtClean="0">
                <a:solidFill>
                  <a:srgbClr val="FF0000"/>
                </a:solidFill>
                <a:latin typeface="Calibri" pitchFamily="34" charset="0"/>
              </a:rPr>
              <a:t> </a:t>
            </a:r>
            <a:r>
              <a:rPr lang="en-US" altLang="zh-CN" sz="3200" dirty="0" smtClean="0">
                <a:solidFill>
                  <a:srgbClr val="FF0000"/>
                </a:solidFill>
                <a:latin typeface="Calibri" pitchFamily="34" charset="0"/>
              </a:rPr>
              <a:t>Modeling</a:t>
            </a:r>
            <a:endParaRPr lang="zh-CN" altLang="en-US" sz="3200"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125" y="-8483525"/>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5" name="Freeform 3"/>
          <p:cNvSpPr/>
          <p:nvPr/>
        </p:nvSpPr>
        <p:spPr>
          <a:xfrm>
            <a:off x="552106" y="-4860341"/>
            <a:ext cx="580303" cy="648811"/>
          </a:xfrm>
          <a:custGeom>
            <a:avLst/>
            <a:gdLst>
              <a:gd name="connsiteX0" fmla="*/ 0 w 288036"/>
              <a:gd name="connsiteY0" fmla="*/ 320801 h 320801"/>
              <a:gd name="connsiteX1" fmla="*/ 288036 w 288036"/>
              <a:gd name="connsiteY1" fmla="*/ 320801 h 320801"/>
              <a:gd name="connsiteX2" fmla="*/ 288036 w 288036"/>
              <a:gd name="connsiteY2" fmla="*/ 0 h 320801"/>
              <a:gd name="connsiteX3" fmla="*/ 0 w 288036"/>
              <a:gd name="connsiteY3" fmla="*/ 0 h 320801"/>
              <a:gd name="connsiteX4" fmla="*/ 0 w 288036"/>
              <a:gd name="connsiteY4" fmla="*/ 320801 h 3208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8036" h="320801">
                <a:moveTo>
                  <a:pt x="0" y="320801"/>
                </a:moveTo>
                <a:lnTo>
                  <a:pt x="288036" y="320801"/>
                </a:lnTo>
                <a:lnTo>
                  <a:pt x="288036" y="0"/>
                </a:lnTo>
                <a:lnTo>
                  <a:pt x="0" y="0"/>
                </a:lnTo>
                <a:lnTo>
                  <a:pt x="0" y="32080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6" name="Freeform 3"/>
          <p:cNvSpPr/>
          <p:nvPr/>
        </p:nvSpPr>
        <p:spPr>
          <a:xfrm>
            <a:off x="1703501" y="-6774419"/>
            <a:ext cx="578768" cy="650354"/>
          </a:xfrm>
          <a:custGeom>
            <a:avLst/>
            <a:gdLst>
              <a:gd name="connsiteX0" fmla="*/ 0 w 287274"/>
              <a:gd name="connsiteY0" fmla="*/ 321564 h 321564"/>
              <a:gd name="connsiteX1" fmla="*/ 287273 w 287274"/>
              <a:gd name="connsiteY1" fmla="*/ 321564 h 321564"/>
              <a:gd name="connsiteX2" fmla="*/ 287273 w 287274"/>
              <a:gd name="connsiteY2" fmla="*/ 0 h 321564"/>
              <a:gd name="connsiteX3" fmla="*/ 0 w 287274"/>
              <a:gd name="connsiteY3" fmla="*/ 0 h 321564"/>
              <a:gd name="connsiteX4" fmla="*/ 0 w 287274"/>
              <a:gd name="connsiteY4" fmla="*/ 321564 h 3215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274" h="321564">
                <a:moveTo>
                  <a:pt x="0" y="321564"/>
                </a:moveTo>
                <a:lnTo>
                  <a:pt x="287273" y="321564"/>
                </a:lnTo>
                <a:lnTo>
                  <a:pt x="287273" y="0"/>
                </a:lnTo>
                <a:lnTo>
                  <a:pt x="0" y="0"/>
                </a:lnTo>
                <a:lnTo>
                  <a:pt x="0" y="32156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7" name="Freeform 3"/>
          <p:cNvSpPr/>
          <p:nvPr/>
        </p:nvSpPr>
        <p:spPr>
          <a:xfrm>
            <a:off x="2273058" y="-7404739"/>
            <a:ext cx="589514" cy="642649"/>
          </a:xfrm>
          <a:custGeom>
            <a:avLst/>
            <a:gdLst>
              <a:gd name="connsiteX0" fmla="*/ 0 w 292608"/>
              <a:gd name="connsiteY0" fmla="*/ 317754 h 317754"/>
              <a:gd name="connsiteX1" fmla="*/ 292608 w 292608"/>
              <a:gd name="connsiteY1" fmla="*/ 317754 h 317754"/>
              <a:gd name="connsiteX2" fmla="*/ 292608 w 292608"/>
              <a:gd name="connsiteY2" fmla="*/ 0 h 317754"/>
              <a:gd name="connsiteX3" fmla="*/ 0 w 292608"/>
              <a:gd name="connsiteY3" fmla="*/ 0 h 317754"/>
              <a:gd name="connsiteX4" fmla="*/ 0 w 292608"/>
              <a:gd name="connsiteY4" fmla="*/ 317754 h 317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2608" h="317754">
                <a:moveTo>
                  <a:pt x="0" y="317754"/>
                </a:moveTo>
                <a:lnTo>
                  <a:pt x="292608" y="317754"/>
                </a:lnTo>
                <a:lnTo>
                  <a:pt x="292608" y="0"/>
                </a:lnTo>
                <a:lnTo>
                  <a:pt x="0" y="0"/>
                </a:lnTo>
                <a:lnTo>
                  <a:pt x="0" y="31775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8" name="Freeform 3"/>
          <p:cNvSpPr/>
          <p:nvPr/>
        </p:nvSpPr>
        <p:spPr>
          <a:xfrm>
            <a:off x="1124733" y="-4860341"/>
            <a:ext cx="587979" cy="648811"/>
          </a:xfrm>
          <a:custGeom>
            <a:avLst/>
            <a:gdLst>
              <a:gd name="connsiteX0" fmla="*/ 0 w 291846"/>
              <a:gd name="connsiteY0" fmla="*/ 320801 h 320801"/>
              <a:gd name="connsiteX1" fmla="*/ 291846 w 291846"/>
              <a:gd name="connsiteY1" fmla="*/ 320801 h 320801"/>
              <a:gd name="connsiteX2" fmla="*/ 291846 w 291846"/>
              <a:gd name="connsiteY2" fmla="*/ 0 h 320801"/>
              <a:gd name="connsiteX3" fmla="*/ 0 w 291846"/>
              <a:gd name="connsiteY3" fmla="*/ 0 h 320801"/>
              <a:gd name="connsiteX4" fmla="*/ 0 w 291846"/>
              <a:gd name="connsiteY4" fmla="*/ 320801 h 3208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846" h="320801">
                <a:moveTo>
                  <a:pt x="0" y="320801"/>
                </a:moveTo>
                <a:lnTo>
                  <a:pt x="291846" y="320801"/>
                </a:lnTo>
                <a:lnTo>
                  <a:pt x="291846" y="0"/>
                </a:lnTo>
                <a:lnTo>
                  <a:pt x="0" y="0"/>
                </a:lnTo>
                <a:lnTo>
                  <a:pt x="0" y="320801"/>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9" name="Freeform 3"/>
          <p:cNvSpPr/>
          <p:nvPr/>
        </p:nvSpPr>
        <p:spPr>
          <a:xfrm>
            <a:off x="2273058" y="-6774419"/>
            <a:ext cx="589514" cy="650354"/>
          </a:xfrm>
          <a:custGeom>
            <a:avLst/>
            <a:gdLst>
              <a:gd name="connsiteX0" fmla="*/ 0 w 292608"/>
              <a:gd name="connsiteY0" fmla="*/ 321564 h 321564"/>
              <a:gd name="connsiteX1" fmla="*/ 292608 w 292608"/>
              <a:gd name="connsiteY1" fmla="*/ 321564 h 321564"/>
              <a:gd name="connsiteX2" fmla="*/ 292608 w 292608"/>
              <a:gd name="connsiteY2" fmla="*/ 0 h 321564"/>
              <a:gd name="connsiteX3" fmla="*/ 0 w 292608"/>
              <a:gd name="connsiteY3" fmla="*/ 0 h 321564"/>
              <a:gd name="connsiteX4" fmla="*/ 0 w 292608"/>
              <a:gd name="connsiteY4" fmla="*/ 321564 h 3215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2608" h="321564">
                <a:moveTo>
                  <a:pt x="0" y="321564"/>
                </a:moveTo>
                <a:lnTo>
                  <a:pt x="292608" y="321564"/>
                </a:lnTo>
                <a:lnTo>
                  <a:pt x="292608" y="0"/>
                </a:lnTo>
                <a:lnTo>
                  <a:pt x="0" y="0"/>
                </a:lnTo>
                <a:lnTo>
                  <a:pt x="0" y="321564"/>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0" name="Freeform 3"/>
          <p:cNvSpPr/>
          <p:nvPr/>
        </p:nvSpPr>
        <p:spPr>
          <a:xfrm>
            <a:off x="1124733" y="-6133312"/>
            <a:ext cx="587979" cy="641107"/>
          </a:xfrm>
          <a:custGeom>
            <a:avLst/>
            <a:gdLst>
              <a:gd name="connsiteX0" fmla="*/ 0 w 291846"/>
              <a:gd name="connsiteY0" fmla="*/ 316991 h 316992"/>
              <a:gd name="connsiteX1" fmla="*/ 291846 w 291846"/>
              <a:gd name="connsiteY1" fmla="*/ 316991 h 316992"/>
              <a:gd name="connsiteX2" fmla="*/ 291846 w 291846"/>
              <a:gd name="connsiteY2" fmla="*/ 0 h 316992"/>
              <a:gd name="connsiteX3" fmla="*/ 0 w 291846"/>
              <a:gd name="connsiteY3" fmla="*/ 0 h 316992"/>
              <a:gd name="connsiteX4" fmla="*/ 0 w 291846"/>
              <a:gd name="connsiteY4" fmla="*/ 316991 h 316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846" h="316992">
                <a:moveTo>
                  <a:pt x="0" y="316991"/>
                </a:moveTo>
                <a:lnTo>
                  <a:pt x="291846" y="316991"/>
                </a:lnTo>
                <a:lnTo>
                  <a:pt x="291846" y="0"/>
                </a:lnTo>
                <a:lnTo>
                  <a:pt x="0" y="0"/>
                </a:lnTo>
                <a:lnTo>
                  <a:pt x="0" y="316991"/>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1" name="Freeform 3"/>
          <p:cNvSpPr/>
          <p:nvPr/>
        </p:nvSpPr>
        <p:spPr>
          <a:xfrm>
            <a:off x="-25125" y="-6133312"/>
            <a:ext cx="586444" cy="641107"/>
          </a:xfrm>
          <a:custGeom>
            <a:avLst/>
            <a:gdLst>
              <a:gd name="connsiteX0" fmla="*/ 0 w 291084"/>
              <a:gd name="connsiteY0" fmla="*/ 316991 h 316992"/>
              <a:gd name="connsiteX1" fmla="*/ 291083 w 291084"/>
              <a:gd name="connsiteY1" fmla="*/ 316991 h 316992"/>
              <a:gd name="connsiteX2" fmla="*/ 291083 w 291084"/>
              <a:gd name="connsiteY2" fmla="*/ 0 h 316992"/>
              <a:gd name="connsiteX3" fmla="*/ 0 w 291084"/>
              <a:gd name="connsiteY3" fmla="*/ 0 h 316992"/>
              <a:gd name="connsiteX4" fmla="*/ 0 w 291084"/>
              <a:gd name="connsiteY4" fmla="*/ 316991 h 316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084" h="316992">
                <a:moveTo>
                  <a:pt x="0" y="316991"/>
                </a:moveTo>
                <a:lnTo>
                  <a:pt x="291083" y="316991"/>
                </a:lnTo>
                <a:lnTo>
                  <a:pt x="291083" y="0"/>
                </a:lnTo>
                <a:lnTo>
                  <a:pt x="0" y="0"/>
                </a:lnTo>
                <a:lnTo>
                  <a:pt x="0" y="316991"/>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2" name="Freeform 3"/>
          <p:cNvSpPr/>
          <p:nvPr/>
        </p:nvSpPr>
        <p:spPr>
          <a:xfrm>
            <a:off x="1703501" y="-6133312"/>
            <a:ext cx="578768" cy="641107"/>
          </a:xfrm>
          <a:custGeom>
            <a:avLst/>
            <a:gdLst>
              <a:gd name="connsiteX0" fmla="*/ 0 w 287274"/>
              <a:gd name="connsiteY0" fmla="*/ 316991 h 316992"/>
              <a:gd name="connsiteX1" fmla="*/ 287273 w 287274"/>
              <a:gd name="connsiteY1" fmla="*/ 316991 h 316992"/>
              <a:gd name="connsiteX2" fmla="*/ 287273 w 287274"/>
              <a:gd name="connsiteY2" fmla="*/ 0 h 316992"/>
              <a:gd name="connsiteX3" fmla="*/ 0 w 287274"/>
              <a:gd name="connsiteY3" fmla="*/ 0 h 316992"/>
              <a:gd name="connsiteX4" fmla="*/ 0 w 287274"/>
              <a:gd name="connsiteY4" fmla="*/ 316991 h 3169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274" h="316992">
                <a:moveTo>
                  <a:pt x="0" y="316991"/>
                </a:moveTo>
                <a:lnTo>
                  <a:pt x="287273" y="316991"/>
                </a:lnTo>
                <a:lnTo>
                  <a:pt x="287273" y="0"/>
                </a:lnTo>
                <a:lnTo>
                  <a:pt x="0" y="0"/>
                </a:lnTo>
                <a:lnTo>
                  <a:pt x="0" y="31699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3" name="Freeform 3"/>
          <p:cNvSpPr/>
          <p:nvPr/>
        </p:nvSpPr>
        <p:spPr>
          <a:xfrm>
            <a:off x="552106" y="-5502992"/>
            <a:ext cx="580303" cy="651895"/>
          </a:xfrm>
          <a:custGeom>
            <a:avLst/>
            <a:gdLst>
              <a:gd name="connsiteX0" fmla="*/ 0 w 288036"/>
              <a:gd name="connsiteY0" fmla="*/ 322326 h 322326"/>
              <a:gd name="connsiteX1" fmla="*/ 288036 w 288036"/>
              <a:gd name="connsiteY1" fmla="*/ 322326 h 322326"/>
              <a:gd name="connsiteX2" fmla="*/ 288036 w 288036"/>
              <a:gd name="connsiteY2" fmla="*/ 0 h 322326"/>
              <a:gd name="connsiteX3" fmla="*/ 0 w 288036"/>
              <a:gd name="connsiteY3" fmla="*/ 0 h 322326"/>
              <a:gd name="connsiteX4" fmla="*/ 0 w 288036"/>
              <a:gd name="connsiteY4" fmla="*/ 322326 h 3223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8036" h="322326">
                <a:moveTo>
                  <a:pt x="0" y="322326"/>
                </a:moveTo>
                <a:lnTo>
                  <a:pt x="288036" y="322326"/>
                </a:lnTo>
                <a:lnTo>
                  <a:pt x="288036" y="0"/>
                </a:lnTo>
                <a:lnTo>
                  <a:pt x="0" y="0"/>
                </a:lnTo>
                <a:lnTo>
                  <a:pt x="0" y="322326"/>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4" name="Freeform 3"/>
          <p:cNvSpPr/>
          <p:nvPr/>
        </p:nvSpPr>
        <p:spPr>
          <a:xfrm>
            <a:off x="1124733" y="-5502992"/>
            <a:ext cx="587979" cy="651895"/>
          </a:xfrm>
          <a:custGeom>
            <a:avLst/>
            <a:gdLst>
              <a:gd name="connsiteX0" fmla="*/ 0 w 291846"/>
              <a:gd name="connsiteY0" fmla="*/ 322326 h 322326"/>
              <a:gd name="connsiteX1" fmla="*/ 291846 w 291846"/>
              <a:gd name="connsiteY1" fmla="*/ 322326 h 322326"/>
              <a:gd name="connsiteX2" fmla="*/ 291846 w 291846"/>
              <a:gd name="connsiteY2" fmla="*/ 0 h 322326"/>
              <a:gd name="connsiteX3" fmla="*/ 0 w 291846"/>
              <a:gd name="connsiteY3" fmla="*/ 0 h 322326"/>
              <a:gd name="connsiteX4" fmla="*/ 0 w 291846"/>
              <a:gd name="connsiteY4" fmla="*/ 322326 h 3223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1846" h="322326">
                <a:moveTo>
                  <a:pt x="0" y="322326"/>
                </a:moveTo>
                <a:lnTo>
                  <a:pt x="291846" y="322326"/>
                </a:lnTo>
                <a:lnTo>
                  <a:pt x="291846" y="0"/>
                </a:lnTo>
                <a:lnTo>
                  <a:pt x="0" y="0"/>
                </a:lnTo>
                <a:lnTo>
                  <a:pt x="0" y="322326"/>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5" name="Freeform 3"/>
          <p:cNvSpPr/>
          <p:nvPr/>
        </p:nvSpPr>
        <p:spPr>
          <a:xfrm>
            <a:off x="-25893" y="-8484296"/>
            <a:ext cx="9211164" cy="6935056"/>
          </a:xfrm>
          <a:custGeom>
            <a:avLst/>
            <a:gdLst>
              <a:gd name="connsiteX0" fmla="*/ 4565522 w 4572000"/>
              <a:gd name="connsiteY0" fmla="*/ 6477 h 3429000"/>
              <a:gd name="connsiteX1" fmla="*/ 6476 w 4572000"/>
              <a:gd name="connsiteY1" fmla="*/ 6477 h 3429000"/>
              <a:gd name="connsiteX2" fmla="*/ 6476 w 4572000"/>
              <a:gd name="connsiteY2" fmla="*/ 3422523 h 3429000"/>
              <a:gd name="connsiteX3" fmla="*/ 4565522 w 4572000"/>
              <a:gd name="connsiteY3" fmla="*/ 3422523 h 3429000"/>
              <a:gd name="connsiteX4" fmla="*/ 4565522 w 4572000"/>
              <a:gd name="connsiteY4" fmla="*/ 6477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7"/>
                </a:moveTo>
                <a:lnTo>
                  <a:pt x="6476" y="6477"/>
                </a:lnTo>
                <a:lnTo>
                  <a:pt x="6476" y="3422523"/>
                </a:lnTo>
                <a:lnTo>
                  <a:pt x="4565522" y="3422523"/>
                </a:lnTo>
                <a:lnTo>
                  <a:pt x="4565522" y="647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6" name="Freeform 3"/>
          <p:cNvSpPr/>
          <p:nvPr/>
        </p:nvSpPr>
        <p:spPr>
          <a:xfrm>
            <a:off x="-25125" y="-35086"/>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4" name="Freeform 3"/>
          <p:cNvSpPr/>
          <p:nvPr/>
        </p:nvSpPr>
        <p:spPr>
          <a:xfrm>
            <a:off x="6604864" y="2172829"/>
            <a:ext cx="2251618" cy="622100"/>
          </a:xfrm>
          <a:custGeom>
            <a:avLst/>
            <a:gdLst>
              <a:gd name="connsiteX0" fmla="*/ 1111250 w 1117600"/>
              <a:gd name="connsiteY0" fmla="*/ 6350 h 307594"/>
              <a:gd name="connsiteX1" fmla="*/ 6350 w 1117600"/>
              <a:gd name="connsiteY1" fmla="*/ 6350 h 307594"/>
              <a:gd name="connsiteX2" fmla="*/ 6350 w 1117600"/>
              <a:gd name="connsiteY2" fmla="*/ 301244 h 307594"/>
              <a:gd name="connsiteX3" fmla="*/ 1111250 w 1117600"/>
              <a:gd name="connsiteY3" fmla="*/ 301244 h 307594"/>
              <a:gd name="connsiteX4" fmla="*/ 1111250 w 1117600"/>
              <a:gd name="connsiteY4" fmla="*/ 6350 h 3075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307594">
                <a:moveTo>
                  <a:pt x="1111250" y="6350"/>
                </a:moveTo>
                <a:lnTo>
                  <a:pt x="6350" y="6350"/>
                </a:lnTo>
                <a:lnTo>
                  <a:pt x="6350" y="301244"/>
                </a:lnTo>
                <a:lnTo>
                  <a:pt x="1111250" y="301244"/>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5" name="Freeform 3"/>
          <p:cNvSpPr/>
          <p:nvPr/>
        </p:nvSpPr>
        <p:spPr>
          <a:xfrm>
            <a:off x="6620216" y="4036047"/>
            <a:ext cx="2251618" cy="622100"/>
          </a:xfrm>
          <a:custGeom>
            <a:avLst/>
            <a:gdLst>
              <a:gd name="connsiteX0" fmla="*/ 1111250 w 1117600"/>
              <a:gd name="connsiteY0" fmla="*/ 6350 h 307594"/>
              <a:gd name="connsiteX1" fmla="*/ 6350 w 1117600"/>
              <a:gd name="connsiteY1" fmla="*/ 6350 h 307594"/>
              <a:gd name="connsiteX2" fmla="*/ 6350 w 1117600"/>
              <a:gd name="connsiteY2" fmla="*/ 301244 h 307594"/>
              <a:gd name="connsiteX3" fmla="*/ 1111250 w 1117600"/>
              <a:gd name="connsiteY3" fmla="*/ 301244 h 307594"/>
              <a:gd name="connsiteX4" fmla="*/ 1111250 w 1117600"/>
              <a:gd name="connsiteY4" fmla="*/ 6350 h 3075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307594">
                <a:moveTo>
                  <a:pt x="1111250" y="6350"/>
                </a:moveTo>
                <a:lnTo>
                  <a:pt x="6350" y="6350"/>
                </a:lnTo>
                <a:lnTo>
                  <a:pt x="6350" y="301244"/>
                </a:lnTo>
                <a:lnTo>
                  <a:pt x="1111250" y="301244"/>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6" name="Freeform 3"/>
          <p:cNvSpPr/>
          <p:nvPr/>
        </p:nvSpPr>
        <p:spPr>
          <a:xfrm>
            <a:off x="6604864" y="5871525"/>
            <a:ext cx="2251618" cy="870221"/>
          </a:xfrm>
          <a:custGeom>
            <a:avLst/>
            <a:gdLst>
              <a:gd name="connsiteX0" fmla="*/ 1111250 w 1117600"/>
              <a:gd name="connsiteY0" fmla="*/ 6350 h 430276"/>
              <a:gd name="connsiteX1" fmla="*/ 6350 w 1117600"/>
              <a:gd name="connsiteY1" fmla="*/ 6350 h 430276"/>
              <a:gd name="connsiteX2" fmla="*/ 6350 w 1117600"/>
              <a:gd name="connsiteY2" fmla="*/ 423926 h 430276"/>
              <a:gd name="connsiteX3" fmla="*/ 1111250 w 1117600"/>
              <a:gd name="connsiteY3" fmla="*/ 423926 h 430276"/>
              <a:gd name="connsiteX4" fmla="*/ 1111250 w 1117600"/>
              <a:gd name="connsiteY4" fmla="*/ 6350 h 43027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17600" h="430276">
                <a:moveTo>
                  <a:pt x="1111250" y="6350"/>
                </a:moveTo>
                <a:lnTo>
                  <a:pt x="6350" y="6350"/>
                </a:lnTo>
                <a:lnTo>
                  <a:pt x="6350" y="423926"/>
                </a:lnTo>
                <a:lnTo>
                  <a:pt x="1111250" y="423926"/>
                </a:lnTo>
                <a:lnTo>
                  <a:pt x="11112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7" name="Freeform 3"/>
          <p:cNvSpPr/>
          <p:nvPr/>
        </p:nvSpPr>
        <p:spPr>
          <a:xfrm>
            <a:off x="6634544" y="5050621"/>
            <a:ext cx="319320" cy="389902"/>
          </a:xfrm>
          <a:custGeom>
            <a:avLst/>
            <a:gdLst>
              <a:gd name="connsiteX0" fmla="*/ 0 w 158496"/>
              <a:gd name="connsiteY0" fmla="*/ 192785 h 192785"/>
              <a:gd name="connsiteX1" fmla="*/ 158496 w 158496"/>
              <a:gd name="connsiteY1" fmla="*/ 192785 h 192785"/>
              <a:gd name="connsiteX2" fmla="*/ 158496 w 158496"/>
              <a:gd name="connsiteY2" fmla="*/ 0 h 192785"/>
              <a:gd name="connsiteX3" fmla="*/ 0 w 158496"/>
              <a:gd name="connsiteY3" fmla="*/ 0 h 192785"/>
              <a:gd name="connsiteX4" fmla="*/ 0 w 158496"/>
              <a:gd name="connsiteY4" fmla="*/ 192785 h 19278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8496" h="192785">
                <a:moveTo>
                  <a:pt x="0" y="192785"/>
                </a:moveTo>
                <a:lnTo>
                  <a:pt x="158496" y="192785"/>
                </a:lnTo>
                <a:lnTo>
                  <a:pt x="158496" y="0"/>
                </a:lnTo>
                <a:lnTo>
                  <a:pt x="0" y="0"/>
                </a:lnTo>
                <a:lnTo>
                  <a:pt x="0" y="192785"/>
                </a:lnTo>
              </a:path>
            </a:pathLst>
          </a:custGeom>
          <a:solidFill>
            <a:srgbClr val="EAEA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8" name="Freeform 3"/>
          <p:cNvSpPr/>
          <p:nvPr/>
        </p:nvSpPr>
        <p:spPr>
          <a:xfrm>
            <a:off x="6620216" y="5037778"/>
            <a:ext cx="346442" cy="415588"/>
          </a:xfrm>
          <a:custGeom>
            <a:avLst/>
            <a:gdLst>
              <a:gd name="connsiteX0" fmla="*/ 6350 w 171958"/>
              <a:gd name="connsiteY0" fmla="*/ 6350 h 205485"/>
              <a:gd name="connsiteX1" fmla="*/ 6350 w 171958"/>
              <a:gd name="connsiteY1" fmla="*/ 199135 h 205485"/>
              <a:gd name="connsiteX2" fmla="*/ 165608 w 171958"/>
              <a:gd name="connsiteY2" fmla="*/ 199135 h 205485"/>
              <a:gd name="connsiteX3" fmla="*/ 165608 w 171958"/>
              <a:gd name="connsiteY3" fmla="*/ 6350 h 205485"/>
              <a:gd name="connsiteX4" fmla="*/ 6350 w 171958"/>
              <a:gd name="connsiteY4" fmla="*/ 6350 h 20548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1958" h="205485">
                <a:moveTo>
                  <a:pt x="6350" y="6350"/>
                </a:moveTo>
                <a:lnTo>
                  <a:pt x="6350" y="199135"/>
                </a:lnTo>
                <a:lnTo>
                  <a:pt x="165608" y="199135"/>
                </a:lnTo>
                <a:lnTo>
                  <a:pt x="165608" y="6350"/>
                </a:lnTo>
                <a:lnTo>
                  <a:pt x="6350" y="6350"/>
                </a:lnTo>
              </a:path>
            </a:pathLst>
          </a:custGeom>
          <a:solidFill>
            <a:srgbClr val="000000">
              <a:alpha val="0"/>
            </a:srgbClr>
          </a:solidFill>
          <a:ln w="12700">
            <a:solidFill>
              <a:srgbClr val="000000">
                <a:alpha val="10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9" name="Freeform 3"/>
          <p:cNvSpPr/>
          <p:nvPr/>
        </p:nvSpPr>
        <p:spPr>
          <a:xfrm>
            <a:off x="0" y="0"/>
            <a:ext cx="9211164" cy="6935056"/>
          </a:xfrm>
          <a:custGeom>
            <a:avLst/>
            <a:gdLst>
              <a:gd name="connsiteX0" fmla="*/ 4565522 w 4572000"/>
              <a:gd name="connsiteY0" fmla="*/ 6476 h 3429000"/>
              <a:gd name="connsiteX1" fmla="*/ 6476 w 4572000"/>
              <a:gd name="connsiteY1" fmla="*/ 6476 h 3429000"/>
              <a:gd name="connsiteX2" fmla="*/ 6476 w 4572000"/>
              <a:gd name="connsiteY2" fmla="*/ 3422522 h 3429000"/>
              <a:gd name="connsiteX3" fmla="*/ 4565522 w 4572000"/>
              <a:gd name="connsiteY3" fmla="*/ 3422522 h 3429000"/>
              <a:gd name="connsiteX4" fmla="*/ 4565522 w 4572000"/>
              <a:gd name="connsiteY4" fmla="*/ 6476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6"/>
                </a:moveTo>
                <a:lnTo>
                  <a:pt x="6476" y="6476"/>
                </a:lnTo>
                <a:lnTo>
                  <a:pt x="6476" y="3422522"/>
                </a:lnTo>
                <a:lnTo>
                  <a:pt x="4565522" y="3422522"/>
                </a:lnTo>
                <a:lnTo>
                  <a:pt x="4565522" y="64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pic>
        <p:nvPicPr>
          <p:cNvPr id="31" name="Picture 3"/>
          <p:cNvPicPr>
            <a:picLocks noChangeAspect="1" noChangeArrowheads="1"/>
          </p:cNvPicPr>
          <p:nvPr/>
        </p:nvPicPr>
        <p:blipFill>
          <a:blip r:embed="rId2" cstate="print"/>
          <a:srcRect/>
          <a:stretch>
            <a:fillRect/>
          </a:stretch>
        </p:blipFill>
        <p:spPr bwMode="auto">
          <a:xfrm>
            <a:off x="7701556" y="2774022"/>
            <a:ext cx="127933" cy="1284270"/>
          </a:xfrm>
          <a:prstGeom prst="rect">
            <a:avLst/>
          </a:prstGeom>
          <a:noFill/>
        </p:spPr>
      </p:pic>
      <p:pic>
        <p:nvPicPr>
          <p:cNvPr id="1024" name="Picture 3"/>
          <p:cNvPicPr>
            <a:picLocks noChangeAspect="1" noChangeArrowheads="1"/>
          </p:cNvPicPr>
          <p:nvPr/>
        </p:nvPicPr>
        <p:blipFill>
          <a:blip r:embed="rId3" cstate="print"/>
          <a:srcRect/>
          <a:stretch>
            <a:fillRect/>
          </a:stretch>
        </p:blipFill>
        <p:spPr bwMode="auto">
          <a:xfrm>
            <a:off x="6908373" y="4623371"/>
            <a:ext cx="921116" cy="1284270"/>
          </a:xfrm>
          <a:prstGeom prst="rect">
            <a:avLst/>
          </a:prstGeom>
          <a:noFill/>
        </p:spPr>
      </p:pic>
      <p:sp>
        <p:nvSpPr>
          <p:cNvPr id="2" name="TextBox 1"/>
          <p:cNvSpPr txBox="1"/>
          <p:nvPr/>
        </p:nvSpPr>
        <p:spPr>
          <a:xfrm>
            <a:off x="511731" y="924674"/>
            <a:ext cx="5195333" cy="388878"/>
          </a:xfrm>
          <a:prstGeom prst="rect">
            <a:avLst/>
          </a:prstGeom>
          <a:noFill/>
        </p:spPr>
        <p:txBody>
          <a:bodyPr wrap="none" lIns="0" tIns="0" rIns="0" bIns="92255" rtlCol="0">
            <a:spAutoFit/>
          </a:bodyPr>
          <a:lstStyle/>
          <a:p>
            <a:pPr defTabSz="1845110">
              <a:lnSpc>
                <a:spcPts val="2220"/>
              </a:lnSpc>
            </a:pPr>
            <a:r>
              <a:rPr lang="en-US" altLang="zh-CN" sz="2800" b="1" dirty="0" smtClean="0">
                <a:solidFill>
                  <a:schemeClr val="accent1">
                    <a:lumMod val="50000"/>
                  </a:schemeClr>
                </a:solidFill>
                <a:latin typeface="Times New Roman" pitchFamily="18" charset="0"/>
                <a:cs typeface="Times New Roman" pitchFamily="18" charset="0"/>
              </a:rPr>
              <a:t>Overview of Contextual Modeling</a:t>
            </a:r>
          </a:p>
        </p:txBody>
      </p:sp>
      <p:sp>
        <p:nvSpPr>
          <p:cNvPr id="1025" name="TextBox 1"/>
          <p:cNvSpPr txBox="1"/>
          <p:nvPr/>
        </p:nvSpPr>
        <p:spPr>
          <a:xfrm>
            <a:off x="899592" y="2060848"/>
            <a:ext cx="4498026" cy="657413"/>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Contextual modeling: </a:t>
            </a:r>
            <a:r>
              <a:rPr lang="zh-CN" altLang="en-US" sz="2000" b="1" dirty="0" smtClean="0">
                <a:solidFill>
                  <a:schemeClr val="accent1">
                    <a:lumMod val="50000"/>
                  </a:schemeClr>
                </a:solidFill>
                <a:latin typeface="Times New Roman" pitchFamily="18" charset="0"/>
                <a:cs typeface="Times New Roman" pitchFamily="18" charset="0"/>
              </a:rPr>
              <a:t>将上下文直接用于</a:t>
            </a:r>
            <a:endParaRPr lang="en-US" altLang="zh-CN" sz="2000" b="1" dirty="0" smtClean="0">
              <a:solidFill>
                <a:schemeClr val="accent1">
                  <a:lumMod val="50000"/>
                </a:schemeClr>
              </a:solidFill>
              <a:latin typeface="Times New Roman" pitchFamily="18" charset="0"/>
              <a:cs typeface="Times New Roman" pitchFamily="18" charset="0"/>
            </a:endParaRPr>
          </a:p>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评分预测的建模过程</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1028" name="TextBox 1"/>
          <p:cNvSpPr txBox="1"/>
          <p:nvPr/>
        </p:nvSpPr>
        <p:spPr>
          <a:xfrm>
            <a:off x="899592" y="3284984"/>
            <a:ext cx="2322752"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也称为多维推荐系统</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1029" name="TextBox 1"/>
          <p:cNvSpPr txBox="1"/>
          <p:nvPr/>
        </p:nvSpPr>
        <p:spPr>
          <a:xfrm>
            <a:off x="869944" y="4061828"/>
            <a:ext cx="601127" cy="376888"/>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例如</a:t>
            </a:r>
            <a:r>
              <a:rPr lang="en-US" altLang="zh-CN" sz="2000" b="1" dirty="0" smtClean="0">
                <a:solidFill>
                  <a:schemeClr val="accent1">
                    <a:lumMod val="50000"/>
                  </a:schemeClr>
                </a:solidFill>
                <a:latin typeface="Times New Roman" pitchFamily="18" charset="0"/>
                <a:cs typeface="Times New Roman" pitchFamily="18" charset="0"/>
              </a:rPr>
              <a:t>:</a:t>
            </a:r>
          </a:p>
        </p:txBody>
      </p:sp>
      <p:sp>
        <p:nvSpPr>
          <p:cNvPr id="1030" name="TextBox 1"/>
          <p:cNvSpPr txBox="1"/>
          <p:nvPr/>
        </p:nvSpPr>
        <p:spPr>
          <a:xfrm>
            <a:off x="899592" y="4487151"/>
            <a:ext cx="5184576" cy="657413"/>
          </a:xfrm>
          <a:prstGeom prst="rect">
            <a:avLst/>
          </a:prstGeom>
          <a:noFill/>
        </p:spPr>
        <p:txBody>
          <a:bodyPr wrap="squar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在创建预测模型</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决策树</a:t>
            </a:r>
            <a:r>
              <a:rPr lang="en-US" altLang="zh-CN" sz="2000" b="1" dirty="0" smtClean="0">
                <a:solidFill>
                  <a:schemeClr val="accent1">
                    <a:lumMod val="50000"/>
                  </a:schemeClr>
                </a:solidFill>
                <a:latin typeface="Times New Roman" pitchFamily="18" charset="0"/>
                <a:cs typeface="Times New Roman" pitchFamily="18" charset="0"/>
              </a:rPr>
              <a:t>,</a:t>
            </a:r>
            <a:r>
              <a:rPr lang="zh-CN" altLang="en-US" sz="2000" b="1" dirty="0" smtClean="0">
                <a:solidFill>
                  <a:schemeClr val="accent1">
                    <a:lumMod val="50000"/>
                  </a:schemeClr>
                </a:solidFill>
                <a:latin typeface="Times New Roman" pitchFamily="18" charset="0"/>
                <a:cs typeface="Times New Roman" pitchFamily="18" charset="0"/>
              </a:rPr>
              <a:t>  回归</a:t>
            </a:r>
            <a:r>
              <a:rPr lang="en-US" altLang="zh-CN" sz="2000" b="1" dirty="0" smtClean="0">
                <a:solidFill>
                  <a:schemeClr val="accent1">
                    <a:lumMod val="50000"/>
                  </a:schemeClr>
                </a:solidFill>
                <a:latin typeface="Times New Roman" pitchFamily="18" charset="0"/>
                <a:cs typeface="Times New Roman" pitchFamily="18" charset="0"/>
              </a:rPr>
              <a:t>, </a:t>
            </a:r>
            <a:r>
              <a:rPr lang="zh-CN" altLang="en-US" sz="2000" b="1" dirty="0" smtClean="0">
                <a:solidFill>
                  <a:schemeClr val="accent1">
                    <a:lumMod val="50000"/>
                  </a:schemeClr>
                </a:solidFill>
                <a:latin typeface="Times New Roman" pitchFamily="18" charset="0"/>
                <a:cs typeface="Times New Roman" pitchFamily="18" charset="0"/>
              </a:rPr>
              <a:t>概率模型等</a:t>
            </a:r>
            <a:r>
              <a:rPr lang="en-US" altLang="zh-CN" sz="2000" b="1" dirty="0" smtClean="0">
                <a:solidFill>
                  <a:schemeClr val="accent1">
                    <a:lumMod val="50000"/>
                  </a:schemeClr>
                </a:solidFill>
                <a:latin typeface="Times New Roman" pitchFamily="18" charset="0"/>
                <a:cs typeface="Times New Roman" pitchFamily="18" charset="0"/>
              </a:rPr>
              <a:t>)</a:t>
            </a:r>
            <a:r>
              <a:rPr lang="zh-CN" altLang="en-US" sz="2000" b="1" dirty="0" smtClean="0">
                <a:solidFill>
                  <a:schemeClr val="accent1">
                    <a:lumMod val="50000"/>
                  </a:schemeClr>
                </a:solidFill>
                <a:latin typeface="Times New Roman" pitchFamily="18" charset="0"/>
                <a:cs typeface="Times New Roman" pitchFamily="18" charset="0"/>
              </a:rPr>
              <a:t>时，综合利用用户、物品、上下文等信息</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1032" name="TextBox 1"/>
          <p:cNvSpPr txBox="1"/>
          <p:nvPr/>
        </p:nvSpPr>
        <p:spPr>
          <a:xfrm>
            <a:off x="1253743" y="5646004"/>
            <a:ext cx="3451779" cy="375284"/>
          </a:xfrm>
          <a:prstGeom prst="rect">
            <a:avLst/>
          </a:prstGeom>
          <a:noFill/>
        </p:spPr>
        <p:txBody>
          <a:bodyPr wrap="none" lIns="0" tIns="0" rIns="0" bIns="92255" rtlCol="0">
            <a:spAutoFit/>
          </a:bodyPr>
          <a:lstStyle/>
          <a:p>
            <a:pPr defTabSz="1845110">
              <a:lnSpc>
                <a:spcPts val="2220"/>
              </a:lnSpc>
              <a:tabLst>
                <a:tab pos="410025" algn="l"/>
              </a:tabLst>
            </a:pPr>
            <a:r>
              <a:rPr lang="en-US" altLang="zh-CN" sz="2000" b="1" dirty="0" smtClean="0">
                <a:solidFill>
                  <a:schemeClr val="accent1">
                    <a:lumMod val="50000"/>
                  </a:schemeClr>
                </a:solidFill>
                <a:latin typeface="Times New Roman" pitchFamily="18" charset="0"/>
                <a:cs typeface="Times New Roman" pitchFamily="18" charset="0"/>
              </a:rPr>
              <a:t>Rating = f (User, Item, Context)</a:t>
            </a:r>
          </a:p>
        </p:txBody>
      </p:sp>
      <p:sp>
        <p:nvSpPr>
          <p:cNvPr id="1033" name="TextBox 1"/>
          <p:cNvSpPr txBox="1"/>
          <p:nvPr/>
        </p:nvSpPr>
        <p:spPr>
          <a:xfrm>
            <a:off x="7138653" y="2286001"/>
            <a:ext cx="1401025" cy="503525"/>
          </a:xfrm>
          <a:prstGeom prst="rect">
            <a:avLst/>
          </a:prstGeom>
          <a:noFill/>
        </p:spPr>
        <p:txBody>
          <a:bodyPr wrap="none" lIns="0" tIns="0" rIns="0" bIns="92255" rtlCol="0">
            <a:spAutoFit/>
          </a:bodyPr>
          <a:lstStyle/>
          <a:p>
            <a:pPr defTabSz="1845110">
              <a:lnSpc>
                <a:spcPts val="1413"/>
              </a:lnSpc>
              <a:tabLst>
                <a:tab pos="358770" algn="l"/>
              </a:tabLst>
            </a:pPr>
            <a:r>
              <a:rPr lang="en-US" altLang="zh-CN" dirty="0" smtClean="0">
                <a:solidFill>
                  <a:prstClr val="black"/>
                </a:solidFill>
              </a:rPr>
              <a:t>	</a:t>
            </a:r>
            <a:r>
              <a:rPr lang="en-US" altLang="zh-CN" sz="1600" b="1" dirty="0" smtClean="0">
                <a:solidFill>
                  <a:srgbClr val="000000"/>
                </a:solidFill>
                <a:latin typeface="Times New Roman" pitchFamily="18" charset="0"/>
                <a:cs typeface="Times New Roman" pitchFamily="18" charset="0"/>
              </a:rPr>
              <a:t>Data</a:t>
            </a:r>
          </a:p>
          <a:p>
            <a:pPr defTabSz="1845110">
              <a:lnSpc>
                <a:spcPts val="1816"/>
              </a:lnSpc>
              <a:tabLst>
                <a:tab pos="358770" algn="l"/>
              </a:tabLst>
            </a:pP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C</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1034" name="TextBox 1"/>
          <p:cNvSpPr txBox="1"/>
          <p:nvPr/>
        </p:nvSpPr>
        <p:spPr>
          <a:xfrm>
            <a:off x="6831614" y="4135349"/>
            <a:ext cx="1737014" cy="503525"/>
          </a:xfrm>
          <a:prstGeom prst="rect">
            <a:avLst/>
          </a:prstGeom>
          <a:noFill/>
        </p:spPr>
        <p:txBody>
          <a:bodyPr wrap="none" lIns="0" tIns="0" rIns="0" bIns="92255" rtlCol="0">
            <a:spAutoFit/>
          </a:bodyPr>
          <a:lstStyle/>
          <a:p>
            <a:pPr defTabSz="1845110">
              <a:lnSpc>
                <a:spcPts val="1413"/>
              </a:lnSpc>
              <a:tabLst>
                <a:tab pos="281892" algn="l"/>
              </a:tabLst>
            </a:pPr>
            <a:r>
              <a:rPr lang="en-US" altLang="zh-CN" sz="1600" b="1" dirty="0" smtClean="0">
                <a:solidFill>
                  <a:srgbClr val="000000"/>
                </a:solidFill>
                <a:latin typeface="Times New Roman" pitchFamily="18" charset="0"/>
                <a:cs typeface="Times New Roman" pitchFamily="18" charset="0"/>
              </a:rPr>
              <a:t>MD</a:t>
            </a:r>
            <a:r>
              <a:rPr lang="en-US" altLang="zh-CN" sz="1600" dirty="0" smtClean="0">
                <a:solidFill>
                  <a:prstClr val="black"/>
                </a:solidFill>
                <a:latin typeface="Times New Roman" pitchFamily="18" charset="0"/>
                <a:cs typeface="Times New Roman" pitchFamily="18" charset="0"/>
              </a:rPr>
              <a:t> </a:t>
            </a:r>
            <a:r>
              <a:rPr lang="en-US" altLang="zh-CN" sz="1600" b="1" dirty="0" smtClean="0">
                <a:solidFill>
                  <a:srgbClr val="000000"/>
                </a:solidFill>
                <a:latin typeface="Times New Roman" pitchFamily="18" charset="0"/>
                <a:cs typeface="Times New Roman" pitchFamily="18" charset="0"/>
              </a:rPr>
              <a:t>Recommender</a:t>
            </a:r>
          </a:p>
          <a:p>
            <a:pPr defTabSz="1845110">
              <a:lnSpc>
                <a:spcPts val="1816"/>
              </a:lnSpc>
              <a:tabLst>
                <a:tab pos="281892"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U</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600" dirty="0" smtClean="0">
                <a:solidFill>
                  <a:prstClr val="black"/>
                </a:solidFill>
                <a:latin typeface="Times New Roman" pitchFamily="18" charset="0"/>
                <a:cs typeface="Times New Roman" pitchFamily="18" charset="0"/>
              </a:rPr>
              <a:t> </a:t>
            </a:r>
            <a:r>
              <a:rPr lang="en-US" altLang="zh-CN" sz="1600" dirty="0" smtClean="0">
                <a:solidFill>
                  <a:srgbClr val="000000"/>
                </a:solidFill>
                <a:latin typeface="Symbol" pitchFamily="18" charset="0"/>
                <a:cs typeface="Symbol"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C</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R</a:t>
            </a:r>
          </a:p>
        </p:txBody>
      </p:sp>
      <p:sp>
        <p:nvSpPr>
          <p:cNvPr id="1035" name="TextBox 1"/>
          <p:cNvSpPr txBox="1"/>
          <p:nvPr/>
        </p:nvSpPr>
        <p:spPr>
          <a:xfrm>
            <a:off x="6806028" y="5984698"/>
            <a:ext cx="1620636" cy="785653"/>
          </a:xfrm>
          <a:prstGeom prst="rect">
            <a:avLst/>
          </a:prstGeom>
          <a:noFill/>
        </p:spPr>
        <p:txBody>
          <a:bodyPr wrap="none" lIns="0" tIns="0" rIns="0" bIns="92255" rtlCol="0">
            <a:spAutoFit/>
          </a:bodyPr>
          <a:lstStyle/>
          <a:p>
            <a:pPr defTabSz="1845110">
              <a:lnSpc>
                <a:spcPts val="1413"/>
              </a:lnSpc>
              <a:tabLst>
                <a:tab pos="384399" algn="l"/>
                <a:tab pos="461278" algn="l"/>
              </a:tabLst>
            </a:pPr>
            <a:r>
              <a:rPr lang="en-US" altLang="zh-CN" dirty="0" smtClean="0">
                <a:solidFill>
                  <a:prstClr val="black"/>
                </a:solidFill>
              </a:rPr>
              <a:t>	</a:t>
            </a:r>
            <a:r>
              <a:rPr lang="en-US" altLang="zh-CN" sz="1600" b="1" dirty="0" smtClean="0">
                <a:solidFill>
                  <a:srgbClr val="000000"/>
                </a:solidFill>
                <a:latin typeface="Times New Roman" pitchFamily="18" charset="0"/>
                <a:cs typeface="Times New Roman" pitchFamily="18" charset="0"/>
              </a:rPr>
              <a:t>Contextual</a:t>
            </a:r>
          </a:p>
          <a:p>
            <a:pPr defTabSz="1845110">
              <a:lnSpc>
                <a:spcPts val="1816"/>
              </a:lnSpc>
              <a:tabLst>
                <a:tab pos="384399" algn="l"/>
                <a:tab pos="461278" algn="l"/>
              </a:tabLst>
            </a:pPr>
            <a:r>
              <a:rPr lang="en-US" altLang="zh-CN" sz="1600" b="1" dirty="0" smtClean="0">
                <a:solidFill>
                  <a:srgbClr val="000000"/>
                </a:solidFill>
                <a:latin typeface="Times New Roman" pitchFamily="18" charset="0"/>
                <a:cs typeface="Times New Roman" pitchFamily="18" charset="0"/>
              </a:rPr>
              <a:t>Recommendations</a:t>
            </a:r>
          </a:p>
          <a:p>
            <a:pPr defTabSz="1845110">
              <a:lnSpc>
                <a:spcPts val="2220"/>
              </a:lnSpc>
              <a:tabLst>
                <a:tab pos="384399" algn="l"/>
                <a:tab pos="461278" algn="l"/>
              </a:tabLst>
            </a:pPr>
            <a:r>
              <a:rPr lang="en-US" altLang="zh-CN" dirty="0" smtClean="0">
                <a:solidFill>
                  <a:prstClr val="black"/>
                </a:solidFill>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1</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2</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3</a:t>
            </a:r>
            <a:r>
              <a:rPr lang="en-US" altLang="zh-CN" sz="1600" i="1" dirty="0" smtClean="0">
                <a:solidFill>
                  <a:srgbClr val="000000"/>
                </a:solidFill>
                <a:latin typeface="Times New Roman" pitchFamily="18" charset="0"/>
                <a:cs typeface="Times New Roman" pitchFamily="18" charset="0"/>
              </a:rPr>
              <a:t>,</a:t>
            </a:r>
            <a:r>
              <a:rPr lang="en-US" altLang="zh-CN" sz="1600" dirty="0" smtClean="0">
                <a:solidFill>
                  <a:prstClr val="black"/>
                </a:solidFill>
                <a:latin typeface="Times New Roman" pitchFamily="18" charset="0"/>
                <a:cs typeface="Times New Roman" pitchFamily="18" charset="0"/>
              </a:rPr>
              <a:t> </a:t>
            </a:r>
            <a:r>
              <a:rPr lang="en-US" altLang="zh-CN" sz="1600" i="1" dirty="0" smtClean="0">
                <a:solidFill>
                  <a:srgbClr val="000000"/>
                </a:solidFill>
                <a:latin typeface="Times New Roman" pitchFamily="18" charset="0"/>
                <a:cs typeface="Times New Roman" pitchFamily="18" charset="0"/>
              </a:rPr>
              <a:t>…</a:t>
            </a:r>
          </a:p>
        </p:txBody>
      </p:sp>
      <p:sp>
        <p:nvSpPr>
          <p:cNvPr id="1036" name="TextBox 1"/>
          <p:cNvSpPr txBox="1"/>
          <p:nvPr/>
        </p:nvSpPr>
        <p:spPr>
          <a:xfrm>
            <a:off x="6652507" y="1823664"/>
            <a:ext cx="1968488" cy="301162"/>
          </a:xfrm>
          <a:prstGeom prst="rect">
            <a:avLst/>
          </a:prstGeom>
          <a:noFill/>
        </p:spPr>
        <p:txBody>
          <a:bodyPr wrap="none" lIns="0" tIns="0" rIns="0" bIns="92255" rtlCol="0">
            <a:spAutoFit/>
          </a:bodyPr>
          <a:lstStyle/>
          <a:p>
            <a:pPr defTabSz="1845110">
              <a:lnSpc>
                <a:spcPts val="1614"/>
              </a:lnSpc>
            </a:pPr>
            <a:r>
              <a:rPr lang="en-US" altLang="zh-CN" dirty="0" smtClean="0">
                <a:solidFill>
                  <a:srgbClr val="000000"/>
                </a:solidFill>
                <a:latin typeface="Times New Roman" pitchFamily="18" charset="0"/>
                <a:cs typeface="Times New Roman" pitchFamily="18" charset="0"/>
              </a:rPr>
              <a:t>Contextual</a:t>
            </a:r>
            <a:r>
              <a:rPr lang="en-US" altLang="zh-CN" dirty="0" smtClean="0">
                <a:solidFill>
                  <a:prstClr val="black"/>
                </a:solidFill>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Modeling</a:t>
            </a:r>
          </a:p>
        </p:txBody>
      </p:sp>
      <p:sp>
        <p:nvSpPr>
          <p:cNvPr id="1037" name="TextBox 1"/>
          <p:cNvSpPr txBox="1"/>
          <p:nvPr/>
        </p:nvSpPr>
        <p:spPr>
          <a:xfrm>
            <a:off x="6729267" y="5162765"/>
            <a:ext cx="102592" cy="301162"/>
          </a:xfrm>
          <a:prstGeom prst="rect">
            <a:avLst/>
          </a:prstGeom>
          <a:noFill/>
        </p:spPr>
        <p:txBody>
          <a:bodyPr wrap="none" lIns="0" tIns="0" rIns="0" bIns="92255" rtlCol="0">
            <a:spAutoFit/>
          </a:bodyPr>
          <a:lstStyle/>
          <a:p>
            <a:pPr defTabSz="1845110">
              <a:lnSpc>
                <a:spcPts val="1614"/>
              </a:lnSpc>
            </a:pPr>
            <a:r>
              <a:rPr lang="en-US" altLang="zh-CN" i="1" dirty="0" smtClean="0">
                <a:solidFill>
                  <a:srgbClr val="000000"/>
                </a:solidFill>
                <a:latin typeface="Times New Roman" pitchFamily="18" charset="0"/>
                <a:cs typeface="Times New Roman" pitchFamily="18" charset="0"/>
              </a:rPr>
              <a: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推荐系统的架构</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推荐引擎模块利用后台的推荐算法，实时地从候选物品集合中筛选出用户感兴趣的物品，排序后以列表的形式向用户推荐。推荐引擎是推荐系统的核心部分，也是最耗系统资源和时间的部分</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3"/>
            <a:ext cx="9144228" cy="6859438"/>
          </a:xfrm>
          <a:prstGeom prst="rect">
            <a:avLst/>
          </a:prstGeom>
          <a:noFill/>
        </p:spPr>
      </p:pic>
      <p:sp>
        <p:nvSpPr>
          <p:cNvPr id="2" name="TextBox 1"/>
          <p:cNvSpPr txBox="1"/>
          <p:nvPr/>
        </p:nvSpPr>
        <p:spPr>
          <a:xfrm>
            <a:off x="1304915" y="3724383"/>
            <a:ext cx="179536" cy="272692"/>
          </a:xfrm>
          <a:prstGeom prst="rect">
            <a:avLst/>
          </a:prstGeom>
          <a:noFill/>
        </p:spPr>
        <p:txBody>
          <a:bodyPr wrap="none" lIns="0" tIns="0" rIns="0" bIns="92255" rtlCol="0">
            <a:spAutoFit/>
          </a:bodyPr>
          <a:lstStyle/>
          <a:p>
            <a:pPr defTabSz="1845110">
              <a:lnSpc>
                <a:spcPts val="1413"/>
              </a:lnSpc>
            </a:pPr>
            <a:r>
              <a:rPr lang="en-US" altLang="zh-CN" sz="1400" dirty="0" smtClean="0">
                <a:solidFill>
                  <a:srgbClr val="000000"/>
                </a:solidFill>
                <a:latin typeface="Times New Roman" pitchFamily="18" charset="0"/>
                <a:cs typeface="Times New Roman" pitchFamily="18" charset="0"/>
              </a:rPr>
              <a:t>…</a:t>
            </a:r>
          </a:p>
        </p:txBody>
      </p:sp>
      <p:sp>
        <p:nvSpPr>
          <p:cNvPr id="3" name="TextBox 1"/>
          <p:cNvSpPr txBox="1"/>
          <p:nvPr/>
        </p:nvSpPr>
        <p:spPr>
          <a:xfrm>
            <a:off x="1637540" y="3724383"/>
            <a:ext cx="179536" cy="272692"/>
          </a:xfrm>
          <a:prstGeom prst="rect">
            <a:avLst/>
          </a:prstGeom>
          <a:noFill/>
        </p:spPr>
        <p:txBody>
          <a:bodyPr wrap="none" lIns="0" tIns="0" rIns="0" bIns="92255" rtlCol="0">
            <a:spAutoFit/>
          </a:bodyPr>
          <a:lstStyle/>
          <a:p>
            <a:pPr defTabSz="1845110">
              <a:lnSpc>
                <a:spcPts val="1413"/>
              </a:lnSpc>
            </a:pPr>
            <a:r>
              <a:rPr lang="en-US" altLang="zh-CN" sz="1400" dirty="0" smtClean="0">
                <a:solidFill>
                  <a:srgbClr val="000000"/>
                </a:solidFill>
                <a:latin typeface="Times New Roman" pitchFamily="18" charset="0"/>
                <a:cs typeface="Times New Roman" pitchFamily="18" charset="0"/>
              </a:rPr>
              <a:t>…</a:t>
            </a:r>
          </a:p>
        </p:txBody>
      </p:sp>
      <p:sp>
        <p:nvSpPr>
          <p:cNvPr id="4" name="TextBox 1"/>
          <p:cNvSpPr txBox="1"/>
          <p:nvPr/>
        </p:nvSpPr>
        <p:spPr>
          <a:xfrm>
            <a:off x="2533070" y="3724383"/>
            <a:ext cx="179536" cy="272692"/>
          </a:xfrm>
          <a:prstGeom prst="rect">
            <a:avLst/>
          </a:prstGeom>
          <a:noFill/>
        </p:spPr>
        <p:txBody>
          <a:bodyPr wrap="none" lIns="0" tIns="0" rIns="0" bIns="92255" rtlCol="0">
            <a:spAutoFit/>
          </a:bodyPr>
          <a:lstStyle/>
          <a:p>
            <a:pPr defTabSz="1845110">
              <a:lnSpc>
                <a:spcPts val="1413"/>
              </a:lnSpc>
            </a:pPr>
            <a:r>
              <a:rPr lang="en-US" altLang="zh-CN" sz="1400" dirty="0" smtClean="0">
                <a:solidFill>
                  <a:srgbClr val="000000"/>
                </a:solidFill>
                <a:latin typeface="Times New Roman" pitchFamily="18" charset="0"/>
                <a:cs typeface="Times New Roman" pitchFamily="18" charset="0"/>
              </a:rPr>
              <a:t>…</a:t>
            </a:r>
          </a:p>
        </p:txBody>
      </p:sp>
      <p:sp>
        <p:nvSpPr>
          <p:cNvPr id="5" name="TextBox 1"/>
          <p:cNvSpPr txBox="1"/>
          <p:nvPr/>
        </p:nvSpPr>
        <p:spPr>
          <a:xfrm>
            <a:off x="639664" y="3416158"/>
            <a:ext cx="537006" cy="657413"/>
          </a:xfrm>
          <a:prstGeom prst="rect">
            <a:avLst/>
          </a:prstGeom>
          <a:noFill/>
        </p:spPr>
        <p:txBody>
          <a:bodyPr wrap="none" lIns="0" tIns="0" rIns="0" bIns="92255" rtlCol="0">
            <a:spAutoFit/>
          </a:bodyPr>
          <a:lstStyle/>
          <a:p>
            <a:pPr defTabSz="1845110">
              <a:lnSpc>
                <a:spcPts val="4440"/>
              </a:lnSpc>
            </a:pPr>
            <a:r>
              <a:rPr lang="en-US" altLang="zh-CN" sz="1400" dirty="0" smtClean="0">
                <a:solidFill>
                  <a:srgbClr val="000000"/>
                </a:solidFill>
                <a:latin typeface="Times New Roman" pitchFamily="18" charset="0"/>
                <a:cs typeface="Times New Roman" pitchFamily="18" charset="0"/>
              </a:rPr>
              <a:t>ITEMS</a:t>
            </a:r>
          </a:p>
        </p:txBody>
      </p:sp>
      <p:sp>
        <p:nvSpPr>
          <p:cNvPr id="6" name="TextBox 1"/>
          <p:cNvSpPr txBox="1"/>
          <p:nvPr/>
        </p:nvSpPr>
        <p:spPr>
          <a:xfrm>
            <a:off x="972289" y="3724383"/>
            <a:ext cx="179536" cy="272692"/>
          </a:xfrm>
          <a:prstGeom prst="rect">
            <a:avLst/>
          </a:prstGeom>
          <a:noFill/>
        </p:spPr>
        <p:txBody>
          <a:bodyPr wrap="none" lIns="0" tIns="0" rIns="0" bIns="92255" rtlCol="0">
            <a:spAutoFit/>
          </a:bodyPr>
          <a:lstStyle/>
          <a:p>
            <a:pPr defTabSz="1845110">
              <a:lnSpc>
                <a:spcPts val="1413"/>
              </a:lnSpc>
            </a:pPr>
            <a:r>
              <a:rPr lang="en-US" altLang="zh-CN" sz="1400" dirty="0" smtClean="0">
                <a:solidFill>
                  <a:srgbClr val="000000"/>
                </a:solidFill>
                <a:latin typeface="Times New Roman" pitchFamily="18" charset="0"/>
                <a:cs typeface="Times New Roman" pitchFamily="18" charset="0"/>
              </a:rPr>
              <a:t>…</a:t>
            </a:r>
          </a:p>
        </p:txBody>
      </p:sp>
      <p:sp>
        <p:nvSpPr>
          <p:cNvPr id="7" name="TextBox 1"/>
          <p:cNvSpPr txBox="1"/>
          <p:nvPr/>
        </p:nvSpPr>
        <p:spPr>
          <a:xfrm>
            <a:off x="921116" y="616449"/>
            <a:ext cx="1548501"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多维推荐系统</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9" name="TextBox 1"/>
          <p:cNvSpPr txBox="1"/>
          <p:nvPr/>
        </p:nvSpPr>
        <p:spPr>
          <a:xfrm>
            <a:off x="1739886" y="2568540"/>
            <a:ext cx="557845"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USERS</a:t>
            </a:r>
          </a:p>
        </p:txBody>
      </p:sp>
      <p:sp>
        <p:nvSpPr>
          <p:cNvPr id="10" name="TextBox 1"/>
          <p:cNvSpPr txBox="1"/>
          <p:nvPr/>
        </p:nvSpPr>
        <p:spPr>
          <a:xfrm>
            <a:off x="1304915" y="2851080"/>
            <a:ext cx="522579"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U</a:t>
            </a:r>
            <a:r>
              <a:rPr lang="en-US" altLang="zh-CN" sz="1000" dirty="0" smtClean="0">
                <a:solidFill>
                  <a:srgbClr val="000000"/>
                </a:solidFill>
                <a:latin typeface="Times New Roman" pitchFamily="18" charset="0"/>
                <a:cs typeface="Times New Roman" pitchFamily="18" charset="0"/>
              </a:rPr>
              <a:t>1</a:t>
            </a:r>
            <a:r>
              <a:rPr lang="en-US" altLang="zh-CN" sz="1400" dirty="0" smtClean="0">
                <a:solidFill>
                  <a:prstClr val="black"/>
                </a:solidFill>
                <a:latin typeface="Times New Roman" pitchFamily="18" charset="0"/>
                <a:cs typeface="Times New Roman" pitchFamily="18" charset="0"/>
              </a:rPr>
              <a:t>   </a:t>
            </a:r>
            <a:r>
              <a:rPr lang="en-US" altLang="zh-CN" sz="1400" dirty="0" smtClean="0">
                <a:solidFill>
                  <a:srgbClr val="000000"/>
                </a:solidFill>
                <a:latin typeface="Times New Roman" pitchFamily="18" charset="0"/>
                <a:cs typeface="Times New Roman" pitchFamily="18" charset="0"/>
              </a:rPr>
              <a:t>U</a:t>
            </a:r>
            <a:r>
              <a:rPr lang="en-US" altLang="zh-CN" sz="1000" dirty="0" smtClean="0">
                <a:solidFill>
                  <a:srgbClr val="000000"/>
                </a:solidFill>
                <a:latin typeface="Times New Roman" pitchFamily="18" charset="0"/>
                <a:cs typeface="Times New Roman" pitchFamily="18" charset="0"/>
              </a:rPr>
              <a:t>2</a:t>
            </a:r>
          </a:p>
        </p:txBody>
      </p:sp>
      <p:sp>
        <p:nvSpPr>
          <p:cNvPr id="11" name="TextBox 1"/>
          <p:cNvSpPr txBox="1"/>
          <p:nvPr/>
        </p:nvSpPr>
        <p:spPr>
          <a:xfrm>
            <a:off x="2098098" y="2851080"/>
            <a:ext cx="179536"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a:t>
            </a:r>
          </a:p>
        </p:txBody>
      </p:sp>
      <p:sp>
        <p:nvSpPr>
          <p:cNvPr id="12" name="TextBox 1"/>
          <p:cNvSpPr txBox="1"/>
          <p:nvPr/>
        </p:nvSpPr>
        <p:spPr>
          <a:xfrm>
            <a:off x="2533070" y="2851080"/>
            <a:ext cx="193964"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U</a:t>
            </a:r>
            <a:r>
              <a:rPr lang="en-US" altLang="zh-CN" sz="1000" dirty="0" smtClean="0">
                <a:solidFill>
                  <a:srgbClr val="000000"/>
                </a:solidFill>
                <a:latin typeface="Times New Roman" pitchFamily="18" charset="0"/>
                <a:cs typeface="Times New Roman" pitchFamily="18" charset="0"/>
              </a:rPr>
              <a:t>n</a:t>
            </a:r>
          </a:p>
        </p:txBody>
      </p:sp>
      <p:sp>
        <p:nvSpPr>
          <p:cNvPr id="13" name="TextBox 1"/>
          <p:cNvSpPr txBox="1"/>
          <p:nvPr/>
        </p:nvSpPr>
        <p:spPr>
          <a:xfrm>
            <a:off x="972290" y="3107934"/>
            <a:ext cx="123432"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1</a:t>
            </a:r>
          </a:p>
        </p:txBody>
      </p:sp>
      <p:sp>
        <p:nvSpPr>
          <p:cNvPr id="14" name="TextBox 1"/>
          <p:cNvSpPr txBox="1"/>
          <p:nvPr/>
        </p:nvSpPr>
        <p:spPr>
          <a:xfrm>
            <a:off x="1637541" y="3107934"/>
            <a:ext cx="673261"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7</a:t>
            </a:r>
            <a:r>
              <a:rPr lang="en-US" altLang="zh-CN" sz="1400" dirty="0" smtClean="0">
                <a:solidFill>
                  <a:prstClr val="black"/>
                </a:solidFill>
                <a:latin typeface="Times New Roman" pitchFamily="18" charset="0"/>
                <a:cs typeface="Times New Roman" pitchFamily="18" charset="0"/>
              </a:rPr>
              <a:t>         </a:t>
            </a:r>
            <a:r>
              <a:rPr lang="en-US" altLang="zh-CN" sz="1400" dirty="0" smtClean="0">
                <a:solidFill>
                  <a:srgbClr val="000000"/>
                </a:solidFill>
                <a:latin typeface="Times New Roman" pitchFamily="18" charset="0"/>
                <a:cs typeface="Times New Roman" pitchFamily="18" charset="0"/>
              </a:rPr>
              <a:t>…</a:t>
            </a:r>
          </a:p>
        </p:txBody>
      </p:sp>
      <p:sp>
        <p:nvSpPr>
          <p:cNvPr id="15" name="TextBox 1"/>
          <p:cNvSpPr txBox="1"/>
          <p:nvPr/>
        </p:nvSpPr>
        <p:spPr>
          <a:xfrm>
            <a:off x="972290" y="3364787"/>
            <a:ext cx="123432"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2</a:t>
            </a:r>
          </a:p>
        </p:txBody>
      </p:sp>
      <p:sp>
        <p:nvSpPr>
          <p:cNvPr id="16" name="TextBox 1"/>
          <p:cNvSpPr txBox="1"/>
          <p:nvPr/>
        </p:nvSpPr>
        <p:spPr>
          <a:xfrm>
            <a:off x="1304916" y="3364787"/>
            <a:ext cx="1077218"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5</a:t>
            </a:r>
            <a:r>
              <a:rPr lang="en-US" altLang="zh-CN" sz="1400" dirty="0" smtClean="0">
                <a:solidFill>
                  <a:prstClr val="black"/>
                </a:solidFill>
                <a:latin typeface="Times New Roman" pitchFamily="18" charset="0"/>
                <a:cs typeface="Times New Roman" pitchFamily="18" charset="0"/>
              </a:rPr>
              <a:t>                  </a:t>
            </a:r>
            <a:r>
              <a:rPr lang="en-US" altLang="zh-CN" sz="1400" dirty="0" smtClean="0">
                <a:solidFill>
                  <a:srgbClr val="000000"/>
                </a:solidFill>
                <a:latin typeface="Times New Roman" pitchFamily="18" charset="0"/>
                <a:cs typeface="Times New Roman" pitchFamily="18" charset="0"/>
              </a:rPr>
              <a:t>…</a:t>
            </a:r>
          </a:p>
        </p:txBody>
      </p:sp>
      <p:sp>
        <p:nvSpPr>
          <p:cNvPr id="17" name="TextBox 1"/>
          <p:cNvSpPr txBox="1"/>
          <p:nvPr/>
        </p:nvSpPr>
        <p:spPr>
          <a:xfrm>
            <a:off x="2533070" y="3364787"/>
            <a:ext cx="179536"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10</a:t>
            </a:r>
          </a:p>
        </p:txBody>
      </p:sp>
      <p:sp>
        <p:nvSpPr>
          <p:cNvPr id="18" name="TextBox 1"/>
          <p:cNvSpPr txBox="1"/>
          <p:nvPr/>
        </p:nvSpPr>
        <p:spPr>
          <a:xfrm>
            <a:off x="972292" y="4006922"/>
            <a:ext cx="428002"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I</a:t>
            </a:r>
            <a:r>
              <a:rPr lang="en-US" altLang="zh-CN" sz="1000" dirty="0" smtClean="0">
                <a:solidFill>
                  <a:srgbClr val="000000"/>
                </a:solidFill>
                <a:latin typeface="Times New Roman" pitchFamily="18" charset="0"/>
                <a:cs typeface="Times New Roman" pitchFamily="18" charset="0"/>
              </a:rPr>
              <a:t>m</a:t>
            </a:r>
            <a:r>
              <a:rPr lang="en-US" altLang="zh-CN" sz="1400" dirty="0" smtClean="0">
                <a:solidFill>
                  <a:prstClr val="black"/>
                </a:solidFill>
                <a:latin typeface="Times New Roman" pitchFamily="18" charset="0"/>
                <a:cs typeface="Times New Roman" pitchFamily="18" charset="0"/>
              </a:rPr>
              <a:t>    </a:t>
            </a:r>
            <a:r>
              <a:rPr lang="en-US" altLang="zh-CN" sz="1400" dirty="0" smtClean="0">
                <a:solidFill>
                  <a:srgbClr val="000000"/>
                </a:solidFill>
                <a:latin typeface="Times New Roman" pitchFamily="18" charset="0"/>
                <a:cs typeface="Times New Roman" pitchFamily="18" charset="0"/>
              </a:rPr>
              <a:t>3</a:t>
            </a:r>
          </a:p>
        </p:txBody>
      </p:sp>
      <p:sp>
        <p:nvSpPr>
          <p:cNvPr id="19" name="TextBox 1"/>
          <p:cNvSpPr txBox="1"/>
          <p:nvPr/>
        </p:nvSpPr>
        <p:spPr>
          <a:xfrm>
            <a:off x="2098098" y="4006922"/>
            <a:ext cx="179536"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a:t>
            </a:r>
          </a:p>
        </p:txBody>
      </p:sp>
      <p:sp>
        <p:nvSpPr>
          <p:cNvPr id="20" name="TextBox 1"/>
          <p:cNvSpPr txBox="1"/>
          <p:nvPr/>
        </p:nvSpPr>
        <p:spPr>
          <a:xfrm>
            <a:off x="2533070" y="4006922"/>
            <a:ext cx="89768" cy="298340"/>
          </a:xfrm>
          <a:prstGeom prst="rect">
            <a:avLst/>
          </a:prstGeom>
          <a:noFill/>
        </p:spPr>
        <p:txBody>
          <a:bodyPr wrap="none" lIns="0" tIns="0" rIns="0" bIns="92255" rtlCol="0">
            <a:spAutoFit/>
          </a:bodyPr>
          <a:lstStyle/>
          <a:p>
            <a:pPr defTabSz="1845110">
              <a:lnSpc>
                <a:spcPts val="1614"/>
              </a:lnSpc>
            </a:pPr>
            <a:r>
              <a:rPr lang="en-US" altLang="zh-CN" sz="1400" dirty="0" smtClean="0">
                <a:solidFill>
                  <a:srgbClr val="000000"/>
                </a:solidFill>
                <a:latin typeface="Times New Roman" pitchFamily="18" charset="0"/>
                <a:cs typeface="Times New Roman" pitchFamily="18" charset="0"/>
              </a:rPr>
              <a:t>8</a:t>
            </a:r>
          </a:p>
        </p:txBody>
      </p:sp>
      <p:sp>
        <p:nvSpPr>
          <p:cNvPr id="21" name="TextBox 1"/>
          <p:cNvSpPr txBox="1"/>
          <p:nvPr/>
        </p:nvSpPr>
        <p:spPr>
          <a:xfrm>
            <a:off x="5961670" y="4777483"/>
            <a:ext cx="2769348" cy="1632039"/>
          </a:xfrm>
          <a:prstGeom prst="rect">
            <a:avLst/>
          </a:prstGeom>
          <a:noFill/>
        </p:spPr>
        <p:txBody>
          <a:bodyPr wrap="none" lIns="0" tIns="0" rIns="0" bIns="92255" rtlCol="0">
            <a:spAutoFit/>
          </a:bodyPr>
          <a:lstStyle/>
          <a:p>
            <a:pPr defTabSz="1845110">
              <a:lnSpc>
                <a:spcPts val="807"/>
              </a:lnSpc>
              <a:tabLst>
                <a:tab pos="1306954" algn="l"/>
                <a:tab pos="1845110" algn="l"/>
                <a:tab pos="2460146" algn="l"/>
              </a:tabLst>
            </a:pPr>
            <a:r>
              <a:rPr lang="en-US" altLang="zh-CN" dirty="0" smtClean="0">
                <a:solidFill>
                  <a:prstClr val="black"/>
                </a:solidFill>
              </a:rPr>
              <a:t>		</a:t>
            </a:r>
            <a:r>
              <a:rPr lang="en-US" altLang="zh-CN" sz="800" b="1" dirty="0" smtClean="0">
                <a:solidFill>
                  <a:srgbClr val="000000"/>
                </a:solidFill>
                <a:latin typeface="Times New Roman" pitchFamily="18" charset="0"/>
                <a:cs typeface="Times New Roman" pitchFamily="18" charset="0"/>
              </a:rPr>
              <a:t>6</a:t>
            </a:r>
          </a:p>
          <a:p>
            <a:pPr defTabSz="1845110">
              <a:lnSpc>
                <a:spcPts val="2018"/>
              </a:lnSpc>
            </a:pPr>
            <a:endParaRPr lang="en-US" altLang="zh-CN" dirty="0" smtClean="0">
              <a:solidFill>
                <a:prstClr val="black"/>
              </a:solidFill>
            </a:endParaRPr>
          </a:p>
          <a:p>
            <a:pPr defTabSz="1845110">
              <a:lnSpc>
                <a:spcPts val="1614"/>
              </a:lnSpc>
              <a:tabLst>
                <a:tab pos="1306954" algn="l"/>
                <a:tab pos="1845110" algn="l"/>
                <a:tab pos="2460146" algn="l"/>
              </a:tabLst>
            </a:pPr>
            <a:r>
              <a:rPr lang="en-US" altLang="zh-CN" sz="1000" b="1" dirty="0" smtClean="0">
                <a:solidFill>
                  <a:srgbClr val="000000"/>
                </a:solidFill>
                <a:latin typeface="Times New Roman" pitchFamily="18" charset="0"/>
                <a:cs typeface="Times New Roman" pitchFamily="18" charset="0"/>
              </a:rPr>
              <a:t>Users</a:t>
            </a:r>
          </a:p>
          <a:p>
            <a:pPr defTabSz="1845110">
              <a:lnSpc>
                <a:spcPts val="2018"/>
              </a:lnSpc>
            </a:pPr>
            <a:endParaRPr lang="en-US" altLang="zh-CN" dirty="0" smtClean="0">
              <a:solidFill>
                <a:prstClr val="black"/>
              </a:solidFill>
            </a:endParaRPr>
          </a:p>
          <a:p>
            <a:pPr defTabSz="1845110">
              <a:lnSpc>
                <a:spcPts val="2018"/>
              </a:lnSpc>
            </a:pPr>
            <a:endParaRPr lang="en-US" altLang="zh-CN" dirty="0" smtClean="0">
              <a:solidFill>
                <a:prstClr val="black"/>
              </a:solidFill>
            </a:endParaRPr>
          </a:p>
          <a:p>
            <a:pPr defTabSz="1845110">
              <a:lnSpc>
                <a:spcPts val="1413"/>
              </a:lnSpc>
              <a:tabLst>
                <a:tab pos="1306954" algn="l"/>
                <a:tab pos="1845110" algn="l"/>
                <a:tab pos="2460146" algn="l"/>
              </a:tabLst>
            </a:pPr>
            <a:r>
              <a:rPr lang="en-US" altLang="zh-CN" dirty="0" smtClean="0">
                <a:solidFill>
                  <a:prstClr val="black"/>
                </a:solidFill>
              </a:rPr>
              <a:t>			</a:t>
            </a:r>
            <a:r>
              <a:rPr lang="en-US" altLang="zh-CN" sz="1000" b="1" dirty="0" smtClean="0">
                <a:solidFill>
                  <a:srgbClr val="000000"/>
                </a:solidFill>
                <a:latin typeface="Times New Roman" pitchFamily="18" charset="0"/>
                <a:cs typeface="Times New Roman" pitchFamily="18" charset="0"/>
              </a:rPr>
              <a:t>Time</a:t>
            </a:r>
          </a:p>
          <a:p>
            <a:pPr defTabSz="1845110">
              <a:lnSpc>
                <a:spcPts val="2220"/>
              </a:lnSpc>
              <a:tabLst>
                <a:tab pos="1306954" algn="l"/>
                <a:tab pos="1845110" algn="l"/>
                <a:tab pos="2460146" algn="l"/>
              </a:tabLst>
            </a:pPr>
            <a:r>
              <a:rPr lang="en-US" altLang="zh-CN" dirty="0" smtClean="0">
                <a:solidFill>
                  <a:prstClr val="black"/>
                </a:solidFill>
              </a:rPr>
              <a:t>	</a:t>
            </a:r>
            <a:r>
              <a:rPr lang="en-US" altLang="zh-CN" sz="1000" b="1" dirty="0" smtClean="0">
                <a:solidFill>
                  <a:srgbClr val="000000"/>
                </a:solidFill>
                <a:latin typeface="Times New Roman" pitchFamily="18" charset="0"/>
                <a:cs typeface="Times New Roman" pitchFamily="18" charset="0"/>
              </a:rPr>
              <a:t>Items</a:t>
            </a:r>
          </a:p>
        </p:txBody>
      </p:sp>
      <p:sp>
        <p:nvSpPr>
          <p:cNvPr id="22" name="TextBox 1"/>
          <p:cNvSpPr txBox="1"/>
          <p:nvPr/>
        </p:nvSpPr>
        <p:spPr>
          <a:xfrm>
            <a:off x="281453" y="2208945"/>
            <a:ext cx="1017779" cy="301162"/>
          </a:xfrm>
          <a:prstGeom prst="rect">
            <a:avLst/>
          </a:prstGeom>
          <a:noFill/>
        </p:spPr>
        <p:txBody>
          <a:bodyPr wrap="none" lIns="0" tIns="0" rIns="0" bIns="92255" rtlCol="0">
            <a:spAutoFit/>
          </a:bodyPr>
          <a:lstStyle/>
          <a:p>
            <a:pPr defTabSz="1845110">
              <a:lnSpc>
                <a:spcPts val="1614"/>
              </a:lnSpc>
            </a:pPr>
            <a:r>
              <a:rPr lang="en-US" altLang="zh-CN" dirty="0" smtClean="0">
                <a:solidFill>
                  <a:srgbClr val="000000"/>
                </a:solidFill>
                <a:latin typeface="Times New Roman" pitchFamily="18" charset="0"/>
                <a:cs typeface="Times New Roman" pitchFamily="18" charset="0"/>
              </a:rPr>
              <a:t>Traditional</a:t>
            </a:r>
          </a:p>
        </p:txBody>
      </p:sp>
      <p:sp>
        <p:nvSpPr>
          <p:cNvPr id="23" name="TextBox 1"/>
          <p:cNvSpPr txBox="1"/>
          <p:nvPr/>
        </p:nvSpPr>
        <p:spPr>
          <a:xfrm>
            <a:off x="5526698" y="3904181"/>
            <a:ext cx="1641475" cy="301162"/>
          </a:xfrm>
          <a:prstGeom prst="rect">
            <a:avLst/>
          </a:prstGeom>
          <a:noFill/>
        </p:spPr>
        <p:txBody>
          <a:bodyPr wrap="none" lIns="0" tIns="0" rIns="0" bIns="92255" rtlCol="0">
            <a:spAutoFit/>
          </a:bodyPr>
          <a:lstStyle/>
          <a:p>
            <a:pPr defTabSz="1845110">
              <a:lnSpc>
                <a:spcPts val="1614"/>
              </a:lnSpc>
            </a:pPr>
            <a:r>
              <a:rPr lang="en-US" altLang="zh-CN" dirty="0" smtClean="0">
                <a:solidFill>
                  <a:srgbClr val="000000"/>
                </a:solidFill>
                <a:latin typeface="Times New Roman" pitchFamily="18" charset="0"/>
                <a:cs typeface="Times New Roman" pitchFamily="18" charset="0"/>
              </a:rPr>
              <a:t>Multidimensional</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从矩阵分解到张量分解</a:t>
            </a:r>
            <a:endParaRPr lang="zh-CN" altLang="en-US" dirty="0"/>
          </a:p>
        </p:txBody>
      </p:sp>
      <p:sp>
        <p:nvSpPr>
          <p:cNvPr id="6" name="Inhaltsplatzhalter 2"/>
          <p:cNvSpPr txBox="1">
            <a:spLocks/>
          </p:cNvSpPr>
          <p:nvPr/>
        </p:nvSpPr>
        <p:spPr>
          <a:xfrm>
            <a:off x="457200" y="1340768"/>
            <a:ext cx="8229600" cy="4741987"/>
          </a:xfrm>
          <a:prstGeom prst="rect">
            <a:avLst/>
          </a:prstGeom>
        </p:spPr>
        <p:txBody>
          <a:bodyPr/>
          <a:lstStyle/>
          <a:p>
            <a:pPr marL="342900" marR="0" lvl="0" indent="-342900" algn="l" defTabSz="914400" rtl="0" eaLnBrk="0" fontAlgn="base" latinLnBrk="0" hangingPunct="0">
              <a:lnSpc>
                <a:spcPct val="100000"/>
              </a:lnSpc>
              <a:spcBef>
                <a:spcPts val="1200"/>
              </a:spcBef>
              <a:spcAft>
                <a:spcPct val="0"/>
              </a:spcAft>
              <a:buClrTx/>
              <a:buSzTx/>
              <a:buFontTx/>
              <a:buChar char="•"/>
              <a:tabLst/>
              <a:defRPr/>
            </a:pPr>
            <a:r>
              <a:rPr kumimoji="0" lang="zh-CN" altLang="en-US" sz="2800" b="0" i="0" u="none" strike="noStrike" kern="0" cap="none" spc="0" normalizeH="0" baseline="0" noProof="0" dirty="0" smtClean="0">
                <a:ln>
                  <a:noFill/>
                </a:ln>
                <a:solidFill>
                  <a:srgbClr val="003366"/>
                </a:solidFill>
                <a:effectLst/>
                <a:uLnTx/>
                <a:uFillTx/>
                <a:latin typeface="+mn-lt"/>
                <a:ea typeface="+mn-ea"/>
                <a:cs typeface="+mn-cs"/>
              </a:rPr>
              <a:t>二维矩阵，采用</a:t>
            </a:r>
            <a:r>
              <a:rPr kumimoji="0" lang="en-US" altLang="zh-CN" sz="2800" b="0" i="0" u="none" strike="noStrike" kern="0" cap="none" spc="0" normalizeH="0" baseline="0" noProof="0" dirty="0" smtClean="0">
                <a:ln>
                  <a:noFill/>
                </a:ln>
                <a:solidFill>
                  <a:srgbClr val="003366"/>
                </a:solidFill>
                <a:effectLst/>
                <a:uLnTx/>
                <a:uFillTx/>
                <a:latin typeface="+mn-lt"/>
                <a:ea typeface="+mn-ea"/>
                <a:cs typeface="+mn-cs"/>
              </a:rPr>
              <a:t>SVD</a:t>
            </a:r>
            <a:r>
              <a:rPr kumimoji="0" lang="zh-CN" altLang="en-US" sz="2800" b="0" i="0" u="none" strike="noStrike" kern="0" cap="none" spc="0" normalizeH="0" baseline="0" noProof="0" dirty="0" smtClean="0">
                <a:ln>
                  <a:noFill/>
                </a:ln>
                <a:solidFill>
                  <a:srgbClr val="003366"/>
                </a:solidFill>
                <a:effectLst/>
                <a:uLnTx/>
                <a:uFillTx/>
                <a:latin typeface="+mn-lt"/>
                <a:ea typeface="+mn-ea"/>
                <a:cs typeface="+mn-cs"/>
              </a:rPr>
              <a:t>分解</a:t>
            </a:r>
            <a:endParaRPr kumimoji="0" lang="en-US" altLang="zh-CN" sz="2800" b="0" i="0" u="none" strike="noStrike" kern="0" cap="none" spc="0" normalizeH="0" baseline="0" noProof="0" dirty="0" smtClean="0">
              <a:ln>
                <a:noFill/>
              </a:ln>
              <a:solidFill>
                <a:srgbClr val="003366"/>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Char char="•"/>
              <a:tabLst/>
              <a:defRPr/>
            </a:pPr>
            <a:endParaRPr lang="en-US" altLang="zh-CN" sz="2800" kern="0" dirty="0" smtClean="0">
              <a:solidFill>
                <a:srgbClr val="003366"/>
              </a:solidFill>
            </a:endParaRPr>
          </a:p>
          <a:p>
            <a:pPr marL="342900" indent="-342900" eaLnBrk="0" fontAlgn="base" hangingPunct="0">
              <a:spcBef>
                <a:spcPts val="1200"/>
              </a:spcBef>
              <a:spcAft>
                <a:spcPct val="0"/>
              </a:spcAft>
              <a:buFontTx/>
              <a:buChar char="•"/>
            </a:pPr>
            <a:r>
              <a:rPr lang="zh-CN" altLang="en-US" sz="2800" kern="0" dirty="0" smtClean="0">
                <a:solidFill>
                  <a:srgbClr val="003366"/>
                </a:solidFill>
              </a:rPr>
              <a:t>多维矩阵（张量，高阶</a:t>
            </a:r>
            <a:r>
              <a:rPr lang="en-US" altLang="zh-CN" sz="2800" kern="0" dirty="0" smtClean="0">
                <a:solidFill>
                  <a:srgbClr val="003366"/>
                </a:solidFill>
              </a:rPr>
              <a:t>SVD</a:t>
            </a:r>
            <a:r>
              <a:rPr lang="zh-CN" altLang="en-US" sz="2800" kern="0" dirty="0" smtClean="0">
                <a:solidFill>
                  <a:srgbClr val="003366"/>
                </a:solidFill>
              </a:rPr>
              <a:t>分解）</a:t>
            </a:r>
            <a:endParaRPr lang="en-US" altLang="en-US" sz="2800" kern="0" dirty="0">
              <a:solidFill>
                <a:srgbClr val="003366"/>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32130" name="Picture 2"/>
          <p:cNvPicPr>
            <a:picLocks noChangeAspect="1" noChangeArrowheads="1"/>
          </p:cNvPicPr>
          <p:nvPr/>
        </p:nvPicPr>
        <p:blipFill>
          <a:blip r:embed="rId2" cstate="print"/>
          <a:srcRect/>
          <a:stretch>
            <a:fillRect/>
          </a:stretch>
        </p:blipFill>
        <p:spPr bwMode="auto">
          <a:xfrm>
            <a:off x="251520" y="548680"/>
            <a:ext cx="8640135" cy="5617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 y="476672"/>
            <a:ext cx="4356991" cy="864097"/>
          </a:xfrm>
        </p:spPr>
        <p:txBody>
          <a:bodyPr>
            <a:normAutofit/>
          </a:bodyPr>
          <a:lstStyle/>
          <a:p>
            <a:pPr algn="l" defTabSz="1845110">
              <a:lnSpc>
                <a:spcPts val="2220"/>
              </a:lnSpc>
            </a:pPr>
            <a:r>
              <a:rPr lang="zh-CN" altLang="en-US" sz="2800" b="1" dirty="0" smtClean="0">
                <a:solidFill>
                  <a:schemeClr val="accent1">
                    <a:lumMod val="50000"/>
                  </a:schemeClr>
                </a:solidFill>
                <a:latin typeface="Times New Roman" pitchFamily="18" charset="0"/>
                <a:ea typeface="+mn-ea"/>
                <a:cs typeface="Times New Roman" pitchFamily="18" charset="0"/>
              </a:rPr>
              <a:t>高阶</a:t>
            </a:r>
            <a:r>
              <a:rPr lang="en-US" altLang="zh-CN" sz="2800" b="1" dirty="0" smtClean="0">
                <a:solidFill>
                  <a:schemeClr val="accent1">
                    <a:lumMod val="50000"/>
                  </a:schemeClr>
                </a:solidFill>
                <a:latin typeface="Times New Roman" pitchFamily="18" charset="0"/>
                <a:ea typeface="+mn-ea"/>
                <a:cs typeface="Times New Roman" pitchFamily="18" charset="0"/>
              </a:rPr>
              <a:t>SVD</a:t>
            </a:r>
            <a:r>
              <a:rPr lang="zh-CN" altLang="en-US" sz="2800" b="1" dirty="0" smtClean="0">
                <a:solidFill>
                  <a:schemeClr val="accent1">
                    <a:lumMod val="50000"/>
                  </a:schemeClr>
                </a:solidFill>
                <a:latin typeface="Times New Roman" pitchFamily="18" charset="0"/>
                <a:ea typeface="+mn-ea"/>
                <a:cs typeface="Times New Roman" pitchFamily="18" charset="0"/>
              </a:rPr>
              <a:t>分解</a:t>
            </a:r>
            <a:endParaRPr lang="zh-CN" altLang="en-US" sz="2800" b="1" dirty="0">
              <a:solidFill>
                <a:schemeClr val="accent1">
                  <a:lumMod val="50000"/>
                </a:schemeClr>
              </a:solidFill>
              <a:latin typeface="Times New Roman" pitchFamily="18" charset="0"/>
              <a:ea typeface="+mn-ea"/>
              <a:cs typeface="Times New Roman" pitchFamily="18" charset="0"/>
            </a:endParaRPr>
          </a:p>
        </p:txBody>
      </p:sp>
      <p:pic>
        <p:nvPicPr>
          <p:cNvPr id="4" name="Picture 2"/>
          <p:cNvPicPr>
            <a:picLocks noGrp="1"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371600"/>
            <a:ext cx="8445862"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43016" y="5181600"/>
            <a:ext cx="5769429"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2301438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06" name="Picture 2"/>
          <p:cNvPicPr>
            <a:picLocks noChangeAspect="1" noChangeArrowheads="1"/>
          </p:cNvPicPr>
          <p:nvPr/>
        </p:nvPicPr>
        <p:blipFill>
          <a:blip r:embed="rId2" cstate="print"/>
          <a:srcRect/>
          <a:stretch>
            <a:fillRect/>
          </a:stretch>
        </p:blipFill>
        <p:spPr bwMode="auto">
          <a:xfrm>
            <a:off x="251520" y="759718"/>
            <a:ext cx="8605693" cy="54055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125" y="-8483525"/>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5" name="Freeform 3"/>
          <p:cNvSpPr/>
          <p:nvPr/>
        </p:nvSpPr>
        <p:spPr>
          <a:xfrm>
            <a:off x="387840" y="-8346365"/>
            <a:ext cx="138167" cy="141783"/>
          </a:xfrm>
          <a:custGeom>
            <a:avLst/>
            <a:gdLst>
              <a:gd name="connsiteX0" fmla="*/ 0 w 68580"/>
              <a:gd name="connsiteY0" fmla="*/ 70104 h 70104"/>
              <a:gd name="connsiteX1" fmla="*/ 68580 w 68580"/>
              <a:gd name="connsiteY1" fmla="*/ 70104 h 70104"/>
              <a:gd name="connsiteX2" fmla="*/ 68580 w 68580"/>
              <a:gd name="connsiteY2" fmla="*/ 0 h 70104"/>
              <a:gd name="connsiteX3" fmla="*/ 0 w 68580"/>
              <a:gd name="connsiteY3" fmla="*/ 0 h 70104"/>
              <a:gd name="connsiteX4" fmla="*/ 0 w 68580"/>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70104">
                <a:moveTo>
                  <a:pt x="0" y="70104"/>
                </a:moveTo>
                <a:lnTo>
                  <a:pt x="68580" y="70104"/>
                </a:lnTo>
                <a:lnTo>
                  <a:pt x="68580" y="0"/>
                </a:lnTo>
                <a:lnTo>
                  <a:pt x="0" y="0"/>
                </a:lnTo>
                <a:lnTo>
                  <a:pt x="0" y="7010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6" name="Freeform 3"/>
          <p:cNvSpPr/>
          <p:nvPr/>
        </p:nvSpPr>
        <p:spPr>
          <a:xfrm>
            <a:off x="526007" y="-8483525"/>
            <a:ext cx="141238" cy="140242"/>
          </a:xfrm>
          <a:custGeom>
            <a:avLst/>
            <a:gdLst>
              <a:gd name="connsiteX0" fmla="*/ 0 w 70104"/>
              <a:gd name="connsiteY0" fmla="*/ 69342 h 69342"/>
              <a:gd name="connsiteX1" fmla="*/ 70103 w 70104"/>
              <a:gd name="connsiteY1" fmla="*/ 69342 h 69342"/>
              <a:gd name="connsiteX2" fmla="*/ 70103 w 70104"/>
              <a:gd name="connsiteY2" fmla="*/ 0 h 69342"/>
              <a:gd name="connsiteX3" fmla="*/ 0 w 70104"/>
              <a:gd name="connsiteY3" fmla="*/ 0 h 69342"/>
              <a:gd name="connsiteX4" fmla="*/ 0 w 70104"/>
              <a:gd name="connsiteY4" fmla="*/ 69342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69342">
                <a:moveTo>
                  <a:pt x="0" y="69342"/>
                </a:moveTo>
                <a:lnTo>
                  <a:pt x="70103" y="69342"/>
                </a:lnTo>
                <a:lnTo>
                  <a:pt x="70103" y="0"/>
                </a:lnTo>
                <a:lnTo>
                  <a:pt x="0" y="0"/>
                </a:lnTo>
                <a:lnTo>
                  <a:pt x="0" y="69342"/>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7" name="Freeform 3"/>
          <p:cNvSpPr/>
          <p:nvPr/>
        </p:nvSpPr>
        <p:spPr>
          <a:xfrm>
            <a:off x="526007" y="-8346365"/>
            <a:ext cx="141238" cy="141783"/>
          </a:xfrm>
          <a:custGeom>
            <a:avLst/>
            <a:gdLst>
              <a:gd name="connsiteX0" fmla="*/ 0 w 70104"/>
              <a:gd name="connsiteY0" fmla="*/ 70104 h 70104"/>
              <a:gd name="connsiteX1" fmla="*/ 70103 w 70104"/>
              <a:gd name="connsiteY1" fmla="*/ 70104 h 70104"/>
              <a:gd name="connsiteX2" fmla="*/ 70103 w 70104"/>
              <a:gd name="connsiteY2" fmla="*/ 0 h 70104"/>
              <a:gd name="connsiteX3" fmla="*/ 0 w 70104"/>
              <a:gd name="connsiteY3" fmla="*/ 0 h 70104"/>
              <a:gd name="connsiteX4" fmla="*/ 0 w 70104"/>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70104">
                <a:moveTo>
                  <a:pt x="0" y="70104"/>
                </a:moveTo>
                <a:lnTo>
                  <a:pt x="70103" y="70104"/>
                </a:lnTo>
                <a:lnTo>
                  <a:pt x="70103" y="0"/>
                </a:lnTo>
                <a:lnTo>
                  <a:pt x="0" y="0"/>
                </a:lnTo>
                <a:lnTo>
                  <a:pt x="0" y="70104"/>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8" name="Freeform 3"/>
          <p:cNvSpPr/>
          <p:nvPr/>
        </p:nvSpPr>
        <p:spPr>
          <a:xfrm>
            <a:off x="251208" y="-8206120"/>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9" name="Freeform 3"/>
          <p:cNvSpPr/>
          <p:nvPr/>
        </p:nvSpPr>
        <p:spPr>
          <a:xfrm>
            <a:off x="106899" y="-8344821"/>
            <a:ext cx="142773" cy="138699"/>
          </a:xfrm>
          <a:custGeom>
            <a:avLst/>
            <a:gdLst>
              <a:gd name="connsiteX0" fmla="*/ 0 w 70866"/>
              <a:gd name="connsiteY0" fmla="*/ 68579 h 68579"/>
              <a:gd name="connsiteX1" fmla="*/ 70866 w 70866"/>
              <a:gd name="connsiteY1" fmla="*/ 68579 h 68579"/>
              <a:gd name="connsiteX2" fmla="*/ 70866 w 70866"/>
              <a:gd name="connsiteY2" fmla="*/ 0 h 68579"/>
              <a:gd name="connsiteX3" fmla="*/ 0 w 70866"/>
              <a:gd name="connsiteY3" fmla="*/ 0 h 68579"/>
              <a:gd name="connsiteX4" fmla="*/ 0 w 70866"/>
              <a:gd name="connsiteY4" fmla="*/ 68579 h 685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866" h="68579">
                <a:moveTo>
                  <a:pt x="0" y="68579"/>
                </a:moveTo>
                <a:lnTo>
                  <a:pt x="70866" y="68579"/>
                </a:lnTo>
                <a:lnTo>
                  <a:pt x="70866" y="0"/>
                </a:lnTo>
                <a:lnTo>
                  <a:pt x="0" y="0"/>
                </a:lnTo>
                <a:lnTo>
                  <a:pt x="0" y="68579"/>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0" name="Freeform 3"/>
          <p:cNvSpPr/>
          <p:nvPr/>
        </p:nvSpPr>
        <p:spPr>
          <a:xfrm>
            <a:off x="387840" y="-8209202"/>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1" name="Freeform 3"/>
          <p:cNvSpPr/>
          <p:nvPr/>
        </p:nvSpPr>
        <p:spPr>
          <a:xfrm>
            <a:off x="251208" y="-8068960"/>
            <a:ext cx="138167" cy="137158"/>
          </a:xfrm>
          <a:custGeom>
            <a:avLst/>
            <a:gdLst>
              <a:gd name="connsiteX0" fmla="*/ 0 w 68580"/>
              <a:gd name="connsiteY0" fmla="*/ 67817 h 67817"/>
              <a:gd name="connsiteX1" fmla="*/ 68580 w 68580"/>
              <a:gd name="connsiteY1" fmla="*/ 67817 h 67817"/>
              <a:gd name="connsiteX2" fmla="*/ 68580 w 68580"/>
              <a:gd name="connsiteY2" fmla="*/ 0 h 67817"/>
              <a:gd name="connsiteX3" fmla="*/ 0 w 68580"/>
              <a:gd name="connsiteY3" fmla="*/ 0 h 67817"/>
              <a:gd name="connsiteX4" fmla="*/ 0 w 68580"/>
              <a:gd name="connsiteY4" fmla="*/ 67817 h 678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7817">
                <a:moveTo>
                  <a:pt x="0" y="67817"/>
                </a:moveTo>
                <a:lnTo>
                  <a:pt x="68580" y="67817"/>
                </a:lnTo>
                <a:lnTo>
                  <a:pt x="68580" y="0"/>
                </a:lnTo>
                <a:lnTo>
                  <a:pt x="0" y="0"/>
                </a:lnTo>
                <a:lnTo>
                  <a:pt x="0" y="67817"/>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2" name="Freeform 3"/>
          <p:cNvSpPr/>
          <p:nvPr/>
        </p:nvSpPr>
        <p:spPr>
          <a:xfrm>
            <a:off x="-25893" y="-8484296"/>
            <a:ext cx="9211164" cy="6935056"/>
          </a:xfrm>
          <a:custGeom>
            <a:avLst/>
            <a:gdLst>
              <a:gd name="connsiteX0" fmla="*/ 4565522 w 4572000"/>
              <a:gd name="connsiteY0" fmla="*/ 6477 h 3429000"/>
              <a:gd name="connsiteX1" fmla="*/ 6476 w 4572000"/>
              <a:gd name="connsiteY1" fmla="*/ 6477 h 3429000"/>
              <a:gd name="connsiteX2" fmla="*/ 6476 w 4572000"/>
              <a:gd name="connsiteY2" fmla="*/ 3422523 h 3429000"/>
              <a:gd name="connsiteX3" fmla="*/ 4565522 w 4572000"/>
              <a:gd name="connsiteY3" fmla="*/ 3422523 h 3429000"/>
              <a:gd name="connsiteX4" fmla="*/ 4565522 w 4572000"/>
              <a:gd name="connsiteY4" fmla="*/ 6477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7"/>
                </a:moveTo>
                <a:lnTo>
                  <a:pt x="6476" y="6477"/>
                </a:lnTo>
                <a:lnTo>
                  <a:pt x="6476" y="3422523"/>
                </a:lnTo>
                <a:lnTo>
                  <a:pt x="4565522" y="3422523"/>
                </a:lnTo>
                <a:lnTo>
                  <a:pt x="4565522" y="647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3" name="Freeform 3"/>
          <p:cNvSpPr/>
          <p:nvPr/>
        </p:nvSpPr>
        <p:spPr>
          <a:xfrm>
            <a:off x="-25125" y="-35086"/>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1" name="Freeform 3"/>
          <p:cNvSpPr/>
          <p:nvPr/>
        </p:nvSpPr>
        <p:spPr>
          <a:xfrm>
            <a:off x="-25893" y="-35856"/>
            <a:ext cx="9211164" cy="6935056"/>
          </a:xfrm>
          <a:custGeom>
            <a:avLst/>
            <a:gdLst>
              <a:gd name="connsiteX0" fmla="*/ 4565522 w 4572000"/>
              <a:gd name="connsiteY0" fmla="*/ 6476 h 3429000"/>
              <a:gd name="connsiteX1" fmla="*/ 6476 w 4572000"/>
              <a:gd name="connsiteY1" fmla="*/ 6476 h 3429000"/>
              <a:gd name="connsiteX2" fmla="*/ 6476 w 4572000"/>
              <a:gd name="connsiteY2" fmla="*/ 3422522 h 3429000"/>
              <a:gd name="connsiteX3" fmla="*/ 4565522 w 4572000"/>
              <a:gd name="connsiteY3" fmla="*/ 3422522 h 3429000"/>
              <a:gd name="connsiteX4" fmla="*/ 4565522 w 4572000"/>
              <a:gd name="connsiteY4" fmla="*/ 6476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6"/>
                </a:moveTo>
                <a:lnTo>
                  <a:pt x="6476" y="6476"/>
                </a:lnTo>
                <a:lnTo>
                  <a:pt x="6476" y="3422522"/>
                </a:lnTo>
                <a:lnTo>
                  <a:pt x="4565522" y="3422522"/>
                </a:lnTo>
                <a:lnTo>
                  <a:pt x="4565522" y="64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 name="TextBox 1"/>
          <p:cNvSpPr txBox="1"/>
          <p:nvPr/>
        </p:nvSpPr>
        <p:spPr>
          <a:xfrm>
            <a:off x="511731" y="616449"/>
            <a:ext cx="5179688" cy="657413"/>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Novel Context-Specific</a:t>
            </a:r>
            <a:r>
              <a:rPr lang="zh-CN" altLang="en-US" sz="2000" b="1" dirty="0" smtClean="0">
                <a:solidFill>
                  <a:schemeClr val="accent1">
                    <a:lumMod val="50000"/>
                  </a:schemeClr>
                </a:solidFill>
                <a:latin typeface="Times New Roman" pitchFamily="18" charset="0"/>
                <a:cs typeface="Times New Roman" pitchFamily="18" charset="0"/>
              </a:rPr>
              <a:t> </a:t>
            </a:r>
            <a:r>
              <a:rPr lang="en-US" altLang="zh-CN" sz="2000" b="1" dirty="0" smtClean="0">
                <a:solidFill>
                  <a:schemeClr val="accent1">
                    <a:lumMod val="50000"/>
                  </a:schemeClr>
                </a:solidFill>
                <a:latin typeface="Times New Roman" pitchFamily="18" charset="0"/>
                <a:cs typeface="Times New Roman" pitchFamily="18" charset="0"/>
              </a:rPr>
              <a:t>Recommendation Types</a:t>
            </a:r>
          </a:p>
          <a:p>
            <a:pPr defTabSz="1845110">
              <a:lnSpc>
                <a:spcPts val="2220"/>
              </a:lnSpc>
            </a:pP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25" name="TextBox 1"/>
          <p:cNvSpPr txBox="1"/>
          <p:nvPr/>
        </p:nvSpPr>
        <p:spPr>
          <a:xfrm>
            <a:off x="539553" y="1484784"/>
            <a:ext cx="4387420"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在某种上下文环境下推荐某人某物某事</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27" name="TextBox 1"/>
          <p:cNvSpPr txBox="1"/>
          <p:nvPr/>
        </p:nvSpPr>
        <p:spPr>
          <a:xfrm>
            <a:off x="938744" y="1959519"/>
            <a:ext cx="4405052" cy="375284"/>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E.g., </a:t>
            </a:r>
            <a:r>
              <a:rPr lang="zh-CN" altLang="en-US" sz="2000" b="1" dirty="0" smtClean="0">
                <a:solidFill>
                  <a:schemeClr val="accent1">
                    <a:lumMod val="50000"/>
                  </a:schemeClr>
                </a:solidFill>
                <a:latin typeface="Times New Roman" pitchFamily="18" charset="0"/>
                <a:cs typeface="Times New Roman" pitchFamily="18" charset="0"/>
              </a:rPr>
              <a:t>在</a:t>
            </a:r>
            <a:r>
              <a:rPr lang="zh-CN" altLang="en-US" sz="2000" dirty="0" smtClean="0">
                <a:solidFill>
                  <a:srgbClr val="FF0000"/>
                </a:solidFill>
                <a:latin typeface="Times New Roman" pitchFamily="18" charset="0"/>
                <a:cs typeface="Times New Roman" pitchFamily="18" charset="0"/>
              </a:rPr>
              <a:t>春季学期</a:t>
            </a:r>
            <a:r>
              <a:rPr lang="zh-CN" altLang="en-US" sz="2000" b="1" dirty="0" smtClean="0">
                <a:solidFill>
                  <a:schemeClr val="accent1">
                    <a:lumMod val="50000"/>
                  </a:schemeClr>
                </a:solidFill>
                <a:latin typeface="Times New Roman" pitchFamily="18" charset="0"/>
                <a:cs typeface="Times New Roman" pitchFamily="18" charset="0"/>
              </a:rPr>
              <a:t>为张三推荐最好的课程</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29" name="TextBox 1"/>
          <p:cNvSpPr txBox="1"/>
          <p:nvPr/>
        </p:nvSpPr>
        <p:spPr>
          <a:xfrm>
            <a:off x="539552" y="2769053"/>
            <a:ext cx="4129336" cy="375284"/>
          </a:xfrm>
          <a:prstGeom prst="rect">
            <a:avLst/>
          </a:prstGeom>
          <a:noFill/>
        </p:spPr>
        <p:txBody>
          <a:bodyPr wrap="none" lIns="0" tIns="0" rIns="0" bIns="92255" rtlCol="0">
            <a:spAutoFit/>
          </a:bodyPr>
          <a:lstStyle/>
          <a:p>
            <a:pPr defTabSz="1845110">
              <a:lnSpc>
                <a:spcPts val="2220"/>
              </a:lnSpc>
            </a:pPr>
            <a:r>
              <a:rPr lang="zh-CN" altLang="en-US" sz="2000" b="1" dirty="0" smtClean="0">
                <a:solidFill>
                  <a:schemeClr val="accent1">
                    <a:lumMod val="50000"/>
                  </a:schemeClr>
                </a:solidFill>
                <a:latin typeface="Times New Roman" pitchFamily="18" charset="0"/>
                <a:cs typeface="Times New Roman" pitchFamily="18" charset="0"/>
              </a:rPr>
              <a:t>为某人某物某事推荐最适合的上下文</a:t>
            </a:r>
            <a:endParaRPr lang="en-US" altLang="zh-CN" sz="2000" b="1" dirty="0" smtClean="0">
              <a:solidFill>
                <a:schemeClr val="accent1">
                  <a:lumMod val="50000"/>
                </a:schemeClr>
              </a:solidFill>
              <a:latin typeface="Times New Roman" pitchFamily="18" charset="0"/>
              <a:cs typeface="Times New Roman" pitchFamily="18" charset="0"/>
            </a:endParaRPr>
          </a:p>
        </p:txBody>
      </p:sp>
      <p:sp>
        <p:nvSpPr>
          <p:cNvPr id="31" name="TextBox 1"/>
          <p:cNvSpPr txBox="1"/>
          <p:nvPr/>
        </p:nvSpPr>
        <p:spPr>
          <a:xfrm>
            <a:off x="923350" y="3411189"/>
            <a:ext cx="4421082" cy="323988"/>
          </a:xfrm>
          <a:prstGeom prst="rect">
            <a:avLst/>
          </a:prstGeom>
          <a:noFill/>
        </p:spPr>
        <p:txBody>
          <a:bodyPr wrap="none" lIns="0" tIns="0" rIns="0" bIns="92255" rtlCol="0">
            <a:spAutoFit/>
          </a:bodyPr>
          <a:lstStyle/>
          <a:p>
            <a:pPr defTabSz="1845110">
              <a:lnSpc>
                <a:spcPts val="1816"/>
              </a:lnSpc>
            </a:pPr>
            <a:r>
              <a:rPr lang="en-US" altLang="zh-CN" sz="2000" b="1" dirty="0" smtClean="0">
                <a:solidFill>
                  <a:schemeClr val="accent1">
                    <a:lumMod val="50000"/>
                  </a:schemeClr>
                </a:solidFill>
                <a:latin typeface="Times New Roman" pitchFamily="18" charset="0"/>
                <a:cs typeface="Times New Roman" pitchFamily="18" charset="0"/>
              </a:rPr>
              <a:t>E.g., </a:t>
            </a:r>
            <a:r>
              <a:rPr lang="zh-CN" altLang="en-US" sz="2000" b="1" dirty="0" smtClean="0">
                <a:solidFill>
                  <a:schemeClr val="accent1">
                    <a:lumMod val="50000"/>
                  </a:schemeClr>
                </a:solidFill>
                <a:latin typeface="Times New Roman" pitchFamily="18" charset="0"/>
                <a:cs typeface="Times New Roman" pitchFamily="18" charset="0"/>
              </a:rPr>
              <a:t>推荐李四去夏威夷度假的</a:t>
            </a:r>
            <a:r>
              <a:rPr lang="zh-CN" altLang="en-US" sz="2000" dirty="0" smtClean="0">
                <a:solidFill>
                  <a:srgbClr val="FF0000"/>
                </a:solidFill>
                <a:latin typeface="Times New Roman" pitchFamily="18" charset="0"/>
                <a:cs typeface="Times New Roman" pitchFamily="18" charset="0"/>
              </a:rPr>
              <a:t>最佳时期</a:t>
            </a:r>
            <a:endParaRPr lang="en-US" altLang="zh-CN" sz="2000"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基于上下文的推荐系统：总结</a:t>
            </a:r>
            <a:endParaRPr lang="en-US" dirty="0"/>
          </a:p>
        </p:txBody>
      </p:sp>
      <p:sp>
        <p:nvSpPr>
          <p:cNvPr id="3" name="Inhaltsplatzhalter 2"/>
          <p:cNvSpPr>
            <a:spLocks noGrp="1"/>
          </p:cNvSpPr>
          <p:nvPr>
            <p:ph idx="1"/>
          </p:nvPr>
        </p:nvSpPr>
        <p:spPr/>
        <p:txBody>
          <a:bodyPr/>
          <a:lstStyle/>
          <a:p>
            <a:pPr>
              <a:lnSpc>
                <a:spcPct val="150000"/>
              </a:lnSpc>
            </a:pPr>
            <a:r>
              <a:rPr lang="zh-CN" altLang="en-US" dirty="0" smtClean="0">
                <a:solidFill>
                  <a:srgbClr val="FF0000"/>
                </a:solidFill>
              </a:rPr>
              <a:t>抽取与推荐行为相关的上下文特征</a:t>
            </a:r>
            <a:r>
              <a:rPr lang="zh-CN" altLang="en-US" dirty="0" smtClean="0"/>
              <a:t>很重要，可以借助机器学习技术</a:t>
            </a:r>
            <a:endParaRPr lang="en-US" altLang="zh-CN" dirty="0" smtClean="0"/>
          </a:p>
          <a:p>
            <a:pPr marL="342900" lvl="1" indent="-342900">
              <a:lnSpc>
                <a:spcPct val="150000"/>
              </a:lnSpc>
              <a:spcBef>
                <a:spcPts val="1200"/>
              </a:spcBef>
              <a:buNone/>
            </a:pPr>
            <a:r>
              <a:rPr lang="zh-CN" altLang="en-US" sz="2000" b="1" dirty="0" smtClean="0">
                <a:ea typeface="+mn-ea"/>
                <a:cs typeface="+mn-cs"/>
              </a:rPr>
              <a:t>    （如隐马尔科夫模型，贝叶斯网络等）</a:t>
            </a:r>
            <a:endParaRPr lang="en-US" altLang="zh-CN" sz="2000" b="1" dirty="0" smtClean="0">
              <a:ea typeface="+mn-ea"/>
              <a:cs typeface="+mn-cs"/>
            </a:endParaRPr>
          </a:p>
          <a:p>
            <a:pPr>
              <a:lnSpc>
                <a:spcPct val="150000"/>
              </a:lnSpc>
            </a:pPr>
            <a:r>
              <a:rPr lang="zh-CN" altLang="en-US" dirty="0" smtClean="0"/>
              <a:t>给定某种上下文情形，</a:t>
            </a:r>
            <a:r>
              <a:rPr lang="zh-CN" altLang="en-US" dirty="0" smtClean="0">
                <a:solidFill>
                  <a:srgbClr val="FF0000"/>
                </a:solidFill>
              </a:rPr>
              <a:t>选择最合适的推荐方法</a:t>
            </a:r>
            <a:r>
              <a:rPr lang="zh-CN" altLang="en-US" dirty="0" smtClean="0"/>
              <a:t>（</a:t>
            </a:r>
            <a:r>
              <a:rPr lang="en-US" altLang="zh-CN" dirty="0" smtClean="0"/>
              <a:t>contextual pre-filtering, post-filtering, or</a:t>
            </a:r>
            <a:r>
              <a:rPr lang="zh-CN" altLang="en-US" dirty="0" smtClean="0"/>
              <a:t> </a:t>
            </a:r>
            <a:r>
              <a:rPr lang="en-US" altLang="zh-CN" dirty="0" smtClean="0"/>
              <a:t>contextual</a:t>
            </a:r>
            <a:r>
              <a:rPr lang="zh-CN" altLang="en-US" dirty="0" smtClean="0"/>
              <a:t> </a:t>
            </a:r>
            <a:r>
              <a:rPr lang="en-US" altLang="zh-CN" dirty="0" smtClean="0"/>
              <a:t>modeling</a:t>
            </a:r>
            <a:r>
              <a:rPr lang="zh-CN" altLang="en-US" dirty="0" smtClean="0"/>
              <a:t>）</a:t>
            </a:r>
            <a:endParaRPr lang="en-US" altLang="zh-CN" dirty="0" smtClean="0"/>
          </a:p>
          <a:p>
            <a:pPr>
              <a:lnSpc>
                <a:spcPct val="150000"/>
              </a:lnSpc>
            </a:pPr>
            <a:r>
              <a:rPr lang="zh-CN" altLang="en-US" dirty="0" smtClean="0"/>
              <a:t>其他推荐系统通常都需要考虑的问题</a:t>
            </a:r>
            <a:endParaRPr lang="en-US" altLang="zh-CN" dirty="0" smtClean="0"/>
          </a:p>
          <a:p>
            <a:pPr lvl="1">
              <a:lnSpc>
                <a:spcPct val="150000"/>
              </a:lnSpc>
            </a:pPr>
            <a:r>
              <a:rPr lang="zh-CN" altLang="en-US" dirty="0" smtClean="0"/>
              <a:t>如何</a:t>
            </a:r>
            <a:r>
              <a:rPr lang="zh-CN" altLang="en-US" dirty="0" smtClean="0">
                <a:solidFill>
                  <a:srgbClr val="FF0000"/>
                </a:solidFill>
              </a:rPr>
              <a:t>获取相关数据</a:t>
            </a:r>
            <a:r>
              <a:rPr lang="zh-CN" altLang="en-US" dirty="0" smtClean="0"/>
              <a:t>以支持算法设计</a:t>
            </a:r>
            <a:endParaRPr lang="en-US" altLang="zh-CN" dirty="0" smtClean="0"/>
          </a:p>
          <a:p>
            <a:pPr lvl="1">
              <a:lnSpc>
                <a:spcPct val="150000"/>
              </a:lnSpc>
            </a:pPr>
            <a:r>
              <a:rPr lang="zh-CN" altLang="en-US" dirty="0" smtClean="0"/>
              <a:t>如何</a:t>
            </a:r>
            <a:r>
              <a:rPr lang="zh-CN" altLang="en-US" dirty="0" smtClean="0">
                <a:solidFill>
                  <a:srgbClr val="FF0000"/>
                </a:solidFill>
              </a:rPr>
              <a:t>进行试验以验证算法的有效性</a:t>
            </a:r>
            <a:endParaRPr lang="en-US" altLang="zh-CN" dirty="0" smtClean="0">
              <a:solidFill>
                <a:srgbClr val="FF0000"/>
              </a:solidFill>
            </a:endParaRPr>
          </a:p>
          <a:p>
            <a:endParaRPr lang="en-US" altLang="zh-CN" dirty="0" smtClean="0"/>
          </a:p>
          <a:p>
            <a:endParaRPr lang="en-US" altLang="zh-CN"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大数据环境下的推荐系统：特点与挑战</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虽然推荐系统己经被成功运用于很多大型系统及网站，但是在当前大数据的时代背景下，推荐系统的应用场景越来越多样，推荐系统不仅面临数据稀疏、冷启动、兴趣偏见等传统难题，还面临由大数据引发的更多、更复杂的实际问题</a:t>
            </a:r>
            <a:endParaRPr lang="zh-CN" alt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大数据环境下的推荐系统：特点与挑战</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例如，用户数目越来越多，海量用户同时访问推荐系统所造成的性能压力，使传统的基于单架构的推荐系统不再适用</a:t>
            </a:r>
            <a:endParaRPr lang="en-US" altLang="zh-CN" dirty="0" smtClean="0"/>
          </a:p>
          <a:p>
            <a:pPr>
              <a:lnSpc>
                <a:spcPct val="150000"/>
              </a:lnSpc>
            </a:pPr>
            <a:r>
              <a:rPr lang="zh-CN" altLang="en-US" dirty="0" smtClean="0"/>
              <a:t>同时</a:t>
            </a:r>
            <a:r>
              <a:rPr lang="en-US" dirty="0" smtClean="0"/>
              <a:t>Web </a:t>
            </a:r>
            <a:r>
              <a:rPr lang="zh-CN" altLang="en-US" dirty="0" smtClean="0"/>
              <a:t>服务器处理系统请求在大数据集下变得越来越多，</a:t>
            </a:r>
            <a:r>
              <a:rPr lang="en-US" dirty="0" smtClean="0"/>
              <a:t>Web</a:t>
            </a:r>
            <a:r>
              <a:rPr lang="zh-CN" altLang="en-US" dirty="0" smtClean="0"/>
              <a:t>服务器响应速度缓慢制约了当前推荐系统为大数据集提供推荐</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大数据环境下的推荐系统：特点与挑战</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另外，基于实时模式的推荐在大数据集下面临着严峻考验，用户难以忍受超过秒级的推荐结果返回时间</a:t>
            </a:r>
            <a:endParaRPr lang="en-US" altLang="zh-CN" dirty="0" smtClean="0"/>
          </a:p>
          <a:p>
            <a:pPr>
              <a:lnSpc>
                <a:spcPct val="150000"/>
              </a:lnSpc>
            </a:pPr>
            <a:r>
              <a:rPr lang="zh-CN" altLang="en-US" dirty="0" smtClean="0"/>
              <a:t>传统推荐系统的单一数据库存储技术在大数据集下变得不再适用，急需一种对外提供统一接口、对内采用多种混合模式存储的存储架构来满足大数据集下各种数据文件的存储</a:t>
            </a:r>
            <a:endParaRPr lang="en-US" altLang="zh-CN" dirty="0" smtClean="0"/>
          </a:p>
          <a:p>
            <a:pPr>
              <a:lnSpc>
                <a:spcPct val="150000"/>
              </a:lnSpc>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推荐系统的架构</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用户接口除了应具有布局合理、界面美观、使用方便等基本要求外，还应有助于用户主动</a:t>
            </a:r>
            <a:r>
              <a:rPr lang="en-US" dirty="0" smtClean="0"/>
              <a:t> </a:t>
            </a:r>
            <a:r>
              <a:rPr lang="zh-CN" altLang="en-US" dirty="0" smtClean="0"/>
              <a:t>提供反馈。主要有两种类型的接口：</a:t>
            </a:r>
            <a:r>
              <a:rPr lang="en-US" dirty="0" smtClean="0"/>
              <a:t>Web</a:t>
            </a:r>
            <a:r>
              <a:rPr lang="zh-CN" altLang="en-US" dirty="0" smtClean="0"/>
              <a:t>端（</a:t>
            </a:r>
            <a:r>
              <a:rPr lang="en-US" dirty="0" smtClean="0"/>
              <a:t>Web-based</a:t>
            </a:r>
            <a:r>
              <a:rPr lang="zh-CN" altLang="en-US" dirty="0" smtClean="0"/>
              <a:t>）和移动端（</a:t>
            </a:r>
            <a:r>
              <a:rPr lang="en-US" dirty="0" smtClean="0"/>
              <a:t>Mobile-based</a:t>
            </a:r>
            <a:r>
              <a:rPr lang="zh-CN" altLang="en-US" dirty="0" smtClean="0"/>
              <a:t>） </a:t>
            </a:r>
            <a:r>
              <a:rPr lang="en-US" dirty="0" smtClean="0"/>
              <a:t> </a:t>
            </a:r>
            <a:endParaRPr lang="zh-CN" alt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大数据环境下的推荐系统：特点与挑战</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并且，传统推荐系统在推荐算法上采取的是单机节点的计算方式，不能满足大数据集下海量用户产生的大数据集上的计算需求</a:t>
            </a:r>
            <a:r>
              <a:rPr lang="en-US" baseline="30000" dirty="0" smtClean="0"/>
              <a:t>[</a:t>
            </a:r>
          </a:p>
          <a:p>
            <a:pPr>
              <a:lnSpc>
                <a:spcPct val="150000"/>
              </a:lnSpc>
            </a:pPr>
            <a:r>
              <a:rPr lang="zh-CN" altLang="en-US" dirty="0" smtClean="0"/>
              <a:t>大数据本身具有的复杂性、不确定性和涌现性也给推荐系统带来诸多新的挑战，传统推荐系统的时间效率、空间效率和推荐准确度都遇到严重的瓶颈</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大数据环境下的推荐系统：关键技术</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solidFill>
                  <a:srgbClr val="FF0000"/>
                </a:solidFill>
              </a:rPr>
              <a:t>采用分布式文件系统管理数据</a:t>
            </a:r>
            <a:endParaRPr lang="en-US" altLang="zh-CN" dirty="0" smtClean="0">
              <a:solidFill>
                <a:srgbClr val="FF0000"/>
              </a:solidFill>
            </a:endParaRPr>
          </a:p>
          <a:p>
            <a:pPr>
              <a:lnSpc>
                <a:spcPct val="150000"/>
              </a:lnSpc>
            </a:pPr>
            <a:r>
              <a:rPr lang="zh-CN" altLang="en-US" dirty="0" smtClean="0"/>
              <a:t>采用基于集群技术的分布式计算框架</a:t>
            </a:r>
            <a:endParaRPr lang="en-US" altLang="zh-CN" dirty="0" smtClean="0"/>
          </a:p>
          <a:p>
            <a:pPr>
              <a:lnSpc>
                <a:spcPct val="150000"/>
              </a:lnSpc>
            </a:pPr>
            <a:r>
              <a:rPr lang="zh-CN" altLang="en-US" dirty="0" smtClean="0"/>
              <a:t>推荐算法并行化</a:t>
            </a:r>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endParaRPr lang="en-US" altLang="zh-CN" dirty="0" smtClean="0">
              <a:solidFill>
                <a:srgbClr val="FF0000"/>
              </a:solidFill>
            </a:endParaRPr>
          </a:p>
        </p:txBody>
      </p:sp>
      <p:sp>
        <p:nvSpPr>
          <p:cNvPr id="3" name="内容占位符 2"/>
          <p:cNvSpPr>
            <a:spLocks noGrp="1"/>
          </p:cNvSpPr>
          <p:nvPr>
            <p:ph idx="1"/>
          </p:nvPr>
        </p:nvSpPr>
        <p:spPr/>
        <p:txBody>
          <a:bodyPr/>
          <a:lstStyle/>
          <a:p>
            <a:r>
              <a:rPr lang="zh-CN" altLang="en-US" dirty="0" smtClean="0"/>
              <a:t>传统的推荐系统技术主要处理小文件存储和少量数据计算，大多是面向服务器的架构，中心服务器需要收集用户的浏览记录、购买记录、评分记录等大量的交互信息来为单个用户定制个性化推荐</a:t>
            </a:r>
            <a:endParaRPr lang="en-US" altLang="zh-CN" dirty="0" smtClean="0"/>
          </a:p>
          <a:p>
            <a:r>
              <a:rPr lang="zh-CN" altLang="en-US" dirty="0" smtClean="0"/>
              <a:t>当数据规模过大，数据无法全部载入服务器内存时，就算采用外存置换算法和多线程技术，依然会出现</a:t>
            </a:r>
            <a:r>
              <a:rPr lang="en-US" dirty="0" smtClean="0"/>
              <a:t>IO </a:t>
            </a:r>
            <a:r>
              <a:rPr lang="zh-CN" altLang="en-US" dirty="0" smtClean="0"/>
              <a:t>上的性能瓶颈，致使任务执行效率过低，产生推荐结果的时间过长</a:t>
            </a:r>
            <a:endParaRPr lang="en-US" altLang="zh-CN" dirty="0" smtClean="0"/>
          </a:p>
          <a:p>
            <a:r>
              <a:rPr lang="zh-CN" altLang="en-US" dirty="0" smtClean="0"/>
              <a:t>对于面向海量用户和海量数据的推荐系统，基于集中式的中心服务器的推荐系统在时间和空间复杂性上无法满足大数据背景下推荐系统快速变化的需求</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大数据推荐系统采用基于集群技术的分布式文件系统管理数据</a:t>
            </a:r>
            <a:endParaRPr lang="en-US" altLang="zh-CN" dirty="0" smtClean="0"/>
          </a:p>
          <a:p>
            <a:r>
              <a:rPr lang="zh-CN" altLang="en-US" dirty="0" smtClean="0"/>
              <a:t>建立一种高并发、可扩展、能处理海量数据的大数据推荐系统架构是非常关键的，它能为大数据集的处理提供强有力的支持</a:t>
            </a:r>
            <a:endParaRPr lang="en-US" altLang="zh-CN" dirty="0" smtClean="0"/>
          </a:p>
          <a:p>
            <a:r>
              <a:rPr lang="en-US" dirty="0" smtClean="0"/>
              <a:t> </a:t>
            </a:r>
            <a:r>
              <a:rPr lang="en-US" dirty="0" err="1" smtClean="0"/>
              <a:t>Hadoop</a:t>
            </a:r>
            <a:r>
              <a:rPr lang="en-US" dirty="0" smtClean="0"/>
              <a:t> </a:t>
            </a:r>
            <a:r>
              <a:rPr lang="zh-CN" altLang="en-US" dirty="0" smtClean="0"/>
              <a:t>的分布式文件系统</a:t>
            </a:r>
            <a:r>
              <a:rPr lang="en-US" dirty="0" smtClean="0"/>
              <a:t> HDFS</a:t>
            </a:r>
            <a:r>
              <a:rPr lang="zh-CN" altLang="en-US" dirty="0" smtClean="0"/>
              <a:t>（</a:t>
            </a:r>
            <a:r>
              <a:rPr lang="en-US" dirty="0" err="1" smtClean="0"/>
              <a:t>Hadoop</a:t>
            </a:r>
            <a:r>
              <a:rPr lang="en-US" dirty="0" smtClean="0"/>
              <a:t> distributed file system</a:t>
            </a:r>
            <a:r>
              <a:rPr lang="zh-CN" altLang="en-US" dirty="0" smtClean="0"/>
              <a:t>）架构是其中的典型</a:t>
            </a:r>
            <a:endParaRPr lang="en-US" altLang="zh-CN" dirty="0" smtClean="0"/>
          </a:p>
          <a:p>
            <a:pPr lvl="1"/>
            <a:r>
              <a:rPr lang="zh-CN" altLang="en-US" dirty="0" smtClean="0"/>
              <a:t>与传统的文件系统不同，数据文件并非存储在本地单一节点上，而是通过网络存取在多台节点上</a:t>
            </a:r>
            <a:endParaRPr lang="en-US" altLang="zh-CN" dirty="0" smtClean="0"/>
          </a:p>
          <a:p>
            <a:pPr lvl="1"/>
            <a:r>
              <a:rPr lang="zh-CN" altLang="en-US" dirty="0" smtClean="0"/>
              <a:t>并且文件的位置索引管理一般都由一台或几台中心节点负责</a:t>
            </a:r>
            <a:endParaRPr lang="en-US" altLang="zh-CN" dirty="0" smtClean="0"/>
          </a:p>
          <a:p>
            <a:pPr lvl="1"/>
            <a:r>
              <a:rPr lang="zh-CN" altLang="en-US" dirty="0" smtClean="0"/>
              <a:t>客户端从集群中读写数据时，首先通过中心节点获取文件的位置，然后与集群中的节点通信，客户端通过网络从节点读取数据到本地或把数据从本地写入节点</a:t>
            </a:r>
            <a:endParaRPr lang="en-US" altLang="zh-CN" dirty="0" smtClean="0"/>
          </a:p>
          <a:p>
            <a:pPr lvl="1"/>
            <a:r>
              <a:rPr lang="zh-CN" altLang="en-US" dirty="0" smtClean="0"/>
              <a:t>在这个过程中由</a:t>
            </a:r>
            <a:r>
              <a:rPr lang="en-US" dirty="0" smtClean="0"/>
              <a:t> HDFS </a:t>
            </a:r>
            <a:r>
              <a:rPr lang="zh-CN" altLang="en-US" dirty="0" smtClean="0"/>
              <a:t>来管理数据冗余存储、大文件的切分、中间网络通信、数据出错恢复等，客户端根据</a:t>
            </a:r>
            <a:r>
              <a:rPr lang="en-US" dirty="0" smtClean="0"/>
              <a:t> HDFS </a:t>
            </a:r>
            <a:r>
              <a:rPr lang="zh-CN" altLang="en-US" dirty="0" smtClean="0"/>
              <a:t>提供的接口进行调用即可，非常方便</a:t>
            </a:r>
            <a:endParaRPr lang="zh-CN" alt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大数据环境下的推荐系统：关键技术</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采用分布式文件系统管理数据</a:t>
            </a:r>
            <a:endParaRPr lang="en-US" altLang="zh-CN" dirty="0" smtClean="0"/>
          </a:p>
          <a:p>
            <a:pPr>
              <a:lnSpc>
                <a:spcPct val="150000"/>
              </a:lnSpc>
            </a:pPr>
            <a:r>
              <a:rPr lang="zh-CN" altLang="en-US" dirty="0" smtClean="0">
                <a:solidFill>
                  <a:srgbClr val="FF0000"/>
                </a:solidFill>
              </a:rPr>
              <a:t>采用基于集群技术的分布式计算框架</a:t>
            </a:r>
            <a:endParaRPr lang="en-US" altLang="zh-CN" dirty="0" smtClean="0">
              <a:solidFill>
                <a:srgbClr val="FF0000"/>
              </a:solidFill>
            </a:endParaRPr>
          </a:p>
          <a:p>
            <a:pPr>
              <a:lnSpc>
                <a:spcPct val="150000"/>
              </a:lnSpc>
            </a:pPr>
            <a:r>
              <a:rPr lang="zh-CN" altLang="en-US" dirty="0" smtClean="0"/>
              <a:t>推荐算法并行化</a:t>
            </a:r>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集群上实现分布式计算的框架很多，</a:t>
            </a:r>
            <a:r>
              <a:rPr lang="en-US" dirty="0" err="1" smtClean="0"/>
              <a:t>Hadoop</a:t>
            </a:r>
            <a:r>
              <a:rPr lang="zh-CN" altLang="en-US" dirty="0" smtClean="0"/>
              <a:t>中的</a:t>
            </a:r>
            <a:r>
              <a:rPr lang="en-US" dirty="0" err="1" smtClean="0"/>
              <a:t>MapReduce</a:t>
            </a:r>
            <a:r>
              <a:rPr lang="en-US" dirty="0" smtClean="0"/>
              <a:t> </a:t>
            </a:r>
            <a:r>
              <a:rPr lang="zh-CN" altLang="en-US" dirty="0" smtClean="0"/>
              <a:t>作为推荐算法并行化的依托平台，既是一种分布式的计算框架，也是一种新型的分布式并行计算编程模型，应用于大规模数据的并行处理，是一种常见的开源计算框架</a:t>
            </a:r>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en-US" dirty="0" err="1" smtClean="0"/>
              <a:t>MapReduce</a:t>
            </a:r>
            <a:r>
              <a:rPr lang="zh-CN" altLang="en-US" dirty="0" smtClean="0"/>
              <a:t>算法的核心思想是“分而治之”，把对大规模数据集的操作，分发给一个主节点管理下的各个分节点共同完成，然后通过整合各个节点的中间结果，得到最终结果</a:t>
            </a:r>
            <a:endParaRPr lang="en-US" altLang="zh-CN" dirty="0" smtClean="0"/>
          </a:p>
          <a:p>
            <a:pPr>
              <a:lnSpc>
                <a:spcPct val="150000"/>
              </a:lnSpc>
            </a:pPr>
            <a:r>
              <a:rPr lang="en-US" dirty="0" err="1" smtClean="0"/>
              <a:t>MapReduce</a:t>
            </a:r>
            <a:r>
              <a:rPr lang="en-US" dirty="0" smtClean="0"/>
              <a:t> </a:t>
            </a:r>
            <a:r>
              <a:rPr lang="zh-CN" altLang="en-US" dirty="0" smtClean="0"/>
              <a:t>框架负责处理并行编程中分布式存储、工作调度、负载均衡、容错均衡、容错处理以及网络通信等复杂问题，把处理过程高度抽象为两个函数：</a:t>
            </a:r>
            <a:r>
              <a:rPr lang="en-US" dirty="0" smtClean="0"/>
              <a:t>map</a:t>
            </a:r>
            <a:r>
              <a:rPr lang="zh-CN" altLang="en-US" dirty="0" smtClean="0"/>
              <a:t>和</a:t>
            </a:r>
            <a:r>
              <a:rPr lang="en-US" dirty="0" smtClean="0"/>
              <a:t>reduce</a:t>
            </a:r>
            <a:r>
              <a:rPr lang="zh-CN" altLang="en-US" dirty="0" smtClean="0"/>
              <a:t>。</a:t>
            </a:r>
            <a:r>
              <a:rPr lang="en-US" dirty="0" smtClean="0"/>
              <a:t>map</a:t>
            </a:r>
            <a:r>
              <a:rPr lang="zh-CN" altLang="en-US" dirty="0" smtClean="0"/>
              <a:t>负责把任务分解成多个任务，</a:t>
            </a:r>
            <a:r>
              <a:rPr lang="en-US" dirty="0" smtClean="0"/>
              <a:t>reduce</a:t>
            </a:r>
            <a:r>
              <a:rPr lang="zh-CN" altLang="en-US" dirty="0" smtClean="0"/>
              <a:t>负责把分解后多任务处理的结果汇总起来</a:t>
            </a:r>
            <a:endParaRPr lang="en-US" altLang="zh-CN" dirty="0" smtClean="0"/>
          </a:p>
          <a:p>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例如，</a:t>
            </a:r>
            <a:r>
              <a:rPr lang="en-US" dirty="0" smtClean="0"/>
              <a:t>2010 </a:t>
            </a:r>
            <a:r>
              <a:rPr lang="zh-CN" altLang="en-US" dirty="0" smtClean="0"/>
              <a:t>年，</a:t>
            </a:r>
            <a:r>
              <a:rPr lang="en-US" dirty="0" err="1" smtClean="0"/>
              <a:t>Zhi</a:t>
            </a:r>
            <a:r>
              <a:rPr lang="en-US" dirty="0" smtClean="0"/>
              <a:t>-Dan Zhao</a:t>
            </a:r>
            <a:r>
              <a:rPr lang="zh-CN" altLang="en-US" dirty="0" smtClean="0"/>
              <a:t>等人针对协同过滤算法的计算复杂性在大规模推荐系统下的局限性，在</a:t>
            </a:r>
            <a:r>
              <a:rPr lang="en-US" dirty="0" smtClean="0"/>
              <a:t> </a:t>
            </a:r>
            <a:r>
              <a:rPr lang="en-US" dirty="0" err="1" smtClean="0"/>
              <a:t>Hadoop</a:t>
            </a:r>
            <a:r>
              <a:rPr lang="zh-CN" altLang="en-US" dirty="0" smtClean="0"/>
              <a:t>平台上实现了基于物品的协同过滤算法</a:t>
            </a:r>
            <a:endParaRPr lang="en-US" altLang="zh-CN" dirty="0" smtClean="0"/>
          </a:p>
          <a:p>
            <a:pPr>
              <a:lnSpc>
                <a:spcPct val="150000"/>
              </a:lnSpc>
            </a:pPr>
            <a:r>
              <a:rPr lang="en-US" dirty="0" smtClean="0"/>
              <a:t>2011</a:t>
            </a:r>
            <a:r>
              <a:rPr lang="zh-CN" altLang="en-US" dirty="0" smtClean="0"/>
              <a:t>年，针对推荐系统无法在每秒内给大量用户进行推荐的问题，</a:t>
            </a:r>
            <a:r>
              <a:rPr lang="en-US" dirty="0" smtClean="0"/>
              <a:t>Jiang</a:t>
            </a:r>
            <a:r>
              <a:rPr lang="zh-CN" altLang="en-US" dirty="0" smtClean="0"/>
              <a:t>等人将基于物品的协同过滤推荐算法的</a:t>
            </a:r>
            <a:r>
              <a:rPr lang="en-US" dirty="0" smtClean="0"/>
              <a:t>3</a:t>
            </a:r>
            <a:r>
              <a:rPr lang="zh-CN" altLang="en-US" dirty="0" smtClean="0"/>
              <a:t>个主要计算阶段切分成</a:t>
            </a:r>
            <a:r>
              <a:rPr lang="en-US" dirty="0" smtClean="0"/>
              <a:t>4</a:t>
            </a:r>
            <a:r>
              <a:rPr lang="zh-CN" altLang="en-US" dirty="0" smtClean="0"/>
              <a:t>个</a:t>
            </a:r>
            <a:r>
              <a:rPr lang="en-US" dirty="0" err="1" smtClean="0"/>
              <a:t>MapReduce</a:t>
            </a:r>
            <a:r>
              <a:rPr lang="zh-CN" altLang="en-US" dirty="0" smtClean="0"/>
              <a:t>阶段，切分后各阶段可以并行运行在集群的各个节点上。同时他们还提出了一种</a:t>
            </a:r>
            <a:r>
              <a:rPr lang="en-US" dirty="0" smtClean="0"/>
              <a:t> </a:t>
            </a:r>
            <a:r>
              <a:rPr lang="en-US" dirty="0" err="1" smtClean="0"/>
              <a:t>Hadoop</a:t>
            </a:r>
            <a:r>
              <a:rPr lang="zh-CN" altLang="en-US" dirty="0" smtClean="0"/>
              <a:t>平台下的数据分区策略，减少了节点间的通信开销，提高了推荐系统的推荐效率</a:t>
            </a:r>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大数据环境下的推荐系统：关键技术</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采用分布式文件系统管理数据</a:t>
            </a:r>
            <a:endParaRPr lang="en-US" altLang="zh-CN" dirty="0" smtClean="0"/>
          </a:p>
          <a:p>
            <a:pPr>
              <a:lnSpc>
                <a:spcPct val="150000"/>
              </a:lnSpc>
            </a:pPr>
            <a:r>
              <a:rPr lang="zh-CN" altLang="en-US" dirty="0" smtClean="0"/>
              <a:t>采用基于集群技术的分布式计算框架</a:t>
            </a:r>
            <a:endParaRPr lang="en-US" altLang="zh-CN" dirty="0" smtClean="0"/>
          </a:p>
          <a:p>
            <a:pPr>
              <a:lnSpc>
                <a:spcPct val="150000"/>
              </a:lnSpc>
            </a:pPr>
            <a:r>
              <a:rPr lang="zh-CN" altLang="en-US" dirty="0" smtClean="0">
                <a:solidFill>
                  <a:srgbClr val="FF0000"/>
                </a:solidFill>
              </a:rPr>
              <a:t>推荐算法并行化</a:t>
            </a:r>
            <a:endParaRPr lang="zh-CN" altLang="en-US" dirty="0">
              <a:solidFill>
                <a:srgbClr val="FF0000"/>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很多大型企业所需的推荐算法要处理的数据量非常庞大，从</a:t>
            </a:r>
            <a:r>
              <a:rPr lang="en-US" dirty="0" smtClean="0"/>
              <a:t>TB</a:t>
            </a:r>
            <a:r>
              <a:rPr lang="zh-CN" altLang="en-US" dirty="0" smtClean="0"/>
              <a:t>级别到</a:t>
            </a:r>
            <a:r>
              <a:rPr lang="en-US" dirty="0" smtClean="0"/>
              <a:t>PB</a:t>
            </a:r>
            <a:r>
              <a:rPr lang="zh-CN" altLang="en-US" dirty="0" smtClean="0"/>
              <a:t>级甚至更高</a:t>
            </a:r>
            <a:endParaRPr lang="en-US" altLang="zh-CN" dirty="0" smtClean="0"/>
          </a:p>
          <a:p>
            <a:pPr>
              <a:lnSpc>
                <a:spcPct val="150000"/>
              </a:lnSpc>
            </a:pPr>
            <a:r>
              <a:rPr lang="zh-CN" altLang="en-US" dirty="0" smtClean="0"/>
              <a:t>例如腾讯</a:t>
            </a:r>
            <a:r>
              <a:rPr lang="en-US" dirty="0" smtClean="0"/>
              <a:t>Peacock</a:t>
            </a:r>
            <a:r>
              <a:rPr lang="zh-CN" altLang="en-US" dirty="0" smtClean="0"/>
              <a:t>主题模型分析系统需要进行高达十亿文档、百万词汇、百万主题的主题模型训练，仅一个百万词汇乘以百万主题的矩阵，其数据存储量已达</a:t>
            </a:r>
            <a:r>
              <a:rPr lang="en-US" dirty="0" smtClean="0"/>
              <a:t>3 TB</a:t>
            </a:r>
            <a:r>
              <a:rPr lang="zh-CN" altLang="en-US" dirty="0" smtClean="0"/>
              <a:t>，如果再考虑十亿文档乘以百万主题的矩阵，其数据量则高达</a:t>
            </a:r>
            <a:r>
              <a:rPr lang="en-US" dirty="0" smtClean="0"/>
              <a:t>3 PB</a:t>
            </a:r>
            <a:endParaRPr lang="en-US" baseline="30000"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用户建模</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dirty="0" smtClean="0"/>
              <a:t>用户模型反映用户的兴趣偏好</a:t>
            </a:r>
            <a:endParaRPr lang="en-US" altLang="zh-CN" dirty="0" smtClean="0"/>
          </a:p>
          <a:p>
            <a:pPr>
              <a:lnSpc>
                <a:spcPct val="150000"/>
              </a:lnSpc>
            </a:pPr>
            <a:r>
              <a:rPr lang="zh-CN" altLang="en-US" dirty="0" smtClean="0"/>
              <a:t>用户兴趣的反馈可分为显性反馈和隐性反馈</a:t>
            </a:r>
            <a:endParaRPr lang="en-US" altLang="zh-CN" dirty="0" smtClean="0"/>
          </a:p>
          <a:p>
            <a:pPr lvl="1">
              <a:lnSpc>
                <a:spcPct val="150000"/>
              </a:lnSpc>
            </a:pPr>
            <a:r>
              <a:rPr lang="zh-CN" altLang="en-US" dirty="0" smtClean="0"/>
              <a:t>显性反馈包含两种方式：用户定制和用户评分</a:t>
            </a:r>
            <a:endParaRPr lang="en-US" altLang="zh-CN" dirty="0" smtClean="0"/>
          </a:p>
          <a:p>
            <a:pPr lvl="2">
              <a:lnSpc>
                <a:spcPct val="150000"/>
              </a:lnSpc>
            </a:pPr>
            <a:r>
              <a:rPr lang="zh-CN" altLang="en-US" dirty="0" smtClean="0"/>
              <a:t>用户定制是指用户对系统所列问题的回答，如年龄、性别、职业等</a:t>
            </a:r>
            <a:endParaRPr lang="en-US" altLang="zh-CN" dirty="0" smtClean="0"/>
          </a:p>
          <a:p>
            <a:pPr lvl="2">
              <a:lnSpc>
                <a:spcPct val="150000"/>
              </a:lnSpc>
            </a:pPr>
            <a:r>
              <a:rPr lang="zh-CN" altLang="en-US" dirty="0" smtClean="0"/>
              <a:t>评分又分为两级评分和多级评分。如，在</a:t>
            </a:r>
            <a:r>
              <a:rPr lang="en-US" dirty="0" smtClean="0"/>
              <a:t>Yahoo News</a:t>
            </a:r>
            <a:r>
              <a:rPr lang="zh-CN" altLang="en-US" dirty="0" smtClean="0"/>
              <a:t>中采用两级评分，喜欢（</a:t>
            </a:r>
            <a:r>
              <a:rPr lang="en-US" dirty="0" smtClean="0"/>
              <a:t>more like this</a:t>
            </a:r>
            <a:r>
              <a:rPr lang="zh-CN" altLang="en-US" dirty="0" smtClean="0"/>
              <a:t>）和不喜欢（</a:t>
            </a:r>
            <a:r>
              <a:rPr lang="en-US" dirty="0" smtClean="0"/>
              <a:t>less like this</a:t>
            </a:r>
            <a:r>
              <a:rPr lang="zh-CN" altLang="en-US" dirty="0" smtClean="0"/>
              <a:t>）。多级评分可以更详细地描述对某个产品的喜欢程度，如</a:t>
            </a:r>
            <a:r>
              <a:rPr lang="en-US" dirty="0" err="1" smtClean="0"/>
              <a:t>GroupLens</a:t>
            </a:r>
            <a:r>
              <a:rPr lang="zh-CN" altLang="en-US" dirty="0" smtClean="0"/>
              <a:t>中用户对新闻的喜好程度可评价为</a:t>
            </a:r>
            <a:r>
              <a:rPr lang="en-US" dirty="0" smtClean="0"/>
              <a:t>1~5</a:t>
            </a:r>
            <a:r>
              <a:rPr lang="zh-CN" altLang="en-US" dirty="0" smtClean="0"/>
              <a:t>分。</a:t>
            </a:r>
            <a:r>
              <a:rPr lang="en-US" dirty="0" smtClean="0"/>
              <a:t>News Dude</a:t>
            </a:r>
            <a:r>
              <a:rPr lang="zh-CN" altLang="en-US" dirty="0" smtClean="0"/>
              <a:t>支持用户的</a:t>
            </a:r>
            <a:r>
              <a:rPr lang="en-US" dirty="0" smtClean="0"/>
              <a:t>4</a:t>
            </a:r>
            <a:r>
              <a:rPr lang="zh-CN" altLang="en-US" dirty="0" smtClean="0"/>
              <a:t>级反馈：感兴趣、不感兴趣、已知道、想了解更多，然后进行归一化处理</a:t>
            </a:r>
          </a:p>
          <a:p>
            <a:pPr>
              <a:buNone/>
            </a:pPr>
            <a:endParaRPr lang="zh-CN" alt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面对如此庞大的数据，若采用传统串行推荐算法，时间开销太大</a:t>
            </a:r>
            <a:endParaRPr lang="en-US" altLang="zh-CN" dirty="0" smtClean="0"/>
          </a:p>
          <a:p>
            <a:pPr lvl="1">
              <a:lnSpc>
                <a:spcPct val="150000"/>
              </a:lnSpc>
            </a:pPr>
            <a:r>
              <a:rPr lang="zh-CN" altLang="en-US" dirty="0" smtClean="0"/>
              <a:t>当数据量较小时，时间复杂度高的串行算法能有效运作，但数据量极速增加后，这些串行推荐算法的计算性能过低，无法应用于实际的推荐系统中</a:t>
            </a:r>
            <a:endParaRPr lang="en-US" altLang="zh-CN" dirty="0" smtClean="0"/>
          </a:p>
          <a:p>
            <a:pPr lvl="1">
              <a:lnSpc>
                <a:spcPct val="150000"/>
              </a:lnSpc>
            </a:pPr>
            <a:r>
              <a:rPr lang="zh-CN" altLang="en-US" dirty="0" smtClean="0"/>
              <a:t>因此，面向大数据集的推荐系统从设计上就应考虑到算法的分布式并行化技术，使得推荐算法能够在海量的、分布式、异构数据环境下得以高效实现</a:t>
            </a:r>
          </a:p>
          <a:p>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开源大数据典型推荐软件</a:t>
            </a:r>
            <a:endParaRPr lang="zh-CN" altLang="en-US" dirty="0"/>
          </a:p>
        </p:txBody>
      </p:sp>
      <p:sp>
        <p:nvSpPr>
          <p:cNvPr id="3" name="内容占位符 2"/>
          <p:cNvSpPr>
            <a:spLocks noGrp="1"/>
          </p:cNvSpPr>
          <p:nvPr>
            <p:ph idx="1"/>
          </p:nvPr>
        </p:nvSpPr>
        <p:spPr/>
        <p:txBody>
          <a:bodyPr/>
          <a:lstStyle/>
          <a:p>
            <a:r>
              <a:rPr lang="en-US" sz="2400" dirty="0" smtClean="0">
                <a:solidFill>
                  <a:srgbClr val="FF0000"/>
                </a:solidFill>
              </a:rPr>
              <a:t>Mahout</a:t>
            </a:r>
          </a:p>
          <a:p>
            <a:r>
              <a:rPr lang="en-US" sz="2400" dirty="0" smtClean="0"/>
              <a:t>Spark </a:t>
            </a:r>
            <a:r>
              <a:rPr lang="en-US" sz="2400" dirty="0" err="1" smtClean="0"/>
              <a:t>Mllib</a:t>
            </a:r>
            <a:endParaRPr lang="en-US" sz="2400" dirty="0" smtClean="0"/>
          </a:p>
          <a:p>
            <a:r>
              <a:rPr lang="en-US" sz="2400" dirty="0" err="1" smtClean="0"/>
              <a:t>EasyRec</a:t>
            </a:r>
            <a:endParaRPr lang="en-US" sz="2400" dirty="0" smtClean="0"/>
          </a:p>
          <a:p>
            <a:r>
              <a:rPr lang="en-US" sz="2400" dirty="0" err="1" smtClean="0"/>
              <a:t>Graphlab</a:t>
            </a:r>
            <a:endParaRPr lang="en-US" sz="2400" dirty="0" smtClean="0"/>
          </a:p>
          <a:p>
            <a:r>
              <a:rPr lang="en-US" sz="2400" dirty="0" err="1" smtClean="0"/>
              <a:t>Duine</a:t>
            </a:r>
            <a:endParaRPr lang="zh-CN" altLang="en-US" sz="24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en-US" dirty="0" smtClean="0"/>
              <a:t>Mahout </a:t>
            </a:r>
            <a:r>
              <a:rPr lang="zh-CN" altLang="en-US" dirty="0" smtClean="0"/>
              <a:t>是</a:t>
            </a:r>
            <a:r>
              <a:rPr lang="en-US" dirty="0" smtClean="0"/>
              <a:t>Apache Software Foundation</a:t>
            </a:r>
            <a:r>
              <a:rPr lang="zh-CN" altLang="en-US" dirty="0" smtClean="0"/>
              <a:t>（</a:t>
            </a:r>
            <a:r>
              <a:rPr lang="en-US" dirty="0" smtClean="0"/>
              <a:t>ASF</a:t>
            </a:r>
            <a:r>
              <a:rPr lang="zh-CN" altLang="en-US" dirty="0" smtClean="0"/>
              <a:t>）旗下的一个全新的开源项目，其主要目标是提供一些可伸缩的机器学习领域经典算法的实现，供开发人员在</a:t>
            </a:r>
            <a:r>
              <a:rPr lang="en-US" dirty="0" smtClean="0"/>
              <a:t> Apache </a:t>
            </a:r>
            <a:r>
              <a:rPr lang="zh-CN" altLang="en-US" dirty="0" smtClean="0"/>
              <a:t>许可下免费使用，旨在帮助开发人员更加方便、快捷地开发大规模数据上的应用程序</a:t>
            </a:r>
            <a:endParaRPr lang="en-US" altLang="zh-CN" dirty="0" smtClean="0"/>
          </a:p>
          <a:p>
            <a:pPr>
              <a:lnSpc>
                <a:spcPct val="150000"/>
              </a:lnSpc>
            </a:pPr>
            <a:endParaRPr lang="en-US" altLang="zh-CN" dirty="0" smtClean="0"/>
          </a:p>
          <a:p>
            <a:pPr>
              <a:lnSpc>
                <a:spcPct val="150000"/>
              </a:lnSpc>
            </a:pPr>
            <a:r>
              <a:rPr lang="zh-CN" altLang="en-US" dirty="0" smtClean="0"/>
              <a:t>除了常见的分类、聚类等数据挖掘算法外，还包括协同过滤（</a:t>
            </a:r>
            <a:r>
              <a:rPr lang="en-US" dirty="0" smtClean="0"/>
              <a:t>CF</a:t>
            </a:r>
            <a:r>
              <a:rPr lang="zh-CN" altLang="en-US" dirty="0" smtClean="0"/>
              <a:t>）、维缩减（</a:t>
            </a:r>
            <a:r>
              <a:rPr lang="en-US" dirty="0" smtClean="0"/>
              <a:t>dimensionality reduction</a:t>
            </a:r>
            <a:r>
              <a:rPr lang="zh-CN" altLang="en-US" dirty="0" smtClean="0"/>
              <a:t>）、主题模型（</a:t>
            </a:r>
            <a:r>
              <a:rPr lang="en-US" dirty="0" smtClean="0"/>
              <a:t>topic models</a:t>
            </a:r>
            <a:r>
              <a:rPr lang="zh-CN" altLang="en-US" dirty="0" smtClean="0"/>
              <a:t>）等</a:t>
            </a:r>
            <a:endParaRPr lang="en-US" altLang="zh-CN" dirty="0" smtClean="0"/>
          </a:p>
          <a:p>
            <a:endParaRPr lang="zh-CN" altLang="en-US" dirty="0" smtClean="0"/>
          </a:p>
          <a:p>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401080" cy="4525963"/>
          </a:xfrm>
        </p:spPr>
        <p:txBody>
          <a:bodyPr/>
          <a:lstStyle/>
          <a:p>
            <a:pPr algn="just">
              <a:lnSpc>
                <a:spcPct val="150000"/>
              </a:lnSpc>
            </a:pPr>
            <a:r>
              <a:rPr lang="en-US" dirty="0" smtClean="0"/>
              <a:t>Mahout</a:t>
            </a:r>
            <a:r>
              <a:rPr lang="zh-CN" altLang="en-US" dirty="0" smtClean="0"/>
              <a:t>集成了基于</a:t>
            </a:r>
            <a:r>
              <a:rPr lang="en-US" dirty="0" smtClean="0"/>
              <a:t>Java</a:t>
            </a:r>
            <a:r>
              <a:rPr lang="zh-CN" altLang="en-US" dirty="0" smtClean="0"/>
              <a:t>的推荐系统引擎“</a:t>
            </a:r>
            <a:r>
              <a:rPr lang="en-US" dirty="0" smtClean="0"/>
              <a:t>Taste</a:t>
            </a:r>
            <a:r>
              <a:rPr lang="zh-CN" altLang="en-US" dirty="0" smtClean="0"/>
              <a:t>”，用于生成个性化推荐</a:t>
            </a:r>
            <a:endParaRPr lang="en-US" altLang="zh-CN" dirty="0" smtClean="0"/>
          </a:p>
          <a:p>
            <a:pPr algn="just">
              <a:lnSpc>
                <a:spcPct val="150000"/>
              </a:lnSpc>
            </a:pPr>
            <a:endParaRPr lang="en-US" altLang="zh-CN" dirty="0" smtClean="0"/>
          </a:p>
          <a:p>
            <a:pPr algn="just">
              <a:lnSpc>
                <a:spcPct val="150000"/>
              </a:lnSpc>
            </a:pPr>
            <a:r>
              <a:rPr lang="en-US" altLang="zh-CN" dirty="0" smtClean="0"/>
              <a:t>“</a:t>
            </a:r>
            <a:r>
              <a:rPr lang="en-US" dirty="0" smtClean="0"/>
              <a:t>Taste</a:t>
            </a:r>
            <a:r>
              <a:rPr lang="zh-CN" altLang="en-US" dirty="0" smtClean="0"/>
              <a:t>”支持基于用户的、基于物品的以及基于</a:t>
            </a:r>
            <a:r>
              <a:rPr lang="en-US" dirty="0" smtClean="0"/>
              <a:t>slope-one</a:t>
            </a:r>
            <a:r>
              <a:rPr lang="zh-CN" altLang="en-US" dirty="0" smtClean="0"/>
              <a:t>的推荐系统</a:t>
            </a:r>
            <a:endParaRPr lang="en-US" altLang="zh-CN" dirty="0" smtClean="0"/>
          </a:p>
          <a:p>
            <a:pPr algn="just">
              <a:lnSpc>
                <a:spcPct val="150000"/>
              </a:lnSpc>
            </a:pPr>
            <a:endParaRPr lang="en-US" altLang="zh-CN" dirty="0" smtClean="0"/>
          </a:p>
          <a:p>
            <a:pPr algn="just">
              <a:lnSpc>
                <a:spcPct val="150000"/>
              </a:lnSpc>
            </a:pPr>
            <a:r>
              <a:rPr lang="zh-CN" altLang="en-US" dirty="0" smtClean="0"/>
              <a:t>在</a:t>
            </a:r>
            <a:r>
              <a:rPr lang="en-US" dirty="0" smtClean="0"/>
              <a:t>Mahout</a:t>
            </a:r>
            <a:r>
              <a:rPr lang="zh-CN" altLang="en-US" dirty="0" smtClean="0"/>
              <a:t>的推荐类算法中，主要有基于用户的协同过滤（</a:t>
            </a:r>
            <a:r>
              <a:rPr lang="en-US" dirty="0" smtClean="0"/>
              <a:t>user-based CF)</a:t>
            </a:r>
            <a:r>
              <a:rPr lang="zh-CN" altLang="en-US" dirty="0" smtClean="0"/>
              <a:t>、基于物品的协同过滤（</a:t>
            </a:r>
            <a:r>
              <a:rPr lang="en-US" dirty="0" smtClean="0"/>
              <a:t>item-based CF</a:t>
            </a:r>
            <a:r>
              <a:rPr lang="zh-CN" altLang="en-US" dirty="0" smtClean="0"/>
              <a:t>）、交替最小二乘法（</a:t>
            </a:r>
            <a:r>
              <a:rPr lang="en-US" dirty="0" smtClean="0"/>
              <a:t>ALS</a:t>
            </a:r>
            <a:r>
              <a:rPr lang="zh-CN" altLang="en-US" dirty="0" smtClean="0"/>
              <a:t>）、具有隐含反馈的</a:t>
            </a:r>
            <a:r>
              <a:rPr lang="en-US" dirty="0" smtClean="0"/>
              <a:t>ALS</a:t>
            </a:r>
            <a:r>
              <a:rPr lang="zh-CN" altLang="en-US" dirty="0" smtClean="0"/>
              <a:t>（</a:t>
            </a:r>
            <a:r>
              <a:rPr lang="en-US" dirty="0" smtClean="0"/>
              <a:t>ALS on implicit feedback</a:t>
            </a:r>
            <a:r>
              <a:rPr lang="zh-CN" altLang="en-US" dirty="0" smtClean="0"/>
              <a:t>）、加权矩阵分解（</a:t>
            </a:r>
            <a:r>
              <a:rPr lang="en-US" dirty="0" smtClean="0"/>
              <a:t>weighted MF</a:t>
            </a:r>
            <a:r>
              <a:rPr lang="zh-CN" altLang="en-US" dirty="0" smtClean="0"/>
              <a:t>）、</a:t>
            </a:r>
            <a:r>
              <a:rPr lang="en-US" dirty="0" smtClean="0"/>
              <a:t>SVD++</a:t>
            </a:r>
            <a:r>
              <a:rPr lang="zh-CN" altLang="en-US" dirty="0" smtClean="0"/>
              <a:t>、并行的随机梯度下降（</a:t>
            </a:r>
            <a:r>
              <a:rPr lang="en-US" dirty="0" smtClean="0"/>
              <a:t>parallel SGD</a:t>
            </a:r>
            <a:r>
              <a:rPr lang="zh-CN" altLang="en-US" dirty="0" smtClean="0"/>
              <a:t>）等</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开源大数据典型推荐软件</a:t>
            </a:r>
            <a:endParaRPr lang="zh-CN" altLang="en-US" dirty="0"/>
          </a:p>
        </p:txBody>
      </p:sp>
      <p:sp>
        <p:nvSpPr>
          <p:cNvPr id="3" name="内容占位符 2"/>
          <p:cNvSpPr>
            <a:spLocks noGrp="1"/>
          </p:cNvSpPr>
          <p:nvPr>
            <p:ph idx="1"/>
          </p:nvPr>
        </p:nvSpPr>
        <p:spPr/>
        <p:txBody>
          <a:bodyPr/>
          <a:lstStyle/>
          <a:p>
            <a:r>
              <a:rPr lang="en-US" sz="2400" dirty="0" smtClean="0">
                <a:solidFill>
                  <a:schemeClr val="tx1"/>
                </a:solidFill>
              </a:rPr>
              <a:t>Mahout</a:t>
            </a:r>
          </a:p>
          <a:p>
            <a:r>
              <a:rPr lang="en-US" sz="2400" dirty="0" smtClean="0">
                <a:solidFill>
                  <a:srgbClr val="FF0000"/>
                </a:solidFill>
              </a:rPr>
              <a:t>Spark </a:t>
            </a:r>
            <a:r>
              <a:rPr lang="en-US" sz="2400" dirty="0" err="1" smtClean="0">
                <a:solidFill>
                  <a:srgbClr val="FF0000"/>
                </a:solidFill>
              </a:rPr>
              <a:t>Mllib</a:t>
            </a:r>
            <a:endParaRPr lang="en-US" sz="2400" dirty="0" smtClean="0">
              <a:solidFill>
                <a:srgbClr val="FF0000"/>
              </a:solidFill>
            </a:endParaRPr>
          </a:p>
          <a:p>
            <a:r>
              <a:rPr lang="en-US" sz="2400" dirty="0" err="1" smtClean="0"/>
              <a:t>EasyRec</a:t>
            </a:r>
            <a:endParaRPr lang="en-US" sz="2400" dirty="0" smtClean="0"/>
          </a:p>
          <a:p>
            <a:r>
              <a:rPr lang="en-US" sz="2400" dirty="0" err="1" smtClean="0"/>
              <a:t>Graphlab</a:t>
            </a:r>
            <a:endParaRPr lang="en-US" sz="2400" dirty="0" smtClean="0"/>
          </a:p>
          <a:p>
            <a:r>
              <a:rPr lang="en-US" sz="2400" dirty="0" err="1" smtClean="0"/>
              <a:t>Duine</a:t>
            </a:r>
            <a:endParaRPr lang="zh-CN" altLang="en-US" sz="24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en-US" dirty="0" smtClean="0"/>
              <a:t>Spark </a:t>
            </a:r>
            <a:r>
              <a:rPr lang="en-US" dirty="0" err="1" smtClean="0"/>
              <a:t>MLlib</a:t>
            </a:r>
            <a:r>
              <a:rPr lang="en-US" dirty="0" smtClean="0"/>
              <a:t> </a:t>
            </a:r>
            <a:r>
              <a:rPr lang="zh-CN" altLang="en-US" dirty="0" smtClean="0"/>
              <a:t>对常用的机器学习算法进行了实现，包括逻辑回归、支持向量机、朴素贝叶斯等分类预测算法，</a:t>
            </a:r>
            <a:r>
              <a:rPr lang="en-US" dirty="0" smtClean="0"/>
              <a:t>K-means</a:t>
            </a:r>
            <a:r>
              <a:rPr lang="zh-CN" altLang="en-US" dirty="0" smtClean="0"/>
              <a:t>聚类算法，各种梯度下降优化算法以及协同过滤推荐算法</a:t>
            </a:r>
            <a:endParaRPr lang="en-US" altLang="zh-CN" dirty="0" smtClean="0"/>
          </a:p>
          <a:p>
            <a:pPr>
              <a:lnSpc>
                <a:spcPct val="150000"/>
              </a:lnSpc>
            </a:pPr>
            <a:endParaRPr lang="en-US" altLang="zh-CN" dirty="0" smtClean="0"/>
          </a:p>
          <a:p>
            <a:pPr>
              <a:lnSpc>
                <a:spcPct val="150000"/>
              </a:lnSpc>
            </a:pPr>
            <a:r>
              <a:rPr lang="en-US" dirty="0" err="1" smtClean="0"/>
              <a:t>MLlib</a:t>
            </a:r>
            <a:r>
              <a:rPr lang="zh-CN" altLang="en-US" dirty="0" smtClean="0"/>
              <a:t>当前支持的是基于矩阵分解的协同过滤方法，其函数优化过程可采用其提供的交替最小二乘法或者梯度下降法来实现，同时支持显性反馈和隐性反馈信息</a:t>
            </a:r>
            <a:r>
              <a:rPr lang="en-US" dirty="0" smtClean="0"/>
              <a:t> </a:t>
            </a:r>
            <a:r>
              <a:rPr lang="zh-CN" altLang="en-US" dirty="0" smtClean="0"/>
              <a:t>。</a:t>
            </a:r>
            <a:endParaRPr lang="en-US" altLang="zh-CN" dirty="0" smtClean="0"/>
          </a:p>
          <a:p>
            <a:pPr>
              <a:lnSpc>
                <a:spcPct val="150000"/>
              </a:lnSpc>
            </a:pPr>
            <a:endParaRPr lang="zh-CN" altLang="en-US" dirty="0" smtClean="0"/>
          </a:p>
          <a:p>
            <a:pPr>
              <a:lnSpc>
                <a:spcPct val="150000"/>
              </a:lnSpc>
            </a:pPr>
            <a:r>
              <a:rPr lang="en-US" dirty="0" smtClean="0">
                <a:hlinkClick r:id="rId2"/>
              </a:rPr>
              <a:t>http://spark.apache.org/docs/0.9.0/api/mllib/index.html#org.apache.spark.mllib.recommendation.package</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开源大数据典型推荐软件</a:t>
            </a:r>
            <a:endParaRPr lang="zh-CN" altLang="en-US" dirty="0"/>
          </a:p>
        </p:txBody>
      </p:sp>
      <p:sp>
        <p:nvSpPr>
          <p:cNvPr id="3" name="内容占位符 2"/>
          <p:cNvSpPr>
            <a:spLocks noGrp="1"/>
          </p:cNvSpPr>
          <p:nvPr>
            <p:ph idx="1"/>
          </p:nvPr>
        </p:nvSpPr>
        <p:spPr/>
        <p:txBody>
          <a:bodyPr/>
          <a:lstStyle/>
          <a:p>
            <a:r>
              <a:rPr lang="en-US" sz="2400" dirty="0" smtClean="0">
                <a:solidFill>
                  <a:schemeClr val="tx1"/>
                </a:solidFill>
              </a:rPr>
              <a:t>Mahout</a:t>
            </a:r>
          </a:p>
          <a:p>
            <a:r>
              <a:rPr lang="en-US" sz="2400" dirty="0" smtClean="0">
                <a:solidFill>
                  <a:schemeClr val="tx1"/>
                </a:solidFill>
              </a:rPr>
              <a:t>Spark </a:t>
            </a:r>
            <a:r>
              <a:rPr lang="en-US" sz="2400" dirty="0" err="1" smtClean="0">
                <a:solidFill>
                  <a:schemeClr val="tx1"/>
                </a:solidFill>
              </a:rPr>
              <a:t>Mllib</a:t>
            </a:r>
            <a:endParaRPr lang="en-US" sz="2400" dirty="0" smtClean="0">
              <a:solidFill>
                <a:schemeClr val="tx1"/>
              </a:solidFill>
            </a:endParaRPr>
          </a:p>
          <a:p>
            <a:r>
              <a:rPr lang="en-US" sz="2400" dirty="0" err="1" smtClean="0">
                <a:solidFill>
                  <a:srgbClr val="FF0000"/>
                </a:solidFill>
              </a:rPr>
              <a:t>EasyRec</a:t>
            </a:r>
            <a:endParaRPr lang="en-US" sz="2400" dirty="0" smtClean="0">
              <a:solidFill>
                <a:srgbClr val="FF0000"/>
              </a:solidFill>
            </a:endParaRPr>
          </a:p>
          <a:p>
            <a:r>
              <a:rPr lang="en-US" sz="2400" dirty="0" err="1" smtClean="0"/>
              <a:t>Graphlab</a:t>
            </a:r>
            <a:endParaRPr lang="en-US" sz="2400" dirty="0" smtClean="0"/>
          </a:p>
          <a:p>
            <a:r>
              <a:rPr lang="en-US" sz="2400" dirty="0" err="1" smtClean="0"/>
              <a:t>Duine</a:t>
            </a:r>
            <a:endParaRPr lang="zh-CN" altLang="en-US" sz="24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en-US" dirty="0" err="1" smtClean="0"/>
              <a:t>EasyRec</a:t>
            </a:r>
            <a:r>
              <a:rPr lang="en-US" dirty="0" smtClean="0"/>
              <a:t> </a:t>
            </a:r>
            <a:r>
              <a:rPr lang="zh-CN" altLang="en-US" dirty="0" smtClean="0"/>
              <a:t>是</a:t>
            </a:r>
            <a:r>
              <a:rPr lang="en-US" dirty="0" err="1" smtClean="0"/>
              <a:t>SourceForge</a:t>
            </a:r>
            <a:r>
              <a:rPr lang="zh-CN" altLang="en-US" dirty="0" smtClean="0"/>
              <a:t>的一个开源项目</a:t>
            </a:r>
            <a:r>
              <a:rPr lang="en-US" altLang="zh-CN" dirty="0" smtClean="0"/>
              <a:t>,</a:t>
            </a:r>
            <a:r>
              <a:rPr lang="zh-CN" altLang="en-US" dirty="0" smtClean="0"/>
              <a:t>它针对个人用户，提供低门槛的易集成、易扩展、好管理的推荐系统</a:t>
            </a:r>
            <a:endParaRPr lang="en-US" altLang="zh-CN" dirty="0" smtClean="0"/>
          </a:p>
          <a:p>
            <a:pPr>
              <a:lnSpc>
                <a:spcPct val="150000"/>
              </a:lnSpc>
            </a:pPr>
            <a:r>
              <a:rPr lang="zh-CN" altLang="en-US" dirty="0" smtClean="0"/>
              <a:t>该开源产品包括了数据录入、数据管理、推荐挖掘、离线分析等功能</a:t>
            </a:r>
            <a:endParaRPr lang="en-US" altLang="zh-CN" dirty="0" smtClean="0"/>
          </a:p>
          <a:p>
            <a:endParaRPr lang="zh-CN" alt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它可以同时给多个不同的网站提供推荐服务。需要推荐服务的网站用户只需配合着发送一些用户行为数据到</a:t>
            </a:r>
            <a:r>
              <a:rPr lang="en-US" dirty="0" err="1" smtClean="0"/>
              <a:t>EasyRec</a:t>
            </a:r>
            <a:r>
              <a:rPr lang="zh-CN" altLang="en-US" dirty="0" smtClean="0"/>
              <a:t>，</a:t>
            </a:r>
            <a:r>
              <a:rPr lang="en-US" dirty="0" err="1" smtClean="0"/>
              <a:t>EasyRec</a:t>
            </a:r>
            <a:r>
              <a:rPr lang="zh-CN" altLang="en-US" dirty="0" smtClean="0"/>
              <a:t>则会进行后台的推荐分析，并将推荐结果以</a:t>
            </a:r>
            <a:r>
              <a:rPr lang="en-US" dirty="0" smtClean="0"/>
              <a:t>XML</a:t>
            </a:r>
            <a:r>
              <a:rPr lang="zh-CN" altLang="en-US" dirty="0" smtClean="0"/>
              <a:t>或</a:t>
            </a:r>
            <a:r>
              <a:rPr lang="en-US" dirty="0" smtClean="0"/>
              <a:t>JSON</a:t>
            </a:r>
            <a:r>
              <a:rPr lang="zh-CN" altLang="en-US" dirty="0" smtClean="0"/>
              <a:t>的格式发送回网站</a:t>
            </a:r>
            <a:endParaRPr lang="en-US" altLang="zh-CN" dirty="0" smtClean="0"/>
          </a:p>
          <a:p>
            <a:pPr>
              <a:lnSpc>
                <a:spcPct val="150000"/>
              </a:lnSpc>
            </a:pPr>
            <a:r>
              <a:rPr lang="zh-CN" altLang="en-US" dirty="0" smtClean="0"/>
              <a:t>用户行为数据包括用户看了哪些商品、买了哪些商品、对哪些商品进行了评分等。</a:t>
            </a:r>
            <a:r>
              <a:rPr lang="en-US" dirty="0" err="1" smtClean="0"/>
              <a:t>EasyRec</a:t>
            </a:r>
            <a:r>
              <a:rPr lang="zh-CN" altLang="en-US" dirty="0" smtClean="0"/>
              <a:t>为网站用户提供了访问</a:t>
            </a:r>
            <a:r>
              <a:rPr lang="en-US" dirty="0" err="1" smtClean="0"/>
              <a:t>EasyRec</a:t>
            </a:r>
            <a:r>
              <a:rPr lang="zh-CN" altLang="en-US" dirty="0" smtClean="0"/>
              <a:t>全部功能的接口，可通过调用这些接口来实现推荐业务。</a:t>
            </a:r>
            <a:endParaRPr lang="en-US" altLang="zh-CN" dirty="0" smtClean="0"/>
          </a:p>
          <a:p>
            <a:pPr>
              <a:lnSpc>
                <a:spcPct val="150000"/>
              </a:lnSpc>
            </a:pPr>
            <a:r>
              <a:rPr lang="en-US" dirty="0" smtClean="0">
                <a:hlinkClick r:id="rId2"/>
              </a:rPr>
              <a:t>http://easyrec.org/</a:t>
            </a:r>
            <a:endParaRPr lang="zh-CN" altLang="en-US" dirty="0" smtClean="0"/>
          </a:p>
          <a:p>
            <a:endParaRPr lang="zh-CN" alt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开源大数据典型推荐软件</a:t>
            </a:r>
            <a:endParaRPr lang="zh-CN" altLang="en-US" dirty="0"/>
          </a:p>
        </p:txBody>
      </p:sp>
      <p:sp>
        <p:nvSpPr>
          <p:cNvPr id="3" name="内容占位符 2"/>
          <p:cNvSpPr>
            <a:spLocks noGrp="1"/>
          </p:cNvSpPr>
          <p:nvPr>
            <p:ph idx="1"/>
          </p:nvPr>
        </p:nvSpPr>
        <p:spPr/>
        <p:txBody>
          <a:bodyPr/>
          <a:lstStyle/>
          <a:p>
            <a:r>
              <a:rPr lang="en-US" sz="2400" dirty="0" smtClean="0">
                <a:solidFill>
                  <a:schemeClr val="tx1"/>
                </a:solidFill>
              </a:rPr>
              <a:t>Mahout</a:t>
            </a:r>
          </a:p>
          <a:p>
            <a:r>
              <a:rPr lang="en-US" sz="2400" dirty="0" smtClean="0">
                <a:solidFill>
                  <a:schemeClr val="tx1"/>
                </a:solidFill>
              </a:rPr>
              <a:t>Spark </a:t>
            </a:r>
            <a:r>
              <a:rPr lang="en-US" sz="2400" dirty="0" err="1" smtClean="0">
                <a:solidFill>
                  <a:schemeClr val="tx1"/>
                </a:solidFill>
              </a:rPr>
              <a:t>Mllib</a:t>
            </a:r>
            <a:endParaRPr lang="en-US" sz="2400" dirty="0" smtClean="0">
              <a:solidFill>
                <a:schemeClr val="tx1"/>
              </a:solidFill>
            </a:endParaRPr>
          </a:p>
          <a:p>
            <a:r>
              <a:rPr lang="en-US" sz="2400" dirty="0" err="1" smtClean="0">
                <a:solidFill>
                  <a:schemeClr val="tx1"/>
                </a:solidFill>
              </a:rPr>
              <a:t>EasyRec</a:t>
            </a:r>
            <a:endParaRPr lang="en-US" sz="2400" dirty="0" smtClean="0">
              <a:solidFill>
                <a:schemeClr val="tx1"/>
              </a:solidFill>
            </a:endParaRPr>
          </a:p>
          <a:p>
            <a:r>
              <a:rPr lang="en-US" sz="2400" dirty="0" err="1" smtClean="0">
                <a:solidFill>
                  <a:srgbClr val="FF0000"/>
                </a:solidFill>
              </a:rPr>
              <a:t>Graphlab</a:t>
            </a:r>
            <a:endParaRPr lang="en-US" sz="2400" dirty="0" smtClean="0">
              <a:solidFill>
                <a:srgbClr val="FF0000"/>
              </a:solidFill>
            </a:endParaRPr>
          </a:p>
          <a:p>
            <a:r>
              <a:rPr lang="en-US" sz="2400" dirty="0" err="1" smtClean="0"/>
              <a:t>Duine</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用户建模</a:t>
            </a:r>
            <a:endParaRPr lang="zh-CN" altLang="en-US" dirty="0"/>
          </a:p>
        </p:txBody>
      </p:sp>
      <p:sp>
        <p:nvSpPr>
          <p:cNvPr id="3" name="内容占位符 2"/>
          <p:cNvSpPr>
            <a:spLocks noGrp="1"/>
          </p:cNvSpPr>
          <p:nvPr>
            <p:ph idx="1"/>
          </p:nvPr>
        </p:nvSpPr>
        <p:spPr/>
        <p:txBody>
          <a:bodyPr>
            <a:normAutofit fontScale="92500" lnSpcReduction="10000"/>
          </a:bodyPr>
          <a:lstStyle/>
          <a:p>
            <a:pPr lvl="1">
              <a:lnSpc>
                <a:spcPct val="150000"/>
              </a:lnSpc>
            </a:pPr>
            <a:r>
              <a:rPr lang="zh-CN" altLang="en-US" dirty="0" smtClean="0"/>
              <a:t>很多时候用户不能够准确地提供个人偏好，或者不愿意显性提供个人偏好，更不愿意经常维护个人的偏好。所以，隐性反馈往往能够正确地体现用户的偏好以及偏好的变化。常用的隐性反馈信息有：</a:t>
            </a:r>
            <a:endParaRPr lang="en-US" altLang="zh-CN" dirty="0" smtClean="0"/>
          </a:p>
          <a:p>
            <a:pPr lvl="2">
              <a:lnSpc>
                <a:spcPct val="150000"/>
              </a:lnSpc>
            </a:pPr>
            <a:r>
              <a:rPr lang="zh-CN" altLang="en-US" dirty="0" smtClean="0"/>
              <a:t>是否点击、停留时间、点击时间、点击地点、是否加入收藏、评论内容（可推测用户的心情）、用户的搜索内容、社交网络、流行趋势、点击顺序等</a:t>
            </a:r>
            <a:endParaRPr lang="en-US" altLang="zh-CN" dirty="0" smtClean="0"/>
          </a:p>
          <a:p>
            <a:pPr lvl="2"/>
            <a:endParaRPr lang="en-US" altLang="zh-CN" dirty="0" smtClean="0"/>
          </a:p>
          <a:p>
            <a:pPr lvl="2">
              <a:buNone/>
            </a:pPr>
            <a:r>
              <a:rPr lang="en-US" altLang="zh-CN" dirty="0" smtClean="0"/>
              <a:t>	</a:t>
            </a:r>
          </a:p>
          <a:p>
            <a:pPr lvl="2"/>
            <a:endParaRPr lang="zh-CN" alt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Graphlab</a:t>
            </a:r>
            <a:r>
              <a:rPr lang="en-US" dirty="0" smtClean="0"/>
              <a:t> </a:t>
            </a:r>
            <a:r>
              <a:rPr lang="zh-CN" altLang="en-US" dirty="0" smtClean="0"/>
              <a:t>始于</a:t>
            </a:r>
            <a:r>
              <a:rPr lang="en-US" dirty="0" smtClean="0"/>
              <a:t>2009</a:t>
            </a:r>
            <a:r>
              <a:rPr lang="zh-CN" altLang="en-US" dirty="0" smtClean="0"/>
              <a:t>年，是由美国卡内基梅隆大学开发的一个项目。它基于</a:t>
            </a:r>
            <a:r>
              <a:rPr lang="en-US" dirty="0" smtClean="0"/>
              <a:t>C++</a:t>
            </a:r>
            <a:r>
              <a:rPr lang="zh-CN" altLang="en-US" dirty="0" smtClean="0"/>
              <a:t>语言，主要功能是提供一个基于图的高性能分布式计算框架</a:t>
            </a:r>
            <a:endParaRPr lang="en-US" altLang="zh-CN" dirty="0" smtClean="0"/>
          </a:p>
          <a:p>
            <a:r>
              <a:rPr lang="en-US" dirty="0" err="1" smtClean="0"/>
              <a:t>GraphLab</a:t>
            </a:r>
            <a:r>
              <a:rPr lang="zh-CN" altLang="en-US" dirty="0" smtClean="0"/>
              <a:t>能够高效地执行与机器学习相关的数据依赖性强的迭 代型算法，为</a:t>
            </a:r>
            <a:r>
              <a:rPr lang="en-US" dirty="0" smtClean="0"/>
              <a:t>Boosted</a:t>
            </a:r>
            <a:r>
              <a:rPr lang="zh-CN" altLang="en-US" dirty="0" smtClean="0"/>
              <a:t>决策树、深度学习、文本分析等提供了可扩展的机器学习算法模块，能对分类和推荐模型中的参数进行自动调优，和</a:t>
            </a:r>
            <a:r>
              <a:rPr lang="en-US" dirty="0" smtClean="0"/>
              <a:t>SPARK</a:t>
            </a:r>
            <a:r>
              <a:rPr lang="zh-CN" altLang="en-US" dirty="0" smtClean="0"/>
              <a:t>、</a:t>
            </a:r>
            <a:r>
              <a:rPr lang="en-US" dirty="0" err="1" smtClean="0"/>
              <a:t>Hadoop</a:t>
            </a:r>
            <a:r>
              <a:rPr lang="zh-CN" altLang="en-US" dirty="0" smtClean="0"/>
              <a:t>、</a:t>
            </a:r>
            <a:r>
              <a:rPr lang="en-US" dirty="0" smtClean="0"/>
              <a:t>Apache Avro</a:t>
            </a:r>
            <a:r>
              <a:rPr lang="zh-CN" altLang="en-US" dirty="0" smtClean="0"/>
              <a:t>、</a:t>
            </a:r>
            <a:r>
              <a:rPr lang="en-US" dirty="0" smtClean="0"/>
              <a:t>OBDC connectors</a:t>
            </a:r>
            <a:r>
              <a:rPr lang="zh-CN" altLang="en-US" dirty="0" smtClean="0"/>
              <a:t>等进行了集成。</a:t>
            </a:r>
            <a:endParaRPr lang="en-US" altLang="zh-CN" dirty="0" smtClean="0"/>
          </a:p>
          <a:p>
            <a:r>
              <a:rPr lang="zh-CN" altLang="en-US" dirty="0" smtClean="0"/>
              <a:t>由于功能独特，</a:t>
            </a:r>
            <a:r>
              <a:rPr lang="en-US" dirty="0" err="1" smtClean="0"/>
              <a:t>GraphLab</a:t>
            </a:r>
            <a:r>
              <a:rPr lang="zh-CN" altLang="en-US" dirty="0" smtClean="0"/>
              <a:t>在业界很有名气。针对大规模的数据集，采用</a:t>
            </a:r>
            <a:r>
              <a:rPr lang="en-US" dirty="0" err="1" smtClean="0"/>
              <a:t>GraphLab</a:t>
            </a:r>
            <a:r>
              <a:rPr lang="zh-CN" altLang="en-US" dirty="0" smtClean="0"/>
              <a:t>来进行随机游走（</a:t>
            </a:r>
            <a:r>
              <a:rPr lang="en-US" dirty="0" smtClean="0"/>
              <a:t>random walk</a:t>
            </a:r>
            <a:r>
              <a:rPr lang="zh-CN" altLang="en-US" dirty="0" smtClean="0"/>
              <a:t>）或基于图的推荐算法非常有效。</a:t>
            </a:r>
            <a:endParaRPr lang="en-US" altLang="zh-CN" dirty="0" smtClean="0"/>
          </a:p>
          <a:p>
            <a:r>
              <a:rPr lang="zh-CN" altLang="en-US" dirty="0" smtClean="0"/>
              <a:t>另外，</a:t>
            </a:r>
            <a:r>
              <a:rPr lang="en-US" dirty="0" err="1" smtClean="0"/>
              <a:t>GraphLab</a:t>
            </a:r>
            <a:r>
              <a:rPr lang="zh-CN" altLang="en-US" dirty="0" smtClean="0"/>
              <a:t>还实现了交替最小二乘法</a:t>
            </a:r>
            <a:r>
              <a:rPr lang="en-US" dirty="0" smtClean="0"/>
              <a:t>ALS</a:t>
            </a:r>
            <a:r>
              <a:rPr lang="zh-CN" altLang="en-US" dirty="0" smtClean="0"/>
              <a:t>、随机梯度下降法 </a:t>
            </a:r>
            <a:r>
              <a:rPr lang="en-US" dirty="0" smtClean="0"/>
              <a:t>SGD</a:t>
            </a:r>
            <a:r>
              <a:rPr lang="zh-CN" altLang="en-US" dirty="0" smtClean="0"/>
              <a:t>、</a:t>
            </a:r>
            <a:r>
              <a:rPr lang="en-US" dirty="0" smtClean="0"/>
              <a:t>SVD++</a:t>
            </a:r>
            <a:r>
              <a:rPr lang="zh-CN" altLang="en-US" dirty="0" smtClean="0"/>
              <a:t>、</a:t>
            </a:r>
            <a:r>
              <a:rPr lang="en-US" dirty="0" smtClean="0"/>
              <a:t>Weighted-ALS</a:t>
            </a:r>
            <a:r>
              <a:rPr lang="zh-CN" altLang="en-US" dirty="0" smtClean="0"/>
              <a:t>、</a:t>
            </a:r>
            <a:r>
              <a:rPr lang="en-US" dirty="0" smtClean="0"/>
              <a:t>Sparse-ALS</a:t>
            </a:r>
            <a:r>
              <a:rPr lang="zh-CN" altLang="en-US" dirty="0" smtClean="0"/>
              <a:t>、非负矩阵分解（</a:t>
            </a:r>
            <a:r>
              <a:rPr lang="en-US" dirty="0" smtClean="0"/>
              <a:t>non-negative matrix factorization</a:t>
            </a:r>
            <a:r>
              <a:rPr lang="zh-CN" altLang="en-US" dirty="0" smtClean="0"/>
              <a:t>）等算法</a:t>
            </a:r>
            <a:endParaRPr lang="en-US" altLang="zh-CN" dirty="0" smtClean="0"/>
          </a:p>
          <a:p>
            <a:r>
              <a:rPr lang="en-US" dirty="0" smtClean="0">
                <a:hlinkClick r:id="rId2"/>
              </a:rPr>
              <a:t>https://github.com/dato-code/PowerGraph</a:t>
            </a:r>
            <a:endParaRPr lang="zh-CN" altLang="en-US" dirty="0" smtClean="0"/>
          </a:p>
          <a:p>
            <a:endParaRPr lang="zh-CN" alt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开源大数据典型推荐软件</a:t>
            </a:r>
            <a:endParaRPr lang="zh-CN" altLang="en-US" dirty="0"/>
          </a:p>
        </p:txBody>
      </p:sp>
      <p:sp>
        <p:nvSpPr>
          <p:cNvPr id="3" name="内容占位符 2"/>
          <p:cNvSpPr>
            <a:spLocks noGrp="1"/>
          </p:cNvSpPr>
          <p:nvPr>
            <p:ph idx="1"/>
          </p:nvPr>
        </p:nvSpPr>
        <p:spPr/>
        <p:txBody>
          <a:bodyPr/>
          <a:lstStyle/>
          <a:p>
            <a:r>
              <a:rPr lang="en-US" sz="2400" dirty="0" smtClean="0">
                <a:solidFill>
                  <a:schemeClr val="tx1"/>
                </a:solidFill>
              </a:rPr>
              <a:t>Mahout</a:t>
            </a:r>
          </a:p>
          <a:p>
            <a:r>
              <a:rPr lang="en-US" sz="2400" dirty="0" smtClean="0">
                <a:solidFill>
                  <a:schemeClr val="tx1"/>
                </a:solidFill>
              </a:rPr>
              <a:t>Spark </a:t>
            </a:r>
            <a:r>
              <a:rPr lang="en-US" sz="2400" dirty="0" err="1" smtClean="0">
                <a:solidFill>
                  <a:schemeClr val="tx1"/>
                </a:solidFill>
              </a:rPr>
              <a:t>Mllib</a:t>
            </a:r>
            <a:endParaRPr lang="en-US" sz="2400" dirty="0" smtClean="0">
              <a:solidFill>
                <a:schemeClr val="tx1"/>
              </a:solidFill>
            </a:endParaRPr>
          </a:p>
          <a:p>
            <a:r>
              <a:rPr lang="en-US" sz="2400" dirty="0" err="1" smtClean="0">
                <a:solidFill>
                  <a:schemeClr val="tx1"/>
                </a:solidFill>
              </a:rPr>
              <a:t>EasyRec</a:t>
            </a:r>
            <a:endParaRPr lang="en-US" sz="2400" dirty="0" smtClean="0">
              <a:solidFill>
                <a:schemeClr val="tx1"/>
              </a:solidFill>
            </a:endParaRPr>
          </a:p>
          <a:p>
            <a:r>
              <a:rPr lang="en-US" sz="2400" dirty="0" err="1" smtClean="0">
                <a:solidFill>
                  <a:schemeClr val="tx1"/>
                </a:solidFill>
              </a:rPr>
              <a:t>Graphlab</a:t>
            </a:r>
          </a:p>
          <a:p>
            <a:r>
              <a:rPr lang="en-US" sz="2400" dirty="0" err="1" smtClean="0">
                <a:solidFill>
                  <a:srgbClr val="FF0000"/>
                </a:solidFill>
              </a:rPr>
              <a:t>Duine</a:t>
            </a:r>
            <a:endParaRPr lang="zh-CN" altLang="en-US" sz="2400" dirty="0" smtClean="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Duine</a:t>
            </a:r>
            <a:r>
              <a:rPr lang="zh-CN" altLang="en-US" dirty="0" smtClean="0"/>
              <a:t>框架是一套以</a:t>
            </a:r>
            <a:r>
              <a:rPr lang="en-US" dirty="0" smtClean="0"/>
              <a:t>Java</a:t>
            </a:r>
            <a:r>
              <a:rPr lang="zh-CN" altLang="en-US" dirty="0" smtClean="0"/>
              <a:t>语言编写的软件库，可以帮助开发者建立预测引擎</a:t>
            </a:r>
            <a:endParaRPr lang="en-US" altLang="zh-CN" dirty="0" smtClean="0"/>
          </a:p>
          <a:p>
            <a:r>
              <a:rPr lang="en-US" dirty="0" err="1" smtClean="0"/>
              <a:t>Duine</a:t>
            </a:r>
            <a:r>
              <a:rPr lang="zh-CN" altLang="en-US" dirty="0" smtClean="0"/>
              <a:t>提供混合算法配置，即算法可根据数据情况，在基于内容的推荐和协同过滤中动态转换</a:t>
            </a:r>
            <a:endParaRPr lang="en-US" altLang="zh-CN" dirty="0" smtClean="0"/>
          </a:p>
          <a:p>
            <a:pPr lvl="1"/>
            <a:r>
              <a:rPr lang="zh-CN" altLang="en-US" dirty="0" smtClean="0"/>
              <a:t>例如在冷启动（比如尚无任何评价的时候）条件下，它侧重基于内容的分析法</a:t>
            </a:r>
            <a:endParaRPr lang="en-US" altLang="zh-CN" dirty="0" smtClean="0"/>
          </a:p>
          <a:p>
            <a:r>
              <a:rPr lang="zh-CN" altLang="en-US" dirty="0" smtClean="0"/>
              <a:t>推荐模块主要通过算法，从用户资料和商品信息中提取信息、计算预测值</a:t>
            </a:r>
            <a:r>
              <a:rPr lang="en-US" altLang="zh-CN" dirty="0" smtClean="0"/>
              <a:t>｡</a:t>
            </a:r>
            <a:r>
              <a:rPr lang="zh-CN" altLang="en-US" dirty="0" smtClean="0"/>
              <a:t>主要包括以下几种方法：协同过滤法</a:t>
            </a:r>
            <a:r>
              <a:rPr lang="en-US" altLang="zh-CN" dirty="0" smtClean="0"/>
              <a:t>､</a:t>
            </a:r>
            <a:r>
              <a:rPr lang="zh-CN" altLang="en-US" dirty="0" smtClean="0"/>
              <a:t>基于实例的推理（用户给出相似评分的商品）、</a:t>
            </a:r>
            <a:r>
              <a:rPr lang="en-US" dirty="0" err="1" smtClean="0"/>
              <a:t>GenreLMS</a:t>
            </a:r>
            <a:r>
              <a:rPr lang="zh-CN" altLang="en-US" dirty="0" smtClean="0"/>
              <a:t>（对分类的推理）</a:t>
            </a:r>
            <a:endParaRPr lang="en-US" altLang="zh-CN" dirty="0" smtClean="0"/>
          </a:p>
          <a:p>
            <a:r>
              <a:rPr lang="en-US" dirty="0" err="1" smtClean="0"/>
              <a:t>Duine</a:t>
            </a:r>
            <a:r>
              <a:rPr lang="zh-CN" altLang="en-US" dirty="0" smtClean="0"/>
              <a:t>具有一个反馈处理器模块，它以增强预测为目标，利用程序学习和获取用户的显性和隐性反馈，用算法进行处理后用以更新用户的资料</a:t>
            </a:r>
            <a:endParaRPr lang="en-US" altLang="zh-CN" dirty="0" smtClean="0"/>
          </a:p>
          <a:p>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大数据推荐系统研究面临的问题</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特征提取问题</a:t>
            </a:r>
            <a:endParaRPr lang="en-US" altLang="zh-CN" dirty="0" smtClean="0">
              <a:solidFill>
                <a:srgbClr val="FF0000"/>
              </a:solidFill>
            </a:endParaRPr>
          </a:p>
          <a:p>
            <a:r>
              <a:rPr lang="zh-CN" altLang="en-US" dirty="0" smtClean="0"/>
              <a:t>数据稀疏问题</a:t>
            </a:r>
            <a:endParaRPr lang="en-US" altLang="zh-CN" dirty="0" smtClean="0"/>
          </a:p>
          <a:p>
            <a:r>
              <a:rPr lang="zh-CN" altLang="en-US" dirty="0" smtClean="0"/>
              <a:t>冷启动问题</a:t>
            </a:r>
            <a:endParaRPr lang="en-US" altLang="zh-CN" dirty="0" smtClean="0"/>
          </a:p>
          <a:p>
            <a:r>
              <a:rPr lang="zh-CN" altLang="en-US" dirty="0" smtClean="0"/>
              <a:t>可扩展性问题</a:t>
            </a:r>
            <a:endParaRPr lang="zh-CN" alt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推荐系统的推荐对象种类丰富</a:t>
            </a:r>
            <a:r>
              <a:rPr lang="en-US" dirty="0" smtClean="0"/>
              <a:t>,</a:t>
            </a:r>
            <a:r>
              <a:rPr lang="zh-CN" altLang="en-US" dirty="0" smtClean="0"/>
              <a:t>例如新闻、博客等文本类对象，视频、图片、音乐等多媒体对象以及可以用文本描述的一些实体对象等</a:t>
            </a:r>
            <a:endParaRPr lang="en-US" altLang="zh-CN" dirty="0" smtClean="0"/>
          </a:p>
          <a:p>
            <a:pPr>
              <a:lnSpc>
                <a:spcPct val="150000"/>
              </a:lnSpc>
            </a:pPr>
            <a:r>
              <a:rPr lang="zh-CN" altLang="en-US" dirty="0" smtClean="0"/>
              <a:t>如何对这些推荐对象进行特征提取一直是学术界和工业界的热门研究课题</a:t>
            </a:r>
            <a:endParaRPr lang="en-US" altLang="zh-CN" dirty="0" smtClean="0"/>
          </a:p>
          <a:p>
            <a:pPr lvl="1">
              <a:lnSpc>
                <a:spcPct val="150000"/>
              </a:lnSpc>
            </a:pPr>
            <a:r>
              <a:rPr lang="zh-CN" altLang="en-US" dirty="0" smtClean="0"/>
              <a:t>对于文本类对象，可以借助信息检索领域己经成熟的文本特征提取技术来提取特征</a:t>
            </a:r>
            <a:endParaRPr lang="en-US" altLang="zh-CN" dirty="0" smtClean="0"/>
          </a:p>
          <a:p>
            <a:pPr lvl="1">
              <a:lnSpc>
                <a:spcPct val="150000"/>
              </a:lnSpc>
            </a:pPr>
            <a:r>
              <a:rPr lang="zh-CN" altLang="en-US" dirty="0" smtClean="0"/>
              <a:t>对于多媒体对象</a:t>
            </a:r>
            <a:r>
              <a:rPr lang="en-US" dirty="0" smtClean="0"/>
              <a:t>,</a:t>
            </a:r>
            <a:r>
              <a:rPr lang="zh-CN" altLang="en-US" dirty="0" smtClean="0"/>
              <a:t>由于需要结合多媒体内容分析领域的相关技术来提取特征</a:t>
            </a:r>
            <a:r>
              <a:rPr lang="en-US" dirty="0" smtClean="0"/>
              <a:t>,</a:t>
            </a:r>
            <a:r>
              <a:rPr lang="zh-CN" altLang="en-US" dirty="0" smtClean="0"/>
              <a:t>而多媒体内容分析技术目前在学术界和工业界还有待完善</a:t>
            </a:r>
            <a:r>
              <a:rPr lang="en-US" dirty="0" smtClean="0"/>
              <a:t>,</a:t>
            </a:r>
            <a:r>
              <a:rPr lang="zh-CN" altLang="en-US" dirty="0" smtClean="0"/>
              <a:t>因此多媒体对象的特征提取是推荐系统目前面临的一大难题</a:t>
            </a:r>
            <a:endParaRPr lang="en-US" altLang="zh-CN" baseline="30000" dirty="0" smtClean="0"/>
          </a:p>
          <a:p>
            <a:pPr lvl="1">
              <a:lnSpc>
                <a:spcPct val="150000"/>
              </a:lnSpc>
            </a:pPr>
            <a:r>
              <a:rPr lang="zh-CN" altLang="en-US" dirty="0" smtClean="0"/>
              <a:t>此外</a:t>
            </a:r>
            <a:r>
              <a:rPr lang="en-US" dirty="0" smtClean="0"/>
              <a:t>,</a:t>
            </a:r>
            <a:r>
              <a:rPr lang="zh-CN" altLang="en-US" dirty="0" smtClean="0"/>
              <a:t>推荐对象特征的区分度对推荐系统的性能有非常重要的影响。目前还缺乏特别有效的提高特征区分度的方法</a:t>
            </a:r>
          </a:p>
          <a:p>
            <a:endParaRPr lang="zh-CN" alt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大数据时代的到来使得人们能够轻而易举地获得大量的与用户行为相关的上下文特征，如时间、地点、天气、社交关系等等</a:t>
            </a:r>
            <a:endParaRPr lang="en-US" altLang="zh-CN" dirty="0" smtClean="0"/>
          </a:p>
          <a:p>
            <a:pPr>
              <a:lnSpc>
                <a:spcPct val="150000"/>
              </a:lnSpc>
            </a:pPr>
            <a:r>
              <a:rPr lang="zh-CN" altLang="en-US" dirty="0" smtClean="0"/>
              <a:t>研究人员正在通过不断引入这些特征来改善推荐算法的性能</a:t>
            </a:r>
            <a:endParaRPr lang="en-US" altLang="zh-CN" dirty="0" smtClean="0"/>
          </a:p>
          <a:p>
            <a:pPr>
              <a:lnSpc>
                <a:spcPct val="150000"/>
              </a:lnSpc>
            </a:pPr>
            <a:r>
              <a:rPr lang="zh-CN" altLang="en-US" dirty="0" smtClean="0"/>
              <a:t>然而研究证明，并不是所有的特征都能对推荐的准确性产生正面的影响</a:t>
            </a:r>
            <a:endParaRPr lang="zh-CN" alt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很多情况下，存在特征冗余或特征与结果不相关的情形，甚至有可能因为噪音特征的加入而导致推荐准确性降低</a:t>
            </a:r>
            <a:endParaRPr lang="en-US" altLang="zh-CN" dirty="0" smtClean="0"/>
          </a:p>
          <a:p>
            <a:pPr>
              <a:lnSpc>
                <a:spcPct val="150000"/>
              </a:lnSpc>
            </a:pPr>
            <a:r>
              <a:rPr lang="zh-CN" altLang="en-US" dirty="0" smtClean="0"/>
              <a:t>因此，研究人员开始考虑移除类似特征，以避免损失一定的信息量，随之，特征选择相关算法及衡量指标应运而生</a:t>
            </a:r>
            <a:endParaRPr lang="zh-CN" alt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特征选择指从所有特征集中选择一个特征子集用于建模</a:t>
            </a:r>
            <a:endParaRPr lang="en-US" altLang="zh-CN" dirty="0" smtClean="0"/>
          </a:p>
          <a:p>
            <a:pPr>
              <a:lnSpc>
                <a:spcPct val="150000"/>
              </a:lnSpc>
            </a:pPr>
            <a:r>
              <a:rPr lang="zh-CN" altLang="en-US" dirty="0" smtClean="0"/>
              <a:t>特征选择算法之所以能够得到研究人员的广泛关注，主要原因如下：</a:t>
            </a:r>
            <a:r>
              <a:rPr lang="en-US" dirty="0" smtClean="0"/>
              <a:t>1</a:t>
            </a:r>
            <a:r>
              <a:rPr lang="zh-CN" altLang="en-US" dirty="0" smtClean="0"/>
              <a:t>）简化了模型，使得模型解释性更强；</a:t>
            </a:r>
            <a:endParaRPr lang="en-US" altLang="zh-CN" dirty="0" smtClean="0"/>
          </a:p>
          <a:p>
            <a:pPr>
              <a:lnSpc>
                <a:spcPct val="150000"/>
              </a:lnSpc>
              <a:buNone/>
            </a:pPr>
            <a:r>
              <a:rPr lang="en-US" dirty="0" smtClean="0"/>
              <a:t>	2</a:t>
            </a:r>
            <a:r>
              <a:rPr lang="zh-CN" altLang="en-US" dirty="0" smtClean="0"/>
              <a:t>）减少了训练所需时间，提高了算法的效率；</a:t>
            </a:r>
            <a:endParaRPr lang="en-US" altLang="zh-CN" dirty="0" smtClean="0"/>
          </a:p>
          <a:p>
            <a:pPr>
              <a:lnSpc>
                <a:spcPct val="150000"/>
              </a:lnSpc>
              <a:buNone/>
            </a:pPr>
            <a:r>
              <a:rPr lang="en-US" dirty="0" smtClean="0"/>
              <a:t>	3</a:t>
            </a:r>
            <a:r>
              <a:rPr lang="zh-CN" altLang="en-US" dirty="0" smtClean="0"/>
              <a:t>）增强了模型的泛化能力，防止了过拟合。</a:t>
            </a:r>
            <a:endParaRPr lang="zh-CN" alt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最简单的特征选择方法莫过于对现有特征集的每一个可能出现的特征子集使用特征度量方法计算，找出其中一个能够使得测试集错误率最小化的特征子集用于推荐模型的构建</a:t>
            </a:r>
            <a:endParaRPr lang="en-US" altLang="zh-CN" dirty="0" smtClean="0"/>
          </a:p>
          <a:p>
            <a:pPr>
              <a:lnSpc>
                <a:spcPct val="150000"/>
              </a:lnSpc>
            </a:pPr>
            <a:r>
              <a:rPr lang="zh-CN" altLang="en-US" dirty="0" smtClean="0"/>
              <a:t>然而这种穷举整个搜索空间的方法是一个</a:t>
            </a:r>
            <a:r>
              <a:rPr lang="en-US" dirty="0" smtClean="0"/>
              <a:t>NP</a:t>
            </a:r>
            <a:r>
              <a:rPr lang="zh-CN" altLang="en-US" dirty="0" smtClean="0"/>
              <a:t>问题，时间上不可接受</a:t>
            </a:r>
            <a:endParaRPr lang="en-US" altLang="zh-CN" dirty="0" smtClean="0"/>
          </a:p>
          <a:p>
            <a:pPr>
              <a:lnSpc>
                <a:spcPct val="150000"/>
              </a:lnSpc>
            </a:pPr>
            <a:r>
              <a:rPr lang="zh-CN" altLang="en-US" dirty="0" smtClean="0"/>
              <a:t>因此，现有的特征选择方法一般采取启发式策略，根据特征选择算法与模型构建的结合情况，大致可以将特征选择算法分为三类：</a:t>
            </a:r>
            <a:endParaRPr lang="en-US" altLang="zh-CN" dirty="0" smtClean="0"/>
          </a:p>
          <a:p>
            <a:pPr lvl="1">
              <a:lnSpc>
                <a:spcPct val="150000"/>
              </a:lnSpc>
            </a:pPr>
            <a:r>
              <a:rPr lang="zh-CN" altLang="en-US" sz="2000" dirty="0" smtClean="0"/>
              <a:t>基于</a:t>
            </a:r>
            <a:r>
              <a:rPr lang="en-US" sz="2000" dirty="0" smtClean="0"/>
              <a:t>Filter</a:t>
            </a:r>
            <a:r>
              <a:rPr lang="zh-CN" altLang="en-US" sz="2000" dirty="0" smtClean="0"/>
              <a:t>的方法</a:t>
            </a:r>
            <a:endParaRPr lang="en-US" altLang="zh-CN" sz="2000" dirty="0" smtClean="0"/>
          </a:p>
          <a:p>
            <a:pPr lvl="1">
              <a:lnSpc>
                <a:spcPct val="150000"/>
              </a:lnSpc>
            </a:pPr>
            <a:r>
              <a:rPr lang="zh-CN" altLang="en-US" sz="2000" dirty="0" smtClean="0"/>
              <a:t>基于</a:t>
            </a:r>
            <a:r>
              <a:rPr lang="en-US" sz="2000" dirty="0" smtClean="0"/>
              <a:t>Wrapper</a:t>
            </a:r>
            <a:r>
              <a:rPr lang="zh-CN" altLang="en-US" sz="2000" dirty="0" smtClean="0"/>
              <a:t>的方法</a:t>
            </a:r>
            <a:endParaRPr lang="en-US" altLang="zh-CN" sz="2000" dirty="0" smtClean="0"/>
          </a:p>
          <a:p>
            <a:pPr lvl="1">
              <a:lnSpc>
                <a:spcPct val="150000"/>
              </a:lnSpc>
            </a:pPr>
            <a:r>
              <a:rPr lang="zh-CN" altLang="en-US" sz="2000" dirty="0" smtClean="0"/>
              <a:t>基于</a:t>
            </a:r>
            <a:r>
              <a:rPr lang="en-US" sz="2000" dirty="0" smtClean="0"/>
              <a:t>Embed</a:t>
            </a:r>
            <a:r>
              <a:rPr lang="zh-CN" altLang="en-US" sz="2000" dirty="0" smtClean="0"/>
              <a:t>的方法</a:t>
            </a:r>
            <a:endParaRPr lang="zh-CN" altLang="en-US" sz="2000"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在基于</a:t>
            </a:r>
            <a:r>
              <a:rPr lang="en-US" dirty="0" smtClean="0"/>
              <a:t>Filter</a:t>
            </a:r>
            <a:r>
              <a:rPr lang="zh-CN" altLang="en-US" dirty="0" smtClean="0"/>
              <a:t>的方法中，特征选择的过程和算法训练的过程相分离</a:t>
            </a:r>
            <a:endParaRPr lang="en-US" altLang="zh-CN" dirty="0" smtClean="0"/>
          </a:p>
          <a:p>
            <a:pPr>
              <a:lnSpc>
                <a:spcPct val="150000"/>
              </a:lnSpc>
            </a:pPr>
            <a:r>
              <a:rPr lang="zh-CN" altLang="en-US" dirty="0" smtClean="0"/>
              <a:t>基本思想是制定一个衡量指标</a:t>
            </a:r>
            <a:r>
              <a:rPr lang="en-US" dirty="0" smtClean="0"/>
              <a:t>S(</a:t>
            </a:r>
            <a:r>
              <a:rPr lang="en-US" dirty="0" err="1" smtClean="0"/>
              <a:t>i</a:t>
            </a:r>
            <a:r>
              <a:rPr lang="en-US" dirty="0" smtClean="0"/>
              <a:t>) </a:t>
            </a:r>
            <a:r>
              <a:rPr lang="zh-CN" altLang="en-US" dirty="0" smtClean="0"/>
              <a:t>，用来衡量每个特征</a:t>
            </a:r>
            <a:r>
              <a:rPr lang="en-US" dirty="0" err="1" smtClean="0"/>
              <a:t>x_i</a:t>
            </a:r>
            <a:r>
              <a:rPr lang="zh-CN" altLang="en-US" dirty="0" smtClean="0"/>
              <a:t>对标签</a:t>
            </a:r>
            <a:r>
              <a:rPr lang="en-US" dirty="0" smtClean="0"/>
              <a:t>y</a:t>
            </a:r>
            <a:r>
              <a:rPr lang="zh-CN" altLang="en-US" dirty="0" smtClean="0"/>
              <a:t>的影响程度，最后选择</a:t>
            </a:r>
            <a:r>
              <a:rPr lang="en-US" dirty="0" smtClean="0"/>
              <a:t>S(</a:t>
            </a:r>
            <a:r>
              <a:rPr lang="en-US" dirty="0" err="1" smtClean="0"/>
              <a:t>i</a:t>
            </a:r>
            <a:r>
              <a:rPr lang="en-US" dirty="0" smtClean="0"/>
              <a:t>)</a:t>
            </a:r>
            <a:r>
              <a:rPr lang="zh-CN" altLang="en-US" dirty="0" smtClean="0"/>
              <a:t>得分最高的</a:t>
            </a:r>
            <a:r>
              <a:rPr lang="en-US" dirty="0" smtClean="0"/>
              <a:t>k</a:t>
            </a:r>
            <a:r>
              <a:rPr lang="zh-CN" altLang="en-US" dirty="0" smtClean="0"/>
              <a:t>个特征值。</a:t>
            </a:r>
            <a:endParaRPr lang="en-US" altLang="zh-CN" dirty="0" smtClean="0"/>
          </a:p>
          <a:p>
            <a:pPr>
              <a:lnSpc>
                <a:spcPct val="150000"/>
              </a:lnSpc>
            </a:pPr>
            <a:r>
              <a:rPr lang="zh-CN" altLang="en-US" dirty="0" smtClean="0"/>
              <a:t>常用的衡量指标有：</a:t>
            </a:r>
            <a:endParaRPr lang="en-US" altLang="zh-CN" dirty="0" smtClean="0"/>
          </a:p>
          <a:p>
            <a:pPr lvl="1">
              <a:lnSpc>
                <a:spcPct val="150000"/>
              </a:lnSpc>
            </a:pPr>
            <a:r>
              <a:rPr lang="zh-CN" altLang="en-US" dirty="0" smtClean="0"/>
              <a:t>文档频率</a:t>
            </a:r>
            <a:endParaRPr lang="en-US" altLang="zh-CN" dirty="0" smtClean="0"/>
          </a:p>
          <a:p>
            <a:pPr lvl="1">
              <a:lnSpc>
                <a:spcPct val="150000"/>
              </a:lnSpc>
            </a:pPr>
            <a:r>
              <a:rPr lang="zh-CN" altLang="en-US" dirty="0" smtClean="0"/>
              <a:t>卡方检验</a:t>
            </a:r>
            <a:endParaRPr lang="en-US" altLang="zh-CN" dirty="0" smtClean="0"/>
          </a:p>
          <a:p>
            <a:pPr lvl="1">
              <a:lnSpc>
                <a:spcPct val="150000"/>
              </a:lnSpc>
            </a:pPr>
            <a:r>
              <a:rPr lang="zh-CN" altLang="en-US" dirty="0" smtClean="0"/>
              <a:t>互信息</a:t>
            </a:r>
            <a:endParaRPr lang="en-US" altLang="zh-CN" dirty="0" smtClean="0"/>
          </a:p>
          <a:p>
            <a:pPr lvl="1">
              <a:lnSpc>
                <a:spcPct val="150000"/>
              </a:lnSpc>
            </a:pPr>
            <a:r>
              <a:rPr lang="zh-CN" altLang="en-US" dirty="0" smtClean="0"/>
              <a:t>皮尔逊积矩相关系数</a:t>
            </a:r>
            <a:endParaRPr lang="en-US" altLang="zh-CN" dirty="0" smtClean="0"/>
          </a:p>
          <a:p>
            <a:pPr lvl="1">
              <a:lnSpc>
                <a:spcPct val="150000"/>
              </a:lnSpc>
            </a:pPr>
            <a:r>
              <a:rPr lang="zh-CN" altLang="en-US" dirty="0" smtClean="0"/>
              <a:t>类间和类内距离测量</a:t>
            </a:r>
            <a:endParaRPr lang="en-US" altLang="zh-CN" dirty="0" smtClean="0"/>
          </a:p>
          <a:p>
            <a:pPr lvl="1">
              <a:lnSpc>
                <a:spcPct val="150000"/>
              </a:lnSpc>
              <a:buNone/>
            </a:pPr>
            <a:r>
              <a:rPr lang="zh-CN" altLang="en-US" dirty="0" smtClean="0"/>
              <a:t>等等</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用户建模</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dirty="0" smtClean="0"/>
              <a:t>在协同过滤推荐方法中，常常把用户的隐性反馈转化为用户对产品的评分。例如，</a:t>
            </a:r>
            <a:endParaRPr lang="en-US" altLang="zh-CN" dirty="0" smtClean="0"/>
          </a:p>
          <a:p>
            <a:pPr lvl="1">
              <a:lnSpc>
                <a:spcPct val="150000"/>
              </a:lnSpc>
            </a:pPr>
            <a:r>
              <a:rPr lang="en-US" dirty="0" smtClean="0"/>
              <a:t>Google News</a:t>
            </a:r>
            <a:r>
              <a:rPr lang="zh-CN" altLang="en-US" dirty="0" smtClean="0"/>
              <a:t>中用户阅读过的新闻记为喜欢，评分为</a:t>
            </a:r>
            <a:r>
              <a:rPr lang="en-US" dirty="0" smtClean="0"/>
              <a:t>1</a:t>
            </a:r>
            <a:r>
              <a:rPr lang="zh-CN" altLang="en-US" dirty="0" smtClean="0"/>
              <a:t>；没有阅读过的评分为</a:t>
            </a:r>
            <a:r>
              <a:rPr lang="en-US" dirty="0" smtClean="0"/>
              <a:t>0</a:t>
            </a:r>
          </a:p>
          <a:p>
            <a:pPr lvl="1">
              <a:lnSpc>
                <a:spcPct val="150000"/>
              </a:lnSpc>
            </a:pPr>
            <a:r>
              <a:rPr lang="en-US" dirty="0" smtClean="0"/>
              <a:t>Daily Learner</a:t>
            </a:r>
            <a:r>
              <a:rPr lang="zh-CN" altLang="en-US" dirty="0" smtClean="0"/>
              <a:t>系统中用户点击了新闻标题评分为</a:t>
            </a:r>
            <a:r>
              <a:rPr lang="en-US" dirty="0" smtClean="0"/>
              <a:t>0.8</a:t>
            </a:r>
            <a:r>
              <a:rPr lang="zh-CN" altLang="en-US" dirty="0" smtClean="0"/>
              <a:t>分，阅读完全文则评分上升到</a:t>
            </a:r>
            <a:r>
              <a:rPr lang="en-US" dirty="0" smtClean="0"/>
              <a:t>1</a:t>
            </a:r>
            <a:r>
              <a:rPr lang="zh-CN" altLang="en-US" dirty="0" smtClean="0"/>
              <a:t>分；若用户跳过了系统推荐的新闻，则从系统预测评分中减去</a:t>
            </a:r>
            <a:r>
              <a:rPr lang="en-US" dirty="0" smtClean="0"/>
              <a:t>0.2</a:t>
            </a:r>
            <a:r>
              <a:rPr lang="zh-CN" altLang="en-US" dirty="0" smtClean="0"/>
              <a:t>分作为最终评分</a:t>
            </a:r>
            <a:endParaRPr lang="zh-CN" alt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基于</a:t>
            </a:r>
            <a:r>
              <a:rPr lang="en-US" dirty="0" smtClean="0"/>
              <a:t>Filter</a:t>
            </a:r>
            <a:r>
              <a:rPr lang="zh-CN" altLang="en-US" dirty="0" smtClean="0"/>
              <a:t>的方法通常需要较少的计算量，筛选速度快但有可能删除有用的特征</a:t>
            </a:r>
            <a:endParaRPr lang="en-US" altLang="zh-CN" dirty="0" smtClean="0"/>
          </a:p>
          <a:p>
            <a:pPr>
              <a:lnSpc>
                <a:spcPct val="150000"/>
              </a:lnSpc>
            </a:pPr>
            <a:r>
              <a:rPr lang="zh-CN" altLang="en-US" dirty="0" smtClean="0"/>
              <a:t>除此之外，它并不能保证选择出一个规模较小的优化特征子集，一般特征子集规模较大</a:t>
            </a:r>
          </a:p>
          <a:p>
            <a:endParaRPr lang="zh-CN"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基于</a:t>
            </a:r>
            <a:r>
              <a:rPr lang="en-US" dirty="0" smtClean="0"/>
              <a:t>Wrapper</a:t>
            </a:r>
            <a:r>
              <a:rPr lang="zh-CN" altLang="en-US" dirty="0" smtClean="0"/>
              <a:t>的方法在特征选择时依赖于具体的机器学习算法</a:t>
            </a:r>
            <a:endParaRPr lang="en-US" altLang="zh-CN" dirty="0" smtClean="0"/>
          </a:p>
          <a:p>
            <a:pPr>
              <a:lnSpc>
                <a:spcPct val="150000"/>
              </a:lnSpc>
            </a:pPr>
            <a:r>
              <a:rPr lang="zh-CN" altLang="en-US" dirty="0" smtClean="0"/>
              <a:t>它的特征选择过程与算法训练过程是整合在一起的，以模型的预测能力作为衡量特征子集的选择标准</a:t>
            </a:r>
            <a:endParaRPr lang="en-US" altLang="zh-CN" dirty="0" smtClean="0"/>
          </a:p>
          <a:p>
            <a:pPr lvl="1">
              <a:lnSpc>
                <a:spcPct val="150000"/>
              </a:lnSpc>
            </a:pPr>
            <a:r>
              <a:rPr lang="zh-CN" altLang="en-US" dirty="0" smtClean="0"/>
              <a:t>例如分类精度，有时也会加入复杂度惩罚因子</a:t>
            </a:r>
            <a:endParaRPr lang="en-US" altLang="zh-CN" dirty="0" smtClean="0"/>
          </a:p>
          <a:p>
            <a:pPr lvl="1">
              <a:lnSpc>
                <a:spcPct val="150000"/>
              </a:lnSpc>
            </a:pPr>
            <a:r>
              <a:rPr lang="zh-CN" altLang="en-US" dirty="0" smtClean="0"/>
              <a:t>在</a:t>
            </a:r>
            <a:r>
              <a:rPr lang="en-US" dirty="0" smtClean="0"/>
              <a:t>Wrapper</a:t>
            </a:r>
            <a:r>
              <a:rPr lang="zh-CN" altLang="en-US" dirty="0" smtClean="0"/>
              <a:t>方法中，分类器如同一个黑匣子。首先特征搜索算法会选出一个特征子集，然后输入分类器学习训练，分类结果会被返回给特征搜索算法，用于下次迭代的特征子集选择</a:t>
            </a:r>
            <a:endParaRPr lang="en-US" altLang="zh-CN" dirty="0" smtClean="0"/>
          </a:p>
          <a:p>
            <a:pPr lvl="1">
              <a:lnSpc>
                <a:spcPct val="150000"/>
              </a:lnSpc>
            </a:pPr>
            <a:r>
              <a:rPr lang="zh-CN" altLang="en-US" dirty="0" smtClean="0"/>
              <a:t>最终选择评估结果最好的子特征集用于分类器的学习训练</a:t>
            </a:r>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常用的特征搜索策略有</a:t>
            </a:r>
            <a:r>
              <a:rPr lang="en-US" dirty="0" smtClean="0"/>
              <a:t>hill-climbing</a:t>
            </a:r>
            <a:r>
              <a:rPr lang="zh-CN" altLang="en-US" dirty="0" smtClean="0"/>
              <a:t>，</a:t>
            </a:r>
            <a:r>
              <a:rPr lang="en-US" dirty="0" smtClean="0"/>
              <a:t>best-first</a:t>
            </a:r>
            <a:r>
              <a:rPr lang="zh-CN" altLang="en-US" dirty="0" smtClean="0"/>
              <a:t>，</a:t>
            </a:r>
            <a:r>
              <a:rPr lang="en-US" dirty="0" smtClean="0"/>
              <a:t>branch-and-bound </a:t>
            </a:r>
            <a:r>
              <a:rPr lang="zh-CN" altLang="en-US" dirty="0" smtClean="0"/>
              <a:t>和</a:t>
            </a:r>
            <a:r>
              <a:rPr lang="en-US" dirty="0" smtClean="0"/>
              <a:t>genetic algorithms</a:t>
            </a:r>
            <a:r>
              <a:rPr lang="zh-CN" altLang="en-US" dirty="0" smtClean="0"/>
              <a:t>等</a:t>
            </a:r>
            <a:endParaRPr lang="en-US" altLang="zh-CN" dirty="0" smtClean="0"/>
          </a:p>
          <a:p>
            <a:pPr>
              <a:lnSpc>
                <a:spcPct val="150000"/>
              </a:lnSpc>
            </a:pPr>
            <a:r>
              <a:rPr lang="zh-CN" altLang="en-US" dirty="0" smtClean="0"/>
              <a:t>从</a:t>
            </a:r>
            <a:r>
              <a:rPr lang="en-US" dirty="0" smtClean="0"/>
              <a:t>Wrapper</a:t>
            </a:r>
            <a:r>
              <a:rPr lang="zh-CN" altLang="en-US" dirty="0" smtClean="0"/>
              <a:t>方法的基本思想可以看出，它在计算效率上不如基于</a:t>
            </a:r>
            <a:r>
              <a:rPr lang="en-US" dirty="0" smtClean="0"/>
              <a:t>Filter</a:t>
            </a:r>
            <a:r>
              <a:rPr lang="zh-CN" altLang="en-US" dirty="0" smtClean="0"/>
              <a:t>的方法，但是它最终选择的特征规模要相对小一些且效果最好</a:t>
            </a:r>
          </a:p>
          <a:p>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 在基于</a:t>
            </a:r>
            <a:r>
              <a:rPr lang="en-US" dirty="0" smtClean="0"/>
              <a:t>Embed</a:t>
            </a:r>
            <a:r>
              <a:rPr lang="zh-CN" altLang="en-US" dirty="0" smtClean="0"/>
              <a:t>的方法中，特征选择算法是作为学习算法的一部分嵌入到其中的，直接使用分类模型来决定是否接纳目标特征</a:t>
            </a:r>
            <a:endParaRPr lang="en-US" altLang="zh-CN" dirty="0" smtClean="0"/>
          </a:p>
          <a:p>
            <a:pPr>
              <a:lnSpc>
                <a:spcPct val="150000"/>
              </a:lnSpc>
            </a:pPr>
            <a:r>
              <a:rPr lang="zh-CN" altLang="en-US" dirty="0" smtClean="0"/>
              <a:t>经典的</a:t>
            </a:r>
            <a:r>
              <a:rPr lang="en-US" dirty="0" smtClean="0"/>
              <a:t>Embed</a:t>
            </a:r>
            <a:r>
              <a:rPr lang="zh-CN" altLang="en-US" dirty="0" smtClean="0"/>
              <a:t>方法如基于</a:t>
            </a:r>
            <a:r>
              <a:rPr lang="en-US" dirty="0" smtClean="0"/>
              <a:t>LASSO</a:t>
            </a:r>
            <a:r>
              <a:rPr lang="zh-CN" altLang="en-US" dirty="0" smtClean="0"/>
              <a:t>方法构建线性模型的过程和决策树构建的过程</a:t>
            </a:r>
            <a:endParaRPr lang="en-US" altLang="zh-CN" dirty="0" smtClean="0"/>
          </a:p>
          <a:p>
            <a:pPr>
              <a:lnSpc>
                <a:spcPct val="150000"/>
              </a:lnSpc>
            </a:pPr>
            <a:r>
              <a:rPr lang="en-US" dirty="0" smtClean="0"/>
              <a:t>Embed</a:t>
            </a:r>
            <a:r>
              <a:rPr lang="zh-CN" altLang="en-US" dirty="0" smtClean="0"/>
              <a:t>方法的优势在于它相比</a:t>
            </a:r>
            <a:r>
              <a:rPr lang="en-US" dirty="0" smtClean="0"/>
              <a:t>Filter</a:t>
            </a:r>
            <a:r>
              <a:rPr lang="zh-CN" altLang="en-US" dirty="0" smtClean="0"/>
              <a:t>方法，能够与分类模型直接交互，相比</a:t>
            </a:r>
            <a:r>
              <a:rPr lang="en-US" dirty="0" smtClean="0"/>
              <a:t>Wrapper</a:t>
            </a:r>
            <a:r>
              <a:rPr lang="zh-CN" altLang="en-US" dirty="0" smtClean="0"/>
              <a:t>方法，计算量又大大减少。</a:t>
            </a:r>
          </a:p>
          <a:p>
            <a:endParaRPr lang="zh-CN" alt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上述提到的三种特征选择方法针对单个特征的选择是十分有效的，通过一定的扩展也可用于衡量交互特征的有效性，然而这些方法都十分的耗时</a:t>
            </a:r>
            <a:endParaRPr lang="en-US" altLang="zh-CN" dirty="0" smtClean="0"/>
          </a:p>
          <a:p>
            <a:pPr>
              <a:lnSpc>
                <a:spcPct val="150000"/>
              </a:lnSpc>
            </a:pPr>
            <a:r>
              <a:rPr lang="zh-CN" altLang="en-US" dirty="0" smtClean="0"/>
              <a:t>交互特征在此处专指那些单个出现时与类别无关或弱相关，但若组合其它特征则会与类别强相关的特征</a:t>
            </a:r>
            <a:endParaRPr lang="en-US" altLang="zh-CN" dirty="0" smtClean="0"/>
          </a:p>
          <a:p>
            <a:pPr lvl="1">
              <a:lnSpc>
                <a:spcPct val="150000"/>
              </a:lnSpc>
            </a:pPr>
            <a:r>
              <a:rPr lang="zh-CN" altLang="en-US" dirty="0" smtClean="0"/>
              <a:t>如单独的特征</a:t>
            </a:r>
            <a:r>
              <a:rPr lang="en-US" dirty="0" smtClean="0"/>
              <a:t>A</a:t>
            </a:r>
            <a:r>
              <a:rPr lang="zh-CN" altLang="en-US" dirty="0" smtClean="0"/>
              <a:t>对分类的贡献可能是有限的，但若能跟特征</a:t>
            </a:r>
            <a:r>
              <a:rPr lang="en-US" dirty="0" smtClean="0"/>
              <a:t>B</a:t>
            </a:r>
            <a:r>
              <a:rPr lang="zh-CN" altLang="en-US" dirty="0" smtClean="0"/>
              <a:t>（特征</a:t>
            </a:r>
            <a:r>
              <a:rPr lang="en-US" dirty="0" smtClean="0"/>
              <a:t>B</a:t>
            </a:r>
            <a:r>
              <a:rPr lang="zh-CN" altLang="en-US" dirty="0" smtClean="0"/>
              <a:t>也是弱贡献特征）结合，</a:t>
            </a:r>
            <a:r>
              <a:rPr lang="en-US" dirty="0" smtClean="0"/>
              <a:t>AB</a:t>
            </a:r>
            <a:r>
              <a:rPr lang="zh-CN" altLang="en-US" dirty="0" smtClean="0"/>
              <a:t>交互对分类的贡献可能就很大</a:t>
            </a:r>
            <a:endParaRPr lang="en-US" altLang="zh-CN" dirty="0" smtClean="0"/>
          </a:p>
          <a:p>
            <a:pPr lvl="1">
              <a:lnSpc>
                <a:spcPct val="150000"/>
              </a:lnSpc>
            </a:pPr>
            <a:r>
              <a:rPr lang="zh-CN" altLang="en-US" dirty="0" smtClean="0"/>
              <a:t>因此，若只进行单个特征的选择，可能会损失掉一部分有价值的信息</a:t>
            </a:r>
            <a:endParaRPr lang="en-US" altLang="zh-CN" dirty="0" smtClean="0"/>
          </a:p>
          <a:p>
            <a:pPr lvl="1">
              <a:lnSpc>
                <a:spcPct val="150000"/>
              </a:lnSpc>
            </a:pPr>
            <a:r>
              <a:rPr lang="zh-CN" altLang="en-US" dirty="0" smtClean="0"/>
              <a:t>鉴于此，上下文交互特征的选择越来越受到研究人员的重视</a:t>
            </a:r>
          </a:p>
          <a:p>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交互特征的选择与单个特征的选择类似，也是一个</a:t>
            </a:r>
            <a:r>
              <a:rPr lang="en-US" dirty="0" smtClean="0"/>
              <a:t>NP</a:t>
            </a:r>
            <a:r>
              <a:rPr lang="zh-CN" altLang="en-US" dirty="0" smtClean="0"/>
              <a:t>问题，现有的交互特征选择算法也是启发式的，比较有代表性的包括以下几个：</a:t>
            </a:r>
            <a:endParaRPr lang="en-US" altLang="zh-CN" dirty="0" smtClean="0"/>
          </a:p>
          <a:p>
            <a:pPr lvl="1">
              <a:lnSpc>
                <a:spcPct val="150000"/>
              </a:lnSpc>
            </a:pPr>
            <a:r>
              <a:rPr lang="en-US" altLang="zh-CN" dirty="0" smtClean="0"/>
              <a:t>【</a:t>
            </a:r>
            <a:r>
              <a:rPr lang="en-US" dirty="0" smtClean="0"/>
              <a:t>Zhao Z 2007</a:t>
            </a:r>
            <a:r>
              <a:rPr lang="en-US" altLang="zh-CN" dirty="0" smtClean="0"/>
              <a:t>】</a:t>
            </a:r>
            <a:r>
              <a:rPr lang="zh-CN" altLang="en-US" dirty="0" smtClean="0"/>
              <a:t>提出一种特征选择评估方法</a:t>
            </a:r>
            <a:r>
              <a:rPr lang="en-US" dirty="0" smtClean="0"/>
              <a:t>Consistency Contribution</a:t>
            </a:r>
            <a:r>
              <a:rPr lang="zh-CN" altLang="en-US" dirty="0" smtClean="0"/>
              <a:t>用以衡量特征相关性</a:t>
            </a:r>
            <a:r>
              <a:rPr lang="en-US" dirty="0" smtClean="0"/>
              <a:t>,</a:t>
            </a:r>
            <a:r>
              <a:rPr lang="zh-CN" altLang="en-US" dirty="0" smtClean="0"/>
              <a:t>在此基础上设计一种采用后向消除来移除具有低</a:t>
            </a:r>
            <a:r>
              <a:rPr lang="en-US" dirty="0" smtClean="0"/>
              <a:t>C-Contribution</a:t>
            </a:r>
            <a:r>
              <a:rPr lang="zh-CN" altLang="en-US" dirty="0" smtClean="0"/>
              <a:t>值特征的过滤算法。该算法中实现了一种特殊的哈希数据结构，能够有效避免数据的重复扫描，实验结果证明，该算法能有效的减少特征数，并保持甚至提高预测准确率</a:t>
            </a:r>
            <a:endParaRPr lang="en-US" altLang="zh-CN" dirty="0" smtClean="0"/>
          </a:p>
          <a:p>
            <a:pPr lvl="1">
              <a:lnSpc>
                <a:spcPct val="150000"/>
              </a:lnSpc>
            </a:pPr>
            <a:r>
              <a:rPr lang="en-US" altLang="zh-CN" dirty="0" smtClean="0"/>
              <a:t>【</a:t>
            </a:r>
            <a:r>
              <a:rPr lang="en-US" dirty="0" err="1" smtClean="0"/>
              <a:t>Rendle</a:t>
            </a:r>
            <a:r>
              <a:rPr lang="en-US" dirty="0" smtClean="0"/>
              <a:t> S 2010</a:t>
            </a:r>
            <a:r>
              <a:rPr lang="en-US" altLang="zh-CN" dirty="0" smtClean="0"/>
              <a:t>】</a:t>
            </a:r>
            <a:r>
              <a:rPr lang="zh-CN" altLang="en-US" dirty="0" smtClean="0"/>
              <a:t>提出一种</a:t>
            </a:r>
            <a:r>
              <a:rPr lang="en-US" dirty="0" smtClean="0"/>
              <a:t>FM</a:t>
            </a:r>
            <a:r>
              <a:rPr lang="zh-CN" altLang="en-US" dirty="0" smtClean="0"/>
              <a:t>模型，在多项式回归的基础上叠加了对特征间高阶交互作用建模的子项，模型具有线性复杂度和良好的泛化能力，可直接进行优化。</a:t>
            </a:r>
            <a:endParaRPr lang="zh-CN" alt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除横向的特征选择研究方向外，研究人员还对特征集中隐含的层次信息进行着探索</a:t>
            </a:r>
            <a:endParaRPr lang="en-US" altLang="zh-CN" dirty="0" smtClean="0"/>
          </a:p>
          <a:p>
            <a:pPr>
              <a:lnSpc>
                <a:spcPct val="150000"/>
              </a:lnSpc>
            </a:pPr>
            <a:r>
              <a:rPr lang="zh-CN" altLang="en-US" dirty="0" smtClean="0"/>
              <a:t>研究显示，若将不同层次特征不加区分的放入同一个模型加以训练可能会造成推荐准确率的下降，因此向模型中加入层次信息，能一定程度上提升推荐算法的准确率</a:t>
            </a:r>
            <a:endParaRPr lang="en-US" altLang="zh-CN" dirty="0" smtClean="0"/>
          </a:p>
          <a:p>
            <a:pPr>
              <a:lnSpc>
                <a:spcPct val="150000"/>
              </a:lnSpc>
            </a:pPr>
            <a:r>
              <a:rPr lang="zh-CN" altLang="en-US" dirty="0" smtClean="0"/>
              <a:t>按照特征的固有属性，可将其分为显性层次结构和隐性层次结构。如以职业划分用户，以风格分组电影，以年份分割时间等都属于显性的层次结构，而在某些数据集中没有这些层次信息，如</a:t>
            </a:r>
            <a:r>
              <a:rPr lang="en-US" dirty="0" smtClean="0"/>
              <a:t>Netflix</a:t>
            </a:r>
            <a:r>
              <a:rPr lang="zh-CN" altLang="en-US" dirty="0" smtClean="0"/>
              <a:t>数据集，则可探索隐因子的层次结构。</a:t>
            </a:r>
            <a:endParaRPr lang="zh-CN" alt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大数据推荐系统研究面临的问题</a:t>
            </a:r>
            <a:endParaRPr lang="zh-CN" altLang="en-US" dirty="0"/>
          </a:p>
        </p:txBody>
      </p:sp>
      <p:sp>
        <p:nvSpPr>
          <p:cNvPr id="3" name="内容占位符 2"/>
          <p:cNvSpPr>
            <a:spLocks noGrp="1"/>
          </p:cNvSpPr>
          <p:nvPr>
            <p:ph idx="1"/>
          </p:nvPr>
        </p:nvSpPr>
        <p:spPr/>
        <p:txBody>
          <a:bodyPr/>
          <a:lstStyle/>
          <a:p>
            <a:r>
              <a:rPr lang="zh-CN" altLang="en-US" dirty="0" smtClean="0"/>
              <a:t>特征提取问题</a:t>
            </a:r>
            <a:endParaRPr lang="en-US" altLang="zh-CN" dirty="0" smtClean="0"/>
          </a:p>
          <a:p>
            <a:r>
              <a:rPr lang="zh-CN" altLang="en-US" dirty="0" smtClean="0">
                <a:solidFill>
                  <a:srgbClr val="FF0000"/>
                </a:solidFill>
              </a:rPr>
              <a:t>数据稀疏问题</a:t>
            </a:r>
            <a:endParaRPr lang="en-US" altLang="zh-CN" dirty="0" smtClean="0">
              <a:solidFill>
                <a:srgbClr val="FF0000"/>
              </a:solidFill>
            </a:endParaRPr>
          </a:p>
          <a:p>
            <a:r>
              <a:rPr lang="zh-CN" altLang="en-US" dirty="0" smtClean="0"/>
              <a:t>冷启动问题</a:t>
            </a:r>
            <a:endParaRPr lang="en-US" altLang="zh-CN" dirty="0" smtClean="0"/>
          </a:p>
          <a:p>
            <a:r>
              <a:rPr lang="zh-CN" altLang="en-US" dirty="0" smtClean="0"/>
              <a:t>可扩展性问题</a:t>
            </a:r>
            <a:endParaRPr lang="zh-CN" alt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现有的大多数推荐算法都是基于用户</a:t>
            </a:r>
            <a:r>
              <a:rPr lang="en-US" altLang="zh-CN" dirty="0" smtClean="0"/>
              <a:t>—</a:t>
            </a:r>
            <a:r>
              <a:rPr lang="zh-CN" altLang="en-US" dirty="0" smtClean="0"/>
              <a:t>物品评分矩阵数据</a:t>
            </a:r>
            <a:r>
              <a:rPr lang="en-US" dirty="0" smtClean="0"/>
              <a:t>,</a:t>
            </a:r>
            <a:r>
              <a:rPr lang="zh-CN" altLang="en-US" dirty="0" smtClean="0"/>
              <a:t>数据的稀疏性问题主要是指用户</a:t>
            </a:r>
            <a:r>
              <a:rPr lang="en-US" altLang="zh-CN" dirty="0" smtClean="0"/>
              <a:t>—</a:t>
            </a:r>
            <a:r>
              <a:rPr lang="zh-CN" altLang="en-US" dirty="0" smtClean="0"/>
              <a:t>物品评分矩阵的稀疏性，即用户与物品的交互行为太少</a:t>
            </a:r>
            <a:endParaRPr lang="en-US" altLang="zh-CN" dirty="0" smtClean="0"/>
          </a:p>
          <a:p>
            <a:pPr>
              <a:lnSpc>
                <a:spcPct val="150000"/>
              </a:lnSpc>
            </a:pPr>
            <a:r>
              <a:rPr lang="zh-CN" altLang="en-US" dirty="0" smtClean="0"/>
              <a:t>一个大型网站可能拥有上亿数量级的用户和物品</a:t>
            </a:r>
            <a:r>
              <a:rPr lang="en-US" dirty="0" smtClean="0"/>
              <a:t>,</a:t>
            </a:r>
            <a:r>
              <a:rPr lang="zh-CN" altLang="en-US" dirty="0" smtClean="0"/>
              <a:t>飙升的用户评分数据总量在面对增长更快的“用户一物品评价矩阵”时</a:t>
            </a:r>
            <a:r>
              <a:rPr lang="en-US" dirty="0" smtClean="0"/>
              <a:t>,</a:t>
            </a:r>
            <a:r>
              <a:rPr lang="zh-CN" altLang="en-US" dirty="0" smtClean="0"/>
              <a:t>仍然只占极少的一部分</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例如，推荐系统研究中的经典数据集</a:t>
            </a:r>
            <a:r>
              <a:rPr lang="en-US" dirty="0" err="1" smtClean="0"/>
              <a:t>MovieLens</a:t>
            </a:r>
            <a:r>
              <a:rPr lang="zh-CN" altLang="en-US" dirty="0" smtClean="0"/>
              <a:t>的稀疏度仅</a:t>
            </a:r>
            <a:r>
              <a:rPr lang="en-US" dirty="0" smtClean="0"/>
              <a:t>4.5%</a:t>
            </a:r>
            <a:r>
              <a:rPr lang="zh-CN" altLang="en-US" dirty="0" smtClean="0"/>
              <a:t>，</a:t>
            </a:r>
            <a:r>
              <a:rPr lang="en-US" dirty="0" smtClean="0"/>
              <a:t>Netflix</a:t>
            </a:r>
            <a:r>
              <a:rPr lang="zh-CN" altLang="en-US" dirty="0" smtClean="0"/>
              <a:t>百万大赛中提供的音乐数据集的稀疏度是</a:t>
            </a:r>
            <a:r>
              <a:rPr lang="en-US" dirty="0" smtClean="0"/>
              <a:t>1.2%</a:t>
            </a:r>
            <a:endParaRPr lang="en-US" altLang="zh-CN" dirty="0" smtClean="0"/>
          </a:p>
          <a:p>
            <a:pPr>
              <a:lnSpc>
                <a:spcPct val="150000"/>
              </a:lnSpc>
            </a:pPr>
            <a:r>
              <a:rPr lang="zh-CN" altLang="en-US" dirty="0" smtClean="0"/>
              <a:t>这些都是已经处理过的数据集，实际上真实数据集的稀疏度都远远低于</a:t>
            </a:r>
            <a:r>
              <a:rPr lang="en-US" dirty="0" smtClean="0"/>
              <a:t>1%</a:t>
            </a:r>
          </a:p>
          <a:p>
            <a:pPr lvl="1">
              <a:lnSpc>
                <a:spcPct val="150000"/>
              </a:lnSpc>
            </a:pPr>
            <a:r>
              <a:rPr lang="zh-CN" altLang="en-US" dirty="0" smtClean="0"/>
              <a:t>例如，</a:t>
            </a:r>
            <a:r>
              <a:rPr lang="en-US" dirty="0" err="1" smtClean="0"/>
              <a:t>Bibsonomy</a:t>
            </a:r>
            <a:r>
              <a:rPr lang="zh-CN" altLang="en-US" dirty="0" smtClean="0"/>
              <a:t>的稀疏度是</a:t>
            </a:r>
            <a:r>
              <a:rPr lang="en-US" dirty="0" smtClean="0"/>
              <a:t>0.35%</a:t>
            </a:r>
            <a:r>
              <a:rPr lang="zh-CN" altLang="en-US" dirty="0" smtClean="0"/>
              <a:t>，</a:t>
            </a:r>
            <a:r>
              <a:rPr lang="en-US" dirty="0" smtClean="0"/>
              <a:t>Delicious</a:t>
            </a:r>
            <a:r>
              <a:rPr lang="zh-CN" altLang="en-US" dirty="0" smtClean="0"/>
              <a:t>的稀疏度是</a:t>
            </a:r>
            <a:r>
              <a:rPr lang="en-US" dirty="0" smtClean="0"/>
              <a:t>0.046%</a:t>
            </a:r>
            <a:r>
              <a:rPr lang="zh-CN" altLang="en-US" dirty="0" smtClean="0"/>
              <a:t>，淘宝网数据的稀疏度甚至仅在</a:t>
            </a:r>
            <a:r>
              <a:rPr lang="en-US" dirty="0" smtClean="0"/>
              <a:t>0.01%</a:t>
            </a:r>
            <a:r>
              <a:rPr lang="zh-CN" altLang="en-US" dirty="0" smtClean="0"/>
              <a:t>左右</a:t>
            </a:r>
            <a:endParaRPr lang="en-US" baseline="30000" dirty="0" smtClean="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686800" cy="4525963"/>
          </a:xfrm>
        </p:spPr>
        <p:txBody>
          <a:bodyPr>
            <a:normAutofit fontScale="62500" lnSpcReduction="20000"/>
          </a:bodyPr>
          <a:lstStyle/>
          <a:p>
            <a:pPr>
              <a:lnSpc>
                <a:spcPct val="150000"/>
              </a:lnSpc>
            </a:pPr>
            <a:r>
              <a:rPr lang="zh-CN" altLang="en-US" dirty="0" smtClean="0"/>
              <a:t>如</a:t>
            </a:r>
            <a:endParaRPr lang="en-US" altLang="zh-CN" dirty="0" smtClean="0"/>
          </a:p>
          <a:p>
            <a:pPr lvl="1">
              <a:lnSpc>
                <a:spcPct val="150000"/>
              </a:lnSpc>
            </a:pPr>
            <a:r>
              <a:rPr lang="en-US" dirty="0" smtClean="0"/>
              <a:t> </a:t>
            </a:r>
            <a:r>
              <a:rPr lang="en-US" dirty="0" err="1" smtClean="0"/>
              <a:t>koren</a:t>
            </a:r>
            <a:r>
              <a:rPr lang="zh-CN" altLang="en-US" dirty="0" smtClean="0"/>
              <a:t>等利用了用户评分历史中电影的相似性对</a:t>
            </a:r>
            <a:r>
              <a:rPr lang="en-US" dirty="0" smtClean="0"/>
              <a:t>SVD</a:t>
            </a:r>
            <a:r>
              <a:rPr lang="zh-CN" altLang="en-US" dirty="0" smtClean="0"/>
              <a:t>模型进行了拓展；</a:t>
            </a:r>
            <a:endParaRPr lang="en-US" altLang="zh-CN" dirty="0" smtClean="0"/>
          </a:p>
          <a:p>
            <a:pPr lvl="1">
              <a:lnSpc>
                <a:spcPct val="150000"/>
              </a:lnSpc>
            </a:pPr>
            <a:r>
              <a:rPr lang="zh-CN" altLang="en-US" dirty="0" smtClean="0"/>
              <a:t> 有人根据用户的点击行为来建模用户对新闻的偏好；</a:t>
            </a:r>
            <a:endParaRPr lang="en-US" altLang="zh-CN" dirty="0" smtClean="0"/>
          </a:p>
          <a:p>
            <a:pPr lvl="1">
              <a:lnSpc>
                <a:spcPct val="150000"/>
              </a:lnSpc>
            </a:pPr>
            <a:r>
              <a:rPr lang="zh-CN" altLang="en-US" dirty="0" smtClean="0"/>
              <a:t>有人根据人的生命周期进行时序相关的产品推荐</a:t>
            </a:r>
            <a:endParaRPr lang="en-US" altLang="zh-CN" dirty="0" smtClean="0"/>
          </a:p>
          <a:p>
            <a:pPr lvl="1">
              <a:lnSpc>
                <a:spcPct val="150000"/>
              </a:lnSpc>
            </a:pPr>
            <a:r>
              <a:rPr lang="zh-CN" altLang="en-US" dirty="0" smtClean="0"/>
              <a:t>有人在用户模型中加入了时序上下文（如公众的注意力）提升了推荐效果；</a:t>
            </a:r>
            <a:endParaRPr lang="en-US" altLang="zh-CN" dirty="0" smtClean="0"/>
          </a:p>
          <a:p>
            <a:pPr lvl="1">
              <a:lnSpc>
                <a:spcPct val="150000"/>
              </a:lnSpc>
            </a:pPr>
            <a:r>
              <a:rPr lang="zh-CN" altLang="en-US" dirty="0" smtClean="0"/>
              <a:t>有人根据用户连续签到位置序列在时间维度上满足马尔科夫链模型和在地理空间上具有局部区域性，提出一种基于矩阵分解的连续兴趣推荐方法；</a:t>
            </a:r>
            <a:endParaRPr lang="en-US" altLang="zh-CN" dirty="0" smtClean="0"/>
          </a:p>
          <a:p>
            <a:pPr lvl="1">
              <a:lnSpc>
                <a:spcPct val="150000"/>
              </a:lnSpc>
            </a:pPr>
            <a:r>
              <a:rPr lang="zh-CN" altLang="en-US" dirty="0" smtClean="0"/>
              <a:t>有人探讨了利用电影评论中包含的电影要素和用户情感来强化对用户的理解</a:t>
            </a:r>
            <a:endParaRPr lang="zh-CN" alt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根据经验，数据集中用户行为数据越多，推荐算法的精准度越高，性能也越好</a:t>
            </a:r>
            <a:endParaRPr lang="en-US" altLang="zh-CN" dirty="0" smtClean="0"/>
          </a:p>
          <a:p>
            <a:pPr>
              <a:lnSpc>
                <a:spcPct val="150000"/>
              </a:lnSpc>
            </a:pPr>
            <a:r>
              <a:rPr lang="zh-CN" altLang="en-US" dirty="0" smtClean="0"/>
              <a:t>若数据集非常稀疏，只包含极少量的用户行为数据</a:t>
            </a:r>
            <a:r>
              <a:rPr lang="en-US" dirty="0" smtClean="0"/>
              <a:t>,</a:t>
            </a:r>
            <a:r>
              <a:rPr lang="zh-CN" altLang="en-US" dirty="0" smtClean="0"/>
              <a:t>推荐算法的准确度会大打折扣，极容易导致推荐算法的过拟合，影响算法的性能</a:t>
            </a:r>
          </a:p>
          <a:p>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大数据推荐系统研究面临的问题</a:t>
            </a:r>
            <a:endParaRPr lang="zh-CN" altLang="en-US" dirty="0"/>
          </a:p>
        </p:txBody>
      </p:sp>
      <p:sp>
        <p:nvSpPr>
          <p:cNvPr id="3" name="内容占位符 2"/>
          <p:cNvSpPr>
            <a:spLocks noGrp="1"/>
          </p:cNvSpPr>
          <p:nvPr>
            <p:ph idx="1"/>
          </p:nvPr>
        </p:nvSpPr>
        <p:spPr/>
        <p:txBody>
          <a:bodyPr/>
          <a:lstStyle/>
          <a:p>
            <a:r>
              <a:rPr lang="zh-CN" altLang="en-US" dirty="0" smtClean="0"/>
              <a:t>特征提取问题</a:t>
            </a:r>
            <a:endParaRPr lang="en-US" altLang="zh-CN" dirty="0" smtClean="0"/>
          </a:p>
          <a:p>
            <a:r>
              <a:rPr lang="zh-CN" altLang="en-US" dirty="0" smtClean="0"/>
              <a:t>数据稀疏问题</a:t>
            </a:r>
            <a:endParaRPr lang="en-US" altLang="zh-CN" dirty="0" smtClean="0"/>
          </a:p>
          <a:p>
            <a:r>
              <a:rPr lang="zh-CN" altLang="en-US" dirty="0" smtClean="0">
                <a:solidFill>
                  <a:srgbClr val="FF0000"/>
                </a:solidFill>
              </a:rPr>
              <a:t>冷启动问题</a:t>
            </a:r>
            <a:endParaRPr lang="en-US" altLang="zh-CN" dirty="0" smtClean="0">
              <a:solidFill>
                <a:srgbClr val="FF0000"/>
              </a:solidFill>
            </a:endParaRPr>
          </a:p>
          <a:p>
            <a:r>
              <a:rPr lang="zh-CN" altLang="en-US" dirty="0" smtClean="0"/>
              <a:t>可扩展性问题</a:t>
            </a:r>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冷启动问题是推荐系统所面临的最大问题之一</a:t>
            </a:r>
            <a:endParaRPr lang="en-US" altLang="zh-CN" dirty="0" smtClean="0"/>
          </a:p>
          <a:p>
            <a:pPr>
              <a:lnSpc>
                <a:spcPct val="150000"/>
              </a:lnSpc>
            </a:pPr>
            <a:r>
              <a:rPr lang="zh-CN" altLang="en-US" dirty="0" smtClean="0"/>
              <a:t>冷启动问题总的来说可以分为</a:t>
            </a:r>
            <a:r>
              <a:rPr lang="en-US" dirty="0" smtClean="0"/>
              <a:t>3</a:t>
            </a:r>
            <a:r>
              <a:rPr lang="zh-CN" altLang="en-US" dirty="0" smtClean="0"/>
              <a:t>类：系统冷启动问题、新用户问题和新物品问题</a:t>
            </a:r>
            <a:endParaRPr lang="en-US" altLang="zh-CN" dirty="0" smtClean="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系统冷启动问题指的是由于数据过于稀疏，“用户</a:t>
            </a:r>
            <a:r>
              <a:rPr lang="en-US" altLang="zh-CN" dirty="0" smtClean="0"/>
              <a:t>—</a:t>
            </a:r>
            <a:r>
              <a:rPr lang="zh-CN" altLang="en-US" dirty="0" smtClean="0"/>
              <a:t>物品评分矩阵”的密度太低，导致推荐系统得到的推荐结果准确性极低</a:t>
            </a:r>
            <a:endParaRPr lang="en-US" altLang="zh-CN" dirty="0" smtClean="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新物品问题是由于新的物品缺少用户对该物品的评分，这类物品很难通过推荐系统被推荐给用户，导致用户难以对这些物品评分从而形成恶性循环，导致一些新物品始终无法有效推荐</a:t>
            </a:r>
            <a:endParaRPr lang="en-US" altLang="zh-CN" dirty="0" smtClean="0"/>
          </a:p>
          <a:p>
            <a:pPr>
              <a:lnSpc>
                <a:spcPct val="150000"/>
              </a:lnSpc>
            </a:pPr>
            <a:r>
              <a:rPr lang="zh-CN" altLang="en-US" dirty="0" smtClean="0"/>
              <a:t>新物品问题对于不同的推荐系统影响程度不同：对于用户可以通过多种方式查找物品的网站，新物品问题并没有太大影响，如电影推荐系统等，因为用户可以有多种途径找到电影观看并评分；而对于一些推荐是主要获取物品途径的网站，新物品问题会对推荐系统造成严重影响</a:t>
            </a:r>
            <a:endParaRPr lang="en-US" altLang="zh-CN" dirty="0" smtClean="0"/>
          </a:p>
          <a:p>
            <a:pPr>
              <a:lnSpc>
                <a:spcPct val="150000"/>
              </a:lnSpc>
            </a:pPr>
            <a:r>
              <a:rPr lang="zh-CN" altLang="en-US" dirty="0" smtClean="0"/>
              <a:t>通常解决这个问题的途径是激励或者雇佣少量用户对每一个新物品进行评分</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新用户问题是目前对现实推荐系统挑战最大的冷启动问题：当一个新的用户使用推荐系统时，他没有对任何项目进行评分，因此系统无法对其进行个性化推荐</a:t>
            </a:r>
            <a:endParaRPr lang="en-US" altLang="zh-CN" dirty="0" smtClean="0"/>
          </a:p>
          <a:p>
            <a:pPr>
              <a:lnSpc>
                <a:spcPct val="150000"/>
              </a:lnSpc>
            </a:pPr>
            <a:r>
              <a:rPr lang="zh-CN" altLang="en-US" dirty="0" smtClean="0"/>
              <a:t>即使当新用户开始对少量项目进行评分时，由于评分太少，系统依然无法给出精确的推荐，这甚至会导致用户因为推荐体验不佳而停止使用推荐系统</a:t>
            </a:r>
            <a:endParaRPr lang="en-US" altLang="zh-CN" dirty="0" smtClean="0"/>
          </a:p>
          <a:p>
            <a:pPr>
              <a:lnSpc>
                <a:spcPct val="150000"/>
              </a:lnSpc>
            </a:pPr>
            <a:r>
              <a:rPr lang="zh-CN" altLang="en-US" dirty="0" smtClean="0"/>
              <a:t>当前解决新用户问题主要是通过结合基于内容和基于用户特征的方法，掌握用户的统计特征和兴趣特征，在用户只有少量评分甚至没有评分时做出比较准确的推荐</a:t>
            </a:r>
          </a:p>
          <a:p>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大数据推荐系统研究面临的问题</a:t>
            </a:r>
            <a:endParaRPr lang="zh-CN" altLang="en-US" dirty="0"/>
          </a:p>
        </p:txBody>
      </p:sp>
      <p:sp>
        <p:nvSpPr>
          <p:cNvPr id="3" name="内容占位符 2"/>
          <p:cNvSpPr>
            <a:spLocks noGrp="1"/>
          </p:cNvSpPr>
          <p:nvPr>
            <p:ph idx="1"/>
          </p:nvPr>
        </p:nvSpPr>
        <p:spPr/>
        <p:txBody>
          <a:bodyPr/>
          <a:lstStyle/>
          <a:p>
            <a:r>
              <a:rPr lang="zh-CN" altLang="en-US" dirty="0" smtClean="0"/>
              <a:t>特征提取问题</a:t>
            </a:r>
            <a:endParaRPr lang="en-US" altLang="zh-CN" dirty="0" smtClean="0"/>
          </a:p>
          <a:p>
            <a:r>
              <a:rPr lang="zh-CN" altLang="en-US" dirty="0" smtClean="0"/>
              <a:t>数据稀疏问题</a:t>
            </a:r>
            <a:endParaRPr lang="en-US" altLang="zh-CN" dirty="0" smtClean="0"/>
          </a:p>
          <a:p>
            <a:r>
              <a:rPr lang="zh-CN" altLang="en-US" dirty="0" smtClean="0"/>
              <a:t>冷启动问题</a:t>
            </a:r>
            <a:endParaRPr lang="en-US" altLang="zh-CN" dirty="0" smtClean="0"/>
          </a:p>
          <a:p>
            <a:r>
              <a:rPr lang="zh-CN" altLang="en-US" dirty="0" smtClean="0">
                <a:solidFill>
                  <a:srgbClr val="FF0000"/>
                </a:solidFill>
              </a:rPr>
              <a:t>可扩展性问题</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扩展性问题是推荐系统面临的又一难题，特别是随着大数据时代的到来，用户数与物品数飞涨，传统推荐系统会随着问题规模的扩大而效率大大降低</a:t>
            </a:r>
            <a:endParaRPr lang="en-US" altLang="zh-CN" dirty="0" smtClean="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花费大量时间才能得到推荐结果是难以接受的，特别是对于一些实时性要求较高的在线推荐系统</a:t>
            </a:r>
            <a:endParaRPr lang="en-US" altLang="zh-CN" dirty="0" smtClean="0"/>
          </a:p>
          <a:p>
            <a:pPr lvl="1">
              <a:lnSpc>
                <a:spcPct val="150000"/>
              </a:lnSpc>
            </a:pPr>
            <a:r>
              <a:rPr lang="zh-CN" altLang="en-US" dirty="0" smtClean="0"/>
              <a:t>使用基于内存的推荐系统，用户或者物品间的相似度计算会耗费大量时间</a:t>
            </a:r>
            <a:endParaRPr lang="en-US" altLang="zh-CN" dirty="0" smtClean="0"/>
          </a:p>
          <a:p>
            <a:pPr lvl="1">
              <a:lnSpc>
                <a:spcPct val="150000"/>
              </a:lnSpc>
            </a:pPr>
            <a:r>
              <a:rPr lang="zh-CN" altLang="en-US" dirty="0" smtClean="0"/>
              <a:t>使用基于模型的推荐系统，利用机器学习算法学习模型参数同样会耗费大量时间，这里学习时间主要用在求解全局最优问题上</a:t>
            </a:r>
            <a:endParaRPr lang="zh-CN" alt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解决扩展性问题，工业界一般采取的方法是线下学习、线上使用：</a:t>
            </a:r>
            <a:endParaRPr lang="en-US" altLang="zh-CN" dirty="0" smtClean="0"/>
          </a:p>
          <a:p>
            <a:pPr lvl="1">
              <a:lnSpc>
                <a:spcPct val="150000"/>
              </a:lnSpc>
            </a:pPr>
            <a:r>
              <a:rPr lang="zh-CN" altLang="en-US" dirty="0" smtClean="0"/>
              <a:t>先通过离线数据事先算好用户</a:t>
            </a:r>
            <a:r>
              <a:rPr lang="en-US" dirty="0" smtClean="0"/>
              <a:t>/</a:t>
            </a:r>
            <a:r>
              <a:rPr lang="zh-CN" altLang="en-US" dirty="0" smtClean="0"/>
              <a:t>物品间相似度或者模型参数，然后线上只需要利用这些算好的数值进行推荐。</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  纲</a:t>
            </a:r>
            <a:endParaRPr lang="zh-CN" altLang="en-US" dirty="0"/>
          </a:p>
        </p:txBody>
      </p:sp>
      <p:sp>
        <p:nvSpPr>
          <p:cNvPr id="3" name="内容占位符 2"/>
          <p:cNvSpPr>
            <a:spLocks noGrp="1"/>
          </p:cNvSpPr>
          <p:nvPr>
            <p:ph idx="1"/>
          </p:nvPr>
        </p:nvSpPr>
        <p:spPr/>
        <p:txBody>
          <a:bodyPr>
            <a:normAutofit lnSpcReduction="10000"/>
          </a:bodyPr>
          <a:lstStyle/>
          <a:p>
            <a:pPr lvl="0" eaLnBrk="0" fontAlgn="base" hangingPunct="0">
              <a:spcAft>
                <a:spcPct val="0"/>
              </a:spcAft>
              <a:buClr>
                <a:schemeClr val="hlink"/>
              </a:buClr>
              <a:buFont typeface="Wingdings" pitchFamily="2" charset="2"/>
              <a:buChar char="v"/>
              <a:defRPr/>
            </a:pPr>
            <a:r>
              <a:rPr lang="zh-CN" altLang="en-US" sz="2800" b="1" kern="0" dirty="0" smtClean="0"/>
              <a:t>推荐系统发展历史</a:t>
            </a:r>
            <a:endParaRPr lang="en-US" altLang="zh-CN" sz="2800" b="1" kern="0" dirty="0" smtClean="0"/>
          </a:p>
          <a:p>
            <a:pPr lvl="0" eaLnBrk="0" fontAlgn="base" hangingPunct="0">
              <a:spcAft>
                <a:spcPct val="0"/>
              </a:spcAft>
              <a:buClr>
                <a:schemeClr val="hlink"/>
              </a:buClr>
              <a:buFont typeface="Wingdings" pitchFamily="2" charset="2"/>
              <a:buChar char="v"/>
              <a:defRPr/>
            </a:pPr>
            <a:r>
              <a:rPr lang="zh-CN" altLang="en-US" sz="2800" b="1" kern="0" dirty="0" smtClean="0"/>
              <a:t>推荐</a:t>
            </a:r>
            <a:r>
              <a:rPr lang="zh-CN" altLang="en-US" sz="2800" b="1" kern="0" dirty="0" smtClean="0"/>
              <a:t>系统评价</a:t>
            </a:r>
            <a:r>
              <a:rPr lang="zh-CN" altLang="en-US" sz="2800" b="1" kern="0" dirty="0" smtClean="0"/>
              <a:t>标准</a:t>
            </a:r>
            <a:endParaRPr lang="en-US" altLang="zh-CN" sz="2800" b="1" kern="0" dirty="0" smtClean="0"/>
          </a:p>
          <a:p>
            <a:pPr lvl="0" eaLnBrk="0" fontAlgn="base" hangingPunct="0">
              <a:spcAft>
                <a:spcPct val="0"/>
              </a:spcAft>
              <a:buClr>
                <a:schemeClr val="hlink"/>
              </a:buClr>
              <a:buFont typeface="Wingdings" pitchFamily="2" charset="2"/>
              <a:buChar char="v"/>
              <a:defRPr/>
            </a:pPr>
            <a:r>
              <a:rPr lang="zh-CN" altLang="en-US" sz="2800" b="1" kern="0" dirty="0" smtClean="0"/>
              <a:t>推荐系统的架构</a:t>
            </a:r>
            <a:endParaRPr lang="en-US" altLang="zh-CN" sz="2800" b="1" kern="0" dirty="0" smtClean="0"/>
          </a:p>
          <a:p>
            <a:pPr eaLnBrk="0" fontAlgn="base" hangingPunct="0">
              <a:spcAft>
                <a:spcPct val="0"/>
              </a:spcAft>
              <a:buClr>
                <a:schemeClr val="hlink"/>
              </a:buClr>
              <a:buFont typeface="Wingdings" pitchFamily="2" charset="2"/>
              <a:buChar char="v"/>
            </a:pPr>
            <a:r>
              <a:rPr lang="zh-CN" altLang="en-US" sz="2800" b="1" kern="0" dirty="0" smtClean="0"/>
              <a:t>推荐系统典型方法</a:t>
            </a:r>
            <a:endParaRPr lang="en-US" altLang="zh-CN" sz="2800" b="1" kern="0" dirty="0" smtClean="0"/>
          </a:p>
          <a:p>
            <a:pPr lvl="1" eaLnBrk="0" fontAlgn="base" hangingPunct="0">
              <a:spcAft>
                <a:spcPct val="0"/>
              </a:spcAft>
              <a:buClr>
                <a:schemeClr val="accent1"/>
              </a:buClr>
              <a:buFont typeface="Wingdings" pitchFamily="2" charset="2"/>
              <a:buChar char="§"/>
              <a:defRPr/>
            </a:pPr>
            <a:r>
              <a:rPr lang="zh-CN" altLang="en-US" kern="0" dirty="0" smtClean="0">
                <a:latin typeface="Arial" pitchFamily="34" charset="0"/>
              </a:rPr>
              <a:t>协同过滤推荐</a:t>
            </a:r>
            <a:endParaRPr lang="en-US" altLang="zh-CN" kern="0" dirty="0" smtClean="0">
              <a:latin typeface="Arial" pitchFamily="34" charset="0"/>
            </a:endParaRPr>
          </a:p>
          <a:p>
            <a:pPr lvl="1" eaLnBrk="0" fontAlgn="base" hangingPunct="0">
              <a:spcAft>
                <a:spcPct val="0"/>
              </a:spcAft>
              <a:buClr>
                <a:schemeClr val="accent1"/>
              </a:buClr>
              <a:buFont typeface="Wingdings" pitchFamily="2" charset="2"/>
              <a:buChar char="§"/>
              <a:defRPr/>
            </a:pPr>
            <a:r>
              <a:rPr lang="zh-CN" altLang="en-US" kern="0" dirty="0" smtClean="0">
                <a:latin typeface="Arial" pitchFamily="34" charset="0"/>
              </a:rPr>
              <a:t>基于内容的推荐</a:t>
            </a:r>
            <a:endParaRPr lang="en-US" altLang="zh-CN" kern="0" dirty="0" smtClean="0">
              <a:latin typeface="Arial" pitchFamily="34" charset="0"/>
            </a:endParaRPr>
          </a:p>
          <a:p>
            <a:pPr lvl="1" eaLnBrk="0" fontAlgn="base" hangingPunct="0">
              <a:spcAft>
                <a:spcPct val="0"/>
              </a:spcAft>
              <a:buClr>
                <a:schemeClr val="accent1"/>
              </a:buClr>
              <a:buFont typeface="Wingdings" pitchFamily="2" charset="2"/>
              <a:buChar char="§"/>
              <a:defRPr/>
            </a:pPr>
            <a:r>
              <a:rPr lang="zh-CN" altLang="en-US" kern="0" dirty="0" smtClean="0">
                <a:latin typeface="Arial" pitchFamily="34" charset="0"/>
              </a:rPr>
              <a:t>基于知识的推荐</a:t>
            </a:r>
            <a:endParaRPr lang="en-US" altLang="zh-CN" kern="0" dirty="0" smtClean="0">
              <a:latin typeface="Arial" pitchFamily="34" charset="0"/>
            </a:endParaRPr>
          </a:p>
          <a:p>
            <a:pPr lvl="1" eaLnBrk="0" fontAlgn="base" hangingPunct="0">
              <a:spcAft>
                <a:spcPct val="0"/>
              </a:spcAft>
              <a:buClr>
                <a:schemeClr val="accent1"/>
              </a:buClr>
              <a:buFont typeface="Wingdings" pitchFamily="2" charset="2"/>
              <a:buChar char="§"/>
              <a:defRPr/>
            </a:pPr>
            <a:r>
              <a:rPr lang="zh-CN" altLang="en-US" kern="0" dirty="0" smtClean="0">
                <a:latin typeface="Arial" pitchFamily="34" charset="0"/>
              </a:rPr>
              <a:t>混合推荐方法</a:t>
            </a:r>
            <a:endParaRPr lang="en-US" altLang="zh-CN" kern="0" dirty="0" smtClean="0">
              <a:latin typeface="Arial" pitchFamily="34" charset="0"/>
            </a:endParaRPr>
          </a:p>
          <a:p>
            <a:pPr lvl="0" eaLnBrk="0" fontAlgn="base" hangingPunct="0">
              <a:spcAft>
                <a:spcPct val="0"/>
              </a:spcAft>
              <a:buClr>
                <a:schemeClr val="hlink"/>
              </a:buClr>
              <a:buFont typeface="Wingdings" pitchFamily="2" charset="2"/>
              <a:buChar char="v"/>
              <a:defRPr/>
            </a:pPr>
            <a:r>
              <a:rPr lang="zh-CN" altLang="en-US" sz="2800" b="1" kern="0" dirty="0" smtClean="0"/>
              <a:t>基于上下文的推荐系统</a:t>
            </a:r>
            <a:endParaRPr lang="en-US" altLang="zh-CN" sz="2800" b="1" kern="0" dirty="0" smtClean="0"/>
          </a:p>
          <a:p>
            <a:pPr lvl="1" eaLnBrk="0" fontAlgn="base" hangingPunct="0">
              <a:spcAft>
                <a:spcPct val="0"/>
              </a:spcAft>
              <a:buClr>
                <a:schemeClr val="accent1"/>
              </a:buClr>
              <a:buNone/>
              <a:defRPr/>
            </a:pPr>
            <a:endParaRPr lang="en-US" altLang="zh-CN" kern="0" dirty="0" smtClean="0">
              <a:latin typeface="Arial" pitchFamily="34" charset="0"/>
            </a:endParaRP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用户建模</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dirty="0" smtClean="0"/>
              <a:t>用户的兴趣可分为长期兴趣和短期兴趣</a:t>
            </a:r>
            <a:endParaRPr lang="en-US" altLang="zh-CN" dirty="0" smtClean="0"/>
          </a:p>
          <a:p>
            <a:pPr lvl="1">
              <a:lnSpc>
                <a:spcPct val="150000"/>
              </a:lnSpc>
            </a:pPr>
            <a:r>
              <a:rPr lang="zh-CN" altLang="en-US" dirty="0" smtClean="0"/>
              <a:t>长期兴趣反应用户的真实兴趣；</a:t>
            </a:r>
            <a:endParaRPr lang="en-US" altLang="zh-CN" dirty="0" smtClean="0"/>
          </a:p>
          <a:p>
            <a:pPr lvl="1">
              <a:lnSpc>
                <a:spcPct val="150000"/>
              </a:lnSpc>
            </a:pPr>
            <a:r>
              <a:rPr lang="zh-CN" altLang="en-US" dirty="0" smtClean="0"/>
              <a:t>短期兴趣常与热点话题相关联且经常改变，从最近的历史行为中学习到的短期兴趣模型可快速反应用户兴趣的变化</a:t>
            </a:r>
            <a:endParaRPr lang="en-US" altLang="zh-CN" dirty="0" smtClean="0"/>
          </a:p>
          <a:p>
            <a:pPr>
              <a:lnSpc>
                <a:spcPct val="150000"/>
              </a:lnSpc>
            </a:pPr>
            <a:endParaRPr lang="en-US" altLang="zh-CN" dirty="0" smtClean="0"/>
          </a:p>
          <a:p>
            <a:pPr marL="342900" lvl="1" indent="-342900">
              <a:lnSpc>
                <a:spcPct val="150000"/>
              </a:lnSpc>
              <a:spcBef>
                <a:spcPts val="1200"/>
              </a:spcBef>
              <a:buFont typeface="Wingdings" pitchFamily="2" charset="2"/>
              <a:buChar char="§"/>
            </a:pPr>
            <a:r>
              <a:rPr lang="zh-CN" altLang="en-US" sz="2000" b="1" dirty="0" smtClean="0">
                <a:ea typeface="+mn-ea"/>
                <a:cs typeface="+mn-cs"/>
              </a:rPr>
              <a:t>由于用户的兴趣常受物品本身周期性、热点事件、突发事件的影响，变化性很大。所以，需要经常更新用户模型</a:t>
            </a:r>
          </a:p>
          <a:p>
            <a:pPr lvl="1">
              <a:lnSpc>
                <a:spcPct val="150000"/>
              </a:lnSpc>
            </a:pPr>
            <a:endParaRPr lang="en-US" altLang="zh-CN" dirty="0" smtClean="0"/>
          </a:p>
          <a:p>
            <a:pPr lvl="1">
              <a:lnSpc>
                <a:spcPct val="150000"/>
              </a:lnSpc>
            </a:pPr>
            <a:endParaRPr lang="en-US" altLang="zh-CN" dirty="0" smtClean="0"/>
          </a:p>
          <a:p>
            <a:pPr lvl="1"/>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但是这并没有从根本上提高推荐算法的效率，</a:t>
            </a:r>
            <a:r>
              <a:rPr lang="en-US" dirty="0" err="1" smtClean="0"/>
              <a:t>Sarwar</a:t>
            </a:r>
            <a:r>
              <a:rPr lang="zh-CN" altLang="en-US" dirty="0" smtClean="0"/>
              <a:t>等人</a:t>
            </a:r>
            <a:r>
              <a:rPr lang="en-US" dirty="0" smtClean="0"/>
              <a:t>2002</a:t>
            </a:r>
            <a:r>
              <a:rPr lang="zh-CN" altLang="en-US" dirty="0" smtClean="0"/>
              <a:t>年提出了一种增量</a:t>
            </a:r>
            <a:r>
              <a:rPr lang="en-US" dirty="0" smtClean="0"/>
              <a:t>SVD</a:t>
            </a:r>
            <a:r>
              <a:rPr lang="zh-CN" altLang="en-US" dirty="0" smtClean="0"/>
              <a:t>协同过滤算法，当评分矩阵中增加若干新分值时，系统不用对整个矩阵重新计算，而是只需要进行少量计算对原模型进行调整，因此大大加快了模型的更新速度。</a:t>
            </a:r>
            <a:endParaRPr lang="en-US" altLang="zh-CN" dirty="0" smtClean="0"/>
          </a:p>
          <a:p>
            <a:pPr>
              <a:lnSpc>
                <a:spcPct val="150000"/>
              </a:lnSpc>
            </a:pPr>
            <a:r>
              <a:rPr lang="zh-CN" altLang="en-US" dirty="0" smtClean="0"/>
              <a:t>同时，若干文献提出使用聚类的方式解决扩展性问题，通过聚类能有效减少用户和物品规模，但是这样会一定程度地降低推荐精度。</a:t>
            </a:r>
            <a:endParaRPr lang="en-US" altLang="zh-CN" dirty="0" smtClean="0"/>
          </a:p>
          <a:p>
            <a:pPr>
              <a:lnSpc>
                <a:spcPct val="150000"/>
              </a:lnSpc>
            </a:pPr>
            <a:r>
              <a:rPr lang="zh-CN" altLang="en-US" dirty="0" smtClean="0"/>
              <a:t>在求解模型全局优化问题上，学者也做了大量工作，希望能加快收敛速度，例如人们提出了并行的随机梯度下降法和</a:t>
            </a:r>
            <a:r>
              <a:rPr lang="en-US" dirty="0" err="1" smtClean="0">
                <a:hlinkClick r:id="rId2"/>
              </a:rPr>
              <a:t>交替最小二乘法</a:t>
            </a:r>
            <a:r>
              <a:rPr lang="zh-CN" altLang="en-US" dirty="0" smtClean="0"/>
              <a:t>等。 </a:t>
            </a:r>
          </a:p>
          <a:p>
            <a:pPr>
              <a:buNone/>
            </a:pP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推荐系统：总结</a:t>
            </a:r>
            <a:endParaRPr lang="zh-CN" altLang="en-US" dirty="0"/>
          </a:p>
        </p:txBody>
      </p:sp>
      <p:sp>
        <p:nvSpPr>
          <p:cNvPr id="3" name="内容占位符 2"/>
          <p:cNvSpPr>
            <a:spLocks noGrp="1"/>
          </p:cNvSpPr>
          <p:nvPr>
            <p:ph idx="1"/>
          </p:nvPr>
        </p:nvSpPr>
        <p:spPr>
          <a:xfrm>
            <a:off x="323528" y="1700808"/>
            <a:ext cx="3456384" cy="4525963"/>
          </a:xfrm>
        </p:spPr>
        <p:txBody>
          <a:bodyPr/>
          <a:lstStyle/>
          <a:p>
            <a:pPr>
              <a:lnSpc>
                <a:spcPct val="150000"/>
              </a:lnSpc>
            </a:pPr>
            <a:r>
              <a:rPr lang="zh-CN" altLang="en-US" dirty="0" smtClean="0"/>
              <a:t>目前推荐系统存在的问题</a:t>
            </a:r>
            <a:endParaRPr lang="en-US" altLang="zh-CN" dirty="0" smtClean="0"/>
          </a:p>
          <a:p>
            <a:pPr lvl="1">
              <a:lnSpc>
                <a:spcPct val="150000"/>
              </a:lnSpc>
            </a:pPr>
            <a:r>
              <a:rPr lang="zh-CN" altLang="en-US" dirty="0" smtClean="0"/>
              <a:t>稀疏性</a:t>
            </a:r>
            <a:endParaRPr lang="en-US" altLang="zh-CN" dirty="0" smtClean="0"/>
          </a:p>
          <a:p>
            <a:pPr lvl="1">
              <a:lnSpc>
                <a:spcPct val="150000"/>
              </a:lnSpc>
            </a:pPr>
            <a:r>
              <a:rPr lang="zh-CN" altLang="en-US" dirty="0" smtClean="0"/>
              <a:t>冷启动</a:t>
            </a:r>
            <a:endParaRPr lang="en-US" altLang="zh-CN" dirty="0" smtClean="0"/>
          </a:p>
          <a:p>
            <a:pPr lvl="1">
              <a:lnSpc>
                <a:spcPct val="150000"/>
              </a:lnSpc>
            </a:pPr>
            <a:r>
              <a:rPr lang="zh-CN" altLang="en-US" dirty="0" smtClean="0"/>
              <a:t>可扩展性</a:t>
            </a:r>
            <a:endParaRPr lang="en-US" altLang="zh-CN" dirty="0" smtClean="0"/>
          </a:p>
          <a:p>
            <a:pPr lvl="1">
              <a:lnSpc>
                <a:spcPct val="150000"/>
              </a:lnSpc>
            </a:pPr>
            <a:r>
              <a:rPr lang="zh-CN" altLang="en-US" dirty="0" smtClean="0"/>
              <a:t>鲁棒性</a:t>
            </a:r>
            <a:endParaRPr lang="en-US" altLang="zh-CN" dirty="0" smtClean="0"/>
          </a:p>
          <a:p>
            <a:pPr lvl="1">
              <a:lnSpc>
                <a:spcPct val="150000"/>
              </a:lnSpc>
            </a:pPr>
            <a:r>
              <a:rPr lang="zh-CN" altLang="en-US" dirty="0" smtClean="0"/>
              <a:t>可解释性</a:t>
            </a:r>
            <a:endParaRPr lang="en-US" altLang="zh-CN" dirty="0" smtClean="0"/>
          </a:p>
          <a:p>
            <a:pPr lvl="1">
              <a:lnSpc>
                <a:spcPct val="150000"/>
              </a:lnSpc>
            </a:pPr>
            <a:r>
              <a:rPr lang="zh-CN" altLang="en-US" dirty="0" smtClean="0"/>
              <a:t>多样性</a:t>
            </a:r>
            <a:endParaRPr lang="en-US" altLang="zh-CN" dirty="0" smtClean="0"/>
          </a:p>
          <a:p>
            <a:endParaRPr lang="zh-CN" altLang="en-US" dirty="0"/>
          </a:p>
        </p:txBody>
      </p:sp>
      <p:sp>
        <p:nvSpPr>
          <p:cNvPr id="4" name="内容占位符 2"/>
          <p:cNvSpPr txBox="1">
            <a:spLocks/>
          </p:cNvSpPr>
          <p:nvPr/>
        </p:nvSpPr>
        <p:spPr bwMode="auto">
          <a:xfrm>
            <a:off x="4139952" y="1700808"/>
            <a:ext cx="4680520"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ts val="1200"/>
              </a:spcBef>
              <a:spcAft>
                <a:spcPct val="0"/>
              </a:spcAft>
              <a:buClrTx/>
              <a:buSzTx/>
              <a:buFont typeface="Wingdings" pitchFamily="2" charset="2"/>
              <a:buChar char="§"/>
              <a:tabLst/>
              <a:defRPr/>
            </a:pPr>
            <a:r>
              <a:rPr kumimoji="0" lang="zh-CN" altLang="en-US" sz="2000" b="1" i="0" u="none" strike="noStrike" kern="0" cap="none" spc="0" normalizeH="0" baseline="0" noProof="0" dirty="0" smtClean="0">
                <a:ln>
                  <a:noFill/>
                </a:ln>
                <a:solidFill>
                  <a:srgbClr val="003366"/>
                </a:solidFill>
                <a:effectLst/>
                <a:uLnTx/>
                <a:uFillTx/>
                <a:latin typeface="Calibri" pitchFamily="34" charset="0"/>
                <a:ea typeface="+mn-ea"/>
                <a:cs typeface="+mn-cs"/>
              </a:rPr>
              <a:t>未来发展方向</a:t>
            </a:r>
            <a:endParaRPr kumimoji="0" lang="en-US" altLang="zh-CN" sz="2000" b="1" i="0" u="none" strike="noStrike" kern="0" cap="none" spc="0" normalizeH="0" baseline="0" noProof="0" dirty="0" smtClean="0">
              <a:ln>
                <a:noFill/>
              </a:ln>
              <a:solidFill>
                <a:srgbClr val="003366"/>
              </a:solidFill>
              <a:effectLst/>
              <a:uLnTx/>
              <a:uFillTx/>
              <a:latin typeface="Calibri" pitchFamily="34" charset="0"/>
              <a:ea typeface="+mn-ea"/>
              <a:cs typeface="+mn-cs"/>
            </a:endParaRPr>
          </a:p>
          <a:p>
            <a:pPr marL="742950" marR="0" lvl="1" indent="-285750" algn="l" defTabSz="914400" rtl="0" eaLnBrk="0" fontAlgn="base" latinLnBrk="0" hangingPunct="0">
              <a:lnSpc>
                <a:spcPct val="150000"/>
              </a:lnSpc>
              <a:spcBef>
                <a:spcPct val="20000"/>
              </a:spcBef>
              <a:spcAft>
                <a:spcPct val="0"/>
              </a:spcAft>
              <a:buClrTx/>
              <a:buSzTx/>
              <a:buFontTx/>
              <a:buChar char="–"/>
              <a:tabLst/>
              <a:defRPr/>
            </a:pPr>
            <a:r>
              <a:rPr kumimoji="0" lang="zh-CN" altLang="en-US" sz="1800" b="0" i="0" u="none" strike="noStrike" kern="0" cap="none" spc="0" normalizeH="0" baseline="0" noProof="0" dirty="0" smtClean="0">
                <a:ln>
                  <a:noFill/>
                </a:ln>
                <a:solidFill>
                  <a:srgbClr val="003366"/>
                </a:solidFill>
                <a:effectLst/>
                <a:uLnTx/>
                <a:uFillTx/>
                <a:latin typeface="Calibri" pitchFamily="34" charset="0"/>
              </a:rPr>
              <a:t>从系统推荐到</a:t>
            </a:r>
            <a:r>
              <a:rPr kumimoji="0" lang="zh-CN" altLang="en-US" sz="1800" b="0" i="0" u="none" strike="noStrike" kern="0" cap="none" spc="0" normalizeH="0" baseline="0" noProof="0" dirty="0" smtClean="0">
                <a:ln>
                  <a:noFill/>
                </a:ln>
                <a:solidFill>
                  <a:srgbClr val="FF0000"/>
                </a:solidFill>
                <a:effectLst/>
                <a:uLnTx/>
                <a:uFillTx/>
                <a:latin typeface="Calibri" pitchFamily="34" charset="0"/>
              </a:rPr>
              <a:t>社会推荐</a:t>
            </a:r>
            <a:r>
              <a:rPr kumimoji="0" lang="en-US" altLang="zh-CN" sz="1800" b="0" i="0" u="none" strike="noStrike" kern="0" cap="none" spc="0" normalizeH="0" baseline="0" noProof="0" dirty="0" smtClean="0">
                <a:ln>
                  <a:noFill/>
                </a:ln>
                <a:solidFill>
                  <a:srgbClr val="FF0000"/>
                </a:solidFill>
                <a:effectLst/>
                <a:uLnTx/>
                <a:uFillTx/>
                <a:latin typeface="Calibri" pitchFamily="34" charset="0"/>
              </a:rPr>
              <a:t> </a:t>
            </a:r>
          </a:p>
          <a:p>
            <a:pPr marL="742950" marR="0" lvl="1" indent="-285750" algn="l" defTabSz="914400" rtl="0" eaLnBrk="0" fontAlgn="base" latinLnBrk="0" hangingPunct="0">
              <a:lnSpc>
                <a:spcPct val="150000"/>
              </a:lnSpc>
              <a:spcBef>
                <a:spcPct val="20000"/>
              </a:spcBef>
              <a:spcAft>
                <a:spcPct val="0"/>
              </a:spcAft>
              <a:buClrTx/>
              <a:buSzTx/>
              <a:buFontTx/>
              <a:buChar char="–"/>
              <a:tabLst/>
              <a:defRPr/>
            </a:pPr>
            <a:r>
              <a:rPr kumimoji="0" lang="zh-CN" altLang="en-US" sz="1800" b="0" i="0" u="none" strike="noStrike" kern="0" cap="none" spc="0" normalizeH="0" baseline="0" noProof="0" dirty="0" smtClean="0">
                <a:ln>
                  <a:noFill/>
                </a:ln>
                <a:solidFill>
                  <a:srgbClr val="003366"/>
                </a:solidFill>
                <a:effectLst/>
                <a:uLnTx/>
                <a:uFillTx/>
                <a:latin typeface="Calibri" pitchFamily="34" charset="0"/>
              </a:rPr>
              <a:t>从以精确性为中心到综合考虑精确性、多样性和新颖性的评估体系</a:t>
            </a:r>
            <a:r>
              <a:rPr kumimoji="0" lang="en-US" altLang="zh-CN" sz="1800" b="0" i="0" u="none" strike="noStrike" kern="0" cap="none" spc="0" normalizeH="0" baseline="0" noProof="0" dirty="0" smtClean="0">
                <a:ln>
                  <a:noFill/>
                </a:ln>
                <a:solidFill>
                  <a:srgbClr val="003366"/>
                </a:solidFill>
                <a:effectLst/>
                <a:uLnTx/>
                <a:uFillTx/>
                <a:latin typeface="Calibri" pitchFamily="34" charset="0"/>
              </a:rPr>
              <a:t> </a:t>
            </a:r>
          </a:p>
          <a:p>
            <a:pPr marL="742950" marR="0" lvl="1" indent="-285750" algn="l" defTabSz="914400" rtl="0" eaLnBrk="0" fontAlgn="base" latinLnBrk="0" hangingPunct="0">
              <a:lnSpc>
                <a:spcPct val="150000"/>
              </a:lnSpc>
              <a:spcBef>
                <a:spcPct val="20000"/>
              </a:spcBef>
              <a:spcAft>
                <a:spcPct val="0"/>
              </a:spcAft>
              <a:buClrTx/>
              <a:buSzTx/>
              <a:buFontTx/>
              <a:buChar char="–"/>
              <a:tabLst/>
              <a:defRPr/>
            </a:pPr>
            <a:r>
              <a:rPr kumimoji="0" lang="zh-CN" altLang="en-US" sz="1800" b="0" i="0" u="none" strike="noStrike" kern="0" cap="none" spc="0" normalizeH="0" baseline="0" noProof="0" dirty="0" smtClean="0">
                <a:ln>
                  <a:noFill/>
                </a:ln>
                <a:solidFill>
                  <a:srgbClr val="003366"/>
                </a:solidFill>
                <a:effectLst/>
                <a:uLnTx/>
                <a:uFillTx/>
                <a:latin typeface="Calibri" pitchFamily="34" charset="0"/>
              </a:rPr>
              <a:t>从单一数据源到</a:t>
            </a:r>
            <a:r>
              <a:rPr kumimoji="0" lang="zh-CN" altLang="en-US" sz="1800" b="0" i="0" u="none" strike="noStrike" kern="0" cap="none" spc="0" normalizeH="0" baseline="0" noProof="0" dirty="0" smtClean="0">
                <a:ln>
                  <a:noFill/>
                </a:ln>
                <a:effectLst/>
                <a:uLnTx/>
                <a:uFillTx/>
                <a:latin typeface="Calibri" pitchFamily="34" charset="0"/>
              </a:rPr>
              <a:t>交叉融合</a:t>
            </a:r>
            <a:r>
              <a:rPr kumimoji="0" lang="zh-CN" altLang="en-US" sz="1800" b="0" i="0" u="none" strike="noStrike" kern="0" cap="none" spc="0" normalizeH="0" baseline="0" noProof="0" dirty="0" smtClean="0">
                <a:ln>
                  <a:noFill/>
                </a:ln>
                <a:solidFill>
                  <a:srgbClr val="003366"/>
                </a:solidFill>
                <a:effectLst/>
                <a:uLnTx/>
                <a:uFillTx/>
                <a:latin typeface="Calibri" pitchFamily="34" charset="0"/>
              </a:rPr>
              <a:t>数据平台</a:t>
            </a:r>
            <a:endParaRPr kumimoji="0" lang="en-US" altLang="zh-CN" sz="1800" b="0" i="0" u="none" strike="noStrike" kern="0" cap="none" spc="0" normalizeH="0" baseline="0" noProof="0" dirty="0" smtClean="0">
              <a:ln>
                <a:noFill/>
              </a:ln>
              <a:solidFill>
                <a:srgbClr val="003366"/>
              </a:solidFill>
              <a:effectLst/>
              <a:uLnTx/>
              <a:uFillTx/>
              <a:latin typeface="Calibri" pitchFamily="34" charset="0"/>
            </a:endParaRPr>
          </a:p>
          <a:p>
            <a:pPr marL="742950" marR="0" lvl="1" indent="-285750" algn="l" defTabSz="914400" rtl="0" eaLnBrk="0" fontAlgn="base" latinLnBrk="0" hangingPunct="0">
              <a:lnSpc>
                <a:spcPct val="150000"/>
              </a:lnSpc>
              <a:spcBef>
                <a:spcPct val="20000"/>
              </a:spcBef>
              <a:spcAft>
                <a:spcPct val="0"/>
              </a:spcAft>
              <a:buClrTx/>
              <a:buSzTx/>
              <a:buFontTx/>
              <a:buChar char="–"/>
              <a:tabLst/>
              <a:defRPr/>
            </a:pPr>
            <a:r>
              <a:rPr kumimoji="0" lang="zh-CN" altLang="en-US" sz="1800" b="0" i="0" u="none" strike="noStrike" kern="0" cap="none" spc="0" normalizeH="0" baseline="0" noProof="0" dirty="0" smtClean="0">
                <a:ln>
                  <a:noFill/>
                </a:ln>
                <a:solidFill>
                  <a:srgbClr val="003366"/>
                </a:solidFill>
                <a:effectLst/>
                <a:uLnTx/>
                <a:uFillTx/>
                <a:latin typeface="Calibri" pitchFamily="34" charset="0"/>
              </a:rPr>
              <a:t>从高速服务器到并行处理到云计算</a:t>
            </a:r>
            <a:endParaRPr kumimoji="0" lang="en-US" altLang="zh-CN" sz="1800" b="0" i="0" u="none" strike="noStrike" kern="0" cap="none" spc="0" normalizeH="0" baseline="0" noProof="0" dirty="0" smtClean="0">
              <a:ln>
                <a:noFill/>
              </a:ln>
              <a:solidFill>
                <a:srgbClr val="003366"/>
              </a:solidFill>
              <a:effectLst/>
              <a:uLnTx/>
              <a:uFillTx/>
              <a:latin typeface="Calibri" pitchFamily="34" charset="0"/>
            </a:endParaRPr>
          </a:p>
          <a:p>
            <a:pPr marL="742950" marR="0" lvl="1" indent="-285750" algn="l" defTabSz="914400" rtl="0" eaLnBrk="0" fontAlgn="base" latinLnBrk="0" hangingPunct="0">
              <a:lnSpc>
                <a:spcPct val="150000"/>
              </a:lnSpc>
              <a:spcBef>
                <a:spcPct val="20000"/>
              </a:spcBef>
              <a:spcAft>
                <a:spcPct val="0"/>
              </a:spcAft>
              <a:buClrTx/>
              <a:buSzTx/>
              <a:buFontTx/>
              <a:buChar char="–"/>
              <a:tabLst/>
              <a:defRPr/>
            </a:pPr>
            <a:r>
              <a:rPr kumimoji="0" lang="zh-CN" altLang="en-US" sz="1800" b="0" i="0" u="none" strike="noStrike" kern="0" cap="none" spc="0" normalizeH="0" baseline="0" noProof="0" dirty="0" smtClean="0">
                <a:ln>
                  <a:noFill/>
                </a:ln>
                <a:solidFill>
                  <a:srgbClr val="003366"/>
                </a:solidFill>
                <a:effectLst/>
                <a:uLnTx/>
                <a:uFillTx/>
                <a:latin typeface="Calibri" pitchFamily="34" charset="0"/>
              </a:rPr>
              <a:t>从静态算法到动态增量算法到自适应算法</a:t>
            </a:r>
            <a:r>
              <a:rPr kumimoji="0" lang="en-US" altLang="zh-CN" sz="1800" b="0" i="0" u="none" strike="noStrike" kern="0" cap="none" spc="0" normalizeH="0" baseline="0" noProof="0" dirty="0" smtClean="0">
                <a:ln>
                  <a:noFill/>
                </a:ln>
                <a:solidFill>
                  <a:srgbClr val="003366"/>
                </a:solidFill>
                <a:effectLst/>
                <a:uLnTx/>
                <a:uFillTx/>
                <a:latin typeface="Calibri" pitchFamily="34" charset="0"/>
              </a:rPr>
              <a:t> </a:t>
            </a:r>
          </a:p>
          <a:p>
            <a:pPr marL="742950" lvl="1" indent="-285750" eaLnBrk="0" fontAlgn="base" hangingPunct="0">
              <a:lnSpc>
                <a:spcPct val="150000"/>
              </a:lnSpc>
              <a:spcBef>
                <a:spcPct val="20000"/>
              </a:spcBef>
              <a:spcAft>
                <a:spcPct val="0"/>
              </a:spcAft>
              <a:buFontTx/>
              <a:buChar char="–"/>
            </a:pPr>
            <a:r>
              <a:rPr lang="zh-CN" altLang="en-US" kern="0" dirty="0" smtClean="0">
                <a:solidFill>
                  <a:srgbClr val="003366"/>
                </a:solidFill>
                <a:latin typeface="Calibri" pitchFamily="34" charset="0"/>
              </a:rPr>
              <a:t>从脆弱算法到健壮算法（甄别恶意用户）</a:t>
            </a:r>
            <a:endParaRPr lang="en-US" altLang="zh-CN" kern="0" dirty="0" smtClean="0">
              <a:solidFill>
                <a:srgbClr val="003366"/>
              </a:solidFill>
              <a:latin typeface="Calibri" pitchFamily="34" charset="0"/>
            </a:endParaRPr>
          </a:p>
          <a:p>
            <a:pPr marL="342900" marR="0" lvl="0" indent="-342900" algn="l" defTabSz="914400" rtl="0" eaLnBrk="0" fontAlgn="base" latinLnBrk="0" hangingPunct="0">
              <a:lnSpc>
                <a:spcPct val="100000"/>
              </a:lnSpc>
              <a:spcBef>
                <a:spcPts val="1200"/>
              </a:spcBef>
              <a:spcAft>
                <a:spcPct val="0"/>
              </a:spcAft>
              <a:buClrTx/>
              <a:buSzTx/>
              <a:buFont typeface="Wingdings" pitchFamily="2" charset="2"/>
              <a:buChar char="§"/>
              <a:tabLst/>
              <a:defRPr/>
            </a:pPr>
            <a:endParaRPr kumimoji="0" lang="zh-CN" altLang="en-US" sz="2000" b="1" i="0" u="none" strike="noStrike" kern="0" cap="none" spc="0" normalizeH="0" baseline="0" noProof="0" dirty="0">
              <a:ln>
                <a:noFill/>
              </a:ln>
              <a:solidFill>
                <a:srgbClr val="003366"/>
              </a:solidFill>
              <a:effectLst/>
              <a:uLnTx/>
              <a:uFillTx/>
              <a:latin typeface="Calibri" pitchFamily="34" charset="0"/>
              <a:ea typeface="+mn-ea"/>
              <a:cs typeface="+mn-cs"/>
            </a:endParaRPr>
          </a:p>
        </p:txBody>
      </p:sp>
      <p:sp>
        <p:nvSpPr>
          <p:cNvPr id="7" name="矩形 6"/>
          <p:cNvSpPr/>
          <p:nvPr/>
        </p:nvSpPr>
        <p:spPr>
          <a:xfrm>
            <a:off x="3563888" y="4149080"/>
            <a:ext cx="5400600" cy="954107"/>
          </a:xfrm>
          <a:prstGeom prst="rect">
            <a:avLst/>
          </a:prstGeom>
          <a:noFill/>
        </p:spPr>
        <p:txBody>
          <a:bodyPr wrap="square" lIns="91440" tIns="45720" rIns="91440" bIns="45720">
            <a:spAutoFit/>
          </a:bodyPr>
          <a:lstStyle/>
          <a:p>
            <a:pPr algn="ctr"/>
            <a:r>
              <a:rPr lang="zh-CN" altLang="en-US" sz="28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比如依据用户的跨网站行为数据，解决某一网站上的冷启动推荐</a:t>
            </a:r>
            <a:endParaRPr lang="zh-CN" alt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1"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7"/>
                                        </p:tgtEl>
                                        <p:attrNameLst>
                                          <p:attrName>ppt_x</p:attrName>
                                        </p:attrNameLst>
                                      </p:cBhvr>
                                      <p:tavLst>
                                        <p:tav tm="0">
                                          <p:val>
                                            <p:strVal val="ppt_x"/>
                                          </p:val>
                                        </p:tav>
                                        <p:tav tm="100000">
                                          <p:val>
                                            <p:strVal val="ppt_x"/>
                                          </p:val>
                                        </p:tav>
                                      </p:tavLst>
                                    </p:anim>
                                    <p:anim calcmode="lin" valueType="num">
                                      <p:cBhvr additive="base">
                                        <p:cTn id="73" dur="500"/>
                                        <p:tgtEl>
                                          <p:spTgt spid="7"/>
                                        </p:tgtEl>
                                        <p:attrNameLst>
                                          <p:attrName>ppt_y</p:attrName>
                                        </p:attrNameLst>
                                      </p:cBhvr>
                                      <p:tavLst>
                                        <p:tav tm="0">
                                          <p:val>
                                            <p:strVal val="ppt_y"/>
                                          </p:val>
                                        </p:tav>
                                        <p:tav tm="100000">
                                          <p:val>
                                            <p:strVal val="1+ppt_h/2"/>
                                          </p:val>
                                        </p:tav>
                                      </p:tavLst>
                                    </p:anim>
                                    <p:set>
                                      <p:cBhvr>
                                        <p:cTn id="74" dur="1" fill="hold">
                                          <p:stCondLst>
                                            <p:cond delay="499"/>
                                          </p:stCondLst>
                                        </p:cTn>
                                        <p:tgtEl>
                                          <p:spTgt spid="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4" end="4"/>
                                            </p:txEl>
                                          </p:spTgt>
                                        </p:tgtEl>
                                        <p:attrNameLst>
                                          <p:attrName>style.visibility</p:attrName>
                                        </p:attrNameLst>
                                      </p:cBhvr>
                                      <p:to>
                                        <p:strVal val="visible"/>
                                      </p:to>
                                    </p:set>
                                    <p:anim calcmode="lin" valueType="num">
                                      <p:cBhvr additive="base">
                                        <p:cTn id="7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5" end="5"/>
                                            </p:txEl>
                                          </p:spTgt>
                                        </p:tgtEl>
                                        <p:attrNameLst>
                                          <p:attrName>style.visibility</p:attrName>
                                        </p:attrNameLst>
                                      </p:cBhvr>
                                      <p:to>
                                        <p:strVal val="visible"/>
                                      </p:to>
                                    </p:set>
                                    <p:anim calcmode="lin" valueType="num">
                                      <p:cBhvr additive="base">
                                        <p:cTn id="8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
                                            <p:txEl>
                                              <p:pRg st="6" end="6"/>
                                            </p:txEl>
                                          </p:spTgt>
                                        </p:tgtEl>
                                        <p:attrNameLst>
                                          <p:attrName>style.visibility</p:attrName>
                                        </p:attrNameLst>
                                      </p:cBhvr>
                                      <p:to>
                                        <p:strVal val="visible"/>
                                      </p:to>
                                    </p:set>
                                    <p:anim calcmode="lin" valueType="num">
                                      <p:cBhvr additive="base">
                                        <p:cTn id="9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lstStyle/>
          <a:p>
            <a:r>
              <a:rPr lang="en-US" altLang="zh-CN" dirty="0" err="1" smtClean="0"/>
              <a:t>Dietmar</a:t>
            </a:r>
            <a:r>
              <a:rPr lang="en-US" altLang="zh-CN" dirty="0" smtClean="0"/>
              <a:t> </a:t>
            </a:r>
            <a:r>
              <a:rPr lang="en-US" altLang="zh-CN" dirty="0" err="1" smtClean="0"/>
              <a:t>Jannach</a:t>
            </a:r>
            <a:r>
              <a:rPr lang="en-US" altLang="zh-CN" dirty="0" smtClean="0"/>
              <a:t>, Markus </a:t>
            </a:r>
            <a:r>
              <a:rPr lang="en-US" altLang="zh-CN" dirty="0" err="1" smtClean="0"/>
              <a:t>Zanker</a:t>
            </a:r>
            <a:r>
              <a:rPr lang="en-US" altLang="zh-CN" dirty="0" smtClean="0"/>
              <a:t>, Alexander </a:t>
            </a:r>
            <a:r>
              <a:rPr lang="en-US" altLang="zh-CN" dirty="0" err="1" smtClean="0"/>
              <a:t>Felfernig</a:t>
            </a:r>
            <a:r>
              <a:rPr lang="en-US" altLang="zh-CN" dirty="0" smtClean="0"/>
              <a:t>, Gerhard Friedrich </a:t>
            </a:r>
            <a:r>
              <a:rPr lang="zh-CN" altLang="en-US" dirty="0" smtClean="0"/>
              <a:t>，</a:t>
            </a:r>
            <a:r>
              <a:rPr lang="en-US" altLang="zh-CN" dirty="0" smtClean="0"/>
              <a:t>Recommender Systems – An Introduction</a:t>
            </a:r>
            <a:r>
              <a:rPr lang="zh-CN" altLang="en-US" dirty="0" smtClean="0"/>
              <a:t>，</a:t>
            </a:r>
            <a:r>
              <a:rPr lang="en-US" altLang="zh-CN" dirty="0" smtClean="0"/>
              <a:t>Cambridge University Press</a:t>
            </a:r>
            <a:r>
              <a:rPr lang="zh-CN" altLang="en-US" dirty="0" smtClean="0"/>
              <a:t>，</a:t>
            </a:r>
            <a:r>
              <a:rPr lang="en-US" altLang="zh-CN" dirty="0" smtClean="0"/>
              <a:t>2013</a:t>
            </a:r>
          </a:p>
          <a:p>
            <a:r>
              <a:rPr lang="en-US" altLang="zh-CN" dirty="0" err="1" smtClean="0"/>
              <a:t>Gedas</a:t>
            </a:r>
            <a:r>
              <a:rPr lang="en-US" altLang="zh-CN" dirty="0" smtClean="0"/>
              <a:t> </a:t>
            </a:r>
            <a:r>
              <a:rPr lang="en-US" altLang="zh-CN" dirty="0" err="1" smtClean="0"/>
              <a:t>Adomavicius</a:t>
            </a:r>
            <a:r>
              <a:rPr lang="zh-CN" altLang="en-US" dirty="0" smtClean="0"/>
              <a:t>，</a:t>
            </a:r>
            <a:r>
              <a:rPr lang="en-US" altLang="zh-CN" dirty="0" smtClean="0"/>
              <a:t> Alex </a:t>
            </a:r>
            <a:r>
              <a:rPr lang="en-US" altLang="zh-CN" dirty="0" err="1" smtClean="0"/>
              <a:t>Tuzhilin</a:t>
            </a:r>
            <a:r>
              <a:rPr lang="zh-CN" altLang="en-US" dirty="0" smtClean="0"/>
              <a:t>，</a:t>
            </a:r>
            <a:r>
              <a:rPr lang="en-US" altLang="zh-CN" dirty="0" smtClean="0"/>
              <a:t>Context-aware Recommendation Systems, 2008</a:t>
            </a:r>
            <a:endParaRPr lang="zh-CN" altLang="en-US" dirty="0" err="1" smtClean="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5125" y="-8483525"/>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5" name="Freeform 3"/>
          <p:cNvSpPr/>
          <p:nvPr/>
        </p:nvSpPr>
        <p:spPr>
          <a:xfrm>
            <a:off x="387840" y="-8346365"/>
            <a:ext cx="138167" cy="141783"/>
          </a:xfrm>
          <a:custGeom>
            <a:avLst/>
            <a:gdLst>
              <a:gd name="connsiteX0" fmla="*/ 0 w 68580"/>
              <a:gd name="connsiteY0" fmla="*/ 70104 h 70104"/>
              <a:gd name="connsiteX1" fmla="*/ 68580 w 68580"/>
              <a:gd name="connsiteY1" fmla="*/ 70104 h 70104"/>
              <a:gd name="connsiteX2" fmla="*/ 68580 w 68580"/>
              <a:gd name="connsiteY2" fmla="*/ 0 h 70104"/>
              <a:gd name="connsiteX3" fmla="*/ 0 w 68580"/>
              <a:gd name="connsiteY3" fmla="*/ 0 h 70104"/>
              <a:gd name="connsiteX4" fmla="*/ 0 w 68580"/>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70104">
                <a:moveTo>
                  <a:pt x="0" y="70104"/>
                </a:moveTo>
                <a:lnTo>
                  <a:pt x="68580" y="70104"/>
                </a:lnTo>
                <a:lnTo>
                  <a:pt x="68580" y="0"/>
                </a:lnTo>
                <a:lnTo>
                  <a:pt x="0" y="0"/>
                </a:lnTo>
                <a:lnTo>
                  <a:pt x="0" y="70104"/>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6" name="Freeform 3"/>
          <p:cNvSpPr/>
          <p:nvPr/>
        </p:nvSpPr>
        <p:spPr>
          <a:xfrm>
            <a:off x="526007" y="-8483525"/>
            <a:ext cx="141238" cy="140242"/>
          </a:xfrm>
          <a:custGeom>
            <a:avLst/>
            <a:gdLst>
              <a:gd name="connsiteX0" fmla="*/ 0 w 70104"/>
              <a:gd name="connsiteY0" fmla="*/ 69342 h 69342"/>
              <a:gd name="connsiteX1" fmla="*/ 70103 w 70104"/>
              <a:gd name="connsiteY1" fmla="*/ 69342 h 69342"/>
              <a:gd name="connsiteX2" fmla="*/ 70103 w 70104"/>
              <a:gd name="connsiteY2" fmla="*/ 0 h 69342"/>
              <a:gd name="connsiteX3" fmla="*/ 0 w 70104"/>
              <a:gd name="connsiteY3" fmla="*/ 0 h 69342"/>
              <a:gd name="connsiteX4" fmla="*/ 0 w 70104"/>
              <a:gd name="connsiteY4" fmla="*/ 69342 h 693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69342">
                <a:moveTo>
                  <a:pt x="0" y="69342"/>
                </a:moveTo>
                <a:lnTo>
                  <a:pt x="70103" y="69342"/>
                </a:lnTo>
                <a:lnTo>
                  <a:pt x="70103" y="0"/>
                </a:lnTo>
                <a:lnTo>
                  <a:pt x="0" y="0"/>
                </a:lnTo>
                <a:lnTo>
                  <a:pt x="0" y="69342"/>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7" name="Freeform 3"/>
          <p:cNvSpPr/>
          <p:nvPr/>
        </p:nvSpPr>
        <p:spPr>
          <a:xfrm>
            <a:off x="526007" y="-8346365"/>
            <a:ext cx="141238" cy="141783"/>
          </a:xfrm>
          <a:custGeom>
            <a:avLst/>
            <a:gdLst>
              <a:gd name="connsiteX0" fmla="*/ 0 w 70104"/>
              <a:gd name="connsiteY0" fmla="*/ 70104 h 70104"/>
              <a:gd name="connsiteX1" fmla="*/ 70103 w 70104"/>
              <a:gd name="connsiteY1" fmla="*/ 70104 h 70104"/>
              <a:gd name="connsiteX2" fmla="*/ 70103 w 70104"/>
              <a:gd name="connsiteY2" fmla="*/ 0 h 70104"/>
              <a:gd name="connsiteX3" fmla="*/ 0 w 70104"/>
              <a:gd name="connsiteY3" fmla="*/ 0 h 70104"/>
              <a:gd name="connsiteX4" fmla="*/ 0 w 70104"/>
              <a:gd name="connsiteY4" fmla="*/ 70104 h 701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104" h="70104">
                <a:moveTo>
                  <a:pt x="0" y="70104"/>
                </a:moveTo>
                <a:lnTo>
                  <a:pt x="70103" y="70104"/>
                </a:lnTo>
                <a:lnTo>
                  <a:pt x="70103" y="0"/>
                </a:lnTo>
                <a:lnTo>
                  <a:pt x="0" y="0"/>
                </a:lnTo>
                <a:lnTo>
                  <a:pt x="0" y="70104"/>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8" name="Freeform 3"/>
          <p:cNvSpPr/>
          <p:nvPr/>
        </p:nvSpPr>
        <p:spPr>
          <a:xfrm>
            <a:off x="251208" y="-8206120"/>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CECE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9" name="Freeform 3"/>
          <p:cNvSpPr/>
          <p:nvPr/>
        </p:nvSpPr>
        <p:spPr>
          <a:xfrm>
            <a:off x="106899" y="-8344821"/>
            <a:ext cx="142773" cy="138699"/>
          </a:xfrm>
          <a:custGeom>
            <a:avLst/>
            <a:gdLst>
              <a:gd name="connsiteX0" fmla="*/ 0 w 70866"/>
              <a:gd name="connsiteY0" fmla="*/ 68579 h 68579"/>
              <a:gd name="connsiteX1" fmla="*/ 70866 w 70866"/>
              <a:gd name="connsiteY1" fmla="*/ 68579 h 68579"/>
              <a:gd name="connsiteX2" fmla="*/ 70866 w 70866"/>
              <a:gd name="connsiteY2" fmla="*/ 0 h 68579"/>
              <a:gd name="connsiteX3" fmla="*/ 0 w 70866"/>
              <a:gd name="connsiteY3" fmla="*/ 0 h 68579"/>
              <a:gd name="connsiteX4" fmla="*/ 0 w 70866"/>
              <a:gd name="connsiteY4" fmla="*/ 68579 h 685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0866" h="68579">
                <a:moveTo>
                  <a:pt x="0" y="68579"/>
                </a:moveTo>
                <a:lnTo>
                  <a:pt x="70866" y="68579"/>
                </a:lnTo>
                <a:lnTo>
                  <a:pt x="70866" y="0"/>
                </a:lnTo>
                <a:lnTo>
                  <a:pt x="0" y="0"/>
                </a:lnTo>
                <a:lnTo>
                  <a:pt x="0" y="68579"/>
                </a:lnTo>
              </a:path>
            </a:pathLst>
          </a:custGeom>
          <a:solidFill>
            <a:srgbClr val="09090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0" name="Freeform 3"/>
          <p:cNvSpPr/>
          <p:nvPr/>
        </p:nvSpPr>
        <p:spPr>
          <a:xfrm>
            <a:off x="387840" y="-8209202"/>
            <a:ext cx="138167" cy="140240"/>
          </a:xfrm>
          <a:custGeom>
            <a:avLst/>
            <a:gdLst>
              <a:gd name="connsiteX0" fmla="*/ 0 w 68580"/>
              <a:gd name="connsiteY0" fmla="*/ 69341 h 69341"/>
              <a:gd name="connsiteX1" fmla="*/ 68580 w 68580"/>
              <a:gd name="connsiteY1" fmla="*/ 69341 h 69341"/>
              <a:gd name="connsiteX2" fmla="*/ 68580 w 68580"/>
              <a:gd name="connsiteY2" fmla="*/ 0 h 69341"/>
              <a:gd name="connsiteX3" fmla="*/ 0 w 68580"/>
              <a:gd name="connsiteY3" fmla="*/ 0 h 69341"/>
              <a:gd name="connsiteX4" fmla="*/ 0 w 68580"/>
              <a:gd name="connsiteY4" fmla="*/ 69341 h 693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9341">
                <a:moveTo>
                  <a:pt x="0" y="69341"/>
                </a:moveTo>
                <a:lnTo>
                  <a:pt x="68580" y="69341"/>
                </a:lnTo>
                <a:lnTo>
                  <a:pt x="68580" y="0"/>
                </a:lnTo>
                <a:lnTo>
                  <a:pt x="0" y="0"/>
                </a:lnTo>
                <a:lnTo>
                  <a:pt x="0" y="69341"/>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1" name="Freeform 3"/>
          <p:cNvSpPr/>
          <p:nvPr/>
        </p:nvSpPr>
        <p:spPr>
          <a:xfrm>
            <a:off x="251208" y="-8068960"/>
            <a:ext cx="138167" cy="137158"/>
          </a:xfrm>
          <a:custGeom>
            <a:avLst/>
            <a:gdLst>
              <a:gd name="connsiteX0" fmla="*/ 0 w 68580"/>
              <a:gd name="connsiteY0" fmla="*/ 67817 h 67817"/>
              <a:gd name="connsiteX1" fmla="*/ 68580 w 68580"/>
              <a:gd name="connsiteY1" fmla="*/ 67817 h 67817"/>
              <a:gd name="connsiteX2" fmla="*/ 68580 w 68580"/>
              <a:gd name="connsiteY2" fmla="*/ 0 h 67817"/>
              <a:gd name="connsiteX3" fmla="*/ 0 w 68580"/>
              <a:gd name="connsiteY3" fmla="*/ 0 h 67817"/>
              <a:gd name="connsiteX4" fmla="*/ 0 w 68580"/>
              <a:gd name="connsiteY4" fmla="*/ 67817 h 678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580" h="67817">
                <a:moveTo>
                  <a:pt x="0" y="67817"/>
                </a:moveTo>
                <a:lnTo>
                  <a:pt x="68580" y="67817"/>
                </a:lnTo>
                <a:lnTo>
                  <a:pt x="68580" y="0"/>
                </a:lnTo>
                <a:lnTo>
                  <a:pt x="0" y="0"/>
                </a:lnTo>
                <a:lnTo>
                  <a:pt x="0" y="67817"/>
                </a:lnTo>
              </a:path>
            </a:pathLst>
          </a:custGeom>
          <a:solidFill>
            <a:srgbClr val="9D9D9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2" name="Freeform 3"/>
          <p:cNvSpPr/>
          <p:nvPr/>
        </p:nvSpPr>
        <p:spPr>
          <a:xfrm>
            <a:off x="-25893" y="-8484296"/>
            <a:ext cx="9211164" cy="6935056"/>
          </a:xfrm>
          <a:custGeom>
            <a:avLst/>
            <a:gdLst>
              <a:gd name="connsiteX0" fmla="*/ 4565522 w 4572000"/>
              <a:gd name="connsiteY0" fmla="*/ 6477 h 3429000"/>
              <a:gd name="connsiteX1" fmla="*/ 6476 w 4572000"/>
              <a:gd name="connsiteY1" fmla="*/ 6477 h 3429000"/>
              <a:gd name="connsiteX2" fmla="*/ 6476 w 4572000"/>
              <a:gd name="connsiteY2" fmla="*/ 3422523 h 3429000"/>
              <a:gd name="connsiteX3" fmla="*/ 4565522 w 4572000"/>
              <a:gd name="connsiteY3" fmla="*/ 3422523 h 3429000"/>
              <a:gd name="connsiteX4" fmla="*/ 4565522 w 4572000"/>
              <a:gd name="connsiteY4" fmla="*/ 6477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7"/>
                </a:moveTo>
                <a:lnTo>
                  <a:pt x="6476" y="6477"/>
                </a:lnTo>
                <a:lnTo>
                  <a:pt x="6476" y="3422523"/>
                </a:lnTo>
                <a:lnTo>
                  <a:pt x="4565522" y="3422523"/>
                </a:lnTo>
                <a:lnTo>
                  <a:pt x="4565522" y="647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13" name="Freeform 3"/>
          <p:cNvSpPr/>
          <p:nvPr/>
        </p:nvSpPr>
        <p:spPr>
          <a:xfrm>
            <a:off x="-25125" y="-35086"/>
            <a:ext cx="9211164" cy="6935056"/>
          </a:xfrm>
          <a:custGeom>
            <a:avLst/>
            <a:gdLst>
              <a:gd name="connsiteX0" fmla="*/ 0 w 4572000"/>
              <a:gd name="connsiteY0" fmla="*/ 3429000 h 3429000"/>
              <a:gd name="connsiteX1" fmla="*/ 4572000 w 4572000"/>
              <a:gd name="connsiteY1" fmla="*/ 3429000 h 3429000"/>
              <a:gd name="connsiteX2" fmla="*/ 4572000 w 4572000"/>
              <a:gd name="connsiteY2" fmla="*/ 0 h 3429000"/>
              <a:gd name="connsiteX3" fmla="*/ 0 w 4572000"/>
              <a:gd name="connsiteY3" fmla="*/ 0 h 3429000"/>
              <a:gd name="connsiteX4" fmla="*/ 0 w 4572000"/>
              <a:gd name="connsiteY4" fmla="*/ 3429000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0" y="3429000"/>
                </a:moveTo>
                <a:lnTo>
                  <a:pt x="4572000" y="3429000"/>
                </a:lnTo>
                <a:lnTo>
                  <a:pt x="4572000" y="0"/>
                </a:lnTo>
                <a:lnTo>
                  <a:pt x="0" y="0"/>
                </a:lnTo>
                <a:lnTo>
                  <a:pt x="0" y="3429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1" name="Freeform 3"/>
          <p:cNvSpPr/>
          <p:nvPr/>
        </p:nvSpPr>
        <p:spPr>
          <a:xfrm>
            <a:off x="-25893" y="-35856"/>
            <a:ext cx="9211164" cy="6935056"/>
          </a:xfrm>
          <a:custGeom>
            <a:avLst/>
            <a:gdLst>
              <a:gd name="connsiteX0" fmla="*/ 4565522 w 4572000"/>
              <a:gd name="connsiteY0" fmla="*/ 6476 h 3429000"/>
              <a:gd name="connsiteX1" fmla="*/ 6476 w 4572000"/>
              <a:gd name="connsiteY1" fmla="*/ 6476 h 3429000"/>
              <a:gd name="connsiteX2" fmla="*/ 6476 w 4572000"/>
              <a:gd name="connsiteY2" fmla="*/ 3422522 h 3429000"/>
              <a:gd name="connsiteX3" fmla="*/ 4565522 w 4572000"/>
              <a:gd name="connsiteY3" fmla="*/ 3422522 h 3429000"/>
              <a:gd name="connsiteX4" fmla="*/ 4565522 w 4572000"/>
              <a:gd name="connsiteY4" fmla="*/ 6476 h 3429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2000" h="3429000">
                <a:moveTo>
                  <a:pt x="4565522" y="6476"/>
                </a:moveTo>
                <a:lnTo>
                  <a:pt x="6476" y="6476"/>
                </a:lnTo>
                <a:lnTo>
                  <a:pt x="6476" y="3422522"/>
                </a:lnTo>
                <a:lnTo>
                  <a:pt x="4565522" y="3422522"/>
                </a:lnTo>
                <a:lnTo>
                  <a:pt x="4565522" y="64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4512" tIns="92255" rIns="184512" bIns="92255" rtlCol="0" anchor="ctr"/>
          <a:lstStyle/>
          <a:p>
            <a:pPr algn="ctr" defTabSz="1845110"/>
            <a:endParaRPr lang="zh-CN" altLang="en-US" dirty="0">
              <a:solidFill>
                <a:prstClr val="white"/>
              </a:solidFill>
            </a:endParaRPr>
          </a:p>
        </p:txBody>
      </p:sp>
      <p:sp>
        <p:nvSpPr>
          <p:cNvPr id="2" name="TextBox 1"/>
          <p:cNvSpPr txBox="1"/>
          <p:nvPr/>
        </p:nvSpPr>
        <p:spPr>
          <a:xfrm>
            <a:off x="3121562" y="2645597"/>
            <a:ext cx="1815946" cy="388878"/>
          </a:xfrm>
          <a:prstGeom prst="rect">
            <a:avLst/>
          </a:prstGeom>
          <a:noFill/>
        </p:spPr>
        <p:txBody>
          <a:bodyPr wrap="none" lIns="0" tIns="0" rIns="0" bIns="92255" rtlCol="0">
            <a:spAutoFit/>
          </a:bodyPr>
          <a:lstStyle/>
          <a:p>
            <a:pPr defTabSz="1845110">
              <a:lnSpc>
                <a:spcPts val="2220"/>
              </a:lnSpc>
            </a:pPr>
            <a:r>
              <a:rPr lang="en-US" altLang="zh-CN" sz="2800" b="1" dirty="0" smtClean="0">
                <a:solidFill>
                  <a:schemeClr val="accent1">
                    <a:lumMod val="50000"/>
                  </a:schemeClr>
                </a:solidFill>
                <a:latin typeface="Times New Roman" pitchFamily="18" charset="0"/>
                <a:cs typeface="Times New Roman" pitchFamily="18" charset="0"/>
              </a:rPr>
              <a:t>Thank You!</a:t>
            </a:r>
          </a:p>
        </p:txBody>
      </p:sp>
      <p:sp>
        <p:nvSpPr>
          <p:cNvPr id="23" name="TextBox 1"/>
          <p:cNvSpPr txBox="1"/>
          <p:nvPr/>
        </p:nvSpPr>
        <p:spPr>
          <a:xfrm>
            <a:off x="3403016" y="4058292"/>
            <a:ext cx="1208664" cy="375284"/>
          </a:xfrm>
          <a:prstGeom prst="rect">
            <a:avLst/>
          </a:prstGeom>
          <a:noFill/>
        </p:spPr>
        <p:txBody>
          <a:bodyPr wrap="none" lIns="0" tIns="0" rIns="0" bIns="92255" rtlCol="0">
            <a:spAutoFit/>
          </a:bodyPr>
          <a:lstStyle/>
          <a:p>
            <a:pPr defTabSz="1845110">
              <a:lnSpc>
                <a:spcPts val="2220"/>
              </a:lnSpc>
            </a:pPr>
            <a:r>
              <a:rPr lang="en-US" altLang="zh-CN" sz="2000" b="1" dirty="0" smtClean="0">
                <a:solidFill>
                  <a:schemeClr val="accent1">
                    <a:lumMod val="50000"/>
                  </a:schemeClr>
                </a:solidFill>
                <a:latin typeface="Times New Roman" pitchFamily="18" charset="0"/>
                <a:cs typeface="Times New Roman" pitchFamily="18" charset="0"/>
              </a:rPr>
              <a:t>Questions?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用户建模</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用户模型的表示分为定性模型和定量模型</a:t>
            </a:r>
            <a:endParaRPr lang="en-US" altLang="zh-CN" dirty="0" smtClean="0"/>
          </a:p>
          <a:p>
            <a:pPr lvl="1"/>
            <a:r>
              <a:rPr lang="zh-CN" altLang="en-US" dirty="0" smtClean="0"/>
              <a:t>定性模型可以是直接的二元偏好关系，也可以是向量空间模型</a:t>
            </a:r>
            <a:endParaRPr lang="en-US" altLang="zh-CN" dirty="0" smtClean="0"/>
          </a:p>
          <a:p>
            <a:pPr lvl="1">
              <a:buNone/>
            </a:pPr>
            <a:endParaRPr lang="en-US" altLang="zh-CN" dirty="0" smtClean="0"/>
          </a:p>
          <a:p>
            <a:pPr lvl="1"/>
            <a:r>
              <a:rPr lang="zh-CN" altLang="en-US" dirty="0" smtClean="0"/>
              <a:t>定量模型是指构造一个数值评分函数，对用户的偏好进行量化。主要通过数学模型、机器学习与数据挖掘技术</a:t>
            </a:r>
            <a:r>
              <a:rPr lang="en-US" dirty="0" smtClean="0"/>
              <a:t>(</a:t>
            </a:r>
            <a:r>
              <a:rPr lang="zh-CN" altLang="en-US" dirty="0" smtClean="0"/>
              <a:t>如最近邻算法、聚类、朴素贝叶斯、</a:t>
            </a:r>
            <a:r>
              <a:rPr lang="en-US" dirty="0" err="1" smtClean="0"/>
              <a:t>Rocchio</a:t>
            </a:r>
            <a:r>
              <a:rPr lang="en-US" dirty="0" smtClean="0"/>
              <a:t> </a:t>
            </a:r>
            <a:r>
              <a:rPr lang="zh-CN" altLang="en-US" dirty="0" smtClean="0"/>
              <a:t>方法、决策树、决策规则分类器、神经网络和贝叶斯网络等</a:t>
            </a:r>
            <a:r>
              <a:rPr lang="en-US" dirty="0" smtClean="0"/>
              <a:t>)</a:t>
            </a:r>
            <a:r>
              <a:rPr lang="zh-CN" altLang="en-US" dirty="0" smtClean="0"/>
              <a:t>来实现</a:t>
            </a:r>
            <a:endParaRPr lang="en-US" altLang="zh-CN" dirty="0" smtClean="0"/>
          </a:p>
          <a:p>
            <a:pPr lvl="1"/>
            <a:endParaRPr lang="en-US" altLang="zh-CN" dirty="0" smtClean="0"/>
          </a:p>
          <a:p>
            <a:pPr lvl="1"/>
            <a:r>
              <a:rPr lang="zh-CN" altLang="en-US" dirty="0" smtClean="0"/>
              <a:t>定量模型是近年来的研究重点，其中，</a:t>
            </a:r>
            <a:r>
              <a:rPr lang="en-US" dirty="0" smtClean="0"/>
              <a:t>2015</a:t>
            </a:r>
            <a:r>
              <a:rPr lang="zh-CN" altLang="en-US" dirty="0" smtClean="0"/>
              <a:t>年</a:t>
            </a:r>
            <a:r>
              <a:rPr lang="en-US" dirty="0" err="1" smtClean="0"/>
              <a:t>Qian</a:t>
            </a:r>
            <a:r>
              <a:rPr lang="en-US" dirty="0" smtClean="0"/>
              <a:t> Li</a:t>
            </a:r>
            <a:r>
              <a:rPr lang="zh-CN" altLang="en-US" dirty="0" smtClean="0"/>
              <a:t>提出一种对用户的偏好进行定量建模的方法。具体做法是：给定一个多属性的实体集合，选择一些实体对让用户作两两比较，根据用户的反馈结果来估计偏好函数。根据偏好函数，系统计算所有用户对物品的兴趣分值，排序后向用户推荐得分较高的物品。</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推荐引擎</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推荐引擎的基本推荐方法可分为：</a:t>
            </a:r>
            <a:endParaRPr lang="en-US" altLang="zh-CN" dirty="0" smtClean="0"/>
          </a:p>
          <a:p>
            <a:pPr lvl="1">
              <a:lnSpc>
                <a:spcPct val="150000"/>
              </a:lnSpc>
            </a:pPr>
            <a:r>
              <a:rPr lang="zh-CN" altLang="en-US" dirty="0" smtClean="0"/>
              <a:t>基于内容的推荐</a:t>
            </a:r>
            <a:endParaRPr lang="en-US" altLang="zh-CN" dirty="0" smtClean="0"/>
          </a:p>
          <a:p>
            <a:pPr lvl="1">
              <a:lnSpc>
                <a:spcPct val="150000"/>
              </a:lnSpc>
            </a:pPr>
            <a:r>
              <a:rPr lang="zh-CN" altLang="en-US" dirty="0" smtClean="0"/>
              <a:t>基于协同过滤的推荐</a:t>
            </a:r>
            <a:endParaRPr lang="en-US" altLang="zh-CN" dirty="0" smtClean="0"/>
          </a:p>
          <a:p>
            <a:pPr lvl="1">
              <a:lnSpc>
                <a:spcPct val="150000"/>
              </a:lnSpc>
            </a:pPr>
            <a:r>
              <a:rPr lang="zh-CN" altLang="en-US" dirty="0" smtClean="0"/>
              <a:t>基于知识的推荐</a:t>
            </a:r>
            <a:endParaRPr lang="en-US" altLang="zh-CN" dirty="0" smtClean="0"/>
          </a:p>
          <a:p>
            <a:pPr lvl="1">
              <a:lnSpc>
                <a:spcPct val="150000"/>
              </a:lnSpc>
            </a:pPr>
            <a:r>
              <a:rPr lang="zh-CN" altLang="en-US" dirty="0" smtClean="0"/>
              <a:t>混合推荐</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p:txBody>
          <a:bodyPr/>
          <a:lstStyle/>
          <a:p>
            <a:r>
              <a:rPr lang="zh-CN" altLang="en-US" dirty="0" smtClean="0"/>
              <a:t>推荐系统与预测函数</a:t>
            </a:r>
            <a:endParaRPr lang="en-US" dirty="0" smtClean="0"/>
          </a:p>
        </p:txBody>
      </p:sp>
      <p:sp>
        <p:nvSpPr>
          <p:cNvPr id="3" name="Inhaltsplatzhalter 2"/>
          <p:cNvSpPr>
            <a:spLocks noGrp="1"/>
          </p:cNvSpPr>
          <p:nvPr>
            <p:ph idx="1"/>
          </p:nvPr>
        </p:nvSpPr>
        <p:spPr>
          <a:xfrm>
            <a:off x="457200" y="1412776"/>
            <a:ext cx="8229600" cy="4713387"/>
          </a:xfrm>
        </p:spPr>
        <p:txBody>
          <a:bodyPr/>
          <a:lstStyle/>
          <a:p>
            <a:r>
              <a:rPr lang="zh-CN" altLang="en-US" sz="2400" dirty="0" smtClean="0"/>
              <a:t>可以将推荐系统看作是一个预测函数：</a:t>
            </a:r>
            <a:endParaRPr lang="en-US" altLang="zh-CN" sz="2400" dirty="0" smtClean="0"/>
          </a:p>
          <a:p>
            <a:r>
              <a:rPr lang="zh-CN" altLang="en-US" sz="2400" dirty="0" smtClean="0"/>
              <a:t>输入：</a:t>
            </a:r>
            <a:endParaRPr lang="en-US" sz="2400" dirty="0" smtClean="0"/>
          </a:p>
          <a:p>
            <a:pPr lvl="1"/>
            <a:r>
              <a:rPr lang="zh-CN" altLang="en-US" sz="2400" dirty="0" smtClean="0"/>
              <a:t>用户模型（例如：评分、偏好、统计信息、上下文）</a:t>
            </a:r>
            <a:endParaRPr lang="en-US" sz="2400" dirty="0" smtClean="0"/>
          </a:p>
          <a:p>
            <a:pPr lvl="1"/>
            <a:r>
              <a:rPr lang="zh-CN" altLang="en-US" sz="2400" dirty="0" smtClean="0"/>
              <a:t>物品（包括或不包括物品特性描述）</a:t>
            </a:r>
            <a:endParaRPr lang="en-US" sz="2400" dirty="0" smtClean="0"/>
          </a:p>
          <a:p>
            <a:r>
              <a:rPr lang="zh-CN" altLang="en-US" sz="2400" dirty="0" smtClean="0"/>
              <a:t>输出：</a:t>
            </a:r>
            <a:endParaRPr lang="en-US" sz="2400" dirty="0" smtClean="0"/>
          </a:p>
          <a:p>
            <a:pPr lvl="1"/>
            <a:r>
              <a:rPr lang="zh-CN" altLang="en-US" sz="2400" dirty="0" smtClean="0"/>
              <a:t>相关</a:t>
            </a:r>
            <a:r>
              <a:rPr lang="zh-CN" altLang="en-US" sz="2400" dirty="0"/>
              <a:t>度打分 </a:t>
            </a:r>
            <a:r>
              <a:rPr lang="zh-CN" altLang="en-US" sz="2400" dirty="0" smtClean="0"/>
              <a:t>，用于对推荐结果进行排序</a:t>
            </a:r>
            <a:endParaRPr lang="zh-CN" altLang="en-US" sz="2400" dirty="0"/>
          </a:p>
          <a:p>
            <a:pPr lvl="1">
              <a:buNone/>
            </a:pP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推荐</a:t>
            </a:r>
            <a:r>
              <a:rPr lang="zh-CN" altLang="en-US" dirty="0"/>
              <a:t>系统典型</a:t>
            </a:r>
            <a:r>
              <a:rPr lang="zh-CN" altLang="en-US" dirty="0" smtClean="0"/>
              <a:t>方法</a:t>
            </a:r>
            <a:endParaRPr lang="en-US" dirty="0" smtClean="0"/>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0246" name="Grafik 5" descr="Box.png"/>
            <p:cNvPicPr>
              <a:picLocks noChangeAspect="1"/>
            </p:cNvPicPr>
            <p:nvPr/>
          </p:nvPicPr>
          <p:blipFill>
            <a:blip r:embed="rId3" cstate="print"/>
            <a:srcRect/>
            <a:stretch>
              <a:fillRect/>
            </a:stretch>
          </p:blipFill>
          <p:spPr bwMode="auto">
            <a:xfrm>
              <a:off x="4786314" y="3214686"/>
              <a:ext cx="1643074" cy="1365016"/>
            </a:xfrm>
            <a:prstGeom prst="rect">
              <a:avLst/>
            </a:prstGeom>
            <a:noFill/>
            <a:ln w="9525">
              <a:noFill/>
              <a:miter lim="800000"/>
              <a:headEnd/>
              <a:tailEnd/>
            </a:ln>
          </p:spPr>
        </p:pic>
        <p:pic>
          <p:nvPicPr>
            <p:cNvPr id="10247" name="Grafik 6" descr="Outputarrow.png"/>
            <p:cNvPicPr>
              <a:picLocks noChangeAspect="1"/>
            </p:cNvPicPr>
            <p:nvPr/>
          </p:nvPicPr>
          <p:blipFill>
            <a:blip r:embed="rId4" cstate="print"/>
            <a:srcRect/>
            <a:stretch>
              <a:fillRect/>
            </a:stretch>
          </p:blipFill>
          <p:spPr bwMode="auto">
            <a:xfrm>
              <a:off x="6215074" y="3500438"/>
              <a:ext cx="1129063" cy="219072"/>
            </a:xfrm>
            <a:prstGeom prst="rect">
              <a:avLst/>
            </a:prstGeom>
            <a:noFill/>
            <a:ln w="9525">
              <a:noFill/>
              <a:miter lim="800000"/>
              <a:headEnd/>
              <a:tailEnd/>
            </a:ln>
          </p:spPr>
        </p:pic>
        <p:pic>
          <p:nvPicPr>
            <p:cNvPr id="10248" name="Grafik 7" descr="Output.png"/>
            <p:cNvPicPr>
              <a:picLocks noChangeAspect="1"/>
            </p:cNvPicPr>
            <p:nvPr/>
          </p:nvPicPr>
          <p:blipFill>
            <a:blip r:embed="rId5" cstate="print"/>
            <a:srcRect/>
            <a:stretch>
              <a:fillRect/>
            </a:stretch>
          </p:blipFill>
          <p:spPr bwMode="auto">
            <a:xfrm>
              <a:off x="7358082" y="3071810"/>
              <a:ext cx="1609728" cy="1547815"/>
            </a:xfrm>
            <a:prstGeom prst="rect">
              <a:avLst/>
            </a:prstGeom>
            <a:noFill/>
            <a:ln w="9525">
              <a:noFill/>
              <a:miter lim="800000"/>
              <a:headEnd/>
              <a:tailEnd/>
            </a:ln>
          </p:spPr>
        </p:pic>
      </p:grpSp>
      <p:sp>
        <p:nvSpPr>
          <p:cNvPr id="10244" name="Rechteck 31"/>
          <p:cNvSpPr>
            <a:spLocks noChangeArrowheads="1"/>
          </p:cNvSpPr>
          <p:nvPr/>
        </p:nvSpPr>
        <p:spPr bwMode="auto">
          <a:xfrm>
            <a:off x="4355976" y="1700808"/>
            <a:ext cx="3456384" cy="400110"/>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2000" b="1" dirty="0" smtClean="0">
                <a:solidFill>
                  <a:srgbClr val="003366"/>
                </a:solidFill>
                <a:latin typeface="Calibri" pitchFamily="34" charset="0"/>
              </a:rPr>
              <a:t>根据流行程度进行统一推荐</a:t>
            </a:r>
            <a:endParaRPr lang="en-US" sz="2000" b="1" dirty="0">
              <a:solidFill>
                <a:srgbClr val="003366"/>
              </a:solidFill>
              <a:latin typeface="Calibri" pitchFamily="34" charset="0"/>
            </a:endParaRPr>
          </a:p>
        </p:txBody>
      </p:sp>
      <p:pic>
        <p:nvPicPr>
          <p:cNvPr id="8"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25217" y="2420888"/>
            <a:ext cx="5170919" cy="4104456"/>
          </a:xfrm>
          <a:prstGeom prst="rect">
            <a:avLst/>
          </a:prstGeom>
          <a:solidFill>
            <a:srgbClr val="FFC000"/>
          </a:solidFill>
          <a:ln w="98425">
            <a:solidFill>
              <a:srgbClr val="FF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推荐系统典型方法</a:t>
            </a:r>
            <a:endParaRPr lang="en-US" dirty="0" smtClean="0"/>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1273" name="Grafik 5" descr="Box.png"/>
            <p:cNvPicPr>
              <a:picLocks noChangeAspect="1"/>
            </p:cNvPicPr>
            <p:nvPr/>
          </p:nvPicPr>
          <p:blipFill>
            <a:blip r:embed="rId3" cstate="print"/>
            <a:srcRect/>
            <a:stretch>
              <a:fillRect/>
            </a:stretch>
          </p:blipFill>
          <p:spPr bwMode="auto">
            <a:xfrm>
              <a:off x="4786314" y="3214686"/>
              <a:ext cx="1643074" cy="1365016"/>
            </a:xfrm>
            <a:prstGeom prst="rect">
              <a:avLst/>
            </a:prstGeom>
            <a:noFill/>
            <a:ln w="9525">
              <a:noFill/>
              <a:miter lim="800000"/>
              <a:headEnd/>
              <a:tailEnd/>
            </a:ln>
          </p:spPr>
        </p:pic>
        <p:pic>
          <p:nvPicPr>
            <p:cNvPr id="11274" name="Grafik 6" descr="Outputarrow.png"/>
            <p:cNvPicPr>
              <a:picLocks noChangeAspect="1"/>
            </p:cNvPicPr>
            <p:nvPr/>
          </p:nvPicPr>
          <p:blipFill>
            <a:blip r:embed="rId4" cstate="print"/>
            <a:srcRect/>
            <a:stretch>
              <a:fillRect/>
            </a:stretch>
          </p:blipFill>
          <p:spPr bwMode="auto">
            <a:xfrm>
              <a:off x="6215074" y="3500438"/>
              <a:ext cx="1129063" cy="219072"/>
            </a:xfrm>
            <a:prstGeom prst="rect">
              <a:avLst/>
            </a:prstGeom>
            <a:noFill/>
            <a:ln w="9525">
              <a:noFill/>
              <a:miter lim="800000"/>
              <a:headEnd/>
              <a:tailEnd/>
            </a:ln>
          </p:spPr>
        </p:pic>
        <p:pic>
          <p:nvPicPr>
            <p:cNvPr id="11275" name="Grafik 7" descr="Output.png"/>
            <p:cNvPicPr>
              <a:picLocks noChangeAspect="1"/>
            </p:cNvPicPr>
            <p:nvPr/>
          </p:nvPicPr>
          <p:blipFill>
            <a:blip r:embed="rId5" cstate="print"/>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698500" y="1643063"/>
            <a:ext cx="3659188" cy="1296987"/>
            <a:chOff x="699167" y="1643050"/>
            <a:chExt cx="3658519" cy="1297164"/>
          </a:xfrm>
        </p:grpSpPr>
        <p:pic>
          <p:nvPicPr>
            <p:cNvPr id="11271" name="Grafik 10" descr="UM.png"/>
            <p:cNvPicPr>
              <a:picLocks noChangeAspect="1"/>
            </p:cNvPicPr>
            <p:nvPr/>
          </p:nvPicPr>
          <p:blipFill>
            <a:blip r:embed="rId6" cstate="print"/>
            <a:srcRect/>
            <a:stretch>
              <a:fillRect/>
            </a:stretch>
          </p:blipFill>
          <p:spPr bwMode="auto">
            <a:xfrm>
              <a:off x="699167" y="1643050"/>
              <a:ext cx="1801131" cy="967050"/>
            </a:xfrm>
            <a:prstGeom prst="rect">
              <a:avLst/>
            </a:prstGeom>
            <a:noFill/>
            <a:ln w="9525">
              <a:noFill/>
              <a:miter lim="800000"/>
              <a:headEnd/>
              <a:tailEnd/>
            </a:ln>
          </p:spPr>
        </p:pic>
        <p:pic>
          <p:nvPicPr>
            <p:cNvPr id="11272" name="Grafik 11" descr="UMarrow.png"/>
            <p:cNvPicPr>
              <a:picLocks noChangeAspect="1"/>
            </p:cNvPicPr>
            <p:nvPr/>
          </p:nvPicPr>
          <p:blipFill>
            <a:blip r:embed="rId7" cstate="print"/>
            <a:srcRect/>
            <a:stretch>
              <a:fillRect/>
            </a:stretch>
          </p:blipFill>
          <p:spPr bwMode="auto">
            <a:xfrm>
              <a:off x="2571736" y="2071678"/>
              <a:ext cx="1785950" cy="868536"/>
            </a:xfrm>
            <a:prstGeom prst="rect">
              <a:avLst/>
            </a:prstGeom>
            <a:noFill/>
            <a:ln w="9525">
              <a:noFill/>
              <a:miter lim="800000"/>
              <a:headEnd/>
              <a:tailEnd/>
            </a:ln>
          </p:spPr>
        </p:pic>
      </p:grpSp>
      <p:sp>
        <p:nvSpPr>
          <p:cNvPr id="11269" name="Rechteck 14"/>
          <p:cNvSpPr>
            <a:spLocks noChangeArrowheads="1"/>
          </p:cNvSpPr>
          <p:nvPr/>
        </p:nvSpPr>
        <p:spPr bwMode="auto">
          <a:xfrm>
            <a:off x="4286250" y="1500188"/>
            <a:ext cx="4572000" cy="400110"/>
          </a:xfrm>
          <a:prstGeom prst="rect">
            <a:avLst/>
          </a:prstGeom>
          <a:noFill/>
          <a:ln w="9525">
            <a:noFill/>
            <a:miter lim="800000"/>
            <a:headEnd/>
            <a:tailEnd/>
          </a:ln>
        </p:spPr>
        <p:txBody>
          <a:bodyPr>
            <a:spAutoFit/>
          </a:bodyPr>
          <a:lstStyle/>
          <a:p>
            <a:pPr fontAlgn="base">
              <a:spcBef>
                <a:spcPct val="0"/>
              </a:spcBef>
              <a:spcAft>
                <a:spcPct val="0"/>
              </a:spcAft>
            </a:pPr>
            <a:r>
              <a:rPr lang="zh-CN" altLang="en-US" sz="2000" b="1" dirty="0" smtClean="0">
                <a:solidFill>
                  <a:srgbClr val="003366"/>
                </a:solidFill>
                <a:latin typeface="Calibri" pitchFamily="34" charset="0"/>
              </a:rPr>
              <a:t>个性化推荐</a:t>
            </a:r>
            <a:endParaRPr lang="en-US" sz="2000" b="1" dirty="0">
              <a:solidFill>
                <a:srgbClr val="003366"/>
              </a:solidFill>
              <a:latin typeface="Calibri"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推荐系统典型方法</a:t>
            </a:r>
            <a:endParaRPr lang="en-US" dirty="0" smtClean="0"/>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2300" name="Grafik 5" descr="Box.png"/>
            <p:cNvPicPr>
              <a:picLocks noChangeAspect="1"/>
            </p:cNvPicPr>
            <p:nvPr/>
          </p:nvPicPr>
          <p:blipFill>
            <a:blip r:embed="rId3" cstate="print"/>
            <a:srcRect/>
            <a:stretch>
              <a:fillRect/>
            </a:stretch>
          </p:blipFill>
          <p:spPr bwMode="auto">
            <a:xfrm>
              <a:off x="4786314" y="3214686"/>
              <a:ext cx="1643074" cy="1365016"/>
            </a:xfrm>
            <a:prstGeom prst="rect">
              <a:avLst/>
            </a:prstGeom>
            <a:noFill/>
            <a:ln w="9525">
              <a:noFill/>
              <a:miter lim="800000"/>
              <a:headEnd/>
              <a:tailEnd/>
            </a:ln>
          </p:spPr>
        </p:pic>
        <p:pic>
          <p:nvPicPr>
            <p:cNvPr id="12301" name="Grafik 6" descr="Outputarrow.png"/>
            <p:cNvPicPr>
              <a:picLocks noChangeAspect="1"/>
            </p:cNvPicPr>
            <p:nvPr/>
          </p:nvPicPr>
          <p:blipFill>
            <a:blip r:embed="rId4" cstate="print"/>
            <a:srcRect/>
            <a:stretch>
              <a:fillRect/>
            </a:stretch>
          </p:blipFill>
          <p:spPr bwMode="auto">
            <a:xfrm>
              <a:off x="6215074" y="3500438"/>
              <a:ext cx="1129063" cy="219072"/>
            </a:xfrm>
            <a:prstGeom prst="rect">
              <a:avLst/>
            </a:prstGeom>
            <a:noFill/>
            <a:ln w="9525">
              <a:noFill/>
              <a:miter lim="800000"/>
              <a:headEnd/>
              <a:tailEnd/>
            </a:ln>
          </p:spPr>
        </p:pic>
        <p:pic>
          <p:nvPicPr>
            <p:cNvPr id="12302" name="Grafik 7" descr="Output.png"/>
            <p:cNvPicPr>
              <a:picLocks noChangeAspect="1"/>
            </p:cNvPicPr>
            <p:nvPr/>
          </p:nvPicPr>
          <p:blipFill>
            <a:blip r:embed="rId5" cstate="print"/>
            <a:srcRect/>
            <a:stretch>
              <a:fillRect/>
            </a:stretch>
          </p:blipFill>
          <p:spPr bwMode="auto">
            <a:xfrm>
              <a:off x="7358082" y="3071810"/>
              <a:ext cx="1609728" cy="1547815"/>
            </a:xfrm>
            <a:prstGeom prst="rect">
              <a:avLst/>
            </a:prstGeom>
            <a:noFill/>
            <a:ln w="9525">
              <a:noFill/>
              <a:miter lim="800000"/>
              <a:headEnd/>
              <a:tailEnd/>
            </a:ln>
          </p:spPr>
        </p:pic>
      </p:grpSp>
      <p:sp>
        <p:nvSpPr>
          <p:cNvPr id="12292" name="Rechteck 8"/>
          <p:cNvSpPr>
            <a:spLocks noChangeArrowheads="1"/>
          </p:cNvSpPr>
          <p:nvPr/>
        </p:nvSpPr>
        <p:spPr bwMode="auto">
          <a:xfrm>
            <a:off x="3923928" y="1571625"/>
            <a:ext cx="4789736" cy="400110"/>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2000" b="1" dirty="0" smtClean="0">
                <a:solidFill>
                  <a:srgbClr val="003366"/>
                </a:solidFill>
                <a:latin typeface="Calibri" pitchFamily="34" charset="0"/>
              </a:rPr>
              <a:t>协同过滤：“告诉我我的同龄人喜欢什么”</a:t>
            </a:r>
            <a:endParaRPr lang="en-US" sz="2000" b="1" dirty="0">
              <a:solidFill>
                <a:srgbClr val="003366"/>
              </a:solidFill>
              <a:latin typeface="Calibri" pitchFamily="34" charset="0"/>
            </a:endParaRPr>
          </a:p>
        </p:txBody>
      </p:sp>
      <p:grpSp>
        <p:nvGrpSpPr>
          <p:cNvPr id="3" name="Gruppieren 13"/>
          <p:cNvGrpSpPr>
            <a:grpSpLocks/>
          </p:cNvGrpSpPr>
          <p:nvPr/>
        </p:nvGrpSpPr>
        <p:grpSpPr bwMode="auto">
          <a:xfrm>
            <a:off x="698500" y="1643063"/>
            <a:ext cx="3659188" cy="1296987"/>
            <a:chOff x="699167" y="1643050"/>
            <a:chExt cx="3658519" cy="1297164"/>
          </a:xfrm>
        </p:grpSpPr>
        <p:pic>
          <p:nvPicPr>
            <p:cNvPr id="12298" name="Grafik 10" descr="UM.png"/>
            <p:cNvPicPr>
              <a:picLocks noChangeAspect="1"/>
            </p:cNvPicPr>
            <p:nvPr/>
          </p:nvPicPr>
          <p:blipFill>
            <a:blip r:embed="rId6" cstate="print"/>
            <a:srcRect/>
            <a:stretch>
              <a:fillRect/>
            </a:stretch>
          </p:blipFill>
          <p:spPr bwMode="auto">
            <a:xfrm>
              <a:off x="699167" y="1643050"/>
              <a:ext cx="1801131" cy="967050"/>
            </a:xfrm>
            <a:prstGeom prst="rect">
              <a:avLst/>
            </a:prstGeom>
            <a:noFill/>
            <a:ln w="9525">
              <a:noFill/>
              <a:miter lim="800000"/>
              <a:headEnd/>
              <a:tailEnd/>
            </a:ln>
          </p:spPr>
        </p:pic>
        <p:pic>
          <p:nvPicPr>
            <p:cNvPr id="12299" name="Grafik 11" descr="UMarrow.png"/>
            <p:cNvPicPr>
              <a:picLocks noChangeAspect="1"/>
            </p:cNvPicPr>
            <p:nvPr/>
          </p:nvPicPr>
          <p:blipFill>
            <a:blip r:embed="rId7" cstate="print"/>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18"/>
          <p:cNvGrpSpPr>
            <a:grpSpLocks/>
          </p:cNvGrpSpPr>
          <p:nvPr/>
        </p:nvGrpSpPr>
        <p:grpSpPr bwMode="auto">
          <a:xfrm>
            <a:off x="785813" y="2722563"/>
            <a:ext cx="3252787" cy="920750"/>
            <a:chOff x="857224" y="2722011"/>
            <a:chExt cx="3252812" cy="921303"/>
          </a:xfrm>
        </p:grpSpPr>
        <p:pic>
          <p:nvPicPr>
            <p:cNvPr id="12296" name="Grafik 16" descr="Commarrow.png"/>
            <p:cNvPicPr>
              <a:picLocks noChangeAspect="1"/>
            </p:cNvPicPr>
            <p:nvPr/>
          </p:nvPicPr>
          <p:blipFill>
            <a:blip r:embed="rId8" cstate="print"/>
            <a:srcRect/>
            <a:stretch>
              <a:fillRect/>
            </a:stretch>
          </p:blipFill>
          <p:spPr bwMode="auto">
            <a:xfrm>
              <a:off x="2143108" y="3143248"/>
              <a:ext cx="1966928" cy="500066"/>
            </a:xfrm>
            <a:prstGeom prst="rect">
              <a:avLst/>
            </a:prstGeom>
            <a:noFill/>
            <a:ln w="9525">
              <a:noFill/>
              <a:miter lim="800000"/>
              <a:headEnd/>
              <a:tailEnd/>
            </a:ln>
          </p:spPr>
        </p:pic>
        <p:pic>
          <p:nvPicPr>
            <p:cNvPr id="12297" name="Grafik 15" descr="Community.png"/>
            <p:cNvPicPr>
              <a:picLocks noChangeAspect="1"/>
            </p:cNvPicPr>
            <p:nvPr/>
          </p:nvPicPr>
          <p:blipFill>
            <a:blip r:embed="rId9" cstate="print"/>
            <a:srcRect/>
            <a:stretch>
              <a:fillRect/>
            </a:stretch>
          </p:blipFill>
          <p:spPr bwMode="auto">
            <a:xfrm>
              <a:off x="857224" y="2722011"/>
              <a:ext cx="1428760" cy="849865"/>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t>推荐系统典型方法</a:t>
            </a:r>
            <a:endParaRPr lang="en-US" dirty="0" smtClean="0"/>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3324" name="Grafik 5" descr="Box.png"/>
            <p:cNvPicPr>
              <a:picLocks noChangeAspect="1"/>
            </p:cNvPicPr>
            <p:nvPr/>
          </p:nvPicPr>
          <p:blipFill>
            <a:blip r:embed="rId3" cstate="print"/>
            <a:srcRect/>
            <a:stretch>
              <a:fillRect/>
            </a:stretch>
          </p:blipFill>
          <p:spPr bwMode="auto">
            <a:xfrm>
              <a:off x="4786314" y="3214686"/>
              <a:ext cx="1643074" cy="1365016"/>
            </a:xfrm>
            <a:prstGeom prst="rect">
              <a:avLst/>
            </a:prstGeom>
            <a:noFill/>
            <a:ln w="9525">
              <a:noFill/>
              <a:miter lim="800000"/>
              <a:headEnd/>
              <a:tailEnd/>
            </a:ln>
          </p:spPr>
        </p:pic>
        <p:pic>
          <p:nvPicPr>
            <p:cNvPr id="13325" name="Grafik 6" descr="Outputarrow.png"/>
            <p:cNvPicPr>
              <a:picLocks noChangeAspect="1"/>
            </p:cNvPicPr>
            <p:nvPr/>
          </p:nvPicPr>
          <p:blipFill>
            <a:blip r:embed="rId4" cstate="print"/>
            <a:srcRect/>
            <a:stretch>
              <a:fillRect/>
            </a:stretch>
          </p:blipFill>
          <p:spPr bwMode="auto">
            <a:xfrm>
              <a:off x="6215074" y="3500438"/>
              <a:ext cx="1129063" cy="219072"/>
            </a:xfrm>
            <a:prstGeom prst="rect">
              <a:avLst/>
            </a:prstGeom>
            <a:noFill/>
            <a:ln w="9525">
              <a:noFill/>
              <a:miter lim="800000"/>
              <a:headEnd/>
              <a:tailEnd/>
            </a:ln>
          </p:spPr>
        </p:pic>
        <p:pic>
          <p:nvPicPr>
            <p:cNvPr id="13326" name="Grafik 7" descr="Output.png"/>
            <p:cNvPicPr>
              <a:picLocks noChangeAspect="1"/>
            </p:cNvPicPr>
            <p:nvPr/>
          </p:nvPicPr>
          <p:blipFill>
            <a:blip r:embed="rId5" cstate="print"/>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698500" y="1643063"/>
            <a:ext cx="3659188" cy="1296987"/>
            <a:chOff x="699167" y="1643050"/>
            <a:chExt cx="3658519" cy="1297164"/>
          </a:xfrm>
        </p:grpSpPr>
        <p:pic>
          <p:nvPicPr>
            <p:cNvPr id="13322" name="Grafik 10" descr="UM.png"/>
            <p:cNvPicPr>
              <a:picLocks noChangeAspect="1"/>
            </p:cNvPicPr>
            <p:nvPr/>
          </p:nvPicPr>
          <p:blipFill>
            <a:blip r:embed="rId6" cstate="print"/>
            <a:srcRect/>
            <a:stretch>
              <a:fillRect/>
            </a:stretch>
          </p:blipFill>
          <p:spPr bwMode="auto">
            <a:xfrm>
              <a:off x="699167" y="1643050"/>
              <a:ext cx="1801131" cy="967050"/>
            </a:xfrm>
            <a:prstGeom prst="rect">
              <a:avLst/>
            </a:prstGeom>
            <a:noFill/>
            <a:ln w="9525">
              <a:noFill/>
              <a:miter lim="800000"/>
              <a:headEnd/>
              <a:tailEnd/>
            </a:ln>
          </p:spPr>
        </p:pic>
        <p:pic>
          <p:nvPicPr>
            <p:cNvPr id="13323" name="Grafik 11" descr="UMarrow.png"/>
            <p:cNvPicPr>
              <a:picLocks noChangeAspect="1"/>
            </p:cNvPicPr>
            <p:nvPr/>
          </p:nvPicPr>
          <p:blipFill>
            <a:blip r:embed="rId7" cstate="print"/>
            <a:srcRect/>
            <a:stretch>
              <a:fillRect/>
            </a:stretch>
          </p:blipFill>
          <p:spPr bwMode="auto">
            <a:xfrm>
              <a:off x="2571736" y="2071678"/>
              <a:ext cx="1785950" cy="868536"/>
            </a:xfrm>
            <a:prstGeom prst="rect">
              <a:avLst/>
            </a:prstGeom>
            <a:noFill/>
            <a:ln w="9525">
              <a:noFill/>
              <a:miter lim="800000"/>
              <a:headEnd/>
              <a:tailEnd/>
            </a:ln>
          </p:spPr>
        </p:pic>
      </p:grpSp>
      <p:sp>
        <p:nvSpPr>
          <p:cNvPr id="13317" name="Rechteck 19"/>
          <p:cNvSpPr>
            <a:spLocks noChangeArrowheads="1"/>
          </p:cNvSpPr>
          <p:nvPr/>
        </p:nvSpPr>
        <p:spPr bwMode="auto">
          <a:xfrm>
            <a:off x="3635896" y="1428750"/>
            <a:ext cx="5222354" cy="400110"/>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2000" b="1" dirty="0" smtClean="0">
                <a:solidFill>
                  <a:srgbClr val="003366"/>
                </a:solidFill>
                <a:latin typeface="Calibri" pitchFamily="34" charset="0"/>
              </a:rPr>
              <a:t>基于内容：“向我展示更多符合我喜好的东西”</a:t>
            </a:r>
            <a:endParaRPr lang="en-US" sz="2000" dirty="0">
              <a:solidFill>
                <a:srgbClr val="000000"/>
              </a:solidFill>
            </a:endParaRPr>
          </a:p>
        </p:txBody>
      </p:sp>
      <p:grpSp>
        <p:nvGrpSpPr>
          <p:cNvPr id="4" name="Gruppieren 23"/>
          <p:cNvGrpSpPr>
            <a:grpSpLocks/>
          </p:cNvGrpSpPr>
          <p:nvPr/>
        </p:nvGrpSpPr>
        <p:grpSpPr bwMode="auto">
          <a:xfrm>
            <a:off x="714375" y="3857625"/>
            <a:ext cx="3143250" cy="739775"/>
            <a:chOff x="714348" y="3857628"/>
            <a:chExt cx="3143272" cy="739014"/>
          </a:xfrm>
        </p:grpSpPr>
        <p:pic>
          <p:nvPicPr>
            <p:cNvPr id="13320" name="Grafik 21" descr="PM.png"/>
            <p:cNvPicPr>
              <a:picLocks noChangeAspect="1"/>
            </p:cNvPicPr>
            <p:nvPr/>
          </p:nvPicPr>
          <p:blipFill>
            <a:blip r:embed="rId8" cstate="print"/>
            <a:srcRect/>
            <a:stretch>
              <a:fillRect/>
            </a:stretch>
          </p:blipFill>
          <p:spPr bwMode="auto">
            <a:xfrm>
              <a:off x="714348" y="3857628"/>
              <a:ext cx="1785950" cy="739014"/>
            </a:xfrm>
            <a:prstGeom prst="rect">
              <a:avLst/>
            </a:prstGeom>
            <a:noFill/>
            <a:ln w="9525">
              <a:noFill/>
              <a:miter lim="800000"/>
              <a:headEnd/>
              <a:tailEnd/>
            </a:ln>
          </p:spPr>
        </p:pic>
        <p:pic>
          <p:nvPicPr>
            <p:cNvPr id="13321" name="Grafik 22" descr="PMarrow.png"/>
            <p:cNvPicPr>
              <a:picLocks noChangeAspect="1"/>
            </p:cNvPicPr>
            <p:nvPr/>
          </p:nvPicPr>
          <p:blipFill>
            <a:blip r:embed="rId9" cstate="print"/>
            <a:srcRect/>
            <a:stretch>
              <a:fillRect/>
            </a:stretch>
          </p:blipFill>
          <p:spPr bwMode="auto">
            <a:xfrm>
              <a:off x="2714612" y="3929066"/>
              <a:ext cx="1143008" cy="285752"/>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t>推荐系统典型方法</a:t>
            </a:r>
            <a:endParaRPr lang="en-US" dirty="0" smtClean="0"/>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4351" name="Grafik 5" descr="Box.png"/>
            <p:cNvPicPr>
              <a:picLocks noChangeAspect="1"/>
            </p:cNvPicPr>
            <p:nvPr/>
          </p:nvPicPr>
          <p:blipFill>
            <a:blip r:embed="rId3" cstate="print"/>
            <a:srcRect/>
            <a:stretch>
              <a:fillRect/>
            </a:stretch>
          </p:blipFill>
          <p:spPr bwMode="auto">
            <a:xfrm>
              <a:off x="4786314" y="3214686"/>
              <a:ext cx="1643074" cy="1365016"/>
            </a:xfrm>
            <a:prstGeom prst="rect">
              <a:avLst/>
            </a:prstGeom>
            <a:noFill/>
            <a:ln w="9525">
              <a:noFill/>
              <a:miter lim="800000"/>
              <a:headEnd/>
              <a:tailEnd/>
            </a:ln>
          </p:spPr>
        </p:pic>
        <p:pic>
          <p:nvPicPr>
            <p:cNvPr id="14352" name="Grafik 6" descr="Outputarrow.png"/>
            <p:cNvPicPr>
              <a:picLocks noChangeAspect="1"/>
            </p:cNvPicPr>
            <p:nvPr/>
          </p:nvPicPr>
          <p:blipFill>
            <a:blip r:embed="rId4" cstate="print"/>
            <a:srcRect/>
            <a:stretch>
              <a:fillRect/>
            </a:stretch>
          </p:blipFill>
          <p:spPr bwMode="auto">
            <a:xfrm>
              <a:off x="6215074" y="3500438"/>
              <a:ext cx="1129063" cy="219072"/>
            </a:xfrm>
            <a:prstGeom prst="rect">
              <a:avLst/>
            </a:prstGeom>
            <a:noFill/>
            <a:ln w="9525">
              <a:noFill/>
              <a:miter lim="800000"/>
              <a:headEnd/>
              <a:tailEnd/>
            </a:ln>
          </p:spPr>
        </p:pic>
        <p:pic>
          <p:nvPicPr>
            <p:cNvPr id="14353" name="Grafik 7" descr="Output.png"/>
            <p:cNvPicPr>
              <a:picLocks noChangeAspect="1"/>
            </p:cNvPicPr>
            <p:nvPr/>
          </p:nvPicPr>
          <p:blipFill>
            <a:blip r:embed="rId5" cstate="print"/>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698500" y="1643063"/>
            <a:ext cx="3659188" cy="1296987"/>
            <a:chOff x="699167" y="1643050"/>
            <a:chExt cx="3658519" cy="1297164"/>
          </a:xfrm>
        </p:grpSpPr>
        <p:pic>
          <p:nvPicPr>
            <p:cNvPr id="14349" name="Grafik 10" descr="UM.png"/>
            <p:cNvPicPr>
              <a:picLocks noChangeAspect="1"/>
            </p:cNvPicPr>
            <p:nvPr/>
          </p:nvPicPr>
          <p:blipFill>
            <a:blip r:embed="rId6" cstate="print"/>
            <a:srcRect/>
            <a:stretch>
              <a:fillRect/>
            </a:stretch>
          </p:blipFill>
          <p:spPr bwMode="auto">
            <a:xfrm>
              <a:off x="699167" y="1643050"/>
              <a:ext cx="1801131" cy="967050"/>
            </a:xfrm>
            <a:prstGeom prst="rect">
              <a:avLst/>
            </a:prstGeom>
            <a:noFill/>
            <a:ln w="9525">
              <a:noFill/>
              <a:miter lim="800000"/>
              <a:headEnd/>
              <a:tailEnd/>
            </a:ln>
          </p:spPr>
        </p:pic>
        <p:pic>
          <p:nvPicPr>
            <p:cNvPr id="14350" name="Grafik 11" descr="UMarrow.png"/>
            <p:cNvPicPr>
              <a:picLocks noChangeAspect="1"/>
            </p:cNvPicPr>
            <p:nvPr/>
          </p:nvPicPr>
          <p:blipFill>
            <a:blip r:embed="rId7" cstate="print"/>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23"/>
          <p:cNvGrpSpPr>
            <a:grpSpLocks/>
          </p:cNvGrpSpPr>
          <p:nvPr/>
        </p:nvGrpSpPr>
        <p:grpSpPr bwMode="auto">
          <a:xfrm>
            <a:off x="714375" y="3857625"/>
            <a:ext cx="3143250" cy="739775"/>
            <a:chOff x="714348" y="3857628"/>
            <a:chExt cx="3143272" cy="739014"/>
          </a:xfrm>
        </p:grpSpPr>
        <p:pic>
          <p:nvPicPr>
            <p:cNvPr id="14347" name="Grafik 21" descr="PM.png"/>
            <p:cNvPicPr>
              <a:picLocks noChangeAspect="1"/>
            </p:cNvPicPr>
            <p:nvPr/>
          </p:nvPicPr>
          <p:blipFill>
            <a:blip r:embed="rId8" cstate="print"/>
            <a:srcRect/>
            <a:stretch>
              <a:fillRect/>
            </a:stretch>
          </p:blipFill>
          <p:spPr bwMode="auto">
            <a:xfrm>
              <a:off x="714348" y="3857628"/>
              <a:ext cx="1785950" cy="739014"/>
            </a:xfrm>
            <a:prstGeom prst="rect">
              <a:avLst/>
            </a:prstGeom>
            <a:noFill/>
            <a:ln w="9525">
              <a:noFill/>
              <a:miter lim="800000"/>
              <a:headEnd/>
              <a:tailEnd/>
            </a:ln>
          </p:spPr>
        </p:pic>
        <p:pic>
          <p:nvPicPr>
            <p:cNvPr id="14348" name="Grafik 22" descr="PMarrow.png"/>
            <p:cNvPicPr>
              <a:picLocks noChangeAspect="1"/>
            </p:cNvPicPr>
            <p:nvPr/>
          </p:nvPicPr>
          <p:blipFill>
            <a:blip r:embed="rId9" cstate="print"/>
            <a:srcRect/>
            <a:stretch>
              <a:fillRect/>
            </a:stretch>
          </p:blipFill>
          <p:spPr bwMode="auto">
            <a:xfrm>
              <a:off x="2714612" y="3929066"/>
              <a:ext cx="1143008" cy="285752"/>
            </a:xfrm>
            <a:prstGeom prst="rect">
              <a:avLst/>
            </a:prstGeom>
            <a:noFill/>
            <a:ln w="9525">
              <a:noFill/>
              <a:miter lim="800000"/>
              <a:headEnd/>
              <a:tailEnd/>
            </a:ln>
          </p:spPr>
        </p:pic>
      </p:grpSp>
      <p:sp>
        <p:nvSpPr>
          <p:cNvPr id="14342" name="Rechteck 24"/>
          <p:cNvSpPr>
            <a:spLocks noChangeArrowheads="1"/>
          </p:cNvSpPr>
          <p:nvPr/>
        </p:nvSpPr>
        <p:spPr bwMode="auto">
          <a:xfrm>
            <a:off x="3707904" y="1643063"/>
            <a:ext cx="4929187" cy="400110"/>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2000" b="1" dirty="0" smtClean="0">
                <a:solidFill>
                  <a:srgbClr val="003366"/>
                </a:solidFill>
                <a:latin typeface="Calibri" pitchFamily="34" charset="0"/>
              </a:rPr>
              <a:t>基于知识</a:t>
            </a:r>
            <a:r>
              <a:rPr lang="zh-CN" altLang="en-US" sz="2000" b="1" dirty="0">
                <a:solidFill>
                  <a:srgbClr val="003366"/>
                </a:solidFill>
                <a:latin typeface="Calibri" pitchFamily="34" charset="0"/>
              </a:rPr>
              <a:t>：“根据我的需要告诉我适合什么”</a:t>
            </a:r>
            <a:endParaRPr lang="en-US" sz="2000" b="1" dirty="0">
              <a:solidFill>
                <a:srgbClr val="003366"/>
              </a:solidFill>
              <a:latin typeface="Calibri" pitchFamily="34" charset="0"/>
            </a:endParaRPr>
          </a:p>
        </p:txBody>
      </p:sp>
      <p:grpSp>
        <p:nvGrpSpPr>
          <p:cNvPr id="5" name="Gruppieren 27"/>
          <p:cNvGrpSpPr>
            <a:grpSpLocks/>
          </p:cNvGrpSpPr>
          <p:nvPr/>
        </p:nvGrpSpPr>
        <p:grpSpPr bwMode="auto">
          <a:xfrm>
            <a:off x="750888" y="4500563"/>
            <a:ext cx="3349625" cy="1357312"/>
            <a:chOff x="751620" y="4500570"/>
            <a:chExt cx="3348404" cy="1357322"/>
          </a:xfrm>
        </p:grpSpPr>
        <p:pic>
          <p:nvPicPr>
            <p:cNvPr id="14345" name="Grafik 25" descr="KM.png"/>
            <p:cNvPicPr>
              <a:picLocks noChangeAspect="1"/>
            </p:cNvPicPr>
            <p:nvPr/>
          </p:nvPicPr>
          <p:blipFill>
            <a:blip r:embed="rId10" cstate="print"/>
            <a:srcRect/>
            <a:stretch>
              <a:fillRect/>
            </a:stretch>
          </p:blipFill>
          <p:spPr bwMode="auto">
            <a:xfrm>
              <a:off x="751620" y="5000636"/>
              <a:ext cx="1677240" cy="857256"/>
            </a:xfrm>
            <a:prstGeom prst="rect">
              <a:avLst/>
            </a:prstGeom>
            <a:noFill/>
            <a:ln w="9525">
              <a:noFill/>
              <a:miter lim="800000"/>
              <a:headEnd/>
              <a:tailEnd/>
            </a:ln>
          </p:spPr>
        </p:pic>
        <p:pic>
          <p:nvPicPr>
            <p:cNvPr id="14346" name="Grafik 26" descr="KMarrow.png"/>
            <p:cNvPicPr>
              <a:picLocks noChangeAspect="1"/>
            </p:cNvPicPr>
            <p:nvPr/>
          </p:nvPicPr>
          <p:blipFill>
            <a:blip r:embed="rId11" cstate="print"/>
            <a:srcRect/>
            <a:stretch>
              <a:fillRect/>
            </a:stretch>
          </p:blipFill>
          <p:spPr bwMode="auto">
            <a:xfrm>
              <a:off x="2428860" y="4500570"/>
              <a:ext cx="1671164" cy="1047752"/>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t>推荐系统典型方法</a:t>
            </a:r>
            <a:endParaRPr lang="en-US" dirty="0" smtClean="0"/>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5378" name="Grafik 5" descr="Box.png"/>
            <p:cNvPicPr>
              <a:picLocks noChangeAspect="1"/>
            </p:cNvPicPr>
            <p:nvPr/>
          </p:nvPicPr>
          <p:blipFill>
            <a:blip r:embed="rId3" cstate="print"/>
            <a:srcRect/>
            <a:stretch>
              <a:fillRect/>
            </a:stretch>
          </p:blipFill>
          <p:spPr bwMode="auto">
            <a:xfrm>
              <a:off x="4786314" y="3214686"/>
              <a:ext cx="1643074" cy="1365016"/>
            </a:xfrm>
            <a:prstGeom prst="rect">
              <a:avLst/>
            </a:prstGeom>
            <a:noFill/>
            <a:ln w="9525">
              <a:noFill/>
              <a:miter lim="800000"/>
              <a:headEnd/>
              <a:tailEnd/>
            </a:ln>
          </p:spPr>
        </p:pic>
        <p:pic>
          <p:nvPicPr>
            <p:cNvPr id="15379" name="Grafik 6" descr="Outputarrow.png"/>
            <p:cNvPicPr>
              <a:picLocks noChangeAspect="1"/>
            </p:cNvPicPr>
            <p:nvPr/>
          </p:nvPicPr>
          <p:blipFill>
            <a:blip r:embed="rId4" cstate="print"/>
            <a:srcRect/>
            <a:stretch>
              <a:fillRect/>
            </a:stretch>
          </p:blipFill>
          <p:spPr bwMode="auto">
            <a:xfrm>
              <a:off x="6215074" y="3500438"/>
              <a:ext cx="1129063" cy="219072"/>
            </a:xfrm>
            <a:prstGeom prst="rect">
              <a:avLst/>
            </a:prstGeom>
            <a:noFill/>
            <a:ln w="9525">
              <a:noFill/>
              <a:miter lim="800000"/>
              <a:headEnd/>
              <a:tailEnd/>
            </a:ln>
          </p:spPr>
        </p:pic>
        <p:pic>
          <p:nvPicPr>
            <p:cNvPr id="15380" name="Grafik 7" descr="Output.png"/>
            <p:cNvPicPr>
              <a:picLocks noChangeAspect="1"/>
            </p:cNvPicPr>
            <p:nvPr/>
          </p:nvPicPr>
          <p:blipFill>
            <a:blip r:embed="rId5" cstate="print"/>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698500" y="1643063"/>
            <a:ext cx="3659188" cy="1296987"/>
            <a:chOff x="699167" y="1643050"/>
            <a:chExt cx="3658519" cy="1297164"/>
          </a:xfrm>
        </p:grpSpPr>
        <p:pic>
          <p:nvPicPr>
            <p:cNvPr id="15376" name="Grafik 10" descr="UM.png"/>
            <p:cNvPicPr>
              <a:picLocks noChangeAspect="1"/>
            </p:cNvPicPr>
            <p:nvPr/>
          </p:nvPicPr>
          <p:blipFill>
            <a:blip r:embed="rId6" cstate="print"/>
            <a:srcRect/>
            <a:stretch>
              <a:fillRect/>
            </a:stretch>
          </p:blipFill>
          <p:spPr bwMode="auto">
            <a:xfrm>
              <a:off x="699167" y="1643050"/>
              <a:ext cx="1801131" cy="967050"/>
            </a:xfrm>
            <a:prstGeom prst="rect">
              <a:avLst/>
            </a:prstGeom>
            <a:noFill/>
            <a:ln w="9525">
              <a:noFill/>
              <a:miter lim="800000"/>
              <a:headEnd/>
              <a:tailEnd/>
            </a:ln>
          </p:spPr>
        </p:pic>
        <p:pic>
          <p:nvPicPr>
            <p:cNvPr id="15377" name="Grafik 11" descr="UMarrow.png"/>
            <p:cNvPicPr>
              <a:picLocks noChangeAspect="1"/>
            </p:cNvPicPr>
            <p:nvPr/>
          </p:nvPicPr>
          <p:blipFill>
            <a:blip r:embed="rId7" cstate="print"/>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18"/>
          <p:cNvGrpSpPr>
            <a:grpSpLocks/>
          </p:cNvGrpSpPr>
          <p:nvPr/>
        </p:nvGrpSpPr>
        <p:grpSpPr bwMode="auto">
          <a:xfrm>
            <a:off x="785813" y="2722563"/>
            <a:ext cx="3252787" cy="920750"/>
            <a:chOff x="857224" y="2722011"/>
            <a:chExt cx="3252812" cy="921303"/>
          </a:xfrm>
        </p:grpSpPr>
        <p:pic>
          <p:nvPicPr>
            <p:cNvPr id="15374" name="Grafik 16" descr="Commarrow.png"/>
            <p:cNvPicPr>
              <a:picLocks noChangeAspect="1"/>
            </p:cNvPicPr>
            <p:nvPr/>
          </p:nvPicPr>
          <p:blipFill>
            <a:blip r:embed="rId8" cstate="print"/>
            <a:srcRect/>
            <a:stretch>
              <a:fillRect/>
            </a:stretch>
          </p:blipFill>
          <p:spPr bwMode="auto">
            <a:xfrm>
              <a:off x="2143108" y="3143248"/>
              <a:ext cx="1966928" cy="500066"/>
            </a:xfrm>
            <a:prstGeom prst="rect">
              <a:avLst/>
            </a:prstGeom>
            <a:noFill/>
            <a:ln w="9525">
              <a:noFill/>
              <a:miter lim="800000"/>
              <a:headEnd/>
              <a:tailEnd/>
            </a:ln>
          </p:spPr>
        </p:pic>
        <p:pic>
          <p:nvPicPr>
            <p:cNvPr id="15375" name="Grafik 15" descr="Community.png"/>
            <p:cNvPicPr>
              <a:picLocks noChangeAspect="1"/>
            </p:cNvPicPr>
            <p:nvPr/>
          </p:nvPicPr>
          <p:blipFill>
            <a:blip r:embed="rId9" cstate="print"/>
            <a:srcRect/>
            <a:stretch>
              <a:fillRect/>
            </a:stretch>
          </p:blipFill>
          <p:spPr bwMode="auto">
            <a:xfrm>
              <a:off x="857224" y="2722011"/>
              <a:ext cx="1428760" cy="849865"/>
            </a:xfrm>
            <a:prstGeom prst="rect">
              <a:avLst/>
            </a:prstGeom>
            <a:noFill/>
            <a:ln w="9525">
              <a:noFill/>
              <a:miter lim="800000"/>
              <a:headEnd/>
              <a:tailEnd/>
            </a:ln>
          </p:spPr>
        </p:pic>
      </p:grpSp>
      <p:grpSp>
        <p:nvGrpSpPr>
          <p:cNvPr id="5" name="Gruppieren 23"/>
          <p:cNvGrpSpPr>
            <a:grpSpLocks/>
          </p:cNvGrpSpPr>
          <p:nvPr/>
        </p:nvGrpSpPr>
        <p:grpSpPr bwMode="auto">
          <a:xfrm>
            <a:off x="714375" y="3857625"/>
            <a:ext cx="3143250" cy="739775"/>
            <a:chOff x="714348" y="3857628"/>
            <a:chExt cx="3143272" cy="739014"/>
          </a:xfrm>
        </p:grpSpPr>
        <p:pic>
          <p:nvPicPr>
            <p:cNvPr id="15372" name="Grafik 21" descr="PM.png"/>
            <p:cNvPicPr>
              <a:picLocks noChangeAspect="1"/>
            </p:cNvPicPr>
            <p:nvPr/>
          </p:nvPicPr>
          <p:blipFill>
            <a:blip r:embed="rId10" cstate="print"/>
            <a:srcRect/>
            <a:stretch>
              <a:fillRect/>
            </a:stretch>
          </p:blipFill>
          <p:spPr bwMode="auto">
            <a:xfrm>
              <a:off x="714348" y="3857628"/>
              <a:ext cx="1785950" cy="739014"/>
            </a:xfrm>
            <a:prstGeom prst="rect">
              <a:avLst/>
            </a:prstGeom>
            <a:noFill/>
            <a:ln w="9525">
              <a:noFill/>
              <a:miter lim="800000"/>
              <a:headEnd/>
              <a:tailEnd/>
            </a:ln>
          </p:spPr>
        </p:pic>
        <p:pic>
          <p:nvPicPr>
            <p:cNvPr id="15373" name="Grafik 22" descr="PMarrow.png"/>
            <p:cNvPicPr>
              <a:picLocks noChangeAspect="1"/>
            </p:cNvPicPr>
            <p:nvPr/>
          </p:nvPicPr>
          <p:blipFill>
            <a:blip r:embed="rId11" cstate="print"/>
            <a:srcRect/>
            <a:stretch>
              <a:fillRect/>
            </a:stretch>
          </p:blipFill>
          <p:spPr bwMode="auto">
            <a:xfrm>
              <a:off x="2714612" y="3929066"/>
              <a:ext cx="1143008" cy="285752"/>
            </a:xfrm>
            <a:prstGeom prst="rect">
              <a:avLst/>
            </a:prstGeom>
            <a:noFill/>
            <a:ln w="9525">
              <a:noFill/>
              <a:miter lim="800000"/>
              <a:headEnd/>
              <a:tailEnd/>
            </a:ln>
          </p:spPr>
        </p:pic>
      </p:grpSp>
      <p:grpSp>
        <p:nvGrpSpPr>
          <p:cNvPr id="6" name="Gruppieren 27"/>
          <p:cNvGrpSpPr>
            <a:grpSpLocks/>
          </p:cNvGrpSpPr>
          <p:nvPr/>
        </p:nvGrpSpPr>
        <p:grpSpPr bwMode="auto">
          <a:xfrm>
            <a:off x="750888" y="4500563"/>
            <a:ext cx="3349625" cy="1357312"/>
            <a:chOff x="751620" y="4500570"/>
            <a:chExt cx="3348404" cy="1357322"/>
          </a:xfrm>
        </p:grpSpPr>
        <p:pic>
          <p:nvPicPr>
            <p:cNvPr id="15370" name="Grafik 25" descr="KM.png"/>
            <p:cNvPicPr>
              <a:picLocks noChangeAspect="1"/>
            </p:cNvPicPr>
            <p:nvPr/>
          </p:nvPicPr>
          <p:blipFill>
            <a:blip r:embed="rId12" cstate="print"/>
            <a:srcRect/>
            <a:stretch>
              <a:fillRect/>
            </a:stretch>
          </p:blipFill>
          <p:spPr bwMode="auto">
            <a:xfrm>
              <a:off x="751620" y="5000636"/>
              <a:ext cx="1677240" cy="857256"/>
            </a:xfrm>
            <a:prstGeom prst="rect">
              <a:avLst/>
            </a:prstGeom>
            <a:noFill/>
            <a:ln w="9525">
              <a:noFill/>
              <a:miter lim="800000"/>
              <a:headEnd/>
              <a:tailEnd/>
            </a:ln>
          </p:spPr>
        </p:pic>
        <p:pic>
          <p:nvPicPr>
            <p:cNvPr id="15371" name="Grafik 26" descr="KMarrow.png"/>
            <p:cNvPicPr>
              <a:picLocks noChangeAspect="1"/>
            </p:cNvPicPr>
            <p:nvPr/>
          </p:nvPicPr>
          <p:blipFill>
            <a:blip r:embed="rId13" cstate="print"/>
            <a:srcRect/>
            <a:stretch>
              <a:fillRect/>
            </a:stretch>
          </p:blipFill>
          <p:spPr bwMode="auto">
            <a:xfrm>
              <a:off x="2428860" y="4500570"/>
              <a:ext cx="1671164" cy="1047752"/>
            </a:xfrm>
            <a:prstGeom prst="rect">
              <a:avLst/>
            </a:prstGeom>
            <a:noFill/>
            <a:ln w="9525">
              <a:noFill/>
              <a:miter lim="800000"/>
              <a:headEnd/>
              <a:tailEnd/>
            </a:ln>
          </p:spPr>
        </p:pic>
      </p:grpSp>
      <p:sp>
        <p:nvSpPr>
          <p:cNvPr id="15368" name="Rechteck 28"/>
          <p:cNvSpPr>
            <a:spLocks noChangeArrowheads="1"/>
          </p:cNvSpPr>
          <p:nvPr/>
        </p:nvSpPr>
        <p:spPr bwMode="auto">
          <a:xfrm>
            <a:off x="4139952" y="1484784"/>
            <a:ext cx="4419819" cy="400110"/>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2000" b="1" dirty="0" smtClean="0">
                <a:solidFill>
                  <a:srgbClr val="003366"/>
                </a:solidFill>
                <a:latin typeface="Calibri" pitchFamily="34" charset="0"/>
              </a:rPr>
              <a:t>混合方法：不同推荐方法进行组合</a:t>
            </a:r>
            <a:endParaRPr lang="en-US" sz="2000" b="1" dirty="0">
              <a:solidFill>
                <a:srgbClr val="003366"/>
              </a:solidFill>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推荐系统的发展历史</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“推荐系统”这个概念是</a:t>
            </a:r>
            <a:r>
              <a:rPr lang="en-US" dirty="0" smtClean="0"/>
              <a:t>1995</a:t>
            </a:r>
            <a:r>
              <a:rPr lang="zh-CN" altLang="en-US" dirty="0" smtClean="0"/>
              <a:t>年在美国人工智能协会（</a:t>
            </a:r>
            <a:r>
              <a:rPr lang="en-US" dirty="0" smtClean="0"/>
              <a:t>AAAI</a:t>
            </a:r>
            <a:r>
              <a:rPr lang="zh-CN" altLang="en-US" dirty="0" smtClean="0"/>
              <a:t>）上提出的</a:t>
            </a:r>
            <a:endParaRPr lang="en-US" altLang="zh-CN" dirty="0" smtClean="0"/>
          </a:p>
          <a:p>
            <a:endParaRPr lang="en-US" altLang="zh-CN" dirty="0" smtClean="0"/>
          </a:p>
          <a:p>
            <a:r>
              <a:rPr lang="zh-CN" altLang="en-US" dirty="0" smtClean="0"/>
              <a:t>当时</a:t>
            </a:r>
            <a:r>
              <a:rPr lang="en-US" dirty="0" smtClean="0"/>
              <a:t>CMU</a:t>
            </a:r>
            <a:r>
              <a:rPr lang="zh-CN" altLang="en-US" dirty="0" smtClean="0"/>
              <a:t>大学的教授</a:t>
            </a:r>
            <a:r>
              <a:rPr lang="en-US" dirty="0" smtClean="0"/>
              <a:t>Robert Armstrong</a:t>
            </a:r>
            <a:r>
              <a:rPr lang="zh-CN" altLang="en-US" dirty="0" smtClean="0"/>
              <a:t>提出了这个概念并推出了推荐系统的原型系统</a:t>
            </a:r>
            <a:r>
              <a:rPr lang="en-US" altLang="zh-CN" dirty="0" smtClean="0"/>
              <a:t>——</a:t>
            </a:r>
            <a:r>
              <a:rPr lang="en-US" dirty="0" smtClean="0"/>
              <a:t>Web Watcher</a:t>
            </a:r>
            <a:endParaRPr lang="en-US" altLang="zh-CN" dirty="0" smtClean="0"/>
          </a:p>
          <a:p>
            <a:endParaRPr lang="en-US" altLang="zh-CN" dirty="0" smtClean="0"/>
          </a:p>
          <a:p>
            <a:r>
              <a:rPr lang="zh-CN" altLang="en-US" dirty="0" smtClean="0"/>
              <a:t>在同一个会议上，美国斯坦福大学的</a:t>
            </a:r>
            <a:r>
              <a:rPr lang="en-US" dirty="0" smtClean="0"/>
              <a:t>Marko </a:t>
            </a:r>
            <a:r>
              <a:rPr lang="en-US" dirty="0" err="1" smtClean="0"/>
              <a:t>Balabanovic</a:t>
            </a:r>
            <a:r>
              <a:rPr lang="zh-CN" altLang="en-US" dirty="0" smtClean="0"/>
              <a:t>等人推出了个性化推荐系统</a:t>
            </a:r>
            <a:r>
              <a:rPr lang="en-US" dirty="0" smtClean="0"/>
              <a:t>LIRA1</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285852" y="2643182"/>
            <a:ext cx="6643734" cy="646331"/>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3600" dirty="0" smtClean="0">
                <a:ln>
                  <a:prstDash val="solid"/>
                </a:ln>
                <a:solidFill>
                  <a:srgbClr val="FF0000"/>
                </a:solidFill>
                <a:effectLst>
                  <a:outerShdw blurRad="88000" dist="50800" dir="5040000" algn="tl">
                    <a:srgbClr val="000000">
                      <a:tint val="80000"/>
                      <a:satMod val="250000"/>
                      <a:alpha val="45000"/>
                    </a:srgbClr>
                  </a:outerShdw>
                </a:effectLst>
                <a:latin typeface="Calibri" pitchFamily="34" charset="0"/>
              </a:rPr>
              <a:t>协同过滤</a:t>
            </a:r>
            <a:endParaRPr lang="en-US" sz="3600" dirty="0">
              <a:ln>
                <a:prstDash val="solid"/>
              </a:ln>
              <a:solidFill>
                <a:srgbClr val="FF0000"/>
              </a:solidFill>
              <a:effectLst>
                <a:outerShdw blurRad="88000" dist="50800" dir="5040000" algn="tl">
                  <a:srgbClr val="000000">
                    <a:tint val="80000"/>
                    <a:satMod val="250000"/>
                    <a:alpha val="45000"/>
                  </a:srgbClr>
                </a:outerShdw>
              </a:effectLst>
              <a:latin typeface="Calibri" pitchFamily="34" charset="0"/>
            </a:endParaRPr>
          </a:p>
        </p:txBody>
      </p:sp>
    </p:spTree>
    <p:extLst>
      <p:ext uri="{BB962C8B-B14F-4D97-AF65-F5344CB8AC3E}">
        <p14:creationId xmlns="" xmlns:p14="http://schemas.microsoft.com/office/powerpoint/2010/main" val="4067037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sz="3600" dirty="0" smtClean="0"/>
              <a:t>协同过滤</a:t>
            </a:r>
            <a:r>
              <a:rPr lang="en-US" sz="3600" dirty="0" smtClean="0"/>
              <a:t>(CF)</a:t>
            </a:r>
            <a:endParaRPr lang="en-US" sz="3600" dirty="0"/>
          </a:p>
        </p:txBody>
      </p:sp>
      <p:sp>
        <p:nvSpPr>
          <p:cNvPr id="3" name="Inhaltsplatzhalter 2"/>
          <p:cNvSpPr>
            <a:spLocks noGrp="1"/>
          </p:cNvSpPr>
          <p:nvPr>
            <p:ph idx="1"/>
          </p:nvPr>
        </p:nvSpPr>
        <p:spPr>
          <a:xfrm>
            <a:off x="323528" y="1600200"/>
            <a:ext cx="4464496" cy="4525963"/>
          </a:xfrm>
        </p:spPr>
        <p:txBody>
          <a:bodyPr/>
          <a:lstStyle/>
          <a:p>
            <a:r>
              <a:rPr lang="zh-CN" altLang="en-US" dirty="0" smtClean="0"/>
              <a:t>进行推荐的最</a:t>
            </a:r>
            <a:r>
              <a:rPr lang="zh-CN" altLang="en-US" dirty="0"/>
              <a:t>突出的方法</a:t>
            </a:r>
            <a:endParaRPr lang="en-US" dirty="0" smtClean="0"/>
          </a:p>
          <a:p>
            <a:pPr lvl="1"/>
            <a:r>
              <a:rPr lang="zh-CN" altLang="en-US" dirty="0" smtClean="0"/>
              <a:t>被大型商业电子商务网站使用</a:t>
            </a:r>
            <a:endParaRPr lang="en-US" dirty="0" smtClean="0"/>
          </a:p>
          <a:p>
            <a:pPr lvl="1"/>
            <a:r>
              <a:rPr lang="zh-CN" altLang="en-US" dirty="0" smtClean="0"/>
              <a:t>易于</a:t>
            </a:r>
            <a:r>
              <a:rPr lang="zh-CN" altLang="en-US" dirty="0"/>
              <a:t>理解</a:t>
            </a:r>
            <a:r>
              <a:rPr lang="en-US" altLang="zh-CN" dirty="0" smtClean="0"/>
              <a:t>,</a:t>
            </a:r>
            <a:r>
              <a:rPr lang="zh-CN" altLang="en-US" dirty="0" smtClean="0"/>
              <a:t>存在各种</a:t>
            </a:r>
            <a:r>
              <a:rPr lang="zh-CN" altLang="en-US" dirty="0"/>
              <a:t>算法</a:t>
            </a:r>
            <a:r>
              <a:rPr lang="zh-CN" altLang="en-US" dirty="0" smtClean="0"/>
              <a:t>和变种</a:t>
            </a:r>
            <a:endParaRPr lang="en-US" altLang="zh-CN" dirty="0" smtClean="0"/>
          </a:p>
          <a:p>
            <a:pPr lvl="1"/>
            <a:r>
              <a:rPr lang="zh-CN" altLang="en-US" dirty="0" smtClean="0"/>
              <a:t>应用于很多领域（书、电影、</a:t>
            </a:r>
            <a:r>
              <a:rPr lang="en-US" altLang="zh-CN" dirty="0" smtClean="0"/>
              <a:t>DVD</a:t>
            </a:r>
            <a:r>
              <a:rPr lang="zh-CN" altLang="en-US" dirty="0" smtClean="0"/>
              <a:t>等等）</a:t>
            </a:r>
            <a:endParaRPr lang="en-US" dirty="0" smtClean="0"/>
          </a:p>
          <a:p>
            <a:r>
              <a:rPr lang="zh-CN" altLang="en-US" dirty="0" smtClean="0"/>
              <a:t>方法</a:t>
            </a:r>
            <a:endParaRPr lang="en-US" dirty="0" smtClean="0"/>
          </a:p>
          <a:p>
            <a:pPr lvl="1"/>
            <a:r>
              <a:rPr lang="zh-CN" altLang="en-US" dirty="0" smtClean="0"/>
              <a:t>通过“群体智慧”进行推荐物品</a:t>
            </a:r>
            <a:endParaRPr lang="en-US" dirty="0" smtClean="0"/>
          </a:p>
          <a:p>
            <a:r>
              <a:rPr lang="zh-CN" altLang="en-US" dirty="0" smtClean="0"/>
              <a:t>基本假设和思路</a:t>
            </a:r>
            <a:endParaRPr lang="en-US" dirty="0" smtClean="0"/>
          </a:p>
          <a:p>
            <a:pPr lvl="1"/>
            <a:r>
              <a:rPr lang="zh-CN" altLang="en-US" dirty="0" smtClean="0"/>
              <a:t>用户给物品打分（</a:t>
            </a:r>
            <a:r>
              <a:rPr lang="zh-CN" altLang="en-US" dirty="0"/>
              <a:t>隐式或显式地</a:t>
            </a:r>
            <a:r>
              <a:rPr lang="zh-CN" altLang="en-US" dirty="0" smtClean="0"/>
              <a:t>）</a:t>
            </a:r>
            <a:endParaRPr lang="en-US" dirty="0" smtClean="0"/>
          </a:p>
          <a:p>
            <a:pPr lvl="1"/>
            <a:r>
              <a:rPr lang="zh-CN" altLang="en-US" dirty="0" smtClean="0"/>
              <a:t>以前有相似偏好的用户</a:t>
            </a:r>
            <a:r>
              <a:rPr lang="en-US" altLang="zh-CN" dirty="0" smtClean="0"/>
              <a:t>,</a:t>
            </a:r>
            <a:r>
              <a:rPr lang="zh-CN" altLang="en-US" dirty="0" smtClean="0"/>
              <a:t>后续偏好也会相似</a:t>
            </a:r>
            <a:endParaRPr lang="en-US" dirty="0" smtClean="0"/>
          </a:p>
          <a:p>
            <a:pPr lvl="1"/>
            <a:endParaRPr lang="en-US" dirty="0"/>
          </a:p>
        </p:txBody>
      </p:sp>
      <p:pic>
        <p:nvPicPr>
          <p:cNvPr id="5" name="Picture 6" descr="C:\Users\Fatih\AppData\Local\Microsoft\Windows\Temporary Internet Files\Content.IE5\W5BAFZQE\MP900444217[1].jpg"/>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32040" y="1844824"/>
            <a:ext cx="3600000" cy="367240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协同过滤</a:t>
            </a:r>
            <a:r>
              <a:rPr lang="en-US" altLang="zh-CN" dirty="0" smtClean="0"/>
              <a:t>(CF)</a:t>
            </a:r>
            <a:endParaRPr lang="zh-CN" altLang="en-US" dirty="0"/>
          </a:p>
        </p:txBody>
      </p:sp>
      <p:sp>
        <p:nvSpPr>
          <p:cNvPr id="3" name="内容占位符 2"/>
          <p:cNvSpPr>
            <a:spLocks noGrp="1"/>
          </p:cNvSpPr>
          <p:nvPr>
            <p:ph idx="1"/>
          </p:nvPr>
        </p:nvSpPr>
        <p:spPr/>
        <p:txBody>
          <a:bodyPr/>
          <a:lstStyle/>
          <a:p>
            <a:r>
              <a:rPr lang="zh-CN" altLang="en-US" dirty="0" smtClean="0"/>
              <a:t>简单协同过滤</a:t>
            </a:r>
            <a:endParaRPr lang="en-US" altLang="zh-CN" dirty="0" smtClean="0"/>
          </a:p>
          <a:p>
            <a:pPr lvl="1"/>
            <a:r>
              <a:rPr lang="en-US" altLang="zh-CN" dirty="0" smtClean="0"/>
              <a:t>Similarity-Based</a:t>
            </a:r>
          </a:p>
          <a:p>
            <a:pPr lvl="2"/>
            <a:r>
              <a:rPr lang="en-US" altLang="zh-CN" dirty="0" smtClean="0"/>
              <a:t>User (similarity)-based</a:t>
            </a:r>
            <a:r>
              <a:rPr lang="zh-CN" altLang="en-US" dirty="0" smtClean="0"/>
              <a:t> </a:t>
            </a:r>
            <a:endParaRPr lang="en-US" altLang="zh-CN" dirty="0" smtClean="0"/>
          </a:p>
          <a:p>
            <a:pPr lvl="2"/>
            <a:r>
              <a:rPr lang="en-US" altLang="zh-CN" dirty="0" smtClean="0"/>
              <a:t>Item(similarity)-based</a:t>
            </a:r>
            <a:r>
              <a:rPr lang="zh-CN" altLang="en-US" dirty="0" smtClean="0"/>
              <a:t>  </a:t>
            </a:r>
            <a:endParaRPr lang="en-US" altLang="zh-CN" dirty="0" smtClean="0"/>
          </a:p>
          <a:p>
            <a:pPr lvl="1"/>
            <a:r>
              <a:rPr lang="en-US" altLang="zh-CN" dirty="0" smtClean="0"/>
              <a:t>Model-Based</a:t>
            </a:r>
            <a:r>
              <a:rPr lang="zh-CN" altLang="en-US" dirty="0" smtClean="0"/>
              <a:t>（从具有建模过程来说，</a:t>
            </a:r>
            <a:r>
              <a:rPr lang="en-US" altLang="zh-CN" dirty="0" smtClean="0"/>
              <a:t>Item(similarity)-based</a:t>
            </a:r>
            <a:r>
              <a:rPr lang="zh-CN" altLang="en-US" dirty="0" smtClean="0"/>
              <a:t>可以属于此）</a:t>
            </a:r>
            <a:endParaRPr lang="en-US" altLang="zh-CN" dirty="0" smtClean="0"/>
          </a:p>
          <a:p>
            <a:pPr lvl="2"/>
            <a:r>
              <a:rPr lang="zh-CN" altLang="en-US" dirty="0" smtClean="0"/>
              <a:t>矩阵分解</a:t>
            </a:r>
            <a:endParaRPr lang="en-US" altLang="zh-CN" dirty="0" smtClean="0"/>
          </a:p>
          <a:p>
            <a:pPr lvl="2"/>
            <a:r>
              <a:rPr lang="zh-CN" altLang="en-US" dirty="0" smtClean="0"/>
              <a:t>关联规则挖掘</a:t>
            </a:r>
            <a:endParaRPr lang="en-US" altLang="zh-CN" dirty="0" smtClean="0"/>
          </a:p>
          <a:p>
            <a:pPr lvl="2"/>
            <a:r>
              <a:rPr lang="zh-CN" altLang="en-US" dirty="0" smtClean="0"/>
              <a:t>概率模型</a:t>
            </a:r>
            <a:endParaRPr lang="en-US" altLang="zh-CN" dirty="0" smtClean="0"/>
          </a:p>
          <a:p>
            <a:pPr marL="342900" lvl="2" indent="-342900">
              <a:spcBef>
                <a:spcPts val="1200"/>
              </a:spcBef>
            </a:pPr>
            <a:r>
              <a:rPr lang="zh-CN" altLang="en-US" sz="2000" b="1" dirty="0" smtClean="0">
                <a:ea typeface="+mn-ea"/>
                <a:cs typeface="+mn-cs"/>
              </a:rPr>
              <a:t>复杂协同过滤</a:t>
            </a:r>
            <a:endParaRPr lang="en-US" altLang="zh-CN" sz="2000" b="1" dirty="0" smtClean="0">
              <a:ea typeface="+mn-ea"/>
              <a:cs typeface="+mn-cs"/>
            </a:endParaRPr>
          </a:p>
          <a:p>
            <a:pPr lvl="1"/>
            <a:r>
              <a:rPr lang="zh-CN" altLang="en-US" dirty="0" smtClean="0"/>
              <a:t>将</a:t>
            </a:r>
            <a:r>
              <a:rPr lang="en-US" altLang="zh-CN" dirty="0" smtClean="0"/>
              <a:t>Similarity-based</a:t>
            </a:r>
            <a:r>
              <a:rPr lang="zh-CN" altLang="en-US" dirty="0" smtClean="0"/>
              <a:t> 和矩阵分解相结合</a:t>
            </a:r>
            <a:endParaRPr lang="en-US" altLang="zh-CN" dirty="0" smtClean="0"/>
          </a:p>
          <a:p>
            <a:pPr lvl="2"/>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sz="3600" dirty="0"/>
              <a:t>简单协同过滤</a:t>
            </a:r>
          </a:p>
        </p:txBody>
      </p:sp>
      <p:sp>
        <p:nvSpPr>
          <p:cNvPr id="3" name="Inhaltsplatzhalter 2"/>
          <p:cNvSpPr>
            <a:spLocks noGrp="1"/>
          </p:cNvSpPr>
          <p:nvPr>
            <p:ph idx="1"/>
          </p:nvPr>
        </p:nvSpPr>
        <p:spPr/>
        <p:txBody>
          <a:bodyPr/>
          <a:lstStyle/>
          <a:p>
            <a:r>
              <a:rPr lang="zh-CN" altLang="en-US" sz="2400" dirty="0" smtClean="0"/>
              <a:t>输入</a:t>
            </a:r>
            <a:endParaRPr lang="en-US" sz="2400" dirty="0" smtClean="0"/>
          </a:p>
          <a:p>
            <a:pPr lvl="1"/>
            <a:r>
              <a:rPr lang="zh-CN" altLang="en-US" sz="2400" dirty="0" smtClean="0">
                <a:solidFill>
                  <a:srgbClr val="C00000"/>
                </a:solidFill>
              </a:rPr>
              <a:t>仅需</a:t>
            </a:r>
            <a:r>
              <a:rPr lang="zh-CN" altLang="en-US" sz="2400" dirty="0" smtClean="0"/>
              <a:t>用户</a:t>
            </a:r>
            <a:r>
              <a:rPr lang="zh-CN" altLang="en-US" sz="2400" dirty="0"/>
              <a:t>对物品的</a:t>
            </a:r>
            <a:r>
              <a:rPr lang="zh-CN" altLang="en-US" sz="2400" dirty="0">
                <a:solidFill>
                  <a:srgbClr val="C00000"/>
                </a:solidFill>
              </a:rPr>
              <a:t>评分矩阵</a:t>
            </a:r>
            <a:endParaRPr lang="en-US" sz="2400" dirty="0" smtClean="0">
              <a:solidFill>
                <a:srgbClr val="C00000"/>
              </a:solidFill>
            </a:endParaRPr>
          </a:p>
          <a:p>
            <a:endParaRPr lang="en-US" altLang="zh-CN" sz="2400" dirty="0" smtClean="0"/>
          </a:p>
          <a:p>
            <a:r>
              <a:rPr lang="zh-CN" altLang="en-US" sz="2400" dirty="0" smtClean="0"/>
              <a:t>输出</a:t>
            </a:r>
            <a:endParaRPr lang="en-US" sz="2400" dirty="0" smtClean="0"/>
          </a:p>
          <a:p>
            <a:pPr lvl="1"/>
            <a:r>
              <a:rPr lang="zh-CN" altLang="en-US" sz="2400" dirty="0" smtClean="0"/>
              <a:t>预测值，表示用户对物品的喜欢</a:t>
            </a:r>
            <a:r>
              <a:rPr lang="en-US" altLang="zh-CN" sz="2400" dirty="0" smtClean="0"/>
              <a:t>/</a:t>
            </a:r>
            <a:r>
              <a:rPr lang="zh-CN" altLang="en-US" sz="2400" dirty="0" smtClean="0"/>
              <a:t>不喜欢程度</a:t>
            </a:r>
            <a:endParaRPr lang="en-US" altLang="zh-CN" sz="2400" dirty="0" smtClean="0"/>
          </a:p>
          <a:p>
            <a:pPr lvl="1"/>
            <a:r>
              <a:rPr lang="en-US" altLang="zh-CN" sz="2400" dirty="0" smtClean="0"/>
              <a:t>top-K</a:t>
            </a:r>
            <a:r>
              <a:rPr lang="zh-CN" altLang="en-US" sz="2400" dirty="0" smtClean="0"/>
              <a:t> 推荐列表</a:t>
            </a:r>
            <a:endParaRPr lang="en-US" sz="2400" dirty="0" smtClean="0"/>
          </a:p>
        </p:txBody>
      </p:sp>
    </p:spTree>
    <p:extLst>
      <p:ext uri="{BB962C8B-B14F-4D97-AF65-F5344CB8AC3E}">
        <p14:creationId xmlns="" xmlns:p14="http://schemas.microsoft.com/office/powerpoint/2010/main" val="37678184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User-based</a:t>
            </a:r>
            <a:r>
              <a:rPr lang="zh-CN" altLang="en-US" dirty="0" smtClean="0"/>
              <a:t> </a:t>
            </a:r>
            <a:r>
              <a:rPr lang="en-US" altLang="zh-CN" dirty="0" smtClean="0"/>
              <a:t>CF</a:t>
            </a:r>
            <a:r>
              <a:rPr lang="en-US" dirty="0" smtClean="0"/>
              <a:t>(1)</a:t>
            </a:r>
            <a:endParaRPr lang="en-US" dirty="0"/>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p:txBody>
              <a:bodyPr/>
              <a:lstStyle/>
              <a:p>
                <a:r>
                  <a:rPr lang="zh-CN" altLang="en-US" sz="2200" dirty="0" smtClean="0"/>
                  <a:t>基本技术</a:t>
                </a:r>
                <a:endParaRPr lang="en-US" sz="2200" dirty="0" smtClean="0"/>
              </a:p>
              <a:p>
                <a:pPr lvl="1"/>
                <a:r>
                  <a:rPr lang="zh-CN" altLang="en-US" dirty="0" smtClean="0"/>
                  <a:t>给定一个“活跃用户”（</a:t>
                </a:r>
                <a:r>
                  <a:rPr lang="en-US" altLang="zh-CN" dirty="0"/>
                  <a:t>Alice</a:t>
                </a:r>
                <a:r>
                  <a:rPr lang="zh-CN" altLang="en-US" dirty="0" smtClean="0"/>
                  <a:t>）和一个</a:t>
                </a:r>
                <a:r>
                  <a:rPr lang="en-US" altLang="zh-CN" dirty="0" smtClean="0"/>
                  <a:t>Alice</a:t>
                </a:r>
                <a:r>
                  <a:rPr lang="zh-CN" altLang="en-US" dirty="0" smtClean="0"/>
                  <a:t>并未见过的物品</a:t>
                </a:r>
                <a14:m>
                  <m:oMath xmlns:m="http://schemas.openxmlformats.org/officeDocument/2006/math">
                    <m:r>
                      <a:rPr lang="en-US" altLang="zh-CN" i="1">
                        <a:latin typeface="Cambria Math"/>
                      </a:rPr>
                      <m:t>𝑖</m:t>
                    </m:r>
                  </m:oMath>
                </a14:m>
                <a:r>
                  <a:rPr lang="en-US" altLang="zh-CN" dirty="0"/>
                  <a:t/>
                </a:r>
                <a:endParaRPr lang="en-US" dirty="0" smtClean="0"/>
              </a:p>
              <a:p>
                <a:pPr lvl="2"/>
                <a:r>
                  <a:rPr lang="zh-CN" altLang="en-US" dirty="0" smtClean="0"/>
                  <a:t>找到一个用户集合（最近邻），集合中的用户之前与</a:t>
                </a:r>
                <a:r>
                  <a:rPr lang="en-US" altLang="zh-CN" dirty="0" smtClean="0"/>
                  <a:t>Alice</a:t>
                </a:r>
                <a:r>
                  <a:rPr lang="zh-CN" altLang="en-US" dirty="0" smtClean="0"/>
                  <a:t>喜欢同样的一些物品，</a:t>
                </a:r>
                <a:r>
                  <a:rPr lang="zh-CN" altLang="en-US" b="1" dirty="0" smtClean="0"/>
                  <a:t>并且</a:t>
                </a:r>
                <a:r>
                  <a:rPr lang="zh-CN" altLang="en-US" dirty="0" smtClean="0"/>
                  <a:t>已经对物品</a:t>
                </a:r>
                <a14:m>
                  <m:oMath xmlns:m="http://schemas.openxmlformats.org/officeDocument/2006/math">
                    <m:r>
                      <a:rPr lang="en-US" altLang="zh-CN" i="1">
                        <a:latin typeface="Cambria Math"/>
                      </a:rPr>
                      <m:t>𝑖</m:t>
                    </m:r>
                  </m:oMath>
                </a14:m>
                <a:r>
                  <a:rPr lang="en-US" altLang="zh-CN" dirty="0"/>
                  <a:t/>
                </a:r>
                <a:r>
                  <a:rPr lang="zh-CN" altLang="en-US" dirty="0" smtClean="0"/>
                  <a:t>打分</a:t>
                </a:r>
                <a:endParaRPr lang="en-US" dirty="0" smtClean="0"/>
              </a:p>
              <a:p>
                <a:pPr lvl="2"/>
                <a:r>
                  <a:rPr lang="zh-CN" altLang="en-US" dirty="0" smtClean="0"/>
                  <a:t>预测</a:t>
                </a:r>
                <a:r>
                  <a:rPr lang="en-US" altLang="zh-CN" dirty="0"/>
                  <a:t>Alice </a:t>
                </a:r>
                <a:r>
                  <a:rPr lang="zh-CN" altLang="en-US" dirty="0" smtClean="0"/>
                  <a:t>对该物品的打分，比如这些</a:t>
                </a:r>
                <a:r>
                  <a:rPr lang="zh-CN" altLang="en-US" dirty="0"/>
                  <a:t>用户对物品</a:t>
                </a:r>
                <a14:m>
                  <m:oMath xmlns:m="http://schemas.openxmlformats.org/officeDocument/2006/math">
                    <m:r>
                      <a:rPr lang="en-US" altLang="zh-CN" i="1">
                        <a:latin typeface="Cambria Math"/>
                      </a:rPr>
                      <m:t>𝑖</m:t>
                    </m:r>
                  </m:oMath>
                </a14:m>
                <a:r>
                  <a:rPr lang="en-US" altLang="zh-CN" dirty="0"/>
                  <a:t/>
                </a:r>
                <a:r>
                  <a:rPr lang="zh-CN" altLang="en-US" dirty="0"/>
                  <a:t>的</a:t>
                </a:r>
                <a:r>
                  <a:rPr lang="zh-CN" altLang="en-US" dirty="0" smtClean="0"/>
                  <a:t>打分的均值</a:t>
                </a:r>
                <a:endParaRPr lang="en-US" dirty="0" smtClean="0"/>
              </a:p>
              <a:p>
                <a:pPr lvl="2"/>
                <a:r>
                  <a:rPr lang="zh-CN" altLang="en-US" dirty="0" smtClean="0"/>
                  <a:t>对</a:t>
                </a:r>
                <a:r>
                  <a:rPr lang="en-US" altLang="zh-CN" dirty="0"/>
                  <a:t>Alice </a:t>
                </a:r>
                <a:r>
                  <a:rPr lang="zh-CN" altLang="en-US" dirty="0" smtClean="0"/>
                  <a:t>未</a:t>
                </a:r>
                <a:r>
                  <a:rPr lang="zh-CN" altLang="en-US" dirty="0"/>
                  <a:t>见</a:t>
                </a:r>
                <a:r>
                  <a:rPr lang="zh-CN" altLang="en-US" dirty="0" smtClean="0"/>
                  <a:t>过的所有物品重复以上过程，推荐其中得分最高的物品</a:t>
                </a:r>
                <a:endParaRPr lang="en-US" dirty="0" smtClean="0"/>
              </a:p>
              <a:p>
                <a:r>
                  <a:rPr lang="zh-CN" altLang="en-US" sz="2200" dirty="0" smtClean="0"/>
                  <a:t>基本假设和思路</a:t>
                </a:r>
                <a:endParaRPr lang="en-US" sz="2200" dirty="0"/>
              </a:p>
              <a:p>
                <a:pPr lvl="1"/>
                <a:r>
                  <a:rPr lang="zh-CN" altLang="en-US" dirty="0" smtClean="0"/>
                  <a:t>如果用户以往</a:t>
                </a:r>
                <a:r>
                  <a:rPr lang="zh-CN" altLang="en-US" dirty="0"/>
                  <a:t>有</a:t>
                </a:r>
                <a:r>
                  <a:rPr lang="zh-CN" altLang="en-US" dirty="0" smtClean="0"/>
                  <a:t>相似的偏好，那么他们以后的偏好也</a:t>
                </a:r>
                <a:r>
                  <a:rPr lang="zh-CN" altLang="en-US" dirty="0"/>
                  <a:t>会相似</a:t>
                </a:r>
                <a:endParaRPr lang="en-US" altLang="zh-CN" dirty="0"/>
              </a:p>
              <a:p>
                <a:pPr lvl="1"/>
                <a:r>
                  <a:rPr lang="zh-CN" altLang="en-US" dirty="0" smtClean="0"/>
                  <a:t>用户的偏好保持稳定，不会随着</a:t>
                </a:r>
                <a:r>
                  <a:rPr lang="zh-CN" altLang="en-US" dirty="0"/>
                  <a:t>时间的</a:t>
                </a:r>
                <a:r>
                  <a:rPr lang="zh-CN" altLang="en-US" dirty="0" smtClean="0"/>
                  <a:t>推移而变化</a:t>
                </a:r>
                <a:endParaRPr lang="en-US"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cstate="print"/>
                <a:stretch>
                  <a:fillRect l="-741" t="-1348" r="-7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User-based</a:t>
            </a:r>
            <a:r>
              <a:rPr lang="zh-CN" altLang="en-US" dirty="0" smtClean="0"/>
              <a:t>  </a:t>
            </a:r>
            <a:r>
              <a:rPr lang="en-US" altLang="zh-CN" dirty="0" smtClean="0"/>
              <a:t>CF</a:t>
            </a:r>
            <a:r>
              <a:rPr lang="zh-CN" altLang="en-US" dirty="0" smtClean="0"/>
              <a:t>（</a:t>
            </a:r>
            <a:r>
              <a:rPr lang="en-US" altLang="zh-CN" dirty="0" smtClean="0"/>
              <a:t>1</a:t>
            </a:r>
            <a:r>
              <a:rPr lang="zh-CN" altLang="en-US" dirty="0" smtClean="0"/>
              <a:t>）</a:t>
            </a:r>
            <a:endParaRPr lang="en-US" dirty="0"/>
          </a:p>
        </p:txBody>
      </p:sp>
      <p:sp>
        <p:nvSpPr>
          <p:cNvPr id="3" name="Inhaltsplatzhalter 2"/>
          <p:cNvSpPr>
            <a:spLocks noGrp="1"/>
          </p:cNvSpPr>
          <p:nvPr>
            <p:ph idx="1"/>
          </p:nvPr>
        </p:nvSpPr>
        <p:spPr/>
        <p:txBody>
          <a:bodyPr/>
          <a:lstStyle/>
          <a:p>
            <a:r>
              <a:rPr lang="zh-CN" altLang="en-US" dirty="0" smtClean="0"/>
              <a:t>例如，给定如下数据集，预测</a:t>
            </a:r>
            <a:r>
              <a:rPr lang="en-US" altLang="zh-CN" dirty="0" smtClean="0"/>
              <a:t>Alice</a:t>
            </a:r>
            <a:r>
              <a:rPr lang="zh-CN" altLang="en-US" dirty="0" smtClean="0"/>
              <a:t>对</a:t>
            </a:r>
            <a:r>
              <a:rPr lang="en-US" altLang="zh-CN" dirty="0" smtClean="0"/>
              <a:t>Item5</a:t>
            </a:r>
            <a:r>
              <a:rPr lang="zh-CN" altLang="en-US" dirty="0" smtClean="0"/>
              <a:t>的打分</a:t>
            </a:r>
            <a:endParaRPr lang="en-US" altLang="zh-CN" dirty="0" smtClean="0"/>
          </a:p>
          <a:p>
            <a:endParaRPr lang="en-US" dirty="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buNone/>
            </a:pPr>
            <a:endParaRPr lang="en-US" dirty="0" smtClean="0"/>
          </a:p>
        </p:txBody>
      </p:sp>
      <p:graphicFrame>
        <p:nvGraphicFramePr>
          <p:cNvPr id="5" name="Tabelle 4"/>
          <p:cNvGraphicFramePr>
            <a:graphicFrameLocks noGrp="1"/>
          </p:cNvGraphicFramePr>
          <p:nvPr>
            <p:extLst>
              <p:ext uri="{D42A27DB-BD31-4B8C-83A1-F6EECF244321}">
                <p14:modId xmlns="" xmlns:p14="http://schemas.microsoft.com/office/powerpoint/2010/main" val="660167776"/>
              </p:ext>
            </p:extLst>
          </p:nvPr>
        </p:nvGraphicFramePr>
        <p:xfrm>
          <a:off x="1788368" y="2420888"/>
          <a:ext cx="6096000" cy="2225040"/>
        </p:xfrm>
        <a:graphic>
          <a:graphicData uri="http://schemas.openxmlformats.org/drawingml/2006/table">
            <a:tbl>
              <a:tblPr firstRow="1" bandRow="1">
                <a:tableStyleId>{00A15C55-8517-42AA-B614-E9B94910E393}</a:tableStyleId>
              </a:tblPr>
              <a:tblGrid>
                <a:gridCol w="1016000"/>
                <a:gridCol w="1016000"/>
                <a:gridCol w="1016000"/>
                <a:gridCol w="1016000"/>
                <a:gridCol w="1016000"/>
                <a:gridCol w="1016000"/>
              </a:tblGrid>
              <a:tr h="370840">
                <a:tc>
                  <a:txBody>
                    <a:bodyPr/>
                    <a:lstStyle/>
                    <a:p>
                      <a:pPr algn="ct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Alice</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800" baseline="0" dirty="0" smtClean="0">
                          <a:solidFill>
                            <a:schemeClr val="tx1"/>
                          </a:solidFill>
                          <a:latin typeface="Calibri" pitchFamily="34" charset="0"/>
                        </a:rPr>
                        <a:t>?</a:t>
                      </a:r>
                      <a:endParaRPr lang="en-US" sz="1800" baseline="0" dirty="0">
                        <a:solidFill>
                          <a:schemeClr val="tx1"/>
                        </a:solidFill>
                        <a:latin typeface="Calibri" pitchFamily="34" charset="0"/>
                      </a:endParaRPr>
                    </a:p>
                  </a:txBody>
                  <a:tcPr>
                    <a:solidFill>
                      <a:srgbClr val="FFC000"/>
                    </a:solidFill>
                  </a:tcPr>
                </a:tc>
              </a:tr>
              <a:tr h="370840">
                <a:tc>
                  <a:txBody>
                    <a:bodyPr/>
                    <a:lstStyle/>
                    <a:p>
                      <a:pPr algn="ctr"/>
                      <a:r>
                        <a:rPr lang="en-US" sz="1600" baseline="0" dirty="0" smtClean="0">
                          <a:latin typeface="Calibri" pitchFamily="34" charset="0"/>
                        </a:rPr>
                        <a:t>User1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bl>
          </a:graphicData>
        </a:graphic>
      </p:graphicFrame>
    </p:spTree>
    <p:extLst>
      <p:ext uri="{BB962C8B-B14F-4D97-AF65-F5344CB8AC3E}">
        <p14:creationId xmlns="" xmlns:p14="http://schemas.microsoft.com/office/powerpoint/2010/main" val="36234877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User-based</a:t>
            </a:r>
            <a:r>
              <a:rPr lang="zh-CN" altLang="en-US" dirty="0" smtClean="0"/>
              <a:t> </a:t>
            </a:r>
            <a:r>
              <a:rPr lang="en-US" altLang="zh-CN" dirty="0" smtClean="0"/>
              <a:t>CF</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基本技术</a:t>
            </a:r>
            <a:endParaRPr lang="en-US" altLang="zh-CN" dirty="0" smtClean="0"/>
          </a:p>
          <a:p>
            <a:pPr lvl="1"/>
            <a:r>
              <a:rPr lang="zh-CN" altLang="en-US" dirty="0" smtClean="0"/>
              <a:t>给定一个用户如</a:t>
            </a:r>
            <a:r>
              <a:rPr lang="en-US" altLang="zh-CN" dirty="0" smtClean="0"/>
              <a:t>Alice</a:t>
            </a:r>
            <a:r>
              <a:rPr lang="zh-CN" altLang="en-US" dirty="0" smtClean="0"/>
              <a:t>，计算和</a:t>
            </a:r>
            <a:r>
              <a:rPr lang="en-US" altLang="zh-CN" dirty="0" smtClean="0"/>
              <a:t>Alice</a:t>
            </a:r>
            <a:r>
              <a:rPr lang="zh-CN" altLang="en-US" dirty="0" smtClean="0"/>
              <a:t>相似的用户，得到一个近邻集合</a:t>
            </a:r>
            <a:r>
              <a:rPr lang="en-US" altLang="zh-CN" dirty="0" smtClean="0"/>
              <a:t>N</a:t>
            </a:r>
          </a:p>
          <a:p>
            <a:pPr lvl="1"/>
            <a:r>
              <a:rPr lang="zh-CN" altLang="en-US" dirty="0" smtClean="0"/>
              <a:t>给定一个新物品，根据</a:t>
            </a:r>
            <a:r>
              <a:rPr lang="en-US" altLang="zh-CN" dirty="0" smtClean="0"/>
              <a:t>N</a:t>
            </a:r>
            <a:r>
              <a:rPr lang="zh-CN" altLang="en-US" dirty="0" smtClean="0"/>
              <a:t>中用户的打分来预测</a:t>
            </a:r>
            <a:r>
              <a:rPr lang="en-US" altLang="zh-CN" dirty="0" smtClean="0"/>
              <a:t>Alice</a:t>
            </a:r>
            <a:r>
              <a:rPr lang="zh-CN" altLang="en-US" dirty="0" smtClean="0"/>
              <a:t>的打分，如求平均</a:t>
            </a:r>
            <a:endParaRPr lang="en-US" altLang="zh-CN" dirty="0" smtClean="0"/>
          </a:p>
          <a:p>
            <a:pPr lvl="1">
              <a:buNone/>
            </a:pP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User-based</a:t>
            </a:r>
            <a:r>
              <a:rPr lang="zh-CN" altLang="en-US" dirty="0" smtClean="0"/>
              <a:t>   </a:t>
            </a:r>
            <a:r>
              <a:rPr lang="en-US" altLang="zh-CN" dirty="0" smtClean="0"/>
              <a:t>CF</a:t>
            </a:r>
            <a:r>
              <a:rPr lang="zh-CN" altLang="en-US" dirty="0" smtClean="0"/>
              <a:t>（</a:t>
            </a:r>
            <a:r>
              <a:rPr lang="en-US" dirty="0" smtClean="0"/>
              <a:t>3</a:t>
            </a:r>
            <a:r>
              <a:rPr lang="zh-CN" altLang="en-US" dirty="0" smtClean="0"/>
              <a:t>）</a:t>
            </a:r>
            <a:endParaRPr lang="en-US" dirty="0"/>
          </a:p>
        </p:txBody>
      </p:sp>
      <p:sp>
        <p:nvSpPr>
          <p:cNvPr id="3" name="Inhaltsplatzhalter 2"/>
          <p:cNvSpPr>
            <a:spLocks noGrp="1"/>
          </p:cNvSpPr>
          <p:nvPr>
            <p:ph idx="1"/>
          </p:nvPr>
        </p:nvSpPr>
        <p:spPr/>
        <p:txBody>
          <a:bodyPr/>
          <a:lstStyle/>
          <a:p>
            <a:r>
              <a:rPr lang="zh-CN" altLang="en-US" dirty="0" smtClean="0"/>
              <a:t>子问题</a:t>
            </a:r>
            <a:r>
              <a:rPr lang="en-US" altLang="zh-CN" dirty="0" smtClean="0"/>
              <a:t>1</a:t>
            </a:r>
            <a:r>
              <a:rPr lang="zh-CN" altLang="en-US" dirty="0" smtClean="0"/>
              <a:t>：怎样计算用户与用户的相似度？</a:t>
            </a:r>
            <a:endParaRPr lang="en-US" altLang="zh-CN" dirty="0" smtClean="0"/>
          </a:p>
          <a:p>
            <a:r>
              <a:rPr lang="zh-CN" altLang="en-US" dirty="0" smtClean="0"/>
              <a:t>子问题</a:t>
            </a:r>
            <a:r>
              <a:rPr lang="en-US" altLang="zh-CN" dirty="0" smtClean="0"/>
              <a:t>2</a:t>
            </a:r>
            <a:r>
              <a:rPr lang="zh-CN" altLang="en-US" dirty="0" smtClean="0"/>
              <a:t>：怎样根据近邻用户的打分进行预测？</a:t>
            </a:r>
            <a:endParaRPr lang="en-US" dirty="0"/>
          </a:p>
          <a:p>
            <a:pPr marL="0" indent="0">
              <a:buNone/>
            </a:pPr>
            <a:endParaRPr lang="en-US" dirty="0"/>
          </a:p>
        </p:txBody>
      </p:sp>
      <p:pic>
        <p:nvPicPr>
          <p:cNvPr id="4" name="Grafik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308304" y="1556792"/>
            <a:ext cx="1363216" cy="1363216"/>
          </a:xfrm>
          <a:prstGeom prst="rect">
            <a:avLst/>
          </a:prstGeom>
        </p:spPr>
      </p:pic>
      <p:graphicFrame>
        <p:nvGraphicFramePr>
          <p:cNvPr id="6" name="Tabelle 5"/>
          <p:cNvGraphicFramePr>
            <a:graphicFrameLocks noGrp="1"/>
          </p:cNvGraphicFramePr>
          <p:nvPr>
            <p:extLst>
              <p:ext uri="{D42A27DB-BD31-4B8C-83A1-F6EECF244321}">
                <p14:modId xmlns="" xmlns:p14="http://schemas.microsoft.com/office/powerpoint/2010/main" val="2369299136"/>
              </p:ext>
            </p:extLst>
          </p:nvPr>
        </p:nvGraphicFramePr>
        <p:xfrm>
          <a:off x="1259632" y="3645024"/>
          <a:ext cx="6096000" cy="2225040"/>
        </p:xfrm>
        <a:graphic>
          <a:graphicData uri="http://schemas.openxmlformats.org/drawingml/2006/table">
            <a:tbl>
              <a:tblPr firstRow="1" bandRow="1">
                <a:tableStyleId>{00A15C55-8517-42AA-B614-E9B94910E393}</a:tableStyleId>
              </a:tblPr>
              <a:tblGrid>
                <a:gridCol w="1016000"/>
                <a:gridCol w="1016000"/>
                <a:gridCol w="1016000"/>
                <a:gridCol w="1016000"/>
                <a:gridCol w="1016000"/>
                <a:gridCol w="1016000"/>
              </a:tblGrid>
              <a:tr h="370840">
                <a:tc>
                  <a:txBody>
                    <a:bodyPr/>
                    <a:lstStyle/>
                    <a:p>
                      <a:pPr algn="ct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Alice</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800" baseline="0" dirty="0" smtClean="0">
                          <a:solidFill>
                            <a:schemeClr val="tx1"/>
                          </a:solidFill>
                          <a:latin typeface="Calibri" pitchFamily="34" charset="0"/>
                        </a:rPr>
                        <a:t>?</a:t>
                      </a:r>
                      <a:endParaRPr lang="en-US" sz="1800" baseline="0" dirty="0">
                        <a:solidFill>
                          <a:schemeClr val="tx1"/>
                        </a:solidFill>
                        <a:latin typeface="Calibri" pitchFamily="34" charset="0"/>
                      </a:endParaRPr>
                    </a:p>
                  </a:txBody>
                  <a:tcPr>
                    <a:solidFill>
                      <a:srgbClr val="FFC000"/>
                    </a:solidFill>
                  </a:tcPr>
                </a:tc>
              </a:tr>
              <a:tr h="370840">
                <a:tc>
                  <a:txBody>
                    <a:bodyPr/>
                    <a:lstStyle/>
                    <a:p>
                      <a:pPr algn="ctr"/>
                      <a:r>
                        <a:rPr lang="en-US" sz="1600" baseline="0" dirty="0" smtClean="0">
                          <a:latin typeface="Calibri" pitchFamily="34" charset="0"/>
                        </a:rPr>
                        <a:t>User1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bl>
          </a:graphicData>
        </a:graphic>
      </p:graphicFrame>
    </p:spTree>
    <p:extLst>
      <p:ext uri="{BB962C8B-B14F-4D97-AF65-F5344CB8AC3E}">
        <p14:creationId xmlns="" xmlns:p14="http://schemas.microsoft.com/office/powerpoint/2010/main" val="3011041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子问题</a:t>
            </a:r>
            <a:r>
              <a:rPr lang="en-US" altLang="zh-CN" dirty="0" smtClean="0"/>
              <a:t>1</a:t>
            </a:r>
            <a:r>
              <a:rPr lang="zh-CN" altLang="en-US" dirty="0" smtClean="0"/>
              <a:t>：怎样计算用户与用户的相似度？ </a:t>
            </a:r>
            <a:endParaRPr lang="en-US" dirty="0"/>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a:xfrm>
                <a:off x="428596" y="1500174"/>
                <a:ext cx="8229600" cy="4525963"/>
              </a:xfrm>
            </p:spPr>
            <p:txBody>
              <a:bodyPr/>
              <a:lstStyle/>
              <a:p>
                <a:r>
                  <a:rPr lang="zh-CN" altLang="en-US" b="1" dirty="0" smtClean="0"/>
                  <a:t>在</a:t>
                </a:r>
                <a:r>
                  <a:rPr lang="zh-CN" altLang="en-US" dirty="0"/>
                  <a:t>基于用户最近邻的协同</a:t>
                </a:r>
                <a:r>
                  <a:rPr lang="zh-CN" altLang="en-US" dirty="0" smtClean="0"/>
                  <a:t>过滤中广泛使用的相似性度量：</a:t>
                </a:r>
                <a:r>
                  <a:rPr lang="zh-CN" altLang="en-US" b="1" dirty="0" smtClean="0"/>
                  <a:t>皮尔逊相关系数</a:t>
                </a:r>
                <a:endParaRPr lang="en-US" b="1" dirty="0" smtClean="0"/>
              </a:p>
              <a:p>
                <a:pPr lvl="1">
                  <a:buNone/>
                </a:pPr>
                <a:r>
                  <a:rPr lang="en-US" dirty="0" smtClean="0"/>
                  <a:t/>
                </a:r>
                <a14:m>
                  <m:oMath xmlns:m="http://schemas.openxmlformats.org/officeDocument/2006/math">
                    <m:r>
                      <a:rPr lang="en-US" i="1" dirty="0" smtClean="0">
                        <a:latin typeface="Cambria Math"/>
                      </a:rPr>
                      <m:t>𝑎</m:t>
                    </m:r>
                  </m:oMath>
                </a14:m>
                <a:r>
                  <a:rPr lang="en-US" dirty="0" smtClean="0"/>
                  <a:t>, </a:t>
                </a:r>
                <a14:m>
                  <m:oMath xmlns:m="http://schemas.openxmlformats.org/officeDocument/2006/math">
                    <m:r>
                      <a:rPr lang="en-US" i="1" dirty="0" smtClean="0">
                        <a:latin typeface="Cambria Math"/>
                      </a:rPr>
                      <m:t>𝑏</m:t>
                    </m:r>
                  </m:oMath>
                </a14:m>
                <a:r>
                  <a:rPr lang="en-US" dirty="0" smtClean="0"/>
                  <a:t>  : </a:t>
                </a:r>
                <a:r>
                  <a:rPr lang="zh-CN" altLang="en-US" dirty="0" smtClean="0"/>
                  <a:t>用户</a:t>
                </a:r>
                <a:endParaRPr lang="en-US" altLang="zh-CN" dirty="0" smtClean="0"/>
              </a:p>
              <a:p>
                <a:pPr lvl="1">
                  <a:buNone/>
                </a:pPr>
                <a:r>
                  <a:rPr lang="en-US" dirty="0" smtClean="0"/>
                  <a:t/>
                </a:r>
                <a14:m>
                  <m:oMath xmlns:m="http://schemas.openxmlformats.org/officeDocument/2006/math">
                    <m:sSub>
                      <m:sSubPr>
                        <m:ctrlPr>
                          <a:rPr lang="de-DE" b="0" i="1" dirty="0" smtClean="0">
                            <a:latin typeface="Cambria Math"/>
                          </a:rPr>
                        </m:ctrlPr>
                      </m:sSubPr>
                      <m:e>
                        <m:r>
                          <a:rPr lang="en-US" i="1" dirty="0" smtClean="0">
                            <a:latin typeface="Cambria Math"/>
                          </a:rPr>
                          <m:t>𝑟</m:t>
                        </m:r>
                      </m:e>
                      <m:sub>
                        <m:r>
                          <a:rPr lang="de-DE" b="0" i="1" dirty="0" smtClean="0">
                            <a:latin typeface="Cambria Math"/>
                          </a:rPr>
                          <m:t>𝑎</m:t>
                        </m:r>
                        <m:r>
                          <a:rPr lang="de-DE" b="0" i="1" dirty="0" smtClean="0">
                            <a:latin typeface="Cambria Math"/>
                          </a:rPr>
                          <m:t>,</m:t>
                        </m:r>
                        <m:r>
                          <a:rPr lang="de-DE" b="0" i="1" dirty="0" smtClean="0">
                            <a:latin typeface="Cambria Math"/>
                          </a:rPr>
                          <m:t>𝑝</m:t>
                        </m:r>
                      </m:sub>
                    </m:sSub>
                  </m:oMath>
                </a14:m>
                <a:r>
                  <a:rPr lang="en-US" baseline="-25000" dirty="0" smtClean="0"/>
                  <a:t/>
                </a:r>
                <a:r>
                  <a:rPr lang="en-US" dirty="0" smtClean="0"/>
                  <a:t>: </a:t>
                </a:r>
                <a:r>
                  <a:rPr lang="zh-CN" altLang="en-US" dirty="0" smtClean="0"/>
                  <a:t>用户</a:t>
                </a:r>
                <a:r>
                  <a:rPr lang="en-US" dirty="0" smtClean="0"/>
                  <a:t/>
                </a:r>
                <a14:m>
                  <m:oMath xmlns:m="http://schemas.openxmlformats.org/officeDocument/2006/math">
                    <m:r>
                      <a:rPr lang="en-US" i="1" dirty="0" smtClean="0">
                        <a:latin typeface="Cambria Math"/>
                      </a:rPr>
                      <m:t>𝑎</m:t>
                    </m:r>
                  </m:oMath>
                </a14:m>
                <a:r>
                  <a:rPr lang="en-US" dirty="0" smtClean="0"/>
                  <a:t/>
                </a:r>
                <a:r>
                  <a:rPr lang="zh-CN" altLang="en-US" dirty="0" smtClean="0"/>
                  <a:t>对物品</a:t>
                </a:r>
                <a14:m>
                  <m:oMath xmlns:m="http://schemas.openxmlformats.org/officeDocument/2006/math">
                    <m:r>
                      <a:rPr lang="en-US" i="1" dirty="0" smtClean="0">
                        <a:latin typeface="Cambria Math"/>
                      </a:rPr>
                      <m:t>𝑝</m:t>
                    </m:r>
                  </m:oMath>
                </a14:m>
                <a:r>
                  <a:rPr lang="zh-CN" altLang="en-US" dirty="0" smtClean="0"/>
                  <a:t>的评分</a:t>
                </a:r>
                <a:endParaRPr lang="en-US" dirty="0" smtClean="0"/>
              </a:p>
              <a:p>
                <a:pPr lvl="1">
                  <a:buNone/>
                </a:pPr>
                <a:r>
                  <a:rPr lang="en-US" dirty="0" smtClean="0"/>
                  <a:t/>
                </a:r>
                <a14:m>
                  <m:oMath xmlns:m="http://schemas.openxmlformats.org/officeDocument/2006/math">
                    <m:r>
                      <a:rPr lang="en-US" i="1" dirty="0" smtClean="0">
                        <a:latin typeface="Cambria Math"/>
                      </a:rPr>
                      <m:t>𝑃</m:t>
                    </m:r>
                  </m:oMath>
                </a14:m>
                <a:r>
                  <a:rPr lang="en-US" dirty="0" smtClean="0"/>
                  <a:t>	      : </a:t>
                </a:r>
                <a:r>
                  <a:rPr lang="zh-CN" altLang="en-US" dirty="0" smtClean="0"/>
                  <a:t>被</a:t>
                </a:r>
                <a14:m>
                  <m:oMath xmlns:m="http://schemas.openxmlformats.org/officeDocument/2006/math">
                    <m:r>
                      <a:rPr lang="en-US" i="1" dirty="0" smtClean="0">
                        <a:latin typeface="Cambria Math"/>
                      </a:rPr>
                      <m:t>𝑎</m:t>
                    </m:r>
                    <m:r>
                      <a:rPr lang="zh-CN" altLang="en-US" b="0" i="0" dirty="0" smtClean="0">
                        <a:latin typeface="Cambria Math"/>
                      </a:rPr>
                      <m:t>和</m:t>
                    </m:r>
                    <m:r>
                      <a:rPr lang="en-US" i="1" dirty="0" smtClean="0">
                        <a:latin typeface="Cambria Math"/>
                      </a:rPr>
                      <m:t>𝑏</m:t>
                    </m:r>
                    <m:r>
                      <a:rPr lang="zh-CN" altLang="en-US" i="1" dirty="0">
                        <a:latin typeface="Cambria Math"/>
                      </a:rPr>
                      <m:t>打分</m:t>
                    </m:r>
                    <m:r>
                      <a:rPr lang="zh-CN" altLang="en-US" b="0" i="1" dirty="0" smtClean="0">
                        <a:latin typeface="Cambria Math"/>
                      </a:rPr>
                      <m:t>的</m:t>
                    </m:r>
                  </m:oMath>
                </a14:m>
                <a:r>
                  <a:rPr lang="zh-CN" altLang="en-US" dirty="0" smtClean="0"/>
                  <a:t>物品集合</a:t>
                </a:r>
                <a:endParaRPr lang="en-US" dirty="0" smtClean="0"/>
              </a:p>
              <a:p>
                <a:pPr lvl="1"/>
                <a:r>
                  <a:rPr lang="zh-CN" altLang="en-US" dirty="0" smtClean="0"/>
                  <a:t>介于</a:t>
                </a:r>
                <a:r>
                  <a:rPr lang="en-US" altLang="zh-CN" dirty="0"/>
                  <a:t>-</a:t>
                </a:r>
                <a:r>
                  <a:rPr lang="en-US" altLang="zh-CN" dirty="0" smtClean="0"/>
                  <a:t>1</a:t>
                </a:r>
                <a:r>
                  <a:rPr lang="zh-CN" altLang="en-US" dirty="0" smtClean="0"/>
                  <a:t>和</a:t>
                </a:r>
                <a:r>
                  <a:rPr lang="en-US" altLang="zh-CN" dirty="0" smtClean="0"/>
                  <a:t>1</a:t>
                </a:r>
                <a:r>
                  <a:rPr lang="zh-CN" altLang="en-US" dirty="0" smtClean="0"/>
                  <a:t>之间，可能的相似度的值：</a:t>
                </a: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endParaRPr lang="en-US" b="1" dirty="0" smtClean="0"/>
              </a:p>
              <a:p>
                <a:endParaRPr lang="en-US"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428596" y="1500174"/>
                <a:ext cx="8229600" cy="4525963"/>
              </a:xfrm>
              <a:blipFill rotWithShape="1">
                <a:blip r:embed="rId3" cstate="print"/>
                <a:stretch>
                  <a:fillRect l="-593" t="-673" r="-593"/>
                </a:stretch>
              </a:blipFill>
            </p:spPr>
            <p:txBody>
              <a:bodyPr/>
              <a:lstStyle/>
              <a:p>
                <a:r>
                  <a:rPr lang="zh-CN" altLang="en-US" dirty="0">
                    <a:noFill/>
                  </a:rPr>
                  <a:t> </a:t>
                </a:r>
              </a:p>
            </p:txBody>
          </p:sp>
        </mc:Fallback>
      </mc:AlternateContent>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 xmlns:a14="http://schemas.microsoft.com/office/drawing/2010/main" Requires="a14">
          <p:sp>
            <p:nvSpPr>
              <p:cNvPr id="4" name="Textfeld 3"/>
              <p:cNvSpPr txBox="1"/>
              <p:nvPr/>
            </p:nvSpPr>
            <p:spPr>
              <a:xfrm>
                <a:off x="755576" y="3573016"/>
                <a:ext cx="5439694" cy="9902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𝒔𝒊𝒎</m:t>
                      </m:r>
                      <m:d>
                        <m:dPr>
                          <m:ctrlPr>
                            <a:rPr lang="en-US" b="1" i="1" smtClean="0">
                              <a:latin typeface="Cambria Math"/>
                            </a:rPr>
                          </m:ctrlPr>
                        </m:dPr>
                        <m:e>
                          <m:r>
                            <a:rPr lang="en-US" b="1" i="1" smtClean="0">
                              <a:latin typeface="Cambria Math"/>
                            </a:rPr>
                            <m:t>𝒂</m:t>
                          </m:r>
                          <m:r>
                            <a:rPr lang="en-US" b="1" i="1" smtClean="0">
                              <a:latin typeface="Cambria Math"/>
                            </a:rPr>
                            <m:t>,</m:t>
                          </m:r>
                          <m:r>
                            <a:rPr lang="en-US" b="1" i="1" smtClean="0">
                              <a:latin typeface="Cambria Math"/>
                            </a:rPr>
                            <m:t>𝒃</m:t>
                          </m:r>
                        </m:e>
                      </m:d>
                      <m:r>
                        <a:rPr lang="en-US" b="1" i="1" smtClean="0">
                          <a:latin typeface="Cambria Math"/>
                        </a:rPr>
                        <m:t>= </m:t>
                      </m:r>
                      <m:f>
                        <m:fPr>
                          <m:ctrlPr>
                            <a:rPr lang="en-US" b="1" i="1" smtClean="0">
                              <a:latin typeface="Cambria Math"/>
                            </a:rPr>
                          </m:ctrlPr>
                        </m:fPr>
                        <m:num>
                          <m:nary>
                            <m:naryPr>
                              <m:chr m:val="∑"/>
                              <m:supHide m:val="on"/>
                              <m:ctrlPr>
                                <a:rPr lang="en-US" b="1" i="1" smtClean="0">
                                  <a:latin typeface="Cambria Math"/>
                                </a:rPr>
                              </m:ctrlPr>
                            </m:naryPr>
                            <m:sub>
                              <m:r>
                                <m:rPr>
                                  <m:brk m:alnAt="7"/>
                                </m:rPr>
                                <a:rPr lang="en-US" b="1" i="1" smtClean="0">
                                  <a:latin typeface="Cambria Math"/>
                                </a:rPr>
                                <m:t>𝒑</m:t>
                              </m:r>
                              <m:r>
                                <a:rPr lang="en-US" b="1" i="1" smtClean="0">
                                  <a:latin typeface="Cambria Math"/>
                                </a:rPr>
                                <m:t> ∈</m:t>
                              </m:r>
                              <m:r>
                                <a:rPr lang="en-US" b="1" i="1" smtClean="0">
                                  <a:latin typeface="Cambria Math"/>
                                  <a:ea typeface="Cambria Math"/>
                                </a:rPr>
                                <m:t>𝑷</m:t>
                              </m:r>
                            </m:sub>
                            <m:sup/>
                            <m:e>
                              <m:r>
                                <a:rPr lang="en-US" b="1" i="1" smtClean="0">
                                  <a:latin typeface="Cambria Math"/>
                                </a:rPr>
                                <m:t>(</m:t>
                              </m:r>
                              <m:sSub>
                                <m:sSubPr>
                                  <m:ctrlPr>
                                    <a:rPr lang="en-US" b="1" i="1" smtClean="0">
                                      <a:latin typeface="Cambria Math"/>
                                    </a:rPr>
                                  </m:ctrlPr>
                                </m:sSubPr>
                                <m:e>
                                  <m:r>
                                    <a:rPr lang="en-US" b="1" i="1" smtClean="0">
                                      <a:latin typeface="Cambria Math"/>
                                    </a:rPr>
                                    <m:t>𝒓</m:t>
                                  </m:r>
                                </m:e>
                                <m:sub>
                                  <m:r>
                                    <a:rPr lang="en-US" b="1" i="1" smtClean="0">
                                      <a:latin typeface="Cambria Math"/>
                                    </a:rPr>
                                    <m:t>𝒂</m:t>
                                  </m:r>
                                  <m:r>
                                    <a:rPr lang="en-US" b="1" i="1" smtClean="0">
                                      <a:latin typeface="Cambria Math"/>
                                    </a:rPr>
                                    <m:t>,</m:t>
                                  </m:r>
                                  <m:r>
                                    <a:rPr lang="en-US" b="1" i="1" smtClean="0">
                                      <a:latin typeface="Cambria Math"/>
                                    </a:rPr>
                                    <m:t>𝒑</m:t>
                                  </m:r>
                                </m:sub>
                              </m:sSub>
                              <m:r>
                                <a:rPr lang="en-US" b="1" i="1" smtClean="0">
                                  <a:latin typeface="Cambria Math"/>
                                </a:rPr>
                                <m:t>−</m:t>
                              </m:r>
                              <m:sSub>
                                <m:sSubPr>
                                  <m:ctrlPr>
                                    <a:rPr lang="en-US" b="1" i="1" smtClean="0">
                                      <a:latin typeface="Cambria Math"/>
                                    </a:rPr>
                                  </m:ctrlPr>
                                </m:sSubPr>
                                <m:e>
                                  <m:acc>
                                    <m:accPr>
                                      <m:chr m:val="̅"/>
                                      <m:ctrlPr>
                                        <a:rPr lang="en-US" b="1" i="1" smtClean="0">
                                          <a:latin typeface="Cambria Math"/>
                                        </a:rPr>
                                      </m:ctrlPr>
                                    </m:accPr>
                                    <m:e>
                                      <m:r>
                                        <a:rPr lang="en-US" b="1" i="1" smtClean="0">
                                          <a:latin typeface="Cambria Math"/>
                                        </a:rPr>
                                        <m:t>𝒓</m:t>
                                      </m:r>
                                    </m:e>
                                  </m:acc>
                                </m:e>
                                <m:sub>
                                  <m:r>
                                    <a:rPr lang="en-US" b="1" i="1" smtClean="0">
                                      <a:latin typeface="Cambria Math"/>
                                    </a:rPr>
                                    <m:t>𝒂</m:t>
                                  </m:r>
                                </m:sub>
                              </m:sSub>
                              <m:r>
                                <a:rPr lang="en-US" b="1" i="1" smtClean="0">
                                  <a:latin typeface="Cambria Math"/>
                                </a:rPr>
                                <m:t>)</m:t>
                              </m:r>
                              <m:r>
                                <a:rPr lang="en-US" i="1">
                                  <a:latin typeface="Cambria Math"/>
                                </a:rPr>
                                <m:t>(</m:t>
                              </m:r>
                              <m:sSub>
                                <m:sSubPr>
                                  <m:ctrlPr>
                                    <a:rPr lang="en-US" i="1">
                                      <a:latin typeface="Cambria Math"/>
                                    </a:rPr>
                                  </m:ctrlPr>
                                </m:sSubPr>
                                <m:e>
                                  <m:r>
                                    <a:rPr lang="en-US" i="1">
                                      <a:latin typeface="Cambria Math"/>
                                    </a:rPr>
                                    <m:t>𝒓</m:t>
                                  </m:r>
                                </m:e>
                                <m:sub>
                                  <m:r>
                                    <a:rPr lang="en-US" b="1" i="1" smtClean="0">
                                      <a:latin typeface="Cambria Math"/>
                                    </a:rPr>
                                    <m:t>𝒃</m:t>
                                  </m:r>
                                  <m:r>
                                    <a:rPr lang="en-US" i="1">
                                      <a:latin typeface="Cambria Math"/>
                                    </a:rPr>
                                    <m:t>,</m:t>
                                  </m:r>
                                  <m:r>
                                    <a:rPr lang="en-US" i="1">
                                      <a:latin typeface="Cambria Math"/>
                                    </a:rPr>
                                    <m:t>𝒑</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𝒓</m:t>
                                      </m:r>
                                    </m:e>
                                  </m:acc>
                                </m:e>
                                <m:sub>
                                  <m:r>
                                    <a:rPr lang="en-US" b="1" i="1" smtClean="0">
                                      <a:latin typeface="Cambria Math"/>
                                    </a:rPr>
                                    <m:t>𝒃</m:t>
                                  </m:r>
                                </m:sub>
                              </m:sSub>
                              <m:r>
                                <a:rPr lang="en-US" i="1">
                                  <a:latin typeface="Cambria Math"/>
                                </a:rPr>
                                <m:t>)</m:t>
                              </m:r>
                            </m:e>
                          </m:nary>
                        </m:num>
                        <m:den>
                          <m:rad>
                            <m:radPr>
                              <m:degHide m:val="on"/>
                              <m:ctrlPr>
                                <a:rPr lang="en-US" b="1" i="1" smtClean="0">
                                  <a:latin typeface="Cambria Math"/>
                                </a:rPr>
                              </m:ctrlPr>
                            </m:radPr>
                            <m:deg/>
                            <m:e>
                              <m:nary>
                                <m:naryPr>
                                  <m:chr m:val="∑"/>
                                  <m:supHide m:val="on"/>
                                  <m:ctrlPr>
                                    <a:rPr lang="en-US" i="1">
                                      <a:latin typeface="Cambria Math"/>
                                    </a:rPr>
                                  </m:ctrlPr>
                                </m:naryPr>
                                <m:sub>
                                  <m:r>
                                    <m:rPr>
                                      <m:brk m:alnAt="7"/>
                                    </m:rPr>
                                    <a:rPr lang="en-US" i="1">
                                      <a:latin typeface="Cambria Math"/>
                                    </a:rPr>
                                    <m:t>𝒑</m:t>
                                  </m:r>
                                  <m:r>
                                    <a:rPr lang="en-US" i="1">
                                      <a:latin typeface="Cambria Math"/>
                                    </a:rPr>
                                    <m:t> ∈</m:t>
                                  </m:r>
                                  <m:r>
                                    <a:rPr lang="en-US" i="1">
                                      <a:latin typeface="Cambria Math"/>
                                      <a:ea typeface="Cambria Math"/>
                                    </a:rPr>
                                    <m:t>𝑷</m:t>
                                  </m:r>
                                </m:sub>
                                <m:sup/>
                                <m:e>
                                  <m:sSup>
                                    <m:sSupPr>
                                      <m:ctrlPr>
                                        <a:rPr lang="en-US" b="1" i="1" smtClean="0">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𝒓</m:t>
                                              </m:r>
                                            </m:e>
                                            <m:sub>
                                              <m:r>
                                                <a:rPr lang="en-US" i="1">
                                                  <a:latin typeface="Cambria Math"/>
                                                </a:rPr>
                                                <m:t>𝒂</m:t>
                                              </m:r>
                                              <m:r>
                                                <a:rPr lang="en-US" i="1">
                                                  <a:latin typeface="Cambria Math"/>
                                                </a:rPr>
                                                <m:t>,</m:t>
                                              </m:r>
                                              <m:r>
                                                <a:rPr lang="en-US" i="1">
                                                  <a:latin typeface="Cambria Math"/>
                                                </a:rPr>
                                                <m:t>𝒑</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𝒓</m:t>
                                                  </m:r>
                                                </m:e>
                                              </m:acc>
                                            </m:e>
                                            <m:sub>
                                              <m:r>
                                                <a:rPr lang="en-US" i="1">
                                                  <a:latin typeface="Cambria Math"/>
                                                </a:rPr>
                                                <m:t>𝒂</m:t>
                                              </m:r>
                                            </m:sub>
                                          </m:sSub>
                                        </m:e>
                                      </m:d>
                                    </m:e>
                                    <m:sup>
                                      <m:r>
                                        <a:rPr lang="en-US" b="1" i="1" smtClean="0">
                                          <a:latin typeface="Cambria Math"/>
                                        </a:rPr>
                                        <m:t>𝟐</m:t>
                                      </m:r>
                                    </m:sup>
                                  </m:sSup>
                                </m:e>
                              </m:nary>
                            </m:e>
                          </m:rad>
                          <m:rad>
                            <m:radPr>
                              <m:degHide m:val="on"/>
                              <m:ctrlPr>
                                <a:rPr lang="en-US" i="1">
                                  <a:latin typeface="Cambria Math"/>
                                </a:rPr>
                              </m:ctrlPr>
                            </m:radPr>
                            <m:deg/>
                            <m:e>
                              <m:nary>
                                <m:naryPr>
                                  <m:chr m:val="∑"/>
                                  <m:supHide m:val="on"/>
                                  <m:ctrlPr>
                                    <a:rPr lang="en-US" i="1">
                                      <a:latin typeface="Cambria Math"/>
                                    </a:rPr>
                                  </m:ctrlPr>
                                </m:naryPr>
                                <m:sub>
                                  <m:r>
                                    <m:rPr>
                                      <m:brk m:alnAt="7"/>
                                    </m:rPr>
                                    <a:rPr lang="en-US" i="1">
                                      <a:latin typeface="Cambria Math"/>
                                    </a:rPr>
                                    <m:t>𝒑</m:t>
                                  </m:r>
                                  <m:r>
                                    <a:rPr lang="en-US" i="1">
                                      <a:latin typeface="Cambria Math"/>
                                    </a:rPr>
                                    <m:t> ∈</m:t>
                                  </m:r>
                                  <m:r>
                                    <a:rPr lang="en-US" i="1">
                                      <a:latin typeface="Cambria Math"/>
                                      <a:ea typeface="Cambria Math"/>
                                    </a:rPr>
                                    <m:t>𝑷</m:t>
                                  </m: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𝒓</m:t>
                                              </m:r>
                                            </m:e>
                                            <m:sub>
                                              <m:r>
                                                <a:rPr lang="en-US" b="1" i="1" smtClean="0">
                                                  <a:latin typeface="Cambria Math"/>
                                                </a:rPr>
                                                <m:t>𝒃</m:t>
                                              </m:r>
                                              <m:r>
                                                <a:rPr lang="en-US" i="1">
                                                  <a:latin typeface="Cambria Math"/>
                                                </a:rPr>
                                                <m:t>,</m:t>
                                              </m:r>
                                              <m:r>
                                                <a:rPr lang="en-US" i="1">
                                                  <a:latin typeface="Cambria Math"/>
                                                </a:rPr>
                                                <m:t>𝒑</m:t>
                                              </m:r>
                                            </m:sub>
                                          </m:sSub>
                                          <m:r>
                                            <a:rPr lang="en-US" i="1">
                                              <a:latin typeface="Cambria Math"/>
                                            </a:rPr>
                                            <m:t>−</m:t>
                                          </m:r>
                                          <m:sSub>
                                            <m:sSubPr>
                                              <m:ctrlPr>
                                                <a:rPr lang="en-US" i="1" smtClean="0">
                                                  <a:latin typeface="Cambria Math"/>
                                                </a:rPr>
                                              </m:ctrlPr>
                                            </m:sSubPr>
                                            <m:e>
                                              <m:acc>
                                                <m:accPr>
                                                  <m:chr m:val="̅"/>
                                                  <m:ctrlPr>
                                                    <a:rPr lang="en-US" i="1">
                                                      <a:latin typeface="Cambria Math"/>
                                                    </a:rPr>
                                                  </m:ctrlPr>
                                                </m:accPr>
                                                <m:e>
                                                  <m:r>
                                                    <a:rPr lang="en-US" i="1">
                                                      <a:latin typeface="Cambria Math"/>
                                                    </a:rPr>
                                                    <m:t>𝒓</m:t>
                                                  </m:r>
                                                </m:e>
                                              </m:acc>
                                            </m:e>
                                            <m:sub>
                                              <m:r>
                                                <a:rPr lang="en-US" b="1" i="1" smtClean="0">
                                                  <a:latin typeface="Cambria Math"/>
                                                </a:rPr>
                                                <m:t>𝒃</m:t>
                                              </m:r>
                                            </m:sub>
                                          </m:sSub>
                                        </m:e>
                                      </m:d>
                                    </m:e>
                                    <m:sup>
                                      <m:r>
                                        <a:rPr lang="en-US" i="1">
                                          <a:latin typeface="Cambria Math"/>
                                        </a:rPr>
                                        <m:t>𝟐</m:t>
                                      </m:r>
                                    </m:sup>
                                  </m:sSup>
                                </m:e>
                              </m:nary>
                            </m:e>
                          </m:rad>
                        </m:den>
                      </m:f>
                    </m:oMath>
                  </m:oMathPara>
                </a14:m>
                <a:endParaRPr lang="en-US" dirty="0"/>
              </a:p>
            </p:txBody>
          </p:sp>
        </mc:Choice>
        <mc:Fallback>
          <p:sp>
            <p:nvSpPr>
              <p:cNvPr id="4" name="Textfeld 3"/>
              <p:cNvSpPr txBox="1">
                <a:spLocks noRot="1" noChangeAspect="1" noMove="1" noResize="1" noEditPoints="1" noAdjustHandles="1" noChangeArrowheads="1" noChangeShapeType="1" noTextEdit="1"/>
              </p:cNvSpPr>
              <p:nvPr/>
            </p:nvSpPr>
            <p:spPr>
              <a:xfrm>
                <a:off x="755576" y="3573016"/>
                <a:ext cx="5439694" cy="990207"/>
              </a:xfrm>
              <a:prstGeom prst="rect">
                <a:avLst/>
              </a:prstGeom>
              <a:blipFill rotWithShape="1">
                <a:blip r:embed="rId4" cstate="print"/>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子问题</a:t>
            </a:r>
            <a:r>
              <a:rPr lang="en-US" altLang="zh-CN" dirty="0" smtClean="0"/>
              <a:t>1</a:t>
            </a:r>
            <a:r>
              <a:rPr lang="zh-CN" altLang="en-US" dirty="0" smtClean="0"/>
              <a:t>：怎样计算用户与用户的相似度？</a:t>
            </a:r>
            <a:endParaRPr lang="en-US" dirty="0"/>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a:xfrm>
                <a:off x="428596" y="1500174"/>
                <a:ext cx="8229600" cy="4525963"/>
              </a:xfrm>
            </p:spPr>
            <p:txBody>
              <a:bodyPr/>
              <a:lstStyle/>
              <a:p>
                <a:r>
                  <a:rPr lang="zh-CN" altLang="en-US" dirty="0"/>
                  <a:t>在基于用户最近邻的协同过滤中广泛使用的相似性度量：皮尔逊相关系数</a:t>
                </a:r>
                <a:endParaRPr lang="en-US" altLang="zh-CN" dirty="0"/>
              </a:p>
              <a:p>
                <a:pPr lvl="1">
                  <a:buNone/>
                </a:pPr>
                <a:r>
                  <a:rPr lang="en-US" dirty="0" smtClean="0"/>
                  <a:t/>
                </a:r>
                <a14:m>
                  <m:oMath xmlns:m="http://schemas.openxmlformats.org/officeDocument/2006/math">
                    <m:r>
                      <a:rPr lang="en-US" altLang="zh-CN" i="1" dirty="0">
                        <a:latin typeface="Cambria Math"/>
                      </a:rPr>
                      <m:t>𝑎</m:t>
                    </m:r>
                  </m:oMath>
                </a14:m>
                <a:r>
                  <a:rPr lang="en-US" altLang="zh-CN" dirty="0"/>
                  <a:t>, </a:t>
                </a:r>
                <a14:m>
                  <m:oMath xmlns:m="http://schemas.openxmlformats.org/officeDocument/2006/math">
                    <m:r>
                      <a:rPr lang="en-US" altLang="zh-CN" i="1" dirty="0">
                        <a:latin typeface="Cambria Math"/>
                      </a:rPr>
                      <m:t>𝑏</m:t>
                    </m:r>
                  </m:oMath>
                </a14:m>
                <a:r>
                  <a:rPr lang="en-US" altLang="zh-CN" dirty="0"/>
                  <a:t>  : </a:t>
                </a:r>
                <a:r>
                  <a:rPr lang="zh-CN" altLang="en-US" dirty="0"/>
                  <a:t>用户</a:t>
                </a:r>
                <a:endParaRPr lang="en-US" altLang="zh-CN" dirty="0"/>
              </a:p>
              <a:p>
                <a:pPr lvl="1">
                  <a:buNone/>
                </a:pPr>
                <a:r>
                  <a:rPr lang="en-US" altLang="zh-CN" dirty="0"/>
                  <a:t/>
                </a:r>
                <a14:m>
                  <m:oMath xmlns:m="http://schemas.openxmlformats.org/officeDocument/2006/math">
                    <m:sSub>
                      <m:sSubPr>
                        <m:ctrlPr>
                          <a:rPr lang="de-DE" altLang="zh-CN" i="1" dirty="0">
                            <a:latin typeface="Cambria Math"/>
                          </a:rPr>
                        </m:ctrlPr>
                      </m:sSubPr>
                      <m:e>
                        <m:r>
                          <a:rPr lang="en-US" altLang="zh-CN" i="1" dirty="0">
                            <a:latin typeface="Cambria Math"/>
                          </a:rPr>
                          <m:t>𝑟</m:t>
                        </m:r>
                      </m:e>
                      <m:sub>
                        <m:r>
                          <a:rPr lang="de-DE" altLang="zh-CN" i="1" dirty="0">
                            <a:latin typeface="Cambria Math"/>
                          </a:rPr>
                          <m:t>𝑎</m:t>
                        </m:r>
                        <m:r>
                          <a:rPr lang="de-DE" altLang="zh-CN" i="1" dirty="0">
                            <a:latin typeface="Cambria Math"/>
                          </a:rPr>
                          <m:t>,</m:t>
                        </m:r>
                        <m:r>
                          <a:rPr lang="de-DE" altLang="zh-CN" i="1" dirty="0">
                            <a:latin typeface="Cambria Math"/>
                          </a:rPr>
                          <m:t>𝑝</m:t>
                        </m:r>
                      </m:sub>
                    </m:sSub>
                  </m:oMath>
                </a14:m>
                <a:r>
                  <a:rPr lang="en-US" altLang="zh-CN" baseline="-25000" dirty="0"/>
                  <a:t/>
                </a:r>
                <a:r>
                  <a:rPr lang="en-US" altLang="zh-CN" dirty="0"/>
                  <a:t>: </a:t>
                </a:r>
                <a:r>
                  <a:rPr lang="zh-CN" altLang="en-US" dirty="0"/>
                  <a:t>用户</a:t>
                </a:r>
                <a:r>
                  <a:rPr lang="en-US" altLang="zh-CN" dirty="0"/>
                  <a:t/>
                </a:r>
                <a14:m>
                  <m:oMath xmlns:m="http://schemas.openxmlformats.org/officeDocument/2006/math">
                    <m:r>
                      <a:rPr lang="en-US" altLang="zh-CN" i="1" dirty="0">
                        <a:latin typeface="Cambria Math"/>
                      </a:rPr>
                      <m:t>𝑎</m:t>
                    </m:r>
                  </m:oMath>
                </a14:m>
                <a:r>
                  <a:rPr lang="en-US" altLang="zh-CN" dirty="0"/>
                  <a:t/>
                </a:r>
                <a:r>
                  <a:rPr lang="zh-CN" altLang="en-US" dirty="0"/>
                  <a:t>对物品</a:t>
                </a:r>
                <a14:m>
                  <m:oMath xmlns:m="http://schemas.openxmlformats.org/officeDocument/2006/math">
                    <m:r>
                      <a:rPr lang="en-US" altLang="zh-CN" i="1" dirty="0">
                        <a:latin typeface="Cambria Math"/>
                      </a:rPr>
                      <m:t>𝑝</m:t>
                    </m:r>
                  </m:oMath>
                </a14:m>
                <a:r>
                  <a:rPr lang="zh-CN" altLang="en-US" dirty="0"/>
                  <a:t>的评分</a:t>
                </a:r>
                <a:endParaRPr lang="en-US" altLang="zh-CN" dirty="0"/>
              </a:p>
              <a:p>
                <a:pPr lvl="1">
                  <a:buNone/>
                </a:pPr>
                <a:r>
                  <a:rPr lang="en-US" altLang="zh-CN" dirty="0"/>
                  <a:t/>
                </a:r>
                <a14:m>
                  <m:oMath xmlns:m="http://schemas.openxmlformats.org/officeDocument/2006/math">
                    <m:r>
                      <a:rPr lang="en-US" altLang="zh-CN" i="1" dirty="0">
                        <a:latin typeface="Cambria Math"/>
                      </a:rPr>
                      <m:t>𝑃</m:t>
                    </m:r>
                  </m:oMath>
                </a14:m>
                <a:r>
                  <a:rPr lang="en-US" altLang="zh-CN" dirty="0"/>
                  <a:t>	      : </a:t>
                </a:r>
                <a:r>
                  <a:rPr lang="zh-CN" altLang="en-US" dirty="0"/>
                  <a:t>被</a:t>
                </a:r>
                <a14:m>
                  <m:oMath xmlns:m="http://schemas.openxmlformats.org/officeDocument/2006/math">
                    <m:r>
                      <a:rPr lang="en-US" altLang="zh-CN" i="1" dirty="0">
                        <a:latin typeface="Cambria Math"/>
                      </a:rPr>
                      <m:t>𝑎</m:t>
                    </m:r>
                    <m:r>
                      <a:rPr lang="zh-CN" altLang="en-US" dirty="0">
                        <a:latin typeface="Cambria Math"/>
                      </a:rPr>
                      <m:t>和</m:t>
                    </m:r>
                    <m:r>
                      <a:rPr lang="en-US" altLang="zh-CN" i="1" dirty="0">
                        <a:latin typeface="Cambria Math"/>
                      </a:rPr>
                      <m:t>𝑏</m:t>
                    </m:r>
                    <m:r>
                      <a:rPr lang="zh-CN" altLang="en-US" i="1" dirty="0">
                        <a:latin typeface="Cambria Math"/>
                      </a:rPr>
                      <m:t>打分的</m:t>
                    </m:r>
                  </m:oMath>
                </a14:m>
                <a:r>
                  <a:rPr lang="zh-CN" altLang="en-US" dirty="0"/>
                  <a:t>物品集合</a:t>
                </a:r>
                <a:endParaRPr lang="en-US" altLang="zh-CN" dirty="0"/>
              </a:p>
              <a:p>
                <a:pPr lvl="1"/>
                <a:r>
                  <a:rPr lang="zh-CN" altLang="en-US" dirty="0"/>
                  <a:t>介于</a:t>
                </a:r>
                <a:r>
                  <a:rPr lang="en-US" altLang="zh-CN" dirty="0"/>
                  <a:t>-1</a:t>
                </a:r>
                <a:r>
                  <a:rPr lang="zh-CN" altLang="en-US" dirty="0"/>
                  <a:t>和</a:t>
                </a:r>
                <a:r>
                  <a:rPr lang="en-US" altLang="zh-CN" dirty="0"/>
                  <a:t>1</a:t>
                </a:r>
                <a:r>
                  <a:rPr lang="zh-CN" altLang="en-US" dirty="0"/>
                  <a:t>之间，可能的相似度的值：</a:t>
                </a:r>
                <a:endParaRPr lang="en-US" altLang="zh-CN" dirty="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endParaRPr lang="en-US" b="1" dirty="0" smtClean="0"/>
              </a:p>
              <a:p>
                <a:endParaRPr lang="en-US"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428596" y="1500174"/>
                <a:ext cx="8229600" cy="4525963"/>
              </a:xfrm>
              <a:blipFill rotWithShape="1">
                <a:blip r:embed="rId3" cstate="print"/>
                <a:stretch>
                  <a:fillRect l="-593" t="-673" r="-593"/>
                </a:stretch>
              </a:blipFill>
            </p:spPr>
            <p:txBody>
              <a:bodyPr/>
              <a:lstStyle/>
              <a:p>
                <a:r>
                  <a:rPr lang="zh-CN" altLang="en-US">
                    <a:noFill/>
                  </a:rPr>
                  <a:t> </a:t>
                </a:r>
              </a:p>
            </p:txBody>
          </p:sp>
        </mc:Fallback>
      </mc:AlternateContent>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Tabelle 18"/>
          <p:cNvGraphicFramePr>
            <a:graphicFrameLocks noGrp="1"/>
          </p:cNvGraphicFramePr>
          <p:nvPr/>
        </p:nvGraphicFramePr>
        <p:xfrm>
          <a:off x="571472" y="3643314"/>
          <a:ext cx="6096000" cy="2225040"/>
        </p:xfrm>
        <a:graphic>
          <a:graphicData uri="http://schemas.openxmlformats.org/drawingml/2006/table">
            <a:tbl>
              <a:tblPr firstRow="1" bandRow="1">
                <a:tableStyleId>{00A15C55-8517-42AA-B614-E9B94910E393}</a:tableStyleId>
              </a:tblPr>
              <a:tblGrid>
                <a:gridCol w="1016000"/>
                <a:gridCol w="1016000"/>
                <a:gridCol w="1016000"/>
                <a:gridCol w="1016000"/>
                <a:gridCol w="1016000"/>
                <a:gridCol w="1016000"/>
              </a:tblGrid>
              <a:tr h="370840">
                <a:tc>
                  <a:txBody>
                    <a:bodyPr/>
                    <a:lstStyle/>
                    <a:p>
                      <a:pPr algn="ct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Alice</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800" baseline="0" dirty="0" smtClean="0">
                          <a:solidFill>
                            <a:schemeClr val="tx1"/>
                          </a:solidFill>
                          <a:latin typeface="Calibri" pitchFamily="34" charset="0"/>
                        </a:rPr>
                        <a:t>?</a:t>
                      </a:r>
                      <a:endParaRPr lang="en-US" sz="1800" baseline="0" dirty="0">
                        <a:solidFill>
                          <a:schemeClr val="tx1"/>
                        </a:solidFill>
                        <a:latin typeface="Calibri" pitchFamily="34" charset="0"/>
                      </a:endParaRPr>
                    </a:p>
                  </a:txBody>
                  <a:tcPr>
                    <a:solidFill>
                      <a:srgbClr val="FFC000"/>
                    </a:solidFill>
                  </a:tcPr>
                </a:tc>
              </a:tr>
              <a:tr h="370840">
                <a:tc>
                  <a:txBody>
                    <a:bodyPr/>
                    <a:lstStyle/>
                    <a:p>
                      <a:pPr algn="ctr"/>
                      <a:r>
                        <a:rPr lang="en-US" sz="1600" baseline="0" dirty="0" smtClean="0">
                          <a:latin typeface="Calibri" pitchFamily="34" charset="0"/>
                        </a:rPr>
                        <a:t>User1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bl>
          </a:graphicData>
        </a:graphic>
      </p:graphicFrame>
      <p:grpSp>
        <p:nvGrpSpPr>
          <p:cNvPr id="5" name="Gruppieren 4"/>
          <p:cNvGrpSpPr/>
          <p:nvPr/>
        </p:nvGrpSpPr>
        <p:grpSpPr>
          <a:xfrm>
            <a:off x="6732240" y="4166819"/>
            <a:ext cx="1656184" cy="558325"/>
            <a:chOff x="6732240" y="4166819"/>
            <a:chExt cx="1656184" cy="558325"/>
          </a:xfrm>
        </p:grpSpPr>
        <p:sp>
          <p:nvSpPr>
            <p:cNvPr id="17" name="Textfeld 16"/>
            <p:cNvSpPr txBox="1"/>
            <p:nvPr/>
          </p:nvSpPr>
          <p:spPr>
            <a:xfrm>
              <a:off x="7246765" y="4355812"/>
              <a:ext cx="1141659" cy="369332"/>
            </a:xfrm>
            <a:prstGeom prst="rect">
              <a:avLst/>
            </a:prstGeom>
            <a:noFill/>
          </p:spPr>
          <p:txBody>
            <a:bodyPr wrap="none" rtlCol="0">
              <a:spAutoFit/>
            </a:bodyPr>
            <a:lstStyle/>
            <a:p>
              <a:r>
                <a:rPr lang="en-US" b="0" err="1" smtClean="0">
                  <a:latin typeface="Calibri" pitchFamily="34" charset="0"/>
                </a:rPr>
                <a:t>sim</a:t>
              </a:r>
              <a:r>
                <a:rPr lang="en-US" b="0" smtClean="0">
                  <a:latin typeface="Calibri" pitchFamily="34" charset="0"/>
                </a:rPr>
                <a:t> = </a:t>
              </a:r>
              <a:r>
                <a:rPr lang="en-US" b="0" dirty="0" smtClean="0">
                  <a:latin typeface="Calibri" pitchFamily="34" charset="0"/>
                </a:rPr>
                <a:t>0,85</a:t>
              </a:r>
              <a:endParaRPr lang="en-US" b="0" dirty="0">
                <a:latin typeface="Calibri" pitchFamily="34" charset="0"/>
              </a:endParaRPr>
            </a:p>
          </p:txBody>
        </p:sp>
        <p:sp>
          <p:nvSpPr>
            <p:cNvPr id="4" name="Nach links gekrümmter Pfeil 3"/>
            <p:cNvSpPr/>
            <p:nvPr/>
          </p:nvSpPr>
          <p:spPr bwMode="auto">
            <a:xfrm>
              <a:off x="6732240" y="4166819"/>
              <a:ext cx="238254" cy="472698"/>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Verdana" pitchFamily="34" charset="0"/>
              </a:endParaRPr>
            </a:p>
          </p:txBody>
        </p:sp>
      </p:grpSp>
      <p:grpSp>
        <p:nvGrpSpPr>
          <p:cNvPr id="6" name="Gruppieren 5"/>
          <p:cNvGrpSpPr/>
          <p:nvPr/>
        </p:nvGrpSpPr>
        <p:grpSpPr>
          <a:xfrm>
            <a:off x="6732240" y="4149080"/>
            <a:ext cx="1656184" cy="945396"/>
            <a:chOff x="6732240" y="4149080"/>
            <a:chExt cx="1656184" cy="945396"/>
          </a:xfrm>
        </p:grpSpPr>
        <p:sp>
          <p:nvSpPr>
            <p:cNvPr id="16" name="Nach links gekrümmter Pfeil 15"/>
            <p:cNvSpPr/>
            <p:nvPr/>
          </p:nvSpPr>
          <p:spPr bwMode="auto">
            <a:xfrm>
              <a:off x="6732240" y="4149080"/>
              <a:ext cx="288032" cy="864096"/>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Verdana" pitchFamily="34" charset="0"/>
              </a:endParaRPr>
            </a:p>
          </p:txBody>
        </p:sp>
        <p:sp>
          <p:nvSpPr>
            <p:cNvPr id="18" name="Textfeld 17"/>
            <p:cNvSpPr txBox="1"/>
            <p:nvPr/>
          </p:nvSpPr>
          <p:spPr>
            <a:xfrm>
              <a:off x="7246765" y="4725144"/>
              <a:ext cx="1141659" cy="369332"/>
            </a:xfrm>
            <a:prstGeom prst="rect">
              <a:avLst/>
            </a:prstGeom>
            <a:noFill/>
          </p:spPr>
          <p:txBody>
            <a:bodyPr wrap="none" rtlCol="0">
              <a:spAutoFit/>
            </a:bodyPr>
            <a:lstStyle/>
            <a:p>
              <a:r>
                <a:rPr lang="en-US" b="0" dirty="0" err="1" smtClean="0">
                  <a:latin typeface="Calibri" pitchFamily="34" charset="0"/>
                </a:rPr>
                <a:t>sim</a:t>
              </a:r>
              <a:r>
                <a:rPr lang="en-US" b="0" dirty="0" smtClean="0">
                  <a:latin typeface="Calibri" pitchFamily="34" charset="0"/>
                </a:rPr>
                <a:t> = 0,</a:t>
              </a:r>
              <a:r>
                <a:rPr lang="en-US" altLang="zh-CN" b="0" dirty="0" smtClean="0">
                  <a:latin typeface="Calibri" pitchFamily="34" charset="0"/>
                </a:rPr>
                <a:t>7</a:t>
              </a:r>
              <a:r>
                <a:rPr lang="en-US" b="0" dirty="0" smtClean="0">
                  <a:latin typeface="Calibri" pitchFamily="34" charset="0"/>
                </a:rPr>
                <a:t>0</a:t>
              </a:r>
              <a:endParaRPr lang="en-US" b="0" dirty="0">
                <a:latin typeface="Calibri" pitchFamily="34" charset="0"/>
              </a:endParaRPr>
            </a:p>
          </p:txBody>
        </p:sp>
      </p:grpSp>
      <p:grpSp>
        <p:nvGrpSpPr>
          <p:cNvPr id="7" name="Gruppieren 6"/>
          <p:cNvGrpSpPr/>
          <p:nvPr/>
        </p:nvGrpSpPr>
        <p:grpSpPr>
          <a:xfrm>
            <a:off x="6732240" y="4149080"/>
            <a:ext cx="1656184" cy="1305436"/>
            <a:chOff x="6732240" y="4149080"/>
            <a:chExt cx="1656184" cy="1305436"/>
          </a:xfrm>
        </p:grpSpPr>
        <p:sp>
          <p:nvSpPr>
            <p:cNvPr id="22" name="Textfeld 21"/>
            <p:cNvSpPr txBox="1"/>
            <p:nvPr/>
          </p:nvSpPr>
          <p:spPr>
            <a:xfrm>
              <a:off x="7246765" y="5085184"/>
              <a:ext cx="1141659" cy="369332"/>
            </a:xfrm>
            <a:prstGeom prst="rect">
              <a:avLst/>
            </a:prstGeom>
            <a:noFill/>
          </p:spPr>
          <p:txBody>
            <a:bodyPr wrap="none" rtlCol="0">
              <a:spAutoFit/>
            </a:bodyPr>
            <a:lstStyle/>
            <a:p>
              <a:r>
                <a:rPr lang="en-US" b="0" dirty="0" err="1" smtClean="0">
                  <a:latin typeface="Calibri" pitchFamily="34" charset="0"/>
                </a:rPr>
                <a:t>sim</a:t>
              </a:r>
              <a:r>
                <a:rPr lang="en-US" b="0" dirty="0" smtClean="0">
                  <a:latin typeface="Calibri" pitchFamily="34" charset="0"/>
                </a:rPr>
                <a:t> = 0,</a:t>
              </a:r>
              <a:r>
                <a:rPr lang="en-US" altLang="zh-CN" b="0" dirty="0" smtClean="0">
                  <a:latin typeface="Calibri" pitchFamily="34" charset="0"/>
                </a:rPr>
                <a:t>0</a:t>
              </a:r>
              <a:r>
                <a:rPr lang="en-US" b="0" dirty="0" smtClean="0">
                  <a:latin typeface="Calibri" pitchFamily="34" charset="0"/>
                </a:rPr>
                <a:t>0</a:t>
              </a:r>
              <a:endParaRPr lang="en-US" b="0" dirty="0">
                <a:latin typeface="Calibri" pitchFamily="34" charset="0"/>
              </a:endParaRPr>
            </a:p>
          </p:txBody>
        </p:sp>
        <p:sp>
          <p:nvSpPr>
            <p:cNvPr id="20" name="Nach links gekrümmter Pfeil 19"/>
            <p:cNvSpPr/>
            <p:nvPr/>
          </p:nvSpPr>
          <p:spPr bwMode="auto">
            <a:xfrm>
              <a:off x="6732240" y="4149080"/>
              <a:ext cx="360040" cy="1192778"/>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Verdana" pitchFamily="34" charset="0"/>
              </a:endParaRPr>
            </a:p>
          </p:txBody>
        </p:sp>
      </p:grpSp>
      <p:grpSp>
        <p:nvGrpSpPr>
          <p:cNvPr id="8" name="Gruppieren 7"/>
          <p:cNvGrpSpPr/>
          <p:nvPr/>
        </p:nvGrpSpPr>
        <p:grpSpPr>
          <a:xfrm>
            <a:off x="6732240" y="4149079"/>
            <a:ext cx="1728192" cy="1656185"/>
            <a:chOff x="6732240" y="4149079"/>
            <a:chExt cx="1728192" cy="1656185"/>
          </a:xfrm>
        </p:grpSpPr>
        <p:sp>
          <p:nvSpPr>
            <p:cNvPr id="25" name="Textfeld 24"/>
            <p:cNvSpPr txBox="1"/>
            <p:nvPr/>
          </p:nvSpPr>
          <p:spPr>
            <a:xfrm>
              <a:off x="7248241" y="5435933"/>
              <a:ext cx="1212191" cy="369331"/>
            </a:xfrm>
            <a:prstGeom prst="rect">
              <a:avLst/>
            </a:prstGeom>
            <a:noFill/>
          </p:spPr>
          <p:txBody>
            <a:bodyPr wrap="none" rtlCol="0">
              <a:spAutoFit/>
            </a:bodyPr>
            <a:lstStyle/>
            <a:p>
              <a:r>
                <a:rPr lang="en-US" b="0" err="1" smtClean="0">
                  <a:latin typeface="Calibri" pitchFamily="34" charset="0"/>
                </a:rPr>
                <a:t>sim</a:t>
              </a:r>
              <a:r>
                <a:rPr lang="en-US" b="0" smtClean="0">
                  <a:latin typeface="Calibri" pitchFamily="34" charset="0"/>
                </a:rPr>
                <a:t> = </a:t>
              </a:r>
              <a:r>
                <a:rPr lang="en-US" b="0" dirty="0" smtClean="0">
                  <a:latin typeface="Calibri" pitchFamily="34" charset="0"/>
                </a:rPr>
                <a:t>-0,79</a:t>
              </a:r>
              <a:endParaRPr lang="en-US" b="0" dirty="0">
                <a:latin typeface="Calibri" pitchFamily="34" charset="0"/>
              </a:endParaRPr>
            </a:p>
          </p:txBody>
        </p:sp>
        <p:sp>
          <p:nvSpPr>
            <p:cNvPr id="26" name="Nach links gekrümmter Pfeil 25"/>
            <p:cNvSpPr/>
            <p:nvPr/>
          </p:nvSpPr>
          <p:spPr bwMode="auto">
            <a:xfrm>
              <a:off x="6732240" y="4149079"/>
              <a:ext cx="432048" cy="1624825"/>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Verdana" pitchFamily="34" charset="0"/>
              </a:endParaRPr>
            </a:p>
          </p:txBody>
        </p:sp>
      </p:grpSp>
    </p:spTree>
    <p:extLst>
      <p:ext uri="{BB962C8B-B14F-4D97-AF65-F5344CB8AC3E}">
        <p14:creationId xmlns="" xmlns:p14="http://schemas.microsoft.com/office/powerpoint/2010/main" val="41290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推荐系统的发展历史</a:t>
            </a:r>
            <a:endParaRPr lang="zh-CN" altLang="en-US" dirty="0"/>
          </a:p>
        </p:txBody>
      </p:sp>
      <p:sp>
        <p:nvSpPr>
          <p:cNvPr id="3" name="内容占位符 2"/>
          <p:cNvSpPr>
            <a:spLocks noGrp="1"/>
          </p:cNvSpPr>
          <p:nvPr>
            <p:ph idx="1"/>
          </p:nvPr>
        </p:nvSpPr>
        <p:spPr/>
        <p:txBody>
          <a:bodyPr/>
          <a:lstStyle/>
          <a:p>
            <a:r>
              <a:rPr lang="zh-CN" altLang="en-US" dirty="0" smtClean="0"/>
              <a:t>随后推荐系统的研究工作开始慢慢壮大</a:t>
            </a:r>
            <a:endParaRPr lang="en-US" altLang="zh-CN" dirty="0" smtClean="0"/>
          </a:p>
          <a:p>
            <a:r>
              <a:rPr lang="en-US" dirty="0" smtClean="0"/>
              <a:t>1996</a:t>
            </a:r>
            <a:r>
              <a:rPr lang="zh-CN" altLang="en-US" dirty="0" smtClean="0"/>
              <a:t>年，</a:t>
            </a:r>
            <a:r>
              <a:rPr lang="en-US" dirty="0" smtClean="0"/>
              <a:t>Yahoo</a:t>
            </a:r>
            <a:r>
              <a:rPr lang="zh-CN" altLang="en-US" dirty="0" smtClean="0"/>
              <a:t>网站推出了个性化入口</a:t>
            </a:r>
            <a:r>
              <a:rPr lang="en-US" dirty="0" smtClean="0"/>
              <a:t>My Yahoo</a:t>
            </a:r>
            <a:r>
              <a:rPr lang="zh-CN" altLang="en-US" dirty="0" smtClean="0"/>
              <a:t>，可以看作第一个正式商用的推荐系统</a:t>
            </a:r>
            <a:endParaRPr lang="en-US" altLang="zh-CN" dirty="0" smtClean="0"/>
          </a:p>
          <a:p>
            <a:r>
              <a:rPr lang="en-US" dirty="0" smtClean="0"/>
              <a:t>21</a:t>
            </a:r>
            <a:r>
              <a:rPr lang="zh-CN" altLang="en-US" dirty="0" smtClean="0"/>
              <a:t>世纪以来，推荐系统的研究与应用随着电子商务的快速发展而异军突起，各大电子商务网站都部署了推荐系统，其中</a:t>
            </a:r>
            <a:r>
              <a:rPr lang="en-US" dirty="0" smtClean="0"/>
              <a:t>Amazon</a:t>
            </a:r>
            <a:r>
              <a:rPr lang="zh-CN" altLang="en-US" dirty="0" smtClean="0"/>
              <a:t>网站的推荐系统比较著名</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子问题</a:t>
            </a:r>
            <a:r>
              <a:rPr lang="en-US" altLang="zh-CN" dirty="0" smtClean="0"/>
              <a:t>2</a:t>
            </a:r>
            <a:r>
              <a:rPr lang="zh-CN" altLang="en-US" dirty="0" smtClean="0"/>
              <a:t>：怎样根据近邻用户的打分进行预测？</a:t>
            </a:r>
            <a:endParaRPr lang="en-US" dirty="0"/>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p:txBody>
              <a:bodyPr/>
              <a:lstStyle/>
              <a:p>
                <a:r>
                  <a:rPr lang="zh-CN" altLang="en-US" b="0" dirty="0" smtClean="0"/>
                  <a:t>一个通用的预测函数：</a:t>
                </a:r>
                <a:endParaRPr lang="en-US" b="0" dirty="0" smtClean="0"/>
              </a:p>
              <a:p>
                <a:endParaRPr lang="en-US" b="0" dirty="0" smtClean="0"/>
              </a:p>
              <a:p>
                <a:endParaRPr lang="en-US" b="0" dirty="0" smtClean="0"/>
              </a:p>
              <a:p>
                <a:endParaRPr lang="en-US" b="0" dirty="0" smtClean="0"/>
              </a:p>
              <a:p>
                <a:r>
                  <a:rPr lang="zh-CN" altLang="en-US" b="0" dirty="0" smtClean="0"/>
                  <a:t>计算邻居用户对物品</a:t>
                </a:r>
                <a14:m>
                  <m:oMath xmlns:m="http://schemas.openxmlformats.org/officeDocument/2006/math">
                    <m:r>
                      <a:rPr lang="en-US" altLang="zh-CN" b="0" dirty="0">
                        <a:latin typeface="Cambria Math"/>
                      </a:rPr>
                      <m:t>𝑖</m:t>
                    </m:r>
                    <m:r>
                      <a:rPr lang="zh-CN" altLang="en-US" b="0" dirty="0">
                        <a:latin typeface="Cambria Math"/>
                      </a:rPr>
                      <m:t>的打分是否高于或低于平均值</m:t>
                    </m:r>
                  </m:oMath>
                </a14:m>
                <a:endParaRPr lang="en-US" b="0" dirty="0"/>
              </a:p>
              <a:p>
                <a:r>
                  <a:rPr lang="zh-CN" altLang="en-US" b="0" dirty="0" smtClean="0"/>
                  <a:t>结合这种评分差异</a:t>
                </a:r>
                <a:r>
                  <a:rPr lang="en-US" b="0" dirty="0" smtClean="0"/>
                  <a:t> – </a:t>
                </a:r>
                <a:r>
                  <a:rPr lang="zh-CN" altLang="en-US" b="0" dirty="0" smtClean="0"/>
                  <a:t>以与用户</a:t>
                </a:r>
                <a14:m>
                  <m:oMath xmlns:m="http://schemas.openxmlformats.org/officeDocument/2006/math">
                    <m:r>
                      <a:rPr lang="en-US" altLang="zh-CN" b="0" i="1" dirty="0">
                        <a:latin typeface="Cambria Math"/>
                      </a:rPr>
                      <m:t>𝑎</m:t>
                    </m:r>
                  </m:oMath>
                </a14:m>
                <a:r>
                  <a:rPr lang="zh-CN" altLang="en-US" b="0" dirty="0" smtClean="0"/>
                  <a:t>的相似度为权重</a:t>
                </a:r>
                <a:endParaRPr lang="en-US" altLang="zh-CN" b="0" dirty="0" smtClean="0"/>
              </a:p>
              <a:p>
                <a:r>
                  <a:rPr lang="zh-CN" altLang="en-US" b="0" dirty="0" smtClean="0"/>
                  <a:t>在活跃</a:t>
                </a:r>
                <a:r>
                  <a:rPr lang="zh-CN" altLang="en-US" b="0" dirty="0"/>
                  <a:t>用户的</a:t>
                </a:r>
                <a:r>
                  <a:rPr lang="zh-CN" altLang="en-US" b="0" dirty="0" smtClean="0"/>
                  <a:t>平均值上加</a:t>
                </a:r>
                <a:r>
                  <a:rPr lang="en-US" altLang="zh-CN" b="0" dirty="0"/>
                  <a:t>/</a:t>
                </a:r>
                <a:r>
                  <a:rPr lang="zh-CN" altLang="en-US" b="0" dirty="0" smtClean="0"/>
                  <a:t>减邻居</a:t>
                </a:r>
                <a:r>
                  <a:rPr lang="zh-CN" altLang="en-US" b="0" dirty="0"/>
                  <a:t>的</a:t>
                </a:r>
                <a:r>
                  <a:rPr lang="zh-CN" altLang="en-US" b="0" dirty="0" smtClean="0"/>
                  <a:t>偏见值，以此作为预测值</a:t>
                </a:r>
                <a:endParaRPr lang="en-US" b="0"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cstate="print"/>
                <a:stretch>
                  <a:fillRect l="-593" t="-1078"/>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5" name="Textfeld 4"/>
              <p:cNvSpPr txBox="1"/>
              <p:nvPr/>
            </p:nvSpPr>
            <p:spPr>
              <a:xfrm>
                <a:off x="770466" y="2282637"/>
                <a:ext cx="5025670" cy="7210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𝒑𝒓𝒆𝒅</m:t>
                      </m:r>
                      <m:d>
                        <m:dPr>
                          <m:ctrlPr>
                            <a:rPr lang="en-US" b="1" i="1" smtClean="0">
                              <a:latin typeface="Cambria Math"/>
                            </a:rPr>
                          </m:ctrlPr>
                        </m:dPr>
                        <m:e>
                          <m:r>
                            <a:rPr lang="en-US" b="1" i="1" smtClean="0">
                              <a:latin typeface="Cambria Math"/>
                            </a:rPr>
                            <m:t>𝒂</m:t>
                          </m:r>
                          <m:r>
                            <a:rPr lang="en-US" b="1" i="1" smtClean="0">
                              <a:latin typeface="Cambria Math"/>
                            </a:rPr>
                            <m:t>,</m:t>
                          </m:r>
                          <m:r>
                            <a:rPr lang="en-US" b="1" i="1" smtClean="0">
                              <a:latin typeface="Cambria Math"/>
                            </a:rPr>
                            <m:t>𝒑</m:t>
                          </m:r>
                        </m:e>
                      </m:d>
                      <m:r>
                        <a:rPr lang="en-US" b="1" i="1" smtClean="0">
                          <a:latin typeface="Cambria Math"/>
                        </a:rPr>
                        <m:t>=</m:t>
                      </m:r>
                      <m:acc>
                        <m:accPr>
                          <m:chr m:val="̅"/>
                          <m:ctrlPr>
                            <a:rPr lang="en-US" b="1" i="1" smtClean="0">
                              <a:latin typeface="Cambria Math"/>
                            </a:rPr>
                          </m:ctrlPr>
                        </m:accPr>
                        <m:e>
                          <m:sSub>
                            <m:sSubPr>
                              <m:ctrlPr>
                                <a:rPr lang="en-US" i="1">
                                  <a:latin typeface="Cambria Math"/>
                                </a:rPr>
                              </m:ctrlPr>
                            </m:sSubPr>
                            <m:e>
                              <m:r>
                                <a:rPr lang="en-US" i="1">
                                  <a:latin typeface="Cambria Math"/>
                                </a:rPr>
                                <m:t>𝒓</m:t>
                              </m:r>
                            </m:e>
                            <m:sub>
                              <m:r>
                                <a:rPr lang="en-US" i="1">
                                  <a:latin typeface="Cambria Math"/>
                                </a:rPr>
                                <m:t>𝒂</m:t>
                              </m:r>
                            </m:sub>
                          </m:sSub>
                        </m:e>
                      </m:acc>
                      <m:r>
                        <a:rPr lang="en-US" b="1" i="1" smtClean="0">
                          <a:latin typeface="Cambria Math"/>
                        </a:rPr>
                        <m:t>+</m:t>
                      </m:r>
                      <m:f>
                        <m:fPr>
                          <m:ctrlPr>
                            <a:rPr lang="en-US" b="1" i="1" smtClean="0">
                              <a:latin typeface="Cambria Math"/>
                            </a:rPr>
                          </m:ctrlPr>
                        </m:fPr>
                        <m:num>
                          <m:nary>
                            <m:naryPr>
                              <m:chr m:val="∑"/>
                              <m:limLoc m:val="subSup"/>
                              <m:supHide m:val="on"/>
                              <m:ctrlPr>
                                <a:rPr lang="en-US" b="1" i="1" smtClean="0">
                                  <a:latin typeface="Cambria Math"/>
                                </a:rPr>
                              </m:ctrlPr>
                            </m:naryPr>
                            <m:sub>
                              <m:r>
                                <m:rPr>
                                  <m:brk m:alnAt="9"/>
                                </m:rPr>
                                <a:rPr lang="en-US" b="1" i="1" smtClean="0">
                                  <a:latin typeface="Cambria Math"/>
                                </a:rPr>
                                <m:t>𝒃</m:t>
                              </m:r>
                              <m:r>
                                <a:rPr lang="en-US" b="1" i="1" smtClean="0">
                                  <a:latin typeface="Cambria Math"/>
                                </a:rPr>
                                <m:t> ∈</m:t>
                              </m:r>
                              <m:r>
                                <a:rPr lang="en-US" b="1" i="1" smtClean="0">
                                  <a:latin typeface="Cambria Math"/>
                                  <a:ea typeface="Cambria Math"/>
                                </a:rPr>
                                <m:t>𝑵</m:t>
                              </m:r>
                            </m:sub>
                            <m:sup/>
                            <m:e>
                              <m:r>
                                <a:rPr lang="en-US" b="1" i="1" smtClean="0">
                                  <a:latin typeface="Cambria Math"/>
                                </a:rPr>
                                <m:t>𝒔𝒊𝒎</m:t>
                              </m:r>
                              <m:d>
                                <m:dPr>
                                  <m:ctrlPr>
                                    <a:rPr lang="en-US" b="1" i="1" smtClean="0">
                                      <a:latin typeface="Cambria Math"/>
                                    </a:rPr>
                                  </m:ctrlPr>
                                </m:dPr>
                                <m:e>
                                  <m:r>
                                    <a:rPr lang="en-US" b="1" i="1" smtClean="0">
                                      <a:latin typeface="Cambria Math"/>
                                    </a:rPr>
                                    <m:t>𝒂</m:t>
                                  </m:r>
                                  <m:r>
                                    <a:rPr lang="en-US" b="1" i="1" smtClean="0">
                                      <a:latin typeface="Cambria Math"/>
                                    </a:rPr>
                                    <m:t>,</m:t>
                                  </m:r>
                                  <m:r>
                                    <a:rPr lang="en-US" b="1" i="1" smtClean="0">
                                      <a:latin typeface="Cambria Math"/>
                                    </a:rPr>
                                    <m:t>𝒃</m:t>
                                  </m:r>
                                </m:e>
                              </m:d>
                              <m:r>
                                <a:rPr lang="en-US" b="1" i="1" smtClean="0">
                                  <a:latin typeface="Cambria Math"/>
                                </a:rPr>
                                <m:t>∗(</m:t>
                              </m:r>
                              <m:sSub>
                                <m:sSubPr>
                                  <m:ctrlPr>
                                    <a:rPr lang="en-US" b="1" i="1" smtClean="0">
                                      <a:latin typeface="Cambria Math"/>
                                    </a:rPr>
                                  </m:ctrlPr>
                                </m:sSubPr>
                                <m:e>
                                  <m:r>
                                    <a:rPr lang="en-US" b="1" i="1" smtClean="0">
                                      <a:latin typeface="Cambria Math"/>
                                    </a:rPr>
                                    <m:t>𝒓</m:t>
                                  </m:r>
                                </m:e>
                                <m:sub>
                                  <m:r>
                                    <a:rPr lang="en-US" b="1" i="1" smtClean="0">
                                      <a:latin typeface="Cambria Math"/>
                                    </a:rPr>
                                    <m:t>𝒃</m:t>
                                  </m:r>
                                  <m:r>
                                    <a:rPr lang="en-US" b="1" i="1" smtClean="0">
                                      <a:latin typeface="Cambria Math"/>
                                    </a:rPr>
                                    <m:t>,</m:t>
                                  </m:r>
                                  <m:r>
                                    <a:rPr lang="en-US" b="1" i="1" smtClean="0">
                                      <a:latin typeface="Cambria Math"/>
                                    </a:rPr>
                                    <m:t>𝒑</m:t>
                                  </m:r>
                                </m:sub>
                              </m:sSub>
                              <m:r>
                                <a:rPr lang="en-US" b="1" i="1" smtClean="0">
                                  <a:latin typeface="Cambria Math"/>
                                </a:rPr>
                                <m:t>−</m:t>
                              </m:r>
                              <m:acc>
                                <m:accPr>
                                  <m:chr m:val="̅"/>
                                  <m:ctrlPr>
                                    <a:rPr lang="en-US" b="1" i="1" smtClean="0">
                                      <a:latin typeface="Cambria Math"/>
                                    </a:rPr>
                                  </m:ctrlPr>
                                </m:accPr>
                                <m:e>
                                  <m:sSub>
                                    <m:sSubPr>
                                      <m:ctrlPr>
                                        <a:rPr lang="en-US" b="1" i="1" smtClean="0">
                                          <a:latin typeface="Cambria Math"/>
                                        </a:rPr>
                                      </m:ctrlPr>
                                    </m:sSubPr>
                                    <m:e>
                                      <m:r>
                                        <a:rPr lang="en-US" b="1" i="1" smtClean="0">
                                          <a:latin typeface="Cambria Math"/>
                                        </a:rPr>
                                        <m:t>𝒓</m:t>
                                      </m:r>
                                    </m:e>
                                    <m:sub>
                                      <m:r>
                                        <a:rPr lang="en-US" b="1" i="1" smtClean="0">
                                          <a:latin typeface="Cambria Math"/>
                                        </a:rPr>
                                        <m:t>𝒃</m:t>
                                      </m:r>
                                    </m:sub>
                                  </m:sSub>
                                </m:e>
                              </m:acc>
                              <m:r>
                                <a:rPr lang="en-US" b="1" i="1" smtClean="0">
                                  <a:latin typeface="Cambria Math"/>
                                </a:rPr>
                                <m:t>)</m:t>
                              </m:r>
                            </m:e>
                          </m:nary>
                        </m:num>
                        <m:den>
                          <m:nary>
                            <m:naryPr>
                              <m:chr m:val="∑"/>
                              <m:limLoc m:val="subSup"/>
                              <m:supHide m:val="on"/>
                              <m:ctrlPr>
                                <a:rPr lang="en-US" i="1">
                                  <a:latin typeface="Cambria Math"/>
                                </a:rPr>
                              </m:ctrlPr>
                            </m:naryPr>
                            <m:sub>
                              <m:r>
                                <m:rPr>
                                  <m:brk m:alnAt="9"/>
                                </m:rPr>
                                <a:rPr lang="en-US" i="1">
                                  <a:latin typeface="Cambria Math"/>
                                </a:rPr>
                                <m:t>𝒃</m:t>
                              </m:r>
                              <m:r>
                                <a:rPr lang="en-US" i="1">
                                  <a:latin typeface="Cambria Math"/>
                                </a:rPr>
                                <m:t> ∈</m:t>
                              </m:r>
                              <m:r>
                                <a:rPr lang="en-US" i="1">
                                  <a:latin typeface="Cambria Math"/>
                                  <a:ea typeface="Cambria Math"/>
                                </a:rPr>
                                <m:t>𝑵</m:t>
                              </m:r>
                            </m:sub>
                            <m:sup/>
                            <m:e>
                              <m:r>
                                <a:rPr lang="en-US" i="1">
                                  <a:latin typeface="Cambria Math"/>
                                </a:rPr>
                                <m:t>𝒔𝒊𝒎</m:t>
                              </m:r>
                              <m:d>
                                <m:dPr>
                                  <m:ctrlPr>
                                    <a:rPr lang="en-US" i="1">
                                      <a:latin typeface="Cambria Math"/>
                                    </a:rPr>
                                  </m:ctrlPr>
                                </m:dPr>
                                <m:e>
                                  <m:r>
                                    <a:rPr lang="en-US" i="1">
                                      <a:latin typeface="Cambria Math"/>
                                    </a:rPr>
                                    <m:t>𝒂</m:t>
                                  </m:r>
                                  <m:r>
                                    <a:rPr lang="en-US" i="1">
                                      <a:latin typeface="Cambria Math"/>
                                    </a:rPr>
                                    <m:t>,</m:t>
                                  </m:r>
                                  <m:r>
                                    <a:rPr lang="en-US" i="1">
                                      <a:latin typeface="Cambria Math"/>
                                    </a:rPr>
                                    <m:t>𝒃</m:t>
                                  </m:r>
                                </m:e>
                              </m:d>
                            </m:e>
                          </m:nary>
                        </m:den>
                      </m:f>
                    </m:oMath>
                  </m:oMathPara>
                </a14:m>
                <a:endParaRPr lang="en-US"/>
              </a:p>
            </p:txBody>
          </p:sp>
        </mc:Choice>
        <mc:Fallback>
          <p:sp>
            <p:nvSpPr>
              <p:cNvPr id="5" name="Textfeld 4"/>
              <p:cNvSpPr txBox="1">
                <a:spLocks noRot="1" noChangeAspect="1" noMove="1" noResize="1" noEditPoints="1" noAdjustHandles="1" noChangeArrowheads="1" noChangeShapeType="1" noTextEdit="1"/>
              </p:cNvSpPr>
              <p:nvPr/>
            </p:nvSpPr>
            <p:spPr>
              <a:xfrm>
                <a:off x="770466" y="2282637"/>
                <a:ext cx="5025670" cy="721095"/>
              </a:xfrm>
              <a:prstGeom prst="rect">
                <a:avLst/>
              </a:prstGeom>
              <a:blipFill rotWithShape="1">
                <a:blip r:embed="rId4" cstate="print"/>
                <a:stretch>
                  <a:fillRect/>
                </a:stretch>
              </a:blipFill>
            </p:spPr>
            <p:txBody>
              <a:bodyPr/>
              <a:lstStyle/>
              <a:p>
                <a:r>
                  <a:rPr lang="de-DE">
                    <a:noFill/>
                  </a:rPr>
                  <a:t> </a:t>
                </a: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507288" cy="1143000"/>
          </a:xfrm>
        </p:spPr>
        <p:txBody>
          <a:bodyPr/>
          <a:lstStyle/>
          <a:p>
            <a:r>
              <a:rPr lang="zh-CN" altLang="en-US" dirty="0" smtClean="0"/>
              <a:t>子问题</a:t>
            </a:r>
            <a:r>
              <a:rPr lang="en-US" altLang="zh-CN" dirty="0" smtClean="0"/>
              <a:t>2</a:t>
            </a:r>
            <a:r>
              <a:rPr lang="zh-CN" altLang="en-US" dirty="0" smtClean="0"/>
              <a:t>：怎样根据近邻用户的打分进行预测？改进预测函数</a:t>
            </a:r>
            <a:endParaRPr lang="en-US" dirty="0"/>
          </a:p>
        </p:txBody>
      </p:sp>
      <p:sp>
        <p:nvSpPr>
          <p:cNvPr id="3" name="Inhaltsplatzhalter 2"/>
          <p:cNvSpPr>
            <a:spLocks noGrp="1"/>
          </p:cNvSpPr>
          <p:nvPr>
            <p:ph idx="1"/>
          </p:nvPr>
        </p:nvSpPr>
        <p:spPr/>
        <p:txBody>
          <a:bodyPr/>
          <a:lstStyle/>
          <a:p>
            <a:r>
              <a:rPr lang="zh-CN" altLang="en-US" dirty="0" smtClean="0"/>
              <a:t>所有邻居</a:t>
            </a:r>
            <a:r>
              <a:rPr lang="zh-CN" altLang="en-US" dirty="0"/>
              <a:t>的评分</a:t>
            </a:r>
            <a:r>
              <a:rPr lang="zh-CN" altLang="en-US" dirty="0" smtClean="0"/>
              <a:t>并非具有同等价值</a:t>
            </a:r>
            <a:endParaRPr lang="en-US" dirty="0" smtClean="0"/>
          </a:p>
          <a:p>
            <a:pPr lvl="1"/>
            <a:r>
              <a:rPr lang="zh-CN" altLang="en-US" dirty="0" smtClean="0"/>
              <a:t>如果在有争议的物品上持相同观点，则两个用户更相似</a:t>
            </a:r>
            <a:endParaRPr lang="en-US" dirty="0" smtClean="0"/>
          </a:p>
          <a:p>
            <a:pPr lvl="1"/>
            <a:r>
              <a:rPr lang="zh-CN" altLang="en-US" b="1" dirty="0" smtClean="0"/>
              <a:t>解决方案</a:t>
            </a:r>
            <a:r>
              <a:rPr lang="en-US" dirty="0" smtClean="0"/>
              <a:t>:  </a:t>
            </a:r>
            <a:r>
              <a:rPr lang="zh-CN" altLang="en-US" dirty="0" smtClean="0"/>
              <a:t>对差异性</a:t>
            </a:r>
            <a:r>
              <a:rPr lang="zh-CN" altLang="en-US" dirty="0"/>
              <a:t>更高</a:t>
            </a:r>
            <a:r>
              <a:rPr lang="zh-CN" altLang="en-US" dirty="0" smtClean="0"/>
              <a:t>的物品赋予更多权值</a:t>
            </a:r>
            <a:endParaRPr lang="en-US" dirty="0" smtClean="0"/>
          </a:p>
          <a:p>
            <a:r>
              <a:rPr lang="zh-CN" altLang="en-US" dirty="0" smtClean="0"/>
              <a:t>共同评价过的物品的数量影响用户之间的相似度</a:t>
            </a:r>
            <a:endParaRPr lang="en-US" dirty="0" smtClean="0"/>
          </a:p>
          <a:p>
            <a:pPr lvl="1"/>
            <a:r>
              <a:rPr lang="zh-CN" altLang="en-US" dirty="0" smtClean="0"/>
              <a:t>共同评价过的物品越多，则越相似</a:t>
            </a:r>
            <a:endParaRPr lang="en-US" dirty="0" smtClean="0"/>
          </a:p>
          <a:p>
            <a:r>
              <a:rPr lang="zh-CN" altLang="en-US" dirty="0" smtClean="0"/>
              <a:t>给相似度高的用户更高的权值</a:t>
            </a:r>
            <a:r>
              <a:rPr lang="en-US" dirty="0" smtClean="0"/>
              <a:t>, </a:t>
            </a:r>
            <a:r>
              <a:rPr lang="zh-CN" altLang="en-US" dirty="0" smtClean="0"/>
              <a:t>例如相似度值</a:t>
            </a:r>
            <a:r>
              <a:rPr lang="zh-CN" altLang="en-US" dirty="0"/>
              <a:t>接近</a:t>
            </a:r>
            <a:r>
              <a:rPr lang="en-US" altLang="zh-CN" dirty="0" smtClean="0"/>
              <a:t>1</a:t>
            </a:r>
            <a:r>
              <a:rPr lang="zh-CN" altLang="en-US" dirty="0" smtClean="0"/>
              <a:t>的用户。</a:t>
            </a:r>
            <a:endParaRPr lang="en-US" dirty="0" smtClean="0"/>
          </a:p>
          <a:p>
            <a:r>
              <a:rPr lang="zh-CN" altLang="en-US" dirty="0" smtClean="0"/>
              <a:t>选择近邻的个数</a:t>
            </a:r>
            <a:endParaRPr lang="en-US" dirty="0" smtClean="0"/>
          </a:p>
          <a:p>
            <a:pPr lvl="1"/>
            <a:r>
              <a:rPr lang="zh-CN" altLang="en-US" dirty="0" smtClean="0"/>
              <a:t>可以使用相似度阈值或固定数量的近邻</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Memory-based</a:t>
            </a:r>
            <a:r>
              <a:rPr lang="zh-CN" altLang="en-US" dirty="0" smtClean="0"/>
              <a:t> </a:t>
            </a:r>
            <a:r>
              <a:rPr lang="en-US" altLang="zh-CN" dirty="0" smtClean="0"/>
              <a:t>CF</a:t>
            </a:r>
            <a:r>
              <a:rPr lang="zh-CN" altLang="en-US" dirty="0" smtClean="0"/>
              <a:t> </a:t>
            </a:r>
            <a:r>
              <a:rPr lang="en-US" altLang="zh-CN" dirty="0" smtClean="0"/>
              <a:t>and</a:t>
            </a:r>
            <a:r>
              <a:rPr lang="zh-CN" altLang="en-US" dirty="0" smtClean="0"/>
              <a:t>  </a:t>
            </a:r>
            <a:r>
              <a:rPr lang="en-US" altLang="zh-CN" dirty="0" smtClean="0"/>
              <a:t>Model-based</a:t>
            </a:r>
            <a:r>
              <a:rPr lang="zh-CN" altLang="en-US" dirty="0" smtClean="0"/>
              <a:t> </a:t>
            </a:r>
            <a:r>
              <a:rPr lang="en-US" altLang="zh-CN" dirty="0" smtClean="0"/>
              <a:t>CF</a:t>
            </a:r>
            <a:endParaRPr lang="en-US" dirty="0"/>
          </a:p>
        </p:txBody>
      </p:sp>
      <p:sp>
        <p:nvSpPr>
          <p:cNvPr id="3" name="Inhaltsplatzhalter 2"/>
          <p:cNvSpPr>
            <a:spLocks noGrp="1"/>
          </p:cNvSpPr>
          <p:nvPr>
            <p:ph idx="1"/>
          </p:nvPr>
        </p:nvSpPr>
        <p:spPr/>
        <p:txBody>
          <a:bodyPr/>
          <a:lstStyle/>
          <a:p>
            <a:r>
              <a:rPr lang="en-US" altLang="zh-CN" dirty="0" smtClean="0"/>
              <a:t>User-based CF </a:t>
            </a:r>
            <a:r>
              <a:rPr lang="zh-CN" altLang="en-US" dirty="0" smtClean="0"/>
              <a:t>也被称作是</a:t>
            </a:r>
            <a:r>
              <a:rPr lang="en-US" altLang="zh-CN" dirty="0" smtClean="0"/>
              <a:t>memory-based CF</a:t>
            </a:r>
          </a:p>
          <a:p>
            <a:pPr lvl="1"/>
            <a:r>
              <a:rPr lang="zh-CN" altLang="en-US" dirty="0" smtClean="0"/>
              <a:t>评分矩阵直接用于寻找邻居</a:t>
            </a:r>
            <a:r>
              <a:rPr lang="en-US" altLang="zh-CN" dirty="0" smtClean="0"/>
              <a:t>/</a:t>
            </a:r>
            <a:r>
              <a:rPr lang="zh-CN" altLang="en-US" dirty="0" smtClean="0"/>
              <a:t>做预测</a:t>
            </a:r>
            <a:endParaRPr lang="en-US" altLang="zh-CN" dirty="0" smtClean="0"/>
          </a:p>
          <a:p>
            <a:pPr lvl="1"/>
            <a:r>
              <a:rPr lang="zh-CN" altLang="en-US" dirty="0" smtClean="0"/>
              <a:t>无法扩展于真实应用</a:t>
            </a:r>
            <a:endParaRPr lang="en-US" dirty="0" smtClean="0"/>
          </a:p>
          <a:p>
            <a:pPr lvl="1"/>
            <a:r>
              <a:rPr lang="zh-CN" altLang="en-US" dirty="0" smtClean="0"/>
              <a:t>大型</a:t>
            </a:r>
            <a:r>
              <a:rPr lang="zh-CN" altLang="en-US" dirty="0"/>
              <a:t>电子商务网站拥有数以千万计</a:t>
            </a:r>
            <a:r>
              <a:rPr lang="zh-CN" altLang="en-US" dirty="0" smtClean="0"/>
              <a:t>的用户和数</a:t>
            </a:r>
            <a:r>
              <a:rPr lang="zh-CN" altLang="en-US" dirty="0"/>
              <a:t>以百万计</a:t>
            </a:r>
            <a:r>
              <a:rPr lang="zh-CN" altLang="en-US" dirty="0" smtClean="0"/>
              <a:t>的物品</a:t>
            </a:r>
            <a:endParaRPr lang="en-US" dirty="0" smtClean="0"/>
          </a:p>
          <a:p>
            <a:r>
              <a:rPr lang="en-US" altLang="zh-CN" dirty="0" smtClean="0"/>
              <a:t>Model-Based CF</a:t>
            </a:r>
            <a:endParaRPr lang="en-US" dirty="0" smtClean="0"/>
          </a:p>
          <a:p>
            <a:pPr lvl="1"/>
            <a:r>
              <a:rPr lang="zh-CN" altLang="en-US" dirty="0" smtClean="0"/>
              <a:t>为处理大数据，存在一个“离线预处理”阶段或称“模型学习”阶段</a:t>
            </a:r>
            <a:endParaRPr lang="en-US" altLang="zh-CN" dirty="0" smtClean="0"/>
          </a:p>
          <a:p>
            <a:pPr lvl="1"/>
            <a:r>
              <a:rPr lang="zh-CN" altLang="en-US" dirty="0" smtClean="0"/>
              <a:t>在线运行时，只利用“学习得到”的模型进行预测</a:t>
            </a:r>
            <a:endParaRPr lang="en-US" dirty="0" smtClean="0"/>
          </a:p>
          <a:p>
            <a:pPr lvl="1"/>
            <a:r>
              <a:rPr lang="zh-CN" altLang="en-US" dirty="0" smtClean="0"/>
              <a:t>模型需要定期地进行更新</a:t>
            </a:r>
            <a:r>
              <a:rPr lang="en-US" altLang="zh-CN" dirty="0" smtClean="0"/>
              <a:t>/</a:t>
            </a:r>
            <a:r>
              <a:rPr lang="zh-CN" altLang="en-US" dirty="0" smtClean="0"/>
              <a:t>重新训练</a:t>
            </a:r>
            <a:endParaRPr lang="en-US" altLang="zh-CN" dirty="0" smtClean="0"/>
          </a:p>
          <a:p>
            <a:pPr lvl="1"/>
            <a:r>
              <a:rPr lang="zh-CN" altLang="en-US" dirty="0" smtClean="0"/>
              <a:t>模型的建立和更新，代价很大</a:t>
            </a:r>
            <a:endParaRPr lang="en-US" dirty="0" smtClean="0"/>
          </a:p>
          <a:p>
            <a:pPr lvl="1"/>
            <a:r>
              <a:rPr lang="en-US" altLang="zh-CN" dirty="0" smtClean="0"/>
              <a:t>Item-based CF</a:t>
            </a:r>
            <a:r>
              <a:rPr lang="zh-CN" altLang="en-US" dirty="0" smtClean="0"/>
              <a:t>可以看作是一种</a:t>
            </a:r>
            <a:r>
              <a:rPr lang="en-US" altLang="zh-CN" dirty="0" smtClean="0"/>
              <a:t>Model-based</a:t>
            </a:r>
            <a:r>
              <a:rPr lang="zh-CN" altLang="en-US" dirty="0" smtClean="0"/>
              <a:t> </a:t>
            </a:r>
            <a:r>
              <a:rPr lang="en-US" altLang="zh-CN" dirty="0" smtClean="0"/>
              <a:t>CF</a:t>
            </a: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Item-based</a:t>
            </a:r>
            <a:r>
              <a:rPr lang="zh-CN" altLang="en-US" dirty="0" smtClean="0"/>
              <a:t> </a:t>
            </a:r>
            <a:r>
              <a:rPr lang="en-US" altLang="zh-CN" dirty="0" smtClean="0"/>
              <a:t>CF</a:t>
            </a:r>
            <a:endParaRPr lang="en-US" dirty="0"/>
          </a:p>
        </p:txBody>
      </p:sp>
      <p:sp>
        <p:nvSpPr>
          <p:cNvPr id="3" name="Inhaltsplatzhalter 2"/>
          <p:cNvSpPr>
            <a:spLocks noGrp="1"/>
          </p:cNvSpPr>
          <p:nvPr>
            <p:ph idx="1"/>
          </p:nvPr>
        </p:nvSpPr>
        <p:spPr/>
        <p:txBody>
          <a:bodyPr/>
          <a:lstStyle/>
          <a:p>
            <a:r>
              <a:rPr lang="zh-CN" altLang="en-US" dirty="0" smtClean="0"/>
              <a:t>基本思路：</a:t>
            </a:r>
            <a:endParaRPr lang="en-US" dirty="0" smtClean="0"/>
          </a:p>
          <a:p>
            <a:pPr lvl="1"/>
            <a:r>
              <a:rPr lang="zh-CN" altLang="en-US" dirty="0" smtClean="0"/>
              <a:t>利用物品间的相似度，而不是用户间的相似度来进行预测</a:t>
            </a:r>
            <a:endParaRPr lang="en-US" dirty="0" smtClean="0"/>
          </a:p>
          <a:p>
            <a:r>
              <a:rPr lang="zh-CN" altLang="en-US" dirty="0" smtClean="0"/>
              <a:t>例子：</a:t>
            </a:r>
            <a:endParaRPr lang="en-US" dirty="0" smtClean="0"/>
          </a:p>
          <a:p>
            <a:pPr lvl="1"/>
            <a:r>
              <a:rPr lang="zh-CN" altLang="en-US" dirty="0" smtClean="0"/>
              <a:t>首先，找出与</a:t>
            </a:r>
            <a:r>
              <a:rPr lang="en-US" altLang="zh-CN" dirty="0" smtClean="0"/>
              <a:t>Item5</a:t>
            </a:r>
            <a:r>
              <a:rPr lang="zh-CN" altLang="en-US" dirty="0" smtClean="0"/>
              <a:t>相似的物品（子问题</a:t>
            </a:r>
            <a:r>
              <a:rPr lang="en-US" altLang="zh-CN" dirty="0" smtClean="0"/>
              <a:t>1</a:t>
            </a:r>
            <a:r>
              <a:rPr lang="zh-CN" altLang="en-US" dirty="0" smtClean="0"/>
              <a:t>）</a:t>
            </a:r>
            <a:endParaRPr lang="en-US" dirty="0" smtClean="0"/>
          </a:p>
          <a:p>
            <a:pPr lvl="1"/>
            <a:r>
              <a:rPr lang="zh-CN" altLang="en-US" dirty="0" smtClean="0"/>
              <a:t>然后，利用</a:t>
            </a:r>
            <a:r>
              <a:rPr lang="en-US" altLang="zh-CN" dirty="0" smtClean="0"/>
              <a:t>Alice</a:t>
            </a:r>
            <a:r>
              <a:rPr lang="zh-CN" altLang="en-US" dirty="0"/>
              <a:t>在</a:t>
            </a:r>
            <a:r>
              <a:rPr lang="zh-CN" altLang="en-US" dirty="0" smtClean="0"/>
              <a:t>这些物品上的评分预测</a:t>
            </a:r>
            <a:r>
              <a:rPr lang="en-US" altLang="zh-CN" dirty="0" smtClean="0"/>
              <a:t>Alice</a:t>
            </a:r>
            <a:r>
              <a:rPr lang="zh-CN" altLang="en-US" dirty="0" smtClean="0"/>
              <a:t>对</a:t>
            </a:r>
            <a:r>
              <a:rPr lang="en-US" altLang="zh-CN" dirty="0" smtClean="0"/>
              <a:t>Item5</a:t>
            </a:r>
            <a:r>
              <a:rPr lang="zh-CN" altLang="en-US" dirty="0" smtClean="0"/>
              <a:t>的评分（子问题</a:t>
            </a:r>
            <a:r>
              <a:rPr lang="en-US" altLang="zh-CN" dirty="0" smtClean="0"/>
              <a:t>2</a:t>
            </a:r>
            <a:r>
              <a:rPr lang="zh-CN" altLang="en-US" dirty="0" smtClean="0"/>
              <a:t>）</a:t>
            </a:r>
            <a:endParaRPr lang="en-US" dirty="0" smtClean="0"/>
          </a:p>
          <a:p>
            <a:endParaRPr lang="en-US" dirty="0"/>
          </a:p>
        </p:txBody>
      </p:sp>
      <p:graphicFrame>
        <p:nvGraphicFramePr>
          <p:cNvPr id="4" name="Tabelle 3"/>
          <p:cNvGraphicFramePr>
            <a:graphicFrameLocks noGrp="1"/>
          </p:cNvGraphicFramePr>
          <p:nvPr/>
        </p:nvGraphicFramePr>
        <p:xfrm>
          <a:off x="642910" y="3786190"/>
          <a:ext cx="6096000" cy="2225040"/>
        </p:xfrm>
        <a:graphic>
          <a:graphicData uri="http://schemas.openxmlformats.org/drawingml/2006/table">
            <a:tbl>
              <a:tblPr firstRow="1" bandRow="1">
                <a:tableStyleId>{00A15C55-8517-42AA-B614-E9B94910E393}</a:tableStyleId>
              </a:tblPr>
              <a:tblGrid>
                <a:gridCol w="1016000"/>
                <a:gridCol w="1016000"/>
                <a:gridCol w="1016000"/>
                <a:gridCol w="1016000"/>
                <a:gridCol w="1016000"/>
                <a:gridCol w="1016000"/>
              </a:tblGrid>
              <a:tr h="370840">
                <a:tc>
                  <a:txBody>
                    <a:bodyPr/>
                    <a:lstStyle/>
                    <a:p>
                      <a:pPr algn="ct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Alice</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800" baseline="0" dirty="0" smtClean="0">
                          <a:solidFill>
                            <a:schemeClr val="tx1"/>
                          </a:solidFill>
                          <a:latin typeface="Calibri" pitchFamily="34" charset="0"/>
                        </a:rPr>
                        <a:t>?</a:t>
                      </a:r>
                      <a:endParaRPr lang="en-US" sz="1800" baseline="0" dirty="0">
                        <a:solidFill>
                          <a:schemeClr val="tx1"/>
                        </a:solidFill>
                        <a:latin typeface="Calibri" pitchFamily="34" charset="0"/>
                      </a:endParaRPr>
                    </a:p>
                  </a:txBody>
                  <a:tcPr>
                    <a:solidFill>
                      <a:srgbClr val="FFC000"/>
                    </a:solidFill>
                  </a:tcPr>
                </a:tc>
              </a:tr>
              <a:tr h="370840">
                <a:tc>
                  <a:txBody>
                    <a:bodyPr/>
                    <a:lstStyle/>
                    <a:p>
                      <a:pPr algn="ctr"/>
                      <a:r>
                        <a:rPr lang="en-US" sz="1600" baseline="0" dirty="0" smtClean="0">
                          <a:latin typeface="Calibri" pitchFamily="34" charset="0"/>
                        </a:rPr>
                        <a:t>User1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bl>
          </a:graphicData>
        </a:graphic>
      </p:graphicFrame>
      <p:sp>
        <p:nvSpPr>
          <p:cNvPr id="6" name="Abgerundetes Rechteck 5"/>
          <p:cNvSpPr/>
          <p:nvPr/>
        </p:nvSpPr>
        <p:spPr bwMode="auto">
          <a:xfrm>
            <a:off x="5715008" y="4500570"/>
            <a:ext cx="1071570" cy="1571636"/>
          </a:xfrm>
          <a:prstGeom prst="roundRect">
            <a:avLst/>
          </a:prstGeom>
          <a:solidFill>
            <a:srgbClr val="FFC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nvGrpSpPr>
          <p:cNvPr id="5" name="Gruppieren 8"/>
          <p:cNvGrpSpPr/>
          <p:nvPr/>
        </p:nvGrpSpPr>
        <p:grpSpPr>
          <a:xfrm>
            <a:off x="1571604" y="4500570"/>
            <a:ext cx="4143404" cy="1571636"/>
            <a:chOff x="1571604" y="4000504"/>
            <a:chExt cx="4143404" cy="1643074"/>
          </a:xfrm>
        </p:grpSpPr>
        <p:sp>
          <p:nvSpPr>
            <p:cNvPr id="7" name="Abgerundetes Rechteck 6"/>
            <p:cNvSpPr/>
            <p:nvPr/>
          </p:nvSpPr>
          <p:spPr bwMode="auto">
            <a:xfrm>
              <a:off x="1571604" y="4000504"/>
              <a:ext cx="1071570" cy="1643074"/>
            </a:xfrm>
            <a:prstGeom prst="roundRect">
              <a:avLst/>
            </a:prstGeom>
            <a:solidFill>
              <a:schemeClr val="accent6">
                <a:lumMod val="75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8" name="Abgerundetes Rechteck 7"/>
            <p:cNvSpPr/>
            <p:nvPr/>
          </p:nvSpPr>
          <p:spPr bwMode="auto">
            <a:xfrm>
              <a:off x="4643438" y="4000504"/>
              <a:ext cx="1071570" cy="1643074"/>
            </a:xfrm>
            <a:prstGeom prst="roundRect">
              <a:avLst/>
            </a:prstGeom>
            <a:solidFill>
              <a:schemeClr val="accent6">
                <a:lumMod val="75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grpSp>
        <p:nvGrpSpPr>
          <p:cNvPr id="9" name="Gruppieren 15"/>
          <p:cNvGrpSpPr/>
          <p:nvPr/>
        </p:nvGrpSpPr>
        <p:grpSpPr>
          <a:xfrm>
            <a:off x="1906216" y="4060653"/>
            <a:ext cx="3560611" cy="511355"/>
            <a:chOff x="1906216" y="4060653"/>
            <a:chExt cx="3560611" cy="511355"/>
          </a:xfrm>
        </p:grpSpPr>
        <p:sp>
          <p:nvSpPr>
            <p:cNvPr id="14" name="Ellipse 13"/>
            <p:cNvSpPr/>
            <p:nvPr/>
          </p:nvSpPr>
          <p:spPr bwMode="auto">
            <a:xfrm>
              <a:off x="1906216" y="4071942"/>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5" name="Ellipse 14"/>
            <p:cNvSpPr/>
            <p:nvPr/>
          </p:nvSpPr>
          <p:spPr bwMode="auto">
            <a:xfrm>
              <a:off x="4966761" y="4060653"/>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子问题</a:t>
            </a:r>
            <a:r>
              <a:rPr lang="en-US" altLang="zh-CN" dirty="0" smtClean="0"/>
              <a:t>1</a:t>
            </a:r>
            <a:r>
              <a:rPr lang="zh-CN" altLang="en-US" dirty="0" smtClean="0"/>
              <a:t>：计算物品间的相似度，采用余弦</a:t>
            </a:r>
            <a:r>
              <a:rPr lang="zh-CN" altLang="en-US" dirty="0"/>
              <a:t>相似度</a:t>
            </a:r>
            <a:r>
              <a:rPr lang="zh-CN" altLang="en-US" dirty="0" smtClean="0"/>
              <a:t>度量</a:t>
            </a:r>
            <a:endParaRPr lang="en-US" dirty="0"/>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p:txBody>
              <a:bodyPr/>
              <a:lstStyle/>
              <a:p>
                <a:r>
                  <a:rPr lang="zh-CN" altLang="en-US" dirty="0" smtClean="0"/>
                  <a:t>在基于物品的协同过滤中产生</a:t>
                </a:r>
                <a:r>
                  <a:rPr lang="zh-CN" altLang="en-US" dirty="0"/>
                  <a:t>更好的</a:t>
                </a:r>
                <a:r>
                  <a:rPr lang="zh-CN" altLang="en-US" dirty="0" smtClean="0"/>
                  <a:t>结果</a:t>
                </a:r>
                <a:endParaRPr lang="en-US" altLang="zh-CN" dirty="0" smtClean="0"/>
              </a:p>
              <a:p>
                <a:r>
                  <a:rPr lang="zh-CN" altLang="en-US" dirty="0" smtClean="0"/>
                  <a:t>评分被视为</a:t>
                </a:r>
                <a:r>
                  <a:rPr lang="en-US" altLang="zh-CN" dirty="0" smtClean="0"/>
                  <a:t>n</a:t>
                </a:r>
                <a:r>
                  <a:rPr lang="zh-CN" altLang="en-US" dirty="0"/>
                  <a:t>维</a:t>
                </a:r>
                <a:r>
                  <a:rPr lang="zh-CN" altLang="en-US" dirty="0" smtClean="0"/>
                  <a:t>空间中的向量</a:t>
                </a:r>
                <a:endParaRPr lang="en-US" dirty="0" smtClean="0"/>
              </a:p>
              <a:p>
                <a:r>
                  <a:rPr lang="zh-CN" altLang="en-US" dirty="0" smtClean="0"/>
                  <a:t>用两个</a:t>
                </a:r>
                <a:r>
                  <a:rPr lang="zh-CN" altLang="en-US" dirty="0" smtClean="0"/>
                  <a:t>向量之间的夹角计算相似度</a:t>
                </a:r>
                <a:endParaRPr lang="en-US" altLang="zh-CN" dirty="0" smtClean="0"/>
              </a:p>
              <a:p>
                <a:endParaRPr lang="en-US" dirty="0" smtClean="0"/>
              </a:p>
              <a:p>
                <a:endParaRPr lang="en-US" dirty="0" smtClean="0"/>
              </a:p>
              <a:p>
                <a:r>
                  <a:rPr lang="zh-CN" altLang="en-US" dirty="0" smtClean="0"/>
                  <a:t>改进余弦</a:t>
                </a:r>
                <a:r>
                  <a:rPr lang="zh-CN" altLang="en-US" dirty="0"/>
                  <a:t>相似度</a:t>
                </a:r>
                <a:endParaRPr lang="en-US" dirty="0" smtClean="0"/>
              </a:p>
              <a:p>
                <a:pPr lvl="1"/>
                <a:r>
                  <a:rPr lang="zh-CN" altLang="en-US" dirty="0" smtClean="0"/>
                  <a:t>考虑平均用户评分</a:t>
                </a:r>
                <a:r>
                  <a:rPr lang="en-US" altLang="zh-CN" dirty="0" smtClean="0"/>
                  <a:t>,</a:t>
                </a:r>
                <a:r>
                  <a:rPr lang="zh-CN" altLang="en-US" dirty="0"/>
                  <a:t>改变原来的评</a:t>
                </a:r>
                <a:r>
                  <a:rPr lang="zh-CN" altLang="en-US" dirty="0" smtClean="0"/>
                  <a:t>分</a:t>
                </a:r>
                <a:endParaRPr lang="en-US" altLang="zh-CN" dirty="0" smtClean="0"/>
              </a:p>
              <a:p>
                <a:pPr lvl="1"/>
                <a14:m>
                  <m:oMath xmlns:m="http://schemas.openxmlformats.org/officeDocument/2006/math">
                    <m:r>
                      <a:rPr lang="en-US" i="1" dirty="0" smtClean="0">
                        <a:latin typeface="Cambria Math"/>
                      </a:rPr>
                      <m:t>𝑈</m:t>
                    </m:r>
                  </m:oMath>
                </a14:m>
                <a:r>
                  <a:rPr lang="en-US" dirty="0" smtClean="0"/>
                  <a:t>: </a:t>
                </a:r>
                <a:r>
                  <a:rPr lang="zh-CN" altLang="en-US" dirty="0" smtClean="0"/>
                  <a:t>同时对物品</a:t>
                </a:r>
                <a14:m>
                  <m:oMath xmlns:m="http://schemas.openxmlformats.org/officeDocument/2006/math">
                    <m:r>
                      <a:rPr lang="en-US" altLang="zh-CN" i="1" dirty="0">
                        <a:latin typeface="Cambria Math"/>
                      </a:rPr>
                      <m:t>𝑎</m:t>
                    </m:r>
                  </m:oMath>
                </a14:m>
                <a:r>
                  <a:rPr lang="en-US" altLang="zh-CN" dirty="0"/>
                  <a:t/>
                </a:r>
                <a:r>
                  <a:rPr lang="zh-CN" altLang="en-US" dirty="0" smtClean="0"/>
                  <a:t>和</a:t>
                </a:r>
                <a14:m>
                  <m:oMath xmlns:m="http://schemas.openxmlformats.org/officeDocument/2006/math">
                    <m:r>
                      <a:rPr lang="en-US" altLang="zh-CN" i="1" dirty="0">
                        <a:latin typeface="Cambria Math"/>
                      </a:rPr>
                      <m:t>𝑏</m:t>
                    </m:r>
                    <m:r>
                      <a:rPr lang="zh-CN" altLang="en-US" i="1" dirty="0" smtClean="0">
                        <a:latin typeface="Cambria Math"/>
                      </a:rPr>
                      <m:t>都评分</m:t>
                    </m:r>
                    <m:r>
                      <a:rPr lang="zh-CN" altLang="en-US" b="0" i="1" dirty="0" smtClean="0">
                        <a:latin typeface="Cambria Math"/>
                      </a:rPr>
                      <m:t>的</m:t>
                    </m:r>
                    <m:r>
                      <a:rPr lang="zh-CN" altLang="en-US" i="1" dirty="0">
                        <a:latin typeface="Cambria Math"/>
                      </a:rPr>
                      <m:t>用户集合</m:t>
                    </m:r>
                  </m:oMath>
                </a14:m>
                <a:endParaRPr lang="en-US" dirty="0" smtClean="0"/>
              </a:p>
              <a:p>
                <a:pPr lvl="1"/>
                <a:endParaRPr lang="en-US" dirty="0" smtClean="0"/>
              </a:p>
              <a:p>
                <a:pPr lvl="1"/>
                <a:endParaRPr lang="en-US"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cstate="print"/>
                <a:stretch>
                  <a:fillRect l="-593" t="-1078"/>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4" name="Textfeld 3"/>
              <p:cNvSpPr txBox="1"/>
              <p:nvPr/>
            </p:nvSpPr>
            <p:spPr>
              <a:xfrm>
                <a:off x="785557" y="2973977"/>
                <a:ext cx="2346283" cy="7863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𝒔𝒊𝒎</m:t>
                      </m:r>
                      <m:d>
                        <m:dPr>
                          <m:ctrlPr>
                            <a:rPr lang="en-US" b="1" i="1" smtClean="0">
                              <a:latin typeface="Cambria Math"/>
                            </a:rPr>
                          </m:ctrlPr>
                        </m:dPr>
                        <m:e>
                          <m:acc>
                            <m:accPr>
                              <m:chr m:val="⃗"/>
                              <m:ctrlPr>
                                <a:rPr lang="en-US" b="1" i="1" smtClean="0">
                                  <a:latin typeface="Cambria Math"/>
                                </a:rPr>
                              </m:ctrlPr>
                            </m:accPr>
                            <m:e>
                              <m:r>
                                <a:rPr lang="en-US" b="1" i="1" smtClean="0">
                                  <a:latin typeface="Cambria Math"/>
                                </a:rPr>
                                <m:t>𝒂</m:t>
                              </m:r>
                            </m:e>
                          </m:acc>
                          <m:r>
                            <a:rPr lang="en-US" b="1" i="1" smtClean="0">
                              <a:latin typeface="Cambria Math"/>
                            </a:rPr>
                            <m:t>,</m:t>
                          </m:r>
                          <m:acc>
                            <m:accPr>
                              <m:chr m:val="⃗"/>
                              <m:ctrlPr>
                                <a:rPr lang="en-US" b="1" i="1" smtClean="0">
                                  <a:latin typeface="Cambria Math"/>
                                </a:rPr>
                              </m:ctrlPr>
                            </m:accPr>
                            <m:e>
                              <m:r>
                                <a:rPr lang="en-US" b="1" i="1" smtClean="0">
                                  <a:latin typeface="Cambria Math"/>
                                </a:rPr>
                                <m:t>𝒃</m:t>
                              </m:r>
                            </m:e>
                          </m:acc>
                        </m:e>
                      </m:d>
                      <m:r>
                        <a:rPr lang="en-US" b="1" i="0" smtClean="0">
                          <a:latin typeface="Cambria Math"/>
                        </a:rPr>
                        <m:t>=</m:t>
                      </m:r>
                      <m:f>
                        <m:fPr>
                          <m:ctrlPr>
                            <a:rPr lang="en-US" b="1" i="1" smtClean="0">
                              <a:latin typeface="Cambria Math"/>
                            </a:rPr>
                          </m:ctrlPr>
                        </m:fPr>
                        <m:num>
                          <m:acc>
                            <m:accPr>
                              <m:chr m:val="⃗"/>
                              <m:ctrlPr>
                                <a:rPr lang="en-US" b="1" i="1" smtClean="0">
                                  <a:latin typeface="Cambria Math"/>
                                </a:rPr>
                              </m:ctrlPr>
                            </m:accPr>
                            <m:e>
                              <m:r>
                                <a:rPr lang="en-US" b="1" i="1" smtClean="0">
                                  <a:latin typeface="Cambria Math"/>
                                </a:rPr>
                                <m:t>𝒂</m:t>
                              </m:r>
                            </m:e>
                          </m:acc>
                          <m:r>
                            <a:rPr lang="en-US" b="1" i="1" smtClean="0">
                              <a:latin typeface="Cambria Math"/>
                              <a:ea typeface="Cambria Math"/>
                            </a:rPr>
                            <m:t>∙</m:t>
                          </m:r>
                          <m:acc>
                            <m:accPr>
                              <m:chr m:val="⃗"/>
                              <m:ctrlPr>
                                <a:rPr lang="en-US" b="1" i="1" smtClean="0">
                                  <a:latin typeface="Cambria Math"/>
                                  <a:ea typeface="Cambria Math"/>
                                </a:rPr>
                              </m:ctrlPr>
                            </m:accPr>
                            <m:e>
                              <m:r>
                                <a:rPr lang="en-US" b="1" i="1" smtClean="0">
                                  <a:latin typeface="Cambria Math"/>
                                  <a:ea typeface="Cambria Math"/>
                                </a:rPr>
                                <m:t>𝒃</m:t>
                              </m:r>
                            </m:e>
                          </m:acc>
                        </m:num>
                        <m:den>
                          <m:d>
                            <m:dPr>
                              <m:begChr m:val="|"/>
                              <m:endChr m:val="|"/>
                              <m:ctrlPr>
                                <a:rPr lang="en-US" b="1" i="1" smtClean="0">
                                  <a:latin typeface="Cambria Math"/>
                                </a:rPr>
                              </m:ctrlPr>
                            </m:dPr>
                            <m:e>
                              <m:acc>
                                <m:accPr>
                                  <m:chr m:val="⃗"/>
                                  <m:ctrlPr>
                                    <a:rPr lang="en-US" i="1">
                                      <a:latin typeface="Cambria Math"/>
                                    </a:rPr>
                                  </m:ctrlPr>
                                </m:accPr>
                                <m:e>
                                  <m:r>
                                    <a:rPr lang="en-US" i="1">
                                      <a:latin typeface="Cambria Math"/>
                                    </a:rPr>
                                    <m:t>𝒂</m:t>
                                  </m:r>
                                </m:e>
                              </m:acc>
                            </m:e>
                          </m:d>
                          <m:r>
                            <a:rPr lang="en-US" b="1" i="1" smtClean="0">
                              <a:latin typeface="Cambria Math"/>
                              <a:ea typeface="Cambria Math"/>
                            </a:rPr>
                            <m:t>∗|</m:t>
                          </m:r>
                          <m:acc>
                            <m:accPr>
                              <m:chr m:val="⃗"/>
                              <m:ctrlPr>
                                <a:rPr lang="en-US" i="1">
                                  <a:latin typeface="Cambria Math"/>
                                  <a:ea typeface="Cambria Math"/>
                                </a:rPr>
                              </m:ctrlPr>
                            </m:accPr>
                            <m:e>
                              <m:r>
                                <a:rPr lang="en-US" i="1">
                                  <a:latin typeface="Cambria Math"/>
                                  <a:ea typeface="Cambria Math"/>
                                </a:rPr>
                                <m:t>𝒃</m:t>
                              </m:r>
                            </m:e>
                          </m:acc>
                          <m:r>
                            <a:rPr lang="en-US" b="1" i="1" smtClean="0">
                              <a:latin typeface="Cambria Math"/>
                              <a:ea typeface="Cambria Math"/>
                            </a:rPr>
                            <m:t>|</m:t>
                          </m:r>
                        </m:den>
                      </m:f>
                    </m:oMath>
                  </m:oMathPara>
                </a14:m>
                <a:endParaRPr lang="en-US"/>
              </a:p>
            </p:txBody>
          </p:sp>
        </mc:Choice>
        <mc:Fallback>
          <p:sp>
            <p:nvSpPr>
              <p:cNvPr id="4" name="Textfeld 3"/>
              <p:cNvSpPr txBox="1">
                <a:spLocks noRot="1" noChangeAspect="1" noMove="1" noResize="1" noEditPoints="1" noAdjustHandles="1" noChangeArrowheads="1" noChangeShapeType="1" noTextEdit="1"/>
              </p:cNvSpPr>
              <p:nvPr/>
            </p:nvSpPr>
            <p:spPr>
              <a:xfrm>
                <a:off x="785557" y="2973977"/>
                <a:ext cx="2346283" cy="786369"/>
              </a:xfrm>
              <a:prstGeom prst="rect">
                <a:avLst/>
              </a:prstGeom>
              <a:blipFill rotWithShape="1">
                <a:blip r:embed="rId4" cstate="print"/>
                <a:stretch>
                  <a:fillRect/>
                </a:stretch>
              </a:blipFill>
            </p:spPr>
            <p:txBody>
              <a:bodyPr/>
              <a:lstStyle/>
              <a:p>
                <a:r>
                  <a:rPr lang="de-DE">
                    <a:noFill/>
                  </a:rPr>
                  <a:t> </a:t>
                </a:r>
              </a:p>
            </p:txBody>
          </p:sp>
        </mc:Fallback>
      </mc:AlternateContent>
      <mc:AlternateContent xmlns:mc="http://schemas.openxmlformats.org/markup-compatibility/2006">
        <mc:Choice xmlns="" xmlns:a14="http://schemas.microsoft.com/office/drawing/2010/main" Requires="a14">
          <p:sp>
            <p:nvSpPr>
              <p:cNvPr id="10" name="Textfeld 9"/>
              <p:cNvSpPr txBox="1"/>
              <p:nvPr/>
            </p:nvSpPr>
            <p:spPr>
              <a:xfrm>
                <a:off x="762907" y="5048906"/>
                <a:ext cx="5537285" cy="9723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𝒔𝒊𝒎</m:t>
                      </m:r>
                      <m:d>
                        <m:dPr>
                          <m:ctrlPr>
                            <a:rPr lang="en-US" i="1">
                              <a:latin typeface="Cambria Math"/>
                            </a:rPr>
                          </m:ctrlPr>
                        </m:dPr>
                        <m:e>
                          <m:acc>
                            <m:accPr>
                              <m:chr m:val="⃗"/>
                              <m:ctrlPr>
                                <a:rPr lang="en-US" i="1">
                                  <a:latin typeface="Cambria Math"/>
                                </a:rPr>
                              </m:ctrlPr>
                            </m:accPr>
                            <m:e>
                              <m:r>
                                <a:rPr lang="en-US" i="1">
                                  <a:latin typeface="Cambria Math"/>
                                </a:rPr>
                                <m:t>𝒂</m:t>
                              </m:r>
                            </m:e>
                          </m:acc>
                          <m:r>
                            <a:rPr lang="en-US" i="1">
                              <a:latin typeface="Cambria Math"/>
                            </a:rPr>
                            <m:t>,</m:t>
                          </m:r>
                          <m:acc>
                            <m:accPr>
                              <m:chr m:val="⃗"/>
                              <m:ctrlPr>
                                <a:rPr lang="en-US" i="1">
                                  <a:latin typeface="Cambria Math"/>
                                </a:rPr>
                              </m:ctrlPr>
                            </m:accPr>
                            <m:e>
                              <m:r>
                                <a:rPr lang="en-US" i="1">
                                  <a:latin typeface="Cambria Math"/>
                                </a:rPr>
                                <m:t>𝒃</m:t>
                              </m:r>
                            </m:e>
                          </m:acc>
                        </m:e>
                      </m:d>
                      <m:r>
                        <a:rPr lang="en-US" b="1" i="1" smtClean="0">
                          <a:latin typeface="Cambria Math"/>
                        </a:rPr>
                        <m:t>= </m:t>
                      </m:r>
                      <m:f>
                        <m:fPr>
                          <m:ctrlPr>
                            <a:rPr lang="en-US" b="1" i="1" smtClean="0">
                              <a:latin typeface="Cambria Math"/>
                            </a:rPr>
                          </m:ctrlPr>
                        </m:fPr>
                        <m:num>
                          <m:nary>
                            <m:naryPr>
                              <m:chr m:val="∑"/>
                              <m:supHide m:val="on"/>
                              <m:ctrlPr>
                                <a:rPr lang="en-US" b="1" i="1" smtClean="0">
                                  <a:latin typeface="Cambria Math"/>
                                </a:rPr>
                              </m:ctrlPr>
                            </m:naryPr>
                            <m:sub>
                              <m:r>
                                <m:rPr>
                                  <m:brk m:alnAt="7"/>
                                </m:rPr>
                                <a:rPr lang="en-US" b="1" i="1" smtClean="0">
                                  <a:latin typeface="Cambria Math"/>
                                </a:rPr>
                                <m:t>𝒖</m:t>
                              </m:r>
                              <m:r>
                                <a:rPr lang="en-US" b="1" i="1" smtClean="0">
                                  <a:latin typeface="Cambria Math"/>
                                  <a:ea typeface="Cambria Math"/>
                                </a:rPr>
                                <m:t>∈</m:t>
                              </m:r>
                              <m:r>
                                <a:rPr lang="en-US" b="1" i="1" smtClean="0">
                                  <a:latin typeface="Cambria Math"/>
                                  <a:ea typeface="Cambria Math"/>
                                </a:rPr>
                                <m:t>𝑼</m:t>
                              </m:r>
                            </m:sub>
                            <m:sup/>
                            <m:e>
                              <m:r>
                                <a:rPr lang="en-US" b="1" i="1" smtClean="0">
                                  <a:latin typeface="Cambria Math"/>
                                </a:rPr>
                                <m:t>(</m:t>
                              </m:r>
                              <m:sSub>
                                <m:sSubPr>
                                  <m:ctrlPr>
                                    <a:rPr lang="en-US" b="1" i="1" smtClean="0">
                                      <a:latin typeface="Cambria Math"/>
                                    </a:rPr>
                                  </m:ctrlPr>
                                </m:sSubPr>
                                <m:e>
                                  <m:r>
                                    <a:rPr lang="en-US" b="1" i="1" smtClean="0">
                                      <a:latin typeface="Cambria Math"/>
                                    </a:rPr>
                                    <m:t>𝒓</m:t>
                                  </m:r>
                                </m:e>
                                <m:sub>
                                  <m:r>
                                    <a:rPr lang="en-US" b="1" i="1" smtClean="0">
                                      <a:latin typeface="Cambria Math"/>
                                    </a:rPr>
                                    <m:t>𝒖</m:t>
                                  </m:r>
                                  <m:r>
                                    <a:rPr lang="en-US" b="1" i="1" smtClean="0">
                                      <a:latin typeface="Cambria Math"/>
                                    </a:rPr>
                                    <m:t>,</m:t>
                                  </m:r>
                                  <m:r>
                                    <a:rPr lang="en-US" b="1" i="1" smtClean="0">
                                      <a:latin typeface="Cambria Math"/>
                                    </a:rPr>
                                    <m:t>𝒂</m:t>
                                  </m:r>
                                </m:sub>
                              </m:sSub>
                              <m:r>
                                <a:rPr lang="en-US" b="1" i="1" smtClean="0">
                                  <a:latin typeface="Cambria Math"/>
                                </a:rPr>
                                <m:t>−</m:t>
                              </m:r>
                              <m:acc>
                                <m:accPr>
                                  <m:chr m:val="̅"/>
                                  <m:ctrlPr>
                                    <a:rPr lang="en-US" b="1" i="1" smtClean="0">
                                      <a:latin typeface="Cambria Math"/>
                                    </a:rPr>
                                  </m:ctrlPr>
                                </m:accPr>
                                <m:e>
                                  <m:sSub>
                                    <m:sSubPr>
                                      <m:ctrlPr>
                                        <a:rPr lang="en-US" b="1" i="1" smtClean="0">
                                          <a:latin typeface="Cambria Math"/>
                                        </a:rPr>
                                      </m:ctrlPr>
                                    </m:sSubPr>
                                    <m:e>
                                      <m:r>
                                        <a:rPr lang="en-US" b="1" i="1" smtClean="0">
                                          <a:latin typeface="Cambria Math"/>
                                        </a:rPr>
                                        <m:t>𝒓</m:t>
                                      </m:r>
                                    </m:e>
                                    <m:sub>
                                      <m:r>
                                        <a:rPr lang="en-US" b="1" i="1" smtClean="0">
                                          <a:latin typeface="Cambria Math"/>
                                        </a:rPr>
                                        <m:t>𝒖</m:t>
                                      </m:r>
                                    </m:sub>
                                  </m:sSub>
                                </m:e>
                              </m:acc>
                              <m:r>
                                <a:rPr lang="en-US" b="1" i="1" smtClean="0">
                                  <a:latin typeface="Cambria Math"/>
                                </a:rPr>
                                <m:t>)</m:t>
                              </m:r>
                              <m:r>
                                <a:rPr lang="en-US" i="1">
                                  <a:latin typeface="Cambria Math"/>
                                </a:rPr>
                                <m:t>(</m:t>
                              </m:r>
                              <m:sSub>
                                <m:sSubPr>
                                  <m:ctrlPr>
                                    <a:rPr lang="en-US" i="1">
                                      <a:latin typeface="Cambria Math"/>
                                    </a:rPr>
                                  </m:ctrlPr>
                                </m:sSubPr>
                                <m:e>
                                  <m:r>
                                    <a:rPr lang="en-US" i="1">
                                      <a:latin typeface="Cambria Math"/>
                                    </a:rPr>
                                    <m:t>𝒓</m:t>
                                  </m:r>
                                </m:e>
                                <m:sub>
                                  <m:r>
                                    <a:rPr lang="en-US" b="1" i="1" smtClean="0">
                                      <a:latin typeface="Cambria Math"/>
                                    </a:rPr>
                                    <m:t>𝒖</m:t>
                                  </m:r>
                                  <m:r>
                                    <a:rPr lang="en-US" i="1">
                                      <a:latin typeface="Cambria Math"/>
                                    </a:rPr>
                                    <m:t>,</m:t>
                                  </m:r>
                                  <m:r>
                                    <a:rPr lang="en-US" b="1" i="1" smtClean="0">
                                      <a:latin typeface="Cambria Math"/>
                                    </a:rPr>
                                    <m:t>𝒃</m:t>
                                  </m:r>
                                </m:sub>
                              </m:sSub>
                              <m:r>
                                <a:rPr lang="en-US" i="1">
                                  <a:latin typeface="Cambria Math"/>
                                </a:rPr>
                                <m:t>−</m:t>
                              </m:r>
                              <m:acc>
                                <m:accPr>
                                  <m:chr m:val="̅"/>
                                  <m:ctrlPr>
                                    <a:rPr lang="en-US" i="1" smtClean="0">
                                      <a:latin typeface="Cambria Math"/>
                                    </a:rPr>
                                  </m:ctrlPr>
                                </m:accPr>
                                <m:e>
                                  <m:sSub>
                                    <m:sSubPr>
                                      <m:ctrlPr>
                                        <a:rPr lang="en-US" b="1" i="1" smtClean="0">
                                          <a:latin typeface="Cambria Math"/>
                                        </a:rPr>
                                      </m:ctrlPr>
                                    </m:sSubPr>
                                    <m:e>
                                      <m:r>
                                        <a:rPr lang="en-US" b="1" i="1" smtClean="0">
                                          <a:latin typeface="Cambria Math"/>
                                        </a:rPr>
                                        <m:t>𝒓</m:t>
                                      </m:r>
                                    </m:e>
                                    <m:sub>
                                      <m:r>
                                        <a:rPr lang="en-US" b="1" i="1" smtClean="0">
                                          <a:latin typeface="Cambria Math"/>
                                        </a:rPr>
                                        <m:t>𝒖</m:t>
                                      </m:r>
                                    </m:sub>
                                  </m:sSub>
                                </m:e>
                              </m:acc>
                              <m:r>
                                <a:rPr lang="en-US" i="1">
                                  <a:latin typeface="Cambria Math"/>
                                </a:rPr>
                                <m:t>)</m:t>
                              </m:r>
                            </m:e>
                          </m:nary>
                        </m:num>
                        <m:den>
                          <m:rad>
                            <m:radPr>
                              <m:degHide m:val="on"/>
                              <m:ctrlPr>
                                <a:rPr lang="en-US" b="1" i="1" smtClean="0">
                                  <a:latin typeface="Cambria Math"/>
                                </a:rPr>
                              </m:ctrlPr>
                            </m:radPr>
                            <m:deg/>
                            <m:e>
                              <m:nary>
                                <m:naryPr>
                                  <m:chr m:val="∑"/>
                                  <m:supHide m:val="on"/>
                                  <m:ctrlPr>
                                    <a:rPr lang="en-US" i="1">
                                      <a:latin typeface="Cambria Math"/>
                                    </a:rPr>
                                  </m:ctrlPr>
                                </m:naryPr>
                                <m:sub>
                                  <m:r>
                                    <a:rPr lang="en-US" b="1" i="1" smtClean="0">
                                      <a:latin typeface="Cambria Math"/>
                                    </a:rPr>
                                    <m:t>𝒖</m:t>
                                  </m:r>
                                  <m:r>
                                    <a:rPr lang="en-US" i="1">
                                      <a:latin typeface="Cambria Math"/>
                                    </a:rPr>
                                    <m:t>∈</m:t>
                                  </m:r>
                                  <m:r>
                                    <a:rPr lang="en-US" b="1" i="1" smtClean="0">
                                      <a:latin typeface="Cambria Math"/>
                                    </a:rPr>
                                    <m:t>𝑼</m:t>
                                  </m:r>
                                </m:sub>
                                <m:sup/>
                                <m:e>
                                  <m:sSup>
                                    <m:sSupPr>
                                      <m:ctrlPr>
                                        <a:rPr lang="en-US" b="1" i="1" smtClean="0">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𝒓</m:t>
                                              </m:r>
                                            </m:e>
                                            <m:sub>
                                              <m:r>
                                                <a:rPr lang="en-US" b="1" i="1" smtClean="0">
                                                  <a:latin typeface="Cambria Math"/>
                                                </a:rPr>
                                                <m:t>𝒖</m:t>
                                              </m:r>
                                              <m:r>
                                                <a:rPr lang="en-US" i="1">
                                                  <a:latin typeface="Cambria Math"/>
                                                </a:rPr>
                                                <m:t>,</m:t>
                                              </m:r>
                                              <m:r>
                                                <a:rPr lang="en-US" b="1" i="1" smtClean="0">
                                                  <a:latin typeface="Cambria Math"/>
                                                </a:rPr>
                                                <m:t>𝒂</m:t>
                                              </m:r>
                                            </m:sub>
                                          </m:sSub>
                                          <m:r>
                                            <a:rPr lang="en-US" i="1">
                                              <a:latin typeface="Cambria Math"/>
                                            </a:rPr>
                                            <m:t>−</m:t>
                                          </m:r>
                                          <m:acc>
                                            <m:accPr>
                                              <m:chr m:val="̅"/>
                                              <m:ctrlPr>
                                                <a:rPr lang="en-US" i="1" smtClean="0">
                                                  <a:latin typeface="Cambria Math"/>
                                                </a:rPr>
                                              </m:ctrlPr>
                                            </m:accPr>
                                            <m:e>
                                              <m:sSub>
                                                <m:sSubPr>
                                                  <m:ctrlPr>
                                                    <a:rPr lang="en-US" b="1" i="1" smtClean="0">
                                                      <a:latin typeface="Cambria Math"/>
                                                    </a:rPr>
                                                  </m:ctrlPr>
                                                </m:sSubPr>
                                                <m:e>
                                                  <m:r>
                                                    <a:rPr lang="en-US" b="1" i="1" smtClean="0">
                                                      <a:latin typeface="Cambria Math"/>
                                                    </a:rPr>
                                                    <m:t>𝒓</m:t>
                                                  </m:r>
                                                </m:e>
                                                <m:sub>
                                                  <m:r>
                                                    <a:rPr lang="en-US" b="1" i="1" smtClean="0">
                                                      <a:latin typeface="Cambria Math"/>
                                                    </a:rPr>
                                                    <m:t>𝒖</m:t>
                                                  </m:r>
                                                </m:sub>
                                              </m:sSub>
                                            </m:e>
                                          </m:acc>
                                        </m:e>
                                      </m:d>
                                    </m:e>
                                    <m:sup>
                                      <m:r>
                                        <a:rPr lang="en-US" b="1" i="1" smtClean="0">
                                          <a:latin typeface="Cambria Math"/>
                                        </a:rPr>
                                        <m:t>𝟐</m:t>
                                      </m:r>
                                    </m:sup>
                                  </m:sSup>
                                </m:e>
                              </m:nary>
                            </m:e>
                          </m:rad>
                          <m:rad>
                            <m:radPr>
                              <m:degHide m:val="on"/>
                              <m:ctrlPr>
                                <a:rPr lang="en-US" i="1">
                                  <a:latin typeface="Cambria Math"/>
                                </a:rPr>
                              </m:ctrlPr>
                            </m:radPr>
                            <m:deg/>
                            <m:e>
                              <m:nary>
                                <m:naryPr>
                                  <m:chr m:val="∑"/>
                                  <m:supHide m:val="on"/>
                                  <m:ctrlPr>
                                    <a:rPr lang="en-US" i="1">
                                      <a:latin typeface="Cambria Math"/>
                                    </a:rPr>
                                  </m:ctrlPr>
                                </m:naryPr>
                                <m:sub>
                                  <m:r>
                                    <a:rPr lang="en-US" b="1" i="1" smtClean="0">
                                      <a:latin typeface="Cambria Math"/>
                                    </a:rPr>
                                    <m:t>𝒖</m:t>
                                  </m:r>
                                  <m:r>
                                    <a:rPr lang="en-US" i="1">
                                      <a:latin typeface="Cambria Math"/>
                                    </a:rPr>
                                    <m:t>∈</m:t>
                                  </m:r>
                                  <m:r>
                                    <a:rPr lang="en-US" b="1" i="1" smtClean="0">
                                      <a:latin typeface="Cambria Math"/>
                                    </a:rPr>
                                    <m:t>𝑼</m:t>
                                  </m: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𝒓</m:t>
                                              </m:r>
                                            </m:e>
                                            <m:sub>
                                              <m:r>
                                                <a:rPr lang="en-US" b="1" i="1" smtClean="0">
                                                  <a:latin typeface="Cambria Math"/>
                                                </a:rPr>
                                                <m:t>𝒖</m:t>
                                              </m:r>
                                              <m:r>
                                                <a:rPr lang="en-US" i="1">
                                                  <a:latin typeface="Cambria Math"/>
                                                </a:rPr>
                                                <m:t>,</m:t>
                                              </m:r>
                                              <m:r>
                                                <a:rPr lang="en-US" b="1" i="1" smtClean="0">
                                                  <a:latin typeface="Cambria Math"/>
                                                </a:rPr>
                                                <m:t>𝒃</m:t>
                                              </m:r>
                                            </m:sub>
                                          </m:sSub>
                                          <m:r>
                                            <a:rPr lang="en-US" i="1">
                                              <a:latin typeface="Cambria Math"/>
                                            </a:rPr>
                                            <m:t>−</m:t>
                                          </m:r>
                                          <m:acc>
                                            <m:accPr>
                                              <m:chr m:val="̅"/>
                                              <m:ctrlPr>
                                                <a:rPr lang="en-US" i="1" smtClean="0">
                                                  <a:latin typeface="Cambria Math"/>
                                                </a:rPr>
                                              </m:ctrlPr>
                                            </m:accPr>
                                            <m:e>
                                              <m:sSub>
                                                <m:sSubPr>
                                                  <m:ctrlPr>
                                                    <a:rPr lang="en-US" b="1" i="1" smtClean="0">
                                                      <a:latin typeface="Cambria Math"/>
                                                    </a:rPr>
                                                  </m:ctrlPr>
                                                </m:sSubPr>
                                                <m:e>
                                                  <m:r>
                                                    <a:rPr lang="en-US" b="1" i="1" smtClean="0">
                                                      <a:latin typeface="Cambria Math"/>
                                                    </a:rPr>
                                                    <m:t>𝒓</m:t>
                                                  </m:r>
                                                </m:e>
                                                <m:sub>
                                                  <m:r>
                                                    <a:rPr lang="en-US" b="1" i="1" smtClean="0">
                                                      <a:latin typeface="Cambria Math"/>
                                                    </a:rPr>
                                                    <m:t>𝒖</m:t>
                                                  </m:r>
                                                </m:sub>
                                              </m:sSub>
                                            </m:e>
                                          </m:acc>
                                        </m:e>
                                      </m:d>
                                    </m:e>
                                    <m:sup>
                                      <m:r>
                                        <a:rPr lang="en-US" i="1">
                                          <a:latin typeface="Cambria Math"/>
                                        </a:rPr>
                                        <m:t>𝟐</m:t>
                                      </m:r>
                                    </m:sup>
                                  </m:sSup>
                                </m:e>
                              </m:nary>
                            </m:e>
                          </m:rad>
                        </m:den>
                      </m:f>
                    </m:oMath>
                  </m:oMathPara>
                </a14:m>
                <a:endParaRPr lang="en-US"/>
              </a:p>
            </p:txBody>
          </p:sp>
        </mc:Choice>
        <mc:Fallback>
          <p:sp>
            <p:nvSpPr>
              <p:cNvPr id="10" name="Textfeld 9"/>
              <p:cNvSpPr txBox="1">
                <a:spLocks noRot="1" noChangeAspect="1" noMove="1" noResize="1" noEditPoints="1" noAdjustHandles="1" noChangeArrowheads="1" noChangeShapeType="1" noTextEdit="1"/>
              </p:cNvSpPr>
              <p:nvPr/>
            </p:nvSpPr>
            <p:spPr>
              <a:xfrm>
                <a:off x="762907" y="5048906"/>
                <a:ext cx="5537285" cy="972382"/>
              </a:xfrm>
              <a:prstGeom prst="rect">
                <a:avLst/>
              </a:prstGeom>
              <a:blipFill rotWithShape="1">
                <a:blip r:embed="rId5" cstate="print"/>
                <a:stretch>
                  <a:fillRect/>
                </a:stretch>
              </a:blipFill>
            </p:spPr>
            <p:txBody>
              <a:bodyPr/>
              <a:lstStyle/>
              <a:p>
                <a:r>
                  <a:rPr lang="de-DE">
                    <a:noFill/>
                  </a:rPr>
                  <a:t> </a:t>
                </a:r>
              </a:p>
            </p:txBody>
          </p:sp>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子问题</a:t>
            </a:r>
            <a:r>
              <a:rPr lang="en-US" altLang="zh-CN" dirty="0" smtClean="0"/>
              <a:t>2</a:t>
            </a:r>
            <a:r>
              <a:rPr lang="zh-CN" altLang="en-US" dirty="0" smtClean="0"/>
              <a:t>：根据近邻物品的打分进行预测</a:t>
            </a:r>
            <a:endParaRPr lang="en-US" dirty="0"/>
          </a:p>
        </p:txBody>
      </p:sp>
      <p:sp>
        <p:nvSpPr>
          <p:cNvPr id="3" name="Inhaltsplatzhalter 2"/>
          <p:cNvSpPr>
            <a:spLocks noGrp="1"/>
          </p:cNvSpPr>
          <p:nvPr>
            <p:ph idx="1"/>
          </p:nvPr>
        </p:nvSpPr>
        <p:spPr/>
        <p:txBody>
          <a:bodyPr/>
          <a:lstStyle/>
          <a:p>
            <a:r>
              <a:rPr lang="zh-CN" altLang="en-US" b="0" dirty="0" smtClean="0"/>
              <a:t>一个通用预测函数：</a:t>
            </a:r>
            <a:endParaRPr lang="en-US" b="0" dirty="0" smtClean="0"/>
          </a:p>
          <a:p>
            <a:endParaRPr lang="en-US" b="0" dirty="0" smtClean="0"/>
          </a:p>
          <a:p>
            <a:endParaRPr lang="en-US" b="0" dirty="0" smtClean="0"/>
          </a:p>
          <a:p>
            <a:endParaRPr lang="en-US" b="0" dirty="0" smtClean="0"/>
          </a:p>
          <a:p>
            <a:r>
              <a:rPr lang="zh-CN" altLang="en-US" b="0" dirty="0" smtClean="0"/>
              <a:t>近邻集合的规模通常限制在某个固定值</a:t>
            </a:r>
            <a:endParaRPr lang="en-US" b="0" dirty="0" smtClean="0"/>
          </a:p>
          <a:p>
            <a:r>
              <a:rPr lang="zh-CN" altLang="en-US" b="0" dirty="0" smtClean="0"/>
              <a:t>并非所有邻居都会被用于预测</a:t>
            </a:r>
            <a:endParaRPr lang="en-US" altLang="zh-CN" b="0" dirty="0" smtClean="0"/>
          </a:p>
          <a:p>
            <a:r>
              <a:rPr lang="en-US" altLang="zh-CN" b="0" dirty="0"/>
              <a:t>MovieLens</a:t>
            </a:r>
            <a:r>
              <a:rPr lang="zh-CN" altLang="en-US" b="0" dirty="0"/>
              <a:t>数据集的分析表明</a:t>
            </a:r>
            <a:r>
              <a:rPr lang="en-US" altLang="zh-CN" b="0" dirty="0"/>
              <a:t>,“</a:t>
            </a:r>
            <a:r>
              <a:rPr lang="zh-CN" altLang="en-US" b="0" dirty="0"/>
              <a:t>在大多数实际情况下</a:t>
            </a:r>
            <a:r>
              <a:rPr lang="en-US" altLang="zh-CN" b="0" dirty="0"/>
              <a:t>,</a:t>
            </a:r>
            <a:r>
              <a:rPr lang="en-US" altLang="zh-CN" b="0" dirty="0" smtClean="0"/>
              <a:t>20-50</a:t>
            </a:r>
            <a:r>
              <a:rPr lang="zh-CN" altLang="en-US" b="0" dirty="0" smtClean="0"/>
              <a:t>个邻居</a:t>
            </a:r>
            <a:r>
              <a:rPr lang="zh-CN" altLang="en-US" b="0" dirty="0"/>
              <a:t>似乎</a:t>
            </a:r>
            <a:r>
              <a:rPr lang="zh-CN" altLang="en-US" b="0" dirty="0" smtClean="0"/>
              <a:t>是比较合理”</a:t>
            </a:r>
            <a:r>
              <a:rPr lang="en-US" b="0" dirty="0" smtClean="0"/>
              <a:t> (</a:t>
            </a:r>
            <a:r>
              <a:rPr lang="en-US" b="0" dirty="0"/>
              <a:t>Herlocker et al. </a:t>
            </a:r>
            <a:r>
              <a:rPr lang="en-US" b="0" dirty="0" smtClean="0"/>
              <a:t>2002)</a:t>
            </a:r>
          </a:p>
        </p:txBody>
      </p:sp>
      <mc:AlternateContent xmlns:mc="http://schemas.openxmlformats.org/markup-compatibility/2006">
        <mc:Choice xmlns="" xmlns:a14="http://schemas.microsoft.com/office/drawing/2010/main" Requires="a14">
          <p:sp>
            <p:nvSpPr>
              <p:cNvPr id="5" name="Textfeld 4"/>
              <p:cNvSpPr txBox="1"/>
              <p:nvPr/>
            </p:nvSpPr>
            <p:spPr>
              <a:xfrm>
                <a:off x="770466" y="2282637"/>
                <a:ext cx="4629857" cy="753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𝒑𝒓𝒆𝒅</m:t>
                      </m:r>
                      <m:d>
                        <m:dPr>
                          <m:ctrlPr>
                            <a:rPr lang="en-US" b="1" i="1" smtClean="0">
                              <a:latin typeface="Cambria Math"/>
                            </a:rPr>
                          </m:ctrlPr>
                        </m:dPr>
                        <m:e>
                          <m:r>
                            <a:rPr lang="en-US" b="1" i="1" smtClean="0">
                              <a:latin typeface="Cambria Math"/>
                            </a:rPr>
                            <m:t>𝒖</m:t>
                          </m:r>
                          <m:r>
                            <a:rPr lang="en-US" b="1" i="1" smtClean="0">
                              <a:latin typeface="Cambria Math"/>
                            </a:rPr>
                            <m:t>,</m:t>
                          </m:r>
                          <m:r>
                            <a:rPr lang="en-US" b="1" i="1" smtClean="0">
                              <a:latin typeface="Cambria Math"/>
                            </a:rPr>
                            <m:t>𝒑</m:t>
                          </m:r>
                        </m:e>
                      </m:d>
                      <m:r>
                        <a:rPr lang="en-US" b="1" i="1" smtClean="0">
                          <a:latin typeface="Cambria Math"/>
                        </a:rPr>
                        <m:t>=</m:t>
                      </m:r>
                      <m:f>
                        <m:fPr>
                          <m:ctrlPr>
                            <a:rPr lang="en-US" b="1" i="1" smtClean="0">
                              <a:latin typeface="Cambria Math"/>
                            </a:rPr>
                          </m:ctrlPr>
                        </m:fPr>
                        <m:num>
                          <m:nary>
                            <m:naryPr>
                              <m:chr m:val="∑"/>
                              <m:limLoc m:val="subSup"/>
                              <m:supHide m:val="on"/>
                              <m:ctrlPr>
                                <a:rPr lang="en-US" b="1" i="1" smtClean="0">
                                  <a:latin typeface="Cambria Math"/>
                                </a:rPr>
                              </m:ctrlPr>
                            </m:naryPr>
                            <m:sub>
                              <m:r>
                                <m:rPr>
                                  <m:brk m:alnAt="9"/>
                                </m:rPr>
                                <a:rPr lang="en-US" b="1" i="1" smtClean="0">
                                  <a:latin typeface="Cambria Math"/>
                                </a:rPr>
                                <m:t>𝒊</m:t>
                              </m:r>
                              <m:r>
                                <a:rPr lang="en-US" b="1" i="1" smtClean="0">
                                  <a:latin typeface="Cambria Math"/>
                                  <a:ea typeface="Cambria Math"/>
                                </a:rPr>
                                <m:t>∈</m:t>
                              </m:r>
                              <m:r>
                                <a:rPr lang="en-US" b="1" i="1" smtClean="0">
                                  <a:latin typeface="Cambria Math"/>
                                  <a:ea typeface="Cambria Math"/>
                                </a:rPr>
                                <m:t>𝒓𝒂𝒕𝒆𝒅𝑰𝒕𝒆𝒎</m:t>
                              </m:r>
                              <m:r>
                                <a:rPr lang="en-US" b="1" i="1" smtClean="0">
                                  <a:latin typeface="Cambria Math"/>
                                  <a:ea typeface="Cambria Math"/>
                                </a:rPr>
                                <m:t>(</m:t>
                              </m:r>
                              <m:r>
                                <a:rPr lang="en-US" b="1" i="1" smtClean="0">
                                  <a:latin typeface="Cambria Math"/>
                                  <a:ea typeface="Cambria Math"/>
                                </a:rPr>
                                <m:t>𝒖</m:t>
                              </m:r>
                              <m:r>
                                <a:rPr lang="en-US" b="1" i="1" smtClean="0">
                                  <a:latin typeface="Cambria Math"/>
                                  <a:ea typeface="Cambria Math"/>
                                </a:rPr>
                                <m:t>)</m:t>
                              </m:r>
                            </m:sub>
                            <m:sup/>
                            <m:e>
                              <m:r>
                                <a:rPr lang="en-US" b="1" i="1" smtClean="0">
                                  <a:latin typeface="Cambria Math"/>
                                </a:rPr>
                                <m:t>𝒔𝒊𝒎</m:t>
                              </m:r>
                              <m:d>
                                <m:dPr>
                                  <m:ctrlPr>
                                    <a:rPr lang="en-US" b="1" i="1" smtClean="0">
                                      <a:latin typeface="Cambria Math"/>
                                    </a:rPr>
                                  </m:ctrlPr>
                                </m:dPr>
                                <m:e>
                                  <m:r>
                                    <a:rPr lang="en-US" b="1" i="1" smtClean="0">
                                      <a:latin typeface="Cambria Math"/>
                                    </a:rPr>
                                    <m:t>𝒊</m:t>
                                  </m:r>
                                  <m:r>
                                    <a:rPr lang="en-US" b="1" i="1" smtClean="0">
                                      <a:latin typeface="Cambria Math"/>
                                    </a:rPr>
                                    <m:t>,</m:t>
                                  </m:r>
                                  <m:r>
                                    <a:rPr lang="en-US" b="1" i="1" smtClean="0">
                                      <a:latin typeface="Cambria Math"/>
                                    </a:rPr>
                                    <m:t>𝒑</m:t>
                                  </m:r>
                                </m:e>
                              </m:d>
                              <m:r>
                                <a:rPr lang="en-US" b="1" i="1" smtClean="0">
                                  <a:latin typeface="Cambria Math"/>
                                </a:rPr>
                                <m:t>∗</m:t>
                              </m:r>
                              <m:sSub>
                                <m:sSubPr>
                                  <m:ctrlPr>
                                    <a:rPr lang="en-US" b="1" i="1" smtClean="0">
                                      <a:latin typeface="Cambria Math"/>
                                    </a:rPr>
                                  </m:ctrlPr>
                                </m:sSubPr>
                                <m:e>
                                  <m:r>
                                    <a:rPr lang="en-US" b="1" i="1" smtClean="0">
                                      <a:latin typeface="Cambria Math"/>
                                    </a:rPr>
                                    <m:t>𝒓</m:t>
                                  </m:r>
                                </m:e>
                                <m:sub>
                                  <m:r>
                                    <a:rPr lang="en-US" b="1" i="1" smtClean="0">
                                      <a:latin typeface="Cambria Math"/>
                                    </a:rPr>
                                    <m:t>𝒖</m:t>
                                  </m:r>
                                  <m:r>
                                    <a:rPr lang="en-US" b="1" i="1" smtClean="0">
                                      <a:latin typeface="Cambria Math"/>
                                    </a:rPr>
                                    <m:t>,</m:t>
                                  </m:r>
                                  <m:r>
                                    <a:rPr lang="en-US" b="1" i="1" smtClean="0">
                                      <a:latin typeface="Cambria Math"/>
                                    </a:rPr>
                                    <m:t>𝒊</m:t>
                                  </m:r>
                                </m:sub>
                              </m:sSub>
                            </m:e>
                          </m:nary>
                        </m:num>
                        <m:den>
                          <m:nary>
                            <m:naryPr>
                              <m:chr m:val="∑"/>
                              <m:limLoc m:val="subSup"/>
                              <m:supHide m:val="on"/>
                              <m:ctrlPr>
                                <a:rPr lang="en-US" i="1" smtClean="0">
                                  <a:latin typeface="Cambria Math"/>
                                </a:rPr>
                              </m:ctrlPr>
                            </m:naryPr>
                            <m:sub>
                              <m:r>
                                <m:rPr>
                                  <m:brk m:alnAt="9"/>
                                </m:rPr>
                                <a:rPr lang="en-US" i="1">
                                  <a:latin typeface="Cambria Math"/>
                                </a:rPr>
                                <m:t>𝒊</m:t>
                              </m:r>
                              <m:r>
                                <a:rPr lang="en-US" i="1">
                                  <a:latin typeface="Cambria Math"/>
                                  <a:ea typeface="Cambria Math"/>
                                </a:rPr>
                                <m:t>∈</m:t>
                              </m:r>
                              <m:r>
                                <a:rPr lang="en-US" i="1">
                                  <a:latin typeface="Cambria Math"/>
                                  <a:ea typeface="Cambria Math"/>
                                </a:rPr>
                                <m:t>𝒓𝒂𝒕𝒆𝒅𝑰𝒕𝒆𝒎</m:t>
                              </m:r>
                              <m:r>
                                <a:rPr lang="en-US" i="1">
                                  <a:latin typeface="Cambria Math"/>
                                  <a:ea typeface="Cambria Math"/>
                                </a:rPr>
                                <m:t>(</m:t>
                              </m:r>
                              <m:r>
                                <a:rPr lang="en-US" i="1">
                                  <a:latin typeface="Cambria Math"/>
                                  <a:ea typeface="Cambria Math"/>
                                </a:rPr>
                                <m:t>𝒖</m:t>
                              </m:r>
                              <m:r>
                                <a:rPr lang="en-US" i="1">
                                  <a:latin typeface="Cambria Math"/>
                                  <a:ea typeface="Cambria Math"/>
                                </a:rPr>
                                <m:t>)</m:t>
                              </m:r>
                            </m:sub>
                            <m:sup/>
                            <m:e>
                              <m:r>
                                <a:rPr lang="en-US" i="1">
                                  <a:latin typeface="Cambria Math"/>
                                </a:rPr>
                                <m:t>𝒔𝒊𝒎</m:t>
                              </m:r>
                              <m:d>
                                <m:dPr>
                                  <m:ctrlPr>
                                    <a:rPr lang="en-US" i="1">
                                      <a:latin typeface="Cambria Math"/>
                                    </a:rPr>
                                  </m:ctrlPr>
                                </m:dPr>
                                <m:e>
                                  <m:r>
                                    <a:rPr lang="en-US" i="1">
                                      <a:latin typeface="Cambria Math"/>
                                    </a:rPr>
                                    <m:t>𝒊</m:t>
                                  </m:r>
                                  <m:r>
                                    <a:rPr lang="en-US" i="1">
                                      <a:latin typeface="Cambria Math"/>
                                    </a:rPr>
                                    <m:t>,</m:t>
                                  </m:r>
                                  <m:r>
                                    <a:rPr lang="en-US" i="1">
                                      <a:latin typeface="Cambria Math"/>
                                    </a:rPr>
                                    <m:t>𝒑</m:t>
                                  </m:r>
                                </m:e>
                              </m:d>
                            </m:e>
                          </m:nary>
                        </m:den>
                      </m:f>
                    </m:oMath>
                  </m:oMathPara>
                </a14:m>
                <a:endParaRPr lang="en-US"/>
              </a:p>
            </p:txBody>
          </p:sp>
        </mc:Choice>
        <mc:Fallback>
          <p:sp>
            <p:nvSpPr>
              <p:cNvPr id="5" name="Textfeld 4"/>
              <p:cNvSpPr txBox="1">
                <a:spLocks noRot="1" noChangeAspect="1" noMove="1" noResize="1" noEditPoints="1" noAdjustHandles="1" noChangeArrowheads="1" noChangeShapeType="1" noTextEdit="1"/>
              </p:cNvSpPr>
              <p:nvPr/>
            </p:nvSpPr>
            <p:spPr>
              <a:xfrm>
                <a:off x="770466" y="2282637"/>
                <a:ext cx="4629857" cy="753411"/>
              </a:xfrm>
              <a:prstGeom prst="rect">
                <a:avLst/>
              </a:prstGeom>
              <a:blipFill rotWithShape="1">
                <a:blip r:embed="rId3" cstate="print"/>
                <a:stretch>
                  <a:fillRect/>
                </a:stretch>
              </a:blipFill>
            </p:spPr>
            <p:txBody>
              <a:bodyPr/>
              <a:lstStyle/>
              <a:p>
                <a:r>
                  <a:rPr lang="de-DE">
                    <a:noFill/>
                  </a:rPr>
                  <a:t> </a:t>
                </a:r>
              </a:p>
            </p:txBody>
          </p:sp>
        </mc:Fallback>
      </mc:AlternateContent>
    </p:spTree>
    <p:extLst>
      <p:ext uri="{BB962C8B-B14F-4D97-AF65-F5344CB8AC3E}">
        <p14:creationId xmlns="" xmlns:p14="http://schemas.microsoft.com/office/powerpoint/2010/main" val="355703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Item-based</a:t>
            </a:r>
            <a:r>
              <a:rPr lang="zh-CN" altLang="en-US" dirty="0" smtClean="0"/>
              <a:t> </a:t>
            </a:r>
            <a:r>
              <a:rPr lang="en-US" altLang="zh-CN" dirty="0" smtClean="0"/>
              <a:t>CF</a:t>
            </a:r>
            <a:r>
              <a:rPr lang="zh-CN" altLang="en-US" dirty="0" smtClean="0"/>
              <a:t>：离线数据预处理阶段（模型学习阶段）</a:t>
            </a:r>
            <a:endParaRPr lang="en-US" dirty="0"/>
          </a:p>
        </p:txBody>
      </p:sp>
      <p:sp>
        <p:nvSpPr>
          <p:cNvPr id="3" name="Inhaltsplatzhalter 2"/>
          <p:cNvSpPr>
            <a:spLocks noGrp="1"/>
          </p:cNvSpPr>
          <p:nvPr>
            <p:ph idx="1"/>
          </p:nvPr>
        </p:nvSpPr>
        <p:spPr>
          <a:xfrm>
            <a:off x="457200" y="1600200"/>
            <a:ext cx="8686800" cy="4525963"/>
          </a:xfrm>
        </p:spPr>
        <p:txBody>
          <a:bodyPr/>
          <a:lstStyle/>
          <a:p>
            <a:r>
              <a:rPr lang="en-US" altLang="zh-CN" dirty="0" smtClean="0"/>
              <a:t>Item-based</a:t>
            </a:r>
            <a:r>
              <a:rPr lang="zh-CN" altLang="en-US" dirty="0" smtClean="0"/>
              <a:t> </a:t>
            </a:r>
            <a:r>
              <a:rPr lang="en-US" altLang="zh-CN" dirty="0" smtClean="0"/>
              <a:t>CF</a:t>
            </a:r>
            <a:r>
              <a:rPr lang="zh-CN" altLang="en-US" dirty="0" smtClean="0"/>
              <a:t>本身并不能解决可伸缩性的问题</a:t>
            </a:r>
            <a:endParaRPr lang="en-US" dirty="0" smtClean="0"/>
          </a:p>
          <a:p>
            <a:r>
              <a:rPr lang="en-US" altLang="zh-CN" dirty="0"/>
              <a:t>Amazon.com</a:t>
            </a:r>
            <a:r>
              <a:rPr lang="zh-CN" altLang="en-US" dirty="0"/>
              <a:t>预处理方法</a:t>
            </a:r>
            <a:r>
              <a:rPr lang="en-US" dirty="0" smtClean="0"/>
              <a:t>(in 2003)</a:t>
            </a:r>
          </a:p>
          <a:p>
            <a:pPr lvl="1"/>
            <a:r>
              <a:rPr lang="zh-CN" altLang="en-US" dirty="0" smtClean="0"/>
              <a:t>提前</a:t>
            </a:r>
            <a:r>
              <a:rPr lang="zh-CN" altLang="en-US" dirty="0"/>
              <a:t>计算</a:t>
            </a:r>
            <a:r>
              <a:rPr lang="zh-CN" altLang="en-US" dirty="0" smtClean="0"/>
              <a:t>所有物品两两之间的相似度</a:t>
            </a:r>
            <a:endParaRPr lang="en-US" altLang="zh-CN" dirty="0" smtClean="0"/>
          </a:p>
          <a:p>
            <a:pPr lvl="1"/>
            <a:r>
              <a:rPr lang="zh-CN" altLang="en-US" dirty="0" smtClean="0"/>
              <a:t>在线运行时，因为算法只考虑用户已评分的物品，涉及的物品通常较少</a:t>
            </a:r>
            <a:endParaRPr lang="en-US" altLang="zh-CN" dirty="0" smtClean="0"/>
          </a:p>
          <a:p>
            <a:pPr lvl="1"/>
            <a:r>
              <a:rPr lang="zh-CN" altLang="en-US" dirty="0" smtClean="0"/>
              <a:t>物品之间的相似度应该</a:t>
            </a:r>
            <a:r>
              <a:rPr lang="zh-CN" altLang="en-US" dirty="0"/>
              <a:t>比</a:t>
            </a:r>
            <a:r>
              <a:rPr lang="zh-CN" altLang="en-US" dirty="0" smtClean="0"/>
              <a:t>用户之间的相似度更稳定，不需频繁更新</a:t>
            </a:r>
            <a:endParaRPr lang="en-US" dirty="0" smtClean="0"/>
          </a:p>
          <a:p>
            <a:r>
              <a:rPr lang="zh-CN" altLang="en-US" dirty="0" smtClean="0"/>
              <a:t>内存需求</a:t>
            </a:r>
            <a:endParaRPr lang="en-US" dirty="0" smtClean="0"/>
          </a:p>
          <a:p>
            <a:pPr lvl="1"/>
            <a:r>
              <a:rPr lang="zh-CN" altLang="en-US" dirty="0" smtClean="0"/>
              <a:t>要计算</a:t>
            </a:r>
            <a:r>
              <a:rPr lang="en-US" altLang="zh-CN" dirty="0" smtClean="0"/>
              <a:t>N</a:t>
            </a:r>
            <a:r>
              <a:rPr lang="zh-CN" altLang="en-US" dirty="0" smtClean="0"/>
              <a:t>个物品的相似度，理论上需要</a:t>
            </a:r>
            <a:r>
              <a:rPr lang="en-US" altLang="zh-CN" dirty="0" smtClean="0"/>
              <a:t>N</a:t>
            </a:r>
            <a:r>
              <a:rPr lang="en-US" altLang="zh-CN" baseline="30000" dirty="0" smtClean="0"/>
              <a:t>2</a:t>
            </a:r>
            <a:r>
              <a:rPr lang="en-US" altLang="zh-CN" dirty="0" smtClean="0"/>
              <a:t> </a:t>
            </a:r>
            <a:r>
              <a:rPr lang="zh-CN" altLang="en-US" dirty="0" smtClean="0"/>
              <a:t>内存</a:t>
            </a:r>
            <a:endParaRPr lang="en-US" dirty="0" smtClean="0"/>
          </a:p>
          <a:p>
            <a:pPr lvl="1"/>
            <a:r>
              <a:rPr lang="zh-CN" altLang="en-US" dirty="0" smtClean="0"/>
              <a:t>但实际上，物品数非常少（用户只对少数物品进行评分）</a:t>
            </a:r>
            <a:endParaRPr lang="en-US" dirty="0" smtClean="0"/>
          </a:p>
          <a:p>
            <a:pPr lvl="1"/>
            <a:r>
              <a:rPr lang="zh-CN" altLang="en-US" dirty="0" smtClean="0"/>
              <a:t>进一步减少内存的方法</a:t>
            </a:r>
            <a:endParaRPr lang="en-US" dirty="0" smtClean="0"/>
          </a:p>
          <a:p>
            <a:pPr lvl="2"/>
            <a:r>
              <a:rPr lang="zh-CN" altLang="en-US" dirty="0" smtClean="0"/>
              <a:t>任两个物品，当对其同时进行评分的用户数超过某个阈值时才予以考虑</a:t>
            </a:r>
            <a:endParaRPr lang="en-US" altLang="zh-CN" dirty="0" smtClean="0"/>
          </a:p>
          <a:p>
            <a:pPr lvl="2"/>
            <a:r>
              <a:rPr lang="zh-CN" altLang="en-US" dirty="0" smtClean="0"/>
              <a:t>限制近邻规模，挑选最相似的</a:t>
            </a:r>
            <a:r>
              <a:rPr lang="en-US" altLang="zh-CN" dirty="0" smtClean="0"/>
              <a:t>n</a:t>
            </a:r>
            <a:r>
              <a:rPr lang="zh-CN" altLang="en-US" dirty="0" smtClean="0"/>
              <a:t>个物品（可能会影响推荐准确度）</a:t>
            </a:r>
            <a:endParaRPr lang="en-US" dirty="0" smtClean="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关于显式评分</a:t>
            </a:r>
            <a:endParaRPr lang="en-US" dirty="0"/>
          </a:p>
        </p:txBody>
      </p:sp>
      <p:sp>
        <p:nvSpPr>
          <p:cNvPr id="3" name="Inhaltsplatzhalter 2"/>
          <p:cNvSpPr>
            <a:spLocks noGrp="1"/>
          </p:cNvSpPr>
          <p:nvPr>
            <p:ph idx="1"/>
          </p:nvPr>
        </p:nvSpPr>
        <p:spPr>
          <a:xfrm>
            <a:off x="457200" y="1207293"/>
            <a:ext cx="8543956" cy="4813995"/>
          </a:xfrm>
        </p:spPr>
        <p:txBody>
          <a:bodyPr/>
          <a:lstStyle/>
          <a:p>
            <a:r>
              <a:rPr lang="zh-CN" altLang="en-US" sz="1800" b="0" dirty="0" smtClean="0"/>
              <a:t>可能最准确</a:t>
            </a:r>
            <a:endParaRPr lang="en-US" sz="1800" b="0" dirty="0" smtClean="0"/>
          </a:p>
          <a:p>
            <a:r>
              <a:rPr lang="zh-CN" altLang="en-US" sz="1800" b="0" dirty="0" smtClean="0"/>
              <a:t>常采用五分制或七分制</a:t>
            </a:r>
            <a:endParaRPr lang="en-US" sz="1800" b="0" dirty="0" smtClean="0"/>
          </a:p>
          <a:p>
            <a:r>
              <a:rPr lang="zh-CN" altLang="en-US" sz="1800" b="0" dirty="0" smtClean="0"/>
              <a:t>学术界通常研究的课题</a:t>
            </a:r>
            <a:endParaRPr lang="en-US" sz="1800" b="0" dirty="0" smtClean="0"/>
          </a:p>
          <a:p>
            <a:pPr lvl="1"/>
            <a:r>
              <a:rPr lang="zh-CN" altLang="en-US" sz="1600" dirty="0" smtClean="0"/>
              <a:t>最佳评分粒度。例如，有研究表明评价电影时采用</a:t>
            </a:r>
            <a:r>
              <a:rPr lang="en-US" altLang="zh-CN" sz="1600" dirty="0" smtClean="0"/>
              <a:t>10</a:t>
            </a:r>
            <a:r>
              <a:rPr lang="zh-CN" altLang="en-US" sz="1600" dirty="0"/>
              <a:t>分制</a:t>
            </a:r>
            <a:r>
              <a:rPr lang="zh-CN" altLang="en-US" sz="1600" dirty="0" smtClean="0"/>
              <a:t>更容易被接受</a:t>
            </a:r>
            <a:endParaRPr lang="en-US" altLang="zh-CN" sz="1600" dirty="0" smtClean="0"/>
          </a:p>
          <a:p>
            <a:pPr lvl="1"/>
            <a:r>
              <a:rPr lang="en-US" altLang="zh-CN" sz="1600" dirty="0"/>
              <a:t>Goldberg </a:t>
            </a:r>
            <a:r>
              <a:rPr lang="zh-CN" altLang="en-US" sz="1600" dirty="0" smtClean="0"/>
              <a:t>讨论了在笑话推荐中选择的一种更精细的尺度</a:t>
            </a:r>
            <a:r>
              <a:rPr lang="en-US" sz="1600" dirty="0" smtClean="0"/>
              <a:t> (2001), </a:t>
            </a:r>
            <a:r>
              <a:rPr lang="zh-CN" altLang="en-US" sz="1600" dirty="0" smtClean="0"/>
              <a:t>使用了从</a:t>
            </a:r>
            <a:r>
              <a:rPr lang="en-US" altLang="zh-CN" sz="1600" dirty="0" smtClean="0"/>
              <a:t>-10</a:t>
            </a:r>
            <a:r>
              <a:rPr lang="zh-CN" altLang="en-US" sz="1600" dirty="0" smtClean="0"/>
              <a:t>到</a:t>
            </a:r>
            <a:r>
              <a:rPr lang="en-US" altLang="zh-CN" sz="1600" dirty="0" smtClean="0"/>
              <a:t>10</a:t>
            </a:r>
            <a:r>
              <a:rPr lang="zh-CN" altLang="en-US" sz="1600" dirty="0" smtClean="0"/>
              <a:t>的连续尺度，并且采取图形化的拖拉条</a:t>
            </a:r>
            <a:endParaRPr lang="en-US" sz="1600" dirty="0" smtClean="0"/>
          </a:p>
          <a:p>
            <a:pPr lvl="2"/>
            <a:r>
              <a:rPr lang="zh-CN" altLang="en-US" sz="1400" dirty="0" smtClean="0"/>
              <a:t>不像离散化方法，丢失精确性</a:t>
            </a:r>
            <a:endParaRPr lang="en-US" sz="1400" dirty="0" smtClean="0"/>
          </a:p>
          <a:p>
            <a:pPr lvl="2"/>
            <a:r>
              <a:rPr lang="zh-CN" altLang="en-US" sz="1400" dirty="0" smtClean="0"/>
              <a:t>可用</a:t>
            </a:r>
            <a:r>
              <a:rPr lang="zh-CN" altLang="en-US" sz="1400" dirty="0"/>
              <a:t>更细的粒度刻画用户偏好</a:t>
            </a:r>
            <a:endParaRPr lang="en-US" sz="1400" dirty="0" smtClean="0"/>
          </a:p>
          <a:p>
            <a:pPr lvl="2"/>
            <a:r>
              <a:rPr lang="zh-CN" altLang="en-US" sz="1400" dirty="0" smtClean="0"/>
              <a:t>用户更“喜欢”这种图形化交互方法</a:t>
            </a:r>
            <a:endParaRPr lang="en-US" sz="1400" dirty="0" smtClean="0"/>
          </a:p>
          <a:p>
            <a:pPr lvl="1"/>
            <a:r>
              <a:rPr lang="zh-CN" altLang="en-US" sz="1600" dirty="0" smtClean="0"/>
              <a:t>多维评分</a:t>
            </a:r>
            <a:r>
              <a:rPr lang="en-US" sz="1600" dirty="0" smtClean="0"/>
              <a:t> </a:t>
            </a:r>
            <a:r>
              <a:rPr lang="zh-CN" altLang="en-US" sz="1600" dirty="0" smtClean="0"/>
              <a:t>（如在对电影进行评分时，同时对演员和音效进行评分）</a:t>
            </a:r>
            <a:endParaRPr lang="en-US" sz="1600" dirty="0" smtClean="0"/>
          </a:p>
          <a:p>
            <a:r>
              <a:rPr lang="zh-CN" altLang="en-US" sz="1800" b="0" dirty="0" smtClean="0"/>
              <a:t>主要问题</a:t>
            </a:r>
            <a:endParaRPr lang="en-US" sz="1800" b="0" dirty="0" smtClean="0"/>
          </a:p>
          <a:p>
            <a:pPr lvl="1"/>
            <a:r>
              <a:rPr lang="zh-CN" altLang="en-US" sz="1600" dirty="0" smtClean="0"/>
              <a:t>用户并不总是愿意提供对物品的评分</a:t>
            </a:r>
            <a:endParaRPr lang="en-US" sz="1600" dirty="0" smtClean="0"/>
          </a:p>
          <a:p>
            <a:pPr lvl="2"/>
            <a:r>
              <a:rPr lang="zh-CN" altLang="en-US" sz="1400" dirty="0" smtClean="0"/>
              <a:t>可用的评分通常过少</a:t>
            </a:r>
            <a:r>
              <a:rPr lang="en-US" sz="1400" dirty="0" smtClean="0"/>
              <a:t>→</a:t>
            </a:r>
            <a:r>
              <a:rPr lang="zh-CN" altLang="en-US" sz="1400" dirty="0" smtClean="0"/>
              <a:t>评分矩阵稀疏</a:t>
            </a:r>
            <a:r>
              <a:rPr lang="en-US" sz="1400" dirty="0" smtClean="0"/>
              <a:t> → </a:t>
            </a:r>
            <a:r>
              <a:rPr lang="zh-CN" altLang="en-US" sz="1400" dirty="0" smtClean="0"/>
              <a:t>推荐效果差</a:t>
            </a:r>
            <a:endParaRPr lang="en-US" sz="1400" dirty="0" smtClean="0"/>
          </a:p>
          <a:p>
            <a:pPr lvl="1"/>
            <a:r>
              <a:rPr lang="zh-CN" altLang="en-US" sz="1600" dirty="0" smtClean="0"/>
              <a:t>怎样能够鼓励用户对更多物品评分？</a:t>
            </a:r>
            <a:endParaRPr lang="en-US" sz="16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关于隐式</a:t>
            </a:r>
            <a:r>
              <a:rPr lang="zh-CN" altLang="en-US" dirty="0"/>
              <a:t>评分</a:t>
            </a:r>
            <a:endParaRPr lang="en-US" dirty="0"/>
          </a:p>
        </p:txBody>
      </p:sp>
      <p:sp>
        <p:nvSpPr>
          <p:cNvPr id="3" name="Inhaltsplatzhalter 2"/>
          <p:cNvSpPr>
            <a:spLocks noGrp="1"/>
          </p:cNvSpPr>
          <p:nvPr>
            <p:ph idx="1"/>
          </p:nvPr>
        </p:nvSpPr>
        <p:spPr>
          <a:xfrm>
            <a:off x="457200" y="1279301"/>
            <a:ext cx="8543956" cy="4813995"/>
          </a:xfrm>
        </p:spPr>
        <p:txBody>
          <a:bodyPr/>
          <a:lstStyle/>
          <a:p>
            <a:r>
              <a:rPr lang="zh-CN" altLang="en-US" b="0" dirty="0" smtClean="0"/>
              <a:t>某些内嵌了推荐系统的网店或应用可以收集隐式评分</a:t>
            </a:r>
            <a:endParaRPr lang="en-US" b="0" dirty="0" smtClean="0"/>
          </a:p>
          <a:p>
            <a:r>
              <a:rPr lang="zh-CN" altLang="en-US" b="0" dirty="0" smtClean="0"/>
              <a:t>例如，用户购买</a:t>
            </a:r>
            <a:r>
              <a:rPr lang="zh-CN" altLang="en-US" b="0" dirty="0"/>
              <a:t>一</a:t>
            </a:r>
            <a:r>
              <a:rPr lang="zh-CN" altLang="en-US" b="0" dirty="0" smtClean="0"/>
              <a:t>个物品</a:t>
            </a:r>
            <a:r>
              <a:rPr lang="en-US" altLang="zh-CN" b="0" dirty="0" smtClean="0"/>
              <a:t>,</a:t>
            </a:r>
            <a:r>
              <a:rPr lang="zh-CN" altLang="en-US" b="0" dirty="0" smtClean="0"/>
              <a:t> 可解释为正向评分</a:t>
            </a:r>
            <a:endParaRPr lang="en-US" altLang="zh-CN" b="0" dirty="0" smtClean="0"/>
          </a:p>
          <a:p>
            <a:r>
              <a:rPr lang="zh-CN" altLang="en-US" b="0" dirty="0" smtClean="0"/>
              <a:t>又如，点击</a:t>
            </a:r>
            <a:r>
              <a:rPr lang="en-US" altLang="zh-CN" b="0" dirty="0" smtClean="0"/>
              <a:t>,</a:t>
            </a:r>
            <a:r>
              <a:rPr lang="zh-CN" altLang="en-US" b="0" dirty="0" smtClean="0"/>
              <a:t>页面浏览</a:t>
            </a:r>
            <a:r>
              <a:rPr lang="en-US" altLang="zh-CN" b="0" dirty="0" smtClean="0"/>
              <a:t>,</a:t>
            </a:r>
            <a:r>
              <a:rPr lang="zh-CN" altLang="en-US" b="0" dirty="0" smtClean="0"/>
              <a:t> 在</a:t>
            </a:r>
            <a:r>
              <a:rPr lang="zh-CN" altLang="en-US" b="0" dirty="0"/>
              <a:t>一些</a:t>
            </a:r>
            <a:r>
              <a:rPr lang="zh-CN" altLang="en-US" b="0" dirty="0" smtClean="0"/>
              <a:t>页面上停留的时间</a:t>
            </a:r>
            <a:r>
              <a:rPr lang="en-US" altLang="zh-CN" b="0" dirty="0" smtClean="0"/>
              <a:t>,</a:t>
            </a:r>
            <a:r>
              <a:rPr lang="zh-CN" altLang="en-US" b="0" dirty="0" smtClean="0"/>
              <a:t>试用样品的下载</a:t>
            </a:r>
            <a:r>
              <a:rPr lang="en-US" altLang="zh-CN" b="0" dirty="0" smtClean="0"/>
              <a:t>……</a:t>
            </a:r>
            <a:endParaRPr lang="en-US" b="0" dirty="0" smtClean="0"/>
          </a:p>
          <a:p>
            <a:r>
              <a:rPr lang="zh-CN" altLang="en-US" b="0" dirty="0" smtClean="0"/>
              <a:t>隐</a:t>
            </a:r>
            <a:r>
              <a:rPr lang="zh-CN" altLang="en-US" b="0" dirty="0"/>
              <a:t>式评分</a:t>
            </a:r>
            <a:r>
              <a:rPr lang="zh-CN" altLang="en-US" b="0" dirty="0" smtClean="0"/>
              <a:t>可以持续不断地收集</a:t>
            </a:r>
            <a:r>
              <a:rPr lang="en-US" altLang="zh-CN" b="0" dirty="0"/>
              <a:t>,</a:t>
            </a:r>
            <a:r>
              <a:rPr lang="zh-CN" altLang="en-US" b="0" dirty="0"/>
              <a:t>不</a:t>
            </a:r>
            <a:r>
              <a:rPr lang="zh-CN" altLang="en-US" b="0" dirty="0" smtClean="0"/>
              <a:t>需要用户额外的付出</a:t>
            </a:r>
            <a:endParaRPr lang="en-US" b="0" dirty="0" smtClean="0"/>
          </a:p>
          <a:p>
            <a:r>
              <a:rPr lang="zh-CN" altLang="en-US" b="0" dirty="0" smtClean="0"/>
              <a:t>主要问题</a:t>
            </a:r>
            <a:endParaRPr lang="en-US" b="0" dirty="0" smtClean="0"/>
          </a:p>
          <a:p>
            <a:pPr lvl="1"/>
            <a:r>
              <a:rPr lang="zh-CN" altLang="en-US" sz="2000" b="0" dirty="0" smtClean="0"/>
              <a:t>难以正确诠释用户的行为</a:t>
            </a:r>
            <a:endParaRPr lang="en-US" sz="2000" b="0" dirty="0" smtClean="0"/>
          </a:p>
          <a:p>
            <a:pPr lvl="1"/>
            <a:r>
              <a:rPr lang="zh-CN" altLang="en-US" sz="2000" b="0" dirty="0" smtClean="0"/>
              <a:t>例如，用户</a:t>
            </a:r>
            <a:r>
              <a:rPr lang="zh-CN" altLang="en-US" sz="2000" dirty="0" smtClean="0"/>
              <a:t>只是为朋友买书，可能自己并不喜欢</a:t>
            </a:r>
            <a:endParaRPr lang="en-US" sz="2000" b="0" dirty="0" smtClean="0"/>
          </a:p>
          <a:p>
            <a:r>
              <a:rPr lang="zh-CN" altLang="en-US" b="0" dirty="0" smtClean="0"/>
              <a:t>协同推荐时除了使用显式评分外，还可以使用隐式评分。前提是能够对隐性评分进行正确诠释</a:t>
            </a:r>
            <a:endParaRPr lang="en-US" b="0" dirty="0" smtClean="0"/>
          </a:p>
        </p:txBody>
      </p:sp>
    </p:spTree>
    <p:extLst>
      <p:ext uri="{BB962C8B-B14F-4D97-AF65-F5344CB8AC3E}">
        <p14:creationId xmlns="" xmlns:p14="http://schemas.microsoft.com/office/powerpoint/2010/main" val="42326900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协同过滤的数据稀疏问题</a:t>
            </a:r>
            <a:endParaRPr lang="en-US" dirty="0"/>
          </a:p>
        </p:txBody>
      </p:sp>
      <p:sp>
        <p:nvSpPr>
          <p:cNvPr id="3" name="Inhaltsplatzhalter 2"/>
          <p:cNvSpPr>
            <a:spLocks noGrp="1"/>
          </p:cNvSpPr>
          <p:nvPr>
            <p:ph idx="1"/>
          </p:nvPr>
        </p:nvSpPr>
        <p:spPr>
          <a:xfrm>
            <a:off x="457200" y="1412776"/>
            <a:ext cx="8435280" cy="4525963"/>
          </a:xfrm>
        </p:spPr>
        <p:txBody>
          <a:bodyPr/>
          <a:lstStyle/>
          <a:p>
            <a:r>
              <a:rPr lang="zh-CN" altLang="en-US" dirty="0" smtClean="0"/>
              <a:t>冷启动</a:t>
            </a:r>
            <a:endParaRPr lang="en-US" dirty="0" smtClean="0"/>
          </a:p>
          <a:p>
            <a:pPr lvl="1"/>
            <a:r>
              <a:rPr lang="zh-CN" altLang="en-US" dirty="0" smtClean="0"/>
              <a:t>如何推荐新物品？如何向新用户进行推荐？</a:t>
            </a:r>
            <a:endParaRPr lang="en-US" dirty="0" smtClean="0"/>
          </a:p>
          <a:p>
            <a:r>
              <a:rPr lang="zh-CN" altLang="en-US" dirty="0" smtClean="0"/>
              <a:t>直接做法</a:t>
            </a:r>
            <a:endParaRPr lang="en-US" dirty="0" smtClean="0"/>
          </a:p>
          <a:p>
            <a:pPr lvl="1"/>
            <a:r>
              <a:rPr lang="zh-CN" altLang="en-US" dirty="0" smtClean="0"/>
              <a:t>询问</a:t>
            </a:r>
            <a:r>
              <a:rPr lang="en-US" altLang="zh-CN" dirty="0" smtClean="0"/>
              <a:t>/</a:t>
            </a:r>
            <a:r>
              <a:rPr lang="zh-CN" altLang="en-US" dirty="0" smtClean="0"/>
              <a:t>促使用户</a:t>
            </a:r>
            <a:r>
              <a:rPr lang="zh-CN" altLang="en-US" dirty="0"/>
              <a:t>评价一组项目</a:t>
            </a:r>
            <a:endParaRPr lang="en-US" dirty="0" smtClean="0"/>
          </a:p>
          <a:p>
            <a:pPr lvl="1"/>
            <a:r>
              <a:rPr lang="zh-CN" altLang="en-US" dirty="0" smtClean="0"/>
              <a:t>初始阶段使用其他方法（例如基于内容、统计或</a:t>
            </a:r>
            <a:r>
              <a:rPr lang="zh-CN" altLang="en-US" dirty="0"/>
              <a:t>简单的非</a:t>
            </a:r>
            <a:r>
              <a:rPr lang="zh-CN" altLang="en-US" dirty="0" smtClean="0"/>
              <a:t>个性化推荐）</a:t>
            </a:r>
            <a:r>
              <a:rPr lang="en-US" dirty="0" smtClean="0"/>
              <a:t>  </a:t>
            </a:r>
          </a:p>
          <a:p>
            <a:pPr lvl="1"/>
            <a:r>
              <a:rPr lang="zh-CN" altLang="en-US" dirty="0" smtClean="0"/>
              <a:t>缺省投票：给</a:t>
            </a:r>
            <a:r>
              <a:rPr lang="zh-CN" altLang="en-US" dirty="0"/>
              <a:t>只有一两个</a:t>
            </a:r>
            <a:r>
              <a:rPr lang="zh-CN" altLang="en-US" dirty="0" smtClean="0"/>
              <a:t>用户评分的物品赋以缺省值</a:t>
            </a:r>
            <a:r>
              <a:rPr lang="en-US" altLang="zh-CN" dirty="0"/>
              <a:t>(Breese et al. 1998)</a:t>
            </a:r>
            <a:endParaRPr lang="en-US" dirty="0" smtClean="0"/>
          </a:p>
          <a:p>
            <a:r>
              <a:rPr lang="zh-CN" altLang="en-US" dirty="0" smtClean="0"/>
              <a:t>其他策略</a:t>
            </a:r>
            <a:endParaRPr lang="en-US" dirty="0" smtClean="0"/>
          </a:p>
          <a:p>
            <a:pPr lvl="1"/>
            <a:r>
              <a:rPr lang="zh-CN" altLang="en-US" dirty="0" smtClean="0"/>
              <a:t>使用更优的算法</a:t>
            </a:r>
            <a:r>
              <a:rPr lang="en-US" dirty="0" smtClean="0"/>
              <a:t> </a:t>
            </a:r>
            <a:r>
              <a:rPr lang="zh-CN" altLang="en-US" dirty="0" smtClean="0"/>
              <a:t>（超越最近邻）</a:t>
            </a:r>
            <a:endParaRPr lang="en-US" dirty="0" smtClean="0"/>
          </a:p>
          <a:p>
            <a:pPr lvl="1"/>
            <a:r>
              <a:rPr lang="zh-CN" altLang="en-US" dirty="0" smtClean="0"/>
              <a:t>比如：在基于最近邻的协同过滤中，如果足够</a:t>
            </a:r>
            <a:r>
              <a:rPr lang="zh-CN" altLang="en-US" dirty="0"/>
              <a:t>相似的</a:t>
            </a:r>
            <a:r>
              <a:rPr lang="zh-CN" altLang="en-US" dirty="0" smtClean="0"/>
              <a:t>邻居数太少</a:t>
            </a:r>
            <a:r>
              <a:rPr lang="en-US" altLang="zh-CN" dirty="0" smtClean="0"/>
              <a:t>,</a:t>
            </a:r>
            <a:r>
              <a:rPr lang="zh-CN" altLang="en-US" dirty="0" smtClean="0"/>
              <a:t>则不足以做出</a:t>
            </a:r>
            <a:r>
              <a:rPr lang="zh-CN" altLang="en-US" dirty="0"/>
              <a:t>正确的</a:t>
            </a:r>
            <a:r>
              <a:rPr lang="zh-CN" altLang="en-US" dirty="0" smtClean="0"/>
              <a:t>预测。这时可以考虑近邻的“传递性”。即，</a:t>
            </a:r>
            <a:r>
              <a:rPr lang="en-US" altLang="zh-CN" dirty="0" smtClean="0"/>
              <a:t>A</a:t>
            </a:r>
            <a:r>
              <a:rPr lang="zh-CN" altLang="en-US" dirty="0" smtClean="0"/>
              <a:t>与</a:t>
            </a:r>
            <a:r>
              <a:rPr lang="en-US" altLang="zh-CN" dirty="0" smtClean="0"/>
              <a:t>B</a:t>
            </a:r>
            <a:r>
              <a:rPr lang="zh-CN" altLang="en-US" dirty="0" smtClean="0"/>
              <a:t>相似（</a:t>
            </a:r>
            <a:r>
              <a:rPr lang="en-US" altLang="zh-CN" dirty="0" smtClean="0"/>
              <a:t>A</a:t>
            </a:r>
            <a:r>
              <a:rPr lang="zh-CN" altLang="en-US" dirty="0" smtClean="0"/>
              <a:t>是</a:t>
            </a:r>
            <a:r>
              <a:rPr lang="en-US" altLang="zh-CN" dirty="0" smtClean="0"/>
              <a:t>B</a:t>
            </a:r>
            <a:r>
              <a:rPr lang="zh-CN" altLang="en-US" dirty="0" smtClean="0"/>
              <a:t>的近邻），</a:t>
            </a:r>
            <a:r>
              <a:rPr lang="en-US" altLang="zh-CN" dirty="0" smtClean="0"/>
              <a:t>B</a:t>
            </a:r>
            <a:r>
              <a:rPr lang="zh-CN" altLang="en-US" dirty="0" smtClean="0"/>
              <a:t>与</a:t>
            </a:r>
            <a:r>
              <a:rPr lang="en-US" altLang="zh-CN" dirty="0" smtClean="0"/>
              <a:t>C</a:t>
            </a:r>
            <a:r>
              <a:rPr lang="zh-CN" altLang="en-US" dirty="0" smtClean="0"/>
              <a:t>相似（</a:t>
            </a:r>
            <a:r>
              <a:rPr lang="en-US" altLang="zh-CN" dirty="0" smtClean="0"/>
              <a:t>B</a:t>
            </a:r>
            <a:r>
              <a:rPr lang="zh-CN" altLang="en-US" dirty="0" smtClean="0"/>
              <a:t>是</a:t>
            </a:r>
            <a:r>
              <a:rPr lang="en-US" altLang="zh-CN" dirty="0" smtClean="0"/>
              <a:t>C</a:t>
            </a:r>
            <a:r>
              <a:rPr lang="zh-CN" altLang="en-US" dirty="0" smtClean="0"/>
              <a:t>的近邻），则</a:t>
            </a:r>
            <a:r>
              <a:rPr lang="en-US" altLang="zh-CN" dirty="0" smtClean="0"/>
              <a:t>A</a:t>
            </a:r>
            <a:r>
              <a:rPr lang="zh-CN" altLang="en-US" dirty="0" smtClean="0"/>
              <a:t>与</a:t>
            </a:r>
            <a:r>
              <a:rPr lang="en-US" altLang="zh-CN" dirty="0" smtClean="0"/>
              <a:t>C</a:t>
            </a:r>
            <a:r>
              <a:rPr lang="zh-CN" altLang="en-US" dirty="0" smtClean="0"/>
              <a:t>可能也相似（</a:t>
            </a:r>
            <a:r>
              <a:rPr lang="en-US" altLang="zh-CN" dirty="0" smtClean="0"/>
              <a:t>A</a:t>
            </a:r>
            <a:r>
              <a:rPr lang="zh-CN" altLang="en-US" dirty="0" smtClean="0"/>
              <a:t>是</a:t>
            </a:r>
            <a:r>
              <a:rPr lang="en-US" altLang="zh-CN" dirty="0" smtClean="0"/>
              <a:t>C</a:t>
            </a:r>
            <a:r>
              <a:rPr lang="zh-CN" altLang="en-US" dirty="0" smtClean="0"/>
              <a:t>的近邻）。</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推荐系统的发展历史</a:t>
            </a:r>
            <a:endParaRPr lang="zh-CN" altLang="en-US" dirty="0"/>
          </a:p>
        </p:txBody>
      </p:sp>
      <p:sp>
        <p:nvSpPr>
          <p:cNvPr id="3" name="内容占位符 2"/>
          <p:cNvSpPr>
            <a:spLocks noGrp="1"/>
          </p:cNvSpPr>
          <p:nvPr>
            <p:ph idx="1"/>
          </p:nvPr>
        </p:nvSpPr>
        <p:spPr/>
        <p:txBody>
          <a:bodyPr/>
          <a:lstStyle/>
          <a:p>
            <a:r>
              <a:rPr lang="en-US" dirty="0" smtClean="0"/>
              <a:t>2006</a:t>
            </a:r>
            <a:r>
              <a:rPr lang="zh-CN" altLang="en-US" dirty="0" smtClean="0"/>
              <a:t>年，美国的</a:t>
            </a:r>
            <a:r>
              <a:rPr lang="en-US" dirty="0" smtClean="0"/>
              <a:t>DVD</a:t>
            </a:r>
            <a:r>
              <a:rPr lang="zh-CN" altLang="en-US" dirty="0" smtClean="0"/>
              <a:t>租赁公司</a:t>
            </a:r>
            <a:r>
              <a:rPr lang="en-US" dirty="0" smtClean="0"/>
              <a:t>Netflix</a:t>
            </a:r>
            <a:r>
              <a:rPr lang="zh-CN" altLang="en-US" dirty="0" smtClean="0"/>
              <a:t>在网上公开设立了一个推荐算法竞赛</a:t>
            </a:r>
            <a:r>
              <a:rPr lang="en-US" altLang="zh-CN" dirty="0" smtClean="0"/>
              <a:t>——</a:t>
            </a:r>
            <a:r>
              <a:rPr lang="en-US" dirty="0" smtClean="0"/>
              <a:t>Netflix Prize</a:t>
            </a:r>
          </a:p>
          <a:p>
            <a:r>
              <a:rPr lang="en-US" dirty="0" smtClean="0"/>
              <a:t>Netflix</a:t>
            </a:r>
            <a:r>
              <a:rPr lang="zh-CN" altLang="en-US" dirty="0" smtClean="0"/>
              <a:t>公开了真实网站中的一部分数据，包含用户对电影的评分</a:t>
            </a:r>
            <a:r>
              <a:rPr lang="en-US" baseline="30000" dirty="0" smtClean="0"/>
              <a:t>[</a:t>
            </a:r>
          </a:p>
          <a:p>
            <a:r>
              <a:rPr lang="en-US" dirty="0" smtClean="0"/>
              <a:t>Netflix</a:t>
            </a:r>
            <a:r>
              <a:rPr lang="zh-CN" altLang="en-US" dirty="0" smtClean="0"/>
              <a:t>竞赛有效地推动了学术界和产业界对推荐算法的研究，期间提出了很多有效的算法</a:t>
            </a:r>
            <a:endParaRPr lang="en-US" altLang="zh-CN"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cs typeface="Calibri" pitchFamily="34" charset="0"/>
              </a:rPr>
              <a:t>处理稀疏问题的方法</a:t>
            </a:r>
            <a:r>
              <a:rPr lang="en-US" altLang="zh-CN" dirty="0" smtClean="0">
                <a:cs typeface="Calibri" pitchFamily="34" charset="0"/>
              </a:rPr>
              <a:t>1: </a:t>
            </a:r>
            <a:r>
              <a:rPr lang="zh-CN" altLang="en-US" dirty="0" smtClean="0">
                <a:cs typeface="Calibri" pitchFamily="34" charset="0"/>
              </a:rPr>
              <a:t>递归协同</a:t>
            </a:r>
            <a:endParaRPr lang="en-US" dirty="0">
              <a:cs typeface="Calibri" pitchFamily="34" charset="0"/>
            </a:endParaRPr>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p:txBody>
              <a:bodyPr/>
              <a:lstStyle/>
              <a:p>
                <a:r>
                  <a:rPr lang="zh-CN" altLang="en-US" dirty="0" smtClean="0">
                    <a:cs typeface="Calibri" pitchFamily="34" charset="0"/>
                  </a:rPr>
                  <a:t>递归协同过滤</a:t>
                </a:r>
                <a:r>
                  <a:rPr lang="en-US" altLang="zh-CN" b="0" dirty="0">
                    <a:cs typeface="Calibri" pitchFamily="34" charset="0"/>
                  </a:rPr>
                  <a:t>(Zhang and Pu 2007)</a:t>
                </a:r>
                <a:endParaRPr lang="en-US" b="0" dirty="0" smtClean="0">
                  <a:cs typeface="Calibri" pitchFamily="34" charset="0"/>
                </a:endParaRPr>
              </a:p>
              <a:p>
                <a:pPr lvl="1"/>
                <a:r>
                  <a:rPr lang="zh-CN" altLang="en-US" dirty="0" smtClean="0">
                    <a:cs typeface="Calibri" pitchFamily="34" charset="0"/>
                  </a:rPr>
                  <a:t>假定用户</a:t>
                </a:r>
                <a14:m>
                  <m:oMath xmlns:m="http://schemas.openxmlformats.org/officeDocument/2006/math">
                    <m:r>
                      <a:rPr lang="en-US" altLang="zh-CN" i="1" dirty="0">
                        <a:latin typeface="Cambria Math"/>
                        <a:cs typeface="Calibri" pitchFamily="34" charset="0"/>
                      </a:rPr>
                      <m:t>𝑢</m:t>
                    </m:r>
                    <m:r>
                      <a:rPr lang="zh-CN" altLang="en-US" b="0" i="1" dirty="0" smtClean="0">
                        <a:latin typeface="Cambria Math"/>
                        <a:cs typeface="Calibri" pitchFamily="34" charset="0"/>
                      </a:rPr>
                      <m:t>对</m:t>
                    </m:r>
                    <m:r>
                      <a:rPr lang="zh-CN" altLang="en-US" i="1" dirty="0">
                        <a:latin typeface="Cambria Math"/>
                        <a:cs typeface="Calibri" pitchFamily="34" charset="0"/>
                      </a:rPr>
                      <m:t>物品</m:t>
                    </m:r>
                    <m:r>
                      <a:rPr lang="en-US" altLang="zh-CN" i="1" dirty="0">
                        <a:latin typeface="Cambria Math"/>
                        <a:cs typeface="Calibri" pitchFamily="34" charset="0"/>
                      </a:rPr>
                      <m:t>𝑖</m:t>
                    </m:r>
                  </m:oMath>
                </a14:m>
                <a:r>
                  <a:rPr lang="en-US" altLang="zh-CN" dirty="0">
                    <a:cs typeface="Calibri" pitchFamily="34" charset="0"/>
                  </a:rPr>
                  <a:t/>
                </a:r>
                <a:r>
                  <a:rPr lang="zh-CN" altLang="en-US" dirty="0" smtClean="0">
                    <a:cs typeface="Calibri" pitchFamily="34" charset="0"/>
                  </a:rPr>
                  <a:t>尚未评分，存在近邻用户</a:t>
                </a:r>
                <a14:m>
                  <m:oMath xmlns:m="http://schemas.openxmlformats.org/officeDocument/2006/math">
                    <m:r>
                      <a:rPr lang="en-US" altLang="zh-CN" i="1" dirty="0">
                        <a:latin typeface="Cambria Math"/>
                        <a:cs typeface="Calibri" pitchFamily="34" charset="0"/>
                      </a:rPr>
                      <m:t>𝑛</m:t>
                    </m:r>
                  </m:oMath>
                </a14:m>
                <a:endParaRPr lang="en-US" dirty="0" smtClean="0">
                  <a:cs typeface="Calibri" pitchFamily="34" charset="0"/>
                </a:endParaRPr>
              </a:p>
              <a:p>
                <a:pPr lvl="1"/>
                <a:r>
                  <a:rPr lang="zh-CN" altLang="en-US" dirty="0" smtClean="0">
                    <a:cs typeface="Calibri" pitchFamily="34" charset="0"/>
                  </a:rPr>
                  <a:t>主要思想：</a:t>
                </a:r>
                <a:endParaRPr lang="en-US" dirty="0" smtClean="0">
                  <a:cs typeface="Calibri" pitchFamily="34" charset="0"/>
                </a:endParaRPr>
              </a:p>
              <a:p>
                <a:pPr lvl="2"/>
                <a:r>
                  <a:rPr lang="zh-CN" altLang="en-US" dirty="0" smtClean="0">
                    <a:cs typeface="Calibri" pitchFamily="34" charset="0"/>
                  </a:rPr>
                  <a:t>递归</a:t>
                </a:r>
                <a:r>
                  <a:rPr lang="zh-CN" altLang="en-US" dirty="0" smtClean="0">
                    <a:cs typeface="Calibri" pitchFamily="34" charset="0"/>
                  </a:rPr>
                  <a:t>地应用</a:t>
                </a:r>
                <a:r>
                  <a:rPr lang="zh-CN" altLang="en-US" dirty="0">
                    <a:cs typeface="Calibri" pitchFamily="34" charset="0"/>
                  </a:rPr>
                  <a:t>协同过滤</a:t>
                </a:r>
                <a:r>
                  <a:rPr lang="zh-CN" altLang="en-US" dirty="0" smtClean="0">
                    <a:cs typeface="Calibri" pitchFamily="34" charset="0"/>
                  </a:rPr>
                  <a:t>方法，预测该近邻对物品</a:t>
                </a:r>
                <a14:m>
                  <m:oMath xmlns:m="http://schemas.openxmlformats.org/officeDocument/2006/math">
                    <m:r>
                      <a:rPr lang="en-US" altLang="zh-CN" i="1" dirty="0">
                        <a:latin typeface="Cambria Math"/>
                        <a:cs typeface="Calibri" pitchFamily="34" charset="0"/>
                      </a:rPr>
                      <m:t>𝑖</m:t>
                    </m:r>
                  </m:oMath>
                </a14:m>
                <a:r>
                  <a:rPr lang="en-US" altLang="zh-CN" dirty="0">
                    <a:cs typeface="Calibri" pitchFamily="34" charset="0"/>
                  </a:rPr>
                  <a:t/>
                </a:r>
                <a:r>
                  <a:rPr lang="zh-CN" altLang="en-US" dirty="0" smtClean="0">
                    <a:cs typeface="Calibri" pitchFamily="34" charset="0"/>
                  </a:rPr>
                  <a:t>的评分</a:t>
                </a:r>
                <a:endParaRPr lang="en-US" dirty="0" smtClean="0">
                  <a:cs typeface="Calibri" pitchFamily="34" charset="0"/>
                </a:endParaRPr>
              </a:p>
              <a:p>
                <a:pPr lvl="2"/>
                <a:r>
                  <a:rPr lang="zh-CN" altLang="en-US" dirty="0" smtClean="0"/>
                  <a:t>使用</a:t>
                </a:r>
                <a:r>
                  <a:rPr lang="zh-CN" altLang="en-US" dirty="0"/>
                  <a:t>这个</a:t>
                </a:r>
                <a:r>
                  <a:rPr lang="zh-CN" altLang="en-US" dirty="0" smtClean="0"/>
                  <a:t>预测的评分替换更远距离的</a:t>
                </a:r>
                <a:r>
                  <a:rPr lang="zh-CN" altLang="en-US" dirty="0"/>
                  <a:t>直接</a:t>
                </a:r>
                <a:r>
                  <a:rPr lang="zh-CN" altLang="en-US" dirty="0" smtClean="0"/>
                  <a:t>邻居的评</a:t>
                </a:r>
                <a:r>
                  <a:rPr lang="zh-CN" altLang="en-US" dirty="0" smtClean="0">
                    <a:cs typeface="Calibri" pitchFamily="34" charset="0"/>
                  </a:rPr>
                  <a:t>分</a:t>
                </a:r>
                <a:endParaRPr lang="en-US" dirty="0" smtClean="0">
                  <a:cs typeface="Calibri" pitchFamily="34" charset="0"/>
                </a:endParaRP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cstate="print"/>
                <a:stretch>
                  <a:fillRect l="-593" t="-1078"/>
                </a:stretch>
              </a:blipFill>
            </p:spPr>
            <p:txBody>
              <a:bodyPr/>
              <a:lstStyle/>
              <a:p>
                <a:r>
                  <a:rPr lang="zh-CN" altLang="en-US">
                    <a:noFill/>
                  </a:rPr>
                  <a:t> </a:t>
                </a:r>
              </a:p>
            </p:txBody>
          </p:sp>
        </mc:Fallback>
      </mc:AlternateContent>
      <p:graphicFrame>
        <p:nvGraphicFramePr>
          <p:cNvPr id="16" name="Tabelle 15"/>
          <p:cNvGraphicFramePr>
            <a:graphicFrameLocks noGrp="1"/>
          </p:cNvGraphicFramePr>
          <p:nvPr>
            <p:extLst>
              <p:ext uri="{D42A27DB-BD31-4B8C-83A1-F6EECF244321}">
                <p14:modId xmlns="" xmlns:p14="http://schemas.microsoft.com/office/powerpoint/2010/main" val="3971058577"/>
              </p:ext>
            </p:extLst>
          </p:nvPr>
        </p:nvGraphicFramePr>
        <p:xfrm>
          <a:off x="857224" y="3501008"/>
          <a:ext cx="6096000" cy="2225040"/>
        </p:xfrm>
        <a:graphic>
          <a:graphicData uri="http://schemas.openxmlformats.org/drawingml/2006/table">
            <a:tbl>
              <a:tblPr firstRow="1" bandRow="1">
                <a:tableStyleId>{00A15C55-8517-42AA-B614-E9B94910E393}</a:tableStyleId>
              </a:tblPr>
              <a:tblGrid>
                <a:gridCol w="1016000"/>
                <a:gridCol w="1016000"/>
                <a:gridCol w="1016000"/>
                <a:gridCol w="1016000"/>
                <a:gridCol w="1016000"/>
                <a:gridCol w="1016000"/>
              </a:tblGrid>
              <a:tr h="370840">
                <a:tc>
                  <a:txBody>
                    <a:bodyPr/>
                    <a:lstStyle/>
                    <a:p>
                      <a:pPr algn="ct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Alice</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800" baseline="0" dirty="0" smtClean="0">
                          <a:solidFill>
                            <a:schemeClr val="tx1"/>
                          </a:solidFill>
                          <a:latin typeface="Calibri" pitchFamily="34" charset="0"/>
                        </a:rPr>
                        <a:t>?</a:t>
                      </a:r>
                      <a:endParaRPr lang="en-US" sz="1800" baseline="0" dirty="0">
                        <a:solidFill>
                          <a:schemeClr val="tx1"/>
                        </a:solidFill>
                        <a:latin typeface="Calibri" pitchFamily="34" charset="0"/>
                      </a:endParaRPr>
                    </a:p>
                  </a:txBody>
                  <a:tcPr>
                    <a:solidFill>
                      <a:srgbClr val="FFC000"/>
                    </a:solidFill>
                  </a:tcPr>
                </a:tc>
              </a:tr>
              <a:tr h="370840">
                <a:tc>
                  <a:txBody>
                    <a:bodyPr/>
                    <a:lstStyle/>
                    <a:p>
                      <a:pPr algn="ctr"/>
                      <a:r>
                        <a:rPr lang="en-US" sz="1600" baseline="0" dirty="0" smtClean="0">
                          <a:latin typeface="Calibri" pitchFamily="34" charset="0"/>
                        </a:rPr>
                        <a:t>User1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bl>
          </a:graphicData>
        </a:graphic>
      </p:graphicFrame>
      <p:grpSp>
        <p:nvGrpSpPr>
          <p:cNvPr id="4" name="Gruppieren 18"/>
          <p:cNvGrpSpPr/>
          <p:nvPr/>
        </p:nvGrpSpPr>
        <p:grpSpPr>
          <a:xfrm>
            <a:off x="6786578" y="4001074"/>
            <a:ext cx="1713163" cy="500066"/>
            <a:chOff x="6786578" y="4071942"/>
            <a:chExt cx="1713163" cy="500066"/>
          </a:xfrm>
        </p:grpSpPr>
        <p:sp>
          <p:nvSpPr>
            <p:cNvPr id="20" name="Nach links gekrümmter Pfeil 19"/>
            <p:cNvSpPr/>
            <p:nvPr/>
          </p:nvSpPr>
          <p:spPr bwMode="auto">
            <a:xfrm>
              <a:off x="6786578" y="4071942"/>
              <a:ext cx="428628" cy="500066"/>
            </a:xfrm>
            <a:prstGeom prst="curvedLeftArrow">
              <a:avLst/>
            </a:prstGeom>
            <a:solidFill>
              <a:srgbClr val="002060"/>
            </a:solidFill>
            <a:ln w="9525" cap="sq"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cs typeface="Calibri" pitchFamily="34" charset="0"/>
              </a:endParaRPr>
            </a:p>
          </p:txBody>
        </p:sp>
        <p:sp>
          <p:nvSpPr>
            <p:cNvPr id="21" name="Textfeld 20"/>
            <p:cNvSpPr txBox="1"/>
            <p:nvPr/>
          </p:nvSpPr>
          <p:spPr>
            <a:xfrm>
              <a:off x="7358082" y="4143380"/>
              <a:ext cx="1141659" cy="369332"/>
            </a:xfrm>
            <a:prstGeom prst="rect">
              <a:avLst/>
            </a:prstGeom>
            <a:noFill/>
          </p:spPr>
          <p:txBody>
            <a:bodyPr wrap="none" rtlCol="0">
              <a:spAutoFit/>
            </a:bodyPr>
            <a:lstStyle/>
            <a:p>
              <a:r>
                <a:rPr lang="en-US" b="0" dirty="0" err="1" smtClean="0">
                  <a:solidFill>
                    <a:srgbClr val="002060"/>
                  </a:solidFill>
                  <a:latin typeface="Calibri" pitchFamily="34" charset="0"/>
                  <a:cs typeface="Calibri" pitchFamily="34" charset="0"/>
                </a:rPr>
                <a:t>sim</a:t>
              </a:r>
              <a:r>
                <a:rPr lang="en-US" b="0" dirty="0" smtClean="0">
                  <a:solidFill>
                    <a:srgbClr val="002060"/>
                  </a:solidFill>
                  <a:latin typeface="Calibri" pitchFamily="34" charset="0"/>
                  <a:cs typeface="Calibri" pitchFamily="34" charset="0"/>
                </a:rPr>
                <a:t> </a:t>
              </a:r>
              <a:r>
                <a:rPr lang="en-US" b="0" smtClean="0">
                  <a:solidFill>
                    <a:srgbClr val="002060"/>
                  </a:solidFill>
                  <a:latin typeface="Calibri" pitchFamily="34" charset="0"/>
                  <a:cs typeface="Calibri" pitchFamily="34" charset="0"/>
                </a:rPr>
                <a:t>= 0.85</a:t>
              </a:r>
              <a:endParaRPr lang="en-US" b="0" dirty="0">
                <a:solidFill>
                  <a:srgbClr val="002060"/>
                </a:solidFill>
                <a:latin typeface="Calibri" pitchFamily="34" charset="0"/>
                <a:cs typeface="Calibri" pitchFamily="34" charset="0"/>
              </a:endParaRPr>
            </a:p>
          </p:txBody>
        </p:sp>
      </p:grpSp>
      <p:grpSp>
        <p:nvGrpSpPr>
          <p:cNvPr id="5" name="Gruppieren 25"/>
          <p:cNvGrpSpPr/>
          <p:nvPr/>
        </p:nvGrpSpPr>
        <p:grpSpPr>
          <a:xfrm>
            <a:off x="6732881" y="4536176"/>
            <a:ext cx="2125399" cy="1102608"/>
            <a:chOff x="6732881" y="5107110"/>
            <a:chExt cx="2125399" cy="1102608"/>
          </a:xfrm>
        </p:grpSpPr>
        <p:sp>
          <p:nvSpPr>
            <p:cNvPr id="24" name="Gestreifter Pfeil nach rechts 23"/>
            <p:cNvSpPr/>
            <p:nvPr/>
          </p:nvSpPr>
          <p:spPr bwMode="auto">
            <a:xfrm rot="12253149">
              <a:off x="6732881" y="5107110"/>
              <a:ext cx="928694" cy="285752"/>
            </a:xfrm>
            <a:prstGeom prst="striped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alibri" pitchFamily="34" charset="0"/>
                <a:cs typeface="Calibri" pitchFamily="34" charset="0"/>
              </a:endParaRPr>
            </a:p>
          </p:txBody>
        </p:sp>
        <p:sp>
          <p:nvSpPr>
            <p:cNvPr id="25" name="Textfeld 24"/>
            <p:cNvSpPr txBox="1"/>
            <p:nvPr/>
          </p:nvSpPr>
          <p:spPr>
            <a:xfrm>
              <a:off x="7643834" y="5286388"/>
              <a:ext cx="1214446" cy="923330"/>
            </a:xfrm>
            <a:prstGeom prst="rect">
              <a:avLst/>
            </a:prstGeom>
            <a:solidFill>
              <a:schemeClr val="bg1"/>
            </a:solidFill>
          </p:spPr>
          <p:txBody>
            <a:bodyPr wrap="square" rtlCol="0">
              <a:spAutoFit/>
            </a:bodyPr>
            <a:lstStyle/>
            <a:p>
              <a:r>
                <a:rPr lang="en-US" b="0" dirty="0" smtClean="0">
                  <a:solidFill>
                    <a:srgbClr val="002060"/>
                  </a:solidFill>
                  <a:latin typeface="Calibri" pitchFamily="34" charset="0"/>
                  <a:cs typeface="Calibri" pitchFamily="34" charset="0"/>
                </a:rPr>
                <a:t>Predict rating for</a:t>
              </a:r>
            </a:p>
            <a:p>
              <a:r>
                <a:rPr lang="en-US" b="0" dirty="0" smtClean="0">
                  <a:solidFill>
                    <a:srgbClr val="002060"/>
                  </a:solidFill>
                  <a:latin typeface="Calibri" pitchFamily="34" charset="0"/>
                  <a:cs typeface="Calibri" pitchFamily="34" charset="0"/>
                </a:rPr>
                <a:t>User1</a:t>
              </a:r>
              <a:endParaRPr lang="en-US" b="0" dirty="0">
                <a:solidFill>
                  <a:srgbClr val="002060"/>
                </a:solidFill>
                <a:latin typeface="Calibri" pitchFamily="34" charset="0"/>
                <a:cs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cs typeface="Calibri" pitchFamily="34" charset="0"/>
              </a:rPr>
              <a:t>处理稀疏问题的方法</a:t>
            </a:r>
            <a:r>
              <a:rPr lang="en-US" altLang="zh-CN" dirty="0" smtClean="0">
                <a:cs typeface="Calibri" pitchFamily="34" charset="0"/>
              </a:rPr>
              <a:t>2: </a:t>
            </a:r>
            <a:r>
              <a:rPr lang="zh-CN" altLang="en-US" dirty="0" smtClean="0">
                <a:cs typeface="Calibri" pitchFamily="34" charset="0"/>
              </a:rPr>
              <a:t>图扩展</a:t>
            </a:r>
            <a:endParaRPr lang="en-US" dirty="0"/>
          </a:p>
        </p:txBody>
      </p:sp>
      <p:sp>
        <p:nvSpPr>
          <p:cNvPr id="3" name="Inhaltsplatzhalter 2"/>
          <p:cNvSpPr>
            <a:spLocks noGrp="1"/>
          </p:cNvSpPr>
          <p:nvPr>
            <p:ph idx="1"/>
          </p:nvPr>
        </p:nvSpPr>
        <p:spPr>
          <a:xfrm>
            <a:off x="457200" y="1340768"/>
            <a:ext cx="8229600" cy="4785395"/>
          </a:xfrm>
        </p:spPr>
        <p:txBody>
          <a:bodyPr/>
          <a:lstStyle/>
          <a:p>
            <a:r>
              <a:rPr lang="en-US" dirty="0" smtClean="0"/>
              <a:t> </a:t>
            </a:r>
            <a:r>
              <a:rPr lang="zh-CN" altLang="en-US" dirty="0" smtClean="0"/>
              <a:t>“扩展激活”</a:t>
            </a:r>
            <a:r>
              <a:rPr lang="en-US" b="0" dirty="0" smtClean="0"/>
              <a:t>(Huang et al. 2004)</a:t>
            </a:r>
          </a:p>
          <a:p>
            <a:pPr lvl="1"/>
            <a:r>
              <a:rPr lang="zh-CN" altLang="en-US" sz="1600" b="0" dirty="0" smtClean="0"/>
              <a:t>利用用户品味的“传递性”假设</a:t>
            </a:r>
            <a:r>
              <a:rPr lang="zh-CN" altLang="en-US" sz="1600" dirty="0" smtClean="0"/>
              <a:t>，利用额外信息增强矩阵</a:t>
            </a:r>
            <a:endParaRPr lang="en-US" sz="1600" b="0" dirty="0" smtClean="0"/>
          </a:p>
          <a:p>
            <a:pPr lvl="1"/>
            <a:r>
              <a:rPr lang="zh-CN" altLang="en-US" sz="1600" b="0" dirty="0" smtClean="0"/>
              <a:t>假设向</a:t>
            </a:r>
            <a:r>
              <a:rPr lang="en-US" altLang="zh-CN" sz="1600" i="1" dirty="0"/>
              <a:t>User1</a:t>
            </a:r>
            <a:r>
              <a:rPr lang="zh-CN" altLang="en-US" sz="1600" b="0" dirty="0" smtClean="0"/>
              <a:t>推荐</a:t>
            </a:r>
            <a:endParaRPr lang="en-US" sz="1600" dirty="0" smtClean="0"/>
          </a:p>
          <a:p>
            <a:pPr lvl="1"/>
            <a:r>
              <a:rPr lang="zh-CN" altLang="en-US" sz="1600" dirty="0" smtClean="0"/>
              <a:t>标准的协同过滤方法</a:t>
            </a:r>
            <a:endParaRPr lang="en-US" altLang="zh-CN" sz="1600" dirty="0" smtClean="0"/>
          </a:p>
          <a:p>
            <a:pPr lvl="2"/>
            <a:r>
              <a:rPr lang="en-US" altLang="zh-CN" sz="1500" dirty="0" smtClean="0"/>
              <a:t>User2</a:t>
            </a:r>
            <a:r>
              <a:rPr lang="zh-CN" altLang="en-US" sz="1500" dirty="0"/>
              <a:t>将被视为</a:t>
            </a:r>
            <a:r>
              <a:rPr lang="en-US" altLang="zh-CN" sz="1500" dirty="0"/>
              <a:t>User1</a:t>
            </a:r>
            <a:r>
              <a:rPr lang="zh-CN" altLang="en-US" sz="1500" dirty="0" smtClean="0"/>
              <a:t>的邻居</a:t>
            </a:r>
            <a:r>
              <a:rPr lang="en-US" altLang="zh-CN" sz="1500" dirty="0" smtClean="0"/>
              <a:t>,</a:t>
            </a:r>
            <a:r>
              <a:rPr lang="zh-CN" altLang="en-US" sz="1500" dirty="0"/>
              <a:t>因为他们都买</a:t>
            </a:r>
            <a:r>
              <a:rPr lang="zh-CN" altLang="en-US" sz="1500" dirty="0" smtClean="0"/>
              <a:t>了</a:t>
            </a:r>
            <a:r>
              <a:rPr lang="en-US" altLang="zh-CN" sz="1500" dirty="0" smtClean="0"/>
              <a:t>Item2</a:t>
            </a:r>
            <a:r>
              <a:rPr lang="zh-CN" altLang="en-US" sz="1500" dirty="0" smtClean="0"/>
              <a:t>和</a:t>
            </a:r>
            <a:r>
              <a:rPr lang="en-US" altLang="zh-CN" sz="1500" dirty="0" smtClean="0"/>
              <a:t>Item4</a:t>
            </a:r>
          </a:p>
          <a:p>
            <a:pPr lvl="2"/>
            <a:r>
              <a:rPr lang="zh-CN" altLang="en-US" sz="1600" b="0" dirty="0" smtClean="0"/>
              <a:t>由于最近邻</a:t>
            </a:r>
            <a:r>
              <a:rPr lang="en-US" altLang="zh-CN" sz="1600" dirty="0" smtClean="0"/>
              <a:t>User2</a:t>
            </a:r>
            <a:r>
              <a:rPr lang="zh-CN" altLang="en-US" sz="1600" dirty="0" smtClean="0"/>
              <a:t>购买并喜欢</a:t>
            </a:r>
            <a:r>
              <a:rPr lang="en-US" altLang="zh-CN" sz="1600" dirty="0" smtClean="0"/>
              <a:t> Item3</a:t>
            </a:r>
            <a:r>
              <a:rPr lang="zh-CN" altLang="en-US" sz="1600" dirty="0" smtClean="0"/>
              <a:t>，所以</a:t>
            </a:r>
            <a:r>
              <a:rPr lang="en-US" altLang="zh-CN" sz="1600" dirty="0"/>
              <a:t>Item3</a:t>
            </a:r>
            <a:r>
              <a:rPr lang="zh-CN" altLang="en-US" sz="1600" dirty="0" smtClean="0"/>
              <a:t>将会被推荐给</a:t>
            </a:r>
            <a:r>
              <a:rPr lang="en-US" altLang="zh-CN" sz="1600" dirty="0" smtClean="0"/>
              <a:t>User1</a:t>
            </a:r>
          </a:p>
          <a:p>
            <a:pPr lvl="2"/>
            <a:r>
              <a:rPr lang="zh-CN" altLang="en-US" sz="1500" dirty="0" smtClean="0"/>
              <a:t>标准的协同过滤，仅考虑长度为</a:t>
            </a:r>
            <a:r>
              <a:rPr lang="en-US" altLang="zh-CN" sz="1500" dirty="0" smtClean="0"/>
              <a:t>3</a:t>
            </a:r>
            <a:r>
              <a:rPr lang="zh-CN" altLang="en-US" sz="1500" dirty="0" smtClean="0"/>
              <a:t>的路径，即</a:t>
            </a:r>
            <a:r>
              <a:rPr lang="en-US" altLang="zh-CN" sz="1500" dirty="0" smtClean="0"/>
              <a:t>Item3 </a:t>
            </a:r>
            <a:r>
              <a:rPr lang="zh-CN" altLang="en-US" sz="1500" dirty="0" smtClean="0"/>
              <a:t>与</a:t>
            </a:r>
            <a:r>
              <a:rPr lang="en-US" altLang="zh-CN" sz="1500" dirty="0" smtClean="0"/>
              <a:t>User1 </a:t>
            </a:r>
            <a:r>
              <a:rPr lang="zh-CN" altLang="en-US" sz="1500" dirty="0" smtClean="0"/>
              <a:t>相关是因为他们之间存在一条长度</a:t>
            </a:r>
            <a:r>
              <a:rPr lang="en-US" altLang="zh-CN" sz="1500" dirty="0" smtClean="0"/>
              <a:t>3</a:t>
            </a:r>
            <a:r>
              <a:rPr lang="zh-CN" altLang="en-US" sz="1500" dirty="0" smtClean="0"/>
              <a:t>的路径</a:t>
            </a:r>
            <a:r>
              <a:rPr lang="en-US" altLang="zh-CN" sz="1500" dirty="0" smtClean="0"/>
              <a:t>(</a:t>
            </a:r>
            <a:r>
              <a:rPr lang="en-US" altLang="zh-CN" sz="1500" i="1" dirty="0" smtClean="0"/>
              <a:t>User1–Item2–User2–Item3</a:t>
            </a:r>
            <a:r>
              <a:rPr lang="en-US" altLang="zh-CN" sz="1500" dirty="0" smtClean="0"/>
              <a:t>)</a:t>
            </a:r>
          </a:p>
          <a:p>
            <a:pPr lvl="2"/>
            <a:r>
              <a:rPr lang="zh-CN" altLang="en-US" sz="1500" dirty="0" smtClean="0"/>
              <a:t> </a:t>
            </a:r>
            <a:r>
              <a:rPr lang="zh-CN" altLang="en-US" sz="1600" dirty="0" smtClean="0"/>
              <a:t>由于这种长度为</a:t>
            </a:r>
            <a:r>
              <a:rPr lang="en-US" altLang="zh-CN" sz="1600" dirty="0" smtClean="0"/>
              <a:t>3</a:t>
            </a:r>
            <a:r>
              <a:rPr lang="zh-CN" altLang="en-US" sz="1600" dirty="0" smtClean="0"/>
              <a:t>的路径在稀疏评分数据中很少，一种解决办法是考虑更长的路径（间接关联），例如利用长度为</a:t>
            </a:r>
            <a:r>
              <a:rPr lang="en-US" altLang="zh-CN" sz="1600" dirty="0" smtClean="0"/>
              <a:t>5</a:t>
            </a:r>
            <a:r>
              <a:rPr lang="zh-CN" altLang="en-US" sz="1600" dirty="0" smtClean="0"/>
              <a:t>的路径，来进行推荐</a:t>
            </a:r>
            <a:endParaRPr lang="en-US" sz="1600" b="0" dirty="0" smtClean="0"/>
          </a:p>
        </p:txBody>
      </p:sp>
      <p:pic>
        <p:nvPicPr>
          <p:cNvPr id="23" name="Picture 2"/>
          <p:cNvPicPr>
            <a:picLocks noChangeAspect="1" noChangeArrowheads="1"/>
          </p:cNvPicPr>
          <p:nvPr/>
        </p:nvPicPr>
        <p:blipFill>
          <a:blip r:embed="rId3" cstate="print"/>
          <a:srcRect/>
          <a:stretch>
            <a:fillRect/>
          </a:stretch>
        </p:blipFill>
        <p:spPr bwMode="auto">
          <a:xfrm>
            <a:off x="2987824" y="4249539"/>
            <a:ext cx="3240360" cy="27603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cs typeface="Calibri" pitchFamily="34" charset="0"/>
              </a:rPr>
              <a:t>处理稀疏问题的方法</a:t>
            </a:r>
            <a:r>
              <a:rPr lang="en-US" altLang="zh-CN" dirty="0" smtClean="0">
                <a:cs typeface="Calibri" pitchFamily="34" charset="0"/>
              </a:rPr>
              <a:t>2: </a:t>
            </a:r>
            <a:r>
              <a:rPr lang="zh-CN" altLang="en-US" dirty="0" smtClean="0">
                <a:cs typeface="Calibri" pitchFamily="34" charset="0"/>
              </a:rPr>
              <a:t>图扩展</a:t>
            </a:r>
            <a:endParaRPr lang="en-US" dirty="0"/>
          </a:p>
        </p:txBody>
      </p:sp>
      <p:sp>
        <p:nvSpPr>
          <p:cNvPr id="3" name="Inhaltsplatzhalter 2"/>
          <p:cNvSpPr>
            <a:spLocks noGrp="1"/>
          </p:cNvSpPr>
          <p:nvPr>
            <p:ph idx="1"/>
          </p:nvPr>
        </p:nvSpPr>
        <p:spPr/>
        <p:txBody>
          <a:bodyPr/>
          <a:lstStyle/>
          <a:p>
            <a:r>
              <a:rPr lang="zh-CN" altLang="en-US" dirty="0"/>
              <a:t>“扩展激活”</a:t>
            </a:r>
            <a:r>
              <a:rPr lang="en-US" altLang="zh-CN" b="0" dirty="0"/>
              <a:t>(Huang et al. 2004)</a:t>
            </a:r>
          </a:p>
          <a:p>
            <a:pPr lvl="1"/>
            <a:r>
              <a:rPr lang="zh-CN" altLang="en-US" dirty="0" smtClean="0"/>
              <a:t>思路：利用长度</a:t>
            </a:r>
            <a:r>
              <a:rPr lang="zh-CN" altLang="en-US" dirty="0" smtClean="0">
                <a:solidFill>
                  <a:srgbClr val="C00000"/>
                </a:solidFill>
              </a:rPr>
              <a:t>大于</a:t>
            </a:r>
            <a:r>
              <a:rPr lang="en-US" altLang="zh-CN" dirty="0" smtClean="0">
                <a:solidFill>
                  <a:srgbClr val="C00000"/>
                </a:solidFill>
              </a:rPr>
              <a:t>3</a:t>
            </a:r>
            <a:r>
              <a:rPr lang="zh-CN" altLang="en-US" dirty="0" smtClean="0"/>
              <a:t>的路径来推荐物品</a:t>
            </a:r>
            <a:endParaRPr lang="en-US" dirty="0"/>
          </a:p>
          <a:p>
            <a:pPr lvl="1"/>
            <a:r>
              <a:rPr lang="zh-CN" altLang="en-US" dirty="0" smtClean="0"/>
              <a:t>长度为</a:t>
            </a:r>
            <a:r>
              <a:rPr lang="en-US" altLang="zh-CN" dirty="0" smtClean="0"/>
              <a:t>3</a:t>
            </a:r>
            <a:r>
              <a:rPr lang="zh-CN" altLang="en-US" dirty="0" smtClean="0"/>
              <a:t>：向</a:t>
            </a:r>
            <a:r>
              <a:rPr lang="en-US" altLang="zh-CN" dirty="0" smtClean="0"/>
              <a:t>User1</a:t>
            </a:r>
            <a:r>
              <a:rPr lang="zh-CN" altLang="en-US" dirty="0" smtClean="0"/>
              <a:t>推荐</a:t>
            </a:r>
            <a:r>
              <a:rPr lang="en-US" altLang="zh-CN" dirty="0"/>
              <a:t>Item3 </a:t>
            </a:r>
            <a:endParaRPr lang="en-US" dirty="0" smtClean="0"/>
          </a:p>
          <a:p>
            <a:pPr lvl="1"/>
            <a:r>
              <a:rPr lang="zh-CN" altLang="en-US" dirty="0" smtClean="0"/>
              <a:t>长度为</a:t>
            </a:r>
            <a:r>
              <a:rPr lang="en-US" altLang="zh-CN" dirty="0" smtClean="0"/>
              <a:t>5</a:t>
            </a:r>
            <a:r>
              <a:rPr lang="zh-CN" altLang="en-US" dirty="0" smtClean="0"/>
              <a:t>：也可以推荐</a:t>
            </a:r>
            <a:r>
              <a:rPr lang="en-US" altLang="zh-CN" dirty="0"/>
              <a:t>Item1 </a:t>
            </a:r>
            <a:endParaRPr lang="en-US" dirty="0" smtClean="0"/>
          </a:p>
          <a:p>
            <a:pPr lvl="1"/>
            <a:endParaRPr lang="en-US" dirty="0" smtClean="0"/>
          </a:p>
          <a:p>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1214414" y="3286124"/>
            <a:ext cx="3343275" cy="2847975"/>
          </a:xfrm>
          <a:prstGeom prst="rect">
            <a:avLst/>
          </a:prstGeom>
          <a:noFill/>
          <a:ln w="9525">
            <a:noFill/>
            <a:miter lim="800000"/>
            <a:headEnd/>
            <a:tailEnd/>
          </a:ln>
          <a:effectLst/>
        </p:spPr>
      </p:pic>
      <p:grpSp>
        <p:nvGrpSpPr>
          <p:cNvPr id="4" name="Gruppieren 11"/>
          <p:cNvGrpSpPr/>
          <p:nvPr/>
        </p:nvGrpSpPr>
        <p:grpSpPr>
          <a:xfrm>
            <a:off x="1928794" y="4071942"/>
            <a:ext cx="1071570" cy="1214446"/>
            <a:chOff x="5643570" y="4500570"/>
            <a:chExt cx="1071570" cy="1214446"/>
          </a:xfrm>
        </p:grpSpPr>
        <p:cxnSp>
          <p:nvCxnSpPr>
            <p:cNvPr id="13" name="Gerade Verbindung 12"/>
            <p:cNvCxnSpPr/>
            <p:nvPr/>
          </p:nvCxnSpPr>
          <p:spPr bwMode="auto">
            <a:xfrm rot="16200000" flipH="1">
              <a:off x="5214942" y="4929198"/>
              <a:ext cx="1214446" cy="357190"/>
            </a:xfrm>
            <a:prstGeom prst="line">
              <a:avLst/>
            </a:prstGeom>
            <a:ln w="127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Gerade Verbindung 13"/>
            <p:cNvCxnSpPr/>
            <p:nvPr/>
          </p:nvCxnSpPr>
          <p:spPr bwMode="auto">
            <a:xfrm rot="5400000">
              <a:off x="5572132" y="4929198"/>
              <a:ext cx="1214446" cy="357190"/>
            </a:xfrm>
            <a:prstGeom prst="line">
              <a:avLst/>
            </a:prstGeom>
            <a:ln w="127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Gerade Verbindung 14"/>
            <p:cNvCxnSpPr/>
            <p:nvPr/>
          </p:nvCxnSpPr>
          <p:spPr bwMode="auto">
            <a:xfrm rot="16200000" flipH="1">
              <a:off x="5929322" y="4929198"/>
              <a:ext cx="1214446" cy="357190"/>
            </a:xfrm>
            <a:prstGeom prst="line">
              <a:avLst/>
            </a:prstGeom>
            <a:ln w="127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grpSp>
        <p:nvGrpSpPr>
          <p:cNvPr id="5" name="Gruppieren 15"/>
          <p:cNvGrpSpPr/>
          <p:nvPr/>
        </p:nvGrpSpPr>
        <p:grpSpPr>
          <a:xfrm>
            <a:off x="1643042" y="4143380"/>
            <a:ext cx="1643074" cy="1214446"/>
            <a:chOff x="5357818" y="4429132"/>
            <a:chExt cx="1643074" cy="1214446"/>
          </a:xfrm>
        </p:grpSpPr>
        <p:grpSp>
          <p:nvGrpSpPr>
            <p:cNvPr id="6" name="Gruppieren 11"/>
            <p:cNvGrpSpPr/>
            <p:nvPr/>
          </p:nvGrpSpPr>
          <p:grpSpPr>
            <a:xfrm>
              <a:off x="5643570" y="4429132"/>
              <a:ext cx="1071570" cy="1214446"/>
              <a:chOff x="5643570" y="4500570"/>
              <a:chExt cx="1071570" cy="1214446"/>
            </a:xfrm>
          </p:grpSpPr>
          <p:cxnSp>
            <p:nvCxnSpPr>
              <p:cNvPr id="20" name="Gerade Verbindung 19"/>
              <p:cNvCxnSpPr/>
              <p:nvPr/>
            </p:nvCxnSpPr>
            <p:spPr bwMode="auto">
              <a:xfrm rot="16200000" flipH="1">
                <a:off x="5214942" y="4929198"/>
                <a:ext cx="1214446" cy="357190"/>
              </a:xfrm>
              <a:prstGeom prst="line">
                <a:avLst/>
              </a:prstGeom>
              <a:ln w="1905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1" name="Gerade Verbindung 20"/>
              <p:cNvCxnSpPr/>
              <p:nvPr/>
            </p:nvCxnSpPr>
            <p:spPr bwMode="auto">
              <a:xfrm rot="5400000">
                <a:off x="5572132" y="4929198"/>
                <a:ext cx="1214446" cy="357190"/>
              </a:xfrm>
              <a:prstGeom prst="line">
                <a:avLst/>
              </a:prstGeom>
              <a:ln w="1905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2" name="Gerade Verbindung 21"/>
              <p:cNvCxnSpPr/>
              <p:nvPr/>
            </p:nvCxnSpPr>
            <p:spPr bwMode="auto">
              <a:xfrm rot="16200000" flipH="1">
                <a:off x="5929322" y="4929198"/>
                <a:ext cx="1214446" cy="357190"/>
              </a:xfrm>
              <a:prstGeom prst="line">
                <a:avLst/>
              </a:prstGeom>
              <a:ln w="1905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cxnSp>
          <p:nvCxnSpPr>
            <p:cNvPr id="18" name="Gerade Verbindung 17"/>
            <p:cNvCxnSpPr/>
            <p:nvPr/>
          </p:nvCxnSpPr>
          <p:spPr bwMode="auto">
            <a:xfrm rot="5400000" flipH="1" flipV="1">
              <a:off x="6250793" y="4893479"/>
              <a:ext cx="1214446" cy="285752"/>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9" name="Gerade Verbindung 18"/>
            <p:cNvCxnSpPr/>
            <p:nvPr/>
          </p:nvCxnSpPr>
          <p:spPr bwMode="auto">
            <a:xfrm flipV="1">
              <a:off x="5357818" y="4429132"/>
              <a:ext cx="1643074" cy="1214446"/>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 xmlns:p14="http://schemas.microsoft.com/office/powerpoint/2010/main" val="120770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其他</a:t>
            </a:r>
            <a:r>
              <a:rPr lang="en-US" altLang="zh-CN" dirty="0" smtClean="0"/>
              <a:t>Model-based</a:t>
            </a:r>
            <a:r>
              <a:rPr lang="zh-CN" altLang="en-US" dirty="0" smtClean="0"/>
              <a:t> </a:t>
            </a:r>
            <a:r>
              <a:rPr lang="en-US" altLang="zh-CN" dirty="0" smtClean="0"/>
              <a:t>CF</a:t>
            </a:r>
            <a:r>
              <a:rPr lang="zh-CN" altLang="en-US" dirty="0" smtClean="0"/>
              <a:t>方法</a:t>
            </a:r>
            <a:endParaRPr lang="en-US" dirty="0"/>
          </a:p>
        </p:txBody>
      </p:sp>
      <p:sp>
        <p:nvSpPr>
          <p:cNvPr id="3" name="Inhaltsplatzhalter 2"/>
          <p:cNvSpPr>
            <a:spLocks noGrp="1"/>
          </p:cNvSpPr>
          <p:nvPr>
            <p:ph idx="1"/>
          </p:nvPr>
        </p:nvSpPr>
        <p:spPr/>
        <p:txBody>
          <a:bodyPr/>
          <a:lstStyle/>
          <a:p>
            <a:r>
              <a:rPr lang="zh-CN" altLang="en-US" dirty="0" smtClean="0"/>
              <a:t>近些年提出的技术：</a:t>
            </a:r>
            <a:endParaRPr lang="en-US" dirty="0" smtClean="0"/>
          </a:p>
          <a:p>
            <a:pPr lvl="1"/>
            <a:r>
              <a:rPr lang="zh-CN" altLang="en-US" dirty="0" smtClean="0"/>
              <a:t>矩阵分解</a:t>
            </a:r>
            <a:endParaRPr lang="en-US" dirty="0" smtClean="0"/>
          </a:p>
          <a:p>
            <a:pPr lvl="2"/>
            <a:r>
              <a:rPr lang="zh-CN" altLang="en-US" dirty="0" smtClean="0"/>
              <a:t>奇异值分解，主成分分析</a:t>
            </a:r>
            <a:endParaRPr lang="en-US" dirty="0" smtClean="0"/>
          </a:p>
          <a:p>
            <a:pPr lvl="1"/>
            <a:r>
              <a:rPr lang="zh-CN" altLang="en-US" dirty="0" smtClean="0"/>
              <a:t>关联规则挖掘</a:t>
            </a:r>
            <a:endParaRPr lang="en-US" dirty="0" smtClean="0"/>
          </a:p>
          <a:p>
            <a:pPr lvl="2"/>
            <a:r>
              <a:rPr lang="zh-CN" altLang="en-US" dirty="0" smtClean="0"/>
              <a:t>和购物篮分析对照进行理解</a:t>
            </a:r>
            <a:endParaRPr lang="en-US" dirty="0" smtClean="0"/>
          </a:p>
          <a:p>
            <a:pPr lvl="1"/>
            <a:r>
              <a:rPr lang="zh-CN" altLang="en-US" dirty="0" smtClean="0"/>
              <a:t>概率模型</a:t>
            </a:r>
            <a:endParaRPr lang="en-US" dirty="0" smtClean="0"/>
          </a:p>
          <a:p>
            <a:pPr lvl="2"/>
            <a:r>
              <a:rPr lang="zh-CN" altLang="en-US" dirty="0" smtClean="0"/>
              <a:t>聚类模型、贝叶斯网络、可能性潜在语义分析（</a:t>
            </a:r>
            <a:r>
              <a:rPr lang="en-US" altLang="zh-CN" dirty="0" err="1" smtClean="0"/>
              <a:t>pLSA</a:t>
            </a:r>
            <a:endParaRPr lang="en-US" altLang="zh-CN" dirty="0" smtClean="0"/>
          </a:p>
          <a:p>
            <a:pPr lvl="1"/>
            <a:r>
              <a:rPr lang="zh-CN" altLang="en-US" dirty="0" smtClean="0"/>
              <a:t>以及利用其他机器学习方法进行推荐的方法</a:t>
            </a:r>
            <a:endParaRPr lang="en-US" dirty="0" smtClean="0"/>
          </a:p>
          <a:p>
            <a:r>
              <a:rPr lang="en-US" altLang="zh-CN" dirty="0" smtClean="0"/>
              <a:t>Model-based CF</a:t>
            </a:r>
            <a:r>
              <a:rPr lang="zh-CN" altLang="en-US" dirty="0" smtClean="0"/>
              <a:t>通常都有预处理（建模阶段）的开销</a:t>
            </a:r>
            <a:endParaRPr lang="en-US" dirty="0" smtClean="0"/>
          </a:p>
          <a:p>
            <a:pPr lvl="1"/>
            <a:r>
              <a:rPr lang="zh-CN" altLang="en-US" dirty="0" smtClean="0"/>
              <a:t>但大多数算法通常都没有讨论此问题</a:t>
            </a:r>
            <a:endParaRPr lang="en-US" dirty="0" smtClean="0"/>
          </a:p>
          <a:p>
            <a:pPr lvl="1"/>
            <a:r>
              <a:rPr lang="zh-CN" altLang="en-US" dirty="0" smtClean="0"/>
              <a:t>模型能否增量更新</a:t>
            </a:r>
            <a:r>
              <a:rPr lang="en-US" altLang="zh-CN" dirty="0" smtClean="0"/>
              <a:t>?</a:t>
            </a:r>
            <a:r>
              <a:rPr lang="zh-CN" altLang="en-US" dirty="0" smtClean="0"/>
              <a:t>  也没有讨论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eaLnBrk="1" hangingPunct="1"/>
            <a:r>
              <a:rPr lang="zh-CN" altLang="en-US" dirty="0" smtClean="0">
                <a:cs typeface="Calibri" pitchFamily="34" charset="0"/>
              </a:rPr>
              <a:t>矩阵分解的方法</a:t>
            </a:r>
            <a:endParaRPr lang="en-US" sz="2000" dirty="0"/>
          </a:p>
        </p:txBody>
      </p:sp>
      <p:sp>
        <p:nvSpPr>
          <p:cNvPr id="3" name="Inhaltsplatzhalter 2"/>
          <p:cNvSpPr>
            <a:spLocks noGrp="1"/>
          </p:cNvSpPr>
          <p:nvPr>
            <p:ph idx="1"/>
          </p:nvPr>
        </p:nvSpPr>
        <p:spPr/>
        <p:txBody>
          <a:bodyPr/>
          <a:lstStyle/>
          <a:p>
            <a:r>
              <a:rPr lang="zh-CN" altLang="en-US" dirty="0" smtClean="0"/>
              <a:t>基本思路：增加离线建模的复杂度，加快在线预测的速度</a:t>
            </a:r>
            <a:endParaRPr lang="en-US" altLang="zh-CN" dirty="0" smtClean="0"/>
          </a:p>
          <a:p>
            <a:r>
              <a:rPr lang="zh-CN" altLang="en-US" dirty="0" smtClean="0"/>
              <a:t>用奇异值分解对评分矩阵进行降维</a:t>
            </a:r>
            <a:endParaRPr lang="en-US" dirty="0" smtClean="0"/>
          </a:p>
          <a:p>
            <a:pPr lvl="1"/>
            <a:r>
              <a:rPr lang="zh-CN" altLang="en-US" sz="1600" dirty="0" smtClean="0"/>
              <a:t>获取数据中重要的因子及其权重</a:t>
            </a:r>
            <a:endParaRPr lang="en-US" altLang="zh-CN" sz="1600" dirty="0" smtClean="0"/>
          </a:p>
          <a:p>
            <a:pPr lvl="1"/>
            <a:r>
              <a:rPr lang="zh-CN" altLang="en-US" sz="1600" dirty="0" smtClean="0"/>
              <a:t>因子可以是电影的类型、演员等，也可以是不可解释的</a:t>
            </a:r>
            <a:endParaRPr lang="en-US" sz="1600" dirty="0" smtClean="0"/>
          </a:p>
          <a:p>
            <a:pPr lvl="1"/>
            <a:r>
              <a:rPr lang="zh-CN" altLang="en-US" sz="1600" dirty="0" smtClean="0"/>
              <a:t>假设取</a:t>
            </a:r>
            <a:r>
              <a:rPr lang="en-US" altLang="zh-CN" sz="1600" dirty="0" smtClean="0"/>
              <a:t>k</a:t>
            </a:r>
            <a:r>
              <a:rPr lang="zh-CN" altLang="en-US" sz="1600" dirty="0" smtClean="0"/>
              <a:t>维 </a:t>
            </a:r>
            <a:r>
              <a:rPr lang="en-US" sz="1600" dirty="0" smtClean="0"/>
              <a:t>(K = 20 to 100)</a:t>
            </a:r>
          </a:p>
          <a:p>
            <a:r>
              <a:rPr lang="zh-CN" altLang="en-US" dirty="0" smtClean="0"/>
              <a:t>可以在常数时间内给出预测</a:t>
            </a:r>
            <a:endParaRPr lang="en-US" altLang="zh-CN" dirty="0" smtClean="0"/>
          </a:p>
          <a:p>
            <a:r>
              <a:rPr lang="zh-CN" altLang="en-US" dirty="0" smtClean="0"/>
              <a:t>该方法在信息检索（潜在语义索引）、数据压缩等领域中也广泛使用</a:t>
            </a:r>
            <a:endParaRPr lang="en-US" dirty="0" smtClean="0"/>
          </a:p>
          <a:p>
            <a:endParaRPr lang="en-US" dirty="0"/>
          </a:p>
        </p:txBody>
      </p:sp>
    </p:spTree>
    <p:extLst>
      <p:ext uri="{BB962C8B-B14F-4D97-AF65-F5344CB8AC3E}">
        <p14:creationId xmlns="" xmlns:p14="http://schemas.microsoft.com/office/powerpoint/2010/main" val="41890191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cs typeface="Calibri" pitchFamily="34" charset="0"/>
              </a:rPr>
              <a:t>矩阵分解的方法</a:t>
            </a:r>
            <a:endParaRPr lang="en-US" dirty="0"/>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p:txBody>
              <a:bodyPr/>
              <a:lstStyle/>
              <a:p>
                <a:r>
                  <a:rPr lang="en-US" altLang="zh-CN" b="0" dirty="0" smtClean="0"/>
                  <a:t>SVD </a:t>
                </a:r>
                <a:r>
                  <a:rPr lang="zh-CN" altLang="en-US" b="0" dirty="0" smtClean="0"/>
                  <a:t>理论</a:t>
                </a:r>
                <a:r>
                  <a:rPr lang="en-US" altLang="zh-CN" b="0" dirty="0"/>
                  <a:t>(Golub and Kahan 1965)</a:t>
                </a:r>
                <a:r>
                  <a:rPr lang="zh-CN" altLang="en-US" b="0" dirty="0" smtClean="0"/>
                  <a:t>可以通俗的表述为：给定矩阵</a:t>
                </a:r>
                <a14:m>
                  <m:oMath xmlns:m="http://schemas.openxmlformats.org/officeDocument/2006/math">
                    <m:r>
                      <a:rPr lang="en-US" altLang="zh-CN" b="0" i="1">
                        <a:latin typeface="Cambria Math"/>
                      </a:rPr>
                      <m:t>𝑀</m:t>
                    </m:r>
                  </m:oMath>
                </a14:m>
                <a:r>
                  <a:rPr lang="en-US" altLang="zh-CN" b="0" dirty="0"/>
                  <a:t/>
                </a:r>
                <a:r>
                  <a:rPr lang="zh-CN" altLang="en-US" b="0" dirty="0" smtClean="0"/>
                  <a:t>可被分解成</a:t>
                </a:r>
                <a:r>
                  <a:rPr lang="en-US" altLang="zh-CN" b="0" dirty="0" smtClean="0"/>
                  <a:t>3</a:t>
                </a:r>
                <a:r>
                  <a:rPr lang="zh-CN" altLang="en-US" b="0" dirty="0" smtClean="0"/>
                  <a:t>个矩阵的乘积，</a:t>
                </a:r>
                <a:r>
                  <a:rPr lang="zh-CN" altLang="en-US" b="0" dirty="0" smtClean="0"/>
                  <a:t>如下：</a:t>
                </a:r>
                <a:endParaRPr lang="en-US" b="0" dirty="0" smtClean="0"/>
              </a:p>
              <a:p>
                <a:endParaRPr lang="en-US" b="0" dirty="0"/>
              </a:p>
              <a:p>
                <a:pPr lvl="1"/>
                <a:endParaRPr lang="en-US" b="0" dirty="0" smtClean="0"/>
              </a:p>
              <a:p>
                <a:pPr lvl="1"/>
                <a:r>
                  <a:rPr lang="zh-CN" altLang="en-US" b="0" dirty="0" smtClean="0"/>
                  <a:t>其中</a:t>
                </a:r>
                <a14:m>
                  <m:oMath xmlns:m="http://schemas.openxmlformats.org/officeDocument/2006/math">
                    <m:r>
                      <m:rPr>
                        <m:sty m:val="p"/>
                      </m:rPr>
                      <a:rPr lang="en-US" altLang="zh-CN" i="0">
                        <a:latin typeface="Cambria Math"/>
                      </a:rPr>
                      <m:t>U</m:t>
                    </m:r>
                  </m:oMath>
                </a14:m>
                <a:r>
                  <a:rPr lang="en-US" altLang="zh-CN" dirty="0"/>
                  <a:t/>
                </a:r>
                <a:r>
                  <a:rPr lang="zh-CN" altLang="en-US" dirty="0" smtClean="0"/>
                  <a:t>和</a:t>
                </a:r>
                <a:r>
                  <a:rPr lang="en-US" altLang="zh-CN" dirty="0" smtClean="0"/>
                  <a:t/>
                </a:r>
                <a14:m>
                  <m:oMath xmlns:m="http://schemas.openxmlformats.org/officeDocument/2006/math">
                    <m:r>
                      <m:rPr>
                        <m:sty m:val="p"/>
                      </m:rPr>
                      <a:rPr lang="en-US" altLang="zh-CN" i="0">
                        <a:latin typeface="Cambria Math"/>
                      </a:rPr>
                      <m:t>V</m:t>
                    </m:r>
                  </m:oMath>
                </a14:m>
                <a:r>
                  <a:rPr lang="en-US" altLang="zh-CN" dirty="0"/>
                  <a:t/>
                </a:r>
                <a:r>
                  <a:rPr lang="zh-CN" altLang="en-US" dirty="0" smtClean="0"/>
                  <a:t>分别称为</a:t>
                </a:r>
                <a:r>
                  <a:rPr lang="zh-CN" altLang="en-US" b="1" dirty="0" smtClean="0"/>
                  <a:t>左、右奇异向量</a:t>
                </a:r>
                <a:r>
                  <a:rPr lang="zh-CN" altLang="en-US" dirty="0" smtClean="0"/>
                  <a:t>，</a:t>
                </a:r>
                <a:r>
                  <a:rPr lang="en-US" altLang="zh-CN" dirty="0">
                    <a:ea typeface="Cambria Math"/>
                  </a:rPr>
                  <a:t/>
                </a:r>
                <a14:m>
                  <m:oMath xmlns:m="http://schemas.openxmlformats.org/officeDocument/2006/math">
                    <m:r>
                      <m:rPr>
                        <m:sty m:val="p"/>
                      </m:rPr>
                      <a:rPr lang="en-US" altLang="zh-CN" i="1">
                        <a:latin typeface="Cambria Math"/>
                        <a:ea typeface="Cambria Math"/>
                      </a:rPr>
                      <m:t>Σ</m:t>
                    </m:r>
                  </m:oMath>
                </a14:m>
                <a:r>
                  <a:rPr lang="zh-CN" altLang="en-US" b="0" dirty="0" smtClean="0"/>
                  <a:t>对角线上的值称为</a:t>
                </a:r>
                <a:r>
                  <a:rPr lang="zh-CN" altLang="en-US" b="1" dirty="0" smtClean="0"/>
                  <a:t>奇异值</a:t>
                </a:r>
                <a:endParaRPr lang="en-US" b="1" dirty="0" smtClean="0"/>
              </a:p>
              <a:p>
                <a:r>
                  <a:rPr lang="zh-CN" altLang="en-US" b="0" dirty="0" smtClean="0"/>
                  <a:t>仅观察有最大奇异值的最重要的特征就可以近似表示整个矩阵</a:t>
                </a:r>
                <a:endParaRPr lang="en-US" b="0" dirty="0" smtClean="0"/>
              </a:p>
              <a:p>
                <a:r>
                  <a:rPr lang="zh-CN" altLang="en-US" b="0" dirty="0" smtClean="0"/>
                  <a:t>在本例中，</a:t>
                </a:r>
                <a:r>
                  <a:rPr lang="zh-CN" altLang="en-US" b="0" dirty="0"/>
                  <a:t>计算</a:t>
                </a:r>
                <a14:m>
                  <m:oMath xmlns:m="http://schemas.openxmlformats.org/officeDocument/2006/math">
                    <m:r>
                      <m:rPr>
                        <m:sty m:val="p"/>
                      </m:rPr>
                      <a:rPr lang="en-US" altLang="zh-CN" b="0" i="1"/>
                      <m:t>U</m:t>
                    </m:r>
                  </m:oMath>
                </a14:m>
                <a:r>
                  <a:rPr lang="en-US" altLang="zh-CN" b="0" dirty="0"/>
                  <a:t>, </a:t>
                </a:r>
                <a14:m>
                  <m:oMath xmlns:m="http://schemas.openxmlformats.org/officeDocument/2006/math">
                    <m:r>
                      <m:rPr>
                        <m:sty m:val="p"/>
                      </m:rPr>
                      <a:rPr lang="en-US" altLang="zh-CN" b="0" i="1"/>
                      <m:t>V</m:t>
                    </m:r>
                  </m:oMath>
                </a14:m>
                <a:r>
                  <a:rPr lang="en-US" altLang="zh-CN" b="0" dirty="0"/>
                  <a:t>, </a:t>
                </a:r>
                <a:r>
                  <a:rPr lang="zh-CN" altLang="en-US" b="0" dirty="0"/>
                  <a:t>和</a:t>
                </a:r>
                <a14:m>
                  <m:oMath xmlns:m="http://schemas.openxmlformats.org/officeDocument/2006/math">
                    <m:r>
                      <m:rPr>
                        <m:sty m:val="p"/>
                      </m:rPr>
                      <a:rPr lang="en-US" altLang="zh-CN" b="0"/>
                      <m:t>Σ</m:t>
                    </m:r>
                    <m:r>
                      <a:rPr lang="en-US" altLang="zh-CN" b="0"/>
                      <m:t> </m:t>
                    </m:r>
                  </m:oMath>
                </a14:m>
                <a:r>
                  <a:rPr lang="zh-CN" altLang="en-US" b="0" dirty="0"/>
                  <a:t>后（用到一些线性几何软件），只保留</a:t>
                </a:r>
                <a:r>
                  <a:rPr lang="en-US" altLang="zh-CN" b="0" dirty="0"/>
                  <a:t>U</a:t>
                </a:r>
                <a:r>
                  <a:rPr lang="zh-CN" altLang="en-US" b="0" dirty="0"/>
                  <a:t>和</a:t>
                </a:r>
                <a:r>
                  <a:rPr lang="en-US" altLang="zh-CN" b="0" dirty="0"/>
                  <a:t>V</a:t>
                </a:r>
                <a:r>
                  <a:rPr lang="zh-CN" altLang="en-US" b="0" dirty="0"/>
                  <a:t>的前两列作为两个最重要的特征</a:t>
                </a:r>
                <a:r>
                  <a:rPr lang="zh-CN" altLang="en-US" b="0" dirty="0" smtClean="0"/>
                  <a:t>。</a:t>
                </a:r>
                <a:endParaRPr lang="en-US" b="0"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4" cstate="print"/>
                <a:stretch>
                  <a:fillRect l="-593" t="-1078" r="-444"/>
                </a:stretch>
              </a:blipFill>
            </p:spPr>
            <p:txBody>
              <a:bodyPr/>
              <a:lstStyle/>
              <a:p>
                <a:r>
                  <a:rPr lang="zh-CN" altLang="en-US">
                    <a:noFill/>
                  </a:rPr>
                  <a:t> </a:t>
                </a:r>
              </a:p>
            </p:txBody>
          </p:sp>
        </mc:Fallback>
      </mc:AlternateContent>
      <p:graphicFrame>
        <p:nvGraphicFramePr>
          <p:cNvPr id="4" name="Objekt 3"/>
          <p:cNvGraphicFramePr>
            <a:graphicFrameLocks noChangeAspect="1"/>
          </p:cNvGraphicFramePr>
          <p:nvPr>
            <p:extLst>
              <p:ext uri="{D42A27DB-BD31-4B8C-83A1-F6EECF244321}">
                <p14:modId xmlns="" xmlns:p14="http://schemas.microsoft.com/office/powerpoint/2010/main" val="1342594749"/>
              </p:ext>
            </p:extLst>
          </p:nvPr>
        </p:nvGraphicFramePr>
        <p:xfrm>
          <a:off x="3635896" y="2420888"/>
          <a:ext cx="1676400" cy="414338"/>
        </p:xfrm>
        <a:graphic>
          <a:graphicData uri="http://schemas.openxmlformats.org/presentationml/2006/ole">
            <p:oleObj spid="_x0000_s175106" name="Formel" r:id="rId5" imgW="965200" imgH="203200" progId="">
              <p:embed/>
            </p:oleObj>
          </a:graphicData>
        </a:graphic>
      </p:graphicFrame>
    </p:spTree>
    <p:extLst>
      <p:ext uri="{BB962C8B-B14F-4D97-AF65-F5344CB8AC3E}">
        <p14:creationId xmlns="" xmlns:p14="http://schemas.microsoft.com/office/powerpoint/2010/main" val="32222843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a:t>
            </a:r>
            <a:r>
              <a:rPr lang="en-US" altLang="zh-CN" dirty="0" smtClean="0"/>
              <a:t>SVD</a:t>
            </a:r>
            <a:r>
              <a:rPr lang="zh-CN" altLang="en-US" dirty="0" smtClean="0"/>
              <a:t>的推荐的例子</a:t>
            </a:r>
            <a:endParaRPr lang="en-US" dirty="0">
              <a:cs typeface="Calibri" pitchFamily="34" charset="0"/>
            </a:endParaRPr>
          </a:p>
        </p:txBody>
      </p:sp>
      <p:graphicFrame>
        <p:nvGraphicFramePr>
          <p:cNvPr id="4" name="Inhaltsplatzhalter 3"/>
          <p:cNvGraphicFramePr>
            <a:graphicFrameLocks/>
          </p:cNvGraphicFramePr>
          <p:nvPr>
            <p:extLst>
              <p:ext uri="{D42A27DB-BD31-4B8C-83A1-F6EECF244321}">
                <p14:modId xmlns="" xmlns:p14="http://schemas.microsoft.com/office/powerpoint/2010/main" val="3560925138"/>
              </p:ext>
            </p:extLst>
          </p:nvPr>
        </p:nvGraphicFramePr>
        <p:xfrm>
          <a:off x="4139952" y="2685092"/>
          <a:ext cx="4824540" cy="1391980"/>
        </p:xfrm>
        <a:graphic>
          <a:graphicData uri="http://schemas.openxmlformats.org/drawingml/2006/table">
            <a:tbl>
              <a:tblPr firstRow="1" bandRow="1">
                <a:tableStyleId>{5C22544A-7EE6-4342-B048-85BDC9FD1C3A}</a:tableStyleId>
              </a:tblPr>
              <a:tblGrid>
                <a:gridCol w="804090"/>
                <a:gridCol w="804090"/>
                <a:gridCol w="804090"/>
                <a:gridCol w="804090"/>
                <a:gridCol w="804090"/>
                <a:gridCol w="804090"/>
              </a:tblGrid>
              <a:tr h="3461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sz="2000" dirty="0" smtClean="0">
                          <a:solidFill>
                            <a:schemeClr val="tx1"/>
                          </a:solidFill>
                          <a:latin typeface="Calibri" pitchFamily="34" charset="0"/>
                          <a:cs typeface="Calibri" pitchFamily="34" charset="0"/>
                        </a:rPr>
                        <a:t>V</a:t>
                      </a:r>
                      <a:r>
                        <a:rPr lang="de-AT" sz="2000" baseline="-25000" dirty="0" smtClean="0">
                          <a:solidFill>
                            <a:schemeClr val="tx1"/>
                          </a:solidFill>
                          <a:latin typeface="Calibri" pitchFamily="34" charset="0"/>
                          <a:cs typeface="Calibri" pitchFamily="34" charset="0"/>
                        </a:rPr>
                        <a:t>k</a:t>
                      </a:r>
                      <a:r>
                        <a:rPr lang="de-AT" sz="2000" baseline="30000" dirty="0" smtClean="0">
                          <a:solidFill>
                            <a:schemeClr val="tx1"/>
                          </a:solidFill>
                          <a:latin typeface="Calibri" pitchFamily="34" charset="0"/>
                          <a:cs typeface="Calibri" pitchFamily="34" charset="0"/>
                        </a:rPr>
                        <a:t>T</a:t>
                      </a:r>
                      <a:endParaRPr lang="de-DE" sz="2000" baseline="30000" dirty="0" smtClean="0">
                        <a:solidFill>
                          <a:schemeClr val="tx1"/>
                        </a:solidFill>
                        <a:latin typeface="Calibri" pitchFamily="34" charset="0"/>
                        <a:cs typeface="Calibri" pitchFamily="34" charset="0"/>
                      </a:endParaRPr>
                    </a:p>
                  </a:txBody>
                  <a:tcPr anchor="ctr"/>
                </a:tc>
                <a:tc>
                  <a:txBody>
                    <a:bodyPr/>
                    <a:lstStyle/>
                    <a:p>
                      <a:endParaRPr lang="de-DE">
                        <a:latin typeface="Calibri" pitchFamily="34" charset="0"/>
                        <a:cs typeface="Calibri" pitchFamily="34" charset="0"/>
                      </a:endParaRPr>
                    </a:p>
                  </a:txBody>
                  <a:tcPr/>
                </a:tc>
                <a:tc>
                  <a:txBody>
                    <a:bodyPr/>
                    <a:lstStyle/>
                    <a:p>
                      <a:endParaRPr lang="de-DE" dirty="0">
                        <a:latin typeface="Calibri" pitchFamily="34" charset="0"/>
                        <a:cs typeface="Calibri" pitchFamily="34" charset="0"/>
                      </a:endParaRPr>
                    </a:p>
                  </a:txBody>
                  <a:tcPr/>
                </a:tc>
                <a:tc>
                  <a:txBody>
                    <a:bodyPr/>
                    <a:lstStyle/>
                    <a:p>
                      <a:endParaRPr lang="de-DE">
                        <a:latin typeface="Calibri" pitchFamily="34" charset="0"/>
                        <a:cs typeface="Calibri" pitchFamily="34" charset="0"/>
                      </a:endParaRPr>
                    </a:p>
                  </a:txBody>
                  <a:tcPr/>
                </a:tc>
                <a:tc>
                  <a:txBody>
                    <a:bodyPr/>
                    <a:lstStyle/>
                    <a:p>
                      <a:endParaRPr lang="de-DE">
                        <a:latin typeface="Calibri" pitchFamily="34" charset="0"/>
                        <a:cs typeface="Calibri" pitchFamily="34" charset="0"/>
                      </a:endParaRPr>
                    </a:p>
                  </a:txBody>
                  <a:tcPr/>
                </a:tc>
                <a:tc>
                  <a:txBody>
                    <a:bodyPr/>
                    <a:lstStyle/>
                    <a:p>
                      <a:endParaRPr lang="de-DE">
                        <a:latin typeface="Calibri" pitchFamily="34" charset="0"/>
                        <a:cs typeface="Calibri" pitchFamily="34" charset="0"/>
                      </a:endParaRPr>
                    </a:p>
                  </a:txBody>
                  <a:tcPr/>
                </a:tc>
              </a:tr>
              <a:tr h="497870">
                <a:tc>
                  <a:txBody>
                    <a:bodyPr/>
                    <a:lstStyle/>
                    <a:p>
                      <a:r>
                        <a:rPr lang="de-AT" sz="2000" b="1" dirty="0" smtClean="0">
                          <a:latin typeface="Calibri" pitchFamily="34" charset="0"/>
                          <a:cs typeface="Calibri" pitchFamily="34" charset="0"/>
                        </a:rPr>
                        <a:t>Dim1</a:t>
                      </a:r>
                      <a:endParaRPr lang="de-DE" sz="2000" b="1"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-0.44</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-0.57</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0.06</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0.38</a:t>
                      </a:r>
                      <a:endParaRPr lang="de-DE" sz="2000" b="1" i="0" baseline="0" dirty="0">
                        <a:solidFill>
                          <a:srgbClr val="C00000"/>
                        </a:solidFill>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0.57</a:t>
                      </a:r>
                      <a:endParaRPr lang="de-DE" sz="2000" dirty="0">
                        <a:latin typeface="Calibri" pitchFamily="34" charset="0"/>
                        <a:cs typeface="Calibri" pitchFamily="34" charset="0"/>
                      </a:endParaRPr>
                    </a:p>
                  </a:txBody>
                  <a:tcPr anchor="ctr"/>
                </a:tc>
              </a:tr>
              <a:tr h="497870">
                <a:tc>
                  <a:txBody>
                    <a:bodyPr/>
                    <a:lstStyle/>
                    <a:p>
                      <a:r>
                        <a:rPr lang="de-AT" sz="2000" b="1" dirty="0" smtClean="0">
                          <a:latin typeface="Calibri" pitchFamily="34" charset="0"/>
                          <a:cs typeface="Calibri" pitchFamily="34" charset="0"/>
                        </a:rPr>
                        <a:t>Dim2</a:t>
                      </a:r>
                      <a:endParaRPr lang="de-DE" sz="2000" b="1"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0.58</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-0.66</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0.26</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0.18</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-0.36</a:t>
                      </a:r>
                      <a:endParaRPr lang="de-DE" sz="2000" dirty="0">
                        <a:latin typeface="Calibri" pitchFamily="34" charset="0"/>
                        <a:cs typeface="Calibri" pitchFamily="34" charset="0"/>
                      </a:endParaRPr>
                    </a:p>
                  </a:txBody>
                  <a:tcPr anchor="ctr"/>
                </a:tc>
              </a:tr>
            </a:tbl>
          </a:graphicData>
        </a:graphic>
      </p:graphicFrame>
      <p:graphicFrame>
        <p:nvGraphicFramePr>
          <p:cNvPr id="10" name="Inhaltsplatzhalter 3"/>
          <p:cNvGraphicFramePr>
            <a:graphicFrameLocks/>
          </p:cNvGraphicFramePr>
          <p:nvPr>
            <p:extLst>
              <p:ext uri="{D42A27DB-BD31-4B8C-83A1-F6EECF244321}">
                <p14:modId xmlns="" xmlns:p14="http://schemas.microsoft.com/office/powerpoint/2010/main" val="1601423360"/>
              </p:ext>
            </p:extLst>
          </p:nvPr>
        </p:nvGraphicFramePr>
        <p:xfrm>
          <a:off x="395536" y="2610460"/>
          <a:ext cx="2448272" cy="2402716"/>
        </p:xfrm>
        <a:graphic>
          <a:graphicData uri="http://schemas.openxmlformats.org/drawingml/2006/table">
            <a:tbl>
              <a:tblPr firstRow="1" bandRow="1">
                <a:tableStyleId>{5C22544A-7EE6-4342-B048-85BDC9FD1C3A}</a:tableStyleId>
              </a:tblPr>
              <a:tblGrid>
                <a:gridCol w="804090"/>
                <a:gridCol w="852094"/>
                <a:gridCol w="792088"/>
              </a:tblGrid>
              <a:tr h="369789">
                <a:tc>
                  <a:txBody>
                    <a:bodyPr/>
                    <a:lstStyle/>
                    <a:p>
                      <a:pPr algn="ctr"/>
                      <a:r>
                        <a:rPr lang="de-AT" sz="2000" dirty="0" smtClean="0">
                          <a:solidFill>
                            <a:schemeClr val="tx1"/>
                          </a:solidFill>
                          <a:latin typeface="Calibri" pitchFamily="34" charset="0"/>
                          <a:cs typeface="Calibri" pitchFamily="34" charset="0"/>
                        </a:rPr>
                        <a:t>U</a:t>
                      </a:r>
                      <a:r>
                        <a:rPr lang="de-AT" sz="2000" baseline="-25000" dirty="0" smtClean="0">
                          <a:solidFill>
                            <a:schemeClr val="tx1"/>
                          </a:solidFill>
                          <a:latin typeface="Calibri" pitchFamily="34" charset="0"/>
                          <a:cs typeface="Calibri" pitchFamily="34" charset="0"/>
                        </a:rPr>
                        <a:t>k</a:t>
                      </a:r>
                      <a:endParaRPr lang="de-DE" sz="2000" baseline="-25000" dirty="0">
                        <a:solidFill>
                          <a:schemeClr val="tx1"/>
                        </a:solidFill>
                        <a:latin typeface="Calibri" pitchFamily="34" charset="0"/>
                        <a:cs typeface="Calibri" pitchFamily="34" charset="0"/>
                      </a:endParaRPr>
                    </a:p>
                  </a:txBody>
                  <a:tcPr anchor="ctr"/>
                </a:tc>
                <a:tc>
                  <a:txBody>
                    <a:bodyPr/>
                    <a:lstStyle/>
                    <a:p>
                      <a:r>
                        <a:rPr lang="de-AT" sz="2000" baseline="0" dirty="0" smtClean="0">
                          <a:solidFill>
                            <a:schemeClr val="tx1"/>
                          </a:solidFill>
                          <a:latin typeface="Calibri" pitchFamily="34" charset="0"/>
                          <a:cs typeface="Calibri" pitchFamily="34" charset="0"/>
                        </a:rPr>
                        <a:t>Dim1</a:t>
                      </a:r>
                      <a:endParaRPr lang="de-DE" sz="2000" baseline="0" dirty="0">
                        <a:solidFill>
                          <a:schemeClr val="tx1"/>
                        </a:solidFill>
                        <a:latin typeface="Calibri" pitchFamily="34" charset="0"/>
                        <a:cs typeface="Calibri" pitchFamily="34" charset="0"/>
                      </a:endParaRPr>
                    </a:p>
                  </a:txBody>
                  <a:tcPr/>
                </a:tc>
                <a:tc>
                  <a:txBody>
                    <a:bodyPr/>
                    <a:lstStyle/>
                    <a:p>
                      <a:r>
                        <a:rPr lang="de-AT" sz="2000" baseline="0" dirty="0" smtClean="0">
                          <a:solidFill>
                            <a:schemeClr val="tx1"/>
                          </a:solidFill>
                          <a:latin typeface="Calibri" pitchFamily="34" charset="0"/>
                          <a:cs typeface="Calibri" pitchFamily="34" charset="0"/>
                        </a:rPr>
                        <a:t>Dim2</a:t>
                      </a:r>
                      <a:endParaRPr lang="de-DE" sz="2000" baseline="0" dirty="0">
                        <a:solidFill>
                          <a:schemeClr val="tx1"/>
                        </a:solidFill>
                        <a:latin typeface="Calibri" pitchFamily="34" charset="0"/>
                        <a:cs typeface="Calibri" pitchFamily="34" charset="0"/>
                      </a:endParaRPr>
                    </a:p>
                  </a:txBody>
                  <a:tcPr/>
                </a:tc>
              </a:tr>
              <a:tr h="501619">
                <a:tc>
                  <a:txBody>
                    <a:bodyPr/>
                    <a:lstStyle/>
                    <a:p>
                      <a:r>
                        <a:rPr lang="de-AT" sz="2000" b="1" dirty="0" smtClean="0">
                          <a:latin typeface="Calibri" pitchFamily="34" charset="0"/>
                          <a:cs typeface="Calibri" pitchFamily="34" charset="0"/>
                        </a:rPr>
                        <a:t>Alice</a:t>
                      </a:r>
                      <a:endParaRPr lang="de-DE" sz="2000" b="1"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0.47</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-0.30</a:t>
                      </a:r>
                      <a:endParaRPr lang="de-DE" sz="2000" dirty="0">
                        <a:latin typeface="Calibri" pitchFamily="34" charset="0"/>
                        <a:cs typeface="Calibri" pitchFamily="34" charset="0"/>
                      </a:endParaRPr>
                    </a:p>
                  </a:txBody>
                  <a:tcPr anchor="ctr"/>
                </a:tc>
              </a:tr>
              <a:tr h="501619">
                <a:tc>
                  <a:txBody>
                    <a:bodyPr/>
                    <a:lstStyle/>
                    <a:p>
                      <a:r>
                        <a:rPr lang="de-AT" sz="2000" b="1" dirty="0" smtClean="0">
                          <a:latin typeface="Calibri" pitchFamily="34" charset="0"/>
                          <a:cs typeface="Calibri" pitchFamily="34" charset="0"/>
                        </a:rPr>
                        <a:t>Bob</a:t>
                      </a:r>
                      <a:endParaRPr lang="de-DE" sz="2000" b="1"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 -0.44</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0.23</a:t>
                      </a:r>
                      <a:endParaRPr lang="de-DE" sz="2000" dirty="0">
                        <a:latin typeface="Calibri" pitchFamily="34" charset="0"/>
                        <a:cs typeface="Calibri" pitchFamily="34" charset="0"/>
                      </a:endParaRPr>
                    </a:p>
                  </a:txBody>
                  <a:tcPr anchor="ctr"/>
                </a:tc>
              </a:tr>
              <a:tr h="501619">
                <a:tc>
                  <a:txBody>
                    <a:bodyPr/>
                    <a:lstStyle/>
                    <a:p>
                      <a:r>
                        <a:rPr lang="de-AT" sz="2000" b="1" dirty="0" smtClean="0">
                          <a:latin typeface="Calibri" pitchFamily="34" charset="0"/>
                          <a:cs typeface="Calibri" pitchFamily="34" charset="0"/>
                        </a:rPr>
                        <a:t>Mary</a:t>
                      </a:r>
                      <a:endParaRPr lang="de-DE" sz="2000" b="1" dirty="0">
                        <a:latin typeface="Calibri" pitchFamily="34" charset="0"/>
                        <a:cs typeface="Calibri" pitchFamily="34" charset="0"/>
                      </a:endParaRPr>
                    </a:p>
                  </a:txBody>
                  <a:tcPr anchor="ctr"/>
                </a:tc>
                <a:tc>
                  <a:txBody>
                    <a:bodyPr/>
                    <a:lstStyle/>
                    <a:p>
                      <a:pPr algn="ctr"/>
                      <a:r>
                        <a:rPr lang="de-AT" sz="2000" dirty="0" smtClean="0">
                          <a:latin typeface="Calibri" pitchFamily="34" charset="0"/>
                          <a:cs typeface="Calibri" pitchFamily="34" charset="0"/>
                        </a:rPr>
                        <a:t>0.70</a:t>
                      </a:r>
                      <a:endParaRPr lang="de-DE" sz="2000" dirty="0">
                        <a:latin typeface="Calibri" pitchFamily="34" charset="0"/>
                        <a:cs typeface="Calibri" pitchFamily="34" charset="0"/>
                      </a:endParaRPr>
                    </a:p>
                  </a:txBody>
                  <a:tcPr anchor="ctr"/>
                </a:tc>
                <a:tc>
                  <a:txBody>
                    <a:bodyPr/>
                    <a:lstStyle/>
                    <a:p>
                      <a:pPr algn="ctr"/>
                      <a:r>
                        <a:rPr lang="de-AT" sz="2000" dirty="0" smtClean="0">
                          <a:latin typeface="Calibri" pitchFamily="34" charset="0"/>
                          <a:cs typeface="Calibri" pitchFamily="34" charset="0"/>
                        </a:rPr>
                        <a:t>-</a:t>
                      </a:r>
                      <a:r>
                        <a:rPr lang="de-DE" sz="2000" dirty="0" smtClean="0">
                          <a:latin typeface="Calibri" pitchFamily="34" charset="0"/>
                          <a:cs typeface="Calibri" pitchFamily="34" charset="0"/>
                        </a:rPr>
                        <a:t>0.06</a:t>
                      </a:r>
                      <a:endParaRPr lang="de-DE" sz="2000" dirty="0">
                        <a:latin typeface="Calibri" pitchFamily="34" charset="0"/>
                        <a:cs typeface="Calibri" pitchFamily="34" charset="0"/>
                      </a:endParaRPr>
                    </a:p>
                  </a:txBody>
                  <a:tcPr anchor="ctr"/>
                </a:tc>
              </a:tr>
              <a:tr h="501619">
                <a:tc>
                  <a:txBody>
                    <a:bodyPr/>
                    <a:lstStyle/>
                    <a:p>
                      <a:r>
                        <a:rPr lang="de-AT" sz="2000" b="1" dirty="0" smtClean="0">
                          <a:latin typeface="Calibri" pitchFamily="34" charset="0"/>
                          <a:cs typeface="Calibri" pitchFamily="34" charset="0"/>
                        </a:rPr>
                        <a:t>Sue</a:t>
                      </a:r>
                      <a:endParaRPr lang="de-DE" sz="2000" b="1"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0.31</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0.93</a:t>
                      </a:r>
                      <a:endParaRPr lang="de-DE" sz="2000" dirty="0">
                        <a:latin typeface="Calibri" pitchFamily="34" charset="0"/>
                        <a:cs typeface="Calibri" pitchFamily="34" charset="0"/>
                      </a:endParaRPr>
                    </a:p>
                  </a:txBody>
                  <a:tcPr anchor="ctr"/>
                </a:tc>
              </a:tr>
            </a:tbl>
          </a:graphicData>
        </a:graphic>
      </p:graphicFrame>
      <p:graphicFrame>
        <p:nvGraphicFramePr>
          <p:cNvPr id="11" name="Tabelle 10"/>
          <p:cNvGraphicFramePr>
            <a:graphicFrameLocks noGrp="1"/>
          </p:cNvGraphicFramePr>
          <p:nvPr>
            <p:extLst>
              <p:ext uri="{D42A27DB-BD31-4B8C-83A1-F6EECF244321}">
                <p14:modId xmlns="" xmlns:p14="http://schemas.microsoft.com/office/powerpoint/2010/main" val="570013753"/>
              </p:ext>
            </p:extLst>
          </p:nvPr>
        </p:nvGraphicFramePr>
        <p:xfrm>
          <a:off x="6588224" y="4509120"/>
          <a:ext cx="2412270" cy="1443616"/>
        </p:xfrm>
        <a:graphic>
          <a:graphicData uri="http://schemas.openxmlformats.org/drawingml/2006/table">
            <a:tbl>
              <a:tblPr firstRow="1" bandRow="1">
                <a:tableStyleId>{5C22544A-7EE6-4342-B048-85BDC9FD1C3A}</a:tableStyleId>
              </a:tblPr>
              <a:tblGrid>
                <a:gridCol w="804090"/>
                <a:gridCol w="804090"/>
                <a:gridCol w="804090"/>
              </a:tblGrid>
              <a:tr h="3665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baseline="30000" dirty="0" smtClean="0">
                        <a:solidFill>
                          <a:schemeClr val="tx1"/>
                        </a:solidFill>
                      </a:endParaRPr>
                    </a:p>
                  </a:txBody>
                  <a:tcPr anchor="ctr"/>
                </a:tc>
                <a:tc>
                  <a:txBody>
                    <a:bodyPr/>
                    <a:lstStyle/>
                    <a:p>
                      <a:r>
                        <a:rPr lang="de-AT" sz="2000" baseline="0" dirty="0" smtClean="0">
                          <a:solidFill>
                            <a:schemeClr val="tx1"/>
                          </a:solidFill>
                          <a:latin typeface="Calibri" pitchFamily="34" charset="0"/>
                          <a:cs typeface="Calibri" pitchFamily="34" charset="0"/>
                        </a:rPr>
                        <a:t>Dim1</a:t>
                      </a:r>
                      <a:endParaRPr lang="de-DE" sz="2000" baseline="0" dirty="0">
                        <a:solidFill>
                          <a:schemeClr val="tx1"/>
                        </a:solidFill>
                        <a:latin typeface="Calibri" pitchFamily="34" charset="0"/>
                        <a:cs typeface="Calibri" pitchFamily="34" charset="0"/>
                      </a:endParaRPr>
                    </a:p>
                  </a:txBody>
                  <a:tcPr/>
                </a:tc>
                <a:tc>
                  <a:txBody>
                    <a:bodyPr/>
                    <a:lstStyle/>
                    <a:p>
                      <a:r>
                        <a:rPr lang="de-AT" sz="2000" baseline="0" dirty="0" smtClean="0">
                          <a:solidFill>
                            <a:schemeClr val="tx1"/>
                          </a:solidFill>
                          <a:latin typeface="Calibri" pitchFamily="34" charset="0"/>
                          <a:cs typeface="Calibri" pitchFamily="34" charset="0"/>
                        </a:rPr>
                        <a:t>Dim2</a:t>
                      </a:r>
                      <a:endParaRPr lang="de-DE" sz="2000" baseline="0" dirty="0">
                        <a:solidFill>
                          <a:schemeClr val="tx1"/>
                        </a:solidFill>
                        <a:latin typeface="Calibri" pitchFamily="34" charset="0"/>
                        <a:cs typeface="Calibri" pitchFamily="34" charset="0"/>
                      </a:endParaRPr>
                    </a:p>
                  </a:txBody>
                  <a:tcPr/>
                </a:tc>
              </a:tr>
              <a:tr h="523688">
                <a:tc>
                  <a:txBody>
                    <a:bodyPr/>
                    <a:lstStyle/>
                    <a:p>
                      <a:r>
                        <a:rPr lang="de-AT" sz="2000" b="1" dirty="0" smtClean="0">
                          <a:latin typeface="Calibri" pitchFamily="34" charset="0"/>
                          <a:cs typeface="Calibri" pitchFamily="34" charset="0"/>
                        </a:rPr>
                        <a:t>Dim1</a:t>
                      </a:r>
                      <a:endParaRPr lang="de-DE" sz="2000" b="1" dirty="0">
                        <a:latin typeface="Calibri" pitchFamily="34" charset="0"/>
                        <a:cs typeface="Calibri" pitchFamily="34" charset="0"/>
                      </a:endParaRPr>
                    </a:p>
                  </a:txBody>
                  <a:tcPr anchor="ctr"/>
                </a:tc>
                <a:tc>
                  <a:txBody>
                    <a:bodyPr/>
                    <a:lstStyle/>
                    <a:p>
                      <a:pPr algn="ctr"/>
                      <a:r>
                        <a:rPr lang="de-AT" sz="2000" dirty="0" smtClean="0">
                          <a:latin typeface="Calibri" pitchFamily="34" charset="0"/>
                          <a:cs typeface="Calibri" pitchFamily="34" charset="0"/>
                        </a:rPr>
                        <a:t>5.63</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a:t>
                      </a:r>
                      <a:endParaRPr lang="de-DE" sz="2000" dirty="0">
                        <a:latin typeface="Calibri" pitchFamily="34" charset="0"/>
                        <a:cs typeface="Calibri" pitchFamily="34" charset="0"/>
                      </a:endParaRPr>
                    </a:p>
                  </a:txBody>
                  <a:tcPr anchor="ctr"/>
                </a:tc>
              </a:tr>
              <a:tr h="523688">
                <a:tc>
                  <a:txBody>
                    <a:bodyPr/>
                    <a:lstStyle/>
                    <a:p>
                      <a:r>
                        <a:rPr lang="de-AT" sz="2000" b="1" dirty="0" smtClean="0">
                          <a:latin typeface="Calibri" pitchFamily="34" charset="0"/>
                          <a:cs typeface="Calibri" pitchFamily="34" charset="0"/>
                        </a:rPr>
                        <a:t>Dim2</a:t>
                      </a:r>
                      <a:endParaRPr lang="de-DE" sz="2000" b="1"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0</a:t>
                      </a:r>
                      <a:endParaRPr lang="de-DE" sz="2000" dirty="0">
                        <a:latin typeface="Calibri" pitchFamily="34" charset="0"/>
                        <a:cs typeface="Calibri" pitchFamily="34" charset="0"/>
                      </a:endParaRPr>
                    </a:p>
                  </a:txBody>
                  <a:tcPr anchor="ctr"/>
                </a:tc>
                <a:tc>
                  <a:txBody>
                    <a:bodyPr/>
                    <a:lstStyle/>
                    <a:p>
                      <a:pPr algn="ctr"/>
                      <a:r>
                        <a:rPr lang="de-DE" sz="2000" dirty="0" smtClean="0">
                          <a:latin typeface="Calibri" pitchFamily="34" charset="0"/>
                          <a:cs typeface="Calibri" pitchFamily="34" charset="0"/>
                        </a:rPr>
                        <a:t>3.23</a:t>
                      </a:r>
                      <a:endParaRPr lang="de-DE" sz="2000" dirty="0">
                        <a:latin typeface="Calibri" pitchFamily="34" charset="0"/>
                        <a:cs typeface="Calibri" pitchFamily="34" charset="0"/>
                      </a:endParaRPr>
                    </a:p>
                  </a:txBody>
                  <a:tcPr anchor="ctr"/>
                </a:tc>
              </a:tr>
            </a:tbl>
          </a:graphicData>
        </a:graphic>
      </p:graphicFrame>
      <p:graphicFrame>
        <p:nvGraphicFramePr>
          <p:cNvPr id="12" name="Objekt 11"/>
          <p:cNvGraphicFramePr>
            <a:graphicFrameLocks noChangeAspect="1"/>
          </p:cNvGraphicFramePr>
          <p:nvPr>
            <p:extLst>
              <p:ext uri="{D42A27DB-BD31-4B8C-83A1-F6EECF244321}">
                <p14:modId xmlns="" xmlns:p14="http://schemas.microsoft.com/office/powerpoint/2010/main" val="1190520937"/>
              </p:ext>
            </p:extLst>
          </p:nvPr>
        </p:nvGraphicFramePr>
        <p:xfrm>
          <a:off x="1475656" y="1844824"/>
          <a:ext cx="2736304" cy="649446"/>
        </p:xfrm>
        <a:graphic>
          <a:graphicData uri="http://schemas.openxmlformats.org/presentationml/2006/ole">
            <p:oleObj spid="_x0000_s176130" name="Formel" r:id="rId4" imgW="1574117" imgH="317362" progId="">
              <p:embed/>
            </p:oleObj>
          </a:graphicData>
        </a:graphic>
      </p:graphicFrame>
      <p:graphicFrame>
        <p:nvGraphicFramePr>
          <p:cNvPr id="13" name="Objekt 12"/>
          <p:cNvGraphicFramePr>
            <a:graphicFrameLocks noChangeAspect="1"/>
          </p:cNvGraphicFramePr>
          <p:nvPr>
            <p:extLst>
              <p:ext uri="{D42A27DB-BD31-4B8C-83A1-F6EECF244321}">
                <p14:modId xmlns="" xmlns:p14="http://schemas.microsoft.com/office/powerpoint/2010/main" val="2918283352"/>
              </p:ext>
            </p:extLst>
          </p:nvPr>
        </p:nvGraphicFramePr>
        <p:xfrm>
          <a:off x="6788333" y="4412665"/>
          <a:ext cx="591979" cy="537845"/>
        </p:xfrm>
        <a:graphic>
          <a:graphicData uri="http://schemas.openxmlformats.org/presentationml/2006/ole">
            <p:oleObj spid="_x0000_s176131" name="Formel" r:id="rId5" imgW="241195" imgH="279279" progId="">
              <p:embed/>
            </p:oleObj>
          </a:graphicData>
        </a:graphic>
      </p:graphicFrame>
      <p:sp>
        <p:nvSpPr>
          <p:cNvPr id="14" name="Inhaltsplatzhalter 2"/>
          <p:cNvSpPr txBox="1">
            <a:spLocks/>
          </p:cNvSpPr>
          <p:nvPr/>
        </p:nvSpPr>
        <p:spPr bwMode="auto">
          <a:xfrm>
            <a:off x="323528" y="1988840"/>
            <a:ext cx="4966320"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kern="0" smtClean="0">
                <a:latin typeface="Calibri" pitchFamily="34" charset="0"/>
                <a:cs typeface="Calibri" pitchFamily="34" charset="0"/>
              </a:rPr>
              <a:t>SVD:</a:t>
            </a:r>
            <a:endParaRPr kumimoji="0" lang="en-US" b="0" i="0" u="none" strike="noStrike" kern="0" cap="none" spc="0" normalizeH="0" baseline="0" noProof="0" dirty="0" smtClean="0">
              <a:ln>
                <a:noFill/>
              </a:ln>
              <a:solidFill>
                <a:schemeClr val="tx1"/>
              </a:solidFill>
              <a:effectLst/>
              <a:uLnTx/>
              <a:uFillTx/>
              <a:latin typeface="Calibri" pitchFamily="34" charset="0"/>
              <a:cs typeface="Calibri" pitchFamily="34" charset="0"/>
            </a:endParaRPr>
          </a:p>
        </p:txBody>
      </p:sp>
      <p:grpSp>
        <p:nvGrpSpPr>
          <p:cNvPr id="3" name="Gruppieren 23"/>
          <p:cNvGrpSpPr/>
          <p:nvPr/>
        </p:nvGrpSpPr>
        <p:grpSpPr>
          <a:xfrm>
            <a:off x="395536" y="2974796"/>
            <a:ext cx="8496944" cy="3384376"/>
            <a:chOff x="395536" y="3068960"/>
            <a:chExt cx="8496944" cy="3384376"/>
          </a:xfrm>
        </p:grpSpPr>
        <p:grpSp>
          <p:nvGrpSpPr>
            <p:cNvPr id="5" name="Gruppieren 21"/>
            <p:cNvGrpSpPr/>
            <p:nvPr/>
          </p:nvGrpSpPr>
          <p:grpSpPr>
            <a:xfrm>
              <a:off x="395536" y="3068960"/>
              <a:ext cx="8496944" cy="3384376"/>
              <a:chOff x="395536" y="3068960"/>
              <a:chExt cx="8496944" cy="3384376"/>
            </a:xfrm>
          </p:grpSpPr>
          <p:sp>
            <p:nvSpPr>
              <p:cNvPr id="18" name="Inhaltsplatzhalter 2"/>
              <p:cNvSpPr txBox="1">
                <a:spLocks/>
              </p:cNvSpPr>
              <p:nvPr/>
            </p:nvSpPr>
            <p:spPr bwMode="auto">
              <a:xfrm>
                <a:off x="395536" y="5301208"/>
                <a:ext cx="4966320"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de-AT" sz="2000" kern="0" dirty="0" smtClean="0">
                    <a:latin typeface="Calibri" pitchFamily="34" charset="0"/>
                    <a:cs typeface="Calibri" pitchFamily="34" charset="0"/>
                  </a:rPr>
                  <a:t>Prediction: </a:t>
                </a:r>
              </a:p>
              <a:p>
                <a:pPr marL="1714500" lvl="3" indent="-342900" eaLnBrk="1" hangingPunct="1">
                  <a:spcBef>
                    <a:spcPct val="20000"/>
                  </a:spcBef>
                </a:pPr>
                <a:r>
                  <a:rPr lang="de-AT" sz="2000" kern="0" dirty="0" smtClean="0">
                    <a:latin typeface="Calibri" pitchFamily="34" charset="0"/>
                    <a:cs typeface="Calibri" pitchFamily="34" charset="0"/>
                  </a:rPr>
                  <a:t>	</a:t>
                </a:r>
                <a:r>
                  <a:rPr lang="de-AT" kern="0" dirty="0" smtClean="0">
                    <a:latin typeface="Calibri" pitchFamily="34" charset="0"/>
                    <a:cs typeface="Calibri" pitchFamily="34" charset="0"/>
                  </a:rPr>
                  <a:t>	= </a:t>
                </a:r>
                <a:r>
                  <a:rPr lang="de-AT" dirty="0" smtClean="0">
                    <a:latin typeface="Calibri" pitchFamily="34" charset="0"/>
                    <a:cs typeface="Calibri" pitchFamily="34" charset="0"/>
                  </a:rPr>
                  <a:t>3 + 0.84 = </a:t>
                </a:r>
                <a:r>
                  <a:rPr lang="de-AT" dirty="0" smtClean="0">
                    <a:solidFill>
                      <a:srgbClr val="C00000"/>
                    </a:solidFill>
                    <a:latin typeface="Calibri" pitchFamily="34" charset="0"/>
                    <a:cs typeface="Calibri" pitchFamily="34" charset="0"/>
                  </a:rPr>
                  <a:t>3.84</a:t>
                </a:r>
                <a:endParaRPr kumimoji="0" lang="de-AT" b="0" i="0" u="none" strike="noStrike" kern="0" cap="none" spc="0" normalizeH="0" noProof="0" dirty="0" smtClean="0">
                  <a:ln>
                    <a:noFill/>
                  </a:ln>
                  <a:solidFill>
                    <a:srgbClr val="C00000"/>
                  </a:solidFill>
                  <a:effectLst/>
                  <a:uLnTx/>
                  <a:uFillTx/>
                  <a:latin typeface="Calibri" pitchFamily="34" charset="0"/>
                  <a:cs typeface="Calibri" pitchFamily="34" charset="0"/>
                </a:endParaRPr>
              </a:p>
            </p:txBody>
          </p:sp>
          <p:sp>
            <p:nvSpPr>
              <p:cNvPr id="19" name="Rechteck 18"/>
              <p:cNvSpPr/>
              <p:nvPr/>
            </p:nvSpPr>
            <p:spPr bwMode="auto">
              <a:xfrm>
                <a:off x="7452320" y="3140968"/>
                <a:ext cx="720080" cy="958260"/>
              </a:xfrm>
              <a:prstGeom prst="rect">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Calibri" pitchFamily="34" charset="0"/>
                  <a:ea typeface="ＭＳ Ｐゴシック" pitchFamily="-112" charset="-128"/>
                  <a:cs typeface="Calibri" pitchFamily="34" charset="0"/>
                </a:endParaRPr>
              </a:p>
            </p:txBody>
          </p:sp>
          <p:sp>
            <p:nvSpPr>
              <p:cNvPr id="20" name="Rechteck 19"/>
              <p:cNvSpPr/>
              <p:nvPr/>
            </p:nvSpPr>
            <p:spPr bwMode="auto">
              <a:xfrm>
                <a:off x="395536" y="3068960"/>
                <a:ext cx="2448272" cy="432048"/>
              </a:xfrm>
              <a:prstGeom prst="rect">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Calibri" pitchFamily="34" charset="0"/>
                  <a:ea typeface="ＭＳ Ｐゴシック" pitchFamily="-112" charset="-128"/>
                  <a:cs typeface="Calibri" pitchFamily="34" charset="0"/>
                </a:endParaRPr>
              </a:p>
            </p:txBody>
          </p:sp>
          <p:sp>
            <p:nvSpPr>
              <p:cNvPr id="21" name="Rechteck 20"/>
              <p:cNvSpPr/>
              <p:nvPr/>
            </p:nvSpPr>
            <p:spPr bwMode="auto">
              <a:xfrm>
                <a:off x="6588224" y="5013176"/>
                <a:ext cx="2304256" cy="958260"/>
              </a:xfrm>
              <a:prstGeom prst="rect">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Calibri" pitchFamily="34" charset="0"/>
                  <a:ea typeface="ＭＳ Ｐゴシック" pitchFamily="-112" charset="-128"/>
                  <a:cs typeface="Calibri" pitchFamily="34" charset="0"/>
                </a:endParaRPr>
              </a:p>
            </p:txBody>
          </p:sp>
        </p:grpSp>
        <p:graphicFrame>
          <p:nvGraphicFramePr>
            <p:cNvPr id="17" name="Object 5"/>
            <p:cNvGraphicFramePr>
              <a:graphicFrameLocks noChangeAspect="1"/>
            </p:cNvGraphicFramePr>
            <p:nvPr>
              <p:extLst>
                <p:ext uri="{D42A27DB-BD31-4B8C-83A1-F6EECF244321}">
                  <p14:modId xmlns="" xmlns:p14="http://schemas.microsoft.com/office/powerpoint/2010/main" val="1719450210"/>
                </p:ext>
              </p:extLst>
            </p:nvPr>
          </p:nvGraphicFramePr>
          <p:xfrm>
            <a:off x="2070671" y="5208201"/>
            <a:ext cx="4517553" cy="474045"/>
          </p:xfrm>
          <a:graphic>
            <a:graphicData uri="http://schemas.openxmlformats.org/presentationml/2006/ole">
              <p:oleObj spid="_x0000_s176132" name="Formel" r:id="rId6" imgW="2895600" imgH="304800" progId="">
                <p:embed/>
              </p:oleObj>
            </a:graphicData>
          </a:graphic>
        </p:graphicFrame>
      </p:grpSp>
      <p:sp>
        <p:nvSpPr>
          <p:cNvPr id="27" name="Rechteck 26"/>
          <p:cNvSpPr/>
          <p:nvPr/>
        </p:nvSpPr>
        <p:spPr bwMode="auto">
          <a:xfrm rot="3579673">
            <a:off x="4452968" y="2237890"/>
            <a:ext cx="1217253" cy="255283"/>
          </a:xfrm>
          <a:prstGeom prst="rect">
            <a:avLst/>
          </a:prstGeom>
          <a:gradFill flip="none" rotWithShape="1">
            <a:gsLst>
              <a:gs pos="25000">
                <a:srgbClr val="FFEFD1"/>
              </a:gs>
              <a:gs pos="55000">
                <a:srgbClr val="F0EBD5"/>
              </a:gs>
              <a:gs pos="26235">
                <a:srgbClr val="F8EDD3"/>
              </a:gs>
              <a:gs pos="79000">
                <a:srgbClr val="D1C39F"/>
              </a:gs>
            </a:gsLst>
            <a:lin ang="189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smtClean="0">
                <a:ln>
                  <a:noFill/>
                </a:ln>
                <a:solidFill>
                  <a:schemeClr val="tx1"/>
                </a:solidFill>
                <a:effectLst/>
                <a:latin typeface="Verdana" pitchFamily="34" charset="0"/>
              </a:rPr>
              <a:t>Terminator</a:t>
            </a:r>
          </a:p>
        </p:txBody>
      </p:sp>
      <p:sp>
        <p:nvSpPr>
          <p:cNvPr id="28" name="Rechteck 27"/>
          <p:cNvSpPr/>
          <p:nvPr/>
        </p:nvSpPr>
        <p:spPr bwMode="auto">
          <a:xfrm rot="3579673">
            <a:off x="5317064" y="2234926"/>
            <a:ext cx="1217253" cy="255283"/>
          </a:xfrm>
          <a:prstGeom prst="rect">
            <a:avLst/>
          </a:prstGeom>
          <a:gradFill flip="none" rotWithShape="1">
            <a:gsLst>
              <a:gs pos="25000">
                <a:srgbClr val="FFEFD1"/>
              </a:gs>
              <a:gs pos="55000">
                <a:srgbClr val="F0EBD5"/>
              </a:gs>
              <a:gs pos="26235">
                <a:srgbClr val="F8EDD3"/>
              </a:gs>
              <a:gs pos="79000">
                <a:srgbClr val="D1C39F"/>
              </a:gs>
            </a:gsLst>
            <a:lin ang="189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smtClean="0">
                <a:ln>
                  <a:noFill/>
                </a:ln>
                <a:solidFill>
                  <a:schemeClr val="tx1"/>
                </a:solidFill>
                <a:effectLst/>
                <a:latin typeface="Verdana" pitchFamily="34" charset="0"/>
              </a:rPr>
              <a:t>Die Hard</a:t>
            </a:r>
          </a:p>
        </p:txBody>
      </p:sp>
      <p:sp>
        <p:nvSpPr>
          <p:cNvPr id="29" name="Rechteck 28"/>
          <p:cNvSpPr/>
          <p:nvPr/>
        </p:nvSpPr>
        <p:spPr bwMode="auto">
          <a:xfrm rot="3579673">
            <a:off x="6109152" y="2234926"/>
            <a:ext cx="1217253" cy="255283"/>
          </a:xfrm>
          <a:prstGeom prst="rect">
            <a:avLst/>
          </a:prstGeom>
          <a:gradFill flip="none" rotWithShape="1">
            <a:gsLst>
              <a:gs pos="25000">
                <a:srgbClr val="FFEFD1"/>
              </a:gs>
              <a:gs pos="55000">
                <a:srgbClr val="F0EBD5"/>
              </a:gs>
              <a:gs pos="26235">
                <a:srgbClr val="F8EDD3"/>
              </a:gs>
              <a:gs pos="79000">
                <a:srgbClr val="D1C39F"/>
              </a:gs>
            </a:gsLst>
            <a:lin ang="189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smtClean="0">
                <a:ln>
                  <a:noFill/>
                </a:ln>
                <a:solidFill>
                  <a:schemeClr val="tx1"/>
                </a:solidFill>
                <a:effectLst/>
                <a:latin typeface="Verdana" pitchFamily="34" charset="0"/>
              </a:rPr>
              <a:t>Twins</a:t>
            </a:r>
          </a:p>
        </p:txBody>
      </p:sp>
      <p:sp>
        <p:nvSpPr>
          <p:cNvPr id="30" name="Rechteck 29"/>
          <p:cNvSpPr/>
          <p:nvPr/>
        </p:nvSpPr>
        <p:spPr bwMode="auto">
          <a:xfrm rot="3579673">
            <a:off x="6901240" y="2234926"/>
            <a:ext cx="1217253" cy="255283"/>
          </a:xfrm>
          <a:prstGeom prst="rect">
            <a:avLst/>
          </a:prstGeom>
          <a:gradFill flip="none" rotWithShape="1">
            <a:gsLst>
              <a:gs pos="25000">
                <a:srgbClr val="FFEFD1"/>
              </a:gs>
              <a:gs pos="55000">
                <a:srgbClr val="F0EBD5"/>
              </a:gs>
              <a:gs pos="26235">
                <a:srgbClr val="F8EDD3"/>
              </a:gs>
              <a:gs pos="79000">
                <a:srgbClr val="D1C39F"/>
              </a:gs>
            </a:gsLst>
            <a:lin ang="189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smtClean="0">
                <a:ln>
                  <a:noFill/>
                </a:ln>
                <a:solidFill>
                  <a:schemeClr val="tx1"/>
                </a:solidFill>
                <a:effectLst/>
                <a:latin typeface="Verdana" pitchFamily="34" charset="0"/>
              </a:rPr>
              <a:t>Eat Pray Love</a:t>
            </a:r>
          </a:p>
        </p:txBody>
      </p:sp>
      <p:sp>
        <p:nvSpPr>
          <p:cNvPr id="31" name="Rechteck 30"/>
          <p:cNvSpPr/>
          <p:nvPr/>
        </p:nvSpPr>
        <p:spPr bwMode="auto">
          <a:xfrm rot="3579673">
            <a:off x="7722251" y="2234926"/>
            <a:ext cx="1217253" cy="255283"/>
          </a:xfrm>
          <a:prstGeom prst="rect">
            <a:avLst/>
          </a:prstGeom>
          <a:gradFill flip="none" rotWithShape="1">
            <a:gsLst>
              <a:gs pos="25000">
                <a:srgbClr val="FFEFD1"/>
              </a:gs>
              <a:gs pos="55000">
                <a:srgbClr val="F0EBD5"/>
              </a:gs>
              <a:gs pos="26235">
                <a:srgbClr val="F8EDD3"/>
              </a:gs>
              <a:gs pos="79000">
                <a:srgbClr val="D1C39F"/>
              </a:gs>
            </a:gsLst>
            <a:lin ang="189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smtClean="0">
                <a:ln>
                  <a:noFill/>
                </a:ln>
                <a:solidFill>
                  <a:schemeClr val="tx1"/>
                </a:solidFill>
                <a:effectLst/>
                <a:latin typeface="Verdana" pitchFamily="34" charset="0"/>
              </a:rPr>
              <a:t>Pretty Woman</a:t>
            </a:r>
          </a:p>
        </p:txBody>
      </p:sp>
    </p:spTree>
    <p:extLst>
      <p:ext uri="{BB962C8B-B14F-4D97-AF65-F5344CB8AC3E}">
        <p14:creationId xmlns="" xmlns:p14="http://schemas.microsoft.com/office/powerpoint/2010/main" val="22511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cs typeface="Calibri" pitchFamily="34" charset="0"/>
              </a:rPr>
              <a:t>矩阵分解的方法</a:t>
            </a:r>
            <a:endParaRPr lang="en-US" b="0" dirty="0"/>
          </a:p>
        </p:txBody>
      </p:sp>
      <p:sp>
        <p:nvSpPr>
          <p:cNvPr id="3" name="Inhaltsplatzhalter 2"/>
          <p:cNvSpPr>
            <a:spLocks noGrp="1"/>
          </p:cNvSpPr>
          <p:nvPr>
            <p:ph idx="1"/>
          </p:nvPr>
        </p:nvSpPr>
        <p:spPr>
          <a:xfrm>
            <a:off x="457200" y="1340768"/>
            <a:ext cx="8229600" cy="4741987"/>
          </a:xfrm>
        </p:spPr>
        <p:txBody>
          <a:bodyPr/>
          <a:lstStyle/>
          <a:p>
            <a:r>
              <a:rPr lang="zh-CN" altLang="en-US" sz="2800" dirty="0" smtClean="0"/>
              <a:t>预测精度有可能降低，因为：</a:t>
            </a:r>
            <a:endParaRPr lang="en-US" sz="2800" dirty="0" smtClean="0"/>
          </a:p>
          <a:p>
            <a:pPr lvl="1"/>
            <a:r>
              <a:rPr lang="zh-CN" altLang="en-US" sz="2000" dirty="0" smtClean="0"/>
              <a:t>没有考虑原始评分</a:t>
            </a:r>
            <a:endParaRPr lang="en-US" sz="2000" dirty="0" smtClean="0"/>
          </a:p>
          <a:p>
            <a:r>
              <a:rPr lang="zh-CN" altLang="en-US" sz="2800" dirty="0" smtClean="0"/>
              <a:t>预测精度也有可能提高，因为：</a:t>
            </a:r>
            <a:endParaRPr lang="en-US" sz="2800" dirty="0" smtClean="0"/>
          </a:p>
          <a:p>
            <a:pPr lvl="1"/>
            <a:r>
              <a:rPr lang="zh-CN" altLang="en-US" dirty="0" smtClean="0"/>
              <a:t>分解可以过滤掉数据中的部分“噪音”</a:t>
            </a:r>
            <a:endParaRPr lang="en-US" dirty="0" smtClean="0"/>
          </a:p>
          <a:p>
            <a:pPr lvl="1"/>
            <a:r>
              <a:rPr lang="zh-CN" altLang="en-US" dirty="0" smtClean="0"/>
              <a:t>分解可以检测出数据中主要的关联关系</a:t>
            </a:r>
            <a:endParaRPr lang="en-US" dirty="0" smtClean="0"/>
          </a:p>
          <a:p>
            <a:r>
              <a:rPr lang="zh-CN" altLang="en-US" sz="2800" dirty="0" smtClean="0"/>
              <a:t>预测精度取决于能否正确选择参数</a:t>
            </a:r>
            <a:r>
              <a:rPr lang="en-US" altLang="zh-CN" sz="2800" dirty="0" smtClean="0"/>
              <a:t>k</a:t>
            </a:r>
            <a:endParaRPr lang="en-US" sz="2800" dirty="0" smtClean="0"/>
          </a:p>
          <a:p>
            <a:pPr lvl="1"/>
            <a:r>
              <a:rPr lang="zh-CN" altLang="en-US" sz="2000" dirty="0" smtClean="0"/>
              <a:t>很多情况下，参数只能基于实验</a:t>
            </a:r>
            <a:r>
              <a:rPr lang="zh-CN" altLang="en-US" sz="2000" dirty="0"/>
              <a:t>来</a:t>
            </a:r>
            <a:r>
              <a:rPr lang="zh-CN" altLang="en-US" sz="2000" dirty="0" smtClean="0"/>
              <a:t>确定</a:t>
            </a:r>
            <a:r>
              <a:rPr lang="zh-CN" altLang="en-US" sz="2000" dirty="0"/>
              <a:t>和</a:t>
            </a:r>
            <a:r>
              <a:rPr lang="zh-CN" altLang="en-US" sz="2000" dirty="0" smtClean="0"/>
              <a:t>调整</a:t>
            </a:r>
            <a:endParaRPr lang="en-US" altLang="zh-CN" sz="2000" dirty="0" smtClean="0"/>
          </a:p>
          <a:p>
            <a:pPr lvl="1"/>
            <a:r>
              <a:rPr lang="en-US" sz="2000" dirty="0" smtClean="0"/>
              <a:t>Koren et al. 2009 </a:t>
            </a:r>
            <a:r>
              <a:rPr lang="zh-CN" altLang="en-US" sz="2000" dirty="0" smtClean="0"/>
              <a:t>讨论过</a:t>
            </a:r>
            <a:r>
              <a:rPr lang="en-US" altLang="zh-CN" sz="2000" dirty="0" smtClean="0"/>
              <a:t>,</a:t>
            </a:r>
            <a:r>
              <a:rPr lang="zh-CN" altLang="en-US" sz="2000" dirty="0" smtClean="0"/>
              <a:t> </a:t>
            </a:r>
            <a:r>
              <a:rPr lang="en-US" altLang="zh-CN" sz="2000" dirty="0" smtClean="0"/>
              <a:t>k</a:t>
            </a:r>
            <a:r>
              <a:rPr lang="zh-CN" altLang="en-US" sz="2000" dirty="0" smtClean="0"/>
              <a:t>取值</a:t>
            </a:r>
            <a:r>
              <a:rPr lang="en-US" altLang="zh-CN" sz="2000" dirty="0" smtClean="0"/>
              <a:t>20</a:t>
            </a:r>
            <a:r>
              <a:rPr lang="zh-CN" altLang="en-US" sz="2000" dirty="0" smtClean="0"/>
              <a:t>到</a:t>
            </a:r>
            <a:r>
              <a:rPr lang="en-US" altLang="zh-CN" sz="2000" dirty="0" smtClean="0"/>
              <a:t>100</a:t>
            </a:r>
            <a:r>
              <a:rPr lang="zh-CN" altLang="en-US" sz="2000" dirty="0" smtClean="0"/>
              <a:t>较为合适</a:t>
            </a:r>
            <a:endParaRPr lang="en-US" sz="2000" dirty="0"/>
          </a:p>
        </p:txBody>
      </p:sp>
    </p:spTree>
    <p:extLst>
      <p:ext uri="{BB962C8B-B14F-4D97-AF65-F5344CB8AC3E}">
        <p14:creationId xmlns="" xmlns:p14="http://schemas.microsoft.com/office/powerpoint/2010/main" val="35900888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关联规则挖掘</a:t>
            </a:r>
            <a:endParaRPr lang="en-US" dirty="0"/>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a:xfrm>
                <a:off x="457200" y="1600200"/>
                <a:ext cx="8401080" cy="4525963"/>
              </a:xfrm>
            </p:spPr>
            <p:txBody>
              <a:bodyPr/>
              <a:lstStyle/>
              <a:p>
                <a:r>
                  <a:rPr lang="zh-CN" altLang="en-US" dirty="0" smtClean="0"/>
                  <a:t>通常应用于购物行为分析</a:t>
                </a:r>
                <a:endParaRPr lang="en-US" dirty="0" smtClean="0"/>
              </a:p>
              <a:p>
                <a:pPr lvl="1"/>
                <a:r>
                  <a:rPr lang="zh-CN" altLang="en-US" dirty="0" smtClean="0"/>
                  <a:t>目标是检测出规则，例如：</a:t>
                </a:r>
                <a:endParaRPr lang="en-US" dirty="0" smtClean="0"/>
              </a:p>
              <a:p>
                <a:pPr lvl="1">
                  <a:buNone/>
                </a:pPr>
                <a:r>
                  <a:rPr lang="en-US" dirty="0" smtClean="0"/>
                  <a:t/>
                </a:r>
                <a:r>
                  <a:rPr lang="en-US" dirty="0" smtClean="0"/>
                  <a:t/>
                </a:r>
                <a:r>
                  <a:rPr lang="zh-CN" altLang="en-US" dirty="0" smtClean="0"/>
                  <a:t>“如果用户买了婴儿食品，那么他</a:t>
                </a:r>
                <a:r>
                  <a:rPr lang="en-US" altLang="zh-CN" dirty="0" smtClean="0"/>
                  <a:t>/</a:t>
                </a:r>
                <a:r>
                  <a:rPr lang="zh-CN" altLang="en-US" dirty="0" smtClean="0"/>
                  <a:t>她</a:t>
                </a:r>
                <a:r>
                  <a:rPr lang="zh-CN" altLang="en-US" dirty="0"/>
                  <a:t>买尿布的</a:t>
                </a:r>
                <a:r>
                  <a:rPr lang="zh-CN" altLang="en-US" dirty="0" smtClean="0"/>
                  <a:t>可能性会是</a:t>
                </a:r>
                <a:r>
                  <a:rPr lang="en-US" altLang="zh-CN" dirty="0" smtClean="0"/>
                  <a:t>70%</a:t>
                </a:r>
                <a:r>
                  <a:rPr lang="zh-CN" altLang="en-US" dirty="0" smtClean="0"/>
                  <a:t>”</a:t>
                </a:r>
                <a:endParaRPr lang="en-US" dirty="0" smtClean="0"/>
              </a:p>
              <a:p>
                <a:r>
                  <a:rPr lang="zh-CN" altLang="en-US" dirty="0" smtClean="0"/>
                  <a:t>关联规则挖掘算法</a:t>
                </a:r>
                <a:endParaRPr lang="en-US" dirty="0" smtClean="0"/>
              </a:p>
              <a:p>
                <a:pPr lvl="1"/>
                <a:r>
                  <a:rPr lang="zh-CN" altLang="en-US" dirty="0" smtClean="0"/>
                  <a:t>能够从交易数据集</a:t>
                </a:r>
                <a:r>
                  <a:rPr lang="en-US" altLang="zh-CN" dirty="0"/>
                  <a:t>D = {t</a:t>
                </a:r>
                <a:r>
                  <a:rPr lang="en-US" altLang="zh-CN" baseline="-25000" dirty="0"/>
                  <a:t>1</a:t>
                </a:r>
                <a:r>
                  <a:rPr lang="en-US" altLang="zh-CN" dirty="0"/>
                  <a:t>, t</a:t>
                </a:r>
                <a:r>
                  <a:rPr lang="en-US" altLang="zh-CN" baseline="-25000" dirty="0"/>
                  <a:t>2</a:t>
                </a:r>
                <a:r>
                  <a:rPr lang="en-US" altLang="zh-CN" dirty="0"/>
                  <a:t>, … t</a:t>
                </a:r>
                <a:r>
                  <a:rPr lang="en-US" altLang="zh-CN" baseline="-25000" dirty="0"/>
                  <a:t>n</a:t>
                </a:r>
                <a:r>
                  <a:rPr lang="en-US" altLang="zh-CN" dirty="0"/>
                  <a:t>}</a:t>
                </a:r>
                <a:r>
                  <a:rPr lang="zh-CN" altLang="en-US" dirty="0" smtClean="0"/>
                  <a:t>中挖掘出如下形式的规则</a:t>
                </a:r>
                <a:r>
                  <a:rPr lang="en-US" altLang="zh-CN" dirty="0"/>
                  <a:t>X → Y (e.g., beer → diapers) </a:t>
                </a:r>
                <a:endParaRPr lang="en-US" dirty="0" smtClean="0"/>
              </a:p>
              <a:p>
                <a:pPr lvl="1"/>
                <a:r>
                  <a:rPr lang="zh-CN" altLang="en-US" dirty="0" smtClean="0"/>
                  <a:t>衡量标准：支持度，可信度</a:t>
                </a:r>
                <a:endParaRPr lang="en-US" dirty="0" smtClean="0"/>
              </a:p>
              <a:p>
                <a:pPr lvl="2"/>
                <a:r>
                  <a:rPr lang="zh-CN" altLang="en-US" dirty="0" smtClean="0"/>
                  <a:t>利用某阈值剪掉不重要的规则</a:t>
                </a:r>
                <a:endParaRPr lang="en-US" dirty="0"/>
              </a:p>
              <a:p>
                <a:pPr lvl="1"/>
                <a:r>
                  <a:rPr lang="en-US" dirty="0" smtClean="0"/>
                  <a:t>let </a:t>
                </a:r>
                <a14:m>
                  <m:oMath xmlns:m="http://schemas.openxmlformats.org/officeDocument/2006/math">
                    <m:r>
                      <m:rPr>
                        <m:nor/>
                      </m:rPr>
                      <a:rPr lang="en-US" sz="2000" i="0" smtClean="0">
                        <a:latin typeface="Cambria Math"/>
                        <a:ea typeface="Cambria Math"/>
                      </a:rPr>
                      <m:t>σ</m:t>
                    </m:r>
                    <m:r>
                      <m:rPr>
                        <m:nor/>
                      </m:rPr>
                      <a:rPr lang="en-US" sz="2000" b="0" i="0" smtClean="0">
                        <a:latin typeface="Cambria Math"/>
                        <a:ea typeface="Cambria Math"/>
                      </a:rPr>
                      <m:t>(</m:t>
                    </m:r>
                    <m:r>
                      <m:rPr>
                        <m:nor/>
                      </m:rPr>
                      <a:rPr lang="en-US" sz="2000" b="0" i="0" smtClean="0">
                        <a:latin typeface="Cambria Math"/>
                        <a:ea typeface="Cambria Math"/>
                      </a:rPr>
                      <m:t>X</m:t>
                    </m:r>
                    <m:r>
                      <m:rPr>
                        <m:nor/>
                      </m:rPr>
                      <a:rPr lang="en-US" sz="2000" b="0" i="0" smtClean="0">
                        <a:latin typeface="Cambria Math"/>
                        <a:ea typeface="Cambria Math"/>
                      </a:rPr>
                      <m:t>)=</m:t>
                    </m:r>
                    <m:f>
                      <m:fPr>
                        <m:ctrlPr>
                          <a:rPr lang="en-US" sz="2000" b="0" i="1" smtClean="0">
                            <a:latin typeface="Cambria Math"/>
                            <a:ea typeface="Cambria Math"/>
                          </a:rPr>
                        </m:ctrlPr>
                      </m:fPr>
                      <m:num>
                        <m:r>
                          <m:rPr>
                            <m:nor/>
                          </m:rPr>
                          <a:rPr lang="en-US" sz="2000">
                            <a:latin typeface="Cambria Math"/>
                            <a:ea typeface="Cambria Math"/>
                          </a:rPr>
                          <m:t>|{</m:t>
                        </m:r>
                        <m:r>
                          <m:rPr>
                            <m:nor/>
                          </m:rPr>
                          <a:rPr lang="en-US" sz="2000" b="0" i="0" smtClean="0">
                            <a:latin typeface="Cambria Math"/>
                            <a:ea typeface="Cambria Math"/>
                          </a:rPr>
                          <m:t>x</m:t>
                        </m:r>
                        <m:r>
                          <m:rPr>
                            <m:nor/>
                          </m:rPr>
                          <a:rPr lang="en-US" sz="2000">
                            <a:latin typeface="Cambria Math"/>
                            <a:ea typeface="Cambria Math"/>
                          </a:rPr>
                          <m:t>|</m:t>
                        </m:r>
                        <m:r>
                          <m:rPr>
                            <m:nor/>
                          </m:rPr>
                          <a:rPr lang="en-US" sz="2000">
                            <a:latin typeface="Cambria Math"/>
                            <a:ea typeface="Cambria Math"/>
                          </a:rPr>
                          <m:t>x</m:t>
                        </m:r>
                        <m:r>
                          <m:rPr>
                            <m:nor/>
                          </m:rPr>
                          <a:rPr lang="en-US" sz="2000" b="0" i="0" smtClean="0">
                            <a:latin typeface="Cambria Math"/>
                            <a:ea typeface="Cambria Math"/>
                          </a:rPr>
                          <m:t> </m:t>
                        </m:r>
                        <m:r>
                          <m:rPr>
                            <m:nor/>
                          </m:rPr>
                          <a:rPr lang="en-US" sz="2000" dirty="0">
                            <a:sym typeface="Symbol"/>
                          </a:rPr>
                          <m:t> </m:t>
                        </m:r>
                        <m:r>
                          <m:rPr>
                            <m:nor/>
                          </m:rPr>
                          <a:rPr lang="en-US" sz="2000" dirty="0">
                            <a:sym typeface="Symbol"/>
                          </a:rPr>
                          <m:t>ti</m:t>
                        </m:r>
                        <m:r>
                          <m:rPr>
                            <m:nor/>
                          </m:rPr>
                          <a:rPr lang="en-US" sz="2000" dirty="0">
                            <a:sym typeface="Symbol"/>
                          </a:rPr>
                          <m:t>, </m:t>
                        </m:r>
                        <m:r>
                          <m:rPr>
                            <m:nor/>
                          </m:rPr>
                          <a:rPr lang="en-US" sz="2000" dirty="0">
                            <a:sym typeface="Symbol"/>
                          </a:rPr>
                          <m:t>ti</m:t>
                        </m:r>
                        <m:r>
                          <m:rPr>
                            <m:nor/>
                          </m:rPr>
                          <a:rPr lang="en-US" sz="2000" dirty="0">
                            <a:sym typeface="Symbol"/>
                          </a:rPr>
                          <m:t>  </m:t>
                        </m:r>
                        <m:r>
                          <m:rPr>
                            <m:nor/>
                          </m:rPr>
                          <a:rPr lang="en-US" sz="2000" dirty="0">
                            <a:sym typeface="Symbol"/>
                          </a:rPr>
                          <m:t>D</m:t>
                        </m:r>
                        <m:r>
                          <m:rPr>
                            <m:nor/>
                          </m:rPr>
                          <a:rPr lang="en-US" sz="2000" dirty="0">
                            <a:sym typeface="Symbol"/>
                          </a:rPr>
                          <m:t>}|</m:t>
                        </m:r>
                      </m:num>
                      <m:den>
                        <m:r>
                          <a:rPr lang="en-US" sz="2000" b="0" i="1" smtClean="0">
                            <a:latin typeface="Cambria Math"/>
                            <a:ea typeface="Cambria Math"/>
                          </a:rPr>
                          <m:t>|</m:t>
                        </m:r>
                        <m:r>
                          <a:rPr lang="en-US" sz="2000" b="0" i="1" smtClean="0">
                            <a:latin typeface="Cambria Math"/>
                            <a:ea typeface="Cambria Math"/>
                          </a:rPr>
                          <m:t>𝐷</m:t>
                        </m:r>
                        <m:r>
                          <a:rPr lang="en-US" sz="2000" b="0" i="1" smtClean="0">
                            <a:latin typeface="Cambria Math"/>
                            <a:ea typeface="Cambria Math"/>
                          </a:rPr>
                          <m:t>|</m:t>
                        </m:r>
                      </m:den>
                    </m:f>
                  </m:oMath>
                </a14:m>
                <a:endParaRPr lang="en-US" sz="2000" b="0" dirty="0" smtClean="0">
                  <a:ea typeface="Cambria Math"/>
                </a:endParaRPr>
              </a:p>
              <a:p>
                <a:pPr lvl="1"/>
                <a:r>
                  <a:rPr lang="en-US" dirty="0" smtClean="0"/>
                  <a:t>support = </a:t>
                </a:r>
                <a14:m>
                  <m:oMath xmlns:m="http://schemas.openxmlformats.org/officeDocument/2006/math">
                    <m:f>
                      <m:fPr>
                        <m:ctrlPr>
                          <a:rPr lang="en-US" i="1">
                            <a:latin typeface="Cambria Math"/>
                            <a:ea typeface="Cambria Math"/>
                          </a:rPr>
                        </m:ctrlPr>
                      </m:fPr>
                      <m:num>
                        <m:r>
                          <m:rPr>
                            <m:nor/>
                          </m:rPr>
                          <a:rPr lang="en-US">
                            <a:latin typeface="Cambria Math"/>
                            <a:ea typeface="Cambria Math"/>
                          </a:rPr>
                          <m:t>σ</m:t>
                        </m:r>
                        <m:r>
                          <m:rPr>
                            <m:nor/>
                          </m:rPr>
                          <a:rPr lang="en-US">
                            <a:latin typeface="Cambria Math"/>
                            <a:ea typeface="Cambria Math"/>
                          </a:rPr>
                          <m:t>(</m:t>
                        </m:r>
                        <m:r>
                          <m:rPr>
                            <m:nor/>
                          </m:rPr>
                          <a:rPr lang="en-US">
                            <a:latin typeface="Cambria Math"/>
                            <a:ea typeface="Cambria Math"/>
                          </a:rPr>
                          <m:t>X</m:t>
                        </m:r>
                        <m:r>
                          <m:rPr>
                            <m:nor/>
                          </m:rPr>
                          <a:rPr lang="en-US" b="0" i="0" smtClean="0">
                            <a:latin typeface="Cambria Math"/>
                            <a:ea typeface="Cambria Math"/>
                          </a:rPr>
                          <m:t> </m:t>
                        </m:r>
                        <m:r>
                          <a:rPr lang="en-US" b="0" i="1" smtClean="0">
                            <a:latin typeface="Cambria Math"/>
                            <a:ea typeface="Cambria Math"/>
                          </a:rPr>
                          <m:t>∪ </m:t>
                        </m:r>
                        <m:r>
                          <m:rPr>
                            <m:nor/>
                          </m:rPr>
                          <a:rPr lang="en-US" b="0" i="0" smtClean="0">
                            <a:latin typeface="Cambria Math"/>
                            <a:ea typeface="Cambria Math"/>
                          </a:rPr>
                          <m:t>Y</m:t>
                        </m:r>
                        <m:r>
                          <m:rPr>
                            <m:nor/>
                          </m:rPr>
                          <a:rPr lang="en-US" b="0" i="0" smtClean="0">
                            <a:latin typeface="Cambria Math"/>
                            <a:ea typeface="Cambria Math"/>
                          </a:rPr>
                          <m:t> )</m:t>
                        </m:r>
                      </m:num>
                      <m:den>
                        <m:r>
                          <a:rPr lang="en-US" b="0" i="1" smtClean="0">
                            <a:latin typeface="Cambria Math"/>
                            <a:ea typeface="Cambria Math"/>
                          </a:rPr>
                          <m:t>|</m:t>
                        </m:r>
                        <m:r>
                          <a:rPr lang="en-US" b="0" i="1" smtClean="0">
                            <a:latin typeface="Cambria Math"/>
                            <a:ea typeface="Cambria Math"/>
                          </a:rPr>
                          <m:t>𝐷</m:t>
                        </m:r>
                        <m:r>
                          <a:rPr lang="en-US" b="0" i="1" smtClean="0">
                            <a:latin typeface="Cambria Math"/>
                            <a:ea typeface="Cambria Math"/>
                          </a:rPr>
                          <m:t>|</m:t>
                        </m:r>
                      </m:den>
                    </m:f>
                  </m:oMath>
                </a14:m>
                <a:r>
                  <a:rPr lang="en-US" dirty="0" smtClean="0"/>
                  <a:t>,  confidence = </a:t>
                </a:r>
                <a14:m>
                  <m:oMath xmlns:m="http://schemas.openxmlformats.org/officeDocument/2006/math">
                    <m:f>
                      <m:fPr>
                        <m:ctrlPr>
                          <a:rPr lang="en-US" i="1">
                            <a:latin typeface="Cambria Math"/>
                            <a:ea typeface="Cambria Math"/>
                          </a:rPr>
                        </m:ctrlPr>
                      </m:fPr>
                      <m:num>
                        <m:r>
                          <m:rPr>
                            <m:nor/>
                          </m:rPr>
                          <a:rPr lang="en-US">
                            <a:latin typeface="Cambria Math"/>
                            <a:ea typeface="Cambria Math"/>
                          </a:rPr>
                          <m:t>σ</m:t>
                        </m:r>
                        <m:r>
                          <m:rPr>
                            <m:nor/>
                          </m:rPr>
                          <a:rPr lang="en-US">
                            <a:latin typeface="Cambria Math"/>
                            <a:ea typeface="Cambria Math"/>
                          </a:rPr>
                          <m:t>(</m:t>
                        </m:r>
                        <m:r>
                          <m:rPr>
                            <m:nor/>
                          </m:rPr>
                          <a:rPr lang="en-US">
                            <a:latin typeface="Cambria Math"/>
                            <a:ea typeface="Cambria Math"/>
                          </a:rPr>
                          <m:t>X</m:t>
                        </m:r>
                        <m:r>
                          <m:rPr>
                            <m:nor/>
                          </m:rPr>
                          <a:rPr lang="en-US">
                            <a:latin typeface="Cambria Math"/>
                            <a:ea typeface="Cambria Math"/>
                          </a:rPr>
                          <m:t> </m:t>
                        </m:r>
                        <m:r>
                          <a:rPr lang="en-US" i="1">
                            <a:latin typeface="Cambria Math"/>
                            <a:ea typeface="Cambria Math"/>
                          </a:rPr>
                          <m:t>∪ </m:t>
                        </m:r>
                        <m:r>
                          <m:rPr>
                            <m:nor/>
                          </m:rPr>
                          <a:rPr lang="en-US">
                            <a:latin typeface="Cambria Math"/>
                            <a:ea typeface="Cambria Math"/>
                          </a:rPr>
                          <m:t>Y</m:t>
                        </m:r>
                        <m:r>
                          <m:rPr>
                            <m:nor/>
                          </m:rPr>
                          <a:rPr lang="en-US">
                            <a:latin typeface="Cambria Math"/>
                            <a:ea typeface="Cambria Math"/>
                          </a:rPr>
                          <m:t> )</m:t>
                        </m:r>
                      </m:num>
                      <m:den>
                        <m:r>
                          <m:rPr>
                            <m:nor/>
                          </m:rPr>
                          <a:rPr lang="en-US">
                            <a:latin typeface="Cambria Math"/>
                            <a:ea typeface="Cambria Math"/>
                          </a:rPr>
                          <m:t>σ</m:t>
                        </m:r>
                        <m:r>
                          <a:rPr lang="en-US" b="0" i="1"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den>
                    </m:f>
                  </m:oMath>
                </a14:m>
                <a:endParaRPr lang="en-US"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457200" y="1600200"/>
                <a:ext cx="8401080" cy="4525963"/>
              </a:xfrm>
              <a:blipFill rotWithShape="1">
                <a:blip r:embed="rId3" cstate="print"/>
                <a:stretch>
                  <a:fillRect l="-581" t="-1078"/>
                </a:stretch>
              </a:blipFill>
            </p:spPr>
            <p:txBody>
              <a:bodyPr/>
              <a:lstStyle/>
              <a:p>
                <a:r>
                  <a:rPr lang="zh-CN" altLang="en-US" dirty="0">
                    <a:noFill/>
                  </a:rPr>
                  <a:t> </a:t>
                </a:r>
              </a:p>
            </p:txBody>
          </p:sp>
        </mc:Fallback>
      </mc:AlternateContent>
    </p:spTree>
    <p:extLst>
      <p:ext uri="{BB962C8B-B14F-4D97-AF65-F5344CB8AC3E}">
        <p14:creationId xmlns="" xmlns:p14="http://schemas.microsoft.com/office/powerpoint/2010/main" val="25539316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基于关联规则挖掘的推荐</a:t>
            </a:r>
            <a:endParaRPr lang="en-US" dirty="0"/>
          </a:p>
        </p:txBody>
      </p:sp>
      <p:sp>
        <p:nvSpPr>
          <p:cNvPr id="3" name="Inhaltsplatzhalter 2"/>
          <p:cNvSpPr>
            <a:spLocks noGrp="1"/>
          </p:cNvSpPr>
          <p:nvPr>
            <p:ph idx="1"/>
          </p:nvPr>
        </p:nvSpPr>
        <p:spPr>
          <a:xfrm>
            <a:off x="457200" y="1500174"/>
            <a:ext cx="8229600" cy="4525963"/>
          </a:xfrm>
        </p:spPr>
        <p:txBody>
          <a:bodyPr/>
          <a:lstStyle/>
          <a:p>
            <a:r>
              <a:rPr lang="zh-CN" altLang="en-US" dirty="0" smtClean="0"/>
              <a:t>简单方法</a:t>
            </a:r>
            <a:endParaRPr lang="en-US" dirty="0" smtClean="0"/>
          </a:p>
          <a:p>
            <a:pPr lvl="1"/>
            <a:r>
              <a:rPr lang="zh-CN" altLang="en-US" dirty="0" smtClean="0"/>
              <a:t>将五分制评分转化为二进制评分</a:t>
            </a:r>
            <a:endParaRPr lang="en-US" altLang="zh-CN" dirty="0" smtClean="0"/>
          </a:p>
          <a:p>
            <a:pPr marL="457200" lvl="1" indent="0">
              <a:buNone/>
            </a:pPr>
            <a:r>
              <a:rPr lang="en-US" altLang="zh-CN" dirty="0"/>
              <a:t> </a:t>
            </a:r>
            <a:r>
              <a:rPr lang="en-US" altLang="zh-CN" dirty="0" smtClean="0"/>
              <a:t>   (</a:t>
            </a:r>
            <a:r>
              <a:rPr lang="en-US" altLang="zh-CN" dirty="0"/>
              <a:t>1 = </a:t>
            </a:r>
            <a:r>
              <a:rPr lang="zh-CN" altLang="en-US" dirty="0" smtClean="0"/>
              <a:t>高于用户平均打分</a:t>
            </a:r>
            <a:r>
              <a:rPr lang="en-US" altLang="zh-CN" dirty="0" smtClean="0"/>
              <a:t>)</a:t>
            </a:r>
            <a:endParaRPr lang="en-US" dirty="0" smtClean="0"/>
          </a:p>
          <a:p>
            <a:r>
              <a:rPr lang="zh-CN" altLang="en-US" dirty="0" smtClean="0"/>
              <a:t>挖掘规则，例如</a:t>
            </a:r>
            <a:endParaRPr lang="en-US" dirty="0" smtClean="0"/>
          </a:p>
          <a:p>
            <a:pPr lvl="1"/>
            <a:r>
              <a:rPr lang="en-US" dirty="0" smtClean="0"/>
              <a:t>Item1 → Item5</a:t>
            </a:r>
          </a:p>
          <a:p>
            <a:pPr lvl="2"/>
            <a:r>
              <a:rPr lang="en-US" dirty="0" smtClean="0"/>
              <a:t>support (2/4), confidence (2/2) (</a:t>
            </a:r>
            <a:r>
              <a:rPr lang="zh-CN" altLang="en-US" dirty="0" smtClean="0"/>
              <a:t>不包括</a:t>
            </a:r>
            <a:r>
              <a:rPr lang="en-US" altLang="zh-CN" dirty="0"/>
              <a:t>Alice </a:t>
            </a:r>
            <a:r>
              <a:rPr lang="en-US" dirty="0" smtClean="0"/>
              <a:t>)</a:t>
            </a:r>
          </a:p>
          <a:p>
            <a:r>
              <a:rPr lang="zh-CN" altLang="en-US" dirty="0" smtClean="0"/>
              <a:t>向</a:t>
            </a:r>
            <a:r>
              <a:rPr lang="en-US" altLang="zh-CN" dirty="0"/>
              <a:t>Alice </a:t>
            </a:r>
            <a:r>
              <a:rPr lang="zh-CN" altLang="en-US" dirty="0" smtClean="0"/>
              <a:t>推荐（基本方法）</a:t>
            </a:r>
            <a:endParaRPr lang="en-US" dirty="0" smtClean="0"/>
          </a:p>
          <a:p>
            <a:pPr lvl="1"/>
            <a:r>
              <a:rPr lang="zh-CN" altLang="en-US" dirty="0" smtClean="0"/>
              <a:t>基于</a:t>
            </a:r>
            <a:r>
              <a:rPr lang="en-US" altLang="zh-CN" dirty="0"/>
              <a:t>Alice</a:t>
            </a:r>
            <a:r>
              <a:rPr lang="zh-CN" altLang="en-US" dirty="0" smtClean="0"/>
              <a:t>的交易数据</a:t>
            </a:r>
            <a:r>
              <a:rPr lang="zh-CN" altLang="en-US" dirty="0" smtClean="0">
                <a:solidFill>
                  <a:srgbClr val="FF0000"/>
                </a:solidFill>
              </a:rPr>
              <a:t>确定与</a:t>
            </a:r>
            <a:r>
              <a:rPr lang="en-US" altLang="zh-CN" dirty="0">
                <a:solidFill>
                  <a:srgbClr val="FF0000"/>
                </a:solidFill>
              </a:rPr>
              <a:t>Alice </a:t>
            </a:r>
            <a:r>
              <a:rPr lang="zh-CN" altLang="en-US" dirty="0" smtClean="0">
                <a:solidFill>
                  <a:srgbClr val="FF0000"/>
                </a:solidFill>
              </a:rPr>
              <a:t>相关</a:t>
            </a:r>
            <a:r>
              <a:rPr lang="zh-CN" altLang="en-US" dirty="0" smtClean="0"/>
              <a:t>的</a:t>
            </a:r>
            <a:r>
              <a:rPr lang="zh-CN" altLang="en-US" dirty="0" smtClean="0">
                <a:solidFill>
                  <a:srgbClr val="FF0000"/>
                </a:solidFill>
              </a:rPr>
              <a:t>关联规则</a:t>
            </a:r>
            <a:r>
              <a:rPr lang="en-US" altLang="zh-CN" dirty="0" smtClean="0">
                <a:solidFill>
                  <a:srgbClr val="FF0000"/>
                </a:solidFill>
              </a:rPr>
              <a:t>X=&gt;Y</a:t>
            </a:r>
            <a:r>
              <a:rPr lang="zh-CN" altLang="en-US" dirty="0" smtClean="0">
                <a:solidFill>
                  <a:srgbClr val="FF0000"/>
                </a:solidFill>
              </a:rPr>
              <a:t>的集合</a:t>
            </a:r>
            <a:r>
              <a:rPr lang="zh-CN" altLang="en-US" dirty="0" smtClean="0"/>
              <a:t>（由于</a:t>
            </a:r>
            <a:r>
              <a:rPr lang="en-US" altLang="zh-CN" dirty="0" smtClean="0"/>
              <a:t>Alice</a:t>
            </a:r>
            <a:r>
              <a:rPr lang="zh-CN" altLang="en-US" dirty="0" smtClean="0"/>
              <a:t>已购买</a:t>
            </a:r>
            <a:r>
              <a:rPr lang="en-US" altLang="zh-CN" dirty="0" smtClean="0"/>
              <a:t>Item1</a:t>
            </a:r>
            <a:r>
              <a:rPr lang="zh-CN" altLang="en-US" dirty="0" smtClean="0"/>
              <a:t>，规则</a:t>
            </a:r>
            <a:r>
              <a:rPr lang="en-US" altLang="zh-CN" dirty="0" smtClean="0"/>
              <a:t>Item1 → Item5</a:t>
            </a:r>
            <a:r>
              <a:rPr lang="zh-CN" altLang="en-US" dirty="0" smtClean="0"/>
              <a:t>与</a:t>
            </a:r>
            <a:r>
              <a:rPr lang="en-US" altLang="zh-CN" dirty="0"/>
              <a:t>Alice</a:t>
            </a:r>
            <a:r>
              <a:rPr lang="zh-CN" altLang="en-US" dirty="0" smtClean="0"/>
              <a:t>相关）</a:t>
            </a:r>
            <a:endParaRPr lang="en-US" dirty="0" smtClean="0"/>
          </a:p>
          <a:p>
            <a:pPr lvl="1"/>
            <a:r>
              <a:rPr lang="zh-CN" altLang="en-US" dirty="0" smtClean="0">
                <a:solidFill>
                  <a:srgbClr val="FF0000"/>
                </a:solidFill>
              </a:rPr>
              <a:t>计算这些规则的</a:t>
            </a:r>
            <a:r>
              <a:rPr lang="en-US" altLang="zh-CN" dirty="0" smtClean="0">
                <a:solidFill>
                  <a:srgbClr val="FF0000"/>
                </a:solidFill>
              </a:rPr>
              <a:t>Y</a:t>
            </a:r>
            <a:r>
              <a:rPr lang="zh-CN" altLang="en-US" dirty="0" smtClean="0">
                <a:solidFill>
                  <a:srgbClr val="FF0000"/>
                </a:solidFill>
              </a:rPr>
              <a:t>集合中</a:t>
            </a:r>
            <a:r>
              <a:rPr lang="en-US" altLang="zh-CN" dirty="0" smtClean="0">
                <a:solidFill>
                  <a:srgbClr val="0070C0"/>
                </a:solidFill>
              </a:rPr>
              <a:t>Alice </a:t>
            </a:r>
            <a:r>
              <a:rPr lang="zh-CN" altLang="en-US" dirty="0">
                <a:solidFill>
                  <a:srgbClr val="0070C0"/>
                </a:solidFill>
              </a:rPr>
              <a:t>尚未</a:t>
            </a:r>
            <a:r>
              <a:rPr lang="zh-CN" altLang="en-US" dirty="0" smtClean="0">
                <a:solidFill>
                  <a:srgbClr val="0070C0"/>
                </a:solidFill>
              </a:rPr>
              <a:t>购买的物品集合</a:t>
            </a:r>
            <a:endParaRPr lang="en-US" altLang="zh-CN" dirty="0" smtClean="0">
              <a:solidFill>
                <a:srgbClr val="0070C0"/>
              </a:solidFill>
            </a:endParaRPr>
          </a:p>
          <a:p>
            <a:pPr lvl="1"/>
            <a:r>
              <a:rPr lang="zh-CN" altLang="en-US" dirty="0"/>
              <a:t>对</a:t>
            </a:r>
            <a:r>
              <a:rPr lang="zh-CN" altLang="en-US" dirty="0" smtClean="0"/>
              <a:t>这些物品根据</a:t>
            </a:r>
            <a:r>
              <a:rPr lang="zh-CN" altLang="en-US" dirty="0" smtClean="0">
                <a:solidFill>
                  <a:srgbClr val="0070C0"/>
                </a:solidFill>
              </a:rPr>
              <a:t>规则的可信度排序</a:t>
            </a:r>
            <a:endParaRPr lang="en-US" dirty="0" smtClean="0">
              <a:solidFill>
                <a:srgbClr val="0070C0"/>
              </a:solidFill>
            </a:endParaRPr>
          </a:p>
        </p:txBody>
      </p:sp>
      <p:graphicFrame>
        <p:nvGraphicFramePr>
          <p:cNvPr id="4" name="Tabelle 3"/>
          <p:cNvGraphicFramePr>
            <a:graphicFrameLocks noGrp="1"/>
          </p:cNvGraphicFramePr>
          <p:nvPr/>
        </p:nvGraphicFramePr>
        <p:xfrm>
          <a:off x="4929190" y="1214422"/>
          <a:ext cx="4143372" cy="2042160"/>
        </p:xfrm>
        <a:graphic>
          <a:graphicData uri="http://schemas.openxmlformats.org/drawingml/2006/table">
            <a:tbl>
              <a:tblPr firstRow="1" bandRow="1">
                <a:tableStyleId>{00A15C55-8517-42AA-B614-E9B94910E393}</a:tableStyleId>
              </a:tblPr>
              <a:tblGrid>
                <a:gridCol w="690562"/>
                <a:gridCol w="690562"/>
                <a:gridCol w="690562"/>
                <a:gridCol w="690562"/>
                <a:gridCol w="690562"/>
                <a:gridCol w="690562"/>
              </a:tblGrid>
              <a:tr h="316673">
                <a:tc>
                  <a:txBody>
                    <a:bodyPr/>
                    <a:lstStyle/>
                    <a:p>
                      <a:pPr algn="ct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Item5</a:t>
                      </a:r>
                      <a:endParaRPr lang="en-US" sz="1600" baseline="0" dirty="0">
                        <a:latin typeface="Calibri" pitchFamily="34" charset="0"/>
                      </a:endParaRPr>
                    </a:p>
                  </a:txBody>
                  <a:tcPr/>
                </a:tc>
              </a:tr>
              <a:tr h="345461">
                <a:tc>
                  <a:txBody>
                    <a:bodyPr/>
                    <a:lstStyle/>
                    <a:p>
                      <a:pPr algn="ctr"/>
                      <a:r>
                        <a:rPr lang="en-US" sz="1600" baseline="0" dirty="0" smtClean="0">
                          <a:latin typeface="Calibri" pitchFamily="34" charset="0"/>
                        </a:rPr>
                        <a:t>Alice</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800" baseline="0" dirty="0" smtClean="0">
                          <a:solidFill>
                            <a:schemeClr val="tx1"/>
                          </a:solidFill>
                          <a:latin typeface="Calibri" pitchFamily="34" charset="0"/>
                        </a:rPr>
                        <a:t>?</a:t>
                      </a:r>
                      <a:endParaRPr lang="en-US" sz="1800" baseline="0" dirty="0">
                        <a:solidFill>
                          <a:schemeClr val="tx1"/>
                        </a:solidFill>
                        <a:latin typeface="Calibri" pitchFamily="34" charset="0"/>
                      </a:endParaRPr>
                    </a:p>
                  </a:txBody>
                  <a:tcPr>
                    <a:solidFill>
                      <a:srgbClr val="FFC000"/>
                    </a:solidFill>
                  </a:tcPr>
                </a:tc>
              </a:tr>
              <a:tr h="316673">
                <a:tc>
                  <a:txBody>
                    <a:bodyPr/>
                    <a:lstStyle/>
                    <a:p>
                      <a:pPr algn="ctr"/>
                      <a:r>
                        <a:rPr lang="en-US" sz="1600" baseline="0" dirty="0" smtClean="0">
                          <a:latin typeface="Calibri" pitchFamily="34" charset="0"/>
                        </a:rPr>
                        <a:t>User1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r h="316673">
                <a:tc>
                  <a:txBody>
                    <a:bodyPr/>
                    <a:lstStyle/>
                    <a:p>
                      <a:pPr algn="ctr"/>
                      <a:r>
                        <a:rPr lang="en-US" sz="1600" baseline="0" dirty="0" smtClean="0">
                          <a:latin typeface="Calibri" pitchFamily="34" charset="0"/>
                        </a:rPr>
                        <a:t>User2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r h="316673">
                <a:tc>
                  <a:txBody>
                    <a:bodyPr/>
                    <a:lstStyle/>
                    <a:p>
                      <a:pPr algn="ctr"/>
                      <a:r>
                        <a:rPr lang="en-US" sz="1600" baseline="0" dirty="0" smtClean="0">
                          <a:latin typeface="Calibri" pitchFamily="34" charset="0"/>
                        </a:rPr>
                        <a:t>User3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r h="316673">
                <a:tc>
                  <a:txBody>
                    <a:bodyPr/>
                    <a:lstStyle/>
                    <a:p>
                      <a:pPr algn="ctr"/>
                      <a:r>
                        <a:rPr lang="en-US" sz="1600" baseline="0" dirty="0" smtClean="0">
                          <a:latin typeface="Calibri" pitchFamily="34" charset="0"/>
                        </a:rPr>
                        <a:t>User4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0</a:t>
                      </a:r>
                      <a:endParaRPr lang="en-US" sz="1600" baseline="0" dirty="0">
                        <a:latin typeface="Calibri" pitchFamily="34" charset="0"/>
                      </a:endParaRPr>
                    </a:p>
                  </a:txBody>
                  <a:tcPr/>
                </a:tc>
              </a:tr>
            </a:tbl>
          </a:graphicData>
        </a:graphic>
      </p:graphicFrame>
    </p:spTree>
    <p:extLst>
      <p:ext uri="{BB962C8B-B14F-4D97-AF65-F5344CB8AC3E}">
        <p14:creationId xmlns="" xmlns:p14="http://schemas.microsoft.com/office/powerpoint/2010/main" val="1818475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推荐系统的发展历史</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近几年，随着社会化网络的发展，推荐系统在工业界广泛应用并且取得了显著进步</a:t>
            </a:r>
            <a:endParaRPr lang="en-US" altLang="zh-CN" dirty="0" smtClean="0"/>
          </a:p>
          <a:p>
            <a:r>
              <a:rPr lang="zh-CN" altLang="en-US" dirty="0" smtClean="0"/>
              <a:t>比较著名的推荐系统应用有：</a:t>
            </a:r>
            <a:endParaRPr lang="en-US" altLang="zh-CN" dirty="0" smtClean="0"/>
          </a:p>
          <a:p>
            <a:pPr lvl="1"/>
            <a:r>
              <a:rPr lang="en-US" dirty="0" smtClean="0"/>
              <a:t>Amazon</a:t>
            </a:r>
            <a:r>
              <a:rPr lang="zh-CN" altLang="en-US" dirty="0" smtClean="0"/>
              <a:t>和淘宝网的电子商务推荐系统</a:t>
            </a:r>
            <a:endParaRPr lang="en-US" altLang="zh-CN" dirty="0" smtClean="0"/>
          </a:p>
          <a:p>
            <a:pPr lvl="1"/>
            <a:r>
              <a:rPr lang="en-US" dirty="0" smtClean="0"/>
              <a:t>Netflix</a:t>
            </a:r>
            <a:r>
              <a:rPr lang="zh-CN" altLang="en-US" dirty="0" smtClean="0"/>
              <a:t>和</a:t>
            </a:r>
            <a:r>
              <a:rPr lang="en-US" dirty="0" err="1" smtClean="0"/>
              <a:t>MovieLens</a:t>
            </a:r>
            <a:r>
              <a:rPr lang="zh-CN" altLang="en-US" dirty="0" smtClean="0"/>
              <a:t>的电影推荐系统</a:t>
            </a:r>
            <a:endParaRPr lang="en-US" altLang="zh-CN" dirty="0" smtClean="0"/>
          </a:p>
          <a:p>
            <a:pPr lvl="1"/>
            <a:r>
              <a:rPr lang="en-US" dirty="0" err="1" smtClean="0"/>
              <a:t>Youtube</a:t>
            </a:r>
            <a:r>
              <a:rPr lang="zh-CN" altLang="en-US" dirty="0" smtClean="0"/>
              <a:t>的视频推荐系统</a:t>
            </a:r>
            <a:endParaRPr lang="en-US" altLang="zh-CN" dirty="0" smtClean="0"/>
          </a:p>
          <a:p>
            <a:pPr lvl="1"/>
            <a:r>
              <a:rPr lang="zh-CN" altLang="en-US" dirty="0" smtClean="0"/>
              <a:t>豆瓣和</a:t>
            </a:r>
            <a:r>
              <a:rPr lang="en-US" dirty="0" smtClean="0"/>
              <a:t>Last.fm</a:t>
            </a:r>
            <a:r>
              <a:rPr lang="zh-CN" altLang="en-US" dirty="0" smtClean="0"/>
              <a:t>的音乐推荐系统</a:t>
            </a:r>
            <a:endParaRPr lang="en-US" altLang="zh-CN" dirty="0" smtClean="0"/>
          </a:p>
          <a:p>
            <a:pPr lvl="1"/>
            <a:r>
              <a:rPr lang="en-US" dirty="0" smtClean="0"/>
              <a:t>Google</a:t>
            </a:r>
            <a:r>
              <a:rPr lang="zh-CN" altLang="en-US" dirty="0" smtClean="0"/>
              <a:t>的新闻推荐系统</a:t>
            </a:r>
            <a:endParaRPr lang="en-US" altLang="zh-CN" dirty="0" smtClean="0"/>
          </a:p>
          <a:p>
            <a:pPr lvl="1"/>
            <a:r>
              <a:rPr lang="en-US" dirty="0" err="1" smtClean="0"/>
              <a:t>Facebook</a:t>
            </a:r>
            <a:r>
              <a:rPr lang="zh-CN" altLang="en-US" dirty="0" smtClean="0"/>
              <a:t>和</a:t>
            </a:r>
            <a:r>
              <a:rPr lang="en-US" dirty="0" smtClean="0"/>
              <a:t>twitter</a:t>
            </a:r>
            <a:r>
              <a:rPr lang="zh-CN" altLang="en-US" dirty="0" smtClean="0"/>
              <a:t>的好友推荐系统。</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基于概率模型的推荐方法</a:t>
            </a:r>
            <a:endParaRPr lang="en-US" dirty="0"/>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p:txBody>
              <a:bodyPr/>
              <a:lstStyle/>
              <a:p>
                <a:r>
                  <a:rPr lang="zh-CN" altLang="en-US" dirty="0" smtClean="0"/>
                  <a:t>基本思路（</a:t>
                </a:r>
                <a:r>
                  <a:rPr lang="zh-CN" altLang="en-US" dirty="0" smtClean="0"/>
                  <a:t>简单说明</a:t>
                </a:r>
                <a:r>
                  <a:rPr lang="zh-CN" altLang="en-US" dirty="0" smtClean="0"/>
                  <a:t>）：</a:t>
                </a:r>
                <a:endParaRPr lang="en-US" dirty="0" smtClean="0"/>
              </a:p>
              <a:p>
                <a:pPr lvl="1"/>
                <a:r>
                  <a:rPr lang="zh-CN" altLang="en-US" dirty="0" smtClean="0"/>
                  <a:t>给定用户</a:t>
                </a:r>
                <a:r>
                  <a:rPr lang="en-US" altLang="zh-CN" dirty="0" smtClean="0"/>
                  <a:t>/</a:t>
                </a:r>
                <a:r>
                  <a:rPr lang="zh-CN" altLang="en-US" dirty="0" smtClean="0"/>
                  <a:t>物品评分矩阵</a:t>
                </a:r>
                <a:endParaRPr lang="en-US" dirty="0" smtClean="0"/>
              </a:p>
              <a:p>
                <a:pPr lvl="1"/>
                <a:r>
                  <a:rPr lang="zh-CN" altLang="en-US" dirty="0" smtClean="0"/>
                  <a:t>确定</a:t>
                </a:r>
                <a:r>
                  <a:rPr lang="en-US" altLang="zh-CN" dirty="0"/>
                  <a:t>Alice </a:t>
                </a:r>
                <a:r>
                  <a:rPr lang="zh-CN" altLang="en-US" dirty="0" smtClean="0"/>
                  <a:t>喜欢物品</a:t>
                </a:r>
                <a14:m>
                  <m:oMath xmlns:m="http://schemas.openxmlformats.org/officeDocument/2006/math">
                    <m:r>
                      <a:rPr lang="en-US" altLang="zh-CN" i="1" dirty="0">
                        <a:latin typeface="Cambria Math"/>
                      </a:rPr>
                      <m:t>𝑖</m:t>
                    </m:r>
                  </m:oMath>
                </a14:m>
                <a:r>
                  <a:rPr lang="zh-CN" altLang="en-US" dirty="0" smtClean="0"/>
                  <a:t>的概率</a:t>
                </a:r>
                <a:endParaRPr lang="en-US" dirty="0" smtClean="0"/>
              </a:p>
              <a:p>
                <a:pPr lvl="1"/>
                <a:r>
                  <a:rPr lang="zh-CN" altLang="en-US" dirty="0" smtClean="0"/>
                  <a:t>在这些概率的基础上做推荐</a:t>
                </a:r>
                <a:endParaRPr lang="en-US" dirty="0" smtClean="0"/>
              </a:p>
              <a:p>
                <a:r>
                  <a:rPr lang="zh-CN" altLang="en-US" dirty="0" smtClean="0"/>
                  <a:t>基于贝叶斯理论计算评分概率</a:t>
                </a:r>
                <a:endParaRPr lang="en-US" dirty="0" smtClean="0"/>
              </a:p>
              <a:p>
                <a:pPr lvl="1"/>
                <a:r>
                  <a:rPr lang="zh-CN" altLang="en-US" dirty="0" smtClean="0"/>
                  <a:t>在</a:t>
                </a:r>
                <a:r>
                  <a:rPr lang="zh-CN" altLang="en-US" dirty="0" smtClean="0"/>
                  <a:t>已知</a:t>
                </a:r>
                <a:r>
                  <a:rPr lang="en-US" altLang="zh-CN" dirty="0" smtClean="0"/>
                  <a:t>Alice</a:t>
                </a:r>
                <a:r>
                  <a:rPr lang="zh-CN" altLang="en-US" dirty="0" smtClean="0"/>
                  <a:t>目前评分数据的情况下，</a:t>
                </a:r>
                <a:r>
                  <a:rPr lang="en-US" altLang="zh-CN" dirty="0"/>
                  <a:t> Alice</a:t>
                </a:r>
                <a:r>
                  <a:rPr lang="zh-CN" altLang="en-US" dirty="0" smtClean="0"/>
                  <a:t>对</a:t>
                </a:r>
                <a:r>
                  <a:rPr lang="en-US" altLang="zh-CN" dirty="0"/>
                  <a:t>Item5 </a:t>
                </a:r>
                <a:r>
                  <a:rPr lang="zh-CN" altLang="en-US" dirty="0" smtClean="0"/>
                  <a:t>打分为“</a:t>
                </a:r>
                <a:r>
                  <a:rPr lang="en-US" altLang="zh-CN" dirty="0" smtClean="0"/>
                  <a:t>1</a:t>
                </a:r>
                <a:r>
                  <a:rPr lang="zh-CN" altLang="en-US" dirty="0" smtClean="0"/>
                  <a:t>”的概率是多大？</a:t>
                </a:r>
                <a:endParaRPr lang="en-US" dirty="0" smtClean="0"/>
              </a:p>
              <a:p>
                <a:pPr lvl="1"/>
                <a:r>
                  <a:rPr lang="zh-CN" altLang="en-US" dirty="0" smtClean="0"/>
                  <a:t>对应</a:t>
                </a:r>
                <a:r>
                  <a:rPr lang="zh-CN" altLang="en-US" dirty="0"/>
                  <a:t>于条件概率</a:t>
                </a:r>
                <a:r>
                  <a:rPr lang="en-US" altLang="zh-CN" dirty="0"/>
                  <a:t>P(Item5 = 1 | X</a:t>
                </a:r>
                <a:r>
                  <a:rPr lang="en-US" altLang="zh-CN" dirty="0" smtClean="0"/>
                  <a:t>),</a:t>
                </a:r>
                <a:r>
                  <a:rPr lang="zh-CN" altLang="en-US" dirty="0" smtClean="0"/>
                  <a:t>其中</a:t>
                </a:r>
                <a:endParaRPr lang="en-US" altLang="zh-CN" dirty="0" smtClean="0"/>
              </a:p>
              <a:p>
                <a:pPr marL="457200" lvl="1" indent="0">
                  <a:buNone/>
                </a:pPr>
                <a:r>
                  <a:rPr lang="en-US" altLang="zh-CN" dirty="0"/>
                  <a:t/>
                </a:r>
                <a:r>
                  <a:rPr lang="en-US" altLang="zh-CN" dirty="0" smtClean="0"/>
                  <a:t> 	X =</a:t>
                </a:r>
                <a:r>
                  <a:rPr lang="en-US" altLang="zh-CN" dirty="0"/>
                  <a:t> Alice</a:t>
                </a:r>
                <a:r>
                  <a:rPr lang="zh-CN" altLang="en-US" dirty="0" smtClean="0"/>
                  <a:t>之前</a:t>
                </a:r>
                <a:r>
                  <a:rPr lang="zh-CN" altLang="en-US" dirty="0"/>
                  <a:t>的</a:t>
                </a:r>
                <a:r>
                  <a:rPr lang="zh-CN" altLang="en-US" dirty="0" smtClean="0"/>
                  <a:t>评分</a:t>
                </a:r>
                <a:r>
                  <a:rPr lang="en-US" altLang="zh-CN" dirty="0" smtClean="0"/>
                  <a:t>=(</a:t>
                </a:r>
                <a:r>
                  <a:rPr lang="en-US" altLang="zh-CN" dirty="0"/>
                  <a:t>Item1 = 1,</a:t>
                </a:r>
                <a:r>
                  <a:rPr lang="zh-CN" altLang="en-US" dirty="0"/>
                  <a:t>第二条</a:t>
                </a:r>
                <a:r>
                  <a:rPr lang="en-US" altLang="zh-CN" dirty="0"/>
                  <a:t>= 3,Item3 =…)</a:t>
                </a:r>
                <a:endParaRPr lang="en-US" dirty="0" smtClean="0"/>
              </a:p>
              <a:p>
                <a:pPr lvl="1"/>
                <a:r>
                  <a:rPr lang="zh-CN" altLang="en-US" dirty="0" smtClean="0"/>
                  <a:t>根据贝叶斯理论，可以估算得出</a:t>
                </a:r>
                <a:endParaRPr lang="en-US" dirty="0" smtClean="0"/>
              </a:p>
              <a:p>
                <a:pPr lvl="1"/>
                <a:endParaRPr lang="en-US" dirty="0" smtClean="0"/>
              </a:p>
              <a:p>
                <a:pPr lvl="1"/>
                <a:endParaRPr lang="en-US" dirty="0" smtClean="0"/>
              </a:p>
              <a:p>
                <a:pPr lvl="1"/>
                <a:r>
                  <a:rPr lang="zh-CN" altLang="en-US" dirty="0" smtClean="0"/>
                  <a:t>假设：评分是相互独立的</a:t>
                </a:r>
                <a:r>
                  <a:rPr lang="en-US" altLang="zh-CN" dirty="0"/>
                  <a:t>(?)</a:t>
                </a:r>
                <a:endParaRPr lang="en-US" dirty="0" smtClean="0"/>
              </a:p>
              <a:p>
                <a:endParaRPr lang="en-US" dirty="0" smtClean="0"/>
              </a:p>
              <a:p>
                <a:endParaRPr lang="en-US" dirty="0" smtClean="0"/>
              </a:p>
              <a:p>
                <a:endParaRPr lang="en-US" dirty="0" smtClean="0"/>
              </a:p>
              <a:p>
                <a:endParaRPr lang="en-US" dirty="0" smtClean="0"/>
              </a:p>
              <a:p>
                <a:endParaRPr lang="en-US"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cstate="print"/>
                <a:stretch>
                  <a:fillRect l="-593" t="-1078"/>
                </a:stretch>
              </a:blipFill>
            </p:spPr>
            <p:txBody>
              <a:bodyPr/>
              <a:lstStyle/>
              <a:p>
                <a:r>
                  <a:rPr lang="zh-CN" altLang="en-US" dirty="0">
                    <a:noFill/>
                  </a:rPr>
                  <a:t> </a:t>
                </a:r>
              </a:p>
            </p:txBody>
          </p:sp>
        </mc:Fallback>
      </mc:AlternateContent>
      <mc:AlternateContent xmlns:mc="http://schemas.openxmlformats.org/markup-compatibility/2006">
        <mc:Choice xmlns="" xmlns:a14="http://schemas.microsoft.com/office/drawing/2010/main" Requires="a14">
          <p:sp>
            <p:nvSpPr>
              <p:cNvPr id="4" name="Textfeld 3"/>
              <p:cNvSpPr txBox="1"/>
              <p:nvPr/>
            </p:nvSpPr>
            <p:spPr>
              <a:xfrm>
                <a:off x="1063721" y="4894670"/>
                <a:ext cx="2788199" cy="6790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latin typeface="Cambria Math"/>
                            </a:rPr>
                            <m:t>𝒀</m:t>
                          </m:r>
                        </m:e>
                        <m:e>
                          <m:r>
                            <a:rPr lang="en-US" b="1" i="1" smtClean="0">
                              <a:latin typeface="Cambria Math"/>
                            </a:rPr>
                            <m:t>𝑿</m:t>
                          </m:r>
                        </m:e>
                      </m:d>
                      <m:r>
                        <a:rPr lang="en-US" b="1" i="1" smtClean="0">
                          <a:latin typeface="Cambria Math"/>
                        </a:rPr>
                        <m:t>=</m:t>
                      </m:r>
                      <m:f>
                        <m:fPr>
                          <m:ctrlPr>
                            <a:rPr lang="en-US" b="1" i="1" smtClean="0">
                              <a:latin typeface="Cambria Math"/>
                            </a:rPr>
                          </m:ctrlPr>
                        </m:fPr>
                        <m:num>
                          <m:r>
                            <a:rPr lang="en-US" b="1" i="1" smtClean="0">
                              <a:latin typeface="Cambria Math"/>
                            </a:rPr>
                            <m:t>𝑷</m:t>
                          </m:r>
                          <m:d>
                            <m:dPr>
                              <m:ctrlPr>
                                <a:rPr lang="en-US" b="1" i="1" smtClean="0">
                                  <a:latin typeface="Cambria Math"/>
                                </a:rPr>
                              </m:ctrlPr>
                            </m:dPr>
                            <m:e>
                              <m:r>
                                <a:rPr lang="en-US" b="1" i="1" smtClean="0">
                                  <a:latin typeface="Cambria Math"/>
                                </a:rPr>
                                <m:t>𝑿</m:t>
                              </m:r>
                            </m:e>
                            <m:e>
                              <m:r>
                                <a:rPr lang="en-US" b="1" i="1" smtClean="0">
                                  <a:latin typeface="Cambria Math"/>
                                </a:rPr>
                                <m:t>𝒀</m:t>
                              </m:r>
                            </m:e>
                          </m:d>
                          <m:r>
                            <a:rPr lang="en-US" b="1" i="1" smtClean="0">
                              <a:latin typeface="Cambria Math"/>
                              <a:ea typeface="Cambria Math"/>
                            </a:rPr>
                            <m:t>×</m:t>
                          </m:r>
                          <m:r>
                            <a:rPr lang="en-US" b="1" i="1" smtClean="0">
                              <a:latin typeface="Cambria Math"/>
                            </a:rPr>
                            <m:t>𝑷</m:t>
                          </m:r>
                          <m:r>
                            <a:rPr lang="en-US" b="1" i="1" smtClean="0">
                              <a:latin typeface="Cambria Math"/>
                            </a:rPr>
                            <m:t>(</m:t>
                          </m:r>
                          <m:r>
                            <a:rPr lang="en-US" b="1" i="1" smtClean="0">
                              <a:latin typeface="Cambria Math"/>
                            </a:rPr>
                            <m:t>𝒀</m:t>
                          </m:r>
                          <m:r>
                            <a:rPr lang="en-US" b="1" i="1" smtClean="0">
                              <a:latin typeface="Cambria Math"/>
                            </a:rPr>
                            <m:t>)</m:t>
                          </m:r>
                        </m:num>
                        <m:den>
                          <m:r>
                            <a:rPr lang="en-US" b="1" i="1" smtClean="0">
                              <a:latin typeface="Cambria Math"/>
                            </a:rPr>
                            <m:t>𝑷</m:t>
                          </m:r>
                          <m:r>
                            <a:rPr lang="en-US" b="1" i="1" smtClean="0">
                              <a:latin typeface="Cambria Math"/>
                            </a:rPr>
                            <m:t>(</m:t>
                          </m:r>
                          <m:r>
                            <a:rPr lang="en-US" b="1" i="1" smtClean="0">
                              <a:latin typeface="Cambria Math"/>
                            </a:rPr>
                            <m:t>𝑿</m:t>
                          </m:r>
                          <m:r>
                            <a:rPr lang="en-US" b="1" i="1" smtClean="0">
                              <a:latin typeface="Cambria Math"/>
                            </a:rPr>
                            <m:t>)</m:t>
                          </m:r>
                        </m:den>
                      </m:f>
                    </m:oMath>
                  </m:oMathPara>
                </a14:m>
                <a:endParaRPr lang="en-US" dirty="0"/>
              </a:p>
            </p:txBody>
          </p:sp>
        </mc:Choice>
        <mc:Fallback>
          <p:sp>
            <p:nvSpPr>
              <p:cNvPr id="4" name="Textfeld 3"/>
              <p:cNvSpPr txBox="1">
                <a:spLocks noRot="1" noChangeAspect="1" noMove="1" noResize="1" noEditPoints="1" noAdjustHandles="1" noChangeArrowheads="1" noChangeShapeType="1" noTextEdit="1"/>
              </p:cNvSpPr>
              <p:nvPr/>
            </p:nvSpPr>
            <p:spPr>
              <a:xfrm>
                <a:off x="1063721" y="4894670"/>
                <a:ext cx="2788199" cy="679032"/>
              </a:xfrm>
              <a:prstGeom prst="rect">
                <a:avLst/>
              </a:prstGeom>
              <a:blipFill rotWithShape="1">
                <a:blip r:embed="rId4" cstate="print"/>
                <a:stretch>
                  <a:fillRect/>
                </a:stretch>
              </a:blipFill>
            </p:spPr>
            <p:txBody>
              <a:bodyPr/>
              <a:lstStyle/>
              <a:p>
                <a:r>
                  <a:rPr lang="de-DE">
                    <a:noFill/>
                  </a:rPr>
                  <a:t> </a:t>
                </a:r>
              </a:p>
            </p:txBody>
          </p:sp>
        </mc:Fallback>
      </mc:AlternateContent>
      <mc:AlternateContent xmlns:mc="http://schemas.openxmlformats.org/markup-compatibility/2006">
        <mc:Choice xmlns="" xmlns:a14="http://schemas.microsoft.com/office/drawing/2010/main" Requires="a14">
          <p:sp>
            <p:nvSpPr>
              <p:cNvPr id="7" name="Textfeld 6"/>
              <p:cNvSpPr txBox="1"/>
              <p:nvPr/>
            </p:nvSpPr>
            <p:spPr>
              <a:xfrm>
                <a:off x="4139952" y="4856198"/>
                <a:ext cx="3371500" cy="7175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latin typeface="Cambria Math"/>
                            </a:rPr>
                            <m:t>𝒀</m:t>
                          </m:r>
                        </m:e>
                        <m:e>
                          <m:r>
                            <a:rPr lang="en-US" b="1" i="1" smtClean="0">
                              <a:latin typeface="Cambria Math"/>
                            </a:rPr>
                            <m:t>𝑿</m:t>
                          </m:r>
                        </m:e>
                      </m:d>
                      <m:r>
                        <a:rPr lang="en-US" b="1" i="1" smtClean="0">
                          <a:latin typeface="Cambria Math"/>
                        </a:rPr>
                        <m:t>=</m:t>
                      </m:r>
                      <m:f>
                        <m:fPr>
                          <m:ctrlPr>
                            <a:rPr lang="en-US" b="1" i="1" smtClean="0">
                              <a:latin typeface="Cambria Math"/>
                            </a:rPr>
                          </m:ctrlPr>
                        </m:fPr>
                        <m:num>
                          <m:nary>
                            <m:naryPr>
                              <m:chr m:val="∏"/>
                              <m:ctrlPr>
                                <a:rPr lang="en-US" b="1" i="1" smtClean="0">
                                  <a:latin typeface="Cambria Math"/>
                                </a:rPr>
                              </m:ctrlPr>
                            </m:naryPr>
                            <m:sub>
                              <m:r>
                                <m:rPr>
                                  <m:brk m:alnAt="23"/>
                                </m:rPr>
                                <a:rPr lang="en-US" b="1" i="1" smtClean="0">
                                  <a:latin typeface="Cambria Math"/>
                                </a:rPr>
                                <m:t>𝒊</m:t>
                              </m:r>
                              <m:r>
                                <a:rPr lang="en-US" b="1" i="1" smtClean="0">
                                  <a:latin typeface="Cambria Math"/>
                                </a:rPr>
                                <m:t>=</m:t>
                              </m:r>
                              <m:r>
                                <a:rPr lang="en-US" b="1" i="1" smtClean="0">
                                  <a:latin typeface="Cambria Math"/>
                                </a:rPr>
                                <m:t>𝟏</m:t>
                              </m:r>
                            </m:sub>
                            <m:sup>
                              <m:r>
                                <a:rPr lang="en-US" b="1" i="1" smtClean="0">
                                  <a:latin typeface="Cambria Math"/>
                                </a:rPr>
                                <m:t>𝒅</m:t>
                              </m:r>
                            </m:sup>
                            <m:e>
                              <m:r>
                                <a:rPr lang="en-US" b="1" i="1" smtClean="0">
                                  <a:latin typeface="Cambria Math"/>
                                </a:rPr>
                                <m:t>𝑷</m:t>
                              </m:r>
                              <m:d>
                                <m:dPr>
                                  <m:ctrlPr>
                                    <a:rPr lang="en-US" b="1" i="1" smtClean="0">
                                      <a:latin typeface="Cambria Math"/>
                                    </a:rPr>
                                  </m:ctrlPr>
                                </m:dPr>
                                <m:e>
                                  <m:sSub>
                                    <m:sSubPr>
                                      <m:ctrlPr>
                                        <a:rPr lang="en-US" b="1" i="1" smtClean="0">
                                          <a:latin typeface="Cambria Math"/>
                                        </a:rPr>
                                      </m:ctrlPr>
                                    </m:sSubPr>
                                    <m:e>
                                      <m:r>
                                        <a:rPr lang="en-US" b="1" i="1" smtClean="0">
                                          <a:latin typeface="Cambria Math"/>
                                        </a:rPr>
                                        <m:t>𝑿</m:t>
                                      </m:r>
                                    </m:e>
                                    <m:sub>
                                      <m:r>
                                        <a:rPr lang="en-US" b="1" i="1" smtClean="0">
                                          <a:latin typeface="Cambria Math"/>
                                        </a:rPr>
                                        <m:t>𝒊</m:t>
                                      </m:r>
                                    </m:sub>
                                  </m:sSub>
                                </m:e>
                                <m:e>
                                  <m:r>
                                    <a:rPr lang="en-US" b="1" i="1" smtClean="0">
                                      <a:latin typeface="Cambria Math"/>
                                    </a:rPr>
                                    <m:t>𝒀</m:t>
                                  </m:r>
                                </m:e>
                              </m:d>
                              <m:r>
                                <a:rPr lang="en-US" b="1" i="1" smtClean="0">
                                  <a:latin typeface="Cambria Math"/>
                                  <a:ea typeface="Cambria Math"/>
                                </a:rPr>
                                <m:t>×</m:t>
                              </m:r>
                              <m:r>
                                <a:rPr lang="en-US" b="1" i="1" smtClean="0">
                                  <a:latin typeface="Cambria Math"/>
                                  <a:ea typeface="Cambria Math"/>
                                </a:rPr>
                                <m:t>𝑷</m:t>
                              </m:r>
                              <m:r>
                                <a:rPr lang="en-US" b="1" i="1" smtClean="0">
                                  <a:latin typeface="Cambria Math"/>
                                  <a:ea typeface="Cambria Math"/>
                                </a:rPr>
                                <m:t>(</m:t>
                              </m:r>
                              <m:r>
                                <a:rPr lang="en-US" b="1" i="1" smtClean="0">
                                  <a:latin typeface="Cambria Math"/>
                                  <a:ea typeface="Cambria Math"/>
                                </a:rPr>
                                <m:t>𝒀</m:t>
                              </m:r>
                              <m:r>
                                <a:rPr lang="en-US" b="1" i="1" smtClean="0">
                                  <a:latin typeface="Cambria Math"/>
                                  <a:ea typeface="Cambria Math"/>
                                </a:rPr>
                                <m:t>)</m:t>
                              </m:r>
                            </m:e>
                          </m:nary>
                        </m:num>
                        <m:den>
                          <m:r>
                            <a:rPr lang="en-US" b="1" i="1" smtClean="0">
                              <a:latin typeface="Cambria Math"/>
                            </a:rPr>
                            <m:t>𝑷</m:t>
                          </m:r>
                          <m:r>
                            <a:rPr lang="en-US" b="1" i="1" smtClean="0">
                              <a:latin typeface="Cambria Math"/>
                            </a:rPr>
                            <m:t>(</m:t>
                          </m:r>
                          <m:r>
                            <a:rPr lang="en-US" b="1" i="1" smtClean="0">
                              <a:latin typeface="Cambria Math"/>
                            </a:rPr>
                            <m:t>𝑿</m:t>
                          </m:r>
                          <m:r>
                            <a:rPr lang="en-US" b="1" i="1" smtClean="0">
                              <a:latin typeface="Cambria Math"/>
                            </a:rPr>
                            <m:t>)</m:t>
                          </m:r>
                        </m:den>
                      </m:f>
                    </m:oMath>
                  </m:oMathPara>
                </a14:m>
                <a:endParaRPr lang="en-US" dirty="0"/>
              </a:p>
            </p:txBody>
          </p:sp>
        </mc:Choice>
        <mc:Fallback>
          <p:sp>
            <p:nvSpPr>
              <p:cNvPr id="7" name="Textfeld 6"/>
              <p:cNvSpPr txBox="1">
                <a:spLocks noRot="1" noChangeAspect="1" noMove="1" noResize="1" noEditPoints="1" noAdjustHandles="1" noChangeArrowheads="1" noChangeShapeType="1" noTextEdit="1"/>
              </p:cNvSpPr>
              <p:nvPr/>
            </p:nvSpPr>
            <p:spPr>
              <a:xfrm>
                <a:off x="4139952" y="4856198"/>
                <a:ext cx="3371500" cy="717504"/>
              </a:xfrm>
              <a:prstGeom prst="rect">
                <a:avLst/>
              </a:prstGeom>
              <a:blipFill rotWithShape="1">
                <a:blip r:embed="rId5" cstate="print"/>
                <a:stretch>
                  <a:fillRect/>
                </a:stretch>
              </a:blipFill>
            </p:spPr>
            <p:txBody>
              <a:bodyPr/>
              <a:lstStyle/>
              <a:p>
                <a:r>
                  <a:rPr lang="de-DE">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简单方法：概率的计算</a:t>
            </a:r>
            <a:endParaRPr lang="en-US" dirty="0"/>
          </a:p>
        </p:txBody>
      </p:sp>
      <p:sp>
        <p:nvSpPr>
          <p:cNvPr id="3" name="Inhaltsplatzhalter 2"/>
          <p:cNvSpPr>
            <a:spLocks noGrp="1"/>
          </p:cNvSpPr>
          <p:nvPr>
            <p:ph idx="1"/>
          </p:nvPr>
        </p:nvSpPr>
        <p:spPr/>
        <p:txBody>
          <a:bodyPr/>
          <a:lstStyle/>
          <a:p>
            <a:endParaRPr lang="en-US" dirty="0" smtClean="0"/>
          </a:p>
          <a:p>
            <a:endParaRPr lang="en-US" dirty="0" smtClean="0"/>
          </a:p>
          <a:p>
            <a:endParaRPr lang="en-US" dirty="0" smtClean="0"/>
          </a:p>
          <a:p>
            <a:endParaRPr lang="en-US" dirty="0"/>
          </a:p>
        </p:txBody>
      </p:sp>
      <p:graphicFrame>
        <p:nvGraphicFramePr>
          <p:cNvPr id="4" name="Tabelle 3"/>
          <p:cNvGraphicFramePr>
            <a:graphicFrameLocks noGrp="1"/>
          </p:cNvGraphicFramePr>
          <p:nvPr>
            <p:extLst>
              <p:ext uri="{D42A27DB-BD31-4B8C-83A1-F6EECF244321}">
                <p14:modId xmlns="" xmlns:p14="http://schemas.microsoft.com/office/powerpoint/2010/main" val="465073565"/>
              </p:ext>
            </p:extLst>
          </p:nvPr>
        </p:nvGraphicFramePr>
        <p:xfrm>
          <a:off x="571472" y="1268760"/>
          <a:ext cx="4572030" cy="1665882"/>
        </p:xfrm>
        <a:graphic>
          <a:graphicData uri="http://schemas.openxmlformats.org/drawingml/2006/table">
            <a:tbl>
              <a:tblPr firstRow="1" bandRow="1">
                <a:tableStyleId>{00A15C55-8517-42AA-B614-E9B94910E393}</a:tableStyleId>
              </a:tblPr>
              <a:tblGrid>
                <a:gridCol w="762005"/>
                <a:gridCol w="762005"/>
                <a:gridCol w="762005"/>
                <a:gridCol w="762005"/>
                <a:gridCol w="762005"/>
                <a:gridCol w="762005"/>
              </a:tblGrid>
              <a:tr h="269758">
                <a:tc>
                  <a:txBody>
                    <a:bodyPr/>
                    <a:lstStyle/>
                    <a:p>
                      <a:pPr algn="ctr"/>
                      <a:endParaRPr lang="en-US" sz="1200" baseline="0" dirty="0">
                        <a:latin typeface="Calibri" pitchFamily="34" charset="0"/>
                      </a:endParaRPr>
                    </a:p>
                  </a:txBody>
                  <a:tcPr/>
                </a:tc>
                <a:tc>
                  <a:txBody>
                    <a:bodyPr/>
                    <a:lstStyle/>
                    <a:p>
                      <a:pPr algn="ctr"/>
                      <a:r>
                        <a:rPr lang="en-US" sz="1200" baseline="0" dirty="0" smtClean="0">
                          <a:latin typeface="Calibri" pitchFamily="34" charset="0"/>
                        </a:rPr>
                        <a:t>Item1</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Item2</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Item3</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Item4</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Item5</a:t>
                      </a:r>
                      <a:endParaRPr lang="en-US" sz="1200" baseline="0" dirty="0">
                        <a:latin typeface="Calibri" pitchFamily="34" charset="0"/>
                      </a:endParaRPr>
                    </a:p>
                  </a:txBody>
                  <a:tcPr/>
                </a:tc>
              </a:tr>
              <a:tr h="294282">
                <a:tc>
                  <a:txBody>
                    <a:bodyPr/>
                    <a:lstStyle/>
                    <a:p>
                      <a:pPr algn="ctr"/>
                      <a:r>
                        <a:rPr lang="en-US" sz="1200" baseline="0" dirty="0" smtClean="0">
                          <a:latin typeface="Calibri" pitchFamily="34" charset="0"/>
                        </a:rPr>
                        <a:t>Alice</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1</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3</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3</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2</a:t>
                      </a:r>
                      <a:endParaRPr lang="en-US" sz="1200" baseline="0" dirty="0">
                        <a:latin typeface="Calibri" pitchFamily="34" charset="0"/>
                      </a:endParaRPr>
                    </a:p>
                  </a:txBody>
                  <a:tcPr/>
                </a:tc>
                <a:tc>
                  <a:txBody>
                    <a:bodyPr/>
                    <a:lstStyle/>
                    <a:p>
                      <a:pPr algn="ctr"/>
                      <a:r>
                        <a:rPr lang="en-US" sz="1200" baseline="0" dirty="0" smtClean="0">
                          <a:solidFill>
                            <a:schemeClr val="tx1"/>
                          </a:solidFill>
                          <a:latin typeface="Calibri" pitchFamily="34" charset="0"/>
                        </a:rPr>
                        <a:t>?</a:t>
                      </a:r>
                      <a:endParaRPr lang="en-US" sz="1200" baseline="0" dirty="0">
                        <a:solidFill>
                          <a:schemeClr val="tx1"/>
                        </a:solidFill>
                        <a:latin typeface="Calibri" pitchFamily="34" charset="0"/>
                      </a:endParaRPr>
                    </a:p>
                  </a:txBody>
                  <a:tcPr>
                    <a:solidFill>
                      <a:srgbClr val="FFC000"/>
                    </a:solidFill>
                  </a:tcPr>
                </a:tc>
              </a:tr>
              <a:tr h="269758">
                <a:tc>
                  <a:txBody>
                    <a:bodyPr/>
                    <a:lstStyle/>
                    <a:p>
                      <a:pPr algn="ctr"/>
                      <a:r>
                        <a:rPr lang="en-US" sz="1200" baseline="0" dirty="0" smtClean="0">
                          <a:latin typeface="Calibri" pitchFamily="34" charset="0"/>
                        </a:rPr>
                        <a:t>User1</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2</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4</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2</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2</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4</a:t>
                      </a:r>
                      <a:endParaRPr lang="en-US" sz="1200" baseline="0" dirty="0">
                        <a:latin typeface="Calibri" pitchFamily="34" charset="0"/>
                      </a:endParaRPr>
                    </a:p>
                  </a:txBody>
                  <a:tcPr/>
                </a:tc>
              </a:tr>
              <a:tr h="269758">
                <a:tc>
                  <a:txBody>
                    <a:bodyPr/>
                    <a:lstStyle/>
                    <a:p>
                      <a:pPr algn="ctr"/>
                      <a:r>
                        <a:rPr lang="en-US" sz="1200" baseline="0" dirty="0" smtClean="0">
                          <a:latin typeface="Calibri" pitchFamily="34" charset="0"/>
                        </a:rPr>
                        <a:t>User2</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1</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3</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3</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5</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1</a:t>
                      </a:r>
                      <a:endParaRPr lang="en-US" sz="1200" baseline="0" dirty="0">
                        <a:latin typeface="Calibri" pitchFamily="34" charset="0"/>
                      </a:endParaRPr>
                    </a:p>
                  </a:txBody>
                  <a:tcPr/>
                </a:tc>
              </a:tr>
              <a:tr h="269758">
                <a:tc>
                  <a:txBody>
                    <a:bodyPr/>
                    <a:lstStyle/>
                    <a:p>
                      <a:pPr algn="ctr"/>
                      <a:r>
                        <a:rPr lang="en-US" sz="1200" baseline="0" dirty="0" smtClean="0">
                          <a:latin typeface="Calibri" pitchFamily="34" charset="0"/>
                        </a:rPr>
                        <a:t>User3</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4</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5</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2</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3</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3</a:t>
                      </a:r>
                      <a:endParaRPr lang="en-US" sz="1200" baseline="0" dirty="0">
                        <a:latin typeface="Calibri" pitchFamily="34" charset="0"/>
                      </a:endParaRPr>
                    </a:p>
                  </a:txBody>
                  <a:tcPr/>
                </a:tc>
              </a:tr>
              <a:tr h="269758">
                <a:tc>
                  <a:txBody>
                    <a:bodyPr/>
                    <a:lstStyle/>
                    <a:p>
                      <a:pPr algn="ctr"/>
                      <a:r>
                        <a:rPr lang="en-US" sz="1200" baseline="0" dirty="0" smtClean="0">
                          <a:latin typeface="Calibri" pitchFamily="34" charset="0"/>
                        </a:rPr>
                        <a:t>User4</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1</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1</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5</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2</a:t>
                      </a:r>
                      <a:endParaRPr lang="en-US" sz="1200" baseline="0" dirty="0">
                        <a:latin typeface="Calibri" pitchFamily="34" charset="0"/>
                      </a:endParaRPr>
                    </a:p>
                  </a:txBody>
                  <a:tcPr/>
                </a:tc>
                <a:tc>
                  <a:txBody>
                    <a:bodyPr/>
                    <a:lstStyle/>
                    <a:p>
                      <a:pPr algn="ctr"/>
                      <a:r>
                        <a:rPr lang="en-US" sz="1200" baseline="0" dirty="0" smtClean="0">
                          <a:latin typeface="Calibri" pitchFamily="34" charset="0"/>
                        </a:rPr>
                        <a:t>1</a:t>
                      </a:r>
                      <a:endParaRPr lang="en-US" sz="1200" baseline="0" dirty="0">
                        <a:latin typeface="Calibri" pitchFamily="34" charset="0"/>
                      </a:endParaRPr>
                    </a:p>
                  </a:txBody>
                  <a:tcPr/>
                </a:tc>
              </a:tr>
            </a:tbl>
          </a:graphicData>
        </a:graphic>
      </p:graphicFrame>
      <p:sp>
        <p:nvSpPr>
          <p:cNvPr id="8" name="Inhaltsplatzhalter 2"/>
          <p:cNvSpPr txBox="1">
            <a:spLocks/>
          </p:cNvSpPr>
          <p:nvPr/>
        </p:nvSpPr>
        <p:spPr bwMode="auto">
          <a:xfrm>
            <a:off x="609600" y="3357562"/>
            <a:ext cx="8229600" cy="29210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ct val="0"/>
              </a:spcAft>
              <a:buClrTx/>
              <a:buSzTx/>
              <a:buFont typeface="Wingdings" pitchFamily="2" charset="2"/>
              <a:buChar char="§"/>
              <a:tabLst/>
              <a:defRPr/>
            </a:pPr>
            <a:endParaRPr kumimoji="0" lang="en-US" sz="2000" b="0" i="0" u="none" strike="noStrike" kern="0" cap="none" spc="0" normalizeH="0" baseline="0" noProof="0" dirty="0">
              <a:ln>
                <a:noFill/>
              </a:ln>
              <a:solidFill>
                <a:srgbClr val="003366"/>
              </a:solidFill>
              <a:effectLst/>
              <a:uLnTx/>
              <a:uFillTx/>
              <a:latin typeface="Calibri" pitchFamily="34" charset="0"/>
              <a:ea typeface="+mn-ea"/>
              <a:cs typeface="+mn-cs"/>
            </a:endParaRPr>
          </a:p>
        </p:txBody>
      </p:sp>
      <p:sp>
        <p:nvSpPr>
          <p:cNvPr id="9" name="Inhaltsplatzhalter 2"/>
          <p:cNvSpPr txBox="1">
            <a:spLocks/>
          </p:cNvSpPr>
          <p:nvPr/>
        </p:nvSpPr>
        <p:spPr bwMode="auto">
          <a:xfrm>
            <a:off x="357158" y="5085184"/>
            <a:ext cx="8229600" cy="12144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ts val="1200"/>
              </a:spcBef>
              <a:buFont typeface="Wingdings" pitchFamily="2" charset="2"/>
              <a:buChar char="§"/>
              <a:defRPr/>
            </a:pPr>
            <a:r>
              <a:rPr lang="zh-CN" altLang="en-US" sz="2000" kern="0" dirty="0" smtClean="0">
                <a:solidFill>
                  <a:srgbClr val="003366"/>
                </a:solidFill>
                <a:latin typeface="Calibri" pitchFamily="34" charset="0"/>
              </a:rPr>
              <a:t>更多思考：</a:t>
            </a:r>
            <a:endParaRPr lang="en-US" sz="2000" kern="0" dirty="0">
              <a:solidFill>
                <a:srgbClr val="003366"/>
              </a:solidFill>
              <a:latin typeface="Calibri" pitchFamily="34" charset="0"/>
            </a:endParaRPr>
          </a:p>
          <a:p>
            <a:pPr marL="800100" lvl="1" indent="-342900" eaLnBrk="0" hangingPunct="0">
              <a:spcBef>
                <a:spcPts val="0"/>
              </a:spcBef>
              <a:buFont typeface="Wingdings" pitchFamily="2" charset="2"/>
              <a:buChar char="§"/>
            </a:pPr>
            <a:r>
              <a:rPr lang="zh-CN" altLang="en-US" b="0" kern="0" dirty="0" smtClean="0">
                <a:solidFill>
                  <a:srgbClr val="003366"/>
                </a:solidFill>
                <a:latin typeface="Calibri" pitchFamily="34" charset="0"/>
              </a:rPr>
              <a:t>如何处理矩阵中的</a:t>
            </a:r>
            <a:r>
              <a:rPr lang="en-US" altLang="zh-CN" b="0" kern="0" dirty="0" smtClean="0">
                <a:solidFill>
                  <a:srgbClr val="003366"/>
                </a:solidFill>
                <a:latin typeface="Calibri" pitchFamily="34" charset="0"/>
              </a:rPr>
              <a:t>0</a:t>
            </a:r>
            <a:r>
              <a:rPr lang="zh-CN" altLang="en-US" b="0" kern="0" dirty="0" smtClean="0">
                <a:solidFill>
                  <a:srgbClr val="003366"/>
                </a:solidFill>
                <a:latin typeface="Calibri" pitchFamily="34" charset="0"/>
              </a:rPr>
              <a:t>值（需要平滑）</a:t>
            </a:r>
            <a:endParaRPr lang="en-US" b="0" kern="0" dirty="0" smtClean="0">
              <a:solidFill>
                <a:srgbClr val="003366"/>
              </a:solidFill>
              <a:latin typeface="Calibri" pitchFamily="34" charset="0"/>
            </a:endParaRPr>
          </a:p>
        </p:txBody>
      </p:sp>
      <mc:AlternateContent xmlns:mc="http://schemas.openxmlformats.org/markup-compatibility/2006">
        <mc:Choice xmlns="" xmlns:a14="http://schemas.microsoft.com/office/drawing/2010/main" Requires="a14">
          <p:sp>
            <p:nvSpPr>
              <p:cNvPr id="5" name="Textfeld 4"/>
              <p:cNvSpPr txBox="1"/>
              <p:nvPr/>
            </p:nvSpPr>
            <p:spPr>
              <a:xfrm>
                <a:off x="251520" y="2924944"/>
                <a:ext cx="6192688" cy="23774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𝑷</m:t>
                      </m:r>
                      <m:d>
                        <m:dPr>
                          <m:ctrlPr>
                            <a:rPr lang="en-US" sz="1400" b="1" i="1" smtClean="0">
                              <a:latin typeface="Cambria Math"/>
                            </a:rPr>
                          </m:ctrlPr>
                        </m:dPr>
                        <m:e>
                          <m:r>
                            <a:rPr lang="en-US" sz="1400" b="1" i="1" smtClean="0">
                              <a:latin typeface="Cambria Math"/>
                            </a:rPr>
                            <m:t>𝑿</m:t>
                          </m:r>
                        </m:e>
                        <m:e>
                          <m:r>
                            <a:rPr lang="en-US" sz="1400" b="1" i="1" smtClean="0">
                              <a:latin typeface="Cambria Math"/>
                            </a:rPr>
                            <m:t>𝑰𝒕𝒆𝒎</m:t>
                          </m:r>
                          <m:r>
                            <a:rPr lang="en-US" sz="1400" b="1" i="1" smtClean="0">
                              <a:latin typeface="Cambria Math"/>
                            </a:rPr>
                            <m:t>𝟓</m:t>
                          </m:r>
                          <m:r>
                            <a:rPr lang="en-US" sz="1400" b="1" i="1" smtClean="0">
                              <a:latin typeface="Cambria Math"/>
                            </a:rPr>
                            <m:t>=</m:t>
                          </m:r>
                          <m:r>
                            <a:rPr lang="en-US" sz="1400" b="1" i="1" smtClean="0">
                              <a:latin typeface="Cambria Math"/>
                            </a:rPr>
                            <m:t>𝟏</m:t>
                          </m:r>
                        </m:e>
                      </m:d>
                      <m:r>
                        <a:rPr lang="en-US" sz="1400" b="1" i="1" smtClean="0">
                          <a:latin typeface="Cambria Math"/>
                        </a:rPr>
                        <m:t>=</m:t>
                      </m:r>
                      <m:r>
                        <a:rPr lang="en-US" sz="1400" b="1" i="1" smtClean="0">
                          <a:latin typeface="Cambria Math"/>
                        </a:rPr>
                        <m:t>𝑷</m:t>
                      </m:r>
                      <m:d>
                        <m:dPr>
                          <m:ctrlPr>
                            <a:rPr lang="en-US" sz="1400" b="1" i="1" smtClean="0">
                              <a:latin typeface="Cambria Math"/>
                            </a:rPr>
                          </m:ctrlPr>
                        </m:dPr>
                        <m:e>
                          <m:r>
                            <a:rPr lang="en-US" sz="1400" b="1" i="1" smtClean="0">
                              <a:latin typeface="Cambria Math"/>
                            </a:rPr>
                            <m:t>𝑰𝒕𝒆𝒎</m:t>
                          </m:r>
                          <m:r>
                            <a:rPr lang="en-US" sz="1400" b="1" i="1" smtClean="0">
                              <a:latin typeface="Cambria Math"/>
                            </a:rPr>
                            <m:t>𝟏</m:t>
                          </m:r>
                          <m:r>
                            <a:rPr lang="en-US" sz="1400" b="1" i="1" smtClean="0">
                              <a:latin typeface="Cambria Math"/>
                            </a:rPr>
                            <m:t>=</m:t>
                          </m:r>
                          <m:r>
                            <a:rPr lang="en-US" sz="1400" b="1" i="1" smtClean="0">
                              <a:latin typeface="Cambria Math"/>
                            </a:rPr>
                            <m:t>𝟏</m:t>
                          </m:r>
                        </m:e>
                        <m:e>
                          <m:r>
                            <a:rPr lang="en-US" sz="1400" b="1" i="1" smtClean="0">
                              <a:latin typeface="Cambria Math"/>
                            </a:rPr>
                            <m:t>𝑰𝒕𝒆𝒎</m:t>
                          </m:r>
                          <m:r>
                            <a:rPr lang="en-US" sz="1400" b="1" i="1" smtClean="0">
                              <a:latin typeface="Cambria Math"/>
                            </a:rPr>
                            <m:t>𝟓</m:t>
                          </m:r>
                          <m:r>
                            <a:rPr lang="en-US" sz="1400" b="1" i="1" smtClean="0">
                              <a:latin typeface="Cambria Math"/>
                            </a:rPr>
                            <m:t>=</m:t>
                          </m:r>
                          <m:r>
                            <a:rPr lang="en-US" sz="1400" b="1" i="1" smtClean="0">
                              <a:latin typeface="Cambria Math"/>
                            </a:rPr>
                            <m:t>𝟏</m:t>
                          </m:r>
                        </m:e>
                      </m:d>
                      <m:r>
                        <a:rPr lang="en-US" sz="1400" b="1" i="1" smtClean="0">
                          <a:latin typeface="Cambria Math"/>
                          <a:ea typeface="Cambria Math"/>
                        </a:rPr>
                        <m:t>×</m:t>
                      </m:r>
                      <m:r>
                        <a:rPr lang="en-US" sz="1400" b="1" i="1" smtClean="0">
                          <a:latin typeface="Cambria Math"/>
                          <a:ea typeface="Cambria Math"/>
                        </a:rPr>
                        <m:t>𝑷</m:t>
                      </m:r>
                      <m:d>
                        <m:dPr>
                          <m:ctrlPr>
                            <a:rPr lang="en-US" sz="1400" b="1" i="1" smtClean="0">
                              <a:latin typeface="Cambria Math"/>
                              <a:ea typeface="Cambria Math"/>
                            </a:rPr>
                          </m:ctrlPr>
                        </m:dPr>
                        <m:e>
                          <m:r>
                            <a:rPr lang="en-US" sz="1400" b="1" i="1" smtClean="0">
                              <a:latin typeface="Cambria Math"/>
                              <a:ea typeface="Cambria Math"/>
                            </a:rPr>
                            <m:t>𝑰𝒕𝒆𝒎</m:t>
                          </m:r>
                          <m:r>
                            <a:rPr lang="en-US" sz="1400" b="1" i="1" smtClean="0">
                              <a:latin typeface="Cambria Math"/>
                              <a:ea typeface="Cambria Math"/>
                            </a:rPr>
                            <m:t>𝟐</m:t>
                          </m:r>
                          <m:r>
                            <a:rPr lang="en-US" sz="1400" b="1" i="1" smtClean="0">
                              <a:latin typeface="Cambria Math"/>
                              <a:ea typeface="Cambria Math"/>
                            </a:rPr>
                            <m:t>=</m:t>
                          </m:r>
                          <m:r>
                            <a:rPr lang="en-US" sz="1400" b="1" i="1" smtClean="0">
                              <a:latin typeface="Cambria Math"/>
                              <a:ea typeface="Cambria Math"/>
                            </a:rPr>
                            <m:t>𝟑</m:t>
                          </m:r>
                        </m:e>
                        <m:e>
                          <m:r>
                            <a:rPr lang="en-US" sz="1400" b="1" i="1" smtClean="0">
                              <a:latin typeface="Cambria Math"/>
                              <a:ea typeface="Cambria Math"/>
                            </a:rPr>
                            <m:t>𝑰𝒕𝒆𝒎</m:t>
                          </m:r>
                          <m:r>
                            <a:rPr lang="en-US" sz="1400" b="1" i="1" smtClean="0">
                              <a:latin typeface="Cambria Math"/>
                              <a:ea typeface="Cambria Math"/>
                            </a:rPr>
                            <m:t>𝟓</m:t>
                          </m:r>
                          <m:r>
                            <a:rPr lang="en-US" sz="1400" b="1" i="1" smtClean="0">
                              <a:latin typeface="Cambria Math"/>
                              <a:ea typeface="Cambria Math"/>
                            </a:rPr>
                            <m:t>=</m:t>
                          </m:r>
                          <m:r>
                            <a:rPr lang="en-US" sz="1400" b="1" i="1" smtClean="0">
                              <a:latin typeface="Cambria Math"/>
                              <a:ea typeface="Cambria Math"/>
                            </a:rPr>
                            <m:t>𝟏</m:t>
                          </m:r>
                        </m:e>
                      </m:d>
                      <m:r>
                        <a:rPr lang="en-US" sz="1400" b="1" i="1" smtClean="0">
                          <a:latin typeface="Cambria Math"/>
                          <a:ea typeface="Cambria Math"/>
                        </a:rPr>
                        <m:t>×</m:t>
                      </m:r>
                      <m:r>
                        <a:rPr lang="en-US" sz="1400" b="1" i="1" smtClean="0">
                          <a:latin typeface="Cambria Math"/>
                          <a:ea typeface="Cambria Math"/>
                        </a:rPr>
                        <m:t>𝑷</m:t>
                      </m:r>
                      <m:d>
                        <m:dPr>
                          <m:ctrlPr>
                            <a:rPr lang="en-US" sz="1400" b="1" i="1" smtClean="0">
                              <a:latin typeface="Cambria Math"/>
                              <a:ea typeface="Cambria Math"/>
                            </a:rPr>
                          </m:ctrlPr>
                        </m:dPr>
                        <m:e>
                          <m:r>
                            <a:rPr lang="en-US" sz="1400" b="1" i="1" smtClean="0">
                              <a:latin typeface="Cambria Math"/>
                              <a:ea typeface="Cambria Math"/>
                            </a:rPr>
                            <m:t>𝑰𝒕𝒆𝒎</m:t>
                          </m:r>
                          <m:r>
                            <a:rPr lang="en-US" sz="1400" b="1" i="1" smtClean="0">
                              <a:latin typeface="Cambria Math"/>
                              <a:ea typeface="Cambria Math"/>
                            </a:rPr>
                            <m:t>𝟑</m:t>
                          </m:r>
                          <m:r>
                            <a:rPr lang="en-US" sz="1400" b="1" i="1" smtClean="0">
                              <a:latin typeface="Cambria Math"/>
                              <a:ea typeface="Cambria Math"/>
                            </a:rPr>
                            <m:t>=</m:t>
                          </m:r>
                          <m:r>
                            <a:rPr lang="en-US" sz="1400" b="1" i="1" smtClean="0">
                              <a:latin typeface="Cambria Math"/>
                              <a:ea typeface="Cambria Math"/>
                            </a:rPr>
                            <m:t>𝟑</m:t>
                          </m:r>
                        </m:e>
                        <m:e>
                          <m:r>
                            <a:rPr lang="en-US" sz="1400" b="1" i="1" smtClean="0">
                              <a:latin typeface="Cambria Math"/>
                              <a:ea typeface="Cambria Math"/>
                            </a:rPr>
                            <m:t>𝑰𝒕𝒆𝒎</m:t>
                          </m:r>
                          <m:r>
                            <a:rPr lang="en-US" sz="1400" b="1" i="1" smtClean="0">
                              <a:latin typeface="Cambria Math"/>
                              <a:ea typeface="Cambria Math"/>
                            </a:rPr>
                            <m:t>𝟓</m:t>
                          </m:r>
                          <m:r>
                            <a:rPr lang="en-US" sz="1400" b="1" i="1" smtClean="0">
                              <a:latin typeface="Cambria Math"/>
                              <a:ea typeface="Cambria Math"/>
                            </a:rPr>
                            <m:t>=</m:t>
                          </m:r>
                          <m:r>
                            <a:rPr lang="en-US" sz="1400" b="1" i="1" smtClean="0">
                              <a:latin typeface="Cambria Math"/>
                              <a:ea typeface="Cambria Math"/>
                            </a:rPr>
                            <m:t>𝟏</m:t>
                          </m:r>
                        </m:e>
                      </m:d>
                      <m:r>
                        <a:rPr lang="en-US" sz="1400" b="1" i="1" smtClean="0">
                          <a:latin typeface="Cambria Math"/>
                          <a:ea typeface="Cambria Math"/>
                        </a:rPr>
                        <m:t>×</m:t>
                      </m:r>
                      <m:r>
                        <a:rPr lang="en-US" sz="1400" b="1" i="1" smtClean="0">
                          <a:latin typeface="Cambria Math"/>
                          <a:ea typeface="Cambria Math"/>
                        </a:rPr>
                        <m:t>𝑷</m:t>
                      </m:r>
                      <m:d>
                        <m:dPr>
                          <m:ctrlPr>
                            <a:rPr lang="en-US" sz="1400" b="1" i="1" smtClean="0">
                              <a:latin typeface="Cambria Math"/>
                              <a:ea typeface="Cambria Math"/>
                            </a:rPr>
                          </m:ctrlPr>
                        </m:dPr>
                        <m:e>
                          <m:r>
                            <a:rPr lang="en-US" sz="1400" b="1" i="1" smtClean="0">
                              <a:latin typeface="Cambria Math"/>
                              <a:ea typeface="Cambria Math"/>
                            </a:rPr>
                            <m:t>𝑰𝒕𝒆𝒎</m:t>
                          </m:r>
                          <m:r>
                            <a:rPr lang="en-US" sz="1400" b="1" i="1" smtClean="0">
                              <a:latin typeface="Cambria Math"/>
                              <a:ea typeface="Cambria Math"/>
                            </a:rPr>
                            <m:t>𝟒</m:t>
                          </m:r>
                          <m:r>
                            <a:rPr lang="en-US" sz="1400" b="1" i="1" smtClean="0">
                              <a:latin typeface="Cambria Math"/>
                              <a:ea typeface="Cambria Math"/>
                            </a:rPr>
                            <m:t>=</m:t>
                          </m:r>
                          <m:r>
                            <a:rPr lang="en-US" sz="1400" b="1" i="1" smtClean="0">
                              <a:latin typeface="Cambria Math"/>
                              <a:ea typeface="Cambria Math"/>
                            </a:rPr>
                            <m:t>𝟐</m:t>
                          </m:r>
                        </m:e>
                        <m:e>
                          <m:r>
                            <a:rPr lang="en-US" sz="1400" b="1" i="1" smtClean="0">
                              <a:latin typeface="Cambria Math"/>
                              <a:ea typeface="Cambria Math"/>
                            </a:rPr>
                            <m:t>𝑰𝒕𝒆𝒎</m:t>
                          </m:r>
                          <m:r>
                            <a:rPr lang="en-US" sz="1400" b="1" i="1" smtClean="0">
                              <a:latin typeface="Cambria Math"/>
                              <a:ea typeface="Cambria Math"/>
                            </a:rPr>
                            <m:t>𝟓</m:t>
                          </m:r>
                          <m:r>
                            <a:rPr lang="en-US" sz="1400" b="1" i="1" smtClean="0">
                              <a:latin typeface="Cambria Math"/>
                              <a:ea typeface="Cambria Math"/>
                            </a:rPr>
                            <m:t>=</m:t>
                          </m:r>
                          <m:r>
                            <a:rPr lang="en-US" sz="1400" b="1" i="1" smtClean="0">
                              <a:latin typeface="Cambria Math"/>
                              <a:ea typeface="Cambria Math"/>
                            </a:rPr>
                            <m:t>𝟏</m:t>
                          </m:r>
                        </m:e>
                      </m:d>
                      <m:r>
                        <a:rPr lang="en-US" sz="1400" b="1" i="1" smtClean="0">
                          <a:latin typeface="Cambria Math"/>
                          <a:ea typeface="Cambria Math"/>
                        </a:rPr>
                        <m:t>=</m:t>
                      </m:r>
                      <m:f>
                        <m:fPr>
                          <m:ctrlPr>
                            <a:rPr lang="en-US" sz="1400" b="1" i="1" smtClean="0">
                              <a:latin typeface="Cambria Math"/>
                              <a:ea typeface="Cambria Math"/>
                            </a:rPr>
                          </m:ctrlPr>
                        </m:fPr>
                        <m:num>
                          <m:r>
                            <a:rPr lang="en-US" sz="1400" b="1" i="1" smtClean="0">
                              <a:latin typeface="Cambria Math"/>
                              <a:ea typeface="Cambria Math"/>
                            </a:rPr>
                            <m:t>𝟐</m:t>
                          </m:r>
                        </m:num>
                        <m:den>
                          <m:r>
                            <a:rPr lang="en-US" sz="1400" b="1" i="1" smtClean="0">
                              <a:latin typeface="Cambria Math"/>
                              <a:ea typeface="Cambria Math"/>
                            </a:rPr>
                            <m:t>𝟐</m:t>
                          </m:r>
                        </m:den>
                      </m:f>
                      <m:r>
                        <a:rPr lang="en-US" sz="1400" b="1" i="1" smtClean="0">
                          <a:latin typeface="Cambria Math"/>
                          <a:ea typeface="Cambria Math"/>
                        </a:rPr>
                        <m:t>×</m:t>
                      </m:r>
                      <m:f>
                        <m:fPr>
                          <m:ctrlPr>
                            <a:rPr lang="en-US" sz="1400" b="1" i="1" smtClean="0">
                              <a:latin typeface="Cambria Math"/>
                              <a:ea typeface="Cambria Math"/>
                            </a:rPr>
                          </m:ctrlPr>
                        </m:fPr>
                        <m:num>
                          <m:r>
                            <a:rPr lang="en-US" sz="1400" b="1" i="1" smtClean="0">
                              <a:latin typeface="Cambria Math"/>
                              <a:ea typeface="Cambria Math"/>
                            </a:rPr>
                            <m:t>𝟏</m:t>
                          </m:r>
                        </m:num>
                        <m:den>
                          <m:r>
                            <a:rPr lang="en-US" sz="1400" b="1" i="1" smtClean="0">
                              <a:latin typeface="Cambria Math"/>
                              <a:ea typeface="Cambria Math"/>
                            </a:rPr>
                            <m:t>𝟐</m:t>
                          </m:r>
                        </m:den>
                      </m:f>
                      <m:r>
                        <a:rPr lang="en-US" sz="1400" b="1" i="1" smtClean="0">
                          <a:latin typeface="Cambria Math"/>
                          <a:ea typeface="Cambria Math"/>
                        </a:rPr>
                        <m:t>×</m:t>
                      </m:r>
                      <m:f>
                        <m:fPr>
                          <m:ctrlPr>
                            <a:rPr lang="en-US" sz="1400" b="1" i="1" smtClean="0">
                              <a:latin typeface="Cambria Math"/>
                              <a:ea typeface="Cambria Math"/>
                            </a:rPr>
                          </m:ctrlPr>
                        </m:fPr>
                        <m:num>
                          <m:r>
                            <a:rPr lang="en-US" sz="1400" b="1" i="1" smtClean="0">
                              <a:latin typeface="Cambria Math"/>
                              <a:ea typeface="Cambria Math"/>
                            </a:rPr>
                            <m:t>𝟏</m:t>
                          </m:r>
                        </m:num>
                        <m:den>
                          <m:r>
                            <a:rPr lang="en-US" sz="1400" b="1" i="1" smtClean="0">
                              <a:latin typeface="Cambria Math"/>
                              <a:ea typeface="Cambria Math"/>
                            </a:rPr>
                            <m:t>𝟐</m:t>
                          </m:r>
                        </m:den>
                      </m:f>
                      <m:r>
                        <a:rPr lang="en-US" sz="1400" b="1" i="1" smtClean="0">
                          <a:latin typeface="Cambria Math"/>
                          <a:ea typeface="Cambria Math"/>
                        </a:rPr>
                        <m:t>×</m:t>
                      </m:r>
                      <m:f>
                        <m:fPr>
                          <m:ctrlPr>
                            <a:rPr lang="en-US" sz="1400" b="1" i="1" smtClean="0">
                              <a:latin typeface="Cambria Math"/>
                              <a:ea typeface="Cambria Math"/>
                            </a:rPr>
                          </m:ctrlPr>
                        </m:fPr>
                        <m:num>
                          <m:r>
                            <a:rPr lang="en-US" sz="1400" b="1" i="1" smtClean="0">
                              <a:latin typeface="Cambria Math"/>
                              <a:ea typeface="Cambria Math"/>
                            </a:rPr>
                            <m:t>𝟏</m:t>
                          </m:r>
                        </m:num>
                        <m:den>
                          <m:r>
                            <a:rPr lang="en-US" sz="1400" b="1" i="1" smtClean="0">
                              <a:latin typeface="Cambria Math"/>
                              <a:ea typeface="Cambria Math"/>
                            </a:rPr>
                            <m:t>𝟐</m:t>
                          </m:r>
                        </m:den>
                      </m:f>
                      <m:r>
                        <a:rPr lang="en-US" sz="1400" b="1" i="1" smtClean="0">
                          <a:latin typeface="Cambria Math"/>
                          <a:ea typeface="Cambria Math"/>
                        </a:rPr>
                        <m:t>≈</m:t>
                      </m:r>
                      <m:r>
                        <a:rPr lang="en-US" sz="1400" b="1" i="1" smtClean="0">
                          <a:latin typeface="Cambria Math"/>
                          <a:ea typeface="Cambria Math"/>
                        </a:rPr>
                        <m:t>𝟎</m:t>
                      </m:r>
                      <m:r>
                        <a:rPr lang="en-US" sz="1400" b="1" i="1" smtClean="0">
                          <a:latin typeface="Cambria Math"/>
                          <a:ea typeface="Cambria Math"/>
                        </a:rPr>
                        <m:t>.</m:t>
                      </m:r>
                      <m:r>
                        <a:rPr lang="en-US" sz="1400" b="1" i="1" smtClean="0">
                          <a:latin typeface="Cambria Math"/>
                          <a:ea typeface="Cambria Math"/>
                        </a:rPr>
                        <m:t>𝟏𝟐𝟓</m:t>
                      </m:r>
                    </m:oMath>
                  </m:oMathPara>
                </a14:m>
                <a:endParaRPr lang="en-US" sz="1400" b="1" dirty="0" smtClean="0">
                  <a:ea typeface="Cambria Math"/>
                </a:endParaRPr>
              </a:p>
              <a:p>
                <a:pPr/>
                <a14:m>
                  <m:oMathPara xmlns:m="http://schemas.openxmlformats.org/officeDocument/2006/math">
                    <m:oMathParaPr>
                      <m:jc m:val="centerGroup"/>
                    </m:oMathParaPr>
                    <m:oMath xmlns:m="http://schemas.openxmlformats.org/officeDocument/2006/math">
                      <m:r>
                        <a:rPr lang="en-US" sz="1400" i="1">
                          <a:latin typeface="Cambria Math"/>
                        </a:rPr>
                        <m:t>𝑷</m:t>
                      </m:r>
                      <m:d>
                        <m:dPr>
                          <m:ctrlPr>
                            <a:rPr lang="en-US" sz="1400" i="1">
                              <a:latin typeface="Cambria Math"/>
                            </a:rPr>
                          </m:ctrlPr>
                        </m:dPr>
                        <m:e>
                          <m:r>
                            <a:rPr lang="en-US" sz="1400" i="1">
                              <a:latin typeface="Cambria Math"/>
                            </a:rPr>
                            <m:t>𝑿</m:t>
                          </m:r>
                        </m:e>
                        <m:e>
                          <m:r>
                            <a:rPr lang="en-US" sz="1400" i="1">
                              <a:latin typeface="Cambria Math"/>
                            </a:rPr>
                            <m:t>𝑰𝒕𝒆𝒎</m:t>
                          </m:r>
                          <m:r>
                            <a:rPr lang="en-US" sz="1400" i="1">
                              <a:latin typeface="Cambria Math"/>
                            </a:rPr>
                            <m:t>𝟓</m:t>
                          </m:r>
                          <m:r>
                            <a:rPr lang="en-US" sz="1400" i="1">
                              <a:latin typeface="Cambria Math"/>
                            </a:rPr>
                            <m:t>=</m:t>
                          </m:r>
                          <m:r>
                            <a:rPr lang="en-US" sz="1400" b="1" i="1" smtClean="0">
                              <a:latin typeface="Cambria Math"/>
                            </a:rPr>
                            <m:t>𝟐</m:t>
                          </m:r>
                        </m:e>
                      </m:d>
                      <m:r>
                        <a:rPr lang="en-US" sz="1400" i="1">
                          <a:latin typeface="Cambria Math"/>
                        </a:rPr>
                        <m:t>=</m:t>
                      </m:r>
                      <m:r>
                        <a:rPr lang="en-US" sz="1400" i="1">
                          <a:latin typeface="Cambria Math"/>
                        </a:rPr>
                        <m:t>𝑷</m:t>
                      </m:r>
                      <m:d>
                        <m:dPr>
                          <m:ctrlPr>
                            <a:rPr lang="en-US" sz="1400" i="1">
                              <a:latin typeface="Cambria Math"/>
                            </a:rPr>
                          </m:ctrlPr>
                        </m:dPr>
                        <m:e>
                          <m:r>
                            <a:rPr lang="en-US" sz="1400" i="1">
                              <a:latin typeface="Cambria Math"/>
                            </a:rPr>
                            <m:t>𝑰𝒕𝒆𝒎</m:t>
                          </m:r>
                          <m:r>
                            <a:rPr lang="en-US" sz="1400" i="1">
                              <a:latin typeface="Cambria Math"/>
                            </a:rPr>
                            <m:t>𝟏</m:t>
                          </m:r>
                          <m:r>
                            <a:rPr lang="en-US" sz="1400" i="1">
                              <a:latin typeface="Cambria Math"/>
                            </a:rPr>
                            <m:t>=</m:t>
                          </m:r>
                          <m:r>
                            <a:rPr lang="en-US" sz="1400" i="1">
                              <a:latin typeface="Cambria Math"/>
                            </a:rPr>
                            <m:t>𝟏</m:t>
                          </m:r>
                        </m:e>
                        <m:e>
                          <m:r>
                            <a:rPr lang="en-US" sz="1400" i="1">
                              <a:latin typeface="Cambria Math"/>
                            </a:rPr>
                            <m:t>𝑰𝒕𝒆𝒎</m:t>
                          </m:r>
                          <m:r>
                            <a:rPr lang="en-US" sz="1400" i="1">
                              <a:latin typeface="Cambria Math"/>
                            </a:rPr>
                            <m:t>𝟓</m:t>
                          </m:r>
                          <m:r>
                            <a:rPr lang="en-US" sz="1400" i="1">
                              <a:latin typeface="Cambria Math"/>
                            </a:rPr>
                            <m:t>=</m:t>
                          </m:r>
                          <m:r>
                            <a:rPr lang="en-US" sz="1400" b="1" i="1" smtClean="0">
                              <a:latin typeface="Cambria Math"/>
                            </a:rPr>
                            <m:t>𝟐</m:t>
                          </m:r>
                        </m:e>
                      </m:d>
                      <m:r>
                        <a:rPr lang="en-US" sz="1400" i="1">
                          <a:latin typeface="Cambria Math"/>
                          <a:ea typeface="Cambria Math"/>
                        </a:rPr>
                        <m:t>×</m:t>
                      </m:r>
                      <m:r>
                        <a:rPr lang="en-US" sz="1400" i="1">
                          <a:latin typeface="Cambria Math"/>
                          <a:ea typeface="Cambria Math"/>
                        </a:rPr>
                        <m:t>𝑷</m:t>
                      </m:r>
                      <m:d>
                        <m:dPr>
                          <m:ctrlPr>
                            <a:rPr lang="en-US" sz="1400" i="1">
                              <a:latin typeface="Cambria Math"/>
                              <a:ea typeface="Cambria Math"/>
                            </a:rPr>
                          </m:ctrlPr>
                        </m:dPr>
                        <m:e>
                          <m:r>
                            <a:rPr lang="en-US" sz="1400" i="1">
                              <a:latin typeface="Cambria Math"/>
                              <a:ea typeface="Cambria Math"/>
                            </a:rPr>
                            <m:t>𝑰𝒕𝒆𝒎</m:t>
                          </m:r>
                          <m:r>
                            <a:rPr lang="en-US" sz="1400" i="1">
                              <a:latin typeface="Cambria Math"/>
                              <a:ea typeface="Cambria Math"/>
                            </a:rPr>
                            <m:t>𝟐</m:t>
                          </m:r>
                          <m:r>
                            <a:rPr lang="en-US" sz="1400" i="1">
                              <a:latin typeface="Cambria Math"/>
                              <a:ea typeface="Cambria Math"/>
                            </a:rPr>
                            <m:t>=</m:t>
                          </m:r>
                          <m:r>
                            <a:rPr lang="en-US" sz="1400" i="1">
                              <a:latin typeface="Cambria Math"/>
                              <a:ea typeface="Cambria Math"/>
                            </a:rPr>
                            <m:t>𝟑</m:t>
                          </m:r>
                        </m:e>
                        <m:e>
                          <m:r>
                            <a:rPr lang="en-US" sz="1400" i="1">
                              <a:latin typeface="Cambria Math"/>
                              <a:ea typeface="Cambria Math"/>
                            </a:rPr>
                            <m:t>𝑰𝒕𝒆𝒎</m:t>
                          </m:r>
                          <m:r>
                            <a:rPr lang="en-US" sz="1400" i="1">
                              <a:latin typeface="Cambria Math"/>
                              <a:ea typeface="Cambria Math"/>
                            </a:rPr>
                            <m:t>𝟓</m:t>
                          </m:r>
                          <m:r>
                            <a:rPr lang="en-US" sz="1400" i="1">
                              <a:latin typeface="Cambria Math"/>
                              <a:ea typeface="Cambria Math"/>
                            </a:rPr>
                            <m:t>=</m:t>
                          </m:r>
                          <m:r>
                            <a:rPr lang="en-US" sz="1400" b="1" i="1" smtClean="0">
                              <a:latin typeface="Cambria Math"/>
                              <a:ea typeface="Cambria Math"/>
                            </a:rPr>
                            <m:t>𝟐</m:t>
                          </m:r>
                        </m:e>
                      </m:d>
                      <m:r>
                        <a:rPr lang="en-US" sz="1400" i="1">
                          <a:latin typeface="Cambria Math"/>
                          <a:ea typeface="Cambria Math"/>
                        </a:rPr>
                        <m:t>×</m:t>
                      </m:r>
                      <m:r>
                        <a:rPr lang="en-US" sz="1400" i="1">
                          <a:latin typeface="Cambria Math"/>
                          <a:ea typeface="Cambria Math"/>
                        </a:rPr>
                        <m:t>𝑷</m:t>
                      </m:r>
                      <m:d>
                        <m:dPr>
                          <m:ctrlPr>
                            <a:rPr lang="en-US" sz="1400" i="1">
                              <a:latin typeface="Cambria Math"/>
                              <a:ea typeface="Cambria Math"/>
                            </a:rPr>
                          </m:ctrlPr>
                        </m:dPr>
                        <m:e>
                          <m:r>
                            <a:rPr lang="en-US" sz="1400" i="1">
                              <a:latin typeface="Cambria Math"/>
                              <a:ea typeface="Cambria Math"/>
                            </a:rPr>
                            <m:t>𝑰𝒕𝒆𝒎</m:t>
                          </m:r>
                          <m:r>
                            <a:rPr lang="en-US" sz="1400" i="1">
                              <a:latin typeface="Cambria Math"/>
                              <a:ea typeface="Cambria Math"/>
                            </a:rPr>
                            <m:t>𝟑</m:t>
                          </m:r>
                          <m:r>
                            <a:rPr lang="en-US" sz="1400" i="1">
                              <a:latin typeface="Cambria Math"/>
                              <a:ea typeface="Cambria Math"/>
                            </a:rPr>
                            <m:t>=</m:t>
                          </m:r>
                          <m:r>
                            <a:rPr lang="en-US" sz="1400" i="1">
                              <a:latin typeface="Cambria Math"/>
                              <a:ea typeface="Cambria Math"/>
                            </a:rPr>
                            <m:t>𝟑</m:t>
                          </m:r>
                        </m:e>
                        <m:e>
                          <m:r>
                            <a:rPr lang="en-US" sz="1400" i="1">
                              <a:latin typeface="Cambria Math"/>
                              <a:ea typeface="Cambria Math"/>
                            </a:rPr>
                            <m:t>𝑰𝒕𝒆𝒎</m:t>
                          </m:r>
                          <m:r>
                            <a:rPr lang="en-US" sz="1400" i="1">
                              <a:latin typeface="Cambria Math"/>
                              <a:ea typeface="Cambria Math"/>
                            </a:rPr>
                            <m:t>𝟓</m:t>
                          </m:r>
                          <m:r>
                            <a:rPr lang="en-US" sz="1400" i="1">
                              <a:latin typeface="Cambria Math"/>
                              <a:ea typeface="Cambria Math"/>
                            </a:rPr>
                            <m:t>=</m:t>
                          </m:r>
                          <m:r>
                            <a:rPr lang="en-US" sz="1400" b="1" i="1" smtClean="0">
                              <a:latin typeface="Cambria Math"/>
                              <a:ea typeface="Cambria Math"/>
                            </a:rPr>
                            <m:t>𝟐</m:t>
                          </m:r>
                        </m:e>
                      </m:d>
                      <m:r>
                        <a:rPr lang="en-US" sz="1400" i="1">
                          <a:latin typeface="Cambria Math"/>
                          <a:ea typeface="Cambria Math"/>
                        </a:rPr>
                        <m:t>×</m:t>
                      </m:r>
                      <m:r>
                        <a:rPr lang="en-US" sz="1400" i="1">
                          <a:latin typeface="Cambria Math"/>
                          <a:ea typeface="Cambria Math"/>
                        </a:rPr>
                        <m:t>𝑷</m:t>
                      </m:r>
                      <m:d>
                        <m:dPr>
                          <m:ctrlPr>
                            <a:rPr lang="en-US" sz="1400" i="1">
                              <a:latin typeface="Cambria Math"/>
                              <a:ea typeface="Cambria Math"/>
                            </a:rPr>
                          </m:ctrlPr>
                        </m:dPr>
                        <m:e>
                          <m:r>
                            <a:rPr lang="en-US" sz="1400" i="1">
                              <a:latin typeface="Cambria Math"/>
                              <a:ea typeface="Cambria Math"/>
                            </a:rPr>
                            <m:t>𝑰𝒕𝒆𝒎</m:t>
                          </m:r>
                          <m:r>
                            <a:rPr lang="en-US" sz="1400" i="1">
                              <a:latin typeface="Cambria Math"/>
                              <a:ea typeface="Cambria Math"/>
                            </a:rPr>
                            <m:t>𝟒</m:t>
                          </m:r>
                          <m:r>
                            <a:rPr lang="en-US" sz="1400" i="1">
                              <a:latin typeface="Cambria Math"/>
                              <a:ea typeface="Cambria Math"/>
                            </a:rPr>
                            <m:t>=</m:t>
                          </m:r>
                          <m:r>
                            <a:rPr lang="en-US" sz="1400" i="1">
                              <a:latin typeface="Cambria Math"/>
                              <a:ea typeface="Cambria Math"/>
                            </a:rPr>
                            <m:t>𝟐</m:t>
                          </m:r>
                        </m:e>
                        <m:e>
                          <m:r>
                            <a:rPr lang="en-US" sz="1400" i="1">
                              <a:latin typeface="Cambria Math"/>
                              <a:ea typeface="Cambria Math"/>
                            </a:rPr>
                            <m:t>𝑰𝒕𝒆𝒎</m:t>
                          </m:r>
                          <m:r>
                            <a:rPr lang="en-US" sz="1400" i="1">
                              <a:latin typeface="Cambria Math"/>
                              <a:ea typeface="Cambria Math"/>
                            </a:rPr>
                            <m:t>𝟓</m:t>
                          </m:r>
                          <m:r>
                            <a:rPr lang="en-US" sz="1400" i="1">
                              <a:latin typeface="Cambria Math"/>
                              <a:ea typeface="Cambria Math"/>
                            </a:rPr>
                            <m:t>=</m:t>
                          </m:r>
                          <m:r>
                            <a:rPr lang="en-US" sz="1400" b="1" i="1" smtClean="0">
                              <a:latin typeface="Cambria Math"/>
                              <a:ea typeface="Cambria Math"/>
                            </a:rPr>
                            <m:t>𝟐</m:t>
                          </m:r>
                        </m:e>
                      </m:d>
                      <m:r>
                        <a:rPr lang="en-US" sz="1400" i="1">
                          <a:latin typeface="Cambria Math"/>
                          <a:ea typeface="Cambria Math"/>
                        </a:rPr>
                        <m:t>=</m:t>
                      </m:r>
                      <m:f>
                        <m:fPr>
                          <m:ctrlPr>
                            <a:rPr lang="en-US" sz="1400" i="1">
                              <a:latin typeface="Cambria Math"/>
                              <a:ea typeface="Cambria Math"/>
                            </a:rPr>
                          </m:ctrlPr>
                        </m:fPr>
                        <m:num>
                          <m:r>
                            <a:rPr lang="en-US" sz="1400" b="1" i="1" smtClean="0">
                              <a:latin typeface="Cambria Math"/>
                              <a:ea typeface="Cambria Math"/>
                            </a:rPr>
                            <m:t>𝟎</m:t>
                          </m:r>
                        </m:num>
                        <m:den>
                          <m:r>
                            <a:rPr lang="en-US" sz="1400" b="1" i="1" smtClean="0">
                              <a:latin typeface="Cambria Math"/>
                              <a:ea typeface="Cambria Math"/>
                            </a:rPr>
                            <m:t>𝟎</m:t>
                          </m:r>
                        </m:den>
                      </m:f>
                      <m:r>
                        <a:rPr lang="en-US" sz="1400" i="1">
                          <a:latin typeface="Cambria Math"/>
                          <a:ea typeface="Cambria Math"/>
                        </a:rPr>
                        <m:t>×</m:t>
                      </m:r>
                      <m:r>
                        <a:rPr lang="en-US" sz="1400" i="1" smtClean="0">
                          <a:latin typeface="Cambria Math"/>
                          <a:ea typeface="Cambria Math"/>
                        </a:rPr>
                        <m:t>⋯</m:t>
                      </m:r>
                      <m:r>
                        <a:rPr lang="en-US" sz="1400" i="1">
                          <a:latin typeface="Cambria Math"/>
                          <a:ea typeface="Cambria Math"/>
                        </a:rPr>
                        <m:t>×⋯×⋯</m:t>
                      </m:r>
                      <m:r>
                        <a:rPr lang="en-US" sz="1400" b="1" i="1" smtClean="0">
                          <a:latin typeface="Cambria Math"/>
                          <a:ea typeface="Cambria Math"/>
                        </a:rPr>
                        <m:t>=</m:t>
                      </m:r>
                      <m:r>
                        <a:rPr lang="en-US" sz="1400" i="1">
                          <a:latin typeface="Cambria Math"/>
                          <a:ea typeface="Cambria Math"/>
                        </a:rPr>
                        <m:t>𝟎</m:t>
                      </m:r>
                    </m:oMath>
                  </m:oMathPara>
                </a14:m>
                <a:endParaRPr lang="en-US" sz="1400" dirty="0">
                  <a:ea typeface="Cambria Math"/>
                </a:endParaRPr>
              </a:p>
              <a:p>
                <a:endParaRPr lang="en-US" sz="1400" b="1" dirty="0" smtClean="0">
                  <a:ea typeface="Cambria Math"/>
                </a:endParaRPr>
              </a:p>
            </p:txBody>
          </p:sp>
        </mc:Choice>
        <mc:Fallback>
          <p:sp>
            <p:nvSpPr>
              <p:cNvPr id="5" name="Textfeld 4"/>
              <p:cNvSpPr txBox="1">
                <a:spLocks noRot="1" noChangeAspect="1" noMove="1" noResize="1" noEditPoints="1" noAdjustHandles="1" noChangeArrowheads="1" noChangeShapeType="1" noTextEdit="1"/>
              </p:cNvSpPr>
              <p:nvPr/>
            </p:nvSpPr>
            <p:spPr>
              <a:xfrm>
                <a:off x="251520" y="2924944"/>
                <a:ext cx="6192688" cy="2377446"/>
              </a:xfrm>
              <a:prstGeom prst="rect">
                <a:avLst/>
              </a:prstGeom>
              <a:blipFill rotWithShape="1">
                <a:blip r:embed="rId3" cstate="print"/>
                <a:stretch>
                  <a:fillRect/>
                </a:stretch>
              </a:blipFill>
            </p:spPr>
            <p:txBody>
              <a:bodyPr/>
              <a:lstStyle/>
              <a:p>
                <a:r>
                  <a:rPr lang="de-DE">
                    <a:noFill/>
                  </a:rPr>
                  <a:t> </a:t>
                </a:r>
              </a:p>
            </p:txBody>
          </p:sp>
        </mc:Fallback>
      </mc:AlternateContent>
      <p:sp>
        <p:nvSpPr>
          <p:cNvPr id="11" name="Rechteck 10"/>
          <p:cNvSpPr/>
          <p:nvPr/>
        </p:nvSpPr>
        <p:spPr>
          <a:xfrm>
            <a:off x="4338006" y="2082334"/>
            <a:ext cx="4050418" cy="338554"/>
          </a:xfrm>
          <a:prstGeom prst="rect">
            <a:avLst/>
          </a:prstGeom>
        </p:spPr>
        <p:txBody>
          <a:bodyPr wrap="square">
            <a:spAutoFit/>
          </a:bodyPr>
          <a:lstStyle/>
          <a:p>
            <a:pPr lvl="2"/>
            <a:r>
              <a:rPr lang="en-US" sz="1600" b="0" dirty="0">
                <a:latin typeface="Calibri" pitchFamily="34" charset="0"/>
                <a:cs typeface="Calibri" pitchFamily="34" charset="0"/>
              </a:rPr>
              <a:t>X = </a:t>
            </a:r>
            <a:r>
              <a:rPr lang="en-US" sz="1600" b="0" dirty="0" smtClean="0">
                <a:latin typeface="Calibri" pitchFamily="34" charset="0"/>
                <a:cs typeface="Calibri" pitchFamily="34" charset="0"/>
              </a:rPr>
              <a:t>(</a:t>
            </a:r>
            <a:r>
              <a:rPr lang="en-US" sz="1600" b="0" dirty="0">
                <a:latin typeface="Calibri" pitchFamily="34" charset="0"/>
                <a:cs typeface="Calibri" pitchFamily="34" charset="0"/>
              </a:rPr>
              <a:t>Item1 =1, Item2=3, Item3= …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实际中：基于概率模型的</a:t>
            </a:r>
            <a:r>
              <a:rPr lang="zh-CN" altLang="en-US" dirty="0"/>
              <a:t>推荐方法</a:t>
            </a:r>
            <a:endParaRPr lang="en-US" dirty="0"/>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a:xfrm>
                <a:off x="457200" y="1268760"/>
                <a:ext cx="8219256" cy="4813995"/>
              </a:xfrm>
            </p:spPr>
            <p:txBody>
              <a:bodyPr/>
              <a:lstStyle/>
              <a:p>
                <a:r>
                  <a:rPr lang="zh-CN" altLang="en-US" dirty="0" smtClean="0"/>
                  <a:t>利用基于聚类的方法</a:t>
                </a:r>
                <a:r>
                  <a:rPr lang="en-US" altLang="zh-CN" b="0" dirty="0"/>
                  <a:t>(Breese et al. 1998)</a:t>
                </a:r>
                <a:endParaRPr lang="en-US" b="0" dirty="0" smtClean="0"/>
              </a:p>
              <a:p>
                <a:pPr lvl="1"/>
                <a:r>
                  <a:rPr lang="zh-CN" altLang="en-US" dirty="0" smtClean="0"/>
                  <a:t>假定用户属于一定数量的子群（分组）中</a:t>
                </a:r>
                <a:endParaRPr lang="en-US" dirty="0" smtClean="0"/>
              </a:p>
              <a:p>
                <a:pPr lvl="1"/>
                <a:r>
                  <a:rPr lang="zh-CN" altLang="en-US" dirty="0" smtClean="0"/>
                  <a:t>基于概率估计作预测</a:t>
                </a:r>
                <a:endParaRPr lang="en-US" dirty="0" smtClean="0"/>
              </a:p>
              <a:p>
                <a:pPr lvl="2"/>
                <a:r>
                  <a:rPr lang="en-US" altLang="zh-CN" dirty="0" smtClean="0"/>
                  <a:t>Alice </a:t>
                </a:r>
                <a:r>
                  <a:rPr lang="zh-CN" altLang="en-US" dirty="0" smtClean="0"/>
                  <a:t>在类别</a:t>
                </a:r>
                <a14:m>
                  <m:oMath xmlns:m="http://schemas.openxmlformats.org/officeDocument/2006/math">
                    <m:r>
                      <a:rPr lang="en-US" altLang="zh-CN" i="1" dirty="0">
                        <a:latin typeface="Cambria Math"/>
                      </a:rPr>
                      <m:t>𝑐</m:t>
                    </m:r>
                  </m:oMath>
                </a14:m>
                <a:r>
                  <a:rPr lang="en-US" altLang="zh-CN" dirty="0"/>
                  <a:t/>
                </a:r>
                <a:r>
                  <a:rPr lang="zh-CN" altLang="en-US" dirty="0" smtClean="0"/>
                  <a:t>中的概率</a:t>
                </a:r>
                <a:endParaRPr lang="en-US" dirty="0" smtClean="0"/>
              </a:p>
              <a:p>
                <a:pPr lvl="2"/>
                <a:r>
                  <a:rPr lang="zh-CN" altLang="en-US" dirty="0" smtClean="0"/>
                  <a:t>给定特定的分组和目前的评分，</a:t>
                </a:r>
                <a:r>
                  <a:rPr lang="en-US" altLang="zh-CN" dirty="0"/>
                  <a:t/>
                </a:r>
                <a:r>
                  <a:rPr lang="en-US" altLang="zh-CN" dirty="0" smtClean="0"/>
                  <a:t>Alice</a:t>
                </a:r>
                <a:r>
                  <a:rPr lang="zh-CN" altLang="en-US" dirty="0" smtClean="0"/>
                  <a:t>喜欢物品</a:t>
                </a:r>
                <a:r>
                  <a:rPr lang="en-US" altLang="zh-CN" dirty="0" smtClean="0"/>
                  <a:t>i</a:t>
                </a:r>
                <a:r>
                  <a:rPr lang="zh-CN" altLang="en-US" dirty="0" smtClean="0"/>
                  <a:t>的概率</a:t>
                </a:r>
                <a:endParaRPr lang="en-US" dirty="0" smtClean="0"/>
              </a:p>
              <a:p>
                <a:pPr lvl="2"/>
                <a14:m>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𝐶</m:t>
                        </m:r>
                        <m:r>
                          <a:rPr lang="en-US" b="0" i="1" smtClean="0">
                            <a:latin typeface="Cambria Math"/>
                          </a:rPr>
                          <m:t>=</m:t>
                        </m:r>
                        <m:r>
                          <a:rPr lang="en-US" b="0" i="1" smtClean="0">
                            <a:latin typeface="Cambria Math"/>
                          </a:rPr>
                          <m:t>𝑐</m:t>
                        </m:r>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1</m:t>
                            </m:r>
                          </m:sub>
                        </m:sSub>
                        <m:r>
                          <a:rPr lang="en-US" b="0" i="1" smtClean="0">
                            <a:latin typeface="Cambria Math"/>
                          </a:rPr>
                          <m:t>,…, </m:t>
                        </m:r>
                        <m:sSub>
                          <m:sSubPr>
                            <m:ctrlPr>
                              <a:rPr lang="en-US" b="0" i="1" smtClean="0">
                                <a:latin typeface="Cambria Math"/>
                              </a:rPr>
                            </m:ctrlPr>
                          </m:sSubPr>
                          <m:e>
                            <m:r>
                              <a:rPr lang="en-US" b="0" i="1" smtClean="0">
                                <a:latin typeface="Cambria Math"/>
                              </a:rPr>
                              <m:t>𝑣</m:t>
                            </m:r>
                          </m:e>
                          <m:sub>
                            <m:r>
                              <a:rPr lang="en-US" b="0" i="1" smtClean="0">
                                <a:latin typeface="Cambria Math"/>
                              </a:rPr>
                              <m:t>𝑛</m:t>
                            </m:r>
                          </m:sub>
                        </m:sSub>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𝐶</m:t>
                    </m:r>
                    <m:r>
                      <a:rPr lang="en-US" b="0" i="1" smtClean="0">
                        <a:latin typeface="Cambria Math"/>
                      </a:rPr>
                      <m:t>=</m:t>
                    </m:r>
                    <m:r>
                      <a:rPr lang="en-US" b="0" i="1" smtClean="0">
                        <a:latin typeface="Cambria Math"/>
                      </a:rPr>
                      <m:t>𝑐</m:t>
                    </m:r>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𝑃</m:t>
                        </m:r>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𝑖</m:t>
                            </m:r>
                          </m:sub>
                        </m:sSub>
                        <m:r>
                          <a:rPr lang="en-US" b="0" i="1" smtClean="0">
                            <a:latin typeface="Cambria Math"/>
                          </a:rPr>
                          <m:t>|</m:t>
                        </m:r>
                        <m:r>
                          <a:rPr lang="en-US" b="0" i="1" smtClean="0">
                            <a:latin typeface="Cambria Math"/>
                          </a:rPr>
                          <m:t>𝐶</m:t>
                        </m:r>
                        <m:r>
                          <a:rPr lang="en-US" b="0" i="1" smtClean="0">
                            <a:latin typeface="Cambria Math"/>
                          </a:rPr>
                          <m:t>=</m:t>
                        </m:r>
                        <m:r>
                          <a:rPr lang="en-US" b="0" i="1" smtClean="0">
                            <a:latin typeface="Cambria Math"/>
                          </a:rPr>
                          <m:t>𝑐</m:t>
                        </m:r>
                        <m:r>
                          <a:rPr lang="en-US" b="0" i="1" smtClean="0">
                            <a:latin typeface="Cambria Math"/>
                          </a:rPr>
                          <m:t>)</m:t>
                        </m:r>
                      </m:e>
                    </m:nary>
                  </m:oMath>
                </a14:m>
                <a:endParaRPr lang="en-US" dirty="0" smtClean="0"/>
              </a:p>
              <a:p>
                <a:pPr lvl="1"/>
                <a:r>
                  <a:rPr lang="zh-CN" altLang="en-US" dirty="0" smtClean="0"/>
                  <a:t>根据基于模型的聚类（混合模型）</a:t>
                </a:r>
                <a:endParaRPr lang="en-US" dirty="0" smtClean="0"/>
              </a:p>
              <a:p>
                <a:pPr lvl="2"/>
                <a:r>
                  <a:rPr lang="zh-CN" altLang="en-US" dirty="0" smtClean="0"/>
                  <a:t>合适的聚类个数需提前从数据中学习得到</a:t>
                </a:r>
                <a:r>
                  <a:rPr lang="en-US" altLang="zh-CN" dirty="0"/>
                  <a:t>(</a:t>
                </a:r>
                <a:r>
                  <a:rPr lang="en-US" altLang="zh-CN" dirty="0" smtClean="0"/>
                  <a:t>EM</a:t>
                </a:r>
                <a:r>
                  <a:rPr lang="zh-CN" altLang="en-US" dirty="0" smtClean="0"/>
                  <a:t>算法</a:t>
                </a:r>
                <a:r>
                  <a:rPr lang="en-US" altLang="zh-CN" dirty="0" smtClean="0"/>
                  <a:t>)</a:t>
                </a:r>
                <a:r>
                  <a:rPr lang="zh-CN" altLang="en-US" dirty="0" smtClean="0"/>
                  <a:t/>
                </a:r>
                <a:endParaRPr lang="en-US" dirty="0" smtClean="0"/>
              </a:p>
              <a:p>
                <a:r>
                  <a:rPr lang="zh-CN" altLang="en-US" dirty="0" smtClean="0"/>
                  <a:t>其他：</a:t>
                </a:r>
                <a:endParaRPr lang="en-US" dirty="0" smtClean="0"/>
              </a:p>
              <a:p>
                <a:pPr lvl="1"/>
                <a:r>
                  <a:rPr lang="zh-CN" altLang="en-US" dirty="0" smtClean="0"/>
                  <a:t>贝叶斯网络，</a:t>
                </a:r>
                <a:r>
                  <a:rPr lang="zh-CN" altLang="en-US" dirty="0" smtClean="0"/>
                  <a:t>语义分析概率模型</a:t>
                </a:r>
                <a:r>
                  <a:rPr lang="en-US" altLang="zh-CN" dirty="0" smtClean="0"/>
                  <a:t>……</a:t>
                </a:r>
                <a:endParaRPr lang="en-US" dirty="0" smtClean="0"/>
              </a:p>
              <a:p>
                <a:r>
                  <a:rPr lang="zh-CN" altLang="en-US" dirty="0" smtClean="0"/>
                  <a:t>实证</a:t>
                </a:r>
                <a:r>
                  <a:rPr lang="zh-CN" altLang="en-US" dirty="0"/>
                  <a:t>分析</a:t>
                </a:r>
                <a:r>
                  <a:rPr lang="zh-CN" altLang="en-US" dirty="0" smtClean="0"/>
                  <a:t>显示：</a:t>
                </a:r>
                <a:endParaRPr lang="en-US" dirty="0" smtClean="0"/>
              </a:p>
              <a:p>
                <a:pPr lvl="1"/>
                <a:r>
                  <a:rPr lang="zh-CN" altLang="en-US" dirty="0" smtClean="0"/>
                  <a:t>概率方法有相对</a:t>
                </a:r>
                <a:r>
                  <a:rPr lang="zh-CN" altLang="en-US" dirty="0"/>
                  <a:t>较好的结果</a:t>
                </a:r>
                <a:r>
                  <a:rPr lang="en-US" dirty="0" smtClean="0"/>
                  <a:t>(</a:t>
                </a:r>
                <a:r>
                  <a:rPr lang="zh-CN" altLang="en-US" dirty="0"/>
                  <a:t>电影领域</a:t>
                </a:r>
                <a:r>
                  <a:rPr lang="en-US" dirty="0" smtClean="0"/>
                  <a:t>)</a:t>
                </a:r>
                <a:endParaRPr lang="en-US" dirty="0" smtClean="0"/>
              </a:p>
              <a:p>
                <a:pPr lvl="1"/>
                <a:r>
                  <a:rPr lang="zh-CN" altLang="en-US" dirty="0" smtClean="0"/>
                  <a:t>没有一贯的赢家；</a:t>
                </a:r>
                <a:r>
                  <a:rPr lang="zh-CN" altLang="en-US" dirty="0" smtClean="0"/>
                  <a:t>内存占用小的</a:t>
                </a:r>
                <a:r>
                  <a:rPr lang="zh-CN" altLang="en-US" dirty="0"/>
                  <a:t>网络模型</a:t>
                </a:r>
                <a:endParaRPr lang="en-US"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457200" y="1268760"/>
                <a:ext cx="8219256" cy="4813995"/>
              </a:xfrm>
              <a:blipFill rotWithShape="1">
                <a:blip r:embed="rId3" cstate="print"/>
                <a:stretch>
                  <a:fillRect l="-593" t="-101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sz="2000" dirty="0" smtClean="0"/>
              <a:t>复杂协同过滤</a:t>
            </a:r>
            <a:endParaRPr lang="zh-CN" altLang="en-US" dirty="0"/>
          </a:p>
        </p:txBody>
      </p:sp>
      <p:sp>
        <p:nvSpPr>
          <p:cNvPr id="3" name="内容占位符 2"/>
          <p:cNvSpPr>
            <a:spLocks noGrp="1"/>
          </p:cNvSpPr>
          <p:nvPr>
            <p:ph idx="1"/>
          </p:nvPr>
        </p:nvSpPr>
        <p:spPr/>
        <p:txBody>
          <a:bodyPr/>
          <a:lstStyle/>
          <a:p>
            <a:pPr marL="342900" lvl="2" indent="-342900">
              <a:spcBef>
                <a:spcPts val="1200"/>
              </a:spcBef>
            </a:pPr>
            <a:r>
              <a:rPr lang="zh-CN" altLang="en-US" sz="2000" b="1" dirty="0" smtClean="0"/>
              <a:t>将</a:t>
            </a:r>
            <a:r>
              <a:rPr lang="en-US" altLang="zh-CN" sz="2000" b="1" dirty="0" smtClean="0"/>
              <a:t>similarity-based</a:t>
            </a:r>
            <a:r>
              <a:rPr lang="zh-CN" altLang="en-US" sz="2000" b="1" dirty="0" smtClean="0"/>
              <a:t>和矩阵分解相结合</a:t>
            </a:r>
            <a:endParaRPr lang="en-US" altLang="zh-CN" sz="2000" b="1" dirty="0" smtClean="0"/>
          </a:p>
          <a:p>
            <a:pPr marL="800100" lvl="3" indent="-342900">
              <a:spcBef>
                <a:spcPts val="1200"/>
              </a:spcBef>
            </a:pPr>
            <a:r>
              <a:rPr lang="en-US" altLang="zh-CN" sz="2000" b="1" dirty="0" smtClean="0"/>
              <a:t>Similarity-based </a:t>
            </a:r>
            <a:r>
              <a:rPr lang="zh-CN" altLang="en-US" sz="2000" b="1" dirty="0" smtClean="0"/>
              <a:t>方法，更多地关注少数用户或物品间的局部强关系，没有利用用户对其他物品的评分信息（全局弱关系）</a:t>
            </a:r>
            <a:endParaRPr lang="en-US" altLang="zh-CN" sz="2000" b="1" dirty="0" smtClean="0"/>
          </a:p>
          <a:p>
            <a:pPr marL="800100" lvl="3" indent="-342900">
              <a:spcBef>
                <a:spcPts val="1200"/>
              </a:spcBef>
            </a:pPr>
            <a:r>
              <a:rPr lang="zh-CN" altLang="en-US" sz="2000" b="1" dirty="0" smtClean="0"/>
              <a:t>矩阵分解方法，更多地关注大多数用户或物品间的全局结构，但忽略了少部分极度相似的用户或项目间的局部强联系</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复杂协同过滤</a:t>
            </a:r>
            <a:endParaRPr lang="en-US" sz="2000" dirty="0"/>
          </a:p>
        </p:txBody>
      </p:sp>
      <p:pic>
        <p:nvPicPr>
          <p:cNvPr id="4" name="Picture 2"/>
          <p:cNvPicPr>
            <a:picLocks noChangeAspect="1" noChangeArrowheads="1"/>
          </p:cNvPicPr>
          <p:nvPr/>
        </p:nvPicPr>
        <p:blipFill>
          <a:blip r:embed="rId3" cstate="print"/>
          <a:srcRect/>
          <a:stretch>
            <a:fillRect/>
          </a:stretch>
        </p:blipFill>
        <p:spPr>
          <a:xfrm>
            <a:off x="6804248" y="1484784"/>
            <a:ext cx="2252861" cy="2058169"/>
          </a:xfrm>
          <a:prstGeom prst="rect">
            <a:avLst/>
          </a:prstGeom>
        </p:spPr>
      </p:pic>
      <p:sp>
        <p:nvSpPr>
          <p:cNvPr id="5" name="Inhaltsplatzhalter 2"/>
          <p:cNvSpPr txBox="1">
            <a:spLocks/>
          </p:cNvSpPr>
          <p:nvPr/>
        </p:nvSpPr>
        <p:spPr bwMode="auto">
          <a:xfrm>
            <a:off x="611560" y="1686532"/>
            <a:ext cx="6120680" cy="42627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en-US" altLang="zh-CN" dirty="0" smtClean="0"/>
              <a:t>Netflix </a:t>
            </a:r>
            <a:r>
              <a:rPr lang="zh-CN" altLang="en-US" dirty="0" smtClean="0"/>
              <a:t>竞赛的推动</a:t>
            </a:r>
            <a:endParaRPr lang="en-US" dirty="0" smtClean="0"/>
          </a:p>
          <a:p>
            <a:pPr lvl="1"/>
            <a:r>
              <a:rPr lang="zh-CN" altLang="en-US" sz="1600" dirty="0" smtClean="0"/>
              <a:t>对改进算法且该算法比</a:t>
            </a:r>
            <a:r>
              <a:rPr lang="en-US" altLang="zh-CN" sz="1600" dirty="0" smtClean="0"/>
              <a:t>Netflix</a:t>
            </a:r>
            <a:r>
              <a:rPr lang="zh-CN" altLang="en-US" sz="1600" dirty="0" smtClean="0"/>
              <a:t>的推荐系统提升</a:t>
            </a:r>
            <a:r>
              <a:rPr lang="en-US" altLang="zh-CN" sz="1600" dirty="0"/>
              <a:t>10% </a:t>
            </a:r>
            <a:r>
              <a:rPr lang="zh-CN" altLang="en-US" sz="1600" dirty="0" smtClean="0"/>
              <a:t>的竞赛者奖励</a:t>
            </a:r>
            <a:r>
              <a:rPr lang="en-US" altLang="zh-CN" sz="1600" dirty="0" smtClean="0"/>
              <a:t>100</a:t>
            </a:r>
            <a:r>
              <a:rPr lang="zh-CN" altLang="en-US" sz="1600" dirty="0" smtClean="0"/>
              <a:t>万美元大奖</a:t>
            </a:r>
            <a:endParaRPr lang="en-US" altLang="zh-CN" sz="1600" dirty="0" smtClean="0"/>
          </a:p>
          <a:p>
            <a:pPr lvl="1"/>
            <a:r>
              <a:rPr lang="zh-CN" altLang="en-US" sz="1600" dirty="0" smtClean="0"/>
              <a:t>非常大的数据集（约</a:t>
            </a:r>
            <a:r>
              <a:rPr lang="en-US" altLang="zh-CN" sz="1600" dirty="0" smtClean="0"/>
              <a:t>1</a:t>
            </a:r>
            <a:r>
              <a:rPr lang="zh-CN" altLang="en-US" sz="1600" dirty="0" smtClean="0"/>
              <a:t>亿条评分，约</a:t>
            </a:r>
            <a:r>
              <a:rPr lang="en-US" altLang="zh-CN" sz="1600" dirty="0" smtClean="0"/>
              <a:t>48</a:t>
            </a:r>
            <a:r>
              <a:rPr lang="zh-CN" altLang="en-US" sz="1600" dirty="0" smtClean="0"/>
              <a:t>万用户，约</a:t>
            </a:r>
            <a:r>
              <a:rPr lang="en-US" altLang="zh-CN" sz="1600" dirty="0" smtClean="0"/>
              <a:t>1.8</a:t>
            </a:r>
            <a:r>
              <a:rPr lang="zh-CN" altLang="en-US" sz="1600" dirty="0" smtClean="0"/>
              <a:t>万部电影）</a:t>
            </a:r>
            <a:endParaRPr lang="en-US" sz="1600" dirty="0" smtClean="0"/>
          </a:p>
          <a:p>
            <a:pPr lvl="1"/>
            <a:r>
              <a:rPr lang="en-US" sz="1600" dirty="0" smtClean="0"/>
              <a:t>Last ratings/user withheld (set K)</a:t>
            </a:r>
            <a:r>
              <a:rPr lang="zh-CN" altLang="en-US" sz="1600" dirty="0" smtClean="0"/>
              <a:t>（最后评分</a:t>
            </a:r>
            <a:r>
              <a:rPr lang="en-US" altLang="zh-CN" sz="1600" dirty="0" smtClean="0"/>
              <a:t>/</a:t>
            </a:r>
            <a:r>
              <a:rPr lang="zh-CN" altLang="en-US" sz="1600" dirty="0"/>
              <a:t>用户</a:t>
            </a:r>
            <a:r>
              <a:rPr lang="zh-CN" altLang="en-US" sz="1600" dirty="0" smtClean="0"/>
              <a:t>保留）</a:t>
            </a:r>
            <a:endParaRPr lang="en-US" sz="1600" dirty="0" smtClean="0"/>
          </a:p>
          <a:p>
            <a:r>
              <a:rPr lang="zh-CN" altLang="en-US" dirty="0" smtClean="0"/>
              <a:t>均方根误差（</a:t>
            </a:r>
            <a:r>
              <a:rPr lang="en-US" altLang="zh-CN" dirty="0" smtClean="0"/>
              <a:t>RMSE</a:t>
            </a:r>
            <a:r>
              <a:rPr lang="zh-CN" altLang="en-US" dirty="0" smtClean="0"/>
              <a:t>）优化到 </a:t>
            </a:r>
            <a:r>
              <a:rPr lang="en-US" dirty="0" smtClean="0"/>
              <a:t>0.8567</a:t>
            </a:r>
          </a:p>
          <a:p>
            <a:r>
              <a:rPr lang="zh-CN" altLang="en-US" dirty="0" smtClean="0"/>
              <a:t>衡量错误率的指标</a:t>
            </a:r>
            <a:endParaRPr lang="en-US" dirty="0"/>
          </a:p>
          <a:p>
            <a:pPr lvl="1"/>
            <a:r>
              <a:rPr lang="zh-CN" altLang="en-US" dirty="0"/>
              <a:t>平均绝对误差</a:t>
            </a:r>
            <a:r>
              <a:rPr lang="en-US" dirty="0" smtClean="0"/>
              <a:t>(</a:t>
            </a:r>
            <a:r>
              <a:rPr lang="en-US" i="1" dirty="0"/>
              <a:t>MAE</a:t>
            </a:r>
            <a:r>
              <a:rPr lang="en-US" dirty="0"/>
              <a:t>) </a:t>
            </a:r>
            <a:r>
              <a:rPr lang="zh-CN" altLang="en-US" dirty="0" smtClean="0"/>
              <a:t>计算预测评分和实际评分之间的离差</a:t>
            </a:r>
            <a:endParaRPr lang="en-US" dirty="0"/>
          </a:p>
          <a:p>
            <a:pPr lvl="1"/>
            <a:r>
              <a:rPr lang="zh-CN" altLang="en-US" dirty="0"/>
              <a:t>均方根误差</a:t>
            </a:r>
            <a:r>
              <a:rPr lang="en-US" dirty="0" smtClean="0"/>
              <a:t>(</a:t>
            </a:r>
            <a:r>
              <a:rPr lang="en-US" i="1" dirty="0"/>
              <a:t>RMSE</a:t>
            </a:r>
            <a:r>
              <a:rPr lang="en-US" dirty="0"/>
              <a:t>) </a:t>
            </a:r>
            <a:r>
              <a:rPr lang="zh-CN" altLang="en-US" dirty="0" smtClean="0"/>
              <a:t>与</a:t>
            </a:r>
            <a:r>
              <a:rPr lang="en-US" i="1" dirty="0" smtClean="0"/>
              <a:t>MAE</a:t>
            </a:r>
            <a:r>
              <a:rPr lang="zh-CN" altLang="en-US" dirty="0" smtClean="0"/>
              <a:t>相似</a:t>
            </a:r>
            <a:r>
              <a:rPr lang="en-US" dirty="0" smtClean="0"/>
              <a:t>, </a:t>
            </a:r>
            <a:r>
              <a:rPr lang="zh-CN" altLang="en-US" dirty="0" smtClean="0"/>
              <a:t>但</a:t>
            </a:r>
            <a:r>
              <a:rPr lang="zh-CN" altLang="en-US" dirty="0"/>
              <a:t>更多的强调更大的偏差</a:t>
            </a:r>
            <a:endParaRPr lang="en-US" dirty="0"/>
          </a:p>
        </p:txBody>
      </p:sp>
      <p:pic>
        <p:nvPicPr>
          <p:cNvPr id="8" name="Picture 1"/>
          <p:cNvPicPr>
            <a:picLocks noChangeAspect="1" noChangeArrowheads="1"/>
          </p:cNvPicPr>
          <p:nvPr/>
        </p:nvPicPr>
        <p:blipFill>
          <a:blip r:embed="rId4" cstate="print"/>
          <a:srcRect/>
          <a:stretch>
            <a:fillRect/>
          </a:stretch>
        </p:blipFill>
        <p:spPr bwMode="auto">
          <a:xfrm>
            <a:off x="6660232" y="4107160"/>
            <a:ext cx="2047875" cy="762000"/>
          </a:xfrm>
          <a:prstGeom prst="rect">
            <a:avLst/>
          </a:prstGeom>
          <a:noFill/>
          <a:ln w="9525">
            <a:noFill/>
            <a:miter lim="800000"/>
            <a:headEnd/>
            <a:tailEnd/>
          </a:ln>
        </p:spPr>
      </p:pic>
      <p:pic>
        <p:nvPicPr>
          <p:cNvPr id="9" name="Picture 2"/>
          <p:cNvPicPr>
            <a:picLocks noChangeAspect="1" noChangeArrowheads="1"/>
          </p:cNvPicPr>
          <p:nvPr/>
        </p:nvPicPr>
        <p:blipFill>
          <a:blip r:embed="rId5" cstate="print"/>
          <a:srcRect/>
          <a:stretch>
            <a:fillRect/>
          </a:stretch>
        </p:blipFill>
        <p:spPr bwMode="auto">
          <a:xfrm>
            <a:off x="6516216" y="5016971"/>
            <a:ext cx="2543175" cy="1076325"/>
          </a:xfrm>
          <a:prstGeom prst="rect">
            <a:avLst/>
          </a:prstGeom>
          <a:noFill/>
          <a:ln w="9525">
            <a:noFill/>
            <a:miter lim="800000"/>
            <a:headEnd/>
            <a:tailEnd/>
          </a:ln>
        </p:spPr>
      </p:pic>
    </p:spTree>
    <p:extLst>
      <p:ext uri="{BB962C8B-B14F-4D97-AF65-F5344CB8AC3E}">
        <p14:creationId xmlns="" xmlns:p14="http://schemas.microsoft.com/office/powerpoint/2010/main" val="11039621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2"/>
          <p:cNvSpPr txBox="1">
            <a:spLocks/>
          </p:cNvSpPr>
          <p:nvPr/>
        </p:nvSpPr>
        <p:spPr bwMode="auto">
          <a:xfrm>
            <a:off x="650988" y="1484784"/>
            <a:ext cx="8097476" cy="2880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zh-CN" altLang="en-US" dirty="0" smtClean="0"/>
              <a:t>融合了</a:t>
            </a:r>
            <a:r>
              <a:rPr lang="en-US" altLang="zh-CN" dirty="0" smtClean="0"/>
              <a:t>similarity-based</a:t>
            </a:r>
            <a:r>
              <a:rPr lang="zh-CN" altLang="en-US" dirty="0" smtClean="0"/>
              <a:t>与矩阵分解方法</a:t>
            </a:r>
            <a:endParaRPr lang="en-US" dirty="0" smtClean="0"/>
          </a:p>
          <a:p>
            <a:r>
              <a:rPr lang="zh-CN" altLang="en-US" sz="1800" dirty="0" smtClean="0"/>
              <a:t>矩阵分解模型</a:t>
            </a:r>
            <a:endParaRPr lang="en-US" sz="1800" dirty="0" smtClean="0"/>
          </a:p>
          <a:p>
            <a:pPr lvl="1"/>
            <a:r>
              <a:rPr lang="zh-CN" altLang="en-US" sz="1600" dirty="0" smtClean="0"/>
              <a:t>擅长在全部数据结构中挖掘弱信号</a:t>
            </a:r>
            <a:endParaRPr lang="en-US" sz="1600" dirty="0" smtClean="0"/>
          </a:p>
          <a:p>
            <a:r>
              <a:rPr lang="en-US" altLang="zh-CN" dirty="0" smtClean="0"/>
              <a:t>Similarity-based</a:t>
            </a:r>
            <a:r>
              <a:rPr lang="zh-CN" altLang="en-US" dirty="0" smtClean="0"/>
              <a:t>模型</a:t>
            </a:r>
            <a:endParaRPr lang="en-US" dirty="0" smtClean="0"/>
          </a:p>
          <a:p>
            <a:pPr lvl="1"/>
            <a:r>
              <a:rPr lang="zh-CN" altLang="en-US" dirty="0" smtClean="0"/>
              <a:t>擅长挖掘近邻物品集合（</a:t>
            </a:r>
            <a:r>
              <a:rPr lang="en-US" altLang="zh-CN" dirty="0" smtClean="0"/>
              <a:t>close items</a:t>
            </a:r>
            <a:r>
              <a:rPr lang="zh-CN" altLang="en-US" dirty="0" smtClean="0"/>
              <a:t>）之间的局部强联系</a:t>
            </a:r>
            <a:endParaRPr lang="en-US" dirty="0" smtClean="0"/>
          </a:p>
          <a:p>
            <a:r>
              <a:rPr lang="zh-CN" altLang="en-US" dirty="0" smtClean="0"/>
              <a:t>将二者综合为一个统一的预测函数</a:t>
            </a:r>
            <a:endParaRPr lang="en-US" dirty="0" smtClean="0"/>
          </a:p>
          <a:p>
            <a:pPr lvl="1">
              <a:defRPr/>
            </a:pPr>
            <a:r>
              <a:rPr lang="zh-CN" altLang="en-US" dirty="0" smtClean="0"/>
              <a:t>采用局部</a:t>
            </a:r>
            <a:r>
              <a:rPr lang="zh-CN" altLang="en-US" dirty="0"/>
              <a:t>搜索方法</a:t>
            </a:r>
            <a:r>
              <a:rPr lang="en-US" altLang="zh-CN" dirty="0"/>
              <a:t>,</a:t>
            </a:r>
            <a:r>
              <a:rPr lang="zh-CN" altLang="en-US" dirty="0"/>
              <a:t>如随机梯度下降来确定</a:t>
            </a:r>
            <a:r>
              <a:rPr lang="zh-CN" altLang="en-US" dirty="0" smtClean="0"/>
              <a:t>参数</a:t>
            </a:r>
            <a:endParaRPr lang="en-US" altLang="zh-CN" dirty="0" smtClean="0"/>
          </a:p>
          <a:p>
            <a:pPr lvl="1">
              <a:defRPr/>
            </a:pPr>
            <a:r>
              <a:rPr lang="zh-CN" altLang="en-US" dirty="0" smtClean="0"/>
              <a:t>为数值高的值</a:t>
            </a:r>
            <a:r>
              <a:rPr lang="zh-CN" altLang="en-US" dirty="0"/>
              <a:t>添加</a:t>
            </a:r>
            <a:r>
              <a:rPr lang="zh-CN" altLang="en-US" dirty="0" smtClean="0"/>
              <a:t>惩罚以</a:t>
            </a:r>
            <a:r>
              <a:rPr lang="zh-CN" altLang="en-US" dirty="0"/>
              <a:t>避免</a:t>
            </a:r>
            <a:r>
              <a:rPr lang="zh-CN" altLang="en-US" dirty="0" smtClean="0"/>
              <a:t>过</a:t>
            </a:r>
            <a:r>
              <a:rPr lang="zh-CN" altLang="en-US" dirty="0"/>
              <a:t>拟合</a:t>
            </a:r>
            <a:endParaRPr lang="en-US" b="0" dirty="0"/>
          </a:p>
          <a:p>
            <a:endParaRPr lang="en-US" dirty="0" smtClean="0"/>
          </a:p>
          <a:p>
            <a:pPr lvl="1"/>
            <a:endParaRPr lang="en-US" dirty="0" smtClean="0"/>
          </a:p>
        </p:txBody>
      </p:sp>
      <p:sp>
        <p:nvSpPr>
          <p:cNvPr id="14" name="Inhaltsplatzhalter 2"/>
          <p:cNvSpPr txBox="1">
            <a:spLocks/>
          </p:cNvSpPr>
          <p:nvPr/>
        </p:nvSpPr>
        <p:spPr bwMode="auto">
          <a:xfrm>
            <a:off x="689200" y="4653136"/>
            <a:ext cx="6984776"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dirty="0" smtClean="0">
              <a:ln>
                <a:noFill/>
              </a:ln>
              <a:solidFill>
                <a:schemeClr val="tx1"/>
              </a:solidFill>
              <a:effectLst/>
              <a:uLnTx/>
              <a:uFillTx/>
              <a:latin typeface="Calibri" pitchFamily="34" charset="0"/>
              <a:cs typeface="Calibri" pitchFamily="34" charset="0"/>
            </a:endParaRPr>
          </a:p>
        </p:txBody>
      </p:sp>
      <p:sp>
        <p:nvSpPr>
          <p:cNvPr id="16" name="Titel 1"/>
          <p:cNvSpPr>
            <a:spLocks noGrp="1"/>
          </p:cNvSpPr>
          <p:nvPr>
            <p:ph type="title"/>
          </p:nvPr>
        </p:nvSpPr>
        <p:spPr>
          <a:xfrm>
            <a:off x="457200" y="228600"/>
            <a:ext cx="8229600" cy="1143000"/>
          </a:xfrm>
        </p:spPr>
        <p:txBody>
          <a:bodyPr/>
          <a:lstStyle/>
          <a:p>
            <a:r>
              <a:rPr lang="en-US" dirty="0" smtClean="0"/>
              <a:t>2008: 	</a:t>
            </a:r>
            <a:r>
              <a:rPr lang="en-US" sz="2000" i="1" dirty="0" smtClean="0">
                <a:solidFill>
                  <a:schemeClr val="tx2"/>
                </a:solidFill>
              </a:rPr>
              <a:t>Factorization meets the neighborhood: a multifaceted collaborative </a:t>
            </a:r>
            <a:br>
              <a:rPr lang="en-US" sz="2000" i="1" dirty="0" smtClean="0">
                <a:solidFill>
                  <a:schemeClr val="tx2"/>
                </a:solidFill>
              </a:rPr>
            </a:br>
            <a:r>
              <a:rPr lang="en-US" sz="2000" i="1" dirty="0" smtClean="0">
                <a:solidFill>
                  <a:schemeClr val="tx2"/>
                </a:solidFill>
              </a:rPr>
              <a:t>	filtering model</a:t>
            </a:r>
            <a:r>
              <a:rPr lang="en-US" sz="2000" dirty="0" smtClean="0">
                <a:solidFill>
                  <a:schemeClr val="tx2"/>
                </a:solidFill>
              </a:rPr>
              <a:t>, Y. </a:t>
            </a:r>
            <a:r>
              <a:rPr lang="en-US" sz="2000" dirty="0" err="1" smtClean="0">
                <a:solidFill>
                  <a:schemeClr val="tx2"/>
                </a:solidFill>
              </a:rPr>
              <a:t>Koren</a:t>
            </a:r>
            <a:r>
              <a:rPr lang="en-US" sz="2000" dirty="0" smtClean="0">
                <a:solidFill>
                  <a:schemeClr val="tx2"/>
                </a:solidFill>
              </a:rPr>
              <a:t>, ACM SIGKDD</a:t>
            </a:r>
            <a:endParaRPr lang="en-US" sz="2000" dirty="0"/>
          </a:p>
        </p:txBody>
      </p:sp>
      <p:graphicFrame>
        <p:nvGraphicFramePr>
          <p:cNvPr id="15" name="Object 3"/>
          <p:cNvGraphicFramePr>
            <a:graphicFrameLocks noChangeAspect="1"/>
          </p:cNvGraphicFramePr>
          <p:nvPr>
            <p:extLst>
              <p:ext uri="{D42A27DB-BD31-4B8C-83A1-F6EECF244321}">
                <p14:modId xmlns="" xmlns:p14="http://schemas.microsoft.com/office/powerpoint/2010/main" val="3507271547"/>
              </p:ext>
            </p:extLst>
          </p:nvPr>
        </p:nvGraphicFramePr>
        <p:xfrm>
          <a:off x="1335994" y="5373216"/>
          <a:ext cx="5691187" cy="585788"/>
        </p:xfrm>
        <a:graphic>
          <a:graphicData uri="http://schemas.openxmlformats.org/presentationml/2006/ole">
            <p:oleObj spid="_x0000_s177154" name="Formel" r:id="rId4" imgW="3695700" imgH="381000" progId="">
              <p:embed/>
            </p:oleObj>
          </a:graphicData>
        </a:graphic>
      </p:graphicFrame>
      <p:graphicFrame>
        <p:nvGraphicFramePr>
          <p:cNvPr id="2" name="Objekt 1"/>
          <p:cNvGraphicFramePr>
            <a:graphicFrameLocks noChangeAspect="1"/>
          </p:cNvGraphicFramePr>
          <p:nvPr>
            <p:extLst>
              <p:ext uri="{D42A27DB-BD31-4B8C-83A1-F6EECF244321}">
                <p14:modId xmlns="" xmlns:p14="http://schemas.microsoft.com/office/powerpoint/2010/main" val="2033243870"/>
              </p:ext>
            </p:extLst>
          </p:nvPr>
        </p:nvGraphicFramePr>
        <p:xfrm>
          <a:off x="1344726" y="4813436"/>
          <a:ext cx="2836862" cy="471487"/>
        </p:xfrm>
        <a:graphic>
          <a:graphicData uri="http://schemas.openxmlformats.org/presentationml/2006/ole">
            <p:oleObj spid="_x0000_s177155" name="Formel" r:id="rId5" imgW="1828800" imgH="304800" progId="">
              <p:embed/>
            </p:oleObj>
          </a:graphicData>
        </a:graphic>
      </p:graphicFrame>
    </p:spTree>
    <p:extLst>
      <p:ext uri="{BB962C8B-B14F-4D97-AF65-F5344CB8AC3E}">
        <p14:creationId xmlns="" xmlns:p14="http://schemas.microsoft.com/office/powerpoint/2010/main" val="275937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再次理解：推荐即预测</a:t>
            </a:r>
            <a:endParaRPr lang="en-US" dirty="0"/>
          </a:p>
        </p:txBody>
      </p:sp>
      <p:sp>
        <p:nvSpPr>
          <p:cNvPr id="3" name="Inhaltsplatzhalter 2"/>
          <p:cNvSpPr>
            <a:spLocks noGrp="1"/>
          </p:cNvSpPr>
          <p:nvPr>
            <p:ph idx="1"/>
          </p:nvPr>
        </p:nvSpPr>
        <p:spPr/>
        <p:txBody>
          <a:bodyPr/>
          <a:lstStyle/>
          <a:p>
            <a:r>
              <a:rPr lang="zh-CN" altLang="en-US" sz="2400" dirty="0" smtClean="0"/>
              <a:t>推荐是根据一系列观测值</a:t>
            </a:r>
            <a:r>
              <a:rPr lang="en-US" altLang="zh-CN" sz="2400" dirty="0"/>
              <a:t>(</a:t>
            </a:r>
            <a:r>
              <a:rPr lang="en-US" altLang="zh-CN" sz="2400" dirty="0" err="1"/>
              <a:t>x,y</a:t>
            </a:r>
            <a:r>
              <a:rPr lang="en-US" altLang="zh-CN" sz="2400" dirty="0" smtClean="0"/>
              <a:t>)</a:t>
            </a:r>
            <a:r>
              <a:rPr lang="zh-CN" altLang="en-US" sz="2400" dirty="0" smtClean="0"/>
              <a:t>，学习一个模型（函数），</a:t>
            </a:r>
            <a:endParaRPr lang="en-US" altLang="zh-CN" sz="2400" dirty="0" smtClean="0"/>
          </a:p>
          <a:p>
            <a:pPr>
              <a:buNone/>
            </a:pPr>
            <a:r>
              <a:rPr lang="zh-CN" altLang="en-US" sz="2400" dirty="0" smtClean="0"/>
              <a:t>    </a:t>
            </a:r>
            <a:endParaRPr lang="en-US" altLang="zh-CN" sz="2400" dirty="0" smtClean="0"/>
          </a:p>
          <a:p>
            <a:pPr>
              <a:buNone/>
            </a:pPr>
            <a:endParaRPr lang="en-US" altLang="zh-CN" sz="2400" dirty="0" smtClean="0"/>
          </a:p>
          <a:p>
            <a:pPr>
              <a:buNone/>
            </a:pPr>
            <a:r>
              <a:rPr lang="zh-CN" altLang="en-US" sz="2400" dirty="0" smtClean="0"/>
              <a:t>      能够使得                      最小</a:t>
            </a:r>
            <a:endParaRPr lang="en-US" sz="2400" dirty="0" smtClean="0"/>
          </a:p>
          <a:p>
            <a:endParaRPr lang="en-US" sz="2400" dirty="0" smtClean="0"/>
          </a:p>
          <a:p>
            <a:r>
              <a:rPr lang="zh-CN" altLang="en-US" sz="2400" dirty="0" smtClean="0"/>
              <a:t>学习</a:t>
            </a:r>
            <a:r>
              <a:rPr lang="en-US" altLang="zh-CN" sz="2400" dirty="0" smtClean="0"/>
              <a:t>f(x)</a:t>
            </a:r>
            <a:r>
              <a:rPr lang="zh-CN" altLang="en-US" sz="2400" dirty="0" smtClean="0"/>
              <a:t>的方法</a:t>
            </a:r>
            <a:endParaRPr lang="en-US" sz="2400" dirty="0" smtClean="0"/>
          </a:p>
          <a:p>
            <a:pPr lvl="1"/>
            <a:r>
              <a:rPr lang="zh-CN" altLang="en-US" sz="2000" dirty="0" smtClean="0"/>
              <a:t>无参数的</a:t>
            </a:r>
            <a:r>
              <a:rPr lang="en-US" altLang="zh-CN" sz="2000" dirty="0" smtClean="0"/>
              <a:t>Similarity-based</a:t>
            </a:r>
            <a:r>
              <a:rPr lang="zh-CN" altLang="en-US" sz="2000" dirty="0" smtClean="0"/>
              <a:t>方法</a:t>
            </a:r>
            <a:endParaRPr lang="en-US" sz="2000" dirty="0" smtClean="0"/>
          </a:p>
          <a:p>
            <a:pPr lvl="1"/>
            <a:r>
              <a:rPr lang="zh-CN" altLang="en-US" sz="2000" dirty="0" smtClean="0"/>
              <a:t>矩阵分解模型，支持向量机，神经网络，贝叶斯网络</a:t>
            </a:r>
            <a:r>
              <a:rPr lang="en-US" altLang="zh-CN" sz="2000" dirty="0" smtClean="0"/>
              <a:t>……</a:t>
            </a:r>
            <a:endParaRPr lang="en-US" dirty="0"/>
          </a:p>
        </p:txBody>
      </p:sp>
      <p:graphicFrame>
        <p:nvGraphicFramePr>
          <p:cNvPr id="4" name="Objekt 3"/>
          <p:cNvGraphicFramePr>
            <a:graphicFrameLocks noChangeAspect="1"/>
          </p:cNvGraphicFramePr>
          <p:nvPr>
            <p:extLst>
              <p:ext uri="{D42A27DB-BD31-4B8C-83A1-F6EECF244321}">
                <p14:modId xmlns="" xmlns:p14="http://schemas.microsoft.com/office/powerpoint/2010/main" val="842149669"/>
              </p:ext>
            </p:extLst>
          </p:nvPr>
        </p:nvGraphicFramePr>
        <p:xfrm>
          <a:off x="3491880" y="2276872"/>
          <a:ext cx="842963" cy="360362"/>
        </p:xfrm>
        <a:graphic>
          <a:graphicData uri="http://schemas.openxmlformats.org/presentationml/2006/ole">
            <p:oleObj spid="_x0000_s178178" name="Formel" r:id="rId4" imgW="583947" imgH="203112" progId="">
              <p:embed/>
            </p:oleObj>
          </a:graphicData>
        </a:graphic>
      </p:graphicFrame>
      <p:graphicFrame>
        <p:nvGraphicFramePr>
          <p:cNvPr id="5" name="Objekt 4"/>
          <p:cNvGraphicFramePr>
            <a:graphicFrameLocks noChangeAspect="1"/>
          </p:cNvGraphicFramePr>
          <p:nvPr>
            <p:extLst>
              <p:ext uri="{D42A27DB-BD31-4B8C-83A1-F6EECF244321}">
                <p14:modId xmlns="" xmlns:p14="http://schemas.microsoft.com/office/powerpoint/2010/main" val="2572247751"/>
              </p:ext>
            </p:extLst>
          </p:nvPr>
        </p:nvGraphicFramePr>
        <p:xfrm>
          <a:off x="2267744" y="3140968"/>
          <a:ext cx="1408565" cy="648072"/>
        </p:xfrm>
        <a:graphic>
          <a:graphicData uri="http://schemas.openxmlformats.org/presentationml/2006/ole">
            <p:oleObj spid="_x0000_s178179" name="Formel" r:id="rId5" imgW="774364" imgH="355446" progId="">
              <p:embed/>
            </p:oleObj>
          </a:graphicData>
        </a:graphic>
      </p:graphicFrame>
    </p:spTree>
    <p:extLst>
      <p:ext uri="{BB962C8B-B14F-4D97-AF65-F5344CB8AC3E}">
        <p14:creationId xmlns="" xmlns:p14="http://schemas.microsoft.com/office/powerpoint/2010/main" val="168440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预测建模</a:t>
            </a:r>
          </a:p>
        </p:txBody>
      </p:sp>
      <p:sp>
        <p:nvSpPr>
          <p:cNvPr id="8195" name="Rectangle 3"/>
          <p:cNvSpPr>
            <a:spLocks noGrp="1" noChangeArrowheads="1"/>
          </p:cNvSpPr>
          <p:nvPr>
            <p:ph type="body" idx="1"/>
          </p:nvPr>
        </p:nvSpPr>
        <p:spPr/>
        <p:txBody>
          <a:bodyPr/>
          <a:lstStyle/>
          <a:p>
            <a:pPr eaLnBrk="1" hangingPunct="1"/>
            <a:r>
              <a:rPr lang="zh-CN" altLang="en-US" dirty="0" smtClean="0"/>
              <a:t>预测建模的目的则是根据观察到的对象特征值预测它的其他特征值。这里的特征有时也称为变量或属性。</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预测模型</a:t>
            </a:r>
          </a:p>
        </p:txBody>
      </p:sp>
      <p:sp>
        <p:nvSpPr>
          <p:cNvPr id="10243" name="Rectangle 3"/>
          <p:cNvSpPr>
            <a:spLocks noGrp="1" noChangeArrowheads="1"/>
          </p:cNvSpPr>
          <p:nvPr>
            <p:ph type="body" idx="1"/>
          </p:nvPr>
        </p:nvSpPr>
        <p:spPr/>
        <p:txBody>
          <a:bodyPr/>
          <a:lstStyle/>
          <a:p>
            <a:pPr eaLnBrk="1" hangingPunct="1">
              <a:lnSpc>
                <a:spcPct val="90000"/>
              </a:lnSpc>
            </a:pPr>
            <a:r>
              <a:rPr lang="zh-CN" altLang="en-US" sz="2800" dirty="0" smtClean="0"/>
              <a:t>在预测模型中，一个特征被表达成其他特征的函数。</a:t>
            </a:r>
          </a:p>
          <a:p>
            <a:pPr eaLnBrk="1" hangingPunct="1">
              <a:lnSpc>
                <a:spcPct val="90000"/>
              </a:lnSpc>
            </a:pPr>
            <a:endParaRPr lang="zh-CN" altLang="en-US" sz="2800" dirty="0" smtClean="0"/>
          </a:p>
          <a:p>
            <a:pPr eaLnBrk="1" hangingPunct="1">
              <a:lnSpc>
                <a:spcPct val="90000"/>
              </a:lnSpc>
            </a:pPr>
            <a:r>
              <a:rPr lang="zh-CN" altLang="en-US" sz="2800" dirty="0" smtClean="0"/>
              <a:t>可以把预测建模的过程看作是学习一种映射或函数</a:t>
            </a:r>
            <a:r>
              <a:rPr lang="en-US" altLang="zh-CN" sz="2800" dirty="0" smtClean="0">
                <a:solidFill>
                  <a:schemeClr val="accent2"/>
                </a:solidFill>
              </a:rPr>
              <a:t>Y=</a:t>
            </a:r>
            <a:r>
              <a:rPr lang="en-US" altLang="zh-CN" sz="2800" dirty="0" smtClean="0">
                <a:solidFill>
                  <a:schemeClr val="accent2"/>
                </a:solidFill>
                <a:sym typeface="Symbol" pitchFamily="18" charset="2"/>
              </a:rPr>
              <a:t></a:t>
            </a:r>
            <a:r>
              <a:rPr lang="en-US" altLang="zh-CN" sz="2800" dirty="0" smtClean="0">
                <a:solidFill>
                  <a:schemeClr val="accent2"/>
                </a:solidFill>
              </a:rPr>
              <a:t>(</a:t>
            </a:r>
            <a:r>
              <a:rPr lang="en-US" altLang="zh-CN" sz="2800" dirty="0" err="1" smtClean="0">
                <a:solidFill>
                  <a:schemeClr val="accent2"/>
                </a:solidFill>
              </a:rPr>
              <a:t>X;θ</a:t>
            </a:r>
            <a:r>
              <a:rPr lang="en-US" altLang="zh-CN" sz="2800" dirty="0" smtClean="0">
                <a:solidFill>
                  <a:schemeClr val="accent2"/>
                </a:solidFill>
              </a:rPr>
              <a:t>)</a:t>
            </a:r>
            <a:r>
              <a:rPr lang="zh-CN" altLang="en-US" sz="2800" dirty="0" smtClean="0">
                <a:solidFill>
                  <a:schemeClr val="accent2"/>
                </a:solidFill>
              </a:rPr>
              <a:t>。</a:t>
            </a:r>
            <a:r>
              <a:rPr lang="zh-CN" altLang="en-US" sz="2800" dirty="0" smtClean="0"/>
              <a:t>其中：</a:t>
            </a:r>
          </a:p>
          <a:p>
            <a:pPr lvl="1" eaLnBrk="1" hangingPunct="1">
              <a:lnSpc>
                <a:spcPct val="90000"/>
              </a:lnSpc>
            </a:pPr>
            <a:r>
              <a:rPr lang="zh-CN" altLang="en-US" sz="2400" dirty="0" smtClean="0">
                <a:solidFill>
                  <a:schemeClr val="accent2"/>
                </a:solidFill>
                <a:sym typeface="Symbol" pitchFamily="18" charset="2"/>
              </a:rPr>
              <a:t></a:t>
            </a:r>
            <a:r>
              <a:rPr lang="zh-CN" altLang="en-US" sz="2400" dirty="0" smtClean="0"/>
              <a:t>是模型结构的函数形式</a:t>
            </a:r>
          </a:p>
          <a:p>
            <a:pPr lvl="1" eaLnBrk="1" hangingPunct="1">
              <a:lnSpc>
                <a:spcPct val="90000"/>
              </a:lnSpc>
            </a:pPr>
            <a:r>
              <a:rPr lang="en-US" altLang="zh-CN" sz="2400" dirty="0" smtClean="0">
                <a:solidFill>
                  <a:schemeClr val="accent2"/>
                </a:solidFill>
              </a:rPr>
              <a:t>θ</a:t>
            </a:r>
            <a:r>
              <a:rPr lang="zh-CN" altLang="en-US" sz="2400" dirty="0" smtClean="0"/>
              <a:t>是</a:t>
            </a:r>
            <a:r>
              <a:rPr lang="zh-CN" altLang="en-US" sz="2400" dirty="0" smtClean="0">
                <a:sym typeface="Symbol" pitchFamily="18" charset="2"/>
              </a:rPr>
              <a:t></a:t>
            </a:r>
            <a:r>
              <a:rPr lang="zh-CN" altLang="en-US" sz="2400" dirty="0" smtClean="0"/>
              <a:t>中的未知参数。</a:t>
            </a:r>
          </a:p>
          <a:p>
            <a:pPr lvl="1" eaLnBrk="1" hangingPunct="1">
              <a:lnSpc>
                <a:spcPct val="90000"/>
              </a:lnSpc>
            </a:pPr>
            <a:r>
              <a:rPr lang="en-US" altLang="zh-CN" sz="2400" dirty="0" smtClean="0">
                <a:solidFill>
                  <a:schemeClr val="accent2"/>
                </a:solidFill>
              </a:rPr>
              <a:t>X</a:t>
            </a:r>
            <a:r>
              <a:rPr lang="zh-CN" altLang="en-US" sz="2400" dirty="0" smtClean="0"/>
              <a:t>通常被称为输入变量，是一个</a:t>
            </a:r>
            <a:r>
              <a:rPr lang="en-US" altLang="zh-CN" sz="2400" dirty="0" smtClean="0"/>
              <a:t>p</a:t>
            </a:r>
            <a:r>
              <a:rPr lang="zh-CN" altLang="en-US" sz="2400" dirty="0" smtClean="0"/>
              <a:t>维向量，代表观察到的对象的</a:t>
            </a:r>
            <a:r>
              <a:rPr lang="en-US" altLang="zh-CN" sz="2400" dirty="0" smtClean="0"/>
              <a:t>p</a:t>
            </a:r>
            <a:r>
              <a:rPr lang="zh-CN" altLang="en-US" sz="2400" dirty="0" smtClean="0"/>
              <a:t>个属性值。</a:t>
            </a:r>
          </a:p>
          <a:p>
            <a:pPr lvl="1" eaLnBrk="1" hangingPunct="1">
              <a:lnSpc>
                <a:spcPct val="90000"/>
              </a:lnSpc>
            </a:pPr>
            <a:r>
              <a:rPr lang="en-US" altLang="zh-CN" sz="2400" dirty="0" smtClean="0">
                <a:solidFill>
                  <a:schemeClr val="accent2"/>
                </a:solidFill>
              </a:rPr>
              <a:t>Y</a:t>
            </a:r>
            <a:r>
              <a:rPr lang="zh-CN" altLang="en-US" sz="2400" dirty="0" smtClean="0"/>
              <a:t>通常被称为响应变量，是一个标量，代表预测的结果。</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预测模型</a:t>
            </a:r>
          </a:p>
        </p:txBody>
      </p:sp>
      <p:sp>
        <p:nvSpPr>
          <p:cNvPr id="11267" name="Rectangle 3"/>
          <p:cNvSpPr>
            <a:spLocks noGrp="1" noChangeArrowheads="1"/>
          </p:cNvSpPr>
          <p:nvPr>
            <p:ph type="body" idx="1"/>
          </p:nvPr>
        </p:nvSpPr>
        <p:spPr/>
        <p:txBody>
          <a:bodyPr/>
          <a:lstStyle/>
          <a:p>
            <a:pPr eaLnBrk="1" hangingPunct="1"/>
            <a:r>
              <a:rPr lang="zh-CN" altLang="en-US" dirty="0" smtClean="0"/>
              <a:t>在函数</a:t>
            </a:r>
            <a:r>
              <a:rPr lang="en-US" altLang="zh-CN" dirty="0" smtClean="0"/>
              <a:t>Y=</a:t>
            </a:r>
            <a:r>
              <a:rPr lang="en-US" altLang="zh-CN" dirty="0" smtClean="0">
                <a:sym typeface="Symbol" pitchFamily="18" charset="2"/>
              </a:rPr>
              <a:t></a:t>
            </a:r>
            <a:r>
              <a:rPr lang="en-US" altLang="zh-CN" dirty="0" smtClean="0"/>
              <a:t>(</a:t>
            </a:r>
            <a:r>
              <a:rPr lang="en-US" altLang="zh-CN" dirty="0" err="1" smtClean="0"/>
              <a:t>X;θ</a:t>
            </a:r>
            <a:r>
              <a:rPr lang="en-US" altLang="zh-CN" dirty="0" smtClean="0"/>
              <a:t>)</a:t>
            </a:r>
            <a:r>
              <a:rPr lang="zh-CN" altLang="en-US" dirty="0" smtClean="0"/>
              <a:t>中：</a:t>
            </a:r>
          </a:p>
          <a:p>
            <a:pPr lvl="1" eaLnBrk="1" hangingPunct="1"/>
            <a:r>
              <a:rPr lang="zh-CN" altLang="en-US" dirty="0" smtClean="0"/>
              <a:t>如果</a:t>
            </a:r>
            <a:r>
              <a:rPr lang="en-US" altLang="zh-CN" dirty="0" smtClean="0"/>
              <a:t>Y</a:t>
            </a:r>
            <a:r>
              <a:rPr lang="zh-CN" altLang="en-US" dirty="0" smtClean="0"/>
              <a:t>是数值型变量，那么学习从向量</a:t>
            </a:r>
            <a:r>
              <a:rPr lang="en-US" altLang="zh-CN" dirty="0" smtClean="0"/>
              <a:t>X</a:t>
            </a:r>
            <a:r>
              <a:rPr lang="zh-CN" altLang="en-US" dirty="0" smtClean="0"/>
              <a:t>到</a:t>
            </a:r>
            <a:r>
              <a:rPr lang="en-US" altLang="zh-CN" dirty="0" smtClean="0"/>
              <a:t>Y</a:t>
            </a:r>
            <a:r>
              <a:rPr lang="zh-CN" altLang="en-US" dirty="0" smtClean="0"/>
              <a:t>的映射的过程叫做预测。</a:t>
            </a:r>
          </a:p>
          <a:p>
            <a:pPr lvl="1" eaLnBrk="1" hangingPunct="1"/>
            <a:r>
              <a:rPr lang="zh-CN" altLang="en-US" dirty="0" smtClean="0"/>
              <a:t>如果</a:t>
            </a:r>
            <a:r>
              <a:rPr lang="en-US" altLang="zh-CN" dirty="0" smtClean="0"/>
              <a:t>Y</a:t>
            </a:r>
            <a:r>
              <a:rPr lang="zh-CN" altLang="en-US" dirty="0" smtClean="0"/>
              <a:t>是范畴型变量，则叫做</a:t>
            </a:r>
            <a:r>
              <a:rPr lang="zh-CN" altLang="en-US" dirty="0" smtClean="0">
                <a:solidFill>
                  <a:schemeClr val="accent2"/>
                </a:solidFill>
              </a:rPr>
              <a:t>分类</a:t>
            </a:r>
            <a:r>
              <a:rPr lang="zh-CN" altLang="en-US" dirty="0" smtClean="0"/>
              <a:t>。</a:t>
            </a:r>
          </a:p>
          <a:p>
            <a:pPr lvl="1" eaLnBrk="1" hangingPunct="1"/>
            <a:endParaRPr lang="zh-CN" altLang="en-US" dirty="0" smtClean="0"/>
          </a:p>
          <a:p>
            <a:pPr eaLnBrk="1" hangingPunct="1"/>
            <a:r>
              <a:rPr lang="zh-CN" altLang="en-US" dirty="0" smtClean="0"/>
              <a:t>从学习一个</a:t>
            </a:r>
            <a:r>
              <a:rPr lang="en-US" altLang="zh-CN" dirty="0" smtClean="0"/>
              <a:t>p</a:t>
            </a:r>
            <a:r>
              <a:rPr lang="zh-CN" altLang="en-US" dirty="0" smtClean="0"/>
              <a:t>维向量</a:t>
            </a:r>
            <a:r>
              <a:rPr lang="en-US" altLang="zh-CN" dirty="0" smtClean="0"/>
              <a:t>X</a:t>
            </a:r>
            <a:r>
              <a:rPr lang="zh-CN" altLang="en-US" dirty="0" smtClean="0"/>
              <a:t>到</a:t>
            </a:r>
            <a:r>
              <a:rPr lang="en-US" altLang="zh-CN" dirty="0" smtClean="0"/>
              <a:t>Y</a:t>
            </a:r>
            <a:r>
              <a:rPr lang="zh-CN" altLang="en-US" dirty="0" smtClean="0"/>
              <a:t>的映射这个角度来讲，分类和预测这两种任务都可以看作是</a:t>
            </a:r>
            <a:r>
              <a:rPr lang="zh-CN" altLang="en-US" dirty="0" smtClean="0">
                <a:solidFill>
                  <a:schemeClr val="accent2"/>
                </a:solidFill>
              </a:rPr>
              <a:t>函数逼近</a:t>
            </a:r>
            <a:r>
              <a:rPr lang="en-US" altLang="zh-CN" dirty="0" smtClean="0"/>
              <a:t>(function approximation)</a:t>
            </a:r>
            <a:r>
              <a:rPr lang="zh-CN" altLang="en-US" dirty="0" smtClean="0"/>
              <a:t>问题。</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推荐系统的发展历史</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推荐系统诞生后，学术界对其关注也越来越多</a:t>
            </a:r>
            <a:endParaRPr lang="en-US" altLang="zh-CN" dirty="0" smtClean="0"/>
          </a:p>
          <a:p>
            <a:r>
              <a:rPr lang="zh-CN" altLang="en-US" dirty="0" smtClean="0"/>
              <a:t>从</a:t>
            </a:r>
            <a:r>
              <a:rPr lang="en-US" dirty="0" smtClean="0"/>
              <a:t>1999</a:t>
            </a:r>
            <a:r>
              <a:rPr lang="zh-CN" altLang="en-US" dirty="0" smtClean="0"/>
              <a:t>年开始，美国计算机学会每年召开电子商务研讨会（</a:t>
            </a:r>
            <a:r>
              <a:rPr lang="en-US" dirty="0" smtClean="0"/>
              <a:t>ACM Conference on Electronic Commerce</a:t>
            </a:r>
            <a:r>
              <a:rPr lang="zh-CN" altLang="en-US" dirty="0" smtClean="0"/>
              <a:t>，</a:t>
            </a:r>
            <a:r>
              <a:rPr lang="en-US" dirty="0" smtClean="0"/>
              <a:t>ACM EC</a:t>
            </a:r>
            <a:r>
              <a:rPr lang="zh-CN" altLang="en-US" dirty="0" smtClean="0"/>
              <a:t>），越来越多的推荐系统相关的论文发表在</a:t>
            </a:r>
            <a:r>
              <a:rPr lang="en-US" dirty="0" smtClean="0"/>
              <a:t>ACM EC</a:t>
            </a:r>
            <a:r>
              <a:rPr lang="zh-CN" altLang="en-US" dirty="0" smtClean="0"/>
              <a:t>上</a:t>
            </a:r>
            <a:endParaRPr lang="en-US" altLang="zh-CN" dirty="0" smtClean="0"/>
          </a:p>
          <a:p>
            <a:r>
              <a:rPr lang="en-US" dirty="0" smtClean="0"/>
              <a:t>ACM</a:t>
            </a:r>
            <a:r>
              <a:rPr lang="zh-CN" altLang="en-US" dirty="0" smtClean="0"/>
              <a:t>信息检索专业组（</a:t>
            </a:r>
            <a:r>
              <a:rPr lang="en-US" dirty="0" smtClean="0"/>
              <a:t>ACM Special Interest Group of Information Retrieval</a:t>
            </a:r>
            <a:r>
              <a:rPr lang="zh-CN" altLang="en-US" dirty="0" smtClean="0"/>
              <a:t>，</a:t>
            </a:r>
            <a:r>
              <a:rPr lang="en-US" dirty="0" smtClean="0"/>
              <a:t>ACM SIGIR</a:t>
            </a:r>
            <a:r>
              <a:rPr lang="zh-CN" altLang="en-US" dirty="0" smtClean="0"/>
              <a:t>）在</a:t>
            </a:r>
            <a:r>
              <a:rPr lang="en-US" dirty="0" smtClean="0"/>
              <a:t>2001</a:t>
            </a:r>
            <a:r>
              <a:rPr lang="zh-CN" altLang="en-US" dirty="0" smtClean="0"/>
              <a:t>年开始把推荐系统作为该会议的一个独立研究主题</a:t>
            </a:r>
            <a:endParaRPr lang="en-US" altLang="zh-CN" dirty="0" smtClean="0"/>
          </a:p>
          <a:p>
            <a:r>
              <a:rPr lang="zh-CN" altLang="en-US" dirty="0" smtClean="0"/>
              <a:t>同年召开的人工智能联合大会（</a:t>
            </a:r>
            <a:r>
              <a:rPr lang="en-US" dirty="0" smtClean="0"/>
              <a:t>The 17rd International Joint Conference on Artificial Intelligence</a:t>
            </a:r>
            <a:r>
              <a:rPr lang="zh-CN" altLang="en-US" dirty="0" smtClean="0"/>
              <a:t>）也将推荐系统作为一个单独的主题</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预测建模的训练数据</a:t>
            </a:r>
          </a:p>
        </p:txBody>
      </p:sp>
      <p:sp>
        <p:nvSpPr>
          <p:cNvPr id="12291" name="Rectangle 3"/>
          <p:cNvSpPr>
            <a:spLocks noGrp="1" noChangeArrowheads="1"/>
          </p:cNvSpPr>
          <p:nvPr>
            <p:ph type="body" idx="1"/>
          </p:nvPr>
        </p:nvSpPr>
        <p:spPr/>
        <p:txBody>
          <a:bodyPr/>
          <a:lstStyle/>
          <a:p>
            <a:pPr eaLnBrk="1" hangingPunct="1"/>
            <a:r>
              <a:rPr lang="zh-CN" altLang="en-US" smtClean="0"/>
              <a:t>由</a:t>
            </a:r>
            <a:r>
              <a:rPr lang="en-US" altLang="zh-CN" smtClean="0"/>
              <a:t>n</a:t>
            </a:r>
            <a:r>
              <a:rPr lang="zh-CN" altLang="en-US" smtClean="0"/>
              <a:t>对</a:t>
            </a:r>
            <a:r>
              <a:rPr lang="en-US" altLang="zh-CN" smtClean="0"/>
              <a:t>(X,Y)</a:t>
            </a:r>
            <a:r>
              <a:rPr lang="zh-CN" altLang="en-US" smtClean="0"/>
              <a:t>组成。每对数据中的向量</a:t>
            </a:r>
            <a:r>
              <a:rPr lang="en-US" altLang="zh-CN" smtClean="0"/>
              <a:t>X(i)</a:t>
            </a:r>
            <a:r>
              <a:rPr lang="zh-CN" altLang="en-US" smtClean="0"/>
              <a:t>和目标值</a:t>
            </a:r>
            <a:r>
              <a:rPr lang="en-US" altLang="zh-CN" smtClean="0"/>
              <a:t>Y(i)</a:t>
            </a:r>
            <a:r>
              <a:rPr lang="zh-CN" altLang="en-US" smtClean="0"/>
              <a:t>都是从已知数据中观察得到的</a:t>
            </a:r>
            <a:r>
              <a:rPr lang="en-US" altLang="zh-CN" smtClean="0"/>
              <a:t>(0</a:t>
            </a:r>
            <a:r>
              <a:rPr lang="en-US" altLang="zh-CN" smtClean="0">
                <a:sym typeface="Symbol" pitchFamily="18" charset="2"/>
              </a:rPr>
              <a:t></a:t>
            </a:r>
            <a:r>
              <a:rPr lang="en-US" altLang="zh-CN" smtClean="0"/>
              <a:t>i</a:t>
            </a:r>
            <a:r>
              <a:rPr lang="en-US" altLang="zh-CN" smtClean="0">
                <a:sym typeface="Symbol" pitchFamily="18" charset="2"/>
              </a:rPr>
              <a:t></a:t>
            </a:r>
            <a:r>
              <a:rPr lang="en-US" altLang="zh-CN" smtClean="0"/>
              <a:t>n)</a:t>
            </a:r>
            <a:r>
              <a:rPr lang="zh-CN" altLang="en-US" smtClean="0"/>
              <a:t>。</a:t>
            </a:r>
          </a:p>
          <a:p>
            <a:pPr eaLnBrk="1" hangingPunct="1"/>
            <a:endParaRPr lang="zh-CN" altLang="en-US" smtClean="0"/>
          </a:p>
          <a:p>
            <a:pPr eaLnBrk="1" hangingPunct="1"/>
            <a:r>
              <a:rPr lang="zh-CN" altLang="en-US" smtClean="0"/>
              <a:t>预测建模就是：根据训练数据拟合出模型</a:t>
            </a:r>
            <a:r>
              <a:rPr lang="en-US" altLang="zh-CN" smtClean="0"/>
              <a:t>Y=</a:t>
            </a:r>
            <a:r>
              <a:rPr lang="en-US" altLang="zh-CN" smtClean="0">
                <a:sym typeface="Symbol" pitchFamily="18" charset="2"/>
              </a:rPr>
              <a:t></a:t>
            </a:r>
            <a:r>
              <a:rPr lang="en-US" altLang="zh-CN" smtClean="0"/>
              <a:t>(X;θ)</a:t>
            </a:r>
            <a:r>
              <a:rPr lang="zh-CN" altLang="en-US" smtClean="0"/>
              <a:t>，该模型可以在给定输入向量</a:t>
            </a:r>
            <a:r>
              <a:rPr lang="en-US" altLang="zh-CN" smtClean="0"/>
              <a:t>X</a:t>
            </a:r>
            <a:r>
              <a:rPr lang="zh-CN" altLang="en-US" smtClean="0"/>
              <a:t>和模型</a:t>
            </a:r>
            <a:r>
              <a:rPr lang="zh-CN" altLang="en-US" smtClean="0">
                <a:sym typeface="Symbol" pitchFamily="18" charset="2"/>
              </a:rPr>
              <a:t></a:t>
            </a:r>
            <a:r>
              <a:rPr lang="zh-CN" altLang="en-US" smtClean="0"/>
              <a:t>的参数</a:t>
            </a:r>
            <a:r>
              <a:rPr lang="en-US" altLang="zh-CN" smtClean="0"/>
              <a:t>θ</a:t>
            </a:r>
            <a:r>
              <a:rPr lang="zh-CN" altLang="en-US" smtClean="0"/>
              <a:t>的情况下预测出</a:t>
            </a:r>
            <a:r>
              <a:rPr lang="en-US" altLang="zh-CN" smtClean="0"/>
              <a:t>Y</a:t>
            </a:r>
            <a:r>
              <a:rPr lang="zh-CN" altLang="en-US" smtClean="0"/>
              <a:t>的值。</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smtClean="0"/>
              <a:t>预测建模的拟合过程</a:t>
            </a:r>
          </a:p>
        </p:txBody>
      </p:sp>
      <p:sp>
        <p:nvSpPr>
          <p:cNvPr id="13315" name="Rectangle 3"/>
          <p:cNvSpPr>
            <a:spLocks noGrp="1" noChangeArrowheads="1"/>
          </p:cNvSpPr>
          <p:nvPr>
            <p:ph type="body" idx="1"/>
          </p:nvPr>
        </p:nvSpPr>
        <p:spPr/>
        <p:txBody>
          <a:bodyPr/>
          <a:lstStyle/>
          <a:p>
            <a:pPr marL="432000" eaLnBrk="1" hangingPunct="1">
              <a:lnSpc>
                <a:spcPct val="90000"/>
              </a:lnSpc>
            </a:pPr>
            <a:r>
              <a:rPr lang="zh-CN" altLang="en-US" sz="1800" dirty="0" smtClean="0"/>
              <a:t>需要完成以下事情：</a:t>
            </a:r>
          </a:p>
          <a:p>
            <a:pPr marL="432000" eaLnBrk="1" hangingPunct="1">
              <a:lnSpc>
                <a:spcPct val="90000"/>
              </a:lnSpc>
              <a:buFontTx/>
              <a:buNone/>
            </a:pPr>
            <a:r>
              <a:rPr lang="en-US" altLang="zh-CN" sz="1800" dirty="0" smtClean="0"/>
              <a:t>1</a:t>
            </a:r>
            <a:r>
              <a:rPr lang="zh-CN" altLang="en-US" sz="1800" dirty="0" smtClean="0"/>
              <a:t>）确定模型</a:t>
            </a:r>
            <a:r>
              <a:rPr lang="zh-CN" altLang="en-US" sz="1800" dirty="0" smtClean="0">
                <a:sym typeface="Symbol" pitchFamily="18" charset="2"/>
              </a:rPr>
              <a:t></a:t>
            </a:r>
            <a:r>
              <a:rPr lang="zh-CN" altLang="en-US" sz="1800" dirty="0" smtClean="0"/>
              <a:t>的结构；</a:t>
            </a:r>
          </a:p>
          <a:p>
            <a:pPr marL="432000" eaLnBrk="1" hangingPunct="1">
              <a:lnSpc>
                <a:spcPct val="90000"/>
              </a:lnSpc>
              <a:buFontTx/>
              <a:buNone/>
            </a:pPr>
            <a:r>
              <a:rPr lang="en-US" altLang="zh-CN" sz="1800" dirty="0" smtClean="0"/>
              <a:t>2</a:t>
            </a:r>
            <a:r>
              <a:rPr lang="zh-CN" altLang="en-US" sz="1800" dirty="0" smtClean="0"/>
              <a:t>）确定参数</a:t>
            </a:r>
            <a:r>
              <a:rPr lang="en-US" altLang="zh-CN" sz="1800" dirty="0" smtClean="0"/>
              <a:t>θ</a:t>
            </a:r>
            <a:r>
              <a:rPr lang="zh-CN" altLang="en-US" sz="1800" dirty="0" smtClean="0"/>
              <a:t>的值。</a:t>
            </a:r>
            <a:r>
              <a:rPr lang="en-US" altLang="zh-CN" sz="1800" dirty="0" smtClean="0"/>
              <a:t>θ</a:t>
            </a:r>
            <a:r>
              <a:rPr lang="zh-CN" altLang="en-US" sz="1800" dirty="0" smtClean="0"/>
              <a:t>值是通过在数据集上最小化（或最大化）一个评分函数来确定的，而搜索最佳</a:t>
            </a:r>
            <a:r>
              <a:rPr lang="en-US" altLang="zh-CN" sz="1800" dirty="0" smtClean="0"/>
              <a:t>θ</a:t>
            </a:r>
            <a:r>
              <a:rPr lang="zh-CN" altLang="en-US" sz="1800" dirty="0" smtClean="0"/>
              <a:t>值的过程就是优化的过程，通常是推荐算法的核心部分。</a:t>
            </a:r>
          </a:p>
          <a:p>
            <a:pPr eaLnBrk="1" hangingPunct="1">
              <a:lnSpc>
                <a:spcPct val="90000"/>
              </a:lnSpc>
              <a:buFontTx/>
              <a:buNone/>
            </a:pPr>
            <a:endParaRPr lang="zh-CN" altLang="en-US" sz="1800" dirty="0" smtClean="0"/>
          </a:p>
          <a:p>
            <a:pPr eaLnBrk="1" hangingPunct="1">
              <a:lnSpc>
                <a:spcPct val="90000"/>
              </a:lnSpc>
              <a:buFontTx/>
              <a:buNone/>
            </a:pPr>
            <a:r>
              <a:rPr lang="zh-CN" altLang="en-US" sz="1800" dirty="0" smtClean="0"/>
              <a:t>因此，预测建模的拟合过程实际上也就是要确定</a:t>
            </a:r>
            <a:r>
              <a:rPr lang="zh-CN" altLang="en-US" sz="1800" dirty="0" smtClean="0"/>
              <a:t>模型</a:t>
            </a:r>
            <a:r>
              <a:rPr lang="zh-CN" altLang="en-US" sz="1800" dirty="0" smtClean="0"/>
              <a:t>结构、评分函数以及</a:t>
            </a:r>
            <a:r>
              <a:rPr lang="zh-CN" altLang="en-US" sz="1800" dirty="0" smtClean="0"/>
              <a:t>搜索</a:t>
            </a:r>
            <a:endParaRPr lang="en-US" altLang="zh-CN" sz="1800" dirty="0" smtClean="0"/>
          </a:p>
          <a:p>
            <a:pPr eaLnBrk="1" hangingPunct="1">
              <a:lnSpc>
                <a:spcPct val="90000"/>
              </a:lnSpc>
              <a:buFontTx/>
              <a:buNone/>
            </a:pPr>
            <a:r>
              <a:rPr lang="zh-CN" altLang="en-US" sz="1800" dirty="0" smtClean="0"/>
              <a:t>优化</a:t>
            </a:r>
            <a:r>
              <a:rPr lang="zh-CN" altLang="en-US" sz="1800" dirty="0" smtClean="0"/>
              <a:t>策略。</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协同过滤方法总结</a:t>
            </a:r>
            <a:endParaRPr lang="en-US" dirty="0"/>
          </a:p>
        </p:txBody>
      </p:sp>
      <p:sp>
        <p:nvSpPr>
          <p:cNvPr id="3" name="Inhaltsplatzhalter 2"/>
          <p:cNvSpPr>
            <a:spLocks noGrp="1"/>
          </p:cNvSpPr>
          <p:nvPr>
            <p:ph idx="1"/>
          </p:nvPr>
        </p:nvSpPr>
        <p:spPr/>
        <p:txBody>
          <a:bodyPr/>
          <a:lstStyle/>
          <a:p>
            <a:r>
              <a:rPr lang="zh-CN" altLang="en-US" dirty="0" smtClean="0"/>
              <a:t>优点</a:t>
            </a:r>
            <a:r>
              <a:rPr lang="en-US" dirty="0" smtClean="0"/>
              <a:t>: </a:t>
            </a:r>
          </a:p>
          <a:p>
            <a:pPr lvl="1"/>
            <a:r>
              <a:rPr lang="zh-CN" altLang="en-US" sz="1600" dirty="0" smtClean="0"/>
              <a:t>易于理解，在某些领域效果良好，不需要知识工程</a:t>
            </a:r>
            <a:endParaRPr lang="en-US" sz="1600" dirty="0" smtClean="0"/>
          </a:p>
          <a:p>
            <a:r>
              <a:rPr lang="zh-CN" altLang="en-US" dirty="0" smtClean="0"/>
              <a:t>缺点</a:t>
            </a:r>
            <a:r>
              <a:rPr lang="en-US" dirty="0" smtClean="0"/>
              <a:t>:</a:t>
            </a:r>
          </a:p>
          <a:p>
            <a:pPr lvl="1"/>
            <a:r>
              <a:rPr lang="zh-CN" altLang="en-US" sz="1600" dirty="0" smtClean="0"/>
              <a:t>需要用户社区，存在稀疏问题，没有集成其他知识来源，结果不好解释</a:t>
            </a:r>
            <a:endParaRPr lang="en-US" sz="1600" dirty="0" smtClean="0"/>
          </a:p>
          <a:p>
            <a:r>
              <a:rPr lang="zh-CN" altLang="en-US" dirty="0" smtClean="0"/>
              <a:t>最优的协同过滤方法是什么？</a:t>
            </a:r>
            <a:endParaRPr lang="en-US" dirty="0" smtClean="0"/>
          </a:p>
          <a:p>
            <a:pPr lvl="1"/>
            <a:r>
              <a:rPr lang="zh-CN" altLang="en-US" sz="1600" dirty="0" smtClean="0"/>
              <a:t>在哪种情形下？哪个领域内？</a:t>
            </a:r>
            <a:r>
              <a:rPr lang="en-US" sz="1600" dirty="0" smtClean="0"/>
              <a:t> Inconsistent findings</a:t>
            </a:r>
            <a:r>
              <a:rPr lang="zh-CN" altLang="en-US" sz="1600" dirty="0" smtClean="0"/>
              <a:t>（前后矛盾的结果）；总是在同一领域和相同数据集；算法间的差异非常小</a:t>
            </a:r>
            <a:r>
              <a:rPr lang="en-US" sz="1600" dirty="0" smtClean="0"/>
              <a:t> (1/100)</a:t>
            </a:r>
          </a:p>
          <a:p>
            <a:r>
              <a:rPr lang="zh-CN" altLang="en-US" dirty="0" smtClean="0"/>
              <a:t>怎样衡量预测质量？</a:t>
            </a:r>
            <a:endParaRPr lang="en-US" dirty="0" smtClean="0"/>
          </a:p>
          <a:p>
            <a:pPr lvl="1"/>
            <a:r>
              <a:rPr lang="en-US" sz="1600" dirty="0" smtClean="0"/>
              <a:t>MAE / RMSE: </a:t>
            </a:r>
            <a:r>
              <a:rPr lang="en-US" altLang="zh-CN" sz="1600" dirty="0" smtClean="0"/>
              <a:t>MAE</a:t>
            </a:r>
            <a:r>
              <a:rPr lang="zh-CN" altLang="en-US" sz="1600" dirty="0" smtClean="0"/>
              <a:t>为</a:t>
            </a:r>
            <a:r>
              <a:rPr lang="en-US" altLang="zh-CN" sz="1600" dirty="0" smtClean="0"/>
              <a:t>0.7</a:t>
            </a:r>
            <a:r>
              <a:rPr lang="zh-CN" altLang="en-US" sz="1600" dirty="0" smtClean="0"/>
              <a:t>实际上意味着什么？</a:t>
            </a:r>
            <a:endParaRPr lang="en-US" sz="1600" dirty="0" smtClean="0"/>
          </a:p>
          <a:p>
            <a:pPr lvl="1"/>
            <a:r>
              <a:rPr lang="zh-CN" altLang="en-US" sz="1600" dirty="0" smtClean="0"/>
              <a:t>意外且珍奇（具有新奇</a:t>
            </a:r>
            <a:r>
              <a:rPr lang="zh-CN" altLang="en-US" sz="1600" dirty="0"/>
              <a:t>和惊人效果</a:t>
            </a:r>
            <a:r>
              <a:rPr lang="zh-CN" altLang="en-US" sz="1600" dirty="0" smtClean="0"/>
              <a:t>的</a:t>
            </a:r>
            <a:r>
              <a:rPr lang="zh-CN" altLang="en-US" sz="1600" dirty="0"/>
              <a:t>推荐</a:t>
            </a:r>
            <a:r>
              <a:rPr lang="zh-CN" altLang="en-US" sz="1600" dirty="0" smtClean="0"/>
              <a:t>）</a:t>
            </a:r>
            <a:endParaRPr lang="en-US" sz="1600" dirty="0" smtClean="0"/>
          </a:p>
          <a:p>
            <a:pPr lvl="2"/>
            <a:r>
              <a:rPr lang="zh-CN" altLang="en-US" sz="1500" dirty="0" smtClean="0"/>
              <a:t>尚未完全被理解</a:t>
            </a:r>
            <a:endParaRPr lang="en-US" sz="1500" dirty="0"/>
          </a:p>
          <a:p>
            <a:r>
              <a:rPr lang="zh-CN" altLang="en-US" dirty="0" smtClean="0"/>
              <a:t>多维评分如何处理？</a:t>
            </a:r>
            <a:endParaRPr lang="en-US" dirty="0" smtClean="0"/>
          </a:p>
        </p:txBody>
      </p:sp>
      <p:pic>
        <p:nvPicPr>
          <p:cNvPr id="4" name="Grafik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763688" y="2420888"/>
            <a:ext cx="304800" cy="304800"/>
          </a:xfrm>
          <a:prstGeom prst="rect">
            <a:avLst/>
          </a:prstGeom>
        </p:spPr>
      </p:pic>
      <p:pic>
        <p:nvPicPr>
          <p:cNvPr id="5" name="Grafik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763688" y="1628800"/>
            <a:ext cx="304800" cy="304800"/>
          </a:xfrm>
          <a:prstGeom prst="rect">
            <a:avLst/>
          </a:prstGeom>
        </p:spPr>
      </p:pic>
    </p:spTree>
    <p:extLst>
      <p:ext uri="{BB962C8B-B14F-4D97-AF65-F5344CB8AC3E}">
        <p14:creationId xmlns="" xmlns:p14="http://schemas.microsoft.com/office/powerpoint/2010/main" val="24624563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285852" y="2643182"/>
            <a:ext cx="6643734" cy="646331"/>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3600" dirty="0" smtClean="0">
                <a:ln>
                  <a:prstDash val="solid"/>
                </a:ln>
                <a:solidFill>
                  <a:srgbClr val="FF0000"/>
                </a:solidFill>
                <a:effectLst>
                  <a:outerShdw blurRad="88000" dist="50800" dir="5040000" algn="tl">
                    <a:srgbClr val="000000">
                      <a:tint val="80000"/>
                      <a:satMod val="250000"/>
                      <a:alpha val="45000"/>
                    </a:srgbClr>
                  </a:outerShdw>
                </a:effectLst>
                <a:latin typeface="Calibri" pitchFamily="34" charset="0"/>
              </a:rPr>
              <a:t>基于内容的推荐</a:t>
            </a:r>
            <a:endParaRPr lang="en-US" sz="3600" dirty="0">
              <a:ln>
                <a:prstDash val="solid"/>
              </a:ln>
              <a:solidFill>
                <a:srgbClr val="FF0000"/>
              </a:solidFill>
              <a:effectLst>
                <a:outerShdw blurRad="88000" dist="50800" dir="5040000" algn="tl">
                  <a:srgbClr val="000000">
                    <a:tint val="80000"/>
                    <a:satMod val="250000"/>
                    <a:alpha val="45000"/>
                  </a:srgbClr>
                </a:outerShdw>
              </a:effectLst>
              <a:latin typeface="Calibri" pitchFamily="34" charset="0"/>
            </a:endParaRPr>
          </a:p>
        </p:txBody>
      </p:sp>
    </p:spTree>
    <p:extLst>
      <p:ext uri="{BB962C8B-B14F-4D97-AF65-F5344CB8AC3E}">
        <p14:creationId xmlns="" xmlns:p14="http://schemas.microsoft.com/office/powerpoint/2010/main" val="40670377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基于内容的推荐（也叫基于特征的推荐）</a:t>
            </a:r>
            <a:endParaRPr lang="en-US" dirty="0" smtClean="0"/>
          </a:p>
        </p:txBody>
      </p:sp>
      <p:pic>
        <p:nvPicPr>
          <p:cNvPr id="5" name="Grafik 10" descr="UM.png"/>
          <p:cNvPicPr>
            <a:picLocks noChangeAspect="1"/>
          </p:cNvPicPr>
          <p:nvPr/>
        </p:nvPicPr>
        <p:blipFill>
          <a:blip r:embed="rId3" cstate="print"/>
          <a:srcRect/>
          <a:stretch>
            <a:fillRect/>
          </a:stretch>
        </p:blipFill>
        <p:spPr bwMode="auto">
          <a:xfrm>
            <a:off x="2827763" y="4432314"/>
            <a:ext cx="1109683" cy="595613"/>
          </a:xfrm>
          <a:prstGeom prst="rect">
            <a:avLst/>
          </a:prstGeom>
          <a:noFill/>
          <a:ln w="9525">
            <a:noFill/>
            <a:miter lim="800000"/>
            <a:headEnd/>
            <a:tailEnd/>
          </a:ln>
        </p:spPr>
      </p:pic>
      <p:pic>
        <p:nvPicPr>
          <p:cNvPr id="6" name="Grafik 11" descr="UMarrow.png"/>
          <p:cNvPicPr>
            <a:picLocks noChangeAspect="1"/>
          </p:cNvPicPr>
          <p:nvPr/>
        </p:nvPicPr>
        <p:blipFill>
          <a:blip r:embed="rId4" cstate="print"/>
          <a:srcRect/>
          <a:stretch>
            <a:fillRect/>
          </a:stretch>
        </p:blipFill>
        <p:spPr bwMode="auto">
          <a:xfrm>
            <a:off x="3981460" y="4646993"/>
            <a:ext cx="1100330" cy="534937"/>
          </a:xfrm>
          <a:prstGeom prst="rect">
            <a:avLst/>
          </a:prstGeom>
          <a:noFill/>
          <a:ln w="9525">
            <a:noFill/>
            <a:miter lim="800000"/>
            <a:headEnd/>
            <a:tailEnd/>
          </a:ln>
        </p:spPr>
      </p:pic>
      <p:sp>
        <p:nvSpPr>
          <p:cNvPr id="7" name="Wolkenförmige Legende 6"/>
          <p:cNvSpPr/>
          <p:nvPr/>
        </p:nvSpPr>
        <p:spPr bwMode="auto">
          <a:xfrm rot="2787219" flipH="1" flipV="1">
            <a:off x="1021661" y="4343771"/>
            <a:ext cx="1525528" cy="1587593"/>
          </a:xfrm>
          <a:prstGeom prst="cloudCallout">
            <a:avLst>
              <a:gd name="adj1" fmla="val -30770"/>
              <a:gd name="adj2" fmla="val 89177"/>
            </a:avLst>
          </a:prstGeom>
          <a:solidFill>
            <a:schemeClr val="accent5"/>
          </a:solid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8" name="Inhaltsplatzhalter 2"/>
          <p:cNvSpPr txBox="1">
            <a:spLocks/>
          </p:cNvSpPr>
          <p:nvPr/>
        </p:nvSpPr>
        <p:spPr bwMode="auto">
          <a:xfrm>
            <a:off x="457200" y="1373222"/>
            <a:ext cx="8147248" cy="25488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zh-CN" altLang="en-US" sz="1800" dirty="0" smtClean="0"/>
              <a:t>协同过滤方法在推荐时，不需要物品本身的任何信息</a:t>
            </a:r>
            <a:endParaRPr lang="en-US" sz="1800" dirty="0" smtClean="0"/>
          </a:p>
          <a:p>
            <a:pPr lvl="2"/>
            <a:r>
              <a:rPr lang="zh-CN" altLang="en-US" sz="1600" b="0" dirty="0" smtClean="0"/>
              <a:t>但实际上，此类信息是可以利用的</a:t>
            </a:r>
            <a:endParaRPr lang="en-US" sz="1600" b="0" dirty="0" smtClean="0"/>
          </a:p>
          <a:p>
            <a:pPr lvl="2"/>
            <a:r>
              <a:rPr lang="zh-CN" altLang="en-US" sz="1600" b="0" dirty="0" smtClean="0"/>
              <a:t>例如，如果某人过去很喜欢科幻</a:t>
            </a:r>
            <a:r>
              <a:rPr lang="zh-CN" altLang="en-US" sz="1600" dirty="0" smtClean="0"/>
              <a:t>小说，则可以将新的科幻小说推荐给他</a:t>
            </a:r>
            <a:endParaRPr lang="en-US" sz="1600" b="0" dirty="0" smtClean="0"/>
          </a:p>
          <a:p>
            <a:r>
              <a:rPr lang="zh-CN" altLang="en-US" sz="1800" dirty="0" smtClean="0"/>
              <a:t>需要知道：</a:t>
            </a:r>
            <a:endParaRPr lang="en-US" sz="1800" dirty="0" smtClean="0"/>
          </a:p>
          <a:p>
            <a:pPr lvl="2"/>
            <a:r>
              <a:rPr lang="zh-CN" altLang="en-US" sz="1600" dirty="0" smtClean="0"/>
              <a:t>物品内容（或特征</a:t>
            </a:r>
            <a:r>
              <a:rPr lang="en-US" altLang="zh-CN" sz="1600" dirty="0" smtClean="0"/>
              <a:t>)</a:t>
            </a:r>
            <a:r>
              <a:rPr lang="zh-CN" altLang="en-US" sz="1600" dirty="0" smtClean="0"/>
              <a:t>是什么</a:t>
            </a:r>
            <a:r>
              <a:rPr lang="en-US" sz="1600" b="0" dirty="0" smtClean="0"/>
              <a:t> </a:t>
            </a:r>
          </a:p>
          <a:p>
            <a:pPr lvl="2"/>
            <a:r>
              <a:rPr lang="zh-CN" altLang="en-US" sz="1600" dirty="0" smtClean="0"/>
              <a:t>用户偏好是什么</a:t>
            </a:r>
            <a:endParaRPr lang="en-US" sz="1600" b="0" dirty="0" smtClean="0"/>
          </a:p>
          <a:p>
            <a:r>
              <a:rPr lang="zh-CN" altLang="en-US" sz="1800" dirty="0" smtClean="0"/>
              <a:t>任务：</a:t>
            </a:r>
            <a:endParaRPr lang="en-US" sz="1800" dirty="0" smtClean="0"/>
          </a:p>
          <a:p>
            <a:pPr lvl="2"/>
            <a:r>
              <a:rPr lang="zh-CN" altLang="en-US" sz="1600" b="0" dirty="0" smtClean="0"/>
              <a:t>学习用户偏好，抽取物品特征</a:t>
            </a:r>
            <a:endParaRPr lang="en-US" sz="1600" b="0" dirty="0" smtClean="0"/>
          </a:p>
          <a:p>
            <a:pPr lvl="2"/>
            <a:r>
              <a:rPr lang="zh-CN" altLang="en-US" sz="1600" dirty="0" smtClean="0"/>
              <a:t>在用户偏好和物品特征之间进行匹配，完成推荐</a:t>
            </a:r>
            <a:endParaRPr lang="en-US" altLang="zh-CN" sz="1600" dirty="0" smtClean="0"/>
          </a:p>
          <a:p>
            <a:pPr lvl="2"/>
            <a:endParaRPr lang="en-US" sz="1600" b="0" dirty="0" smtClean="0"/>
          </a:p>
        </p:txBody>
      </p:sp>
      <p:pic>
        <p:nvPicPr>
          <p:cNvPr id="10" name="Grafik 5" descr="Box.png"/>
          <p:cNvPicPr>
            <a:picLocks noChangeAspect="1"/>
          </p:cNvPicPr>
          <p:nvPr/>
        </p:nvPicPr>
        <p:blipFill>
          <a:blip r:embed="rId5" cstate="print"/>
          <a:srcRect/>
          <a:stretch>
            <a:fillRect/>
          </a:stretch>
        </p:blipFill>
        <p:spPr bwMode="auto">
          <a:xfrm>
            <a:off x="4973873" y="5196157"/>
            <a:ext cx="1012114" cy="840837"/>
          </a:xfrm>
          <a:prstGeom prst="rect">
            <a:avLst/>
          </a:prstGeom>
          <a:noFill/>
          <a:ln w="9525">
            <a:noFill/>
            <a:miter lim="800000"/>
            <a:headEnd/>
            <a:tailEnd/>
          </a:ln>
        </p:spPr>
      </p:pic>
      <p:pic>
        <p:nvPicPr>
          <p:cNvPr id="11" name="Grafik 6" descr="Outputarrow.png"/>
          <p:cNvPicPr>
            <a:picLocks noChangeAspect="1"/>
          </p:cNvPicPr>
          <p:nvPr/>
        </p:nvPicPr>
        <p:blipFill>
          <a:blip r:embed="rId6" cstate="print"/>
          <a:srcRect/>
          <a:stretch>
            <a:fillRect/>
          </a:stretch>
        </p:blipFill>
        <p:spPr bwMode="auto">
          <a:xfrm>
            <a:off x="5853972" y="5403888"/>
            <a:ext cx="695489" cy="134946"/>
          </a:xfrm>
          <a:prstGeom prst="rect">
            <a:avLst/>
          </a:prstGeom>
          <a:noFill/>
          <a:ln w="9525">
            <a:noFill/>
            <a:miter lim="800000"/>
            <a:headEnd/>
            <a:tailEnd/>
          </a:ln>
        </p:spPr>
      </p:pic>
      <p:pic>
        <p:nvPicPr>
          <p:cNvPr id="12" name="Grafik 7" descr="Output.png"/>
          <p:cNvPicPr>
            <a:picLocks noChangeAspect="1"/>
          </p:cNvPicPr>
          <p:nvPr/>
        </p:nvPicPr>
        <p:blipFill>
          <a:blip r:embed="rId7" cstate="print"/>
          <a:srcRect/>
          <a:stretch>
            <a:fillRect/>
          </a:stretch>
        </p:blipFill>
        <p:spPr bwMode="auto">
          <a:xfrm>
            <a:off x="6558051" y="5139857"/>
            <a:ext cx="991573" cy="953439"/>
          </a:xfrm>
          <a:prstGeom prst="rect">
            <a:avLst/>
          </a:prstGeom>
          <a:noFill/>
          <a:ln w="9525">
            <a:noFill/>
            <a:miter lim="800000"/>
            <a:headEnd/>
            <a:tailEnd/>
          </a:ln>
        </p:spPr>
      </p:pic>
      <p:pic>
        <p:nvPicPr>
          <p:cNvPr id="14" name="Grafik 21" descr="PM.png"/>
          <p:cNvPicPr>
            <a:picLocks noChangeAspect="1"/>
          </p:cNvPicPr>
          <p:nvPr/>
        </p:nvPicPr>
        <p:blipFill>
          <a:blip r:embed="rId8" cstate="print"/>
          <a:srcRect/>
          <a:stretch>
            <a:fillRect/>
          </a:stretch>
        </p:blipFill>
        <p:spPr bwMode="auto">
          <a:xfrm>
            <a:off x="3036419" y="5616576"/>
            <a:ext cx="1100122" cy="455695"/>
          </a:xfrm>
          <a:prstGeom prst="rect">
            <a:avLst/>
          </a:prstGeom>
          <a:noFill/>
          <a:ln w="9525">
            <a:noFill/>
            <a:miter lim="800000"/>
            <a:headEnd/>
            <a:tailEnd/>
          </a:ln>
        </p:spPr>
      </p:pic>
      <p:pic>
        <p:nvPicPr>
          <p:cNvPr id="15" name="Grafik 22" descr="PMarrow.png"/>
          <p:cNvPicPr>
            <a:picLocks noChangeAspect="1"/>
          </p:cNvPicPr>
          <p:nvPr/>
        </p:nvPicPr>
        <p:blipFill>
          <a:blip r:embed="rId9" cstate="print"/>
          <a:srcRect/>
          <a:stretch>
            <a:fillRect/>
          </a:stretch>
        </p:blipFill>
        <p:spPr bwMode="auto">
          <a:xfrm>
            <a:off x="4268555" y="5660627"/>
            <a:ext cx="704078" cy="176202"/>
          </a:xfrm>
          <a:prstGeom prst="rect">
            <a:avLst/>
          </a:prstGeom>
          <a:noFill/>
          <a:ln w="9525">
            <a:noFill/>
            <a:miter lim="800000"/>
            <a:headEnd/>
            <a:tailEnd/>
          </a:ln>
        </p:spPr>
      </p:pic>
      <p:sp>
        <p:nvSpPr>
          <p:cNvPr id="16" name="Rechteck 15"/>
          <p:cNvSpPr/>
          <p:nvPr/>
        </p:nvSpPr>
        <p:spPr>
          <a:xfrm>
            <a:off x="1241294" y="4801620"/>
            <a:ext cx="1239404" cy="720079"/>
          </a:xfrm>
          <a:prstGeom prst="rect">
            <a:avLst/>
          </a:prstGeom>
        </p:spPr>
        <p:txBody>
          <a:bodyPr wrap="square">
            <a:normAutofit fontScale="92500" lnSpcReduction="20000"/>
          </a:bodyPr>
          <a:lstStyle/>
          <a:p>
            <a:r>
              <a:rPr lang="en-US" sz="1300" b="0" dirty="0">
                <a:solidFill>
                  <a:schemeClr val="accent5">
                    <a:lumMod val="25000"/>
                  </a:schemeClr>
                </a:solidFill>
              </a:rPr>
              <a:t>"</a:t>
            </a:r>
            <a:r>
              <a:rPr lang="en-US" sz="1300" b="0" dirty="0" smtClean="0">
                <a:solidFill>
                  <a:schemeClr val="accent5">
                    <a:lumMod val="25000"/>
                  </a:schemeClr>
                </a:solidFill>
              </a:rPr>
              <a:t>show </a:t>
            </a:r>
            <a:r>
              <a:rPr lang="en-US" sz="1300" b="0" dirty="0">
                <a:solidFill>
                  <a:schemeClr val="accent5">
                    <a:lumMod val="25000"/>
                  </a:schemeClr>
                </a:solidFill>
              </a:rPr>
              <a:t>me more of the same what </a:t>
            </a:r>
            <a:r>
              <a:rPr lang="en-US" sz="1300" b="0" dirty="0" smtClean="0">
                <a:solidFill>
                  <a:schemeClr val="accent5">
                    <a:lumMod val="25000"/>
                  </a:schemeClr>
                </a:solidFill>
              </a:rPr>
              <a:t>I've liked"</a:t>
            </a:r>
            <a:endParaRPr lang="en-US" sz="1300" b="0" dirty="0">
              <a:solidFill>
                <a:schemeClr val="accent5">
                  <a:lumMod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750"/>
                                        <p:tgtEl>
                                          <p:spTgt spid="15"/>
                                        </p:tgtEl>
                                      </p:cBhvr>
                                    </p:animEffect>
                                  </p:childTnLst>
                                </p:cTn>
                              </p:par>
                            </p:childTnLst>
                          </p:cTn>
                        </p:par>
                        <p:par>
                          <p:cTn id="12" fill="hold">
                            <p:stCondLst>
                              <p:cond delay="1500"/>
                            </p:stCondLst>
                            <p:childTnLst>
                              <p:par>
                                <p:cTn id="13" presetID="32" presetClass="emph" presetSubtype="0" fill="hold" nodeType="afterEffect">
                                  <p:stCondLst>
                                    <p:cond delay="0"/>
                                  </p:stCondLst>
                                  <p:childTnLst>
                                    <p:animRot by="120000">
                                      <p:cBhvr>
                                        <p:cTn id="14" dur="100" fill="hold">
                                          <p:stCondLst>
                                            <p:cond delay="0"/>
                                          </p:stCondLst>
                                        </p:cTn>
                                        <p:tgtEl>
                                          <p:spTgt spid="10"/>
                                        </p:tgtEl>
                                        <p:attrNameLst>
                                          <p:attrName>r</p:attrName>
                                        </p:attrNameLst>
                                      </p:cBhvr>
                                    </p:animRot>
                                    <p:animRot by="-240000">
                                      <p:cBhvr>
                                        <p:cTn id="15" dur="200" fill="hold">
                                          <p:stCondLst>
                                            <p:cond delay="200"/>
                                          </p:stCondLst>
                                        </p:cTn>
                                        <p:tgtEl>
                                          <p:spTgt spid="10"/>
                                        </p:tgtEl>
                                        <p:attrNameLst>
                                          <p:attrName>r</p:attrName>
                                        </p:attrNameLst>
                                      </p:cBhvr>
                                    </p:animRot>
                                    <p:animRot by="240000">
                                      <p:cBhvr>
                                        <p:cTn id="16" dur="200" fill="hold">
                                          <p:stCondLst>
                                            <p:cond delay="400"/>
                                          </p:stCondLst>
                                        </p:cTn>
                                        <p:tgtEl>
                                          <p:spTgt spid="10"/>
                                        </p:tgtEl>
                                        <p:attrNameLst>
                                          <p:attrName>r</p:attrName>
                                        </p:attrNameLst>
                                      </p:cBhvr>
                                    </p:animRot>
                                    <p:animRot by="-240000">
                                      <p:cBhvr>
                                        <p:cTn id="17" dur="200" fill="hold">
                                          <p:stCondLst>
                                            <p:cond delay="600"/>
                                          </p:stCondLst>
                                        </p:cTn>
                                        <p:tgtEl>
                                          <p:spTgt spid="10"/>
                                        </p:tgtEl>
                                        <p:attrNameLst>
                                          <p:attrName>r</p:attrName>
                                        </p:attrNameLst>
                                      </p:cBhvr>
                                    </p:animRot>
                                    <p:animRot by="120000">
                                      <p:cBhvr>
                                        <p:cTn id="18" dur="200" fill="hold">
                                          <p:stCondLst>
                                            <p:cond delay="800"/>
                                          </p:stCondLst>
                                        </p:cTn>
                                        <p:tgtEl>
                                          <p:spTgt spid="10"/>
                                        </p:tgtEl>
                                        <p:attrNameLst>
                                          <p:attrName>r</p:attrName>
                                        </p:attrNameLst>
                                      </p:cBhvr>
                                    </p:animRot>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750"/>
                                        <p:tgtEl>
                                          <p:spTgt spid="11"/>
                                        </p:tgtEl>
                                      </p:cBhvr>
                                    </p:animEffect>
                                  </p:childTnLst>
                                </p:cTn>
                              </p:par>
                            </p:childTnLst>
                          </p:cTn>
                        </p:par>
                        <p:par>
                          <p:cTn id="23" fill="hold">
                            <p:stCondLst>
                              <p:cond delay="325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什么是“内容”？</a:t>
            </a:r>
            <a:endParaRPr lang="en-US" dirty="0" smtClean="0"/>
          </a:p>
        </p:txBody>
      </p:sp>
      <p:sp>
        <p:nvSpPr>
          <p:cNvPr id="4099" name="Rectangle 3"/>
          <p:cNvSpPr>
            <a:spLocks noGrp="1" noChangeArrowheads="1"/>
          </p:cNvSpPr>
          <p:nvPr>
            <p:ph type="body" idx="1"/>
          </p:nvPr>
        </p:nvSpPr>
        <p:spPr>
          <a:xfrm>
            <a:off x="457200" y="1403367"/>
            <a:ext cx="8229600" cy="4689929"/>
          </a:xfrm>
        </p:spPr>
        <p:txBody>
          <a:bodyPr>
            <a:normAutofit/>
          </a:bodyPr>
          <a:lstStyle/>
          <a:p>
            <a:r>
              <a:rPr lang="zh-CN" altLang="en-US" sz="1800" dirty="0" smtClean="0"/>
              <a:t>大多数基于内容的推荐技术</a:t>
            </a:r>
            <a:r>
              <a:rPr lang="zh-CN" altLang="en-US" sz="1800" dirty="0"/>
              <a:t>应用于推荐</a:t>
            </a:r>
            <a:r>
              <a:rPr lang="zh-CN" altLang="en-US" sz="1800" dirty="0">
                <a:solidFill>
                  <a:srgbClr val="FF0000"/>
                </a:solidFill>
              </a:rPr>
              <a:t>文本</a:t>
            </a:r>
            <a:r>
              <a:rPr lang="zh-CN" altLang="en-US" sz="1800" dirty="0" smtClean="0">
                <a:solidFill>
                  <a:srgbClr val="FF0000"/>
                </a:solidFill>
              </a:rPr>
              <a:t>文档</a:t>
            </a:r>
            <a:endParaRPr lang="en-US" sz="1800" dirty="0" smtClean="0">
              <a:solidFill>
                <a:srgbClr val="FF0000"/>
              </a:solidFill>
            </a:endParaRPr>
          </a:p>
          <a:p>
            <a:pPr lvl="1"/>
            <a:r>
              <a:rPr lang="zh-CN" altLang="en-US" sz="1600" dirty="0" smtClean="0"/>
              <a:t>比如网页或者新闻组消息</a:t>
            </a:r>
            <a:endParaRPr lang="en-US" sz="1600" dirty="0" smtClean="0"/>
          </a:p>
          <a:p>
            <a:r>
              <a:rPr lang="zh-CN" altLang="en-US" sz="1800" dirty="0" smtClean="0"/>
              <a:t>物品通常包含如下三方面内容</a:t>
            </a:r>
            <a:r>
              <a:rPr lang="en-US" altLang="zh-CN" sz="1800" dirty="0" smtClean="0"/>
              <a:t>(</a:t>
            </a:r>
            <a:r>
              <a:rPr lang="zh-CN" altLang="en-US" sz="1800" dirty="0" smtClean="0"/>
              <a:t>也</a:t>
            </a:r>
            <a:r>
              <a:rPr lang="zh-CN" altLang="en-US" sz="1800" dirty="0"/>
              <a:t>可以表示为文本</a:t>
            </a:r>
            <a:r>
              <a:rPr lang="zh-CN" altLang="en-US" sz="1800" dirty="0" smtClean="0"/>
              <a:t>文档</a:t>
            </a:r>
            <a:r>
              <a:rPr lang="en-US" altLang="zh-CN" sz="1800" dirty="0" smtClean="0"/>
              <a:t>)</a:t>
            </a:r>
            <a:endParaRPr lang="en-US" sz="1800" dirty="0" smtClean="0"/>
          </a:p>
          <a:p>
            <a:pPr lvl="1"/>
            <a:r>
              <a:rPr lang="zh-CN" altLang="en-US" sz="1600" dirty="0" smtClean="0"/>
              <a:t>关于物品基本特性的文本描述</a:t>
            </a:r>
            <a:endParaRPr lang="en-US" sz="1600" dirty="0"/>
          </a:p>
          <a:p>
            <a:pPr lvl="1"/>
            <a:r>
              <a:rPr lang="zh-CN" altLang="en-US" sz="1600" dirty="0" smtClean="0"/>
              <a:t>结构化内容：每个物品由相同的属性集描述</a:t>
            </a:r>
            <a:endParaRPr lang="en-US" altLang="zh-CN" sz="1600" dirty="0" smtClean="0"/>
          </a:p>
          <a:p>
            <a:pPr marL="457200" lvl="1" indent="0">
              <a:buNone/>
            </a:pPr>
            <a:r>
              <a:rPr lang="en-US" sz="1600" dirty="0" smtClean="0"/>
              <a:t/>
            </a:r>
            <a:br>
              <a:rPr lang="en-US" sz="1600" dirty="0" smtClean="0"/>
            </a:br>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zh-CN" altLang="en-US" sz="1600" dirty="0" smtClean="0"/>
              <a:t>非结构化的内容：自由的文本描述</a:t>
            </a:r>
            <a:endParaRPr lang="en-US" sz="1600" dirty="0" smtClean="0"/>
          </a:p>
        </p:txBody>
      </p:sp>
      <p:pic>
        <p:nvPicPr>
          <p:cNvPr id="1027" name="Picture 3" descr="C:\Users\Zeynep\Pictures\Recommender_Slides\book.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504" y="3501008"/>
            <a:ext cx="792088" cy="792088"/>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0" name="Tabelle 9"/>
          <p:cNvGraphicFramePr>
            <a:graphicFrameLocks noGrp="1"/>
          </p:cNvGraphicFramePr>
          <p:nvPr>
            <p:extLst>
              <p:ext uri="{D42A27DB-BD31-4B8C-83A1-F6EECF244321}">
                <p14:modId xmlns="" xmlns:p14="http://schemas.microsoft.com/office/powerpoint/2010/main" val="672650876"/>
              </p:ext>
            </p:extLst>
          </p:nvPr>
        </p:nvGraphicFramePr>
        <p:xfrm>
          <a:off x="1043608" y="3501008"/>
          <a:ext cx="7632848" cy="1974359"/>
        </p:xfrm>
        <a:graphic>
          <a:graphicData uri="http://schemas.openxmlformats.org/drawingml/2006/table">
            <a:tbl>
              <a:tblPr firstRow="1" bandRow="1">
                <a:tableStyleId>{5C22544A-7EE6-4342-B048-85BDC9FD1C3A}</a:tableStyleId>
              </a:tblPr>
              <a:tblGrid>
                <a:gridCol w="1130261"/>
                <a:gridCol w="1130261"/>
                <a:gridCol w="1130261"/>
                <a:gridCol w="1130261"/>
                <a:gridCol w="1130261"/>
                <a:gridCol w="1981543"/>
              </a:tblGrid>
              <a:tr h="276820">
                <a:tc>
                  <a:txBody>
                    <a:bodyPr/>
                    <a:lstStyle/>
                    <a:p>
                      <a:r>
                        <a:rPr lang="de-DE" sz="1100" dirty="0" smtClean="0">
                          <a:solidFill>
                            <a:schemeClr val="bg1"/>
                          </a:solidFill>
                        </a:rPr>
                        <a:t>Title</a:t>
                      </a:r>
                      <a:endParaRPr lang="de-DE" sz="1100" dirty="0">
                        <a:solidFill>
                          <a:schemeClr val="bg1"/>
                        </a:solidFill>
                      </a:endParaRPr>
                    </a:p>
                  </a:txBody>
                  <a:tcPr marL="112640" marR="112640" marT="56320" marB="5632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a:txBody>
                    <a:bodyPr/>
                    <a:lstStyle/>
                    <a:p>
                      <a:r>
                        <a:rPr lang="de-DE" sz="1100" dirty="0" smtClean="0">
                          <a:solidFill>
                            <a:schemeClr val="bg1"/>
                          </a:solidFill>
                        </a:rPr>
                        <a:t>Genre</a:t>
                      </a:r>
                      <a:endParaRPr lang="de-DE" sz="1100" dirty="0">
                        <a:solidFill>
                          <a:schemeClr val="bg1"/>
                        </a:solidFill>
                      </a:endParaRPr>
                    </a:p>
                  </a:txBody>
                  <a:tcPr marL="112640" marR="112640" marT="56320" marB="56320">
                    <a:lnT w="12700" cap="flat" cmpd="sng" algn="ctr">
                      <a:solidFill>
                        <a:schemeClr val="tx1"/>
                      </a:solidFill>
                      <a:prstDash val="solid"/>
                      <a:round/>
                      <a:headEnd type="none" w="med" len="med"/>
                      <a:tailEnd type="none" w="med" len="med"/>
                    </a:lnT>
                    <a:solidFill>
                      <a:schemeClr val="tx1"/>
                    </a:solidFill>
                  </a:tcPr>
                </a:tc>
                <a:tc>
                  <a:txBody>
                    <a:bodyPr/>
                    <a:lstStyle/>
                    <a:p>
                      <a:r>
                        <a:rPr lang="de-DE" sz="1100" dirty="0" err="1" smtClean="0">
                          <a:solidFill>
                            <a:schemeClr val="bg1"/>
                          </a:solidFill>
                        </a:rPr>
                        <a:t>Author</a:t>
                      </a:r>
                      <a:endParaRPr lang="de-DE" sz="1100" dirty="0">
                        <a:solidFill>
                          <a:schemeClr val="bg1"/>
                        </a:solidFill>
                      </a:endParaRPr>
                    </a:p>
                  </a:txBody>
                  <a:tcPr marL="112640" marR="112640" marT="56320" marB="56320">
                    <a:lnT w="12700" cap="flat" cmpd="sng" algn="ctr">
                      <a:solidFill>
                        <a:schemeClr val="tx1"/>
                      </a:solidFill>
                      <a:prstDash val="solid"/>
                      <a:round/>
                      <a:headEnd type="none" w="med" len="med"/>
                      <a:tailEnd type="none" w="med" len="med"/>
                    </a:lnT>
                    <a:solidFill>
                      <a:schemeClr val="tx1"/>
                    </a:solidFill>
                  </a:tcPr>
                </a:tc>
                <a:tc>
                  <a:txBody>
                    <a:bodyPr/>
                    <a:lstStyle/>
                    <a:p>
                      <a:r>
                        <a:rPr lang="de-DE" sz="1100" dirty="0" smtClean="0">
                          <a:solidFill>
                            <a:schemeClr val="bg1"/>
                          </a:solidFill>
                        </a:rPr>
                        <a:t>Type</a:t>
                      </a:r>
                      <a:endParaRPr lang="de-DE" sz="1100" dirty="0">
                        <a:solidFill>
                          <a:schemeClr val="bg1"/>
                        </a:solidFill>
                      </a:endParaRPr>
                    </a:p>
                  </a:txBody>
                  <a:tcPr marL="112640" marR="112640" marT="56320" marB="56320">
                    <a:lnT w="12700" cap="flat" cmpd="sng" algn="ctr">
                      <a:solidFill>
                        <a:schemeClr val="tx1"/>
                      </a:solidFill>
                      <a:prstDash val="solid"/>
                      <a:round/>
                      <a:headEnd type="none" w="med" len="med"/>
                      <a:tailEnd type="none" w="med" len="med"/>
                    </a:lnT>
                    <a:solidFill>
                      <a:schemeClr val="tx1"/>
                    </a:solidFill>
                  </a:tcPr>
                </a:tc>
                <a:tc>
                  <a:txBody>
                    <a:bodyPr/>
                    <a:lstStyle/>
                    <a:p>
                      <a:r>
                        <a:rPr lang="de-DE" sz="1100" dirty="0" smtClean="0">
                          <a:solidFill>
                            <a:schemeClr val="bg1"/>
                          </a:solidFill>
                        </a:rPr>
                        <a:t>Price</a:t>
                      </a:r>
                      <a:endParaRPr lang="de-DE" sz="1100" dirty="0">
                        <a:solidFill>
                          <a:schemeClr val="bg1"/>
                        </a:solidFill>
                      </a:endParaRPr>
                    </a:p>
                  </a:txBody>
                  <a:tcPr marL="112640" marR="112640" marT="56320" marB="56320">
                    <a:lnT w="12700" cap="flat" cmpd="sng" algn="ctr">
                      <a:solidFill>
                        <a:schemeClr val="tx1"/>
                      </a:solidFill>
                      <a:prstDash val="solid"/>
                      <a:round/>
                      <a:headEnd type="none" w="med" len="med"/>
                      <a:tailEnd type="none" w="med" len="med"/>
                    </a:lnT>
                    <a:solidFill>
                      <a:schemeClr val="tx1"/>
                    </a:solidFill>
                  </a:tcPr>
                </a:tc>
                <a:tc>
                  <a:txBody>
                    <a:bodyPr/>
                    <a:lstStyle/>
                    <a:p>
                      <a:r>
                        <a:rPr lang="de-DE" sz="1100" dirty="0" err="1" smtClean="0">
                          <a:solidFill>
                            <a:schemeClr val="bg1"/>
                          </a:solidFill>
                        </a:rPr>
                        <a:t>Keywords</a:t>
                      </a:r>
                      <a:endParaRPr lang="de-DE" sz="1100" dirty="0">
                        <a:solidFill>
                          <a:schemeClr val="bg1"/>
                        </a:solidFill>
                      </a:endParaRPr>
                    </a:p>
                  </a:txBody>
                  <a:tcPr marL="112640" marR="112640" marT="56320" marB="5632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r>
              <a:tr h="605183">
                <a:tc>
                  <a:txBody>
                    <a:bodyPr/>
                    <a:lstStyle/>
                    <a:p>
                      <a:r>
                        <a:rPr lang="de-DE" sz="1100" dirty="0" smtClean="0"/>
                        <a:t>The </a:t>
                      </a:r>
                      <a:r>
                        <a:rPr lang="de-DE" sz="1100" dirty="0" err="1" smtClean="0"/>
                        <a:t>Night</a:t>
                      </a:r>
                      <a:r>
                        <a:rPr lang="de-DE" sz="1100" dirty="0" smtClean="0"/>
                        <a:t> </a:t>
                      </a:r>
                      <a:r>
                        <a:rPr lang="de-DE" sz="1100" dirty="0" err="1" smtClean="0"/>
                        <a:t>of</a:t>
                      </a:r>
                      <a:r>
                        <a:rPr lang="de-DE" sz="1100" dirty="0" smtClean="0"/>
                        <a:t> </a:t>
                      </a:r>
                      <a:r>
                        <a:rPr lang="de-DE" sz="1100" dirty="0" err="1" smtClean="0"/>
                        <a:t>the</a:t>
                      </a:r>
                      <a:r>
                        <a:rPr lang="de-DE" sz="1100" dirty="0" smtClean="0"/>
                        <a:t> </a:t>
                      </a:r>
                      <a:r>
                        <a:rPr lang="de-DE" sz="1100" dirty="0" err="1" smtClean="0"/>
                        <a:t>Gun</a:t>
                      </a:r>
                      <a:endParaRPr lang="de-DE" sz="1100" dirty="0"/>
                    </a:p>
                  </a:txBody>
                  <a:tcPr marL="112640" marR="112640" marT="56320" marB="56320">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100" dirty="0" err="1" smtClean="0"/>
                        <a:t>Memoir</a:t>
                      </a:r>
                      <a:endParaRPr lang="de-DE" sz="1100" dirty="0"/>
                    </a:p>
                  </a:txBody>
                  <a:tcPr marL="112640" marR="112640" marT="56320" marB="56320">
                    <a:solidFill>
                      <a:schemeClr val="bg1">
                        <a:lumMod val="75000"/>
                      </a:schemeClr>
                    </a:solidFill>
                  </a:tcPr>
                </a:tc>
                <a:tc>
                  <a:txBody>
                    <a:bodyPr/>
                    <a:lstStyle/>
                    <a:p>
                      <a:r>
                        <a:rPr lang="de-DE" sz="1100" dirty="0" smtClean="0"/>
                        <a:t>David Carr</a:t>
                      </a:r>
                      <a:endParaRPr lang="de-DE" sz="1100" dirty="0"/>
                    </a:p>
                  </a:txBody>
                  <a:tcPr marL="112640" marR="112640" marT="56320" marB="56320">
                    <a:solidFill>
                      <a:schemeClr val="bg1">
                        <a:lumMod val="75000"/>
                      </a:schemeClr>
                    </a:solidFill>
                  </a:tcPr>
                </a:tc>
                <a:tc>
                  <a:txBody>
                    <a:bodyPr/>
                    <a:lstStyle/>
                    <a:p>
                      <a:r>
                        <a:rPr lang="de-DE" sz="1100" dirty="0" smtClean="0"/>
                        <a:t>Paperback</a:t>
                      </a:r>
                      <a:endParaRPr lang="de-DE" sz="1100" dirty="0"/>
                    </a:p>
                  </a:txBody>
                  <a:tcPr marL="112640" marR="112640" marT="56320" marB="56320">
                    <a:solidFill>
                      <a:schemeClr val="bg1">
                        <a:lumMod val="75000"/>
                      </a:schemeClr>
                    </a:solidFill>
                  </a:tcPr>
                </a:tc>
                <a:tc>
                  <a:txBody>
                    <a:bodyPr/>
                    <a:lstStyle/>
                    <a:p>
                      <a:r>
                        <a:rPr lang="de-DE" sz="1100" dirty="0" smtClean="0"/>
                        <a:t>29.90</a:t>
                      </a:r>
                      <a:endParaRPr lang="de-DE" sz="1100" dirty="0"/>
                    </a:p>
                  </a:txBody>
                  <a:tcPr marL="112640" marR="112640" marT="56320" marB="56320">
                    <a:solidFill>
                      <a:schemeClr val="bg1">
                        <a:lumMod val="75000"/>
                      </a:schemeClr>
                    </a:solidFill>
                  </a:tcPr>
                </a:tc>
                <a:tc>
                  <a:txBody>
                    <a:bodyPr/>
                    <a:lstStyle/>
                    <a:p>
                      <a:r>
                        <a:rPr lang="de-DE" sz="1100" dirty="0" smtClean="0"/>
                        <a:t>Press </a:t>
                      </a:r>
                      <a:r>
                        <a:rPr lang="de-DE" sz="1100" dirty="0" err="1" smtClean="0"/>
                        <a:t>and</a:t>
                      </a:r>
                      <a:r>
                        <a:rPr lang="de-DE" sz="1100" dirty="0" smtClean="0"/>
                        <a:t> </a:t>
                      </a:r>
                      <a:r>
                        <a:rPr lang="de-DE" sz="1100" smtClean="0"/>
                        <a:t>journalism</a:t>
                      </a:r>
                      <a:r>
                        <a:rPr lang="de-DE" sz="1100" dirty="0" smtClean="0"/>
                        <a:t>, </a:t>
                      </a:r>
                      <a:r>
                        <a:rPr lang="de-DE" sz="1100" dirty="0" err="1" smtClean="0"/>
                        <a:t>drug</a:t>
                      </a:r>
                      <a:r>
                        <a:rPr lang="de-DE" sz="1100" dirty="0" smtClean="0"/>
                        <a:t> </a:t>
                      </a:r>
                      <a:r>
                        <a:rPr lang="de-DE" sz="1100" dirty="0" err="1" smtClean="0"/>
                        <a:t>addiction</a:t>
                      </a:r>
                      <a:r>
                        <a:rPr lang="de-DE" sz="1100" dirty="0" smtClean="0"/>
                        <a:t>, personal </a:t>
                      </a:r>
                      <a:r>
                        <a:rPr lang="de-DE" sz="1100" dirty="0" err="1" smtClean="0"/>
                        <a:t>memoirs</a:t>
                      </a:r>
                      <a:r>
                        <a:rPr lang="de-DE" sz="1100" dirty="0" smtClean="0"/>
                        <a:t>, New York</a:t>
                      </a:r>
                      <a:endParaRPr lang="de-DE" sz="1100" dirty="0"/>
                    </a:p>
                  </a:txBody>
                  <a:tcPr marL="112640" marR="112640" marT="56320" marB="56320">
                    <a:lnR w="12700" cap="flat" cmpd="sng" algn="ctr">
                      <a:solidFill>
                        <a:schemeClr val="tx1"/>
                      </a:solidFill>
                      <a:prstDash val="solid"/>
                      <a:round/>
                      <a:headEnd type="none" w="med" len="med"/>
                      <a:tailEnd type="none" w="med" len="med"/>
                    </a:lnR>
                    <a:solidFill>
                      <a:schemeClr val="bg1">
                        <a:lumMod val="75000"/>
                      </a:schemeClr>
                    </a:solidFill>
                  </a:tcPr>
                </a:tc>
              </a:tr>
              <a:tr h="605183">
                <a:tc>
                  <a:txBody>
                    <a:bodyPr/>
                    <a:lstStyle/>
                    <a:p>
                      <a:r>
                        <a:rPr lang="de-DE" sz="1100" dirty="0" smtClean="0"/>
                        <a:t>The </a:t>
                      </a:r>
                      <a:r>
                        <a:rPr lang="de-DE" sz="1100" dirty="0" err="1" smtClean="0"/>
                        <a:t>Lace</a:t>
                      </a:r>
                      <a:r>
                        <a:rPr lang="de-DE" sz="1100" dirty="0" smtClean="0"/>
                        <a:t> Reader</a:t>
                      </a:r>
                      <a:endParaRPr lang="de-DE" sz="1100" dirty="0"/>
                    </a:p>
                  </a:txBody>
                  <a:tcPr marL="112640" marR="112640" marT="56320" marB="56320">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100" dirty="0" smtClean="0"/>
                        <a:t>Fiction, </a:t>
                      </a:r>
                      <a:r>
                        <a:rPr lang="de-DE" sz="1100" dirty="0" err="1" smtClean="0"/>
                        <a:t>Mystery</a:t>
                      </a:r>
                      <a:endParaRPr lang="de-DE" sz="1100" dirty="0"/>
                    </a:p>
                  </a:txBody>
                  <a:tcPr marL="112640" marR="112640" marT="56320" marB="56320">
                    <a:solidFill>
                      <a:schemeClr val="bg1">
                        <a:lumMod val="85000"/>
                      </a:schemeClr>
                    </a:solidFill>
                  </a:tcPr>
                </a:tc>
                <a:tc>
                  <a:txBody>
                    <a:bodyPr/>
                    <a:lstStyle/>
                    <a:p>
                      <a:r>
                        <a:rPr lang="de-DE" sz="1100" dirty="0" err="1" smtClean="0"/>
                        <a:t>Brunonia</a:t>
                      </a:r>
                      <a:r>
                        <a:rPr lang="de-DE" sz="1100" dirty="0" smtClean="0"/>
                        <a:t> Barry</a:t>
                      </a:r>
                      <a:endParaRPr lang="de-DE" sz="1100" dirty="0"/>
                    </a:p>
                  </a:txBody>
                  <a:tcPr marL="112640" marR="112640" marT="56320" marB="56320">
                    <a:solidFill>
                      <a:schemeClr val="bg1">
                        <a:lumMod val="85000"/>
                      </a:schemeClr>
                    </a:solidFill>
                  </a:tcPr>
                </a:tc>
                <a:tc>
                  <a:txBody>
                    <a:bodyPr/>
                    <a:lstStyle/>
                    <a:p>
                      <a:r>
                        <a:rPr lang="de-DE" sz="1100" dirty="0" smtClean="0"/>
                        <a:t>Hardcover</a:t>
                      </a:r>
                      <a:endParaRPr lang="de-DE" sz="1100" dirty="0"/>
                    </a:p>
                  </a:txBody>
                  <a:tcPr marL="112640" marR="112640" marT="56320" marB="56320">
                    <a:solidFill>
                      <a:schemeClr val="bg1">
                        <a:lumMod val="85000"/>
                      </a:schemeClr>
                    </a:solidFill>
                  </a:tcPr>
                </a:tc>
                <a:tc>
                  <a:txBody>
                    <a:bodyPr/>
                    <a:lstStyle/>
                    <a:p>
                      <a:r>
                        <a:rPr lang="de-DE" sz="1100" dirty="0" smtClean="0"/>
                        <a:t>49.90</a:t>
                      </a:r>
                      <a:endParaRPr lang="de-DE" sz="1100" dirty="0"/>
                    </a:p>
                  </a:txBody>
                  <a:tcPr marL="112640" marR="112640" marT="56320" marB="56320">
                    <a:solidFill>
                      <a:schemeClr val="bg1">
                        <a:lumMod val="85000"/>
                      </a:schemeClr>
                    </a:solidFill>
                  </a:tcPr>
                </a:tc>
                <a:tc>
                  <a:txBody>
                    <a:bodyPr/>
                    <a:lstStyle/>
                    <a:p>
                      <a:r>
                        <a:rPr lang="de-DE" sz="1100" dirty="0" smtClean="0"/>
                        <a:t>American </a:t>
                      </a:r>
                      <a:r>
                        <a:rPr lang="de-DE" sz="1100" dirty="0" err="1" smtClean="0"/>
                        <a:t>contemporary</a:t>
                      </a:r>
                      <a:r>
                        <a:rPr lang="de-DE" sz="1100" baseline="0" dirty="0" smtClean="0"/>
                        <a:t> </a:t>
                      </a:r>
                      <a:r>
                        <a:rPr lang="de-DE" sz="1100" baseline="0" dirty="0" err="1" smtClean="0"/>
                        <a:t>fiction</a:t>
                      </a:r>
                      <a:r>
                        <a:rPr lang="de-DE" sz="1100" baseline="0" dirty="0" smtClean="0"/>
                        <a:t>, </a:t>
                      </a:r>
                      <a:r>
                        <a:rPr lang="de-DE" sz="1100" baseline="0" dirty="0" err="1" smtClean="0"/>
                        <a:t>detective</a:t>
                      </a:r>
                      <a:r>
                        <a:rPr lang="de-DE" sz="1100" baseline="0" dirty="0" smtClean="0"/>
                        <a:t>, </a:t>
                      </a:r>
                      <a:r>
                        <a:rPr lang="de-DE" sz="1100" baseline="0" dirty="0" err="1" smtClean="0"/>
                        <a:t>historical</a:t>
                      </a:r>
                      <a:endParaRPr lang="de-DE" sz="1100" dirty="0"/>
                    </a:p>
                  </a:txBody>
                  <a:tcPr marL="112640" marR="112640" marT="56320" marB="56320">
                    <a:lnR w="12700" cap="flat" cmpd="sng" algn="ctr">
                      <a:solidFill>
                        <a:schemeClr val="tx1"/>
                      </a:solidFill>
                      <a:prstDash val="solid"/>
                      <a:round/>
                      <a:headEnd type="none" w="med" len="med"/>
                      <a:tailEnd type="none" w="med" len="med"/>
                    </a:lnR>
                    <a:solidFill>
                      <a:schemeClr val="bg1">
                        <a:lumMod val="85000"/>
                      </a:schemeClr>
                    </a:solidFill>
                  </a:tcPr>
                </a:tc>
              </a:tr>
              <a:tr h="462959">
                <a:tc>
                  <a:txBody>
                    <a:bodyPr/>
                    <a:lstStyle/>
                    <a:p>
                      <a:r>
                        <a:rPr lang="de-DE" sz="1100" dirty="0" err="1" smtClean="0"/>
                        <a:t>Into</a:t>
                      </a:r>
                      <a:r>
                        <a:rPr lang="de-DE" sz="1100" dirty="0" smtClean="0"/>
                        <a:t> </a:t>
                      </a:r>
                      <a:r>
                        <a:rPr lang="de-DE" sz="1100" dirty="0" err="1" smtClean="0"/>
                        <a:t>the</a:t>
                      </a:r>
                      <a:r>
                        <a:rPr lang="de-DE" sz="1100" dirty="0" smtClean="0"/>
                        <a:t> </a:t>
                      </a:r>
                      <a:r>
                        <a:rPr lang="de-DE" sz="1100" dirty="0" err="1" smtClean="0"/>
                        <a:t>Fire</a:t>
                      </a:r>
                      <a:endParaRPr lang="de-DE" sz="1100" dirty="0"/>
                    </a:p>
                  </a:txBody>
                  <a:tcPr marL="112640" marR="112640" marT="56320" marB="5632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100" dirty="0" err="1" smtClean="0"/>
                        <a:t>Romance</a:t>
                      </a:r>
                      <a:r>
                        <a:rPr lang="de-DE" sz="1100" dirty="0" smtClean="0"/>
                        <a:t>, </a:t>
                      </a:r>
                      <a:r>
                        <a:rPr lang="de-DE" sz="1100" dirty="0" err="1" smtClean="0"/>
                        <a:t>Suspense</a:t>
                      </a:r>
                      <a:endParaRPr lang="de-DE" sz="1100" dirty="0"/>
                    </a:p>
                  </a:txBody>
                  <a:tcPr marL="112640" marR="112640" marT="56320" marB="56320">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100" dirty="0" smtClean="0"/>
                        <a:t>Suzanne Brockmann</a:t>
                      </a:r>
                      <a:endParaRPr lang="de-DE" sz="1100" dirty="0"/>
                    </a:p>
                  </a:txBody>
                  <a:tcPr marL="112640" marR="112640" marT="56320" marB="56320">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100" dirty="0" smtClean="0"/>
                        <a:t>Hardcover</a:t>
                      </a:r>
                      <a:endParaRPr lang="de-DE" sz="1100" dirty="0"/>
                    </a:p>
                  </a:txBody>
                  <a:tcPr marL="112640" marR="112640" marT="56320" marB="56320">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100" dirty="0" smtClean="0"/>
                        <a:t>45.90</a:t>
                      </a:r>
                      <a:endParaRPr lang="de-DE" sz="1100" dirty="0"/>
                    </a:p>
                  </a:txBody>
                  <a:tcPr marL="112640" marR="112640" marT="56320" marB="56320">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100" dirty="0" smtClean="0"/>
                        <a:t>American </a:t>
                      </a:r>
                      <a:r>
                        <a:rPr lang="de-DE" sz="1100" dirty="0" err="1" smtClean="0"/>
                        <a:t>fiction</a:t>
                      </a:r>
                      <a:r>
                        <a:rPr lang="de-DE" sz="1100" dirty="0" smtClean="0"/>
                        <a:t>,</a:t>
                      </a:r>
                      <a:r>
                        <a:rPr lang="de-DE" sz="1100" baseline="0" dirty="0" smtClean="0"/>
                        <a:t> </a:t>
                      </a:r>
                      <a:r>
                        <a:rPr lang="de-DE" sz="1100" baseline="0" dirty="0" err="1" smtClean="0"/>
                        <a:t>murder</a:t>
                      </a:r>
                      <a:r>
                        <a:rPr lang="de-DE" sz="1100" baseline="0" dirty="0" smtClean="0"/>
                        <a:t>, neo-</a:t>
                      </a:r>
                      <a:r>
                        <a:rPr lang="de-DE" sz="1100" baseline="0" dirty="0" err="1" smtClean="0"/>
                        <a:t>Nazism</a:t>
                      </a:r>
                      <a:endParaRPr lang="de-DE" sz="1100" dirty="0"/>
                    </a:p>
                  </a:txBody>
                  <a:tcPr marL="112640" marR="112640" marT="56320" marB="5632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8" name="Abgerundetes Rechteck 7"/>
          <p:cNvSpPr/>
          <p:nvPr/>
        </p:nvSpPr>
        <p:spPr bwMode="auto">
          <a:xfrm>
            <a:off x="899592" y="3429000"/>
            <a:ext cx="8005188" cy="416903"/>
          </a:xfrm>
          <a:prstGeom prst="round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5" name="Abgerundetes Rechteck 14"/>
          <p:cNvSpPr/>
          <p:nvPr/>
        </p:nvSpPr>
        <p:spPr bwMode="auto">
          <a:xfrm>
            <a:off x="5661645" y="3074167"/>
            <a:ext cx="942768" cy="25202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smtClean="0"/>
              <a:t>属性集</a:t>
            </a:r>
            <a:endParaRPr kumimoji="0" lang="en-US" sz="1200" b="1" i="0" u="none" strike="noStrike" cap="none" normalizeH="0" baseline="0" dirty="0" smtClean="0">
              <a:ln>
                <a:noFill/>
              </a:ln>
              <a:solidFill>
                <a:schemeClr val="tx1"/>
              </a:solidFill>
              <a:effectLst/>
            </a:endParaRPr>
          </a:p>
        </p:txBody>
      </p:sp>
      <p:cxnSp>
        <p:nvCxnSpPr>
          <p:cNvPr id="13" name="Gerade Verbindung 12"/>
          <p:cNvCxnSpPr>
            <a:stCxn id="15" idx="3"/>
          </p:cNvCxnSpPr>
          <p:nvPr/>
        </p:nvCxnSpPr>
        <p:spPr bwMode="auto">
          <a:xfrm>
            <a:off x="6604413" y="3200181"/>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Gerade Verbindung mit Pfeil 15"/>
          <p:cNvCxnSpPr/>
          <p:nvPr/>
        </p:nvCxnSpPr>
        <p:spPr bwMode="auto">
          <a:xfrm>
            <a:off x="6804248" y="3200181"/>
            <a:ext cx="0" cy="22881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 xmlns:p14="http://schemas.microsoft.com/office/powerpoint/2010/main" val="1339878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heel(1)">
                                      <p:cBhvr>
                                        <p:cTn id="11"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557783" y="1322766"/>
            <a:ext cx="8229600" cy="43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zh-CN" altLang="en-US" sz="1800" dirty="0" smtClean="0"/>
              <a:t>物品描述</a:t>
            </a:r>
            <a:endParaRPr lang="en-US" sz="1800" dirty="0" smtClean="0"/>
          </a:p>
        </p:txBody>
      </p:sp>
      <p:sp>
        <p:nvSpPr>
          <p:cNvPr id="8194" name="Rectangle 2"/>
          <p:cNvSpPr>
            <a:spLocks noGrp="1" noChangeArrowheads="1"/>
          </p:cNvSpPr>
          <p:nvPr>
            <p:ph type="title"/>
          </p:nvPr>
        </p:nvSpPr>
        <p:spPr/>
        <p:txBody>
          <a:bodyPr/>
          <a:lstStyle/>
          <a:p>
            <a:r>
              <a:rPr lang="zh-CN" altLang="en-US" dirty="0" smtClean="0"/>
              <a:t>物品和内容表示方法、用户和物品的相似度</a:t>
            </a:r>
            <a:endParaRPr lang="en-US" dirty="0" smtClean="0"/>
          </a:p>
        </p:txBody>
      </p:sp>
      <p:sp>
        <p:nvSpPr>
          <p:cNvPr id="4099" name="Rectangle 3"/>
          <p:cNvSpPr>
            <a:spLocks noGrp="1" noChangeArrowheads="1"/>
          </p:cNvSpPr>
          <p:nvPr>
            <p:ph type="body" idx="1"/>
          </p:nvPr>
        </p:nvSpPr>
        <p:spPr>
          <a:xfrm>
            <a:off x="323528" y="5085184"/>
            <a:ext cx="4626893" cy="1224136"/>
          </a:xfrm>
        </p:spPr>
        <p:txBody>
          <a:bodyPr>
            <a:normAutofit fontScale="85000" lnSpcReduction="20000"/>
          </a:bodyPr>
          <a:lstStyle/>
          <a:p>
            <a:r>
              <a:rPr lang="zh-CN" altLang="en-US" dirty="0" smtClean="0"/>
              <a:t>简单方法</a:t>
            </a:r>
            <a:endParaRPr lang="en-US" dirty="0"/>
          </a:p>
          <a:p>
            <a:pPr lvl="1"/>
            <a:r>
              <a:rPr lang="zh-CN" altLang="en-US" dirty="0" smtClean="0"/>
              <a:t>基于关键字重叠度，来计算用户和未见过的</a:t>
            </a:r>
            <a:endParaRPr lang="en-US" altLang="zh-CN" dirty="0" smtClean="0"/>
          </a:p>
          <a:p>
            <a:pPr lvl="1">
              <a:buNone/>
            </a:pPr>
            <a:r>
              <a:rPr lang="zh-CN" altLang="en-US" dirty="0" smtClean="0"/>
              <a:t>       物品之间的相似度</a:t>
            </a:r>
            <a:r>
              <a:rPr lang="en-US" altLang="zh-CN" dirty="0" smtClean="0"/>
              <a:t>(</a:t>
            </a:r>
            <a:r>
              <a:rPr lang="zh-CN" altLang="en-US" dirty="0" smtClean="0"/>
              <a:t>例如</a:t>
            </a:r>
            <a:r>
              <a:rPr lang="en-US" altLang="zh-CN" dirty="0" smtClean="0"/>
              <a:t>Dice</a:t>
            </a:r>
            <a:r>
              <a:rPr lang="zh-CN" altLang="en-US" dirty="0" smtClean="0"/>
              <a:t>系数</a:t>
            </a:r>
            <a:r>
              <a:rPr lang="en-US" altLang="zh-CN" dirty="0" smtClean="0"/>
              <a:t>)</a:t>
            </a:r>
            <a:r>
              <a:rPr lang="en-US" dirty="0" smtClean="0"/>
              <a:t/>
            </a:r>
            <a:br>
              <a:rPr lang="en-US" dirty="0" smtClean="0"/>
            </a:br>
            <a:endParaRPr lang="en-US" dirty="0"/>
          </a:p>
          <a:p>
            <a:pPr lvl="1"/>
            <a:r>
              <a:rPr lang="zh-CN" altLang="en-US" dirty="0" smtClean="0"/>
              <a:t>或使用多种属性来计算相似度</a:t>
            </a:r>
            <a:endParaRPr lang="en-US" dirty="0"/>
          </a:p>
          <a:p>
            <a:endParaRPr lang="en-US" sz="1800" dirty="0" smtClean="0"/>
          </a:p>
        </p:txBody>
      </p:sp>
      <p:graphicFrame>
        <p:nvGraphicFramePr>
          <p:cNvPr id="4" name="Tabelle 3"/>
          <p:cNvGraphicFramePr>
            <a:graphicFrameLocks noGrp="1"/>
          </p:cNvGraphicFramePr>
          <p:nvPr>
            <p:extLst>
              <p:ext uri="{D42A27DB-BD31-4B8C-83A1-F6EECF244321}">
                <p14:modId xmlns="" xmlns:p14="http://schemas.microsoft.com/office/powerpoint/2010/main" val="1624686986"/>
              </p:ext>
            </p:extLst>
          </p:nvPr>
        </p:nvGraphicFramePr>
        <p:xfrm>
          <a:off x="1115616" y="1799820"/>
          <a:ext cx="6061715" cy="1702173"/>
        </p:xfrm>
        <a:graphic>
          <a:graphicData uri="http://schemas.openxmlformats.org/drawingml/2006/table">
            <a:tbl>
              <a:tblPr firstRow="1" bandRow="1">
                <a:tableStyleId>{5C22544A-7EE6-4342-B048-85BDC9FD1C3A}</a:tableStyleId>
              </a:tblPr>
              <a:tblGrid>
                <a:gridCol w="897610"/>
                <a:gridCol w="830582"/>
                <a:gridCol w="964638"/>
                <a:gridCol w="897610"/>
                <a:gridCol w="586024"/>
                <a:gridCol w="1885251"/>
              </a:tblGrid>
              <a:tr h="214617">
                <a:tc>
                  <a:txBody>
                    <a:bodyPr/>
                    <a:lstStyle/>
                    <a:p>
                      <a:r>
                        <a:rPr lang="de-DE" sz="800" dirty="0" smtClean="0">
                          <a:solidFill>
                            <a:schemeClr val="bg1"/>
                          </a:solidFill>
                        </a:rPr>
                        <a:t>Title</a:t>
                      </a:r>
                      <a:endParaRPr lang="de-DE" sz="800" dirty="0">
                        <a:solidFill>
                          <a:schemeClr val="bg1"/>
                        </a:solidFill>
                      </a:endParaRPr>
                    </a:p>
                  </a:txBody>
                  <a:tcPr marL="89455" marR="89455" marT="44726" marB="4472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a:txBody>
                    <a:bodyPr/>
                    <a:lstStyle/>
                    <a:p>
                      <a:r>
                        <a:rPr lang="de-DE" sz="800" dirty="0" smtClean="0">
                          <a:solidFill>
                            <a:schemeClr val="bg1"/>
                          </a:solidFill>
                        </a:rPr>
                        <a:t>Genre</a:t>
                      </a:r>
                      <a:endParaRPr lang="de-DE" sz="800" dirty="0">
                        <a:solidFill>
                          <a:schemeClr val="bg1"/>
                        </a:solidFill>
                      </a:endParaRPr>
                    </a:p>
                  </a:txBody>
                  <a:tcPr marL="89455" marR="89455" marT="44726" marB="44726">
                    <a:lnT w="12700" cap="flat" cmpd="sng" algn="ctr">
                      <a:solidFill>
                        <a:schemeClr val="tx1"/>
                      </a:solidFill>
                      <a:prstDash val="solid"/>
                      <a:round/>
                      <a:headEnd type="none" w="med" len="med"/>
                      <a:tailEnd type="none" w="med" len="med"/>
                    </a:lnT>
                    <a:solidFill>
                      <a:schemeClr val="tx1"/>
                    </a:solidFill>
                  </a:tcPr>
                </a:tc>
                <a:tc>
                  <a:txBody>
                    <a:bodyPr/>
                    <a:lstStyle/>
                    <a:p>
                      <a:r>
                        <a:rPr lang="de-DE" sz="800" dirty="0" err="1" smtClean="0">
                          <a:solidFill>
                            <a:schemeClr val="bg1"/>
                          </a:solidFill>
                        </a:rPr>
                        <a:t>Author</a:t>
                      </a:r>
                      <a:endParaRPr lang="de-DE" sz="800" dirty="0">
                        <a:solidFill>
                          <a:schemeClr val="bg1"/>
                        </a:solidFill>
                      </a:endParaRPr>
                    </a:p>
                  </a:txBody>
                  <a:tcPr marL="89455" marR="89455" marT="44726" marB="44726">
                    <a:lnT w="12700" cap="flat" cmpd="sng" algn="ctr">
                      <a:solidFill>
                        <a:schemeClr val="tx1"/>
                      </a:solidFill>
                      <a:prstDash val="solid"/>
                      <a:round/>
                      <a:headEnd type="none" w="med" len="med"/>
                      <a:tailEnd type="none" w="med" len="med"/>
                    </a:lnT>
                    <a:solidFill>
                      <a:schemeClr val="tx1"/>
                    </a:solidFill>
                  </a:tcPr>
                </a:tc>
                <a:tc>
                  <a:txBody>
                    <a:bodyPr/>
                    <a:lstStyle/>
                    <a:p>
                      <a:r>
                        <a:rPr lang="de-DE" sz="800" dirty="0" smtClean="0">
                          <a:solidFill>
                            <a:schemeClr val="bg1"/>
                          </a:solidFill>
                        </a:rPr>
                        <a:t>Type</a:t>
                      </a:r>
                      <a:endParaRPr lang="de-DE" sz="800" dirty="0">
                        <a:solidFill>
                          <a:schemeClr val="bg1"/>
                        </a:solidFill>
                      </a:endParaRPr>
                    </a:p>
                  </a:txBody>
                  <a:tcPr marL="89455" marR="89455" marT="44726" marB="44726">
                    <a:lnT w="12700" cap="flat" cmpd="sng" algn="ctr">
                      <a:solidFill>
                        <a:schemeClr val="tx1"/>
                      </a:solidFill>
                      <a:prstDash val="solid"/>
                      <a:round/>
                      <a:headEnd type="none" w="med" len="med"/>
                      <a:tailEnd type="none" w="med" len="med"/>
                    </a:lnT>
                    <a:solidFill>
                      <a:schemeClr val="tx1"/>
                    </a:solidFill>
                  </a:tcPr>
                </a:tc>
                <a:tc>
                  <a:txBody>
                    <a:bodyPr/>
                    <a:lstStyle/>
                    <a:p>
                      <a:r>
                        <a:rPr lang="de-DE" sz="800" dirty="0" smtClean="0">
                          <a:solidFill>
                            <a:schemeClr val="bg1"/>
                          </a:solidFill>
                        </a:rPr>
                        <a:t>Price</a:t>
                      </a:r>
                      <a:endParaRPr lang="de-DE" sz="800" dirty="0">
                        <a:solidFill>
                          <a:schemeClr val="bg1"/>
                        </a:solidFill>
                      </a:endParaRPr>
                    </a:p>
                  </a:txBody>
                  <a:tcPr marL="89455" marR="89455" marT="44726" marB="44726">
                    <a:lnT w="12700" cap="flat" cmpd="sng" algn="ctr">
                      <a:solidFill>
                        <a:schemeClr val="tx1"/>
                      </a:solidFill>
                      <a:prstDash val="solid"/>
                      <a:round/>
                      <a:headEnd type="none" w="med" len="med"/>
                      <a:tailEnd type="none" w="med" len="med"/>
                    </a:lnT>
                    <a:solidFill>
                      <a:schemeClr val="tx1"/>
                    </a:solidFill>
                  </a:tcPr>
                </a:tc>
                <a:tc>
                  <a:txBody>
                    <a:bodyPr/>
                    <a:lstStyle/>
                    <a:p>
                      <a:r>
                        <a:rPr lang="de-DE" sz="800" dirty="0" err="1" smtClean="0">
                          <a:solidFill>
                            <a:schemeClr val="bg1"/>
                          </a:solidFill>
                        </a:rPr>
                        <a:t>Keywords</a:t>
                      </a:r>
                      <a:endParaRPr lang="de-DE" sz="800" dirty="0">
                        <a:solidFill>
                          <a:schemeClr val="bg1"/>
                        </a:solidFill>
                      </a:endParaRPr>
                    </a:p>
                  </a:txBody>
                  <a:tcPr marL="89455" marR="89455" marT="44726" marB="4472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r>
              <a:tr h="464943">
                <a:tc>
                  <a:txBody>
                    <a:bodyPr/>
                    <a:lstStyle/>
                    <a:p>
                      <a:r>
                        <a:rPr lang="de-DE" sz="1000" dirty="0" smtClean="0"/>
                        <a:t>The </a:t>
                      </a:r>
                      <a:r>
                        <a:rPr lang="de-DE" sz="1000" dirty="0" err="1" smtClean="0"/>
                        <a:t>Night</a:t>
                      </a:r>
                      <a:r>
                        <a:rPr lang="de-DE" sz="1000" dirty="0" smtClean="0"/>
                        <a:t> </a:t>
                      </a:r>
                      <a:r>
                        <a:rPr lang="de-DE" sz="1000" dirty="0" err="1" smtClean="0"/>
                        <a:t>of</a:t>
                      </a:r>
                      <a:r>
                        <a:rPr lang="de-DE" sz="1000" dirty="0" smtClean="0"/>
                        <a:t> </a:t>
                      </a:r>
                      <a:r>
                        <a:rPr lang="de-DE" sz="1000" dirty="0" err="1" smtClean="0"/>
                        <a:t>the</a:t>
                      </a:r>
                      <a:r>
                        <a:rPr lang="de-DE" sz="1000" dirty="0" smtClean="0"/>
                        <a:t> </a:t>
                      </a:r>
                      <a:r>
                        <a:rPr lang="de-DE" sz="1000" dirty="0" err="1" smtClean="0"/>
                        <a:t>Gun</a:t>
                      </a:r>
                      <a:endParaRPr lang="de-DE" sz="1000" dirty="0"/>
                    </a:p>
                  </a:txBody>
                  <a:tcPr marL="89455" marR="89455" marT="44726" marB="44726">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000" dirty="0" err="1" smtClean="0"/>
                        <a:t>Memoir</a:t>
                      </a:r>
                      <a:endParaRPr lang="de-DE" sz="1000" dirty="0"/>
                    </a:p>
                  </a:txBody>
                  <a:tcPr marL="89455" marR="89455" marT="44726" marB="44726">
                    <a:solidFill>
                      <a:schemeClr val="bg1">
                        <a:lumMod val="75000"/>
                      </a:schemeClr>
                    </a:solidFill>
                  </a:tcPr>
                </a:tc>
                <a:tc>
                  <a:txBody>
                    <a:bodyPr/>
                    <a:lstStyle/>
                    <a:p>
                      <a:r>
                        <a:rPr lang="de-DE" sz="1000" dirty="0" smtClean="0"/>
                        <a:t>David Carr</a:t>
                      </a:r>
                      <a:endParaRPr lang="de-DE" sz="1000" dirty="0"/>
                    </a:p>
                  </a:txBody>
                  <a:tcPr marL="89455" marR="89455" marT="44726" marB="44726">
                    <a:solidFill>
                      <a:schemeClr val="bg1">
                        <a:lumMod val="75000"/>
                      </a:schemeClr>
                    </a:solidFill>
                  </a:tcPr>
                </a:tc>
                <a:tc>
                  <a:txBody>
                    <a:bodyPr/>
                    <a:lstStyle/>
                    <a:p>
                      <a:r>
                        <a:rPr lang="de-DE" sz="1000" dirty="0" smtClean="0"/>
                        <a:t>Paperback</a:t>
                      </a:r>
                      <a:endParaRPr lang="de-DE" sz="1000" dirty="0"/>
                    </a:p>
                  </a:txBody>
                  <a:tcPr marL="89455" marR="89455" marT="44726" marB="44726">
                    <a:solidFill>
                      <a:schemeClr val="bg1">
                        <a:lumMod val="75000"/>
                      </a:schemeClr>
                    </a:solidFill>
                  </a:tcPr>
                </a:tc>
                <a:tc>
                  <a:txBody>
                    <a:bodyPr/>
                    <a:lstStyle/>
                    <a:p>
                      <a:r>
                        <a:rPr lang="de-DE" sz="1000" dirty="0" smtClean="0"/>
                        <a:t>29.90</a:t>
                      </a:r>
                      <a:endParaRPr lang="de-DE" sz="1000" dirty="0"/>
                    </a:p>
                  </a:txBody>
                  <a:tcPr marL="89455" marR="89455" marT="44726" marB="44726">
                    <a:solidFill>
                      <a:schemeClr val="bg1">
                        <a:lumMod val="75000"/>
                      </a:schemeClr>
                    </a:solidFill>
                  </a:tcPr>
                </a:tc>
                <a:tc>
                  <a:txBody>
                    <a:bodyPr/>
                    <a:lstStyle/>
                    <a:p>
                      <a:r>
                        <a:rPr lang="de-DE" sz="1000" dirty="0" smtClean="0"/>
                        <a:t>Press </a:t>
                      </a:r>
                      <a:r>
                        <a:rPr lang="de-DE" sz="1000" dirty="0" err="1" smtClean="0"/>
                        <a:t>and</a:t>
                      </a:r>
                      <a:r>
                        <a:rPr lang="de-DE" sz="1000" dirty="0" smtClean="0"/>
                        <a:t> </a:t>
                      </a:r>
                      <a:r>
                        <a:rPr lang="de-DE" sz="1000" dirty="0" err="1" smtClean="0"/>
                        <a:t>journalism</a:t>
                      </a:r>
                      <a:r>
                        <a:rPr lang="de-DE" sz="1000" dirty="0" smtClean="0"/>
                        <a:t>, </a:t>
                      </a:r>
                      <a:r>
                        <a:rPr lang="de-DE" sz="1000" dirty="0" err="1" smtClean="0"/>
                        <a:t>drug</a:t>
                      </a:r>
                      <a:r>
                        <a:rPr lang="de-DE" sz="1000" dirty="0" smtClean="0"/>
                        <a:t> </a:t>
                      </a:r>
                      <a:r>
                        <a:rPr lang="de-DE" sz="1000" dirty="0" err="1" smtClean="0"/>
                        <a:t>addiction</a:t>
                      </a:r>
                      <a:r>
                        <a:rPr lang="de-DE" sz="1000" dirty="0" smtClean="0"/>
                        <a:t>, personal </a:t>
                      </a:r>
                      <a:r>
                        <a:rPr lang="de-DE" sz="1000" dirty="0" err="1" smtClean="0"/>
                        <a:t>memoirs</a:t>
                      </a:r>
                      <a:r>
                        <a:rPr lang="de-DE" sz="1000" dirty="0" smtClean="0"/>
                        <a:t>, New York</a:t>
                      </a:r>
                      <a:endParaRPr lang="de-DE" sz="1000" dirty="0"/>
                    </a:p>
                  </a:txBody>
                  <a:tcPr marL="89455" marR="89455" marT="44726" marB="44726">
                    <a:lnR w="12700" cap="flat" cmpd="sng" algn="ctr">
                      <a:solidFill>
                        <a:schemeClr val="tx1"/>
                      </a:solidFill>
                      <a:prstDash val="solid"/>
                      <a:round/>
                      <a:headEnd type="none" w="med" len="med"/>
                      <a:tailEnd type="none" w="med" len="med"/>
                    </a:lnR>
                    <a:solidFill>
                      <a:schemeClr val="bg1">
                        <a:lumMod val="75000"/>
                      </a:schemeClr>
                    </a:solidFill>
                  </a:tcPr>
                </a:tc>
              </a:tr>
              <a:tr h="464943">
                <a:tc>
                  <a:txBody>
                    <a:bodyPr/>
                    <a:lstStyle/>
                    <a:p>
                      <a:r>
                        <a:rPr lang="de-DE" sz="1000" dirty="0" smtClean="0"/>
                        <a:t>The </a:t>
                      </a:r>
                      <a:r>
                        <a:rPr lang="de-DE" sz="1000" dirty="0" err="1" smtClean="0"/>
                        <a:t>Lace</a:t>
                      </a:r>
                      <a:r>
                        <a:rPr lang="de-DE" sz="1000" dirty="0" smtClean="0"/>
                        <a:t> Reader</a:t>
                      </a:r>
                      <a:endParaRPr lang="de-DE" sz="1000" dirty="0"/>
                    </a:p>
                  </a:txBody>
                  <a:tcPr marL="89455" marR="89455" marT="44726" marB="44726">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000" dirty="0" smtClean="0"/>
                        <a:t>Fiction, </a:t>
                      </a:r>
                      <a:r>
                        <a:rPr lang="de-DE" sz="1000" dirty="0" err="1" smtClean="0"/>
                        <a:t>Mystery</a:t>
                      </a:r>
                      <a:endParaRPr lang="de-DE" sz="1000" dirty="0"/>
                    </a:p>
                  </a:txBody>
                  <a:tcPr marL="89455" marR="89455" marT="44726" marB="44726">
                    <a:solidFill>
                      <a:schemeClr val="bg1">
                        <a:lumMod val="85000"/>
                      </a:schemeClr>
                    </a:solidFill>
                  </a:tcPr>
                </a:tc>
                <a:tc>
                  <a:txBody>
                    <a:bodyPr/>
                    <a:lstStyle/>
                    <a:p>
                      <a:r>
                        <a:rPr lang="de-DE" sz="1000" dirty="0" err="1" smtClean="0"/>
                        <a:t>Brunonia</a:t>
                      </a:r>
                      <a:r>
                        <a:rPr lang="de-DE" sz="1000" dirty="0" smtClean="0"/>
                        <a:t> Barry</a:t>
                      </a:r>
                      <a:endParaRPr lang="de-DE" sz="1000" dirty="0"/>
                    </a:p>
                  </a:txBody>
                  <a:tcPr marL="89455" marR="89455" marT="44726" marB="44726">
                    <a:solidFill>
                      <a:schemeClr val="bg1">
                        <a:lumMod val="85000"/>
                      </a:schemeClr>
                    </a:solidFill>
                  </a:tcPr>
                </a:tc>
                <a:tc>
                  <a:txBody>
                    <a:bodyPr/>
                    <a:lstStyle/>
                    <a:p>
                      <a:r>
                        <a:rPr lang="de-DE" sz="1000" dirty="0" smtClean="0"/>
                        <a:t>Hardcover</a:t>
                      </a:r>
                      <a:endParaRPr lang="de-DE" sz="1000" dirty="0"/>
                    </a:p>
                  </a:txBody>
                  <a:tcPr marL="89455" marR="89455" marT="44726" marB="44726">
                    <a:solidFill>
                      <a:schemeClr val="bg1">
                        <a:lumMod val="85000"/>
                      </a:schemeClr>
                    </a:solidFill>
                  </a:tcPr>
                </a:tc>
                <a:tc>
                  <a:txBody>
                    <a:bodyPr/>
                    <a:lstStyle/>
                    <a:p>
                      <a:r>
                        <a:rPr lang="de-DE" sz="1000" dirty="0" smtClean="0"/>
                        <a:t>49.90</a:t>
                      </a:r>
                      <a:endParaRPr lang="de-DE" sz="1000" dirty="0"/>
                    </a:p>
                  </a:txBody>
                  <a:tcPr marL="89455" marR="89455" marT="44726" marB="44726">
                    <a:solidFill>
                      <a:schemeClr val="bg1">
                        <a:lumMod val="85000"/>
                      </a:schemeClr>
                    </a:solidFill>
                  </a:tcPr>
                </a:tc>
                <a:tc>
                  <a:txBody>
                    <a:bodyPr/>
                    <a:lstStyle/>
                    <a:p>
                      <a:r>
                        <a:rPr lang="de-DE" sz="1000" dirty="0" smtClean="0"/>
                        <a:t>American </a:t>
                      </a:r>
                      <a:r>
                        <a:rPr lang="de-DE" sz="1000" dirty="0" err="1" smtClean="0"/>
                        <a:t>contemporary</a:t>
                      </a:r>
                      <a:r>
                        <a:rPr lang="de-DE" sz="1000" baseline="0" dirty="0" smtClean="0"/>
                        <a:t> </a:t>
                      </a:r>
                      <a:r>
                        <a:rPr lang="de-DE" sz="1000" baseline="0" dirty="0" err="1" smtClean="0"/>
                        <a:t>fiction</a:t>
                      </a:r>
                      <a:r>
                        <a:rPr lang="de-DE" sz="1000" baseline="0" dirty="0" smtClean="0"/>
                        <a:t>, </a:t>
                      </a:r>
                      <a:r>
                        <a:rPr lang="de-DE" sz="1000" baseline="0" dirty="0" err="1" smtClean="0"/>
                        <a:t>detective</a:t>
                      </a:r>
                      <a:r>
                        <a:rPr lang="de-DE" sz="1000" baseline="0" dirty="0" smtClean="0"/>
                        <a:t>, </a:t>
                      </a:r>
                      <a:r>
                        <a:rPr lang="de-DE" sz="1000" baseline="0" dirty="0" err="1" smtClean="0"/>
                        <a:t>historical</a:t>
                      </a:r>
                      <a:endParaRPr lang="de-DE" sz="1000" dirty="0"/>
                    </a:p>
                  </a:txBody>
                  <a:tcPr marL="89455" marR="89455" marT="44726" marB="44726">
                    <a:lnR w="12700" cap="flat" cmpd="sng" algn="ctr">
                      <a:solidFill>
                        <a:schemeClr val="tx1"/>
                      </a:solidFill>
                      <a:prstDash val="solid"/>
                      <a:round/>
                      <a:headEnd type="none" w="med" len="med"/>
                      <a:tailEnd type="none" w="med" len="med"/>
                    </a:lnR>
                    <a:solidFill>
                      <a:schemeClr val="bg1">
                        <a:lumMod val="85000"/>
                      </a:schemeClr>
                    </a:solidFill>
                  </a:tcPr>
                </a:tc>
              </a:tr>
              <a:tr h="367664">
                <a:tc>
                  <a:txBody>
                    <a:bodyPr/>
                    <a:lstStyle/>
                    <a:p>
                      <a:r>
                        <a:rPr lang="de-DE" sz="1000" dirty="0" err="1" smtClean="0"/>
                        <a:t>Into</a:t>
                      </a:r>
                      <a:r>
                        <a:rPr lang="de-DE" sz="1000" dirty="0" smtClean="0"/>
                        <a:t> </a:t>
                      </a:r>
                      <a:r>
                        <a:rPr lang="de-DE" sz="1000" dirty="0" err="1" smtClean="0"/>
                        <a:t>the</a:t>
                      </a:r>
                      <a:r>
                        <a:rPr lang="de-DE" sz="1000" dirty="0" smtClean="0"/>
                        <a:t> </a:t>
                      </a:r>
                      <a:r>
                        <a:rPr lang="de-DE" sz="1000" dirty="0" err="1" smtClean="0"/>
                        <a:t>Fire</a:t>
                      </a:r>
                      <a:endParaRPr lang="de-DE" sz="1000" dirty="0"/>
                    </a:p>
                  </a:txBody>
                  <a:tcPr marL="89455" marR="89455" marT="44726" marB="44726">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err="1" smtClean="0"/>
                        <a:t>Romance</a:t>
                      </a:r>
                      <a:r>
                        <a:rPr lang="de-DE" sz="1000" dirty="0" smtClean="0"/>
                        <a:t>, </a:t>
                      </a:r>
                      <a:r>
                        <a:rPr lang="de-DE" sz="1000" dirty="0" err="1" smtClean="0"/>
                        <a:t>Suspense</a:t>
                      </a:r>
                      <a:endParaRPr lang="de-DE" sz="1000" dirty="0"/>
                    </a:p>
                  </a:txBody>
                  <a:tcPr marL="89455" marR="89455" marT="44726" marB="44726">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Suzanne Brockmann</a:t>
                      </a:r>
                      <a:endParaRPr lang="de-DE" sz="1000" dirty="0"/>
                    </a:p>
                  </a:txBody>
                  <a:tcPr marL="89455" marR="89455" marT="44726" marB="44726">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Hardcover</a:t>
                      </a:r>
                      <a:endParaRPr lang="de-DE" sz="1000" dirty="0"/>
                    </a:p>
                  </a:txBody>
                  <a:tcPr marL="89455" marR="89455" marT="44726" marB="44726">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45.90</a:t>
                      </a:r>
                      <a:endParaRPr lang="de-DE" sz="1000" dirty="0"/>
                    </a:p>
                  </a:txBody>
                  <a:tcPr marL="89455" marR="89455" marT="44726" marB="44726">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American </a:t>
                      </a:r>
                      <a:r>
                        <a:rPr lang="de-DE" sz="1000" dirty="0" err="1" smtClean="0"/>
                        <a:t>fiction</a:t>
                      </a:r>
                      <a:r>
                        <a:rPr lang="de-DE" sz="1000" dirty="0" smtClean="0"/>
                        <a:t>,</a:t>
                      </a:r>
                      <a:r>
                        <a:rPr lang="de-DE" sz="1000" baseline="0" dirty="0" smtClean="0"/>
                        <a:t> </a:t>
                      </a:r>
                      <a:r>
                        <a:rPr lang="de-DE" sz="1000" baseline="0" dirty="0" err="1" smtClean="0"/>
                        <a:t>murder</a:t>
                      </a:r>
                      <a:r>
                        <a:rPr lang="de-DE" sz="1000" baseline="0" dirty="0" smtClean="0"/>
                        <a:t>, neo-</a:t>
                      </a:r>
                      <a:r>
                        <a:rPr lang="de-DE" sz="1000" baseline="0" dirty="0" err="1" smtClean="0"/>
                        <a:t>Nazism</a:t>
                      </a:r>
                      <a:endParaRPr lang="de-DE" sz="1000" dirty="0"/>
                    </a:p>
                  </a:txBody>
                  <a:tcPr marL="89455" marR="89455" marT="44726" marB="44726">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7" name="Rectangle 3"/>
          <p:cNvSpPr txBox="1">
            <a:spLocks noChangeArrowheads="1"/>
          </p:cNvSpPr>
          <p:nvPr/>
        </p:nvSpPr>
        <p:spPr bwMode="auto">
          <a:xfrm>
            <a:off x="603523" y="3580631"/>
            <a:ext cx="8229600" cy="43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zh-CN" altLang="en-US" sz="1600" dirty="0" smtClean="0"/>
              <a:t>用户信息</a:t>
            </a:r>
            <a:endParaRPr lang="en-US" sz="1800" dirty="0" smtClean="0"/>
          </a:p>
        </p:txBody>
      </p:sp>
      <p:graphicFrame>
        <p:nvGraphicFramePr>
          <p:cNvPr id="8" name="Tabelle 7"/>
          <p:cNvGraphicFramePr>
            <a:graphicFrameLocks noGrp="1"/>
          </p:cNvGraphicFramePr>
          <p:nvPr>
            <p:extLst>
              <p:ext uri="{D42A27DB-BD31-4B8C-83A1-F6EECF244321}">
                <p14:modId xmlns="" xmlns:p14="http://schemas.microsoft.com/office/powerpoint/2010/main" val="880403337"/>
              </p:ext>
            </p:extLst>
          </p:nvPr>
        </p:nvGraphicFramePr>
        <p:xfrm>
          <a:off x="1115616" y="4012679"/>
          <a:ext cx="6061715" cy="788504"/>
        </p:xfrm>
        <a:graphic>
          <a:graphicData uri="http://schemas.openxmlformats.org/drawingml/2006/table">
            <a:tbl>
              <a:tblPr firstRow="1" bandRow="1">
                <a:tableStyleId>{5C22544A-7EE6-4342-B048-85BDC9FD1C3A}</a:tableStyleId>
              </a:tblPr>
              <a:tblGrid>
                <a:gridCol w="897610"/>
                <a:gridCol w="830582"/>
                <a:gridCol w="964638"/>
                <a:gridCol w="897610"/>
                <a:gridCol w="586024"/>
                <a:gridCol w="1885251"/>
              </a:tblGrid>
              <a:tr h="214617">
                <a:tc>
                  <a:txBody>
                    <a:bodyPr/>
                    <a:lstStyle/>
                    <a:p>
                      <a:r>
                        <a:rPr lang="de-DE" sz="1000" dirty="0" smtClean="0">
                          <a:solidFill>
                            <a:schemeClr val="bg1"/>
                          </a:solidFill>
                        </a:rPr>
                        <a:t>Title</a:t>
                      </a:r>
                      <a:endParaRPr lang="de-DE" sz="1000" dirty="0">
                        <a:solidFill>
                          <a:schemeClr val="bg1"/>
                        </a:solidFill>
                      </a:endParaRPr>
                    </a:p>
                  </a:txBody>
                  <a:tcPr marL="89455" marR="89455" marT="44726" marB="4472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Genre</a:t>
                      </a:r>
                      <a:endParaRPr lang="de-DE" sz="1000" dirty="0">
                        <a:solidFill>
                          <a:schemeClr val="bg1"/>
                        </a:solidFill>
                      </a:endParaRPr>
                    </a:p>
                  </a:txBody>
                  <a:tcPr marL="89455" marR="89455" marT="44726" marB="44726">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err="1" smtClean="0">
                          <a:solidFill>
                            <a:schemeClr val="bg1"/>
                          </a:solidFill>
                        </a:rPr>
                        <a:t>Author</a:t>
                      </a:r>
                      <a:endParaRPr lang="de-DE" sz="1000" dirty="0">
                        <a:solidFill>
                          <a:schemeClr val="bg1"/>
                        </a:solidFill>
                      </a:endParaRPr>
                    </a:p>
                  </a:txBody>
                  <a:tcPr marL="89455" marR="89455" marT="44726" marB="44726">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Type</a:t>
                      </a:r>
                      <a:endParaRPr lang="de-DE" sz="1000" dirty="0">
                        <a:solidFill>
                          <a:schemeClr val="bg1"/>
                        </a:solidFill>
                      </a:endParaRPr>
                    </a:p>
                  </a:txBody>
                  <a:tcPr marL="89455" marR="89455" marT="44726" marB="44726">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Price</a:t>
                      </a:r>
                      <a:endParaRPr lang="de-DE" sz="1000" dirty="0">
                        <a:solidFill>
                          <a:schemeClr val="bg1"/>
                        </a:solidFill>
                      </a:endParaRPr>
                    </a:p>
                  </a:txBody>
                  <a:tcPr marL="89455" marR="89455" marT="44726" marB="44726">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err="1" smtClean="0">
                          <a:solidFill>
                            <a:schemeClr val="bg1"/>
                          </a:solidFill>
                        </a:rPr>
                        <a:t>Keywords</a:t>
                      </a:r>
                      <a:endParaRPr lang="de-DE" sz="1000" dirty="0">
                        <a:solidFill>
                          <a:schemeClr val="bg1"/>
                        </a:solidFill>
                      </a:endParaRPr>
                    </a:p>
                  </a:txBody>
                  <a:tcPr marL="89455" marR="89455" marT="44726" marB="4472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r>
              <a:tr h="464943">
                <a:tc>
                  <a:txBody>
                    <a:bodyPr/>
                    <a:lstStyle/>
                    <a:p>
                      <a:r>
                        <a:rPr lang="de-DE" sz="1000" dirty="0" smtClean="0"/>
                        <a:t>…</a:t>
                      </a:r>
                      <a:endParaRPr lang="de-DE" sz="1000" dirty="0"/>
                    </a:p>
                  </a:txBody>
                  <a:tcPr marL="89455" marR="89455" marT="44726" marB="44726">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Fiction</a:t>
                      </a:r>
                      <a:endParaRPr lang="de-DE" sz="1000" dirty="0"/>
                    </a:p>
                  </a:txBody>
                  <a:tcPr marL="89455" marR="89455" marT="44726" marB="44726">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err="1" smtClean="0"/>
                        <a:t>Brunonia</a:t>
                      </a:r>
                      <a:r>
                        <a:rPr lang="de-DE" sz="1000" dirty="0" smtClean="0"/>
                        <a:t>, Barry, Ken </a:t>
                      </a:r>
                      <a:r>
                        <a:rPr lang="de-DE" sz="1000" dirty="0" err="1" smtClean="0"/>
                        <a:t>Follett</a:t>
                      </a:r>
                      <a:endParaRPr lang="de-DE" sz="1000" dirty="0"/>
                    </a:p>
                  </a:txBody>
                  <a:tcPr marL="89455" marR="89455" marT="44726" marB="44726">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Paperback</a:t>
                      </a:r>
                      <a:endParaRPr lang="de-DE" sz="1000" dirty="0"/>
                    </a:p>
                  </a:txBody>
                  <a:tcPr marL="89455" marR="89455" marT="44726" marB="44726">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25.65</a:t>
                      </a:r>
                      <a:endParaRPr lang="de-DE" sz="1000" dirty="0"/>
                    </a:p>
                  </a:txBody>
                  <a:tcPr marL="89455" marR="89455" marT="44726" marB="44726">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err="1" smtClean="0"/>
                        <a:t>Detective</a:t>
                      </a:r>
                      <a:r>
                        <a:rPr lang="de-DE" sz="1000" dirty="0" smtClean="0"/>
                        <a:t>, </a:t>
                      </a:r>
                      <a:r>
                        <a:rPr lang="de-DE" sz="1000" dirty="0" err="1" smtClean="0"/>
                        <a:t>murder</a:t>
                      </a:r>
                      <a:r>
                        <a:rPr lang="de-DE" sz="1000" dirty="0" smtClean="0"/>
                        <a:t>, </a:t>
                      </a:r>
                      <a:br>
                        <a:rPr lang="de-DE" sz="1000" dirty="0" smtClean="0"/>
                      </a:br>
                      <a:r>
                        <a:rPr lang="de-DE" sz="1000" dirty="0" smtClean="0"/>
                        <a:t>New York</a:t>
                      </a:r>
                      <a:endParaRPr lang="de-DE" sz="1000" dirty="0"/>
                    </a:p>
                  </a:txBody>
                  <a:tcPr marL="89455" marR="89455" marT="44726" marB="44726">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10" name="Abgerundetes Rechteck 9"/>
          <p:cNvSpPr/>
          <p:nvPr/>
        </p:nvSpPr>
        <p:spPr bwMode="auto">
          <a:xfrm>
            <a:off x="5292080" y="1538790"/>
            <a:ext cx="1791419" cy="3474385"/>
          </a:xfrm>
          <a:prstGeom prst="round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3" name="Abgerundetes Rechteck 12"/>
          <p:cNvSpPr/>
          <p:nvPr/>
        </p:nvSpPr>
        <p:spPr bwMode="auto">
          <a:xfrm>
            <a:off x="971600" y="1700808"/>
            <a:ext cx="4248472" cy="3211970"/>
          </a:xfrm>
          <a:prstGeom prst="round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mc:AlternateContent xmlns:mc="http://schemas.openxmlformats.org/markup-compatibility/2006">
        <mc:Choice xmlns="" xmlns:a14="http://schemas.microsoft.com/office/drawing/2010/main" Requires="a14">
          <p:sp>
            <p:nvSpPr>
              <p:cNvPr id="2" name="Textfeld 1"/>
              <p:cNvSpPr txBox="1"/>
              <p:nvPr/>
            </p:nvSpPr>
            <p:spPr>
              <a:xfrm>
                <a:off x="5364087" y="5057149"/>
                <a:ext cx="3168353" cy="625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b="1" i="1" smtClean="0">
                              <a:solidFill>
                                <a:srgbClr val="002060"/>
                              </a:solidFill>
                              <a:latin typeface="Cambria Math"/>
                            </a:rPr>
                          </m:ctrlPr>
                        </m:fPr>
                        <m:num>
                          <m:r>
                            <a:rPr lang="en-US" sz="1400" i="1">
                              <a:solidFill>
                                <a:srgbClr val="002060"/>
                              </a:solidFill>
                              <a:latin typeface="Cambria Math"/>
                            </a:rPr>
                            <m:t>𝟐</m:t>
                          </m:r>
                          <m:r>
                            <a:rPr lang="en-US" sz="1400" i="1">
                              <a:solidFill>
                                <a:srgbClr val="002060"/>
                              </a:solidFill>
                              <a:latin typeface="Cambria Math"/>
                            </a:rPr>
                            <m:t> × </m:t>
                          </m:r>
                          <m:d>
                            <m:dPr>
                              <m:begChr m:val="|"/>
                              <m:endChr m:val="|"/>
                              <m:ctrlPr>
                                <a:rPr lang="en-US" sz="1400" i="1">
                                  <a:solidFill>
                                    <a:srgbClr val="002060"/>
                                  </a:solidFill>
                                  <a:latin typeface="Cambria Math"/>
                                  <a:ea typeface="Cambria Math"/>
                                </a:rPr>
                              </m:ctrlPr>
                            </m:dPr>
                            <m:e>
                              <m:r>
                                <a:rPr lang="en-US" sz="1400" i="1" smtClean="0">
                                  <a:solidFill>
                                    <a:srgbClr val="002060"/>
                                  </a:solidFill>
                                  <a:latin typeface="Cambria Math"/>
                                  <a:ea typeface="Cambria Math"/>
                                </a:rPr>
                                <m:t>𝒌𝒆𝒚𝒘𝒐𝒓𝒅𝒔</m:t>
                              </m:r>
                              <m:d>
                                <m:dPr>
                                  <m:endChr m:val=""/>
                                  <m:ctrlPr>
                                    <a:rPr lang="en-US" sz="1400" i="1">
                                      <a:solidFill>
                                        <a:srgbClr val="002060"/>
                                      </a:solidFill>
                                      <a:latin typeface="Cambria Math"/>
                                      <a:ea typeface="Cambria Math"/>
                                    </a:rPr>
                                  </m:ctrlPr>
                                </m:dPr>
                                <m:e>
                                  <m:d>
                                    <m:dPr>
                                      <m:begChr m:val=""/>
                                      <m:ctrlPr>
                                        <a:rPr lang="en-US" sz="1400" i="1">
                                          <a:solidFill>
                                            <a:srgbClr val="002060"/>
                                          </a:solidFill>
                                          <a:latin typeface="Cambria Math"/>
                                          <a:ea typeface="Cambria Math"/>
                                        </a:rPr>
                                      </m:ctrlPr>
                                    </m:dPr>
                                    <m:e>
                                      <m:sSub>
                                        <m:sSubPr>
                                          <m:ctrlPr>
                                            <a:rPr lang="en-US" sz="1400" i="1">
                                              <a:solidFill>
                                                <a:srgbClr val="002060"/>
                                              </a:solidFill>
                                              <a:latin typeface="Cambria Math"/>
                                              <a:ea typeface="Cambria Math"/>
                                            </a:rPr>
                                          </m:ctrlPr>
                                        </m:sSubPr>
                                        <m:e>
                                          <m:r>
                                            <a:rPr lang="en-US" sz="1400" i="1">
                                              <a:solidFill>
                                                <a:srgbClr val="002060"/>
                                              </a:solidFill>
                                              <a:latin typeface="Cambria Math"/>
                                              <a:ea typeface="Cambria Math"/>
                                            </a:rPr>
                                            <m:t>𝒃</m:t>
                                          </m:r>
                                        </m:e>
                                        <m:sub>
                                          <m:r>
                                            <a:rPr lang="en-US" sz="1400" i="1">
                                              <a:solidFill>
                                                <a:srgbClr val="002060"/>
                                              </a:solidFill>
                                              <a:latin typeface="Cambria Math"/>
                                              <a:ea typeface="Cambria Math"/>
                                            </a:rPr>
                                            <m:t>𝒊</m:t>
                                          </m:r>
                                        </m:sub>
                                      </m:sSub>
                                    </m:e>
                                  </m:d>
                                </m:e>
                              </m:d>
                              <m:r>
                                <a:rPr lang="en-US" sz="1400" i="1">
                                  <a:solidFill>
                                    <a:srgbClr val="002060"/>
                                  </a:solidFill>
                                  <a:latin typeface="Cambria Math"/>
                                  <a:ea typeface="Cambria Math"/>
                                </a:rPr>
                                <m:t>∩</m:t>
                              </m:r>
                              <m:r>
                                <a:rPr lang="en-US" sz="1400" i="1">
                                  <a:solidFill>
                                    <a:srgbClr val="002060"/>
                                  </a:solidFill>
                                  <a:latin typeface="Cambria Math"/>
                                  <a:ea typeface="Cambria Math"/>
                                </a:rPr>
                                <m:t>𝒌𝒆𝒚𝒘𝒐𝒓𝒅𝒔</m:t>
                              </m:r>
                              <m:d>
                                <m:dPr>
                                  <m:ctrlPr>
                                    <a:rPr lang="en-US" sz="1400" i="1">
                                      <a:solidFill>
                                        <a:srgbClr val="002060"/>
                                      </a:solidFill>
                                      <a:latin typeface="Cambria Math"/>
                                      <a:ea typeface="Cambria Math"/>
                                    </a:rPr>
                                  </m:ctrlPr>
                                </m:dPr>
                                <m:e>
                                  <m:sSub>
                                    <m:sSubPr>
                                      <m:ctrlPr>
                                        <a:rPr lang="en-US" sz="1400" i="1">
                                          <a:solidFill>
                                            <a:srgbClr val="002060"/>
                                          </a:solidFill>
                                          <a:latin typeface="Cambria Math"/>
                                          <a:ea typeface="Cambria Math"/>
                                        </a:rPr>
                                      </m:ctrlPr>
                                    </m:sSubPr>
                                    <m:e>
                                      <m:r>
                                        <a:rPr lang="en-US" sz="1400" i="1">
                                          <a:solidFill>
                                            <a:srgbClr val="002060"/>
                                          </a:solidFill>
                                          <a:latin typeface="Cambria Math"/>
                                          <a:ea typeface="Cambria Math"/>
                                        </a:rPr>
                                        <m:t>𝒃</m:t>
                                      </m:r>
                                    </m:e>
                                    <m:sub>
                                      <m:r>
                                        <a:rPr lang="en-US" sz="1400" i="1">
                                          <a:solidFill>
                                            <a:srgbClr val="002060"/>
                                          </a:solidFill>
                                          <a:latin typeface="Cambria Math"/>
                                          <a:ea typeface="Cambria Math"/>
                                        </a:rPr>
                                        <m:t>𝒋</m:t>
                                      </m:r>
                                    </m:sub>
                                  </m:sSub>
                                </m:e>
                              </m:d>
                            </m:e>
                          </m:d>
                        </m:num>
                        <m:den>
                          <m:d>
                            <m:dPr>
                              <m:begChr m:val="|"/>
                              <m:endChr m:val="|"/>
                              <m:ctrlPr>
                                <a:rPr lang="en-US" sz="1400" b="1" i="1" smtClean="0">
                                  <a:solidFill>
                                    <a:srgbClr val="002060"/>
                                  </a:solidFill>
                                  <a:latin typeface="Cambria Math"/>
                                </a:rPr>
                              </m:ctrlPr>
                            </m:dPr>
                            <m:e>
                              <m:r>
                                <a:rPr lang="en-US" sz="1400" i="1">
                                  <a:solidFill>
                                    <a:srgbClr val="002060"/>
                                  </a:solidFill>
                                  <a:latin typeface="Cambria Math"/>
                                  <a:ea typeface="Cambria Math"/>
                                </a:rPr>
                                <m:t>𝒌𝒆𝒚𝒘𝒐𝒓𝒅𝒔</m:t>
                              </m:r>
                              <m:d>
                                <m:dPr>
                                  <m:endChr m:val=""/>
                                  <m:ctrlPr>
                                    <a:rPr lang="en-US" sz="1400" i="1">
                                      <a:solidFill>
                                        <a:srgbClr val="002060"/>
                                      </a:solidFill>
                                      <a:latin typeface="Cambria Math"/>
                                      <a:ea typeface="Cambria Math"/>
                                    </a:rPr>
                                  </m:ctrlPr>
                                </m:dPr>
                                <m:e>
                                  <m:d>
                                    <m:dPr>
                                      <m:begChr m:val=""/>
                                      <m:ctrlPr>
                                        <a:rPr lang="en-US" sz="1400" i="1">
                                          <a:solidFill>
                                            <a:srgbClr val="002060"/>
                                          </a:solidFill>
                                          <a:latin typeface="Cambria Math"/>
                                          <a:ea typeface="Cambria Math"/>
                                        </a:rPr>
                                      </m:ctrlPr>
                                    </m:dPr>
                                    <m:e>
                                      <m:sSub>
                                        <m:sSubPr>
                                          <m:ctrlPr>
                                            <a:rPr lang="en-US" sz="1400" i="1">
                                              <a:solidFill>
                                                <a:srgbClr val="002060"/>
                                              </a:solidFill>
                                              <a:latin typeface="Cambria Math"/>
                                              <a:ea typeface="Cambria Math"/>
                                            </a:rPr>
                                          </m:ctrlPr>
                                        </m:sSubPr>
                                        <m:e>
                                          <m:r>
                                            <a:rPr lang="en-US" sz="1400" i="1">
                                              <a:solidFill>
                                                <a:srgbClr val="002060"/>
                                              </a:solidFill>
                                              <a:latin typeface="Cambria Math"/>
                                              <a:ea typeface="Cambria Math"/>
                                            </a:rPr>
                                            <m:t>𝒃</m:t>
                                          </m:r>
                                        </m:e>
                                        <m:sub>
                                          <m:r>
                                            <a:rPr lang="en-US" sz="1400" i="1">
                                              <a:solidFill>
                                                <a:srgbClr val="002060"/>
                                              </a:solidFill>
                                              <a:latin typeface="Cambria Math"/>
                                              <a:ea typeface="Cambria Math"/>
                                            </a:rPr>
                                            <m:t>𝒊</m:t>
                                          </m:r>
                                        </m:sub>
                                      </m:sSub>
                                    </m:e>
                                  </m:d>
                                </m:e>
                              </m:d>
                            </m:e>
                          </m:d>
                          <m:r>
                            <a:rPr lang="en-US" sz="1400" b="1" i="1" smtClean="0">
                              <a:solidFill>
                                <a:srgbClr val="002060"/>
                              </a:solidFill>
                              <a:latin typeface="Cambria Math"/>
                            </a:rPr>
                            <m:t>+</m:t>
                          </m:r>
                          <m:d>
                            <m:dPr>
                              <m:begChr m:val="|"/>
                              <m:endChr m:val="|"/>
                              <m:ctrlPr>
                                <a:rPr lang="en-US" sz="1400" b="1" i="1" smtClean="0">
                                  <a:solidFill>
                                    <a:srgbClr val="002060"/>
                                  </a:solidFill>
                                  <a:latin typeface="Cambria Math"/>
                                </a:rPr>
                              </m:ctrlPr>
                            </m:dPr>
                            <m:e>
                              <m:r>
                                <a:rPr lang="en-US" sz="1400" i="1">
                                  <a:solidFill>
                                    <a:srgbClr val="002060"/>
                                  </a:solidFill>
                                  <a:latin typeface="Cambria Math"/>
                                  <a:ea typeface="Cambria Math"/>
                                </a:rPr>
                                <m:t>𝒌𝒆𝒚𝒘𝒐𝒓𝒅𝒔</m:t>
                              </m:r>
                              <m:d>
                                <m:dPr>
                                  <m:endChr m:val=""/>
                                  <m:ctrlPr>
                                    <a:rPr lang="en-US" sz="1400" i="1">
                                      <a:solidFill>
                                        <a:srgbClr val="002060"/>
                                      </a:solidFill>
                                      <a:latin typeface="Cambria Math"/>
                                      <a:ea typeface="Cambria Math"/>
                                    </a:rPr>
                                  </m:ctrlPr>
                                </m:dPr>
                                <m:e>
                                  <m:d>
                                    <m:dPr>
                                      <m:begChr m:val=""/>
                                      <m:ctrlPr>
                                        <a:rPr lang="en-US" sz="1400" i="1">
                                          <a:solidFill>
                                            <a:srgbClr val="002060"/>
                                          </a:solidFill>
                                          <a:latin typeface="Cambria Math"/>
                                          <a:ea typeface="Cambria Math"/>
                                        </a:rPr>
                                      </m:ctrlPr>
                                    </m:dPr>
                                    <m:e>
                                      <m:sSub>
                                        <m:sSubPr>
                                          <m:ctrlPr>
                                            <a:rPr lang="en-US" sz="1400" i="1" smtClean="0">
                                              <a:solidFill>
                                                <a:srgbClr val="002060"/>
                                              </a:solidFill>
                                              <a:latin typeface="Cambria Math"/>
                                              <a:ea typeface="Cambria Math"/>
                                            </a:rPr>
                                          </m:ctrlPr>
                                        </m:sSubPr>
                                        <m:e>
                                          <m:r>
                                            <a:rPr lang="en-US" sz="1400" b="1" i="1" smtClean="0">
                                              <a:solidFill>
                                                <a:srgbClr val="002060"/>
                                              </a:solidFill>
                                              <a:latin typeface="Cambria Math"/>
                                              <a:ea typeface="Cambria Math"/>
                                            </a:rPr>
                                            <m:t>𝒃</m:t>
                                          </m:r>
                                        </m:e>
                                        <m:sub>
                                          <m:r>
                                            <a:rPr lang="en-US" sz="1400" b="1" i="1" smtClean="0">
                                              <a:solidFill>
                                                <a:srgbClr val="002060"/>
                                              </a:solidFill>
                                              <a:latin typeface="Cambria Math"/>
                                              <a:ea typeface="Cambria Math"/>
                                            </a:rPr>
                                            <m:t>𝒋</m:t>
                                          </m:r>
                                        </m:sub>
                                      </m:sSub>
                                    </m:e>
                                  </m:d>
                                </m:e>
                              </m:d>
                            </m:e>
                          </m:d>
                        </m:den>
                      </m:f>
                    </m:oMath>
                  </m:oMathPara>
                </a14:m>
                <a:endParaRPr lang="en-US" sz="1400" dirty="0">
                  <a:solidFill>
                    <a:srgbClr val="002060"/>
                  </a:solidFill>
                </a:endParaRPr>
              </a:p>
            </p:txBody>
          </p:sp>
        </mc:Choice>
        <mc:Fallback>
          <p:sp>
            <p:nvSpPr>
              <p:cNvPr id="2" name="Textfeld 1"/>
              <p:cNvSpPr txBox="1">
                <a:spLocks noRot="1" noChangeAspect="1" noMove="1" noResize="1" noEditPoints="1" noAdjustHandles="1" noChangeArrowheads="1" noChangeShapeType="1" noTextEdit="1"/>
              </p:cNvSpPr>
              <p:nvPr/>
            </p:nvSpPr>
            <p:spPr>
              <a:xfrm>
                <a:off x="5364087" y="5057149"/>
                <a:ext cx="3168353" cy="625684"/>
              </a:xfrm>
              <a:prstGeom prst="rect">
                <a:avLst/>
              </a:prstGeom>
              <a:blipFill rotWithShape="1">
                <a:blip r:embed="rId3" cstate="print"/>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15" name="Rectangle 3"/>
              <p:cNvSpPr txBox="1">
                <a:spLocks noChangeArrowheads="1"/>
              </p:cNvSpPr>
              <p:nvPr/>
            </p:nvSpPr>
            <p:spPr bwMode="auto">
              <a:xfrm>
                <a:off x="7308304" y="3796655"/>
                <a:ext cx="1668835" cy="11161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marL="0" indent="0">
                  <a:buNone/>
                </a:pPr>
                <a14:m>
                  <m:oMath xmlns:m="http://schemas.openxmlformats.org/officeDocument/2006/math">
                    <m:r>
                      <a:rPr lang="en-US" sz="1400" b="0" i="1" smtClean="0">
                        <a:solidFill>
                          <a:srgbClr val="002060"/>
                        </a:solidFill>
                        <a:latin typeface="Cambria Math"/>
                        <a:ea typeface="Cambria Math"/>
                      </a:rPr>
                      <m:t>𝑘𝑒𝑦𝑤𝑜𝑟𝑑𝑠</m:t>
                    </m:r>
                    <m:d>
                      <m:dPr>
                        <m:ctrlPr>
                          <a:rPr lang="en-US" sz="1400" b="0" i="1">
                            <a:solidFill>
                              <a:srgbClr val="002060"/>
                            </a:solidFill>
                            <a:latin typeface="Cambria Math"/>
                            <a:ea typeface="Cambria Math"/>
                          </a:rPr>
                        </m:ctrlPr>
                      </m:dPr>
                      <m:e>
                        <m:sSub>
                          <m:sSubPr>
                            <m:ctrlPr>
                              <a:rPr lang="en-US" sz="1400" b="0" i="1">
                                <a:solidFill>
                                  <a:srgbClr val="002060"/>
                                </a:solidFill>
                                <a:latin typeface="Cambria Math"/>
                                <a:ea typeface="Cambria Math"/>
                              </a:rPr>
                            </m:ctrlPr>
                          </m:sSubPr>
                          <m:e>
                            <m:r>
                              <a:rPr lang="en-US" sz="1400" b="0" i="1">
                                <a:solidFill>
                                  <a:srgbClr val="002060"/>
                                </a:solidFill>
                                <a:latin typeface="Cambria Math"/>
                                <a:ea typeface="Cambria Math"/>
                              </a:rPr>
                              <m:t>𝑏</m:t>
                            </m:r>
                          </m:e>
                          <m:sub>
                            <m:r>
                              <a:rPr lang="en-US" sz="1400" b="0" i="1">
                                <a:solidFill>
                                  <a:srgbClr val="002060"/>
                                </a:solidFill>
                                <a:latin typeface="Cambria Math"/>
                                <a:ea typeface="Cambria Math"/>
                              </a:rPr>
                              <m:t>𝑗</m:t>
                            </m:r>
                          </m:sub>
                        </m:sSub>
                      </m:e>
                    </m:d>
                  </m:oMath>
                </a14:m>
                <a:r>
                  <a:rPr lang="en-US" sz="1400" b="0" dirty="0" smtClean="0"/>
                  <a:t> describes </a:t>
                </a:r>
                <a:r>
                  <a:rPr lang="en-US" sz="1400" b="0" dirty="0"/>
                  <a:t>Book </a:t>
                </a:r>
                <a14:m>
                  <m:oMath xmlns:m="http://schemas.openxmlformats.org/officeDocument/2006/math">
                    <m:sSub>
                      <m:sSubPr>
                        <m:ctrlPr>
                          <a:rPr lang="en-US" sz="1400" b="0" i="1">
                            <a:solidFill>
                              <a:srgbClr val="002060"/>
                            </a:solidFill>
                            <a:latin typeface="Cambria Math"/>
                            <a:ea typeface="Cambria Math"/>
                          </a:rPr>
                        </m:ctrlPr>
                      </m:sSubPr>
                      <m:e>
                        <m:r>
                          <a:rPr lang="en-US" sz="1400" b="0" i="1">
                            <a:solidFill>
                              <a:srgbClr val="002060"/>
                            </a:solidFill>
                            <a:latin typeface="Cambria Math"/>
                            <a:ea typeface="Cambria Math"/>
                          </a:rPr>
                          <m:t>𝑏</m:t>
                        </m:r>
                      </m:e>
                      <m:sub>
                        <m:r>
                          <a:rPr lang="en-US" sz="1400" b="0" i="1">
                            <a:solidFill>
                              <a:srgbClr val="002060"/>
                            </a:solidFill>
                            <a:latin typeface="Cambria Math"/>
                            <a:ea typeface="Cambria Math"/>
                          </a:rPr>
                          <m:t>𝑗</m:t>
                        </m:r>
                      </m:sub>
                    </m:sSub>
                  </m:oMath>
                </a14:m>
                <a:r>
                  <a:rPr lang="en-US" sz="1400" b="0" dirty="0"/>
                  <a:t/>
                </a:r>
                <a:r>
                  <a:rPr lang="en-US" sz="1400" b="0" dirty="0" smtClean="0"/>
                  <a:t>with a set of keywords</a:t>
                </a:r>
              </a:p>
            </p:txBody>
          </p:sp>
        </mc:Choice>
        <mc:Fallback>
          <p:sp>
            <p:nvSpPr>
              <p:cNvPr id="15" name="Rectangle 3"/>
              <p:cNvSpPr txBox="1">
                <a:spLocks noRot="1" noChangeAspect="1" noMove="1" noResize="1" noEditPoints="1" noAdjustHandles="1" noChangeArrowheads="1" noChangeShapeType="1" noTextEdit="1"/>
              </p:cNvSpPr>
              <p:nvPr/>
            </p:nvSpPr>
            <p:spPr bwMode="auto">
              <a:xfrm>
                <a:off x="7308304" y="3796655"/>
                <a:ext cx="1668835" cy="1116123"/>
              </a:xfrm>
              <a:prstGeom prst="rect">
                <a:avLst/>
              </a:prstGeom>
              <a:blipFill rotWithShape="1">
                <a:blip r:embed="rId4" cstate="print"/>
                <a:stretch>
                  <a:fillRect l="-1095"/>
                </a:stretch>
              </a:blipFill>
              <a:ln w="9525">
                <a:noFill/>
                <a:miter lim="800000"/>
                <a:headEnd/>
                <a:tailEnd/>
              </a:ln>
            </p:spPr>
            <p:txBody>
              <a:bodyPr/>
              <a:lstStyle/>
              <a:p>
                <a:r>
                  <a:rPr lang="en-US">
                    <a:noFill/>
                  </a:rPr>
                  <a:t> </a:t>
                </a:r>
              </a:p>
            </p:txBody>
          </p:sp>
        </mc:Fallback>
      </mc:AlternateContent>
      <p:sp>
        <p:nvSpPr>
          <p:cNvPr id="14" name="Pfeil nach rechts 13"/>
          <p:cNvSpPr/>
          <p:nvPr/>
        </p:nvSpPr>
        <p:spPr bwMode="auto">
          <a:xfrm>
            <a:off x="4915272" y="5445224"/>
            <a:ext cx="304800" cy="1440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Verdana" pitchFamily="34" charset="0"/>
            </a:endParaRPr>
          </a:p>
        </p:txBody>
      </p:sp>
      <p:sp>
        <p:nvSpPr>
          <p:cNvPr id="16" name="Pfeil nach rechts 15"/>
          <p:cNvSpPr/>
          <p:nvPr/>
        </p:nvSpPr>
        <p:spPr bwMode="auto">
          <a:xfrm rot="16200000">
            <a:off x="7659960" y="4860776"/>
            <a:ext cx="304800" cy="1440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 xmlns:p14="http://schemas.microsoft.com/office/powerpoint/2010/main" val="1339878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2" name="Titel 1"/>
              <p:cNvSpPr>
                <a:spLocks noGrp="1"/>
              </p:cNvSpPr>
              <p:nvPr>
                <p:ph type="title"/>
              </p:nvPr>
            </p:nvSpPr>
            <p:spPr/>
            <p:txBody>
              <a:bodyPr/>
              <a:lstStyle/>
              <a:p>
                <a:r>
                  <a:rPr lang="zh-CN" altLang="en-US" dirty="0" smtClean="0"/>
                  <a:t>词频</a:t>
                </a:r>
                <a:r>
                  <a:rPr lang="en-US" dirty="0" smtClean="0"/>
                  <a:t>-</a:t>
                </a:r>
                <a:r>
                  <a:rPr lang="zh-CN" altLang="en-US" dirty="0" smtClean="0"/>
                  <a:t>反文档频率</a:t>
                </a:r>
                <a:r>
                  <a:rPr lang="en-US" dirty="0" smtClean="0"/>
                  <a:t> (</a:t>
                </a:r>
                <a14:m>
                  <m:oMath xmlns:m="http://schemas.openxmlformats.org/officeDocument/2006/math">
                    <m:r>
                      <a:rPr lang="en-US" i="1" dirty="0" smtClean="0">
                        <a:latin typeface="Cambria Math"/>
                      </a:rPr>
                      <m:t>𝑇𝐹</m:t>
                    </m:r>
                    <m:r>
                      <a:rPr lang="en-US" i="1" dirty="0" smtClean="0">
                        <a:latin typeface="Cambria Math"/>
                      </a:rPr>
                      <m:t>−</m:t>
                    </m:r>
                    <m:r>
                      <a:rPr lang="en-US" i="1" dirty="0" smtClean="0">
                        <a:latin typeface="Cambria Math"/>
                      </a:rPr>
                      <m:t>𝐼𝐷𝐹</m:t>
                    </m:r>
                  </m:oMath>
                </a14:m>
                <a:r>
                  <a:rPr lang="en-US" dirty="0" smtClean="0"/>
                  <a:t>)</a:t>
                </a:r>
                <a:endParaRPr lang="en-US" dirty="0"/>
              </a:p>
            </p:txBody>
          </p:sp>
        </mc:Choice>
        <mc:Fallback>
          <p:sp>
            <p:nvSpPr>
              <p:cNvPr id="2" name="Titel 1"/>
              <p:cNvSpPr>
                <a:spLocks noGrp="1" noRot="1" noChangeAspect="1" noMove="1" noResize="1" noEditPoints="1" noAdjustHandles="1" noChangeArrowheads="1" noChangeShapeType="1" noTextEdit="1"/>
              </p:cNvSpPr>
              <p:nvPr>
                <p:ph type="title"/>
              </p:nvPr>
            </p:nvSpPr>
            <p:spPr>
              <a:blipFill rotWithShape="1">
                <a:blip r:embed="rId3" cstate="print"/>
                <a:stretch>
                  <a:fillRect l="-1111"/>
                </a:stretch>
              </a:blipFill>
            </p:spPr>
            <p:txBody>
              <a:bodyPr/>
              <a:lstStyle/>
              <a:p>
                <a:r>
                  <a:rPr lang="zh-CN" altLang="en-US" dirty="0">
                    <a:noFill/>
                  </a:rPr>
                  <a:t> </a:t>
                </a:r>
              </a:p>
            </p:txBody>
          </p:sp>
        </mc:Fallback>
      </mc:AlternateContent>
      <p:sp>
        <p:nvSpPr>
          <p:cNvPr id="3" name="Inhaltsplatzhalter 2"/>
          <p:cNvSpPr>
            <a:spLocks noGrp="1"/>
          </p:cNvSpPr>
          <p:nvPr>
            <p:ph idx="1"/>
          </p:nvPr>
        </p:nvSpPr>
        <p:spPr>
          <a:xfrm>
            <a:off x="457200" y="1600200"/>
            <a:ext cx="8543956" cy="4525963"/>
          </a:xfrm>
        </p:spPr>
        <p:txBody>
          <a:bodyPr/>
          <a:lstStyle/>
          <a:p>
            <a:r>
              <a:rPr lang="zh-CN" altLang="en-US" sz="1800" dirty="0" smtClean="0"/>
              <a:t>简单的关键词表示法存在问题</a:t>
            </a:r>
            <a:endParaRPr lang="en-US" sz="1800" dirty="0" smtClean="0"/>
          </a:p>
          <a:p>
            <a:pPr lvl="1"/>
            <a:r>
              <a:rPr lang="zh-CN" altLang="en-US" sz="1600" dirty="0" smtClean="0"/>
              <a:t>尤其是在自动抽取的情况下，因为</a:t>
            </a:r>
            <a:endParaRPr lang="en-US" sz="1600" dirty="0" smtClean="0"/>
          </a:p>
          <a:p>
            <a:pPr lvl="2"/>
            <a:r>
              <a:rPr lang="zh-CN" altLang="en-US" sz="1400" dirty="0" smtClean="0"/>
              <a:t>文档中每个词并非同等重要</a:t>
            </a:r>
            <a:endParaRPr lang="en-US" sz="1400" dirty="0" smtClean="0"/>
          </a:p>
          <a:p>
            <a:pPr lvl="2"/>
            <a:r>
              <a:rPr lang="zh-CN" altLang="en-US" sz="1400" dirty="0" smtClean="0"/>
              <a:t>对长文档比较偏向，更容易和用户偏好产生重叠，从而近似度大</a:t>
            </a:r>
            <a:endParaRPr lang="en-US" sz="1400" dirty="0" smtClean="0"/>
          </a:p>
          <a:p>
            <a:r>
              <a:rPr lang="zh-CN" altLang="en-US" sz="1800" dirty="0" smtClean="0"/>
              <a:t>标准方法</a:t>
            </a:r>
            <a:r>
              <a:rPr lang="en-US" altLang="zh-CN" sz="1800" dirty="0" smtClean="0"/>
              <a:t>: TF-IDF</a:t>
            </a:r>
            <a:endParaRPr lang="en-US" sz="1800" dirty="0" smtClean="0"/>
          </a:p>
          <a:p>
            <a:pPr lvl="1"/>
            <a:r>
              <a:rPr lang="zh-CN" altLang="en-US" sz="1600" dirty="0" smtClean="0"/>
              <a:t>将文本文档转换成多维欧式空间中的向量</a:t>
            </a:r>
            <a:endParaRPr lang="en-US" sz="1600" dirty="0" smtClean="0"/>
          </a:p>
          <a:p>
            <a:pPr lvl="2"/>
            <a:r>
              <a:rPr lang="zh-CN" altLang="en-US" sz="1400" dirty="0" smtClean="0"/>
              <a:t>为每个词赋以不同的权重</a:t>
            </a:r>
            <a:endParaRPr lang="en-US" sz="1400" dirty="0" smtClean="0"/>
          </a:p>
          <a:p>
            <a:pPr lvl="1"/>
            <a:r>
              <a:rPr lang="zh-CN" altLang="en-US" sz="1600" dirty="0" smtClean="0"/>
              <a:t>词频（</a:t>
            </a:r>
            <a:r>
              <a:rPr lang="en-US" altLang="zh-CN" sz="1600" dirty="0" smtClean="0"/>
              <a:t>TF</a:t>
            </a:r>
            <a:r>
              <a:rPr lang="zh-CN" altLang="en-US" sz="1600" dirty="0" smtClean="0"/>
              <a:t>）：某词在一篇文档中出现的次数</a:t>
            </a:r>
            <a:endParaRPr lang="en-US" sz="1600" dirty="0" smtClean="0"/>
          </a:p>
          <a:p>
            <a:pPr lvl="2"/>
            <a:r>
              <a:rPr lang="zh-CN" altLang="en-US" sz="1400" dirty="0" smtClean="0"/>
              <a:t>基本假设，词频与词的重要程度成正比</a:t>
            </a:r>
            <a:endParaRPr lang="en-US" sz="1400" dirty="0" smtClean="0"/>
          </a:p>
          <a:p>
            <a:pPr lvl="2"/>
            <a:r>
              <a:rPr lang="zh-CN" altLang="en-US" sz="1400" dirty="0" smtClean="0"/>
              <a:t>对词频进行标准化处理，去掉文档长度的影响</a:t>
            </a:r>
            <a:endParaRPr lang="en-US" sz="1400" dirty="0" smtClean="0"/>
          </a:p>
          <a:p>
            <a:pPr lvl="1"/>
            <a:r>
              <a:rPr lang="zh-CN" altLang="en-US" sz="1600" dirty="0" smtClean="0"/>
              <a:t>反文档频率（</a:t>
            </a:r>
            <a:r>
              <a:rPr lang="en-US" sz="1600" dirty="0" smtClean="0"/>
              <a:t>IDF</a:t>
            </a:r>
            <a:r>
              <a:rPr lang="zh-CN" altLang="en-US" sz="1600" dirty="0" smtClean="0"/>
              <a:t>）</a:t>
            </a:r>
            <a:r>
              <a:rPr lang="en-US" sz="1600" dirty="0" smtClean="0"/>
              <a:t>: </a:t>
            </a:r>
            <a:r>
              <a:rPr lang="zh-CN" altLang="en-US" sz="1600" dirty="0" smtClean="0"/>
              <a:t>旨在降低出现所有文档中的那些词的权重</a:t>
            </a:r>
            <a:endParaRPr lang="en-US" altLang="zh-CN" sz="1600" dirty="0" smtClean="0"/>
          </a:p>
          <a:p>
            <a:pPr lvl="2"/>
            <a:r>
              <a:rPr lang="zh-CN" altLang="en-US" sz="1500" dirty="0" smtClean="0"/>
              <a:t>基本假设：同一个词出现在越多的文档中，越不重要</a:t>
            </a:r>
            <a:endParaRPr lang="en-US" sz="1500" dirty="0" smtClean="0"/>
          </a:p>
        </p:txBody>
      </p:sp>
    </p:spTree>
    <p:extLst>
      <p:ext uri="{BB962C8B-B14F-4D97-AF65-F5344CB8AC3E}">
        <p14:creationId xmlns="" xmlns:p14="http://schemas.microsoft.com/office/powerpoint/2010/main" val="10072171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a:t>词频</a:t>
            </a:r>
            <a:r>
              <a:rPr lang="en-US" altLang="zh-CN" dirty="0"/>
              <a:t>-</a:t>
            </a:r>
            <a:r>
              <a:rPr lang="zh-CN" altLang="en-US" dirty="0"/>
              <a:t>反文档频率</a:t>
            </a:r>
            <a:r>
              <a:rPr lang="en-US" altLang="zh-CN" dirty="0"/>
              <a:t> </a:t>
            </a:r>
            <a:r>
              <a:rPr lang="en-US" altLang="zh-CN" dirty="0" smtClean="0"/>
              <a:t> </a:t>
            </a:r>
            <a:r>
              <a:rPr lang="en-US" dirty="0" smtClean="0"/>
              <a:t>TF-IDF II</a:t>
            </a:r>
            <a:endParaRPr lang="en-US" dirty="0"/>
          </a:p>
        </p:txBody>
      </p:sp>
      <mc:AlternateContent xmlns:mc="http://schemas.openxmlformats.org/markup-compatibility/2006">
        <mc:Choice xmlns="" xmlns:a14="http://schemas.microsoft.com/office/drawing/2010/main" Requires="a14">
          <p:sp>
            <p:nvSpPr>
              <p:cNvPr id="3" name="Inhaltsplatzhalter 2"/>
              <p:cNvSpPr>
                <a:spLocks noGrp="1"/>
              </p:cNvSpPr>
              <p:nvPr>
                <p:ph idx="1"/>
              </p:nvPr>
            </p:nvSpPr>
            <p:spPr>
              <a:xfrm>
                <a:off x="457200" y="1600200"/>
                <a:ext cx="8543956" cy="4525963"/>
              </a:xfrm>
            </p:spPr>
            <p:txBody>
              <a:bodyPr/>
              <a:lstStyle/>
              <a:p>
                <a:r>
                  <a:rPr lang="zh-CN" altLang="en-US" sz="1800" dirty="0" smtClean="0"/>
                  <a:t>给定文档</a:t>
                </a:r>
                <a:r>
                  <a:rPr lang="en-US" altLang="zh-CN" sz="1800" dirty="0" smtClean="0"/>
                  <a:t>j</a:t>
                </a:r>
                <a:r>
                  <a:rPr lang="zh-CN" altLang="en-US" sz="1800" dirty="0" smtClean="0"/>
                  <a:t>和关键词</a:t>
                </a:r>
                <a:r>
                  <a:rPr lang="en-US" altLang="zh-CN" sz="1800" dirty="0" smtClean="0"/>
                  <a:t>i</a:t>
                </a:r>
                <a:endParaRPr lang="en-US" sz="1800" dirty="0" smtClean="0"/>
              </a:p>
              <a:p>
                <a14:m>
                  <m:oMath xmlns:m="http://schemas.openxmlformats.org/officeDocument/2006/math">
                    <m:r>
                      <a:rPr lang="en-US" sz="1800" i="1">
                        <a:latin typeface="Cambria Math"/>
                      </a:rPr>
                      <m:t>𝑇𝐹</m:t>
                    </m:r>
                    <m:d>
                      <m:dPr>
                        <m:ctrlPr>
                          <a:rPr lang="en-US" sz="1800" i="1">
                            <a:latin typeface="Cambria Math"/>
                          </a:rPr>
                        </m:ctrlPr>
                      </m:dPr>
                      <m:e>
                        <m:r>
                          <a:rPr lang="en-US" sz="1800" i="1">
                            <a:latin typeface="Cambria Math"/>
                          </a:rPr>
                          <m:t>𝑖</m:t>
                        </m:r>
                        <m:r>
                          <a:rPr lang="en-US" sz="1800" i="1">
                            <a:latin typeface="Cambria Math"/>
                          </a:rPr>
                          <m:t>,</m:t>
                        </m:r>
                        <m:r>
                          <a:rPr lang="en-US" sz="1800" i="1">
                            <a:latin typeface="Cambria Math"/>
                          </a:rPr>
                          <m:t>𝑗</m:t>
                        </m:r>
                      </m:e>
                    </m:d>
                    <m:r>
                      <a:rPr lang="en-US" sz="1800" b="0" i="0" smtClean="0">
                        <a:latin typeface="Cambria Math"/>
                      </a:rPr>
                      <m:t> </m:t>
                    </m:r>
                  </m:oMath>
                </a14:m>
                <a:endParaRPr lang="en-US" sz="1800" dirty="0" smtClean="0"/>
              </a:p>
              <a:p>
                <a:pPr lvl="1"/>
                <a:r>
                  <a:rPr lang="zh-CN" altLang="en-US" sz="1600" dirty="0" smtClean="0"/>
                  <a:t>文档</a:t>
                </a:r>
                <a:r>
                  <a:rPr lang="en-US" altLang="zh-CN" sz="1600" dirty="0" smtClean="0"/>
                  <a:t>j</a:t>
                </a:r>
                <a:r>
                  <a:rPr lang="zh-CN" altLang="en-US" sz="1600" dirty="0" smtClean="0"/>
                  <a:t>中关键词</a:t>
                </a:r>
                <a:r>
                  <a:rPr lang="en-US" altLang="zh-CN" sz="1600" dirty="0" smtClean="0"/>
                  <a:t>i</a:t>
                </a:r>
                <a:r>
                  <a:rPr lang="zh-CN" altLang="en-US" sz="1600" dirty="0" smtClean="0"/>
                  <a:t>出现的次数</a:t>
                </a:r>
                <a:endParaRPr lang="en-US" sz="1600" dirty="0" smtClean="0"/>
              </a:p>
              <a:p>
                <a14:m>
                  <m:oMath xmlns:m="http://schemas.openxmlformats.org/officeDocument/2006/math">
                    <m:r>
                      <a:rPr lang="en-US" sz="1800" i="1" dirty="0" smtClean="0">
                        <a:latin typeface="Cambria Math"/>
                      </a:rPr>
                      <m:t>𝐼𝐷𝐹</m:t>
                    </m:r>
                    <m:r>
                      <a:rPr lang="en-US" sz="1800" i="1" dirty="0" smtClean="0">
                        <a:latin typeface="Cambria Math"/>
                      </a:rPr>
                      <m:t>(</m:t>
                    </m:r>
                    <m:r>
                      <a:rPr lang="en-US" sz="1800" i="1" dirty="0" smtClean="0">
                        <a:latin typeface="Cambria Math"/>
                      </a:rPr>
                      <m:t>𝑖</m:t>
                    </m:r>
                    <m:r>
                      <a:rPr lang="en-US" sz="1800" i="1" dirty="0" smtClean="0">
                        <a:latin typeface="Cambria Math"/>
                      </a:rPr>
                      <m:t>) </m:t>
                    </m:r>
                  </m:oMath>
                </a14:m>
                <a:endParaRPr lang="en-US" sz="1800" dirty="0" smtClean="0"/>
              </a:p>
              <a:p>
                <a:pPr lvl="1"/>
                <a:r>
                  <a:rPr lang="zh-CN" altLang="en-US" sz="1600" dirty="0" smtClean="0"/>
                  <a:t>按照</a:t>
                </a:r>
                <a14:m>
                  <m:oMath xmlns:m="http://schemas.openxmlformats.org/officeDocument/2006/math">
                    <m:r>
                      <a:rPr lang="en-US" sz="1600" b="1" i="1" dirty="0" smtClean="0">
                        <a:latin typeface="Cambria Math"/>
                      </a:rPr>
                      <m:t>𝑰𝑫𝑭</m:t>
                    </m:r>
                    <m:d>
                      <m:dPr>
                        <m:ctrlPr>
                          <a:rPr lang="en-US" sz="1600" b="1" i="1" dirty="0" smtClean="0">
                            <a:latin typeface="Cambria Math"/>
                          </a:rPr>
                        </m:ctrlPr>
                      </m:dPr>
                      <m:e>
                        <m:r>
                          <a:rPr lang="en-US" sz="1600" b="1" i="1" dirty="0" smtClean="0">
                            <a:latin typeface="Cambria Math"/>
                          </a:rPr>
                          <m:t>𝒊</m:t>
                        </m:r>
                      </m:e>
                    </m:d>
                    <m:r>
                      <a:rPr lang="en-US" sz="1600" b="1" i="1" dirty="0" smtClean="0">
                        <a:latin typeface="Cambria Math"/>
                      </a:rPr>
                      <m:t>=</m:t>
                    </m:r>
                    <m:r>
                      <a:rPr lang="en-US" sz="1600" b="1" i="1" dirty="0" smtClean="0">
                        <a:latin typeface="Cambria Math"/>
                      </a:rPr>
                      <m:t>𝒍𝒐𝒈</m:t>
                    </m:r>
                    <m:f>
                      <m:fPr>
                        <m:ctrlPr>
                          <a:rPr lang="en-US" sz="1600" b="1" i="1" dirty="0" smtClean="0">
                            <a:latin typeface="Cambria Math"/>
                          </a:rPr>
                        </m:ctrlPr>
                      </m:fPr>
                      <m:num>
                        <m:r>
                          <a:rPr lang="en-US" sz="1600" b="1" i="1" dirty="0" smtClean="0">
                            <a:latin typeface="Cambria Math"/>
                          </a:rPr>
                          <m:t>𝑵</m:t>
                        </m:r>
                      </m:num>
                      <m:den>
                        <m:r>
                          <a:rPr lang="en-US" sz="1600" b="1" i="1" dirty="0" smtClean="0">
                            <a:latin typeface="Cambria Math"/>
                          </a:rPr>
                          <m:t>𝒏</m:t>
                        </m:r>
                        <m:r>
                          <a:rPr lang="en-US" sz="1600" b="1" i="1" dirty="0" smtClean="0">
                            <a:latin typeface="Cambria Math"/>
                          </a:rPr>
                          <m:t>(</m:t>
                        </m:r>
                        <m:r>
                          <a:rPr lang="en-US" sz="1600" b="1" i="1" dirty="0" smtClean="0">
                            <a:latin typeface="Cambria Math"/>
                          </a:rPr>
                          <m:t>𝒊</m:t>
                        </m:r>
                        <m:r>
                          <a:rPr lang="en-US" sz="1600" b="1" i="1" dirty="0" smtClean="0">
                            <a:latin typeface="Cambria Math"/>
                          </a:rPr>
                          <m:t>)</m:t>
                        </m:r>
                      </m:den>
                    </m:f>
                    <m:r>
                      <a:rPr lang="en-US" sz="1600" b="1" i="1" dirty="0" smtClean="0">
                        <a:latin typeface="Cambria Math"/>
                      </a:rPr>
                      <m:t> </m:t>
                    </m:r>
                  </m:oMath>
                </a14:m>
                <a:r>
                  <a:rPr lang="zh-CN" altLang="en-US" sz="1600" b="1" dirty="0" smtClean="0"/>
                  <a:t>计算反文档频率</a:t>
                </a:r>
                <a:endParaRPr lang="en-US" sz="1600" b="1" dirty="0" smtClean="0"/>
              </a:p>
              <a:p>
                <a:pPr lvl="2"/>
                <a14:m>
                  <m:oMath xmlns:m="http://schemas.openxmlformats.org/officeDocument/2006/math">
                    <m:r>
                      <a:rPr lang="en-US" sz="1600" i="1" dirty="0" smtClean="0">
                        <a:latin typeface="Cambria Math"/>
                      </a:rPr>
                      <m:t>𝑁</m:t>
                    </m:r>
                  </m:oMath>
                </a14:m>
                <a:r>
                  <a:rPr lang="en-US" sz="1600" dirty="0" smtClean="0"/>
                  <a:t> : </a:t>
                </a:r>
                <a:r>
                  <a:rPr lang="zh-CN" altLang="en-US" sz="1400" dirty="0" smtClean="0"/>
                  <a:t>所有可推荐文档的数量</a:t>
                </a:r>
                <a:endParaRPr lang="en-US" sz="1400" dirty="0" smtClean="0"/>
              </a:p>
              <a:p>
                <a:pPr lvl="2"/>
                <a14:m>
                  <m:oMath xmlns:m="http://schemas.openxmlformats.org/officeDocument/2006/math">
                    <m:r>
                      <a:rPr lang="en-US" sz="1600" i="1" dirty="0" smtClean="0">
                        <a:latin typeface="Cambria Math"/>
                      </a:rPr>
                      <m:t>𝑛</m:t>
                    </m:r>
                    <m:r>
                      <a:rPr lang="en-US" sz="1600" i="1" dirty="0" smtClean="0">
                        <a:latin typeface="Cambria Math"/>
                      </a:rPr>
                      <m:t>(</m:t>
                    </m:r>
                    <m:r>
                      <a:rPr lang="en-US" sz="1600" i="1" dirty="0" smtClean="0">
                        <a:latin typeface="Cambria Math"/>
                      </a:rPr>
                      <m:t>𝑖</m:t>
                    </m:r>
                    <m:r>
                      <a:rPr lang="en-US" sz="1600" i="1" dirty="0" smtClean="0">
                        <a:latin typeface="Cambria Math"/>
                      </a:rPr>
                      <m:t>) </m:t>
                    </m:r>
                  </m:oMath>
                </a14:m>
                <a:r>
                  <a:rPr lang="en-US" sz="1400" dirty="0" smtClean="0"/>
                  <a:t>: </a:t>
                </a:r>
                <a:r>
                  <a:rPr lang="en-US" altLang="zh-CN" sz="1400" dirty="0" smtClean="0"/>
                  <a:t>N</a:t>
                </a:r>
                <a:r>
                  <a:rPr lang="zh-CN" altLang="en-US" sz="1400" dirty="0" smtClean="0"/>
                  <a:t>中</a:t>
                </a:r>
                <a:r>
                  <a:rPr lang="zh-CN" altLang="en-US" sz="1400" dirty="0" smtClean="0"/>
                  <a:t>出现</a:t>
                </a:r>
                <a:r>
                  <a:rPr lang="zh-CN" altLang="en-US" sz="1400" dirty="0"/>
                  <a:t>过关键词</a:t>
                </a:r>
                <a:r>
                  <a:rPr lang="en-US" altLang="zh-CN" sz="1400" dirty="0"/>
                  <a:t>i</a:t>
                </a:r>
                <a:r>
                  <a:rPr lang="zh-CN" altLang="en-US" sz="1400" dirty="0" smtClean="0"/>
                  <a:t>的文档的数量</a:t>
                </a:r>
                <a:endParaRPr lang="en-US" sz="1400" dirty="0" smtClean="0"/>
              </a:p>
              <a:p>
                <a14:m>
                  <m:oMath xmlns:m="http://schemas.openxmlformats.org/officeDocument/2006/math">
                    <m:r>
                      <a:rPr lang="en-US" sz="1800" i="1" dirty="0" smtClean="0">
                        <a:latin typeface="Cambria Math"/>
                      </a:rPr>
                      <m:t>𝑇𝐹</m:t>
                    </m:r>
                    <m:r>
                      <a:rPr lang="en-US" sz="1800" i="1" dirty="0" smtClean="0">
                        <a:latin typeface="Cambria Math"/>
                      </a:rPr>
                      <m:t>−</m:t>
                    </m:r>
                    <m:r>
                      <a:rPr lang="en-US" sz="1800" i="1" dirty="0" smtClean="0">
                        <a:latin typeface="Cambria Math"/>
                      </a:rPr>
                      <m:t>𝐼𝐷𝐹</m:t>
                    </m:r>
                  </m:oMath>
                </a14:m>
                <a:r>
                  <a:rPr lang="en-US" sz="1800" dirty="0" smtClean="0"/>
                  <a:t/>
                </a:r>
              </a:p>
              <a:p>
                <a:pPr lvl="1"/>
                <a:r>
                  <a:rPr lang="zh-CN" altLang="en-US" sz="1600" dirty="0"/>
                  <a:t>计算</a:t>
                </a:r>
                <a:r>
                  <a:rPr lang="zh-CN" altLang="en-US" sz="1600" dirty="0" smtClean="0"/>
                  <a:t>为：</a:t>
                </a:r>
                <a:r>
                  <a:rPr lang="en-US" sz="1600" dirty="0" smtClean="0"/>
                  <a:t/>
                </a:r>
                <a14:m>
                  <m:oMath xmlns:m="http://schemas.openxmlformats.org/officeDocument/2006/math">
                    <m:r>
                      <a:rPr lang="en-US" sz="1600" b="1" i="1">
                        <a:latin typeface="Cambria Math"/>
                      </a:rPr>
                      <m:t>𝑻𝑭</m:t>
                    </m:r>
                  </m:oMath>
                </a14:m>
                <a:r>
                  <a:rPr lang="en-US" sz="1600" b="1" dirty="0"/>
                  <a:t>-</a:t>
                </a:r>
                <a14:m>
                  <m:oMath xmlns:m="http://schemas.openxmlformats.org/officeDocument/2006/math">
                    <m:r>
                      <a:rPr lang="en-US" sz="1600" b="1" i="1">
                        <a:latin typeface="Cambria Math"/>
                      </a:rPr>
                      <m:t>𝑰𝑫𝑭</m:t>
                    </m:r>
                    <m:d>
                      <m:dPr>
                        <m:ctrlPr>
                          <a:rPr lang="en-US" sz="1600" b="1" i="1">
                            <a:latin typeface="Cambria Math"/>
                          </a:rPr>
                        </m:ctrlPr>
                      </m:dPr>
                      <m:e>
                        <m:r>
                          <a:rPr lang="en-US" sz="1600" b="1" i="1">
                            <a:latin typeface="Cambria Math"/>
                          </a:rPr>
                          <m:t>𝒊</m:t>
                        </m:r>
                        <m:r>
                          <a:rPr lang="en-US" sz="1600" b="1" i="1">
                            <a:latin typeface="Cambria Math"/>
                          </a:rPr>
                          <m:t>,</m:t>
                        </m:r>
                        <m:r>
                          <a:rPr lang="en-US" sz="1600" b="1" i="1">
                            <a:latin typeface="Cambria Math"/>
                          </a:rPr>
                          <m:t>𝒋</m:t>
                        </m:r>
                      </m:e>
                    </m:d>
                    <m:r>
                      <a:rPr lang="en-US" sz="1600" b="1" i="1">
                        <a:latin typeface="Cambria Math"/>
                      </a:rPr>
                      <m:t>=</m:t>
                    </m:r>
                    <m:r>
                      <a:rPr lang="en-US" sz="1600" b="1" i="1">
                        <a:latin typeface="Cambria Math"/>
                      </a:rPr>
                      <m:t>𝑻𝑭</m:t>
                    </m:r>
                    <m:d>
                      <m:dPr>
                        <m:ctrlPr>
                          <a:rPr lang="en-US" sz="1600" b="1" i="1">
                            <a:latin typeface="Cambria Math"/>
                          </a:rPr>
                        </m:ctrlPr>
                      </m:dPr>
                      <m:e>
                        <m:r>
                          <a:rPr lang="en-US" sz="1600" b="1" i="1">
                            <a:latin typeface="Cambria Math"/>
                          </a:rPr>
                          <m:t>𝒊</m:t>
                        </m:r>
                        <m:r>
                          <a:rPr lang="en-US" sz="1600" b="1" i="1">
                            <a:latin typeface="Cambria Math"/>
                          </a:rPr>
                          <m:t>,</m:t>
                        </m:r>
                        <m:r>
                          <a:rPr lang="en-US" sz="1600" b="1" i="1">
                            <a:latin typeface="Cambria Math"/>
                          </a:rPr>
                          <m:t>𝒋</m:t>
                        </m:r>
                      </m:e>
                    </m:d>
                    <m:r>
                      <a:rPr lang="en-US" sz="1600" b="1" i="1">
                        <a:latin typeface="Cambria Math"/>
                      </a:rPr>
                      <m:t>∗</m:t>
                    </m:r>
                    <m:r>
                      <a:rPr lang="en-US" sz="1600" b="1" i="1">
                        <a:latin typeface="Cambria Math"/>
                      </a:rPr>
                      <m:t>𝑰𝑫𝑭</m:t>
                    </m:r>
                    <m:d>
                      <m:dPr>
                        <m:ctrlPr>
                          <a:rPr lang="en-US" sz="1600" b="1" i="1">
                            <a:latin typeface="Cambria Math"/>
                          </a:rPr>
                        </m:ctrlPr>
                      </m:dPr>
                      <m:e>
                        <m:r>
                          <a:rPr lang="en-US" sz="1600" b="1" i="1">
                            <a:latin typeface="Cambria Math"/>
                          </a:rPr>
                          <m:t>𝒊</m:t>
                        </m:r>
                      </m:e>
                    </m:d>
                  </m:oMath>
                </a14:m>
                <a:endParaRPr lang="en-US" b="1"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457200" y="1600200"/>
                <a:ext cx="8543956" cy="4525963"/>
              </a:xfrm>
              <a:blipFill rotWithShape="1">
                <a:blip r:embed="rId3" cstate="print"/>
                <a:stretch>
                  <a:fillRect l="-428" t="-1078"/>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12907731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smtClean="0"/>
              <a:t>TF-IDF</a:t>
            </a:r>
            <a:r>
              <a:rPr lang="zh-CN" altLang="en-US" dirty="0"/>
              <a:t>示例</a:t>
            </a:r>
            <a:endParaRPr lang="en-US" dirty="0"/>
          </a:p>
        </p:txBody>
      </p:sp>
      <mc:AlternateContent xmlns:mc="http://schemas.openxmlformats.org/markup-compatibility/2006">
        <mc:Choice xmlns="" xmlns:a14="http://schemas.microsoft.com/office/drawing/2010/main" Requires="a14">
          <p:sp>
            <p:nvSpPr>
              <p:cNvPr id="4099" name="Rectangle 3"/>
              <p:cNvSpPr>
                <a:spLocks noGrp="1" noChangeArrowheads="1"/>
              </p:cNvSpPr>
              <p:nvPr>
                <p:ph type="body" idx="1"/>
              </p:nvPr>
            </p:nvSpPr>
            <p:spPr>
              <a:xfrm>
                <a:off x="467544" y="1340768"/>
                <a:ext cx="8229600" cy="648071"/>
              </a:xfrm>
            </p:spPr>
            <p:txBody>
              <a:bodyPr>
                <a:noAutofit/>
              </a:bodyPr>
              <a:lstStyle/>
              <a:p>
                <a:r>
                  <a:rPr lang="zh-CN" altLang="en-US" sz="1800" dirty="0" smtClean="0"/>
                  <a:t>词频：</a:t>
                </a:r>
                <a:endParaRPr lang="en-US" sz="1800" dirty="0" smtClean="0"/>
              </a:p>
              <a:p>
                <a:pPr lvl="1"/>
                <a:r>
                  <a:rPr lang="zh-CN" altLang="en-US" sz="1600" dirty="0" smtClean="0"/>
                  <a:t>每个文档是</a:t>
                </a:r>
                <a14:m>
                  <m:oMath xmlns:m="http://schemas.openxmlformats.org/officeDocument/2006/math">
                    <m:sSup>
                      <m:sSupPr>
                        <m:ctrlPr>
                          <a:rPr lang="en-US" altLang="zh-CN" sz="1600" i="1" dirty="0">
                            <a:latin typeface="Cambria Math"/>
                          </a:rPr>
                        </m:ctrlPr>
                      </m:sSupPr>
                      <m:e>
                        <m:r>
                          <a:rPr lang="en-US" altLang="zh-CN" sz="1600" i="1" dirty="0">
                            <a:latin typeface="Cambria Math"/>
                          </a:rPr>
                          <m:t>ℕ</m:t>
                        </m:r>
                      </m:e>
                      <m:sup>
                        <m:d>
                          <m:dPr>
                            <m:begChr m:val="|"/>
                            <m:endChr m:val="|"/>
                            <m:ctrlPr>
                              <a:rPr lang="en-US" altLang="zh-CN" sz="1600" i="1" dirty="0">
                                <a:latin typeface="Cambria Math"/>
                              </a:rPr>
                            </m:ctrlPr>
                          </m:dPr>
                          <m:e>
                            <m:r>
                              <a:rPr lang="en-US" altLang="zh-CN" sz="1600" i="1" dirty="0">
                                <a:latin typeface="Cambria Math"/>
                              </a:rPr>
                              <m:t>𝑣</m:t>
                            </m:r>
                          </m:e>
                        </m:d>
                      </m:sup>
                    </m:sSup>
                  </m:oMath>
                </a14:m>
                <a:r>
                  <a:rPr lang="zh-CN" altLang="en-US" sz="1600" dirty="0" smtClean="0"/>
                  <a:t>中的向量</a:t>
                </a:r>
                <a:endParaRPr lang="en-US" sz="1600" dirty="0" smtClean="0"/>
              </a:p>
            </p:txBody>
          </p:sp>
        </mc:Choice>
        <mc:Fallback>
          <p:sp>
            <p:nvSpPr>
              <p:cNvPr id="4099" name="Rectangle 3"/>
              <p:cNvSpPr>
                <a:spLocks noGrp="1" noRot="1" noChangeAspect="1" noMove="1" noResize="1" noEditPoints="1" noAdjustHandles="1" noChangeArrowheads="1" noChangeShapeType="1" noTextEdit="1"/>
              </p:cNvSpPr>
              <p:nvPr>
                <p:ph type="body" idx="1"/>
              </p:nvPr>
            </p:nvSpPr>
            <p:spPr>
              <a:xfrm>
                <a:off x="467544" y="1340768"/>
                <a:ext cx="8229600" cy="648071"/>
              </a:xfrm>
              <a:blipFill rotWithShape="1">
                <a:blip r:embed="rId3" cstate="print"/>
                <a:stretch>
                  <a:fillRect l="-519" t="-7547" b="-16981"/>
                </a:stretch>
              </a:blipFill>
            </p:spPr>
            <p:txBody>
              <a:bodyPr/>
              <a:lstStyle/>
              <a:p>
                <a:r>
                  <a:rPr lang="zh-CN" altLang="en-US">
                    <a:noFill/>
                  </a:rPr>
                  <a:t> </a:t>
                </a:r>
              </a:p>
            </p:txBody>
          </p:sp>
        </mc:Fallback>
      </mc:AlternateContent>
      <p:sp>
        <p:nvSpPr>
          <p:cNvPr id="7" name="Textfeld 6"/>
          <p:cNvSpPr txBox="1"/>
          <p:nvPr/>
        </p:nvSpPr>
        <p:spPr>
          <a:xfrm>
            <a:off x="611560" y="5867434"/>
            <a:ext cx="3514104" cy="246221"/>
          </a:xfrm>
          <a:prstGeom prst="rect">
            <a:avLst/>
          </a:prstGeom>
          <a:noFill/>
        </p:spPr>
        <p:txBody>
          <a:bodyPr wrap="none" rtlCol="0">
            <a:spAutoFit/>
          </a:bodyPr>
          <a:lstStyle/>
          <a:p>
            <a:r>
              <a:rPr lang="en-US" sz="1000" b="0" dirty="0" smtClean="0"/>
              <a:t>Example taken from http://informationretrieval.org</a:t>
            </a:r>
            <a:endParaRPr lang="en-US" sz="1000" b="0" dirty="0"/>
          </a:p>
        </p:txBody>
      </p:sp>
      <p:graphicFrame>
        <p:nvGraphicFramePr>
          <p:cNvPr id="9" name="Tabelle 8"/>
          <p:cNvGraphicFramePr>
            <a:graphicFrameLocks noGrp="1"/>
          </p:cNvGraphicFramePr>
          <p:nvPr>
            <p:extLst>
              <p:ext uri="{D42A27DB-BD31-4B8C-83A1-F6EECF244321}">
                <p14:modId xmlns="" xmlns:p14="http://schemas.microsoft.com/office/powerpoint/2010/main" val="1494061386"/>
              </p:ext>
            </p:extLst>
          </p:nvPr>
        </p:nvGraphicFramePr>
        <p:xfrm>
          <a:off x="611560" y="2132856"/>
          <a:ext cx="6336703" cy="3077827"/>
        </p:xfrm>
        <a:graphic>
          <a:graphicData uri="http://schemas.openxmlformats.org/drawingml/2006/table">
            <a:tbl>
              <a:tblPr firstRow="1" bandRow="1">
                <a:tableStyleId>{5C22544A-7EE6-4342-B048-85BDC9FD1C3A}</a:tableStyleId>
              </a:tblPr>
              <a:tblGrid>
                <a:gridCol w="995768"/>
                <a:gridCol w="995768"/>
                <a:gridCol w="905243"/>
                <a:gridCol w="905243"/>
                <a:gridCol w="814719"/>
                <a:gridCol w="814719"/>
                <a:gridCol w="905243"/>
              </a:tblGrid>
              <a:tr h="569355">
                <a:tc>
                  <a:txBody>
                    <a:bodyPr/>
                    <a:lstStyle/>
                    <a:p>
                      <a:endParaRPr lang="de-DE" sz="1000" dirty="0">
                        <a:solidFill>
                          <a:schemeClr val="bg1"/>
                        </a:solidFill>
                      </a:endParaRPr>
                    </a:p>
                  </a:txBody>
                  <a:tcPr marL="109544" marR="109544" marT="54771" marB="5477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Antony </a:t>
                      </a:r>
                      <a:r>
                        <a:rPr lang="de-DE" sz="1000" dirty="0" err="1" smtClean="0">
                          <a:solidFill>
                            <a:schemeClr val="bg1"/>
                          </a:solidFill>
                        </a:rPr>
                        <a:t>and</a:t>
                      </a:r>
                      <a:r>
                        <a:rPr lang="de-DE" sz="1000" dirty="0" smtClean="0">
                          <a:solidFill>
                            <a:schemeClr val="bg1"/>
                          </a:solidFill>
                        </a:rPr>
                        <a:t> Cleopatra</a:t>
                      </a:r>
                      <a:endParaRPr lang="de-DE" sz="1000" dirty="0">
                        <a:solidFill>
                          <a:schemeClr val="bg1"/>
                        </a:solidFill>
                      </a:endParaRPr>
                    </a:p>
                  </a:txBody>
                  <a:tcPr marL="109544" marR="109544" marT="54771" marB="54771">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Julius Caesar</a:t>
                      </a:r>
                      <a:endParaRPr lang="de-DE" sz="1000" dirty="0">
                        <a:solidFill>
                          <a:schemeClr val="bg1"/>
                        </a:solidFill>
                      </a:endParaRPr>
                    </a:p>
                  </a:txBody>
                  <a:tcPr marL="109544" marR="109544" marT="54771" marB="54771">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The Tempest</a:t>
                      </a:r>
                      <a:endParaRPr lang="de-DE" sz="1000" dirty="0">
                        <a:solidFill>
                          <a:schemeClr val="bg1"/>
                        </a:solidFill>
                      </a:endParaRPr>
                    </a:p>
                  </a:txBody>
                  <a:tcPr marL="109544" marR="109544" marT="54771" marB="54771">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Hamlet</a:t>
                      </a:r>
                      <a:endParaRPr lang="de-DE" sz="1000" dirty="0">
                        <a:solidFill>
                          <a:schemeClr val="bg1"/>
                        </a:solidFill>
                      </a:endParaRPr>
                    </a:p>
                  </a:txBody>
                  <a:tcPr marL="109544" marR="109544" marT="54771" marB="54771">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Othello</a:t>
                      </a:r>
                      <a:endParaRPr lang="de-DE" sz="1000" dirty="0">
                        <a:solidFill>
                          <a:schemeClr val="bg1"/>
                        </a:solidFill>
                      </a:endParaRPr>
                    </a:p>
                  </a:txBody>
                  <a:tcPr marL="109544" marR="109544" marT="54771" marB="54771">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Macbeth</a:t>
                      </a:r>
                      <a:endParaRPr lang="de-DE" sz="1000" dirty="0">
                        <a:solidFill>
                          <a:schemeClr val="bg1"/>
                        </a:solidFill>
                      </a:endParaRPr>
                    </a:p>
                  </a:txBody>
                  <a:tcPr marL="109544" marR="109544" marT="54771" marB="5477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r>
              <a:tr h="335890">
                <a:tc>
                  <a:txBody>
                    <a:bodyPr/>
                    <a:lstStyle/>
                    <a:p>
                      <a:r>
                        <a:rPr lang="de-DE" sz="1000" b="1" dirty="0" smtClean="0"/>
                        <a:t>Antony</a:t>
                      </a:r>
                      <a:endParaRPr lang="de-DE" sz="1000" b="1" dirty="0"/>
                    </a:p>
                  </a:txBody>
                  <a:tcPr marL="109544" marR="109544" marT="54771" marB="54771">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000" dirty="0" smtClean="0"/>
                        <a:t>157</a:t>
                      </a:r>
                      <a:endParaRPr lang="de-DE" sz="1000" dirty="0"/>
                    </a:p>
                  </a:txBody>
                  <a:tcPr marL="109544" marR="109544" marT="54771" marB="54771">
                    <a:solidFill>
                      <a:schemeClr val="bg1">
                        <a:lumMod val="75000"/>
                      </a:schemeClr>
                    </a:solidFill>
                  </a:tcPr>
                </a:tc>
                <a:tc>
                  <a:txBody>
                    <a:bodyPr/>
                    <a:lstStyle/>
                    <a:p>
                      <a:r>
                        <a:rPr lang="de-DE" sz="1000" dirty="0" smtClean="0"/>
                        <a:t>73</a:t>
                      </a:r>
                      <a:endParaRPr lang="de-DE" sz="1000" dirty="0"/>
                    </a:p>
                  </a:txBody>
                  <a:tcPr marL="109544" marR="109544" marT="54771" marB="54771">
                    <a:solidFill>
                      <a:schemeClr val="bg1">
                        <a:lumMod val="75000"/>
                      </a:schemeClr>
                    </a:solidFill>
                  </a:tcPr>
                </a:tc>
                <a:tc>
                  <a:txBody>
                    <a:bodyPr/>
                    <a:lstStyle/>
                    <a:p>
                      <a:r>
                        <a:rPr lang="de-DE" sz="1000" dirty="0" smtClean="0"/>
                        <a:t>0</a:t>
                      </a:r>
                      <a:endParaRPr lang="de-DE" sz="1000" dirty="0"/>
                    </a:p>
                  </a:txBody>
                  <a:tcPr marL="109544" marR="109544" marT="54771" marB="54771">
                    <a:solidFill>
                      <a:schemeClr val="bg1">
                        <a:lumMod val="75000"/>
                      </a:schemeClr>
                    </a:solidFill>
                  </a:tcPr>
                </a:tc>
                <a:tc>
                  <a:txBody>
                    <a:bodyPr/>
                    <a:lstStyle/>
                    <a:p>
                      <a:r>
                        <a:rPr lang="de-DE" sz="1000" dirty="0" smtClean="0"/>
                        <a:t>0</a:t>
                      </a:r>
                      <a:endParaRPr lang="de-DE" sz="1000" dirty="0"/>
                    </a:p>
                  </a:txBody>
                  <a:tcPr marL="109544" marR="109544" marT="54771" marB="54771">
                    <a:solidFill>
                      <a:schemeClr val="bg1">
                        <a:lumMod val="75000"/>
                      </a:schemeClr>
                    </a:solidFill>
                  </a:tcPr>
                </a:tc>
                <a:tc>
                  <a:txBody>
                    <a:bodyPr/>
                    <a:lstStyle/>
                    <a:p>
                      <a:r>
                        <a:rPr lang="de-DE" sz="1000" dirty="0" smtClean="0"/>
                        <a:t>0</a:t>
                      </a:r>
                      <a:endParaRPr lang="de-DE" sz="1000" dirty="0"/>
                    </a:p>
                  </a:txBody>
                  <a:tcPr marL="109544" marR="109544" marT="54771" marB="54771">
                    <a:solidFill>
                      <a:schemeClr val="bg1">
                        <a:lumMod val="75000"/>
                      </a:schemeClr>
                    </a:solidFill>
                  </a:tcPr>
                </a:tc>
                <a:tc>
                  <a:txBody>
                    <a:bodyPr/>
                    <a:lstStyle/>
                    <a:p>
                      <a:r>
                        <a:rPr lang="de-DE" sz="1000" dirty="0" smtClean="0"/>
                        <a:t>0</a:t>
                      </a:r>
                      <a:endParaRPr lang="de-DE" sz="1000" dirty="0"/>
                    </a:p>
                  </a:txBody>
                  <a:tcPr marL="109544" marR="109544" marT="54771" marB="54771">
                    <a:lnR w="12700" cap="flat" cmpd="sng" algn="ctr">
                      <a:solidFill>
                        <a:schemeClr val="tx1"/>
                      </a:solidFill>
                      <a:prstDash val="solid"/>
                      <a:round/>
                      <a:headEnd type="none" w="med" len="med"/>
                      <a:tailEnd type="none" w="med" len="med"/>
                    </a:lnR>
                    <a:solidFill>
                      <a:schemeClr val="bg1">
                        <a:lumMod val="75000"/>
                      </a:schemeClr>
                    </a:solidFill>
                  </a:tcPr>
                </a:tc>
              </a:tr>
              <a:tr h="362097">
                <a:tc>
                  <a:txBody>
                    <a:bodyPr/>
                    <a:lstStyle/>
                    <a:p>
                      <a:r>
                        <a:rPr lang="de-DE" sz="1000" b="1" dirty="0" smtClean="0"/>
                        <a:t>Brutus</a:t>
                      </a:r>
                      <a:endParaRPr lang="de-DE" sz="1000" b="1" dirty="0"/>
                    </a:p>
                  </a:txBody>
                  <a:tcPr marL="109544" marR="109544" marT="54771" marB="54771">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000" dirty="0" smtClean="0"/>
                        <a:t>4</a:t>
                      </a:r>
                      <a:endParaRPr lang="de-DE" sz="1000" dirty="0"/>
                    </a:p>
                  </a:txBody>
                  <a:tcPr marL="109544" marR="109544" marT="54771" marB="54771">
                    <a:solidFill>
                      <a:schemeClr val="bg1">
                        <a:lumMod val="85000"/>
                      </a:schemeClr>
                    </a:solidFill>
                  </a:tcPr>
                </a:tc>
                <a:tc>
                  <a:txBody>
                    <a:bodyPr/>
                    <a:lstStyle/>
                    <a:p>
                      <a:r>
                        <a:rPr lang="de-DE" sz="1000" dirty="0" smtClean="0"/>
                        <a:t>157</a:t>
                      </a:r>
                      <a:endParaRPr lang="de-DE" sz="1000" dirty="0"/>
                    </a:p>
                  </a:txBody>
                  <a:tcPr marL="109544" marR="109544" marT="54771" marB="54771">
                    <a:solidFill>
                      <a:schemeClr val="bg1">
                        <a:lumMod val="85000"/>
                      </a:schemeClr>
                    </a:solidFill>
                  </a:tcPr>
                </a:tc>
                <a:tc>
                  <a:txBody>
                    <a:bodyPr/>
                    <a:lstStyle/>
                    <a:p>
                      <a:r>
                        <a:rPr lang="de-DE" sz="1000" dirty="0" smtClean="0"/>
                        <a:t>0</a:t>
                      </a:r>
                      <a:endParaRPr lang="de-DE" sz="1000" dirty="0"/>
                    </a:p>
                  </a:txBody>
                  <a:tcPr marL="109544" marR="109544" marT="54771" marB="54771">
                    <a:solidFill>
                      <a:schemeClr val="bg1">
                        <a:lumMod val="85000"/>
                      </a:schemeClr>
                    </a:solidFill>
                  </a:tcPr>
                </a:tc>
                <a:tc>
                  <a:txBody>
                    <a:bodyPr/>
                    <a:lstStyle/>
                    <a:p>
                      <a:r>
                        <a:rPr lang="de-DE" sz="1000" dirty="0" smtClean="0"/>
                        <a:t>1</a:t>
                      </a:r>
                      <a:endParaRPr lang="de-DE" sz="1000" dirty="0"/>
                    </a:p>
                  </a:txBody>
                  <a:tcPr marL="109544" marR="109544" marT="54771" marB="54771">
                    <a:solidFill>
                      <a:schemeClr val="bg1">
                        <a:lumMod val="85000"/>
                      </a:schemeClr>
                    </a:solidFill>
                  </a:tcPr>
                </a:tc>
                <a:tc>
                  <a:txBody>
                    <a:bodyPr/>
                    <a:lstStyle/>
                    <a:p>
                      <a:r>
                        <a:rPr lang="de-DE" sz="1000" dirty="0" smtClean="0"/>
                        <a:t>0</a:t>
                      </a:r>
                      <a:endParaRPr lang="de-DE" sz="1000" dirty="0"/>
                    </a:p>
                  </a:txBody>
                  <a:tcPr marL="109544" marR="109544" marT="54771" marB="54771">
                    <a:solidFill>
                      <a:schemeClr val="bg1">
                        <a:lumMod val="85000"/>
                      </a:schemeClr>
                    </a:solidFill>
                  </a:tcPr>
                </a:tc>
                <a:tc>
                  <a:txBody>
                    <a:bodyPr/>
                    <a:lstStyle/>
                    <a:p>
                      <a:r>
                        <a:rPr lang="de-DE" sz="1000" dirty="0" smtClean="0"/>
                        <a:t>0</a:t>
                      </a:r>
                      <a:endParaRPr lang="de-DE" sz="1000" dirty="0"/>
                    </a:p>
                  </a:txBody>
                  <a:tcPr marL="109544" marR="109544" marT="54771" marB="54771">
                    <a:lnR w="12700" cap="flat" cmpd="sng" algn="ctr">
                      <a:solidFill>
                        <a:schemeClr val="tx1"/>
                      </a:solidFill>
                      <a:prstDash val="solid"/>
                      <a:round/>
                      <a:headEnd type="none" w="med" len="med"/>
                      <a:tailEnd type="none" w="med" len="med"/>
                    </a:lnR>
                    <a:solidFill>
                      <a:schemeClr val="bg1">
                        <a:lumMod val="85000"/>
                      </a:schemeClr>
                    </a:solidFill>
                  </a:tcPr>
                </a:tc>
              </a:tr>
              <a:tr h="362097">
                <a:tc>
                  <a:txBody>
                    <a:bodyPr/>
                    <a:lstStyle/>
                    <a:p>
                      <a:r>
                        <a:rPr lang="de-DE" sz="1000" b="1" dirty="0" smtClean="0"/>
                        <a:t>Caesar</a:t>
                      </a:r>
                      <a:endParaRPr lang="de-DE" sz="1000" b="1" dirty="0"/>
                    </a:p>
                  </a:txBody>
                  <a:tcPr marL="109544" marR="109544" marT="54771" marB="54771">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000" dirty="0" smtClean="0"/>
                        <a:t>232</a:t>
                      </a:r>
                      <a:endParaRPr lang="de-DE" sz="1000" dirty="0"/>
                    </a:p>
                  </a:txBody>
                  <a:tcPr marL="109544" marR="109544" marT="54771" marB="54771">
                    <a:solidFill>
                      <a:schemeClr val="bg1">
                        <a:lumMod val="75000"/>
                      </a:schemeClr>
                    </a:solidFill>
                  </a:tcPr>
                </a:tc>
                <a:tc>
                  <a:txBody>
                    <a:bodyPr/>
                    <a:lstStyle/>
                    <a:p>
                      <a:r>
                        <a:rPr lang="de-DE" sz="1000" dirty="0" smtClean="0"/>
                        <a:t>227</a:t>
                      </a:r>
                      <a:endParaRPr lang="de-DE" sz="1000" dirty="0"/>
                    </a:p>
                  </a:txBody>
                  <a:tcPr marL="109544" marR="109544" marT="54771" marB="54771">
                    <a:solidFill>
                      <a:schemeClr val="bg1">
                        <a:lumMod val="75000"/>
                      </a:schemeClr>
                    </a:solidFill>
                  </a:tcPr>
                </a:tc>
                <a:tc>
                  <a:txBody>
                    <a:bodyPr/>
                    <a:lstStyle/>
                    <a:p>
                      <a:r>
                        <a:rPr lang="de-DE" sz="1000" dirty="0" smtClean="0"/>
                        <a:t>0</a:t>
                      </a:r>
                      <a:endParaRPr lang="de-DE" sz="1000" dirty="0"/>
                    </a:p>
                  </a:txBody>
                  <a:tcPr marL="109544" marR="109544" marT="54771" marB="54771">
                    <a:solidFill>
                      <a:schemeClr val="bg1">
                        <a:lumMod val="75000"/>
                      </a:schemeClr>
                    </a:solidFill>
                  </a:tcPr>
                </a:tc>
                <a:tc>
                  <a:txBody>
                    <a:bodyPr/>
                    <a:lstStyle/>
                    <a:p>
                      <a:r>
                        <a:rPr lang="de-DE" sz="1000" dirty="0" smtClean="0"/>
                        <a:t>2</a:t>
                      </a:r>
                      <a:endParaRPr lang="de-DE" sz="1000" dirty="0"/>
                    </a:p>
                  </a:txBody>
                  <a:tcPr marL="109544" marR="109544" marT="54771" marB="54771">
                    <a:solidFill>
                      <a:schemeClr val="bg1">
                        <a:lumMod val="75000"/>
                      </a:schemeClr>
                    </a:solidFill>
                  </a:tcPr>
                </a:tc>
                <a:tc>
                  <a:txBody>
                    <a:bodyPr/>
                    <a:lstStyle/>
                    <a:p>
                      <a:r>
                        <a:rPr lang="de-DE" sz="1000" dirty="0" smtClean="0"/>
                        <a:t>1</a:t>
                      </a:r>
                      <a:endParaRPr lang="de-DE" sz="1000" dirty="0"/>
                    </a:p>
                  </a:txBody>
                  <a:tcPr marL="109544" marR="109544" marT="54771" marB="54771">
                    <a:solidFill>
                      <a:schemeClr val="bg1">
                        <a:lumMod val="75000"/>
                      </a:schemeClr>
                    </a:solidFill>
                  </a:tcPr>
                </a:tc>
                <a:tc>
                  <a:txBody>
                    <a:bodyPr/>
                    <a:lstStyle/>
                    <a:p>
                      <a:r>
                        <a:rPr lang="de-DE" sz="1000" dirty="0" smtClean="0"/>
                        <a:t>1</a:t>
                      </a:r>
                      <a:endParaRPr lang="de-DE" sz="1000" dirty="0"/>
                    </a:p>
                  </a:txBody>
                  <a:tcPr marL="109544" marR="109544" marT="54771" marB="54771">
                    <a:lnR w="12700" cap="flat" cmpd="sng" algn="ctr">
                      <a:solidFill>
                        <a:schemeClr val="tx1"/>
                      </a:solidFill>
                      <a:prstDash val="solid"/>
                      <a:round/>
                      <a:headEnd type="none" w="med" len="med"/>
                      <a:tailEnd type="none" w="med" len="med"/>
                    </a:lnR>
                    <a:solidFill>
                      <a:schemeClr val="bg1">
                        <a:lumMod val="75000"/>
                      </a:schemeClr>
                    </a:solidFill>
                  </a:tcPr>
                </a:tc>
              </a:tr>
              <a:tr h="362097">
                <a:tc>
                  <a:txBody>
                    <a:bodyPr/>
                    <a:lstStyle/>
                    <a:p>
                      <a:r>
                        <a:rPr lang="de-DE" sz="1000" b="1" dirty="0" err="1" smtClean="0"/>
                        <a:t>Calpurnia</a:t>
                      </a:r>
                      <a:endParaRPr lang="de-DE" sz="1000" b="1" dirty="0"/>
                    </a:p>
                  </a:txBody>
                  <a:tcPr marL="109544" marR="109544" marT="54771" marB="54771">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000" dirty="0" smtClean="0"/>
                        <a:t>0</a:t>
                      </a:r>
                      <a:endParaRPr lang="de-DE" sz="1000" dirty="0"/>
                    </a:p>
                  </a:txBody>
                  <a:tcPr marL="109544" marR="109544" marT="54771" marB="54771">
                    <a:solidFill>
                      <a:schemeClr val="bg1">
                        <a:lumMod val="85000"/>
                      </a:schemeClr>
                    </a:solidFill>
                  </a:tcPr>
                </a:tc>
                <a:tc>
                  <a:txBody>
                    <a:bodyPr/>
                    <a:lstStyle/>
                    <a:p>
                      <a:r>
                        <a:rPr lang="de-DE" sz="1000" dirty="0" smtClean="0"/>
                        <a:t>10</a:t>
                      </a:r>
                      <a:endParaRPr lang="de-DE" sz="1000" dirty="0"/>
                    </a:p>
                  </a:txBody>
                  <a:tcPr marL="109544" marR="109544" marT="54771" marB="54771">
                    <a:solidFill>
                      <a:schemeClr val="bg1">
                        <a:lumMod val="85000"/>
                      </a:schemeClr>
                    </a:solidFill>
                  </a:tcPr>
                </a:tc>
                <a:tc>
                  <a:txBody>
                    <a:bodyPr/>
                    <a:lstStyle/>
                    <a:p>
                      <a:r>
                        <a:rPr lang="de-DE" sz="1000" dirty="0" smtClean="0"/>
                        <a:t>0</a:t>
                      </a:r>
                      <a:endParaRPr lang="de-DE" sz="1000" dirty="0"/>
                    </a:p>
                  </a:txBody>
                  <a:tcPr marL="109544" marR="109544" marT="54771" marB="54771">
                    <a:solidFill>
                      <a:schemeClr val="bg1">
                        <a:lumMod val="85000"/>
                      </a:schemeClr>
                    </a:solidFill>
                  </a:tcPr>
                </a:tc>
                <a:tc>
                  <a:txBody>
                    <a:bodyPr/>
                    <a:lstStyle/>
                    <a:p>
                      <a:r>
                        <a:rPr lang="de-DE" sz="1000" dirty="0" smtClean="0"/>
                        <a:t>0</a:t>
                      </a:r>
                      <a:endParaRPr lang="de-DE" sz="1000" dirty="0"/>
                    </a:p>
                  </a:txBody>
                  <a:tcPr marL="109544" marR="109544" marT="54771" marB="54771">
                    <a:solidFill>
                      <a:schemeClr val="bg1">
                        <a:lumMod val="85000"/>
                      </a:schemeClr>
                    </a:solidFill>
                  </a:tcPr>
                </a:tc>
                <a:tc>
                  <a:txBody>
                    <a:bodyPr/>
                    <a:lstStyle/>
                    <a:p>
                      <a:r>
                        <a:rPr lang="de-DE" sz="1000" dirty="0" smtClean="0"/>
                        <a:t>0</a:t>
                      </a:r>
                      <a:endParaRPr lang="de-DE" sz="1000" dirty="0"/>
                    </a:p>
                  </a:txBody>
                  <a:tcPr marL="109544" marR="109544" marT="54771" marB="54771">
                    <a:solidFill>
                      <a:schemeClr val="bg1">
                        <a:lumMod val="85000"/>
                      </a:schemeClr>
                    </a:solidFill>
                  </a:tcPr>
                </a:tc>
                <a:tc>
                  <a:txBody>
                    <a:bodyPr/>
                    <a:lstStyle/>
                    <a:p>
                      <a:r>
                        <a:rPr lang="de-DE" sz="1000" dirty="0" smtClean="0"/>
                        <a:t>0</a:t>
                      </a:r>
                      <a:endParaRPr lang="de-DE" sz="1000" dirty="0"/>
                    </a:p>
                  </a:txBody>
                  <a:tcPr marL="109544" marR="109544" marT="54771" marB="54771">
                    <a:lnR w="12700" cap="flat" cmpd="sng" algn="ctr">
                      <a:solidFill>
                        <a:schemeClr val="tx1"/>
                      </a:solidFill>
                      <a:prstDash val="solid"/>
                      <a:round/>
                      <a:headEnd type="none" w="med" len="med"/>
                      <a:tailEnd type="none" w="med" len="med"/>
                    </a:lnR>
                    <a:solidFill>
                      <a:schemeClr val="bg1">
                        <a:lumMod val="85000"/>
                      </a:schemeClr>
                    </a:solidFill>
                  </a:tcPr>
                </a:tc>
              </a:tr>
              <a:tr h="362097">
                <a:tc>
                  <a:txBody>
                    <a:bodyPr/>
                    <a:lstStyle/>
                    <a:p>
                      <a:r>
                        <a:rPr lang="de-DE" sz="1000" b="1" dirty="0" smtClean="0"/>
                        <a:t>Cleopatra</a:t>
                      </a:r>
                      <a:endParaRPr lang="de-DE" sz="1000" b="1" dirty="0"/>
                    </a:p>
                  </a:txBody>
                  <a:tcPr marL="109544" marR="109544" marT="54771" marB="54771">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000" dirty="0" smtClean="0"/>
                        <a:t>57</a:t>
                      </a:r>
                      <a:endParaRPr lang="de-DE" sz="1000" dirty="0"/>
                    </a:p>
                  </a:txBody>
                  <a:tcPr marL="109544" marR="109544" marT="54771" marB="54771">
                    <a:solidFill>
                      <a:schemeClr val="bg1">
                        <a:lumMod val="75000"/>
                      </a:schemeClr>
                    </a:solidFill>
                  </a:tcPr>
                </a:tc>
                <a:tc>
                  <a:txBody>
                    <a:bodyPr/>
                    <a:lstStyle/>
                    <a:p>
                      <a:r>
                        <a:rPr lang="de-DE" sz="1000" dirty="0" smtClean="0"/>
                        <a:t>0</a:t>
                      </a:r>
                      <a:endParaRPr lang="de-DE" sz="1000" dirty="0"/>
                    </a:p>
                  </a:txBody>
                  <a:tcPr marL="109544" marR="109544" marT="54771" marB="54771">
                    <a:solidFill>
                      <a:schemeClr val="bg1">
                        <a:lumMod val="75000"/>
                      </a:schemeClr>
                    </a:solidFill>
                  </a:tcPr>
                </a:tc>
                <a:tc>
                  <a:txBody>
                    <a:bodyPr/>
                    <a:lstStyle/>
                    <a:p>
                      <a:r>
                        <a:rPr lang="de-DE" sz="1000" dirty="0" smtClean="0"/>
                        <a:t>0</a:t>
                      </a:r>
                      <a:endParaRPr lang="de-DE" sz="1000" dirty="0"/>
                    </a:p>
                  </a:txBody>
                  <a:tcPr marL="109544" marR="109544" marT="54771" marB="54771">
                    <a:solidFill>
                      <a:schemeClr val="bg1">
                        <a:lumMod val="75000"/>
                      </a:schemeClr>
                    </a:solidFill>
                  </a:tcPr>
                </a:tc>
                <a:tc>
                  <a:txBody>
                    <a:bodyPr/>
                    <a:lstStyle/>
                    <a:p>
                      <a:r>
                        <a:rPr lang="de-DE" sz="1000" dirty="0" smtClean="0"/>
                        <a:t>0</a:t>
                      </a:r>
                      <a:endParaRPr lang="de-DE" sz="1000" dirty="0"/>
                    </a:p>
                  </a:txBody>
                  <a:tcPr marL="109544" marR="109544" marT="54771" marB="54771">
                    <a:solidFill>
                      <a:schemeClr val="bg1">
                        <a:lumMod val="75000"/>
                      </a:schemeClr>
                    </a:solidFill>
                  </a:tcPr>
                </a:tc>
                <a:tc>
                  <a:txBody>
                    <a:bodyPr/>
                    <a:lstStyle/>
                    <a:p>
                      <a:r>
                        <a:rPr lang="de-DE" sz="1000" dirty="0" smtClean="0"/>
                        <a:t>0</a:t>
                      </a:r>
                      <a:endParaRPr lang="de-DE" sz="1000" dirty="0"/>
                    </a:p>
                  </a:txBody>
                  <a:tcPr marL="109544" marR="109544" marT="54771" marB="54771">
                    <a:solidFill>
                      <a:schemeClr val="bg1">
                        <a:lumMod val="75000"/>
                      </a:schemeClr>
                    </a:solidFill>
                  </a:tcPr>
                </a:tc>
                <a:tc>
                  <a:txBody>
                    <a:bodyPr/>
                    <a:lstStyle/>
                    <a:p>
                      <a:r>
                        <a:rPr lang="de-DE" sz="1000" dirty="0" smtClean="0"/>
                        <a:t>0</a:t>
                      </a:r>
                      <a:endParaRPr lang="de-DE" sz="1000" dirty="0"/>
                    </a:p>
                  </a:txBody>
                  <a:tcPr marL="109544" marR="109544" marT="54771" marB="54771">
                    <a:lnR w="12700" cap="flat" cmpd="sng" algn="ctr">
                      <a:solidFill>
                        <a:schemeClr val="tx1"/>
                      </a:solidFill>
                      <a:prstDash val="solid"/>
                      <a:round/>
                      <a:headEnd type="none" w="med" len="med"/>
                      <a:tailEnd type="none" w="med" len="med"/>
                    </a:lnR>
                    <a:solidFill>
                      <a:schemeClr val="bg1">
                        <a:lumMod val="75000"/>
                      </a:schemeClr>
                    </a:solidFill>
                  </a:tcPr>
                </a:tc>
              </a:tr>
              <a:tr h="362097">
                <a:tc>
                  <a:txBody>
                    <a:bodyPr/>
                    <a:lstStyle/>
                    <a:p>
                      <a:r>
                        <a:rPr lang="de-DE" sz="1000" b="1" dirty="0" err="1" smtClean="0"/>
                        <a:t>mercy</a:t>
                      </a:r>
                      <a:endParaRPr lang="de-DE" sz="1000" b="1" dirty="0"/>
                    </a:p>
                  </a:txBody>
                  <a:tcPr marL="109544" marR="109544" marT="54771" marB="54771">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000" dirty="0" smtClean="0"/>
                        <a:t>1.51</a:t>
                      </a:r>
                      <a:endParaRPr lang="de-DE" sz="1000" dirty="0"/>
                    </a:p>
                  </a:txBody>
                  <a:tcPr marL="109544" marR="109544" marT="54771" marB="54771">
                    <a:solidFill>
                      <a:schemeClr val="bg1">
                        <a:lumMod val="85000"/>
                      </a:schemeClr>
                    </a:solidFill>
                  </a:tcPr>
                </a:tc>
                <a:tc>
                  <a:txBody>
                    <a:bodyPr/>
                    <a:lstStyle/>
                    <a:p>
                      <a:r>
                        <a:rPr lang="de-DE" sz="1000" dirty="0" smtClean="0"/>
                        <a:t>0</a:t>
                      </a:r>
                      <a:endParaRPr lang="de-DE" sz="1000" dirty="0"/>
                    </a:p>
                  </a:txBody>
                  <a:tcPr marL="109544" marR="109544" marT="54771" marB="54771">
                    <a:solidFill>
                      <a:schemeClr val="bg1">
                        <a:lumMod val="85000"/>
                      </a:schemeClr>
                    </a:solidFill>
                  </a:tcPr>
                </a:tc>
                <a:tc>
                  <a:txBody>
                    <a:bodyPr/>
                    <a:lstStyle/>
                    <a:p>
                      <a:r>
                        <a:rPr lang="de-DE" sz="1000" dirty="0" smtClean="0"/>
                        <a:t>3</a:t>
                      </a:r>
                      <a:endParaRPr lang="de-DE" sz="1000" dirty="0"/>
                    </a:p>
                  </a:txBody>
                  <a:tcPr marL="109544" marR="109544" marT="54771" marB="54771">
                    <a:solidFill>
                      <a:schemeClr val="bg1">
                        <a:lumMod val="85000"/>
                      </a:schemeClr>
                    </a:solidFill>
                  </a:tcPr>
                </a:tc>
                <a:tc>
                  <a:txBody>
                    <a:bodyPr/>
                    <a:lstStyle/>
                    <a:p>
                      <a:r>
                        <a:rPr lang="de-DE" sz="1000" dirty="0" smtClean="0"/>
                        <a:t>5</a:t>
                      </a:r>
                      <a:endParaRPr lang="de-DE" sz="1000" dirty="0"/>
                    </a:p>
                  </a:txBody>
                  <a:tcPr marL="109544" marR="109544" marT="54771" marB="54771">
                    <a:solidFill>
                      <a:schemeClr val="bg1">
                        <a:lumMod val="85000"/>
                      </a:schemeClr>
                    </a:solidFill>
                  </a:tcPr>
                </a:tc>
                <a:tc>
                  <a:txBody>
                    <a:bodyPr/>
                    <a:lstStyle/>
                    <a:p>
                      <a:r>
                        <a:rPr lang="de-DE" sz="1000" dirty="0" smtClean="0"/>
                        <a:t>5</a:t>
                      </a:r>
                      <a:endParaRPr lang="de-DE" sz="1000" dirty="0"/>
                    </a:p>
                  </a:txBody>
                  <a:tcPr marL="109544" marR="109544" marT="54771" marB="54771">
                    <a:solidFill>
                      <a:schemeClr val="bg1">
                        <a:lumMod val="85000"/>
                      </a:schemeClr>
                    </a:solidFill>
                  </a:tcPr>
                </a:tc>
                <a:tc>
                  <a:txBody>
                    <a:bodyPr/>
                    <a:lstStyle/>
                    <a:p>
                      <a:r>
                        <a:rPr lang="de-DE" sz="1000" dirty="0" smtClean="0"/>
                        <a:t>1</a:t>
                      </a:r>
                      <a:endParaRPr lang="de-DE" sz="1000" dirty="0"/>
                    </a:p>
                  </a:txBody>
                  <a:tcPr marL="109544" marR="109544" marT="54771" marB="54771">
                    <a:lnR w="12700" cap="flat" cmpd="sng" algn="ctr">
                      <a:solidFill>
                        <a:schemeClr val="tx1"/>
                      </a:solidFill>
                      <a:prstDash val="solid"/>
                      <a:round/>
                      <a:headEnd type="none" w="med" len="med"/>
                      <a:tailEnd type="none" w="med" len="med"/>
                    </a:lnR>
                    <a:solidFill>
                      <a:schemeClr val="bg1">
                        <a:lumMod val="85000"/>
                      </a:schemeClr>
                    </a:solidFill>
                  </a:tcPr>
                </a:tc>
              </a:tr>
              <a:tr h="362097">
                <a:tc>
                  <a:txBody>
                    <a:bodyPr/>
                    <a:lstStyle/>
                    <a:p>
                      <a:r>
                        <a:rPr lang="de-DE" sz="1000" b="1" dirty="0" err="1" smtClean="0"/>
                        <a:t>worser</a:t>
                      </a:r>
                      <a:endParaRPr lang="de-DE" sz="1000" b="1" dirty="0"/>
                    </a:p>
                  </a:txBody>
                  <a:tcPr marL="109544" marR="109544" marT="54771" marB="5477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1.37</a:t>
                      </a:r>
                      <a:endParaRPr lang="de-DE" sz="1000" dirty="0"/>
                    </a:p>
                  </a:txBody>
                  <a:tcPr marL="109544" marR="109544" marT="54771" marB="54771">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0</a:t>
                      </a:r>
                      <a:endParaRPr lang="de-DE" sz="1000" dirty="0"/>
                    </a:p>
                  </a:txBody>
                  <a:tcPr marL="109544" marR="109544" marT="54771" marB="54771">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1</a:t>
                      </a:r>
                      <a:endParaRPr lang="de-DE" sz="1000" dirty="0"/>
                    </a:p>
                  </a:txBody>
                  <a:tcPr marL="109544" marR="109544" marT="54771" marB="54771">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1</a:t>
                      </a:r>
                      <a:endParaRPr lang="de-DE" sz="1000" dirty="0"/>
                    </a:p>
                  </a:txBody>
                  <a:tcPr marL="109544" marR="109544" marT="54771" marB="54771">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1</a:t>
                      </a:r>
                      <a:endParaRPr lang="de-DE" sz="1000" dirty="0"/>
                    </a:p>
                  </a:txBody>
                  <a:tcPr marL="109544" marR="109544" marT="54771" marB="54771">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0</a:t>
                      </a:r>
                      <a:endParaRPr lang="de-DE" sz="1000" dirty="0"/>
                    </a:p>
                  </a:txBody>
                  <a:tcPr marL="109544" marR="109544" marT="54771" marB="5477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2" name="Abgerundetes Rechteck 1"/>
          <p:cNvSpPr/>
          <p:nvPr/>
        </p:nvSpPr>
        <p:spPr bwMode="auto">
          <a:xfrm>
            <a:off x="2631629" y="2060847"/>
            <a:ext cx="860251" cy="321232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3" name="Abgerundetes Rechteck 2"/>
          <p:cNvSpPr/>
          <p:nvPr/>
        </p:nvSpPr>
        <p:spPr bwMode="auto">
          <a:xfrm>
            <a:off x="3024176" y="1736812"/>
            <a:ext cx="574142" cy="25202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8" name="Gerade Verbindung mit Pfeil 7"/>
          <p:cNvCxnSpPr/>
          <p:nvPr/>
        </p:nvCxnSpPr>
        <p:spPr bwMode="auto">
          <a:xfrm flipH="1">
            <a:off x="2947975" y="1988840"/>
            <a:ext cx="108012" cy="720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Gerade Verbindung mit Pfeil 11"/>
          <p:cNvCxnSpPr/>
          <p:nvPr/>
        </p:nvCxnSpPr>
        <p:spPr bwMode="auto">
          <a:xfrm>
            <a:off x="3275856" y="5273172"/>
            <a:ext cx="720080" cy="2440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mc:AlternateContent xmlns:mc="http://schemas.openxmlformats.org/markup-compatibility/2006">
        <mc:Choice xmlns="" xmlns:a14="http://schemas.microsoft.com/office/drawing/2010/main" Requires="a14">
          <p:sp>
            <p:nvSpPr>
              <p:cNvPr id="13" name="Textfeld 12"/>
              <p:cNvSpPr txBox="1"/>
              <p:nvPr/>
            </p:nvSpPr>
            <p:spPr>
              <a:xfrm>
                <a:off x="3707904" y="5394702"/>
                <a:ext cx="4680520" cy="338554"/>
              </a:xfrm>
              <a:prstGeom prst="rect">
                <a:avLst/>
              </a:prstGeom>
              <a:noFill/>
            </p:spPr>
            <p:txBody>
              <a:bodyPr wrap="square" rtlCol="0">
                <a:spAutoFit/>
              </a:bodyPr>
              <a:lstStyle/>
              <a:p>
                <a:pPr lvl="1" eaLnBrk="0" hangingPunct="0">
                  <a:spcBef>
                    <a:spcPct val="20000"/>
                  </a:spcBef>
                </a:pPr>
                <a:r>
                  <a:rPr lang="en-US" sz="1600" b="0" kern="0" dirty="0" smtClean="0">
                    <a:solidFill>
                      <a:srgbClr val="003366"/>
                    </a:solidFill>
                    <a:latin typeface="Calibri" pitchFamily="34" charset="0"/>
                  </a:rPr>
                  <a:t>Vector </a:t>
                </a:r>
                <a14:m>
                  <m:oMath xmlns:m="http://schemas.openxmlformats.org/officeDocument/2006/math">
                    <m:r>
                      <a:rPr lang="en-US" sz="1600" b="0" i="1" kern="0" dirty="0" smtClean="0">
                        <a:solidFill>
                          <a:srgbClr val="003366"/>
                        </a:solidFill>
                        <a:latin typeface="Cambria Math"/>
                      </a:rPr>
                      <m:t>𝑣</m:t>
                    </m:r>
                    <m:r>
                      <a:rPr lang="en-US" sz="1600" b="0" i="1" kern="0" dirty="0" smtClean="0">
                        <a:solidFill>
                          <a:srgbClr val="003366"/>
                        </a:solidFill>
                        <a:latin typeface="Cambria Math"/>
                      </a:rPr>
                      <m:t> </m:t>
                    </m:r>
                  </m:oMath>
                </a14:m>
                <a:r>
                  <a:rPr lang="en-US" sz="1600" b="0" kern="0" dirty="0" smtClean="0">
                    <a:solidFill>
                      <a:srgbClr val="003366"/>
                    </a:solidFill>
                    <a:latin typeface="Calibri" pitchFamily="34" charset="0"/>
                  </a:rPr>
                  <a:t>with dimension </a:t>
                </a:r>
                <a14:m>
                  <m:oMath xmlns:m="http://schemas.openxmlformats.org/officeDocument/2006/math">
                    <m:d>
                      <m:dPr>
                        <m:begChr m:val="|"/>
                        <m:endChr m:val="|"/>
                        <m:ctrlPr>
                          <a:rPr lang="en-US" sz="1600" b="0" i="1" kern="0" dirty="0" smtClean="0">
                            <a:solidFill>
                              <a:srgbClr val="003366"/>
                            </a:solidFill>
                            <a:latin typeface="Cambria Math"/>
                          </a:rPr>
                        </m:ctrlPr>
                      </m:dPr>
                      <m:e>
                        <m:r>
                          <a:rPr lang="en-US" sz="1600" b="0" i="1" kern="0" dirty="0">
                            <a:solidFill>
                              <a:srgbClr val="003366"/>
                            </a:solidFill>
                            <a:latin typeface="Cambria Math"/>
                          </a:rPr>
                          <m:t>𝑣</m:t>
                        </m:r>
                      </m:e>
                    </m:d>
                    <m:r>
                      <a:rPr lang="en-US" sz="1600" b="0" i="1" kern="0" dirty="0" smtClean="0">
                        <a:solidFill>
                          <a:srgbClr val="003366"/>
                        </a:solidFill>
                        <a:latin typeface="Cambria Math"/>
                      </a:rPr>
                      <m:t>=7</m:t>
                    </m:r>
                  </m:oMath>
                </a14:m>
                <a:endParaRPr lang="en-US" sz="1600" b="0" kern="0" dirty="0">
                  <a:solidFill>
                    <a:srgbClr val="003366"/>
                  </a:solidFill>
                  <a:latin typeface="Calibri" pitchFamily="34" charset="0"/>
                </a:endParaRPr>
              </a:p>
            </p:txBody>
          </p:sp>
        </mc:Choice>
        <mc:Fallback>
          <p:sp>
            <p:nvSpPr>
              <p:cNvPr id="13" name="Textfeld 12"/>
              <p:cNvSpPr txBox="1">
                <a:spLocks noRot="1" noChangeAspect="1" noMove="1" noResize="1" noEditPoints="1" noAdjustHandles="1" noChangeArrowheads="1" noChangeShapeType="1" noTextEdit="1"/>
              </p:cNvSpPr>
              <p:nvPr/>
            </p:nvSpPr>
            <p:spPr>
              <a:xfrm>
                <a:off x="3707904" y="5394702"/>
                <a:ext cx="4680520" cy="338554"/>
              </a:xfrm>
              <a:prstGeom prst="rect">
                <a:avLst/>
              </a:prstGeom>
              <a:blipFill rotWithShape="1">
                <a:blip r:embed="rId4" cstate="print"/>
                <a:stretch>
                  <a:fillRect t="-5455" b="-23636"/>
                </a:stretch>
              </a:blipFill>
            </p:spPr>
            <p:txBody>
              <a:bodyPr/>
              <a:lstStyle/>
              <a:p>
                <a:r>
                  <a:rPr lang="en-US">
                    <a:noFill/>
                  </a:rPr>
                  <a:t> </a:t>
                </a:r>
              </a:p>
            </p:txBody>
          </p:sp>
        </mc:Fallback>
      </mc:AlternateContent>
    </p:spTree>
    <p:extLst>
      <p:ext uri="{BB962C8B-B14F-4D97-AF65-F5344CB8AC3E}">
        <p14:creationId xmlns="" xmlns:p14="http://schemas.microsoft.com/office/powerpoint/2010/main" val="1339878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500"/>
                                        <p:tgtEl>
                                          <p:spTgt spid="3"/>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childTnLst>
                          </p:cTn>
                        </p:par>
                        <p:par>
                          <p:cTn id="16" fill="hold">
                            <p:stCondLst>
                              <p:cond delay="4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4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推荐系统的发展历史</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最近的</a:t>
            </a:r>
            <a:r>
              <a:rPr lang="en-US" dirty="0" smtClean="0"/>
              <a:t>10</a:t>
            </a:r>
            <a:r>
              <a:rPr lang="zh-CN" altLang="en-US" dirty="0" smtClean="0"/>
              <a:t>年间，学术界对推荐系统越来越重视</a:t>
            </a:r>
            <a:endParaRPr lang="en-US" altLang="zh-CN" dirty="0" smtClean="0"/>
          </a:p>
          <a:p>
            <a:r>
              <a:rPr lang="zh-CN" altLang="en-US" dirty="0" smtClean="0"/>
              <a:t>目前为止，数据库、数据挖掘、人工智能、机器学习方面的重要国际会议（如</a:t>
            </a:r>
            <a:r>
              <a:rPr lang="en-US" dirty="0" smtClean="0"/>
              <a:t>SIGMOD</a:t>
            </a:r>
            <a:r>
              <a:rPr lang="zh-CN" altLang="en-US" dirty="0" smtClean="0"/>
              <a:t>、</a:t>
            </a:r>
            <a:r>
              <a:rPr lang="en-US" dirty="0" smtClean="0"/>
              <a:t>VLDB</a:t>
            </a:r>
            <a:r>
              <a:rPr lang="zh-CN" altLang="en-US" dirty="0" smtClean="0"/>
              <a:t>、</a:t>
            </a:r>
            <a:r>
              <a:rPr lang="en-US" dirty="0" smtClean="0"/>
              <a:t>ICDE</a:t>
            </a:r>
            <a:r>
              <a:rPr lang="zh-CN" altLang="en-US" dirty="0" smtClean="0"/>
              <a:t>、</a:t>
            </a:r>
            <a:r>
              <a:rPr lang="en-US" dirty="0" smtClean="0"/>
              <a:t>KDD</a:t>
            </a:r>
            <a:r>
              <a:rPr lang="zh-CN" altLang="en-US" dirty="0" smtClean="0"/>
              <a:t>、</a:t>
            </a:r>
            <a:r>
              <a:rPr lang="en-US" dirty="0" smtClean="0"/>
              <a:t>AAAI</a:t>
            </a:r>
            <a:r>
              <a:rPr lang="zh-CN" altLang="en-US" dirty="0" smtClean="0"/>
              <a:t>、</a:t>
            </a:r>
            <a:r>
              <a:rPr lang="en-US" dirty="0" smtClean="0"/>
              <a:t>SIGIR</a:t>
            </a:r>
            <a:r>
              <a:rPr lang="zh-CN" altLang="en-US" dirty="0" smtClean="0"/>
              <a:t>、</a:t>
            </a:r>
            <a:r>
              <a:rPr lang="en-US" dirty="0" smtClean="0"/>
              <a:t>ICDM</a:t>
            </a:r>
            <a:r>
              <a:rPr lang="zh-CN" altLang="en-US" dirty="0" smtClean="0"/>
              <a:t>、</a:t>
            </a:r>
            <a:r>
              <a:rPr lang="en-US" dirty="0" smtClean="0"/>
              <a:t>WWW</a:t>
            </a:r>
            <a:r>
              <a:rPr lang="zh-CN" altLang="en-US" dirty="0" smtClean="0"/>
              <a:t>、</a:t>
            </a:r>
            <a:r>
              <a:rPr lang="en-US" dirty="0" smtClean="0"/>
              <a:t>ICML</a:t>
            </a:r>
            <a:r>
              <a:rPr lang="zh-CN" altLang="en-US" dirty="0" smtClean="0"/>
              <a:t>等）都有大量与推荐系统相关的研究成果发表</a:t>
            </a:r>
            <a:endParaRPr lang="en-US" altLang="zh-CN" dirty="0" smtClean="0"/>
          </a:p>
          <a:p>
            <a:r>
              <a:rPr lang="zh-CN" altLang="en-US" dirty="0" smtClean="0"/>
              <a:t>同时，第一个以推荐系统命名的国际会议</a:t>
            </a:r>
            <a:r>
              <a:rPr lang="en-US" dirty="0" smtClean="0"/>
              <a:t>ACM Recommender Systems Conference </a:t>
            </a:r>
            <a:r>
              <a:rPr lang="zh-CN" altLang="en-US" dirty="0" smtClean="0"/>
              <a:t>（</a:t>
            </a:r>
            <a:r>
              <a:rPr lang="en-US" dirty="0" smtClean="0"/>
              <a:t>ACM </a:t>
            </a:r>
            <a:r>
              <a:rPr lang="en-US" dirty="0" err="1" smtClean="0"/>
              <a:t>RecSys</a:t>
            </a:r>
            <a:r>
              <a:rPr lang="zh-CN" altLang="en-US" dirty="0" smtClean="0"/>
              <a:t>）于</a:t>
            </a:r>
            <a:r>
              <a:rPr lang="en-US" dirty="0" smtClean="0"/>
              <a:t>2007</a:t>
            </a:r>
            <a:r>
              <a:rPr lang="zh-CN" altLang="en-US" dirty="0" smtClean="0"/>
              <a:t>年首次举办</a:t>
            </a:r>
            <a:endParaRPr lang="en-US" altLang="zh-CN" dirty="0" smtClean="0"/>
          </a:p>
          <a:p>
            <a:r>
              <a:rPr lang="zh-CN" altLang="en-US" dirty="0" smtClean="0"/>
              <a:t>在近几年的数据挖掘及知识发现国际会议（</a:t>
            </a:r>
            <a:r>
              <a:rPr lang="en-US" dirty="0" smtClean="0"/>
              <a:t>KDD</a:t>
            </a:r>
            <a:r>
              <a:rPr lang="zh-CN" altLang="en-US" dirty="0" smtClean="0"/>
              <a:t>）举办的</a:t>
            </a:r>
            <a:r>
              <a:rPr lang="en-US" dirty="0" smtClean="0"/>
              <a:t>KDD CUP</a:t>
            </a:r>
            <a:r>
              <a:rPr lang="zh-CN" altLang="en-US" dirty="0" smtClean="0"/>
              <a:t>竞赛中，连续三年的竞赛主题都是推荐系统</a:t>
            </a:r>
            <a:endParaRPr lang="en-US" altLang="zh-CN" dirty="0" smtClean="0"/>
          </a:p>
          <a:p>
            <a:pPr lvl="1"/>
            <a:r>
              <a:rPr lang="zh-CN" altLang="en-US" dirty="0" smtClean="0"/>
              <a:t>在</a:t>
            </a:r>
            <a:r>
              <a:rPr lang="en-US" dirty="0" smtClean="0"/>
              <a:t>KDD CUP 2011</a:t>
            </a:r>
            <a:r>
              <a:rPr lang="zh-CN" altLang="en-US" dirty="0" smtClean="0"/>
              <a:t>年的竞赛中，两个竞赛题目分别为“音乐评分预测”和“识别音乐是否被用户评分”</a:t>
            </a:r>
            <a:endParaRPr lang="en-US" altLang="zh-CN" dirty="0" smtClean="0"/>
          </a:p>
          <a:p>
            <a:pPr lvl="1"/>
            <a:r>
              <a:rPr lang="zh-CN" altLang="en-US" dirty="0" smtClean="0"/>
              <a:t>在</a:t>
            </a:r>
            <a:r>
              <a:rPr lang="en-US" dirty="0" smtClean="0"/>
              <a:t>KDD CUP 2012</a:t>
            </a:r>
            <a:r>
              <a:rPr lang="zh-CN" altLang="en-US" dirty="0" smtClean="0"/>
              <a:t>年的竞赛中，两个竞赛题目分别为“腾讯微博中的好友推荐”和“计算广告中的点击率预测”</a:t>
            </a:r>
            <a:endParaRPr lang="en-US" altLang="zh-CN" dirty="0" smtClean="0"/>
          </a:p>
          <a:p>
            <a:pPr lvl="1"/>
            <a:r>
              <a:rPr lang="zh-CN" altLang="en-US" dirty="0" smtClean="0"/>
              <a:t>在</a:t>
            </a:r>
            <a:r>
              <a:rPr lang="en-US" dirty="0" smtClean="0"/>
              <a:t>KDD CUP 2014</a:t>
            </a:r>
            <a:r>
              <a:rPr lang="zh-CN" altLang="en-US" dirty="0" smtClean="0"/>
              <a:t>年的竞赛中，竞赛题目为“推荐最值得资助的项目”</a:t>
            </a:r>
            <a:endParaRPr lang="en-US" altLang="zh-CN" dirty="0" smtClean="0"/>
          </a:p>
          <a:p>
            <a:pPr lvl="1"/>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TF-IDF</a:t>
            </a:r>
            <a:r>
              <a:rPr lang="zh-CN" altLang="en-US" dirty="0"/>
              <a:t>示例</a:t>
            </a:r>
            <a:endParaRPr lang="en-US" dirty="0"/>
          </a:p>
        </p:txBody>
      </p:sp>
      <mc:AlternateContent xmlns:mc="http://schemas.openxmlformats.org/markup-compatibility/2006">
        <mc:Choice xmlns="" xmlns:a14="http://schemas.microsoft.com/office/drawing/2010/main" Requires="a14">
          <p:sp>
            <p:nvSpPr>
              <p:cNvPr id="4099" name="Rectangle 3"/>
              <p:cNvSpPr>
                <a:spLocks noGrp="1" noChangeArrowheads="1"/>
              </p:cNvSpPr>
              <p:nvPr>
                <p:ph type="body" idx="1"/>
              </p:nvPr>
            </p:nvSpPr>
            <p:spPr>
              <a:xfrm>
                <a:off x="395536" y="1196752"/>
                <a:ext cx="8229600" cy="864096"/>
              </a:xfrm>
            </p:spPr>
            <p:txBody>
              <a:bodyPr>
                <a:normAutofit/>
              </a:bodyPr>
              <a:lstStyle/>
              <a:p>
                <a:r>
                  <a:rPr lang="zh-CN" altLang="en-US" sz="1800" dirty="0" smtClean="0"/>
                  <a:t>结合</a:t>
                </a:r>
                <a:r>
                  <a:rPr lang="en-US" altLang="zh-CN" sz="1800" dirty="0"/>
                  <a:t>TF-IDF </a:t>
                </a:r>
                <a:r>
                  <a:rPr lang="zh-CN" altLang="en-US" sz="1800" dirty="0"/>
                  <a:t>权重</a:t>
                </a:r>
                <a:endParaRPr lang="en-US" sz="1800" dirty="0" smtClean="0"/>
              </a:p>
              <a:p>
                <a:pPr lvl="1"/>
                <a:r>
                  <a:rPr lang="zh-CN" altLang="en-US" sz="1400" dirty="0" smtClean="0"/>
                  <a:t>每个文档</a:t>
                </a:r>
                <a:r>
                  <a:rPr lang="zh-CN" altLang="en-US" sz="1400" dirty="0"/>
                  <a:t>现在</a:t>
                </a:r>
                <a:r>
                  <a:rPr lang="zh-CN" altLang="en-US" sz="1400" dirty="0" smtClean="0"/>
                  <a:t>由</a:t>
                </a:r>
                <a:r>
                  <a:rPr lang="zh-CN" altLang="en-US" sz="1400" dirty="0"/>
                  <a:t>一</a:t>
                </a:r>
                <a:r>
                  <a:rPr lang="zh-CN" altLang="en-US" sz="1400" dirty="0" smtClean="0"/>
                  <a:t>个结合</a:t>
                </a:r>
                <a:r>
                  <a:rPr lang="en-US" altLang="zh-CN" sz="1400" dirty="0"/>
                  <a:t>TF-IDF </a:t>
                </a:r>
                <a:r>
                  <a:rPr lang="zh-CN" altLang="en-US" sz="1400" dirty="0" smtClean="0"/>
                  <a:t>权重的实向量表示，</a:t>
                </a:r>
                <a:r>
                  <a:rPr lang="en-US" altLang="zh-CN" sz="1400" dirty="0"/>
                  <a:t>TF-IDF </a:t>
                </a:r>
                <a:r>
                  <a:rPr lang="zh-CN" altLang="en-US" sz="1400" dirty="0"/>
                  <a:t>权重</a:t>
                </a:r>
                <a14:m>
                  <m:oMath xmlns:m="http://schemas.openxmlformats.org/officeDocument/2006/math">
                    <m:r>
                      <a:rPr lang="en-US" altLang="zh-CN" sz="1400" i="1">
                        <a:latin typeface="Cambria Math"/>
                        <a:ea typeface="Cambria Math"/>
                      </a:rPr>
                      <m:t>∈</m:t>
                    </m:r>
                    <m:sSup>
                      <m:sSupPr>
                        <m:ctrlPr>
                          <a:rPr lang="en-US" altLang="zh-CN" sz="1400" i="1">
                            <a:latin typeface="Cambria Math"/>
                            <a:ea typeface="Cambria Math"/>
                          </a:rPr>
                        </m:ctrlPr>
                      </m:sSupPr>
                      <m:e>
                        <m:r>
                          <a:rPr lang="en-US" altLang="zh-CN" sz="1400" i="1">
                            <a:latin typeface="Cambria Math"/>
                            <a:ea typeface="Cambria Math"/>
                          </a:rPr>
                          <m:t>ℝ</m:t>
                        </m:r>
                      </m:e>
                      <m:sup>
                        <m:d>
                          <m:dPr>
                            <m:begChr m:val="|"/>
                            <m:endChr m:val="|"/>
                            <m:ctrlPr>
                              <a:rPr lang="en-US" altLang="zh-CN" sz="1400" i="1">
                                <a:latin typeface="Cambria Math"/>
                                <a:ea typeface="Cambria Math"/>
                              </a:rPr>
                            </m:ctrlPr>
                          </m:dPr>
                          <m:e>
                            <m:r>
                              <a:rPr lang="en-US" altLang="zh-CN" sz="1400" i="1">
                                <a:latin typeface="Cambria Math"/>
                                <a:ea typeface="Cambria Math"/>
                              </a:rPr>
                              <m:t>𝑣</m:t>
                            </m:r>
                          </m:e>
                        </m:d>
                      </m:sup>
                    </m:sSup>
                  </m:oMath>
                </a14:m>
                <a:endParaRPr lang="en-US" altLang="zh-CN" sz="1400" dirty="0"/>
              </a:p>
              <a:p>
                <a:pPr lvl="1"/>
                <a:endParaRPr lang="en-US" sz="1400" b="0" dirty="0" smtClean="0"/>
              </a:p>
            </p:txBody>
          </p:sp>
        </mc:Choice>
        <mc:Fallback>
          <p:sp>
            <p:nvSpPr>
              <p:cNvPr id="4099" name="Rectangle 3"/>
              <p:cNvSpPr>
                <a:spLocks noGrp="1" noRot="1" noChangeAspect="1" noMove="1" noResize="1" noEditPoints="1" noAdjustHandles="1" noChangeArrowheads="1" noChangeShapeType="1" noTextEdit="1"/>
              </p:cNvSpPr>
              <p:nvPr>
                <p:ph type="body" idx="1"/>
              </p:nvPr>
            </p:nvSpPr>
            <p:spPr>
              <a:xfrm>
                <a:off x="395536" y="1196752"/>
                <a:ext cx="8229600" cy="864096"/>
              </a:xfrm>
              <a:blipFill rotWithShape="1">
                <a:blip r:embed="rId3" cstate="print"/>
                <a:stretch>
                  <a:fillRect l="-519" t="-5634"/>
                </a:stretch>
              </a:blipFill>
            </p:spPr>
            <p:txBody>
              <a:bodyPr/>
              <a:lstStyle/>
              <a:p>
                <a:r>
                  <a:rPr lang="zh-CN" altLang="en-US">
                    <a:noFill/>
                  </a:rPr>
                  <a:t> </a:t>
                </a:r>
              </a:p>
            </p:txBody>
          </p:sp>
        </mc:Fallback>
      </mc:AlternateContent>
      <p:sp>
        <p:nvSpPr>
          <p:cNvPr id="7" name="Textfeld 6"/>
          <p:cNvSpPr txBox="1"/>
          <p:nvPr/>
        </p:nvSpPr>
        <p:spPr>
          <a:xfrm>
            <a:off x="611560" y="5867434"/>
            <a:ext cx="3514104" cy="246221"/>
          </a:xfrm>
          <a:prstGeom prst="rect">
            <a:avLst/>
          </a:prstGeom>
          <a:noFill/>
        </p:spPr>
        <p:txBody>
          <a:bodyPr wrap="none" rtlCol="0">
            <a:spAutoFit/>
          </a:bodyPr>
          <a:lstStyle/>
          <a:p>
            <a:r>
              <a:rPr lang="en-US" sz="1000" b="0" dirty="0" smtClean="0"/>
              <a:t>Example taken from http://informationretrieval.org</a:t>
            </a:r>
            <a:endParaRPr lang="en-US" sz="1000" b="0" dirty="0"/>
          </a:p>
        </p:txBody>
      </p:sp>
      <p:graphicFrame>
        <p:nvGraphicFramePr>
          <p:cNvPr id="8" name="Tabelle 7"/>
          <p:cNvGraphicFramePr>
            <a:graphicFrameLocks noGrp="1"/>
          </p:cNvGraphicFramePr>
          <p:nvPr>
            <p:extLst>
              <p:ext uri="{D42A27DB-BD31-4B8C-83A1-F6EECF244321}">
                <p14:modId xmlns="" xmlns:p14="http://schemas.microsoft.com/office/powerpoint/2010/main" val="926968166"/>
              </p:ext>
            </p:extLst>
          </p:nvPr>
        </p:nvGraphicFramePr>
        <p:xfrm>
          <a:off x="611560" y="1988840"/>
          <a:ext cx="5832647" cy="2866965"/>
        </p:xfrm>
        <a:graphic>
          <a:graphicData uri="http://schemas.openxmlformats.org/drawingml/2006/table">
            <a:tbl>
              <a:tblPr firstRow="1" bandRow="1">
                <a:tableStyleId>{5C22544A-7EE6-4342-B048-85BDC9FD1C3A}</a:tableStyleId>
              </a:tblPr>
              <a:tblGrid>
                <a:gridCol w="916559"/>
                <a:gridCol w="916559"/>
                <a:gridCol w="833235"/>
                <a:gridCol w="833235"/>
                <a:gridCol w="749912"/>
                <a:gridCol w="749912"/>
                <a:gridCol w="833235"/>
              </a:tblGrid>
              <a:tr h="541701">
                <a:tc>
                  <a:txBody>
                    <a:bodyPr/>
                    <a:lstStyle/>
                    <a:p>
                      <a:endParaRPr lang="de-DE" sz="1000" dirty="0">
                        <a:solidFill>
                          <a:schemeClr val="bg1"/>
                        </a:solidFill>
                      </a:endParaRPr>
                    </a:p>
                  </a:txBody>
                  <a:tcPr marL="100830" marR="100830" marT="50415" marB="5041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Antony </a:t>
                      </a:r>
                      <a:r>
                        <a:rPr lang="de-DE" sz="1000" dirty="0" err="1" smtClean="0">
                          <a:solidFill>
                            <a:schemeClr val="bg1"/>
                          </a:solidFill>
                        </a:rPr>
                        <a:t>and</a:t>
                      </a:r>
                      <a:r>
                        <a:rPr lang="de-DE" sz="1000" dirty="0" smtClean="0">
                          <a:solidFill>
                            <a:schemeClr val="bg1"/>
                          </a:solidFill>
                        </a:rPr>
                        <a:t> Cleopatra</a:t>
                      </a:r>
                      <a:endParaRPr lang="de-DE" sz="1000" dirty="0">
                        <a:solidFill>
                          <a:schemeClr val="bg1"/>
                        </a:solidFill>
                      </a:endParaRPr>
                    </a:p>
                  </a:txBody>
                  <a:tcPr marL="100830" marR="100830" marT="50415" marB="50415">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Julius Caesar</a:t>
                      </a:r>
                      <a:endParaRPr lang="de-DE" sz="1000" dirty="0">
                        <a:solidFill>
                          <a:schemeClr val="bg1"/>
                        </a:solidFill>
                      </a:endParaRPr>
                    </a:p>
                  </a:txBody>
                  <a:tcPr marL="100830" marR="100830" marT="50415" marB="50415">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The Tempest</a:t>
                      </a:r>
                      <a:endParaRPr lang="de-DE" sz="1000" dirty="0">
                        <a:solidFill>
                          <a:schemeClr val="bg1"/>
                        </a:solidFill>
                      </a:endParaRPr>
                    </a:p>
                  </a:txBody>
                  <a:tcPr marL="100830" marR="100830" marT="50415" marB="50415">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Hamlet</a:t>
                      </a:r>
                      <a:endParaRPr lang="de-DE" sz="1000" dirty="0">
                        <a:solidFill>
                          <a:schemeClr val="bg1"/>
                        </a:solidFill>
                      </a:endParaRPr>
                    </a:p>
                  </a:txBody>
                  <a:tcPr marL="100830" marR="100830" marT="50415" marB="50415">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Othello</a:t>
                      </a:r>
                      <a:endParaRPr lang="de-DE" sz="1000" dirty="0">
                        <a:solidFill>
                          <a:schemeClr val="bg1"/>
                        </a:solidFill>
                      </a:endParaRPr>
                    </a:p>
                  </a:txBody>
                  <a:tcPr marL="100830" marR="100830" marT="50415" marB="50415">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Macbeth</a:t>
                      </a:r>
                      <a:endParaRPr lang="de-DE" sz="1000" dirty="0">
                        <a:solidFill>
                          <a:schemeClr val="bg1"/>
                        </a:solidFill>
                      </a:endParaRPr>
                    </a:p>
                  </a:txBody>
                  <a:tcPr marL="100830" marR="100830" marT="50415" marB="5041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r>
              <a:tr h="309171">
                <a:tc>
                  <a:txBody>
                    <a:bodyPr/>
                    <a:lstStyle/>
                    <a:p>
                      <a:r>
                        <a:rPr lang="de-DE" sz="1000" b="1" dirty="0" smtClean="0"/>
                        <a:t>Antony</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000" dirty="0" smtClean="0"/>
                        <a:t>157</a:t>
                      </a:r>
                      <a:endParaRPr lang="de-DE" sz="1000" dirty="0"/>
                    </a:p>
                  </a:txBody>
                  <a:tcPr marL="100830" marR="100830" marT="50415" marB="50415">
                    <a:solidFill>
                      <a:schemeClr val="bg1">
                        <a:lumMod val="75000"/>
                      </a:schemeClr>
                    </a:solidFill>
                  </a:tcPr>
                </a:tc>
                <a:tc>
                  <a:txBody>
                    <a:bodyPr/>
                    <a:lstStyle/>
                    <a:p>
                      <a:r>
                        <a:rPr lang="de-DE" sz="1000" dirty="0" smtClean="0"/>
                        <a:t>73</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75000"/>
                      </a:schemeClr>
                    </a:solidFill>
                  </a:tcPr>
                </a:tc>
              </a:tr>
              <a:tr h="333294">
                <a:tc>
                  <a:txBody>
                    <a:bodyPr/>
                    <a:lstStyle/>
                    <a:p>
                      <a:r>
                        <a:rPr lang="de-DE" sz="1000" b="1" dirty="0" smtClean="0"/>
                        <a:t>Brutus</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000" dirty="0" smtClean="0"/>
                        <a:t>4</a:t>
                      </a:r>
                      <a:endParaRPr lang="de-DE" sz="1000" dirty="0"/>
                    </a:p>
                  </a:txBody>
                  <a:tcPr marL="100830" marR="100830" marT="50415" marB="50415">
                    <a:solidFill>
                      <a:schemeClr val="bg1">
                        <a:lumMod val="85000"/>
                      </a:schemeClr>
                    </a:solidFill>
                  </a:tcPr>
                </a:tc>
                <a:tc>
                  <a:txBody>
                    <a:bodyPr/>
                    <a:lstStyle/>
                    <a:p>
                      <a:r>
                        <a:rPr lang="de-DE" sz="1000" dirty="0" smtClean="0"/>
                        <a:t>157</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1</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85000"/>
                      </a:schemeClr>
                    </a:solidFill>
                  </a:tcPr>
                </a:tc>
              </a:tr>
              <a:tr h="333294">
                <a:tc>
                  <a:txBody>
                    <a:bodyPr/>
                    <a:lstStyle/>
                    <a:p>
                      <a:r>
                        <a:rPr lang="de-DE" sz="1000" b="1" dirty="0" smtClean="0"/>
                        <a:t>Caesar</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000" dirty="0" smtClean="0"/>
                        <a:t>232</a:t>
                      </a:r>
                      <a:endParaRPr lang="de-DE" sz="1000" dirty="0"/>
                    </a:p>
                  </a:txBody>
                  <a:tcPr marL="100830" marR="100830" marT="50415" marB="50415">
                    <a:solidFill>
                      <a:schemeClr val="bg1">
                        <a:lumMod val="75000"/>
                      </a:schemeClr>
                    </a:solidFill>
                  </a:tcPr>
                </a:tc>
                <a:tc>
                  <a:txBody>
                    <a:bodyPr/>
                    <a:lstStyle/>
                    <a:p>
                      <a:r>
                        <a:rPr lang="de-DE" sz="1000" dirty="0" smtClean="0"/>
                        <a:t>227</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2</a:t>
                      </a:r>
                      <a:endParaRPr lang="de-DE" sz="1000" dirty="0"/>
                    </a:p>
                  </a:txBody>
                  <a:tcPr marL="100830" marR="100830" marT="50415" marB="50415">
                    <a:solidFill>
                      <a:schemeClr val="bg1">
                        <a:lumMod val="75000"/>
                      </a:schemeClr>
                    </a:solidFill>
                  </a:tcPr>
                </a:tc>
                <a:tc>
                  <a:txBody>
                    <a:bodyPr/>
                    <a:lstStyle/>
                    <a:p>
                      <a:r>
                        <a:rPr lang="de-DE" sz="1000" dirty="0" smtClean="0"/>
                        <a:t>1</a:t>
                      </a:r>
                      <a:endParaRPr lang="de-DE" sz="1000" dirty="0"/>
                    </a:p>
                  </a:txBody>
                  <a:tcPr marL="100830" marR="100830" marT="50415" marB="50415">
                    <a:solidFill>
                      <a:schemeClr val="bg1">
                        <a:lumMod val="75000"/>
                      </a:schemeClr>
                    </a:solidFill>
                  </a:tcPr>
                </a:tc>
                <a:tc>
                  <a:txBody>
                    <a:bodyPr/>
                    <a:lstStyle/>
                    <a:p>
                      <a:r>
                        <a:rPr lang="de-DE" sz="1000" dirty="0" smtClean="0"/>
                        <a:t>1</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75000"/>
                      </a:schemeClr>
                    </a:solidFill>
                  </a:tcPr>
                </a:tc>
              </a:tr>
              <a:tr h="333294">
                <a:tc>
                  <a:txBody>
                    <a:bodyPr/>
                    <a:lstStyle/>
                    <a:p>
                      <a:r>
                        <a:rPr lang="de-DE" sz="1000" b="1" dirty="0" err="1" smtClean="0"/>
                        <a:t>Calpurnia</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10</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85000"/>
                      </a:schemeClr>
                    </a:solidFill>
                  </a:tcPr>
                </a:tc>
              </a:tr>
              <a:tr h="333294">
                <a:tc>
                  <a:txBody>
                    <a:bodyPr/>
                    <a:lstStyle/>
                    <a:p>
                      <a:r>
                        <a:rPr lang="de-DE" sz="1000" b="1" dirty="0" smtClean="0"/>
                        <a:t>Cleopatra</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000" dirty="0" smtClean="0"/>
                        <a:t>57</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75000"/>
                      </a:schemeClr>
                    </a:solidFill>
                  </a:tcPr>
                </a:tc>
              </a:tr>
              <a:tr h="333294">
                <a:tc>
                  <a:txBody>
                    <a:bodyPr/>
                    <a:lstStyle/>
                    <a:p>
                      <a:r>
                        <a:rPr lang="de-DE" sz="1000" b="1" dirty="0" err="1" smtClean="0"/>
                        <a:t>mercy</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000" dirty="0" smtClean="0"/>
                        <a:t>1.51</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3</a:t>
                      </a:r>
                      <a:endParaRPr lang="de-DE" sz="1000" dirty="0"/>
                    </a:p>
                  </a:txBody>
                  <a:tcPr marL="100830" marR="100830" marT="50415" marB="50415">
                    <a:solidFill>
                      <a:schemeClr val="bg1">
                        <a:lumMod val="85000"/>
                      </a:schemeClr>
                    </a:solidFill>
                  </a:tcPr>
                </a:tc>
                <a:tc>
                  <a:txBody>
                    <a:bodyPr/>
                    <a:lstStyle/>
                    <a:p>
                      <a:r>
                        <a:rPr lang="de-DE" sz="1000" dirty="0" smtClean="0"/>
                        <a:t>5</a:t>
                      </a:r>
                      <a:endParaRPr lang="de-DE" sz="1000" dirty="0"/>
                    </a:p>
                  </a:txBody>
                  <a:tcPr marL="100830" marR="100830" marT="50415" marB="50415">
                    <a:solidFill>
                      <a:schemeClr val="bg1">
                        <a:lumMod val="85000"/>
                      </a:schemeClr>
                    </a:solidFill>
                  </a:tcPr>
                </a:tc>
                <a:tc>
                  <a:txBody>
                    <a:bodyPr/>
                    <a:lstStyle/>
                    <a:p>
                      <a:r>
                        <a:rPr lang="de-DE" sz="1000" dirty="0" smtClean="0"/>
                        <a:t>5</a:t>
                      </a:r>
                      <a:endParaRPr lang="de-DE" sz="1000" dirty="0"/>
                    </a:p>
                  </a:txBody>
                  <a:tcPr marL="100830" marR="100830" marT="50415" marB="50415">
                    <a:solidFill>
                      <a:schemeClr val="bg1">
                        <a:lumMod val="85000"/>
                      </a:schemeClr>
                    </a:solidFill>
                  </a:tcPr>
                </a:tc>
                <a:tc>
                  <a:txBody>
                    <a:bodyPr/>
                    <a:lstStyle/>
                    <a:p>
                      <a:r>
                        <a:rPr lang="de-DE" sz="1000" dirty="0" smtClean="0"/>
                        <a:t>1</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85000"/>
                      </a:schemeClr>
                    </a:solidFill>
                  </a:tcPr>
                </a:tc>
              </a:tr>
              <a:tr h="333294">
                <a:tc>
                  <a:txBody>
                    <a:bodyPr/>
                    <a:lstStyle/>
                    <a:p>
                      <a:r>
                        <a:rPr lang="de-DE" sz="1000" b="1" dirty="0" err="1" smtClean="0"/>
                        <a:t>worser</a:t>
                      </a:r>
                      <a:endParaRPr lang="de-DE" sz="1000" b="1" dirty="0"/>
                    </a:p>
                  </a:txBody>
                  <a:tcPr marL="100830" marR="100830" marT="50415" marB="50415">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1.37</a:t>
                      </a:r>
                      <a:endParaRPr lang="de-DE" sz="1000" dirty="0"/>
                    </a:p>
                  </a:txBody>
                  <a:tcPr marL="100830" marR="100830" marT="50415" marB="50415">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0</a:t>
                      </a:r>
                      <a:endParaRPr lang="de-DE" sz="1000" dirty="0"/>
                    </a:p>
                  </a:txBody>
                  <a:tcPr marL="100830" marR="100830" marT="50415" marB="50415">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1</a:t>
                      </a:r>
                      <a:endParaRPr lang="de-DE" sz="1000" dirty="0"/>
                    </a:p>
                  </a:txBody>
                  <a:tcPr marL="100830" marR="100830" marT="50415" marB="50415">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1</a:t>
                      </a:r>
                      <a:endParaRPr lang="de-DE" sz="1000" dirty="0"/>
                    </a:p>
                  </a:txBody>
                  <a:tcPr marL="100830" marR="100830" marT="50415" marB="50415">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1</a:t>
                      </a:r>
                      <a:endParaRPr lang="de-DE" sz="1000" dirty="0"/>
                    </a:p>
                  </a:txBody>
                  <a:tcPr marL="100830" marR="100830" marT="50415" marB="50415">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0</a:t>
                      </a:r>
                      <a:endParaRPr lang="de-DE" sz="1000" dirty="0"/>
                    </a:p>
                  </a:txBody>
                  <a:tcPr marL="100830" marR="100830" marT="50415" marB="5041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graphicFrame>
        <p:nvGraphicFramePr>
          <p:cNvPr id="6" name="Tabelle 5"/>
          <p:cNvGraphicFramePr>
            <a:graphicFrameLocks noGrp="1"/>
          </p:cNvGraphicFramePr>
          <p:nvPr>
            <p:extLst>
              <p:ext uri="{D42A27DB-BD31-4B8C-83A1-F6EECF244321}">
                <p14:modId xmlns="" xmlns:p14="http://schemas.microsoft.com/office/powerpoint/2010/main" val="1989884732"/>
              </p:ext>
            </p:extLst>
          </p:nvPr>
        </p:nvGraphicFramePr>
        <p:xfrm>
          <a:off x="1835697" y="2794283"/>
          <a:ext cx="5832647" cy="2866965"/>
        </p:xfrm>
        <a:graphic>
          <a:graphicData uri="http://schemas.openxmlformats.org/drawingml/2006/table">
            <a:tbl>
              <a:tblPr firstRow="1" bandRow="1">
                <a:effectLst>
                  <a:outerShdw blurRad="50800" dist="38100" dir="13500000" algn="br" rotWithShape="0">
                    <a:prstClr val="black">
                      <a:alpha val="40000"/>
                    </a:prstClr>
                  </a:outerShdw>
                </a:effectLst>
                <a:tableStyleId>{5C22544A-7EE6-4342-B048-85BDC9FD1C3A}</a:tableStyleId>
              </a:tblPr>
              <a:tblGrid>
                <a:gridCol w="916559"/>
                <a:gridCol w="916559"/>
                <a:gridCol w="833235"/>
                <a:gridCol w="833235"/>
                <a:gridCol w="749912"/>
                <a:gridCol w="749912"/>
                <a:gridCol w="833235"/>
              </a:tblGrid>
              <a:tr h="541701">
                <a:tc>
                  <a:txBody>
                    <a:bodyPr/>
                    <a:lstStyle/>
                    <a:p>
                      <a:endParaRPr lang="de-DE" sz="1000" dirty="0">
                        <a:solidFill>
                          <a:schemeClr val="bg1"/>
                        </a:solidFill>
                      </a:endParaRPr>
                    </a:p>
                  </a:txBody>
                  <a:tcPr marL="100830" marR="100830" marT="50415" marB="5041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Antony </a:t>
                      </a:r>
                      <a:r>
                        <a:rPr lang="de-DE" sz="1000" dirty="0" err="1" smtClean="0">
                          <a:solidFill>
                            <a:schemeClr val="bg1"/>
                          </a:solidFill>
                        </a:rPr>
                        <a:t>and</a:t>
                      </a:r>
                      <a:r>
                        <a:rPr lang="de-DE" sz="1000" dirty="0" smtClean="0">
                          <a:solidFill>
                            <a:schemeClr val="bg1"/>
                          </a:solidFill>
                        </a:rPr>
                        <a:t> Cleopatra</a:t>
                      </a:r>
                      <a:endParaRPr lang="de-DE" sz="1000" dirty="0">
                        <a:solidFill>
                          <a:schemeClr val="bg1"/>
                        </a:solidFill>
                      </a:endParaRPr>
                    </a:p>
                  </a:txBody>
                  <a:tcPr marL="100830" marR="100830" marT="50415" marB="50415">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Julius Caesar</a:t>
                      </a:r>
                      <a:endParaRPr lang="de-DE" sz="1000" dirty="0">
                        <a:solidFill>
                          <a:schemeClr val="bg1"/>
                        </a:solidFill>
                      </a:endParaRPr>
                    </a:p>
                  </a:txBody>
                  <a:tcPr marL="100830" marR="100830" marT="50415" marB="50415">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The Tempest</a:t>
                      </a:r>
                      <a:endParaRPr lang="de-DE" sz="1000" dirty="0">
                        <a:solidFill>
                          <a:schemeClr val="bg1"/>
                        </a:solidFill>
                      </a:endParaRPr>
                    </a:p>
                  </a:txBody>
                  <a:tcPr marL="100830" marR="100830" marT="50415" marB="50415">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Hamlet</a:t>
                      </a:r>
                      <a:endParaRPr lang="de-DE" sz="1000" dirty="0">
                        <a:solidFill>
                          <a:schemeClr val="bg1"/>
                        </a:solidFill>
                      </a:endParaRPr>
                    </a:p>
                  </a:txBody>
                  <a:tcPr marL="100830" marR="100830" marT="50415" marB="50415">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Othello</a:t>
                      </a:r>
                      <a:endParaRPr lang="de-DE" sz="1000" dirty="0">
                        <a:solidFill>
                          <a:schemeClr val="bg1"/>
                        </a:solidFill>
                      </a:endParaRPr>
                    </a:p>
                  </a:txBody>
                  <a:tcPr marL="100830" marR="100830" marT="50415" marB="50415">
                    <a:lnT w="12700" cap="flat" cmpd="sng" algn="ctr">
                      <a:solidFill>
                        <a:schemeClr val="tx1"/>
                      </a:solidFill>
                      <a:prstDash val="solid"/>
                      <a:round/>
                      <a:headEnd type="none" w="med" len="med"/>
                      <a:tailEnd type="none" w="med" len="med"/>
                    </a:lnT>
                    <a:solidFill>
                      <a:schemeClr val="tx1"/>
                    </a:solidFill>
                  </a:tcPr>
                </a:tc>
                <a:tc>
                  <a:txBody>
                    <a:bodyPr/>
                    <a:lstStyle/>
                    <a:p>
                      <a:r>
                        <a:rPr lang="de-DE" sz="1000" dirty="0" smtClean="0">
                          <a:solidFill>
                            <a:schemeClr val="bg1"/>
                          </a:solidFill>
                        </a:rPr>
                        <a:t>Macbeth</a:t>
                      </a:r>
                      <a:endParaRPr lang="de-DE" sz="1000" dirty="0">
                        <a:solidFill>
                          <a:schemeClr val="bg1"/>
                        </a:solidFill>
                      </a:endParaRPr>
                    </a:p>
                  </a:txBody>
                  <a:tcPr marL="100830" marR="100830" marT="50415" marB="5041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r>
              <a:tr h="309171">
                <a:tc>
                  <a:txBody>
                    <a:bodyPr/>
                    <a:lstStyle/>
                    <a:p>
                      <a:r>
                        <a:rPr lang="de-DE" sz="1000" b="1" dirty="0" smtClean="0"/>
                        <a:t>Antony</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000" dirty="0" smtClean="0"/>
                        <a:t>5.25</a:t>
                      </a:r>
                      <a:endParaRPr lang="de-DE" sz="1000" dirty="0"/>
                    </a:p>
                  </a:txBody>
                  <a:tcPr marL="100830" marR="100830" marT="50415" marB="50415">
                    <a:solidFill>
                      <a:schemeClr val="bg1">
                        <a:lumMod val="75000"/>
                      </a:schemeClr>
                    </a:solidFill>
                  </a:tcPr>
                </a:tc>
                <a:tc>
                  <a:txBody>
                    <a:bodyPr/>
                    <a:lstStyle/>
                    <a:p>
                      <a:r>
                        <a:rPr lang="de-DE" sz="1000" dirty="0" smtClean="0"/>
                        <a:t>3.18</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0.35</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75000"/>
                      </a:schemeClr>
                    </a:solidFill>
                  </a:tcPr>
                </a:tc>
              </a:tr>
              <a:tr h="333294">
                <a:tc>
                  <a:txBody>
                    <a:bodyPr/>
                    <a:lstStyle/>
                    <a:p>
                      <a:r>
                        <a:rPr lang="de-DE" sz="1000" b="1" dirty="0" smtClean="0"/>
                        <a:t>Brutus</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000" dirty="0" smtClean="0"/>
                        <a:t>1.21</a:t>
                      </a:r>
                      <a:endParaRPr lang="de-DE" sz="1000" dirty="0"/>
                    </a:p>
                  </a:txBody>
                  <a:tcPr marL="100830" marR="100830" marT="50415" marB="50415">
                    <a:solidFill>
                      <a:schemeClr val="bg1">
                        <a:lumMod val="85000"/>
                      </a:schemeClr>
                    </a:solidFill>
                  </a:tcPr>
                </a:tc>
                <a:tc>
                  <a:txBody>
                    <a:bodyPr/>
                    <a:lstStyle/>
                    <a:p>
                      <a:r>
                        <a:rPr lang="de-DE" sz="1000" dirty="0" smtClean="0"/>
                        <a:t>6.1</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1</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85000"/>
                      </a:schemeClr>
                    </a:solidFill>
                  </a:tcPr>
                </a:tc>
              </a:tr>
              <a:tr h="333294">
                <a:tc>
                  <a:txBody>
                    <a:bodyPr/>
                    <a:lstStyle/>
                    <a:p>
                      <a:r>
                        <a:rPr lang="de-DE" sz="1000" b="1" dirty="0" smtClean="0"/>
                        <a:t>Caesar</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000" dirty="0" smtClean="0"/>
                        <a:t>8.59</a:t>
                      </a:r>
                      <a:endParaRPr lang="de-DE" sz="1000" dirty="0"/>
                    </a:p>
                  </a:txBody>
                  <a:tcPr marL="100830" marR="100830" marT="50415" marB="50415">
                    <a:solidFill>
                      <a:schemeClr val="bg1">
                        <a:lumMod val="75000"/>
                      </a:schemeClr>
                    </a:solidFill>
                  </a:tcPr>
                </a:tc>
                <a:tc>
                  <a:txBody>
                    <a:bodyPr/>
                    <a:lstStyle/>
                    <a:p>
                      <a:r>
                        <a:rPr lang="de-DE" sz="1000" dirty="0" smtClean="0"/>
                        <a:t>2.54</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1.51</a:t>
                      </a:r>
                      <a:endParaRPr lang="de-DE" sz="1000" dirty="0"/>
                    </a:p>
                  </a:txBody>
                  <a:tcPr marL="100830" marR="100830" marT="50415" marB="50415">
                    <a:solidFill>
                      <a:schemeClr val="bg1">
                        <a:lumMod val="75000"/>
                      </a:schemeClr>
                    </a:solidFill>
                  </a:tcPr>
                </a:tc>
                <a:tc>
                  <a:txBody>
                    <a:bodyPr/>
                    <a:lstStyle/>
                    <a:p>
                      <a:r>
                        <a:rPr lang="de-DE" sz="1000" dirty="0" smtClean="0"/>
                        <a:t>0.25</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75000"/>
                      </a:schemeClr>
                    </a:solidFill>
                  </a:tcPr>
                </a:tc>
              </a:tr>
              <a:tr h="333294">
                <a:tc>
                  <a:txBody>
                    <a:bodyPr/>
                    <a:lstStyle/>
                    <a:p>
                      <a:r>
                        <a:rPr lang="de-DE" sz="1000" b="1" dirty="0" err="1" smtClean="0"/>
                        <a:t>Calpurnia</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1.54</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85000"/>
                      </a:schemeClr>
                    </a:solidFill>
                  </a:tcPr>
                </a:tc>
              </a:tr>
              <a:tr h="333294">
                <a:tc>
                  <a:txBody>
                    <a:bodyPr/>
                    <a:lstStyle/>
                    <a:p>
                      <a:r>
                        <a:rPr lang="de-DE" sz="1000" b="1" dirty="0" smtClean="0"/>
                        <a:t>Cleopatra</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r>
                        <a:rPr lang="de-DE" sz="1000" dirty="0" smtClean="0"/>
                        <a:t>2.85</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solidFill>
                      <a:schemeClr val="bg1">
                        <a:lumMod val="75000"/>
                      </a:schemeClr>
                    </a:solidFill>
                  </a:tcPr>
                </a:tc>
                <a:tc>
                  <a:txBody>
                    <a:bodyPr/>
                    <a:lstStyle/>
                    <a:p>
                      <a:r>
                        <a:rPr lang="de-DE" sz="1000" dirty="0" smtClean="0"/>
                        <a:t>0</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75000"/>
                      </a:schemeClr>
                    </a:solidFill>
                  </a:tcPr>
                </a:tc>
              </a:tr>
              <a:tr h="333294">
                <a:tc>
                  <a:txBody>
                    <a:bodyPr/>
                    <a:lstStyle/>
                    <a:p>
                      <a:r>
                        <a:rPr lang="de-DE" sz="1000" b="1" dirty="0" err="1" smtClean="0"/>
                        <a:t>mercy</a:t>
                      </a:r>
                      <a:endParaRPr lang="de-DE" sz="1000" b="1" dirty="0"/>
                    </a:p>
                  </a:txBody>
                  <a:tcPr marL="100830" marR="100830" marT="50415" marB="50415">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de-DE" sz="1000" dirty="0" smtClean="0"/>
                        <a:t>1.51</a:t>
                      </a:r>
                      <a:endParaRPr lang="de-DE" sz="1000" dirty="0"/>
                    </a:p>
                  </a:txBody>
                  <a:tcPr marL="100830" marR="100830" marT="50415" marB="50415">
                    <a:solidFill>
                      <a:schemeClr val="bg1">
                        <a:lumMod val="85000"/>
                      </a:schemeClr>
                    </a:solidFill>
                  </a:tcPr>
                </a:tc>
                <a:tc>
                  <a:txBody>
                    <a:bodyPr/>
                    <a:lstStyle/>
                    <a:p>
                      <a:r>
                        <a:rPr lang="de-DE" sz="1000" dirty="0" smtClean="0"/>
                        <a:t>0</a:t>
                      </a:r>
                      <a:endParaRPr lang="de-DE" sz="1000" dirty="0"/>
                    </a:p>
                  </a:txBody>
                  <a:tcPr marL="100830" marR="100830" marT="50415" marB="50415">
                    <a:solidFill>
                      <a:schemeClr val="bg1">
                        <a:lumMod val="85000"/>
                      </a:schemeClr>
                    </a:solidFill>
                  </a:tcPr>
                </a:tc>
                <a:tc>
                  <a:txBody>
                    <a:bodyPr/>
                    <a:lstStyle/>
                    <a:p>
                      <a:r>
                        <a:rPr lang="de-DE" sz="1000" dirty="0" smtClean="0"/>
                        <a:t>1.9</a:t>
                      </a:r>
                      <a:endParaRPr lang="de-DE" sz="1000" dirty="0"/>
                    </a:p>
                  </a:txBody>
                  <a:tcPr marL="100830" marR="100830" marT="50415" marB="50415">
                    <a:solidFill>
                      <a:schemeClr val="bg1">
                        <a:lumMod val="85000"/>
                      </a:schemeClr>
                    </a:solidFill>
                  </a:tcPr>
                </a:tc>
                <a:tc>
                  <a:txBody>
                    <a:bodyPr/>
                    <a:lstStyle/>
                    <a:p>
                      <a:r>
                        <a:rPr lang="de-DE" sz="1000" dirty="0" smtClean="0"/>
                        <a:t>0.12</a:t>
                      </a:r>
                      <a:endParaRPr lang="de-DE" sz="1000" dirty="0"/>
                    </a:p>
                  </a:txBody>
                  <a:tcPr marL="100830" marR="100830" marT="50415" marB="50415">
                    <a:solidFill>
                      <a:schemeClr val="bg1">
                        <a:lumMod val="85000"/>
                      </a:schemeClr>
                    </a:solidFill>
                  </a:tcPr>
                </a:tc>
                <a:tc>
                  <a:txBody>
                    <a:bodyPr/>
                    <a:lstStyle/>
                    <a:p>
                      <a:r>
                        <a:rPr lang="de-DE" sz="1000" dirty="0" smtClean="0"/>
                        <a:t>5.25</a:t>
                      </a:r>
                      <a:endParaRPr lang="de-DE" sz="1000" dirty="0"/>
                    </a:p>
                  </a:txBody>
                  <a:tcPr marL="100830" marR="100830" marT="50415" marB="50415">
                    <a:solidFill>
                      <a:schemeClr val="bg1">
                        <a:lumMod val="85000"/>
                      </a:schemeClr>
                    </a:solidFill>
                  </a:tcPr>
                </a:tc>
                <a:tc>
                  <a:txBody>
                    <a:bodyPr/>
                    <a:lstStyle/>
                    <a:p>
                      <a:r>
                        <a:rPr lang="de-DE" sz="1000" dirty="0" smtClean="0"/>
                        <a:t>0.88</a:t>
                      </a:r>
                      <a:endParaRPr lang="de-DE" sz="1000" dirty="0"/>
                    </a:p>
                  </a:txBody>
                  <a:tcPr marL="100830" marR="100830" marT="50415" marB="50415">
                    <a:lnR w="12700" cap="flat" cmpd="sng" algn="ctr">
                      <a:solidFill>
                        <a:schemeClr val="tx1"/>
                      </a:solidFill>
                      <a:prstDash val="solid"/>
                      <a:round/>
                      <a:headEnd type="none" w="med" len="med"/>
                      <a:tailEnd type="none" w="med" len="med"/>
                    </a:lnR>
                    <a:solidFill>
                      <a:schemeClr val="bg1">
                        <a:lumMod val="85000"/>
                      </a:schemeClr>
                    </a:solidFill>
                  </a:tcPr>
                </a:tc>
              </a:tr>
              <a:tr h="333294">
                <a:tc>
                  <a:txBody>
                    <a:bodyPr/>
                    <a:lstStyle/>
                    <a:p>
                      <a:r>
                        <a:rPr lang="de-DE" sz="1000" b="1" dirty="0" err="1" smtClean="0"/>
                        <a:t>worser</a:t>
                      </a:r>
                      <a:endParaRPr lang="de-DE" sz="1000" b="1" dirty="0"/>
                    </a:p>
                  </a:txBody>
                  <a:tcPr marL="100830" marR="100830" marT="50415" marB="50415">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1.37</a:t>
                      </a:r>
                      <a:endParaRPr lang="de-DE" sz="1000" dirty="0"/>
                    </a:p>
                  </a:txBody>
                  <a:tcPr marL="100830" marR="100830" marT="50415" marB="50415">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0</a:t>
                      </a:r>
                      <a:endParaRPr lang="de-DE" sz="1000" dirty="0"/>
                    </a:p>
                  </a:txBody>
                  <a:tcPr marL="100830" marR="100830" marT="50415" marB="50415">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0.11</a:t>
                      </a:r>
                      <a:endParaRPr lang="de-DE" sz="1000" dirty="0"/>
                    </a:p>
                  </a:txBody>
                  <a:tcPr marL="100830" marR="100830" marT="50415" marB="50415">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4.15</a:t>
                      </a:r>
                      <a:endParaRPr lang="de-DE" sz="1000" dirty="0"/>
                    </a:p>
                  </a:txBody>
                  <a:tcPr marL="100830" marR="100830" marT="50415" marB="50415">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0.25</a:t>
                      </a:r>
                      <a:endParaRPr lang="de-DE" sz="1000" dirty="0"/>
                    </a:p>
                  </a:txBody>
                  <a:tcPr marL="100830" marR="100830" marT="50415" marB="50415">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de-DE" sz="1000" dirty="0" smtClean="0"/>
                        <a:t>1.95</a:t>
                      </a:r>
                      <a:endParaRPr lang="de-DE" sz="1000" dirty="0"/>
                    </a:p>
                  </a:txBody>
                  <a:tcPr marL="100830" marR="100830" marT="50415" marB="5041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Tree>
    <p:extLst>
      <p:ext uri="{BB962C8B-B14F-4D97-AF65-F5344CB8AC3E}">
        <p14:creationId xmlns="" xmlns:p14="http://schemas.microsoft.com/office/powerpoint/2010/main" val="428519721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向量空间模型的改进</a:t>
            </a:r>
            <a:endParaRPr lang="en-US" dirty="0" smtClean="0"/>
          </a:p>
        </p:txBody>
      </p:sp>
      <p:sp>
        <p:nvSpPr>
          <p:cNvPr id="4099" name="Rectangle 3"/>
          <p:cNvSpPr>
            <a:spLocks noGrp="1" noChangeArrowheads="1"/>
          </p:cNvSpPr>
          <p:nvPr>
            <p:ph type="body" idx="1"/>
          </p:nvPr>
        </p:nvSpPr>
        <p:spPr>
          <a:xfrm>
            <a:off x="457200" y="1619391"/>
            <a:ext cx="8229600" cy="4689929"/>
          </a:xfrm>
        </p:spPr>
        <p:txBody>
          <a:bodyPr>
            <a:noAutofit/>
          </a:bodyPr>
          <a:lstStyle/>
          <a:p>
            <a:r>
              <a:rPr lang="en-US" altLang="zh-CN" sz="1800" dirty="0" smtClean="0"/>
              <a:t>TF-IDF</a:t>
            </a:r>
            <a:r>
              <a:rPr lang="zh-CN" altLang="en-US" sz="1800" dirty="0" smtClean="0"/>
              <a:t>向量一般很大而且稀疏，可以采用一些技术删除不相关的信息，如：</a:t>
            </a:r>
            <a:endParaRPr lang="en-US" sz="1800" dirty="0"/>
          </a:p>
          <a:p>
            <a:pPr lvl="1"/>
            <a:r>
              <a:rPr lang="zh-CN" altLang="en-US" sz="1600" dirty="0" smtClean="0"/>
              <a:t>删除停用词</a:t>
            </a:r>
            <a:endParaRPr lang="en-US" sz="1600" dirty="0" smtClean="0"/>
          </a:p>
          <a:p>
            <a:pPr lvl="2"/>
            <a:r>
              <a:rPr lang="zh-CN" altLang="en-US" sz="1500" dirty="0" smtClean="0"/>
              <a:t>几乎在所有文档中都出现</a:t>
            </a:r>
            <a:r>
              <a:rPr lang="en-US" sz="1500" dirty="0" smtClean="0"/>
              <a:t>.</a:t>
            </a:r>
            <a:endParaRPr lang="en-US" sz="1500" dirty="0"/>
          </a:p>
          <a:p>
            <a:pPr lvl="2"/>
            <a:r>
              <a:rPr lang="zh-CN" altLang="en-US" sz="1500" dirty="0" smtClean="0"/>
              <a:t>例如</a:t>
            </a:r>
            <a:r>
              <a:rPr lang="en-US" sz="1500" dirty="0" smtClean="0"/>
              <a:t> “a”, “the”, “on”, …</a:t>
            </a:r>
            <a:endParaRPr lang="en-US" sz="1500" dirty="0"/>
          </a:p>
          <a:p>
            <a:pPr lvl="1"/>
            <a:r>
              <a:rPr lang="zh-CN" altLang="en-US" sz="1600" dirty="0" smtClean="0"/>
              <a:t>词干还原</a:t>
            </a:r>
            <a:endParaRPr lang="en-US" sz="1600" dirty="0" smtClean="0"/>
          </a:p>
          <a:p>
            <a:pPr lvl="2"/>
            <a:r>
              <a:rPr lang="zh-CN" altLang="en-US" sz="1500" dirty="0" smtClean="0"/>
              <a:t>旨在将相同词语的不同变形替换成它们共同的词干</a:t>
            </a:r>
            <a:endParaRPr lang="en-US" sz="1500" dirty="0" smtClean="0"/>
          </a:p>
          <a:p>
            <a:pPr lvl="2"/>
            <a:r>
              <a:rPr lang="zh-CN" altLang="en-US" sz="1500" dirty="0" smtClean="0"/>
              <a:t>例如</a:t>
            </a:r>
            <a:r>
              <a:rPr lang="en-US" sz="1500" dirty="0" smtClean="0"/>
              <a:t> "went"       "go", "stemming"      "stem", …</a:t>
            </a:r>
          </a:p>
          <a:p>
            <a:pPr lvl="1"/>
            <a:r>
              <a:rPr lang="zh-CN" altLang="en-US" sz="1600" dirty="0" smtClean="0"/>
              <a:t>精简规模</a:t>
            </a:r>
            <a:endParaRPr lang="en-US" sz="1600" dirty="0"/>
          </a:p>
          <a:p>
            <a:pPr lvl="2"/>
            <a:r>
              <a:rPr lang="zh-CN" altLang="en-US" sz="1500" dirty="0" smtClean="0"/>
              <a:t>仅用</a:t>
            </a:r>
            <a:r>
              <a:rPr lang="en-US" altLang="zh-CN" sz="1500" dirty="0" smtClean="0"/>
              <a:t>n</a:t>
            </a:r>
            <a:r>
              <a:rPr lang="zh-CN" altLang="en-US" sz="1500" dirty="0" smtClean="0"/>
              <a:t>个信息量很大的词语来减少文档描述的规模，减少“噪声”</a:t>
            </a:r>
            <a:endParaRPr lang="en-US" sz="1500" dirty="0"/>
          </a:p>
          <a:p>
            <a:pPr lvl="2"/>
            <a:r>
              <a:rPr lang="zh-CN" altLang="en-US" sz="1500" dirty="0" smtClean="0"/>
              <a:t>例如使用前</a:t>
            </a:r>
            <a:r>
              <a:rPr lang="en-US" altLang="zh-CN" sz="1500" dirty="0" smtClean="0"/>
              <a:t>100</a:t>
            </a:r>
            <a:r>
              <a:rPr lang="zh-CN" altLang="en-US" sz="1500" dirty="0" smtClean="0"/>
              <a:t>个词语</a:t>
            </a:r>
            <a:endParaRPr lang="en-US" altLang="zh-CN" sz="1500" dirty="0" smtClean="0"/>
          </a:p>
          <a:p>
            <a:pPr lvl="1"/>
            <a:r>
              <a:rPr lang="zh-CN" altLang="en-US" sz="1600" dirty="0" smtClean="0"/>
              <a:t>使用外部词典知识</a:t>
            </a:r>
            <a:endParaRPr lang="en-US" altLang="zh-CN" sz="1600" dirty="0" smtClean="0"/>
          </a:p>
          <a:p>
            <a:pPr lvl="2"/>
            <a:r>
              <a:rPr lang="zh-CN" altLang="en-US" sz="1300" dirty="0" smtClean="0"/>
              <a:t>删除领域中不相关的词语</a:t>
            </a:r>
            <a:endParaRPr lang="en-US" altLang="en-US" sz="1300" dirty="0" smtClean="0"/>
          </a:p>
          <a:p>
            <a:pPr lvl="1"/>
            <a:r>
              <a:rPr lang="zh-CN" altLang="en-US" sz="1600" dirty="0" smtClean="0"/>
              <a:t>短语的检测</a:t>
            </a:r>
            <a:endParaRPr lang="en-US" altLang="zh-CN" sz="1600" dirty="0" smtClean="0"/>
          </a:p>
          <a:p>
            <a:pPr lvl="2"/>
            <a:r>
              <a:rPr lang="zh-CN" altLang="en-US" sz="1300" dirty="0" smtClean="0"/>
              <a:t>短语比单个词语更能描述文本</a:t>
            </a:r>
            <a:endParaRPr lang="en-US" altLang="zh-CN" sz="1300" dirty="0" smtClean="0"/>
          </a:p>
          <a:p>
            <a:pPr lvl="2"/>
            <a:r>
              <a:rPr lang="zh-CN" altLang="en-US" sz="1300" dirty="0" smtClean="0"/>
              <a:t>例如“联合国”</a:t>
            </a:r>
            <a:endParaRPr lang="en-US" altLang="zh-CN" sz="1500" dirty="0" smtClean="0"/>
          </a:p>
          <a:p>
            <a:pPr lvl="2"/>
            <a:endParaRPr lang="en-US" sz="1500" dirty="0"/>
          </a:p>
          <a:p>
            <a:pPr marL="0" indent="0">
              <a:buNone/>
            </a:pPr>
            <a:endParaRPr lang="en-US" dirty="0"/>
          </a:p>
        </p:txBody>
      </p:sp>
    </p:spTree>
    <p:extLst>
      <p:ext uri="{BB962C8B-B14F-4D97-AF65-F5344CB8AC3E}">
        <p14:creationId xmlns="" xmlns:p14="http://schemas.microsoft.com/office/powerpoint/2010/main" val="1339878141"/>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向量空间模型的局限</a:t>
            </a:r>
            <a:endParaRPr lang="en-US" dirty="0" smtClean="0"/>
          </a:p>
        </p:txBody>
      </p:sp>
      <p:sp>
        <p:nvSpPr>
          <p:cNvPr id="4099" name="Rectangle 3"/>
          <p:cNvSpPr>
            <a:spLocks noGrp="1" noChangeArrowheads="1"/>
          </p:cNvSpPr>
          <p:nvPr>
            <p:ph type="body" idx="1"/>
          </p:nvPr>
        </p:nvSpPr>
        <p:spPr>
          <a:xfrm>
            <a:off x="395536" y="1628800"/>
            <a:ext cx="8424936" cy="4689929"/>
          </a:xfrm>
        </p:spPr>
        <p:txBody>
          <a:bodyPr>
            <a:noAutofit/>
          </a:bodyPr>
          <a:lstStyle/>
          <a:p>
            <a:r>
              <a:rPr lang="zh-CN" altLang="en-US" dirty="0" smtClean="0"/>
              <a:t>从文本中抽取个别关键词并赋权的方法有一个重要局限：</a:t>
            </a:r>
            <a:endParaRPr lang="en-US" dirty="0" smtClean="0"/>
          </a:p>
          <a:p>
            <a:pPr lvl="1"/>
            <a:r>
              <a:rPr lang="zh-CN" altLang="en-US" sz="2000" dirty="0" smtClean="0"/>
              <a:t>没有考虑到关键词的上下文，在某些情况下仍然不能正确体现语义</a:t>
            </a:r>
            <a:endParaRPr lang="en-US" sz="2000" dirty="0"/>
          </a:p>
          <a:p>
            <a:pPr lvl="1"/>
            <a:r>
              <a:rPr lang="zh-CN" altLang="en-US" sz="2000" dirty="0" smtClean="0"/>
              <a:t>例子：某个词是反着说的。如，某西式牛排餐厅可能会说：“菜单上不会有素食者喜欢的食物”，但在自动生成的特征向量中，“素食者”最可能得到比预期更高的权值，从而被推荐到这家餐厅</a:t>
            </a:r>
            <a:endParaRPr lang="en-US" sz="2000" dirty="0"/>
          </a:p>
        </p:txBody>
      </p:sp>
    </p:spTree>
    <p:extLst>
      <p:ext uri="{BB962C8B-B14F-4D97-AF65-F5344CB8AC3E}">
        <p14:creationId xmlns="" xmlns:p14="http://schemas.microsoft.com/office/powerpoint/2010/main" val="172280936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余弦相似度</a:t>
            </a:r>
            <a:endParaRPr lang="en-US" dirty="0" smtClean="0"/>
          </a:p>
        </p:txBody>
      </p:sp>
      <mc:AlternateContent xmlns:mc="http://schemas.openxmlformats.org/markup-compatibility/2006">
        <mc:Choice xmlns="" xmlns:a14="http://schemas.microsoft.com/office/drawing/2010/main" Requires="a14">
          <p:sp>
            <p:nvSpPr>
              <p:cNvPr id="4099" name="Rectangle 3"/>
              <p:cNvSpPr>
                <a:spLocks noGrp="1" noChangeArrowheads="1"/>
              </p:cNvSpPr>
              <p:nvPr>
                <p:ph type="body" idx="1"/>
              </p:nvPr>
            </p:nvSpPr>
            <p:spPr>
              <a:xfrm>
                <a:off x="457200" y="1403367"/>
                <a:ext cx="8229600" cy="4689929"/>
              </a:xfrm>
            </p:spPr>
            <p:txBody>
              <a:bodyPr>
                <a:noAutofit/>
              </a:bodyPr>
              <a:lstStyle/>
              <a:p>
                <a:r>
                  <a:rPr lang="zh-CN" altLang="en-US" sz="1800" dirty="0" smtClean="0"/>
                  <a:t>比较向量的相似度的一般方法：余弦相似度（角度）</a:t>
                </a:r>
                <a:endParaRPr lang="en-US" sz="1800" dirty="0" smtClean="0"/>
              </a:p>
              <a:p>
                <a:pPr lvl="1"/>
                <a:r>
                  <a:rPr lang="zh-CN" altLang="en-US" sz="1600" dirty="0" smtClean="0"/>
                  <a:t>余弦相似度根据想两件的夹角来计算</a:t>
                </a:r>
                <a:endParaRPr lang="en-US" sz="1600" dirty="0" smtClean="0"/>
              </a:p>
              <a:p>
                <a:pPr lvl="2"/>
                <a14:m>
                  <m:oMath xmlns:m="http://schemas.openxmlformats.org/officeDocument/2006/math">
                    <m:r>
                      <a:rPr lang="en-US" sz="1600" i="1">
                        <a:latin typeface="Cambria Math"/>
                      </a:rPr>
                      <m:t>𝑠𝑖𝑚</m:t>
                    </m:r>
                    <m:d>
                      <m:dPr>
                        <m:ctrlPr>
                          <a:rPr lang="en-US" sz="1600" i="1">
                            <a:latin typeface="Cambria Math"/>
                          </a:rPr>
                        </m:ctrlPr>
                      </m:dPr>
                      <m:e>
                        <m:acc>
                          <m:accPr>
                            <m:chr m:val="⃗"/>
                            <m:ctrlPr>
                              <a:rPr lang="en-US" sz="1600" i="1">
                                <a:latin typeface="Cambria Math"/>
                              </a:rPr>
                            </m:ctrlPr>
                          </m:accPr>
                          <m:e>
                            <m:r>
                              <a:rPr lang="en-US" sz="1600" i="1">
                                <a:latin typeface="Cambria Math"/>
                              </a:rPr>
                              <m:t>𝑎</m:t>
                            </m:r>
                          </m:e>
                        </m:acc>
                        <m:r>
                          <a:rPr lang="en-US" sz="1600" i="1">
                            <a:latin typeface="Cambria Math"/>
                          </a:rPr>
                          <m:t>,</m:t>
                        </m:r>
                        <m:acc>
                          <m:accPr>
                            <m:chr m:val="⃗"/>
                            <m:ctrlPr>
                              <a:rPr lang="en-US" sz="1600" i="1">
                                <a:latin typeface="Cambria Math"/>
                              </a:rPr>
                            </m:ctrlPr>
                          </m:accPr>
                          <m:e>
                            <m:r>
                              <a:rPr lang="en-US" sz="1600" i="1">
                                <a:latin typeface="Cambria Math"/>
                              </a:rPr>
                              <m:t>𝑏</m:t>
                            </m:r>
                          </m:e>
                        </m:acc>
                        <m:r>
                          <a:rPr lang="en-US" sz="1600" i="1">
                            <a:latin typeface="Cambria Math"/>
                          </a:rPr>
                          <m:t> </m:t>
                        </m:r>
                      </m:e>
                    </m:d>
                    <m:r>
                      <a:rPr lang="en-US" sz="1600" i="1">
                        <a:latin typeface="Cambria Math"/>
                      </a:rPr>
                      <m:t>=</m:t>
                    </m:r>
                    <m:f>
                      <m:fPr>
                        <m:ctrlPr>
                          <a:rPr lang="en-US" sz="1600" i="1">
                            <a:latin typeface="Cambria Math"/>
                          </a:rPr>
                        </m:ctrlPr>
                      </m:fPr>
                      <m:num>
                        <m:acc>
                          <m:accPr>
                            <m:chr m:val="⃗"/>
                            <m:ctrlPr>
                              <a:rPr lang="en-US" sz="1600" i="1" smtClean="0">
                                <a:latin typeface="Cambria Math"/>
                              </a:rPr>
                            </m:ctrlPr>
                          </m:accPr>
                          <m:e>
                            <m:r>
                              <a:rPr lang="en-US" sz="1600" b="0" i="1" smtClean="0">
                                <a:latin typeface="Cambria Math"/>
                              </a:rPr>
                              <m:t>𝑎</m:t>
                            </m:r>
                          </m:e>
                        </m:acc>
                        <m:r>
                          <a:rPr lang="en-US" sz="1600" i="1" smtClean="0">
                            <a:latin typeface="Cambria Math"/>
                            <a:ea typeface="Cambria Math"/>
                          </a:rPr>
                          <m:t>∙</m:t>
                        </m:r>
                        <m:acc>
                          <m:accPr>
                            <m:chr m:val="⃗"/>
                            <m:ctrlPr>
                              <a:rPr lang="en-US" sz="1600" i="1" smtClean="0">
                                <a:latin typeface="Cambria Math"/>
                                <a:ea typeface="Cambria Math"/>
                              </a:rPr>
                            </m:ctrlPr>
                          </m:accPr>
                          <m:e>
                            <m:r>
                              <a:rPr lang="en-US" sz="1600" b="0" i="1" smtClean="0">
                                <a:latin typeface="Cambria Math"/>
                                <a:ea typeface="Cambria Math"/>
                              </a:rPr>
                              <m:t>𝑏</m:t>
                            </m:r>
                          </m:e>
                        </m:acc>
                      </m:num>
                      <m:den>
                        <m:d>
                          <m:dPr>
                            <m:begChr m:val="|"/>
                            <m:endChr m:val="|"/>
                            <m:ctrlPr>
                              <a:rPr lang="en-US" sz="1600" i="1" smtClean="0">
                                <a:latin typeface="Cambria Math"/>
                              </a:rPr>
                            </m:ctrlPr>
                          </m:dPr>
                          <m:e>
                            <m:acc>
                              <m:accPr>
                                <m:chr m:val="⃗"/>
                                <m:ctrlPr>
                                  <a:rPr lang="en-US" sz="1600" i="1" smtClean="0">
                                    <a:latin typeface="Cambria Math"/>
                                  </a:rPr>
                                </m:ctrlPr>
                              </m:accPr>
                              <m:e>
                                <m:r>
                                  <a:rPr lang="en-US" sz="1600" b="0" i="1" smtClean="0">
                                    <a:latin typeface="Cambria Math"/>
                                  </a:rPr>
                                  <m:t>𝑎</m:t>
                                </m:r>
                              </m:e>
                            </m:acc>
                          </m:e>
                        </m:d>
                        <m:r>
                          <a:rPr lang="en-US" sz="1600" i="1" smtClean="0">
                            <a:latin typeface="Cambria Math"/>
                            <a:ea typeface="Cambria Math"/>
                          </a:rPr>
                          <m:t>∗</m:t>
                        </m:r>
                        <m:d>
                          <m:dPr>
                            <m:begChr m:val="|"/>
                            <m:endChr m:val="|"/>
                            <m:ctrlPr>
                              <a:rPr lang="en-US" sz="1600" i="1" smtClean="0">
                                <a:latin typeface="Cambria Math"/>
                              </a:rPr>
                            </m:ctrlPr>
                          </m:dPr>
                          <m:e>
                            <m:acc>
                              <m:accPr>
                                <m:chr m:val="⃗"/>
                                <m:ctrlPr>
                                  <a:rPr lang="en-US" sz="1600" i="1" smtClean="0">
                                    <a:latin typeface="Cambria Math"/>
                                  </a:rPr>
                                </m:ctrlPr>
                              </m:accPr>
                              <m:e>
                                <m:r>
                                  <a:rPr lang="en-US" sz="1600" b="0" i="1" smtClean="0">
                                    <a:latin typeface="Cambria Math"/>
                                  </a:rPr>
                                  <m:t>𝑏</m:t>
                                </m:r>
                              </m:e>
                            </m:acc>
                          </m:e>
                        </m:d>
                      </m:den>
                    </m:f>
                  </m:oMath>
                </a14:m>
                <a:endParaRPr lang="en-US" sz="1600" dirty="0" smtClean="0"/>
              </a:p>
              <a:p>
                <a:r>
                  <a:rPr lang="zh-CN" altLang="en-US" sz="1800" dirty="0" smtClean="0"/>
                  <a:t>调整余弦相似度</a:t>
                </a:r>
                <a:endParaRPr lang="en-US" sz="1800" dirty="0" smtClean="0"/>
              </a:p>
              <a:p>
                <a:pPr lvl="1"/>
                <a:r>
                  <a:rPr lang="zh-CN" altLang="en-US" sz="1600" b="0" dirty="0" smtClean="0"/>
                  <a:t>考虑用户平均评分</a:t>
                </a:r>
                <a:r>
                  <a:rPr lang="en-US" altLang="zh-CN" sz="1600" dirty="0"/>
                  <a:t>(</a:t>
                </a:r>
                <a14:m>
                  <m:oMath xmlns:m="http://schemas.openxmlformats.org/officeDocument/2006/math">
                    <m:sSub>
                      <m:sSubPr>
                        <m:ctrlPr>
                          <a:rPr lang="en-US" altLang="zh-CN" sz="1600" i="1">
                            <a:latin typeface="Cambria Math"/>
                          </a:rPr>
                        </m:ctrlPr>
                      </m:sSubPr>
                      <m:e>
                        <m:acc>
                          <m:accPr>
                            <m:chr m:val="̅"/>
                            <m:ctrlPr>
                              <a:rPr lang="en-US" altLang="zh-CN" sz="1600" i="1">
                                <a:latin typeface="Cambria Math"/>
                              </a:rPr>
                            </m:ctrlPr>
                          </m:accPr>
                          <m:e>
                            <m:r>
                              <a:rPr lang="en-US" altLang="zh-CN" sz="1600" i="1">
                                <a:latin typeface="Cambria Math"/>
                              </a:rPr>
                              <m:t>𝑟</m:t>
                            </m:r>
                          </m:e>
                        </m:acc>
                      </m:e>
                      <m:sub>
                        <m:r>
                          <a:rPr lang="en-US" altLang="zh-CN" sz="1600" i="1">
                            <a:latin typeface="Cambria Math"/>
                          </a:rPr>
                          <m:t>𝑢</m:t>
                        </m:r>
                      </m:sub>
                    </m:sSub>
                  </m:oMath>
                </a14:m>
                <a:r>
                  <a:rPr lang="en-US" altLang="zh-CN" sz="1600" dirty="0"/>
                  <a:t>), </a:t>
                </a:r>
                <a:r>
                  <a:rPr lang="zh-CN" altLang="en-US" sz="1600" dirty="0" smtClean="0"/>
                  <a:t>改变原本评分</a:t>
                </a:r>
                <a:endParaRPr lang="en-US" sz="1600" b="0" dirty="0"/>
              </a:p>
              <a:p>
                <a:pPr lvl="1"/>
                <a:r>
                  <a:rPr lang="en-US" sz="1600" b="0" dirty="0" smtClean="0"/>
                  <a:t>U</a:t>
                </a:r>
                <a:r>
                  <a:rPr lang="en-US" sz="1600" b="0" dirty="0"/>
                  <a:t>: </a:t>
                </a:r>
                <a:r>
                  <a:rPr lang="zh-CN" altLang="en-US" sz="1600" b="0" dirty="0" smtClean="0"/>
                  <a:t>同时对物品</a:t>
                </a:r>
                <a:r>
                  <a:rPr lang="en-US" altLang="zh-CN" sz="1600" b="0" dirty="0" smtClean="0"/>
                  <a:t>a</a:t>
                </a:r>
                <a:r>
                  <a:rPr lang="zh-CN" altLang="en-US" sz="1600" b="0" dirty="0" smtClean="0"/>
                  <a:t>和</a:t>
                </a:r>
                <a:r>
                  <a:rPr lang="en-US" altLang="zh-CN" sz="1600" b="0" dirty="0" smtClean="0"/>
                  <a:t>b</a:t>
                </a:r>
                <a:r>
                  <a:rPr lang="zh-CN" altLang="en-US" sz="1600" b="0" dirty="0" smtClean="0"/>
                  <a:t>评分的用户集合</a:t>
                </a:r>
                <a:endParaRPr lang="en-US" sz="1600" dirty="0" smtClean="0"/>
              </a:p>
              <a:p>
                <a:pPr lvl="1"/>
                <a14:m>
                  <m:oMath xmlns:m="http://schemas.openxmlformats.org/officeDocument/2006/math">
                    <m:r>
                      <a:rPr lang="en-US" sz="1600" b="0" i="1" smtClean="0">
                        <a:latin typeface="Cambria Math"/>
                      </a:rPr>
                      <m:t>𝑠𝑖𝑚</m:t>
                    </m:r>
                    <m:d>
                      <m:dPr>
                        <m:ctrlPr>
                          <a:rPr lang="en-US" sz="1600" b="0" i="1" smtClean="0">
                            <a:latin typeface="Cambria Math"/>
                          </a:rPr>
                        </m:ctrlPr>
                      </m:dPr>
                      <m:e>
                        <m:acc>
                          <m:accPr>
                            <m:chr m:val="⃗"/>
                            <m:ctrlPr>
                              <a:rPr lang="en-US" sz="1600" b="0" i="1" smtClean="0">
                                <a:latin typeface="Cambria Math"/>
                              </a:rPr>
                            </m:ctrlPr>
                          </m:accPr>
                          <m:e>
                            <m:r>
                              <a:rPr lang="en-US" sz="1600" b="0" i="1" smtClean="0">
                                <a:latin typeface="Cambria Math"/>
                              </a:rPr>
                              <m:t>𝑎</m:t>
                            </m:r>
                          </m:e>
                        </m:acc>
                        <m:r>
                          <a:rPr lang="en-US" sz="1600" b="0" i="1" smtClean="0">
                            <a:latin typeface="Cambria Math"/>
                          </a:rPr>
                          <m:t>,</m:t>
                        </m:r>
                        <m:acc>
                          <m:accPr>
                            <m:chr m:val="⃗"/>
                            <m:ctrlPr>
                              <a:rPr lang="en-US" sz="1600" b="0" i="1" smtClean="0">
                                <a:latin typeface="Cambria Math"/>
                              </a:rPr>
                            </m:ctrlPr>
                          </m:accPr>
                          <m:e>
                            <m:r>
                              <a:rPr lang="en-US" sz="1600" b="0" i="1" smtClean="0">
                                <a:latin typeface="Cambria Math"/>
                              </a:rPr>
                              <m:t>𝑏</m:t>
                            </m:r>
                          </m:e>
                        </m:acc>
                        <m:r>
                          <a:rPr lang="en-US" sz="1600" b="0" i="1" smtClean="0">
                            <a:latin typeface="Cambria Math"/>
                          </a:rPr>
                          <m:t> </m:t>
                        </m:r>
                      </m:e>
                    </m:d>
                    <m:r>
                      <a:rPr lang="en-US" sz="1600" b="0" i="1" smtClean="0">
                        <a:latin typeface="Cambria Math"/>
                      </a:rPr>
                      <m:t>=</m:t>
                    </m:r>
                    <m:f>
                      <m:fPr>
                        <m:ctrlPr>
                          <a:rPr lang="en-US" sz="1600" b="0" i="1" smtClean="0">
                            <a:latin typeface="Cambria Math"/>
                          </a:rPr>
                        </m:ctrlPr>
                      </m:fPr>
                      <m:num>
                        <m:nary>
                          <m:naryPr>
                            <m:chr m:val="∑"/>
                            <m:supHide m:val="on"/>
                            <m:ctrlPr>
                              <a:rPr lang="en-US" sz="1600" b="0" i="1" smtClean="0">
                                <a:latin typeface="Cambria Math"/>
                              </a:rPr>
                            </m:ctrlPr>
                          </m:naryPr>
                          <m:sub>
                            <m:r>
                              <m:rPr>
                                <m:brk m:alnAt="7"/>
                              </m:rPr>
                              <a:rPr lang="en-US" sz="1600" b="0" i="1" smtClean="0">
                                <a:latin typeface="Cambria Math"/>
                              </a:rPr>
                              <m:t>𝑢</m:t>
                            </m:r>
                            <m:r>
                              <a:rPr lang="en-US" sz="1600" b="0" i="1" smtClean="0">
                                <a:latin typeface="Cambria Math"/>
                                <a:ea typeface="Cambria Math"/>
                              </a:rPr>
                              <m:t>∈</m:t>
                            </m:r>
                            <m:r>
                              <a:rPr lang="en-US" sz="1600" b="0" i="1" smtClean="0">
                                <a:latin typeface="Cambria Math"/>
                                <a:ea typeface="Cambria Math"/>
                              </a:rPr>
                              <m:t>𝑈</m:t>
                            </m:r>
                          </m:sub>
                          <m:sup/>
                          <m:e>
                            <m:d>
                              <m:dPr>
                                <m:ctrlPr>
                                  <a:rPr lang="en-US" sz="1600" b="0" i="1" smtClean="0">
                                    <a:latin typeface="Cambria Math"/>
                                  </a:rPr>
                                </m:ctrlPr>
                              </m:dPr>
                              <m:e>
                                <m:sSub>
                                  <m:sSubPr>
                                    <m:ctrlPr>
                                      <a:rPr lang="en-US" sz="1600" b="0" i="1" smtClean="0">
                                        <a:latin typeface="Cambria Math"/>
                                      </a:rPr>
                                    </m:ctrlPr>
                                  </m:sSubPr>
                                  <m:e>
                                    <m:r>
                                      <a:rPr lang="en-US" sz="1600" b="0" i="1" smtClean="0">
                                        <a:latin typeface="Cambria Math"/>
                                      </a:rPr>
                                      <m:t>𝑟</m:t>
                                    </m:r>
                                  </m:e>
                                  <m:sub>
                                    <m:r>
                                      <a:rPr lang="en-US" sz="1600" b="0" i="1" smtClean="0">
                                        <a:latin typeface="Cambria Math"/>
                                      </a:rPr>
                                      <m:t>𝑢</m:t>
                                    </m:r>
                                    <m:r>
                                      <a:rPr lang="en-US" sz="1600" b="0" i="1" smtClean="0">
                                        <a:latin typeface="Cambria Math"/>
                                      </a:rPr>
                                      <m:t>,</m:t>
                                    </m:r>
                                    <m:r>
                                      <a:rPr lang="en-US" sz="1600" b="0" i="1" smtClean="0">
                                        <a:latin typeface="Cambria Math"/>
                                      </a:rPr>
                                      <m:t>𝑎</m:t>
                                    </m:r>
                                  </m:sub>
                                </m:sSub>
                                <m:r>
                                  <a:rPr lang="en-US" sz="1600" b="0" i="1" smtClean="0">
                                    <a:latin typeface="Cambria Math"/>
                                  </a:rPr>
                                  <m:t>−</m:t>
                                </m:r>
                                <m:sSub>
                                  <m:sSubPr>
                                    <m:ctrlPr>
                                      <a:rPr lang="en-US" sz="1600" b="0" i="1" smtClean="0">
                                        <a:latin typeface="Cambria Math"/>
                                      </a:rPr>
                                    </m:ctrlPr>
                                  </m:sSubPr>
                                  <m:e>
                                    <m:acc>
                                      <m:accPr>
                                        <m:chr m:val="̅"/>
                                        <m:ctrlPr>
                                          <a:rPr lang="en-US" sz="1600" b="0" i="1" smtClean="0">
                                            <a:latin typeface="Cambria Math"/>
                                          </a:rPr>
                                        </m:ctrlPr>
                                      </m:accPr>
                                      <m:e>
                                        <m:r>
                                          <a:rPr lang="en-US" sz="1600" b="0" i="1" smtClean="0">
                                            <a:latin typeface="Cambria Math"/>
                                          </a:rPr>
                                          <m:t>𝑟</m:t>
                                        </m:r>
                                      </m:e>
                                    </m:acc>
                                  </m:e>
                                  <m:sub>
                                    <m:r>
                                      <a:rPr lang="en-US" sz="1600" b="0" i="1" smtClean="0">
                                        <a:latin typeface="Cambria Math"/>
                                      </a:rPr>
                                      <m:t>𝑢</m:t>
                                    </m:r>
                                  </m:sub>
                                </m:sSub>
                              </m:e>
                            </m:d>
                          </m:e>
                        </m:nary>
                        <m:d>
                          <m:dPr>
                            <m:ctrlPr>
                              <a:rPr lang="en-US" sz="1600" b="0" i="1" smtClean="0">
                                <a:latin typeface="Cambria Math"/>
                              </a:rPr>
                            </m:ctrlPr>
                          </m:dPr>
                          <m:e>
                            <m:sSub>
                              <m:sSubPr>
                                <m:ctrlPr>
                                  <a:rPr lang="en-US" sz="1600" b="0" i="1" smtClean="0">
                                    <a:latin typeface="Cambria Math"/>
                                  </a:rPr>
                                </m:ctrlPr>
                              </m:sSubPr>
                              <m:e>
                                <m:r>
                                  <a:rPr lang="en-US" sz="1600" b="0" i="1" smtClean="0">
                                    <a:latin typeface="Cambria Math"/>
                                  </a:rPr>
                                  <m:t>𝑟</m:t>
                                </m:r>
                              </m:e>
                              <m:sub>
                                <m:r>
                                  <a:rPr lang="en-US" sz="1600" b="0" i="1" smtClean="0">
                                    <a:latin typeface="Cambria Math"/>
                                  </a:rPr>
                                  <m:t>𝑢</m:t>
                                </m:r>
                                <m:r>
                                  <a:rPr lang="en-US" sz="1600" b="0" i="1" smtClean="0">
                                    <a:latin typeface="Cambria Math"/>
                                  </a:rPr>
                                  <m:t>,</m:t>
                                </m:r>
                                <m:r>
                                  <a:rPr lang="en-US" sz="1600" b="0" i="1" smtClean="0">
                                    <a:latin typeface="Cambria Math"/>
                                  </a:rPr>
                                  <m:t>𝑏</m:t>
                                </m:r>
                              </m:sub>
                            </m:sSub>
                            <m:r>
                              <a:rPr lang="en-US" sz="1600" b="0" i="1" smtClean="0">
                                <a:latin typeface="Cambria Math"/>
                              </a:rPr>
                              <m:t>−</m:t>
                            </m:r>
                            <m:sSub>
                              <m:sSubPr>
                                <m:ctrlPr>
                                  <a:rPr lang="en-US" sz="1600" b="0" i="1" smtClean="0">
                                    <a:latin typeface="Cambria Math"/>
                                  </a:rPr>
                                </m:ctrlPr>
                              </m:sSubPr>
                              <m:e>
                                <m:acc>
                                  <m:accPr>
                                    <m:chr m:val="̅"/>
                                    <m:ctrlPr>
                                      <a:rPr lang="en-US" sz="1600" b="0" i="1" smtClean="0">
                                        <a:latin typeface="Cambria Math"/>
                                      </a:rPr>
                                    </m:ctrlPr>
                                  </m:accPr>
                                  <m:e>
                                    <m:r>
                                      <a:rPr lang="en-US" sz="1600" b="0" i="1" smtClean="0">
                                        <a:latin typeface="Cambria Math"/>
                                      </a:rPr>
                                      <m:t>𝑟</m:t>
                                    </m:r>
                                  </m:e>
                                </m:acc>
                              </m:e>
                              <m:sub>
                                <m:r>
                                  <a:rPr lang="en-US" sz="1600" b="0" i="1" smtClean="0">
                                    <a:latin typeface="Cambria Math"/>
                                  </a:rPr>
                                  <m:t>𝑢</m:t>
                                </m:r>
                              </m:sub>
                            </m:sSub>
                          </m:e>
                        </m:d>
                      </m:num>
                      <m:den>
                        <m:rad>
                          <m:radPr>
                            <m:degHide m:val="on"/>
                            <m:ctrlPr>
                              <a:rPr lang="en-US" sz="1600" b="0" i="1" smtClean="0">
                                <a:latin typeface="Cambria Math"/>
                              </a:rPr>
                            </m:ctrlPr>
                          </m:radPr>
                          <m:deg/>
                          <m:e>
                            <m:nary>
                              <m:naryPr>
                                <m:chr m:val="∑"/>
                                <m:supHide m:val="on"/>
                                <m:ctrlPr>
                                  <a:rPr lang="en-US" sz="1600" b="0" i="1" smtClean="0">
                                    <a:latin typeface="Cambria Math"/>
                                  </a:rPr>
                                </m:ctrlPr>
                              </m:naryPr>
                              <m:sub>
                                <m:r>
                                  <m:rPr>
                                    <m:brk m:alnAt="7"/>
                                  </m:rPr>
                                  <a:rPr lang="en-US" sz="1600" b="0" i="1" smtClean="0">
                                    <a:latin typeface="Cambria Math"/>
                                  </a:rPr>
                                  <m:t>𝑢</m:t>
                                </m:r>
                                <m:r>
                                  <a:rPr lang="en-US" sz="1600" b="0" i="1" smtClean="0">
                                    <a:latin typeface="Cambria Math"/>
                                    <a:ea typeface="Cambria Math"/>
                                  </a:rPr>
                                  <m:t>∈</m:t>
                                </m:r>
                                <m:r>
                                  <a:rPr lang="en-US" sz="1600" b="0" i="1" smtClean="0">
                                    <a:latin typeface="Cambria Math"/>
                                    <a:ea typeface="Cambria Math"/>
                                  </a:rPr>
                                  <m:t>𝑈</m:t>
                                </m:r>
                              </m:sub>
                              <m:sup/>
                              <m:e>
                                <m:sSup>
                                  <m:sSupPr>
                                    <m:ctrlPr>
                                      <a:rPr lang="en-US" sz="1600" b="0" i="1" smtClean="0">
                                        <a:latin typeface="Cambria Math"/>
                                      </a:rPr>
                                    </m:ctrlPr>
                                  </m:sSupPr>
                                  <m:e>
                                    <m:d>
                                      <m:dPr>
                                        <m:ctrlPr>
                                          <a:rPr lang="en-US" sz="1600" b="0" i="1" smtClean="0">
                                            <a:latin typeface="Cambria Math"/>
                                          </a:rPr>
                                        </m:ctrlPr>
                                      </m:dPr>
                                      <m:e>
                                        <m:sSub>
                                          <m:sSubPr>
                                            <m:ctrlPr>
                                              <a:rPr lang="en-US" sz="1600" b="0" i="1" smtClean="0">
                                                <a:latin typeface="Cambria Math"/>
                                              </a:rPr>
                                            </m:ctrlPr>
                                          </m:sSubPr>
                                          <m:e>
                                            <m:r>
                                              <a:rPr lang="en-US" sz="1600" b="0" i="1" smtClean="0">
                                                <a:latin typeface="Cambria Math"/>
                                              </a:rPr>
                                              <m:t>𝑟</m:t>
                                            </m:r>
                                          </m:e>
                                          <m:sub>
                                            <m:r>
                                              <a:rPr lang="en-US" sz="1600" b="0" i="1" smtClean="0">
                                                <a:latin typeface="Cambria Math"/>
                                              </a:rPr>
                                              <m:t>𝑢</m:t>
                                            </m:r>
                                            <m:r>
                                              <a:rPr lang="en-US" sz="1600" b="0" i="1" smtClean="0">
                                                <a:latin typeface="Cambria Math"/>
                                              </a:rPr>
                                              <m:t>,</m:t>
                                            </m:r>
                                            <m:r>
                                              <a:rPr lang="en-US" sz="1600" b="0" i="1" smtClean="0">
                                                <a:latin typeface="Cambria Math"/>
                                              </a:rPr>
                                              <m:t>𝑎</m:t>
                                            </m:r>
                                          </m:sub>
                                        </m:sSub>
                                        <m:r>
                                          <a:rPr lang="en-US" sz="1600" b="0" i="1" smtClean="0">
                                            <a:latin typeface="Cambria Math"/>
                                          </a:rPr>
                                          <m:t>−</m:t>
                                        </m:r>
                                        <m:sSub>
                                          <m:sSubPr>
                                            <m:ctrlPr>
                                              <a:rPr lang="en-US" sz="1600" b="0" i="1" smtClean="0">
                                                <a:latin typeface="Cambria Math"/>
                                              </a:rPr>
                                            </m:ctrlPr>
                                          </m:sSubPr>
                                          <m:e>
                                            <m:acc>
                                              <m:accPr>
                                                <m:chr m:val="̅"/>
                                                <m:ctrlPr>
                                                  <a:rPr lang="en-US" sz="1600" b="0" i="1" smtClean="0">
                                                    <a:latin typeface="Cambria Math"/>
                                                  </a:rPr>
                                                </m:ctrlPr>
                                              </m:accPr>
                                              <m:e>
                                                <m:r>
                                                  <a:rPr lang="en-US" sz="1600" b="0" i="1" smtClean="0">
                                                    <a:latin typeface="Cambria Math"/>
                                                  </a:rPr>
                                                  <m:t>𝑟</m:t>
                                                </m:r>
                                              </m:e>
                                            </m:acc>
                                          </m:e>
                                          <m:sub>
                                            <m:r>
                                              <a:rPr lang="en-US" sz="1600" b="0" i="1" smtClean="0">
                                                <a:latin typeface="Cambria Math"/>
                                              </a:rPr>
                                              <m:t>𝑢</m:t>
                                            </m:r>
                                          </m:sub>
                                        </m:sSub>
                                      </m:e>
                                    </m:d>
                                  </m:e>
                                  <m:sup>
                                    <m:r>
                                      <a:rPr lang="en-US" sz="1600" b="0" i="1" smtClean="0">
                                        <a:latin typeface="Cambria Math"/>
                                      </a:rPr>
                                      <m:t>2</m:t>
                                    </m:r>
                                  </m:sup>
                                </m:sSup>
                              </m:e>
                            </m:nary>
                          </m:e>
                        </m:rad>
                        <m:rad>
                          <m:radPr>
                            <m:degHide m:val="on"/>
                            <m:ctrlPr>
                              <a:rPr lang="en-US" sz="1600" b="0" i="1" smtClean="0">
                                <a:latin typeface="Cambria Math"/>
                              </a:rPr>
                            </m:ctrlPr>
                          </m:radPr>
                          <m:deg/>
                          <m:e>
                            <m:nary>
                              <m:naryPr>
                                <m:chr m:val="∑"/>
                                <m:supHide m:val="on"/>
                                <m:ctrlPr>
                                  <a:rPr lang="en-US" sz="1600" b="0" i="1" smtClean="0">
                                    <a:latin typeface="Cambria Math"/>
                                  </a:rPr>
                                </m:ctrlPr>
                              </m:naryPr>
                              <m:sub>
                                <m:r>
                                  <m:rPr>
                                    <m:brk m:alnAt="7"/>
                                  </m:rPr>
                                  <a:rPr lang="en-US" sz="1600" b="0" i="1" smtClean="0">
                                    <a:latin typeface="Cambria Math"/>
                                  </a:rPr>
                                  <m:t>𝑢</m:t>
                                </m:r>
                                <m:r>
                                  <a:rPr lang="en-US" sz="1600" b="0" i="1" smtClean="0">
                                    <a:latin typeface="Cambria Math"/>
                                    <a:ea typeface="Cambria Math"/>
                                  </a:rPr>
                                  <m:t>∈</m:t>
                                </m:r>
                                <m:r>
                                  <a:rPr lang="en-US" sz="1600" b="0" i="1" smtClean="0">
                                    <a:latin typeface="Cambria Math"/>
                                    <a:ea typeface="Cambria Math"/>
                                  </a:rPr>
                                  <m:t>𝑈</m:t>
                                </m:r>
                              </m:sub>
                              <m:sup/>
                              <m:e>
                                <m:sSup>
                                  <m:sSupPr>
                                    <m:ctrlPr>
                                      <a:rPr lang="en-US" sz="1600" b="0" i="1" smtClean="0">
                                        <a:latin typeface="Cambria Math"/>
                                      </a:rPr>
                                    </m:ctrlPr>
                                  </m:sSupPr>
                                  <m:e>
                                    <m:d>
                                      <m:dPr>
                                        <m:ctrlPr>
                                          <a:rPr lang="en-US" sz="1600" b="0" i="1" smtClean="0">
                                            <a:latin typeface="Cambria Math"/>
                                          </a:rPr>
                                        </m:ctrlPr>
                                      </m:dPr>
                                      <m:e>
                                        <m:sSub>
                                          <m:sSubPr>
                                            <m:ctrlPr>
                                              <a:rPr lang="en-US" sz="1600" b="0" i="1" smtClean="0">
                                                <a:latin typeface="Cambria Math"/>
                                              </a:rPr>
                                            </m:ctrlPr>
                                          </m:sSubPr>
                                          <m:e>
                                            <m:r>
                                              <a:rPr lang="en-US" sz="1600" b="0" i="1" smtClean="0">
                                                <a:latin typeface="Cambria Math"/>
                                              </a:rPr>
                                              <m:t>𝑟</m:t>
                                            </m:r>
                                          </m:e>
                                          <m:sub>
                                            <m:r>
                                              <a:rPr lang="en-US" sz="1600" b="0" i="1" smtClean="0">
                                                <a:latin typeface="Cambria Math"/>
                                              </a:rPr>
                                              <m:t>𝑢</m:t>
                                            </m:r>
                                            <m:r>
                                              <a:rPr lang="en-US" sz="1600" b="0" i="1" smtClean="0">
                                                <a:latin typeface="Cambria Math"/>
                                              </a:rPr>
                                              <m:t>,</m:t>
                                            </m:r>
                                            <m:r>
                                              <a:rPr lang="en-US" sz="1600" b="0" i="1" smtClean="0">
                                                <a:latin typeface="Cambria Math"/>
                                              </a:rPr>
                                              <m:t>𝑏</m:t>
                                            </m:r>
                                          </m:sub>
                                        </m:sSub>
                                        <m:r>
                                          <a:rPr lang="en-US" sz="1600" b="0" i="1" smtClean="0">
                                            <a:latin typeface="Cambria Math"/>
                                          </a:rPr>
                                          <m:t>−</m:t>
                                        </m:r>
                                        <m:sSub>
                                          <m:sSubPr>
                                            <m:ctrlPr>
                                              <a:rPr lang="en-US" sz="1600" b="0" i="1" smtClean="0">
                                                <a:latin typeface="Cambria Math"/>
                                              </a:rPr>
                                            </m:ctrlPr>
                                          </m:sSubPr>
                                          <m:e>
                                            <m:acc>
                                              <m:accPr>
                                                <m:chr m:val="̅"/>
                                                <m:ctrlPr>
                                                  <a:rPr lang="en-US" sz="1600" b="0" i="1" smtClean="0">
                                                    <a:latin typeface="Cambria Math"/>
                                                  </a:rPr>
                                                </m:ctrlPr>
                                              </m:accPr>
                                              <m:e>
                                                <m:r>
                                                  <a:rPr lang="en-US" sz="1600" b="0" i="1" smtClean="0">
                                                    <a:latin typeface="Cambria Math"/>
                                                  </a:rPr>
                                                  <m:t>𝑟</m:t>
                                                </m:r>
                                              </m:e>
                                            </m:acc>
                                          </m:e>
                                          <m:sub>
                                            <m:r>
                                              <a:rPr lang="en-US" sz="1600" b="0" i="1" smtClean="0">
                                                <a:latin typeface="Cambria Math"/>
                                              </a:rPr>
                                              <m:t>𝑢</m:t>
                                            </m:r>
                                          </m:sub>
                                        </m:sSub>
                                      </m:e>
                                    </m:d>
                                  </m:e>
                                  <m:sup>
                                    <m:r>
                                      <a:rPr lang="en-US" sz="1600" b="0" i="1" smtClean="0">
                                        <a:latin typeface="Cambria Math"/>
                                      </a:rPr>
                                      <m:t>2</m:t>
                                    </m:r>
                                  </m:sup>
                                </m:sSup>
                              </m:e>
                            </m:nary>
                          </m:e>
                        </m:rad>
                      </m:den>
                    </m:f>
                  </m:oMath>
                </a14:m>
                <a:endParaRPr lang="en-US" sz="1600" dirty="0"/>
              </a:p>
              <a:p>
                <a:endParaRPr lang="en-US" dirty="0"/>
              </a:p>
            </p:txBody>
          </p:sp>
        </mc:Choice>
        <mc:Fallback>
          <p:sp>
            <p:nvSpPr>
              <p:cNvPr id="4099" name="Rectangle 3"/>
              <p:cNvSpPr>
                <a:spLocks noGrp="1" noRot="1" noChangeAspect="1" noMove="1" noResize="1" noEditPoints="1" noAdjustHandles="1" noChangeArrowheads="1" noChangeShapeType="1" noTextEdit="1"/>
              </p:cNvSpPr>
              <p:nvPr>
                <p:ph type="body" idx="1"/>
              </p:nvPr>
            </p:nvSpPr>
            <p:spPr>
              <a:xfrm>
                <a:off x="457200" y="1403367"/>
                <a:ext cx="8229600" cy="4689929"/>
              </a:xfrm>
              <a:blipFill rotWithShape="1">
                <a:blip r:embed="rId3" cstate="print"/>
                <a:stretch>
                  <a:fillRect l="-444" t="-1039"/>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2851700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p:cTn id="7" dur="1000" fill="hold"/>
                                        <p:tgtEl>
                                          <p:spTgt spid="409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099">
                                            <p:txEl>
                                              <p:charRg st="2" end="2"/>
                                            </p:txEl>
                                          </p:spTgt>
                                        </p:tgtEl>
                                        <p:attrNameLst>
                                          <p:attrName>style.visibility</p:attrName>
                                        </p:attrNameLst>
                                      </p:cBhvr>
                                      <p:to>
                                        <p:strVal val="visible"/>
                                      </p:to>
                                    </p:set>
                                    <p:anim calcmode="lin" valueType="num">
                                      <p:cBhvr>
                                        <p:cTn id="14" dur="1000" fill="hold"/>
                                        <p:tgtEl>
                                          <p:spTgt spid="4099">
                                            <p:txEl>
                                              <p:char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4099">
                                            <p:txEl>
                                              <p:charRg st="2" end="2"/>
                                            </p:txEl>
                                          </p:spTgt>
                                        </p:tgtEl>
                                        <p:attrNameLst>
                                          <p:attrName>ppt_h</p:attrName>
                                        </p:attrNameLst>
                                      </p:cBhvr>
                                      <p:tavLst>
                                        <p:tav tm="0">
                                          <p:val>
                                            <p:strVal val="#ppt_h"/>
                                          </p:val>
                                        </p:tav>
                                        <p:tav tm="100000">
                                          <p:val>
                                            <p:strVal val="#ppt_h"/>
                                          </p:val>
                                        </p:tav>
                                      </p:tavLst>
                                    </p:anim>
                                    <p:animEffect transition="in" filter="fade">
                                      <p:cBhvr>
                                        <p:cTn id="16" dur="1000"/>
                                        <p:tgtEl>
                                          <p:spTgt spid="4099">
                                            <p:txEl>
                                              <p:char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4099">
                                            <p:txEl>
                                              <p:charRg st="2" end="2"/>
                                            </p:txEl>
                                          </p:spTgt>
                                        </p:tgtEl>
                                        <p:attrNameLst>
                                          <p:attrName>style.visibility</p:attrName>
                                        </p:attrNameLst>
                                      </p:cBhvr>
                                      <p:to>
                                        <p:strVal val="visible"/>
                                      </p:to>
                                    </p:set>
                                    <p:anim calcmode="lin" valueType="num">
                                      <p:cBhvr>
                                        <p:cTn id="21" dur="1000" fill="hold"/>
                                        <p:tgtEl>
                                          <p:spTgt spid="4099">
                                            <p:txEl>
                                              <p:char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099">
                                            <p:txEl>
                                              <p:charRg st="2" end="2"/>
                                            </p:txEl>
                                          </p:spTgt>
                                        </p:tgtEl>
                                        <p:attrNameLst>
                                          <p:attrName>ppt_h</p:attrName>
                                        </p:attrNameLst>
                                      </p:cBhvr>
                                      <p:tavLst>
                                        <p:tav tm="0">
                                          <p:val>
                                            <p:strVal val="#ppt_h"/>
                                          </p:val>
                                        </p:tav>
                                        <p:tav tm="100000">
                                          <p:val>
                                            <p:strVal val="#ppt_h"/>
                                          </p:val>
                                        </p:tav>
                                      </p:tavLst>
                                    </p:anim>
                                    <p:animEffect transition="in" filter="fade">
                                      <p:cBhvr>
                                        <p:cTn id="23" dur="1000"/>
                                        <p:tgtEl>
                                          <p:spTgt spid="4099">
                                            <p:txEl>
                                              <p:char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4099">
                                            <p:txEl>
                                              <p:charRg st="2" end="2"/>
                                            </p:txEl>
                                          </p:spTgt>
                                        </p:tgtEl>
                                        <p:attrNameLst>
                                          <p:attrName>style.visibility</p:attrName>
                                        </p:attrNameLst>
                                      </p:cBhvr>
                                      <p:to>
                                        <p:strVal val="visible"/>
                                      </p:to>
                                    </p:set>
                                    <p:anim calcmode="lin" valueType="num">
                                      <p:cBhvr>
                                        <p:cTn id="28" dur="1000" fill="hold"/>
                                        <p:tgtEl>
                                          <p:spTgt spid="4099">
                                            <p:txEl>
                                              <p:charRg st="2" end="2"/>
                                            </p:txEl>
                                          </p:spTgt>
                                        </p:tgtEl>
                                        <p:attrNameLst>
                                          <p:attrName>ppt_w</p:attrName>
                                        </p:attrNameLst>
                                      </p:cBhvr>
                                      <p:tavLst>
                                        <p:tav tm="0">
                                          <p:val>
                                            <p:strVal val="#ppt_w*0.70"/>
                                          </p:val>
                                        </p:tav>
                                        <p:tav tm="100000">
                                          <p:val>
                                            <p:strVal val="#ppt_w"/>
                                          </p:val>
                                        </p:tav>
                                      </p:tavLst>
                                    </p:anim>
                                    <p:anim calcmode="lin" valueType="num">
                                      <p:cBhvr>
                                        <p:cTn id="29" dur="1000" fill="hold"/>
                                        <p:tgtEl>
                                          <p:spTgt spid="4099">
                                            <p:txEl>
                                              <p:charRg st="2" end="2"/>
                                            </p:txEl>
                                          </p:spTgt>
                                        </p:tgtEl>
                                        <p:attrNameLst>
                                          <p:attrName>ppt_h</p:attrName>
                                        </p:attrNameLst>
                                      </p:cBhvr>
                                      <p:tavLst>
                                        <p:tav tm="0">
                                          <p:val>
                                            <p:strVal val="#ppt_h"/>
                                          </p:val>
                                        </p:tav>
                                        <p:tav tm="100000">
                                          <p:val>
                                            <p:strVal val="#ppt_h"/>
                                          </p:val>
                                        </p:tav>
                                      </p:tavLst>
                                    </p:anim>
                                    <p:animEffect transition="in" filter="fade">
                                      <p:cBhvr>
                                        <p:cTn id="30" dur="1000"/>
                                        <p:tgtEl>
                                          <p:spTgt spid="4099">
                                            <p:txEl>
                                              <p:char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4099">
                                            <p:txEl>
                                              <p:charRg st="2" end="2"/>
                                            </p:txEl>
                                          </p:spTgt>
                                        </p:tgtEl>
                                        <p:attrNameLst>
                                          <p:attrName>style.visibility</p:attrName>
                                        </p:attrNameLst>
                                      </p:cBhvr>
                                      <p:to>
                                        <p:strVal val="visible"/>
                                      </p:to>
                                    </p:set>
                                    <p:anim calcmode="lin" valueType="num">
                                      <p:cBhvr>
                                        <p:cTn id="35" dur="1000" fill="hold"/>
                                        <p:tgtEl>
                                          <p:spTgt spid="4099">
                                            <p:txEl>
                                              <p:charRg st="2" end="2"/>
                                            </p:txEl>
                                          </p:spTgt>
                                        </p:tgtEl>
                                        <p:attrNameLst>
                                          <p:attrName>ppt_w</p:attrName>
                                        </p:attrNameLst>
                                      </p:cBhvr>
                                      <p:tavLst>
                                        <p:tav tm="0">
                                          <p:val>
                                            <p:strVal val="#ppt_w*0.70"/>
                                          </p:val>
                                        </p:tav>
                                        <p:tav tm="100000">
                                          <p:val>
                                            <p:strVal val="#ppt_w"/>
                                          </p:val>
                                        </p:tav>
                                      </p:tavLst>
                                    </p:anim>
                                    <p:anim calcmode="lin" valueType="num">
                                      <p:cBhvr>
                                        <p:cTn id="36" dur="1000" fill="hold"/>
                                        <p:tgtEl>
                                          <p:spTgt spid="4099">
                                            <p:txEl>
                                              <p:charRg st="2" end="2"/>
                                            </p:txEl>
                                          </p:spTgt>
                                        </p:tgtEl>
                                        <p:attrNameLst>
                                          <p:attrName>ppt_h</p:attrName>
                                        </p:attrNameLst>
                                      </p:cBhvr>
                                      <p:tavLst>
                                        <p:tav tm="0">
                                          <p:val>
                                            <p:strVal val="#ppt_h"/>
                                          </p:val>
                                        </p:tav>
                                        <p:tav tm="100000">
                                          <p:val>
                                            <p:strVal val="#ppt_h"/>
                                          </p:val>
                                        </p:tav>
                                      </p:tavLst>
                                    </p:anim>
                                    <p:animEffect transition="in" filter="fade">
                                      <p:cBhvr>
                                        <p:cTn id="37" dur="1000"/>
                                        <p:tgtEl>
                                          <p:spTgt spid="4099">
                                            <p:txEl>
                                              <p:char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4099">
                                            <p:txEl>
                                              <p:charRg st="2" end="2"/>
                                            </p:txEl>
                                          </p:spTgt>
                                        </p:tgtEl>
                                        <p:attrNameLst>
                                          <p:attrName>style.visibility</p:attrName>
                                        </p:attrNameLst>
                                      </p:cBhvr>
                                      <p:to>
                                        <p:strVal val="visible"/>
                                      </p:to>
                                    </p:set>
                                    <p:anim calcmode="lin" valueType="num">
                                      <p:cBhvr>
                                        <p:cTn id="42" dur="1000" fill="hold"/>
                                        <p:tgtEl>
                                          <p:spTgt spid="4099">
                                            <p:txEl>
                                              <p:charRg st="2" end="2"/>
                                            </p:txEl>
                                          </p:spTgt>
                                        </p:tgtEl>
                                        <p:attrNameLst>
                                          <p:attrName>ppt_w</p:attrName>
                                        </p:attrNameLst>
                                      </p:cBhvr>
                                      <p:tavLst>
                                        <p:tav tm="0">
                                          <p:val>
                                            <p:strVal val="#ppt_w*0.70"/>
                                          </p:val>
                                        </p:tav>
                                        <p:tav tm="100000">
                                          <p:val>
                                            <p:strVal val="#ppt_w"/>
                                          </p:val>
                                        </p:tav>
                                      </p:tavLst>
                                    </p:anim>
                                    <p:anim calcmode="lin" valueType="num">
                                      <p:cBhvr>
                                        <p:cTn id="43" dur="1000" fill="hold"/>
                                        <p:tgtEl>
                                          <p:spTgt spid="4099">
                                            <p:txEl>
                                              <p:charRg st="2" end="2"/>
                                            </p:txEl>
                                          </p:spTgt>
                                        </p:tgtEl>
                                        <p:attrNameLst>
                                          <p:attrName>ppt_h</p:attrName>
                                        </p:attrNameLst>
                                      </p:cBhvr>
                                      <p:tavLst>
                                        <p:tav tm="0">
                                          <p:val>
                                            <p:strVal val="#ppt_h"/>
                                          </p:val>
                                        </p:tav>
                                        <p:tav tm="100000">
                                          <p:val>
                                            <p:strVal val="#ppt_h"/>
                                          </p:val>
                                        </p:tav>
                                      </p:tavLst>
                                    </p:anim>
                                    <p:animEffect transition="in" filter="fade">
                                      <p:cBhvr>
                                        <p:cTn id="44" dur="1000"/>
                                        <p:tgtEl>
                                          <p:spTgt spid="4099">
                                            <p:txEl>
                                              <p:char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4099">
                                            <p:txEl>
                                              <p:charRg st="2" end="2"/>
                                            </p:txEl>
                                          </p:spTgt>
                                        </p:tgtEl>
                                        <p:attrNameLst>
                                          <p:attrName>style.visibility</p:attrName>
                                        </p:attrNameLst>
                                      </p:cBhvr>
                                      <p:to>
                                        <p:strVal val="visible"/>
                                      </p:to>
                                    </p:set>
                                    <p:anim calcmode="lin" valueType="num">
                                      <p:cBhvr>
                                        <p:cTn id="49" dur="1000" fill="hold"/>
                                        <p:tgtEl>
                                          <p:spTgt spid="4099">
                                            <p:txEl>
                                              <p:charRg st="2" end="2"/>
                                            </p:txEl>
                                          </p:spTgt>
                                        </p:tgtEl>
                                        <p:attrNameLst>
                                          <p:attrName>ppt_w</p:attrName>
                                        </p:attrNameLst>
                                      </p:cBhvr>
                                      <p:tavLst>
                                        <p:tav tm="0">
                                          <p:val>
                                            <p:strVal val="#ppt_w*0.70"/>
                                          </p:val>
                                        </p:tav>
                                        <p:tav tm="100000">
                                          <p:val>
                                            <p:strVal val="#ppt_w"/>
                                          </p:val>
                                        </p:tav>
                                      </p:tavLst>
                                    </p:anim>
                                    <p:anim calcmode="lin" valueType="num">
                                      <p:cBhvr>
                                        <p:cTn id="50" dur="1000" fill="hold"/>
                                        <p:tgtEl>
                                          <p:spTgt spid="4099">
                                            <p:txEl>
                                              <p:charRg st="2" end="2"/>
                                            </p:txEl>
                                          </p:spTgt>
                                        </p:tgtEl>
                                        <p:attrNameLst>
                                          <p:attrName>ppt_h</p:attrName>
                                        </p:attrNameLst>
                                      </p:cBhvr>
                                      <p:tavLst>
                                        <p:tav tm="0">
                                          <p:val>
                                            <p:strVal val="#ppt_h"/>
                                          </p:val>
                                        </p:tav>
                                        <p:tav tm="100000">
                                          <p:val>
                                            <p:strVal val="#ppt_h"/>
                                          </p:val>
                                        </p:tav>
                                      </p:tavLst>
                                    </p:anim>
                                    <p:animEffect transition="in" filter="fade">
                                      <p:cBhvr>
                                        <p:cTn id="51" dur="1000"/>
                                        <p:tgtEl>
                                          <p:spTgt spid="4099">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基于内容的推荐：最近邻方法</a:t>
            </a:r>
            <a:endParaRPr lang="en-US" dirty="0"/>
          </a:p>
        </p:txBody>
      </p:sp>
      <p:sp>
        <p:nvSpPr>
          <p:cNvPr id="3" name="Inhaltsplatzhalter 2"/>
          <p:cNvSpPr>
            <a:spLocks noGrp="1"/>
          </p:cNvSpPr>
          <p:nvPr>
            <p:ph idx="1"/>
          </p:nvPr>
        </p:nvSpPr>
        <p:spPr>
          <a:xfrm>
            <a:off x="467544" y="1412776"/>
            <a:ext cx="8229600" cy="4525963"/>
          </a:xfrm>
        </p:spPr>
        <p:txBody>
          <a:bodyPr/>
          <a:lstStyle/>
          <a:p>
            <a:r>
              <a:rPr lang="zh-CN" altLang="en-US" sz="1800" dirty="0" smtClean="0"/>
              <a:t>要想估计用户对某个文档是否感兴趣，最简单的方法是检查一下用户过去是否喜欢相似的文档。需要两类信息：</a:t>
            </a:r>
            <a:endParaRPr lang="en-US" altLang="zh-CN" sz="1800" dirty="0" smtClean="0"/>
          </a:p>
          <a:p>
            <a:pPr lvl="1"/>
            <a:r>
              <a:rPr lang="zh-CN" altLang="en-US" sz="1400" dirty="0" smtClean="0"/>
              <a:t>用户对以前物品喜欢</a:t>
            </a:r>
            <a:r>
              <a:rPr lang="en-US" altLang="zh-CN" sz="1400" dirty="0" smtClean="0"/>
              <a:t>/</a:t>
            </a:r>
            <a:r>
              <a:rPr lang="zh-CN" altLang="en-US" sz="1400" dirty="0" smtClean="0"/>
              <a:t>不喜欢的信息</a:t>
            </a:r>
            <a:r>
              <a:rPr lang="en-US" altLang="zh-CN" sz="1400" dirty="0" smtClean="0"/>
              <a:t>(</a:t>
            </a:r>
            <a:r>
              <a:rPr lang="zh-CN" altLang="en-US" sz="1400" dirty="0" smtClean="0"/>
              <a:t>用户已评分</a:t>
            </a:r>
            <a:r>
              <a:rPr lang="en-US" altLang="zh-CN" sz="1400" dirty="0" smtClean="0"/>
              <a:t>D),</a:t>
            </a:r>
            <a:r>
              <a:rPr lang="zh-CN" altLang="en-US" sz="1400" dirty="0" smtClean="0"/>
              <a:t>该信息可以通过以下方法得到</a:t>
            </a:r>
            <a:r>
              <a:rPr lang="en-US" altLang="zh-CN" sz="1400" dirty="0" smtClean="0"/>
              <a:t>:</a:t>
            </a:r>
          </a:p>
          <a:p>
            <a:pPr lvl="2"/>
            <a:r>
              <a:rPr lang="zh-CN" altLang="en-US" sz="1300" dirty="0" smtClean="0"/>
              <a:t>显式用户交互</a:t>
            </a:r>
            <a:endParaRPr lang="en-US" sz="1300" dirty="0" smtClean="0"/>
          </a:p>
          <a:p>
            <a:pPr lvl="2"/>
            <a:r>
              <a:rPr lang="zh-CN" altLang="en-US" sz="1400" dirty="0" smtClean="0"/>
              <a:t>或隐式监测用户行为</a:t>
            </a:r>
            <a:endParaRPr lang="en-US" sz="1400" dirty="0"/>
          </a:p>
          <a:p>
            <a:pPr lvl="1"/>
            <a:r>
              <a:rPr lang="zh-CN" altLang="en-US" sz="1600" dirty="0" smtClean="0"/>
              <a:t>需要一个标准来衡量两个文档的相似度， 比如余弦相似度</a:t>
            </a:r>
            <a:endParaRPr lang="en-US" altLang="zh-CN" sz="1600" dirty="0" smtClean="0"/>
          </a:p>
          <a:p>
            <a:pPr lvl="1"/>
            <a:endParaRPr lang="en-US" altLang="zh-CN" sz="1600" dirty="0" smtClean="0"/>
          </a:p>
          <a:p>
            <a:r>
              <a:rPr lang="zh-CN" altLang="en-US" sz="1800" dirty="0" smtClean="0"/>
              <a:t>预测过程：</a:t>
            </a:r>
            <a:endParaRPr lang="en-US" altLang="zh-CN" sz="1800" dirty="0" smtClean="0"/>
          </a:p>
          <a:p>
            <a:pPr lvl="1"/>
            <a:r>
              <a:rPr lang="zh-CN" altLang="en-US" sz="1600" dirty="0" smtClean="0"/>
              <a:t>在</a:t>
            </a:r>
            <a:r>
              <a:rPr lang="en-US" altLang="zh-CN" sz="1600" dirty="0" smtClean="0"/>
              <a:t>D</a:t>
            </a:r>
            <a:r>
              <a:rPr lang="zh-CN" altLang="en-US" sz="1600" dirty="0" smtClean="0"/>
              <a:t>中找到尚未见过物品</a:t>
            </a:r>
            <a:r>
              <a:rPr lang="en-US" altLang="zh-CN" sz="1600" dirty="0" smtClean="0"/>
              <a:t>i</a:t>
            </a:r>
            <a:r>
              <a:rPr lang="zh-CN" altLang="en-US" sz="1600" dirty="0" smtClean="0"/>
              <a:t>的</a:t>
            </a:r>
            <a:r>
              <a:rPr lang="en-US" altLang="zh-CN" sz="1600" dirty="0" smtClean="0"/>
              <a:t>n</a:t>
            </a:r>
            <a:r>
              <a:rPr lang="zh-CN" altLang="en-US" sz="1600" dirty="0" smtClean="0"/>
              <a:t>个最近邻</a:t>
            </a:r>
            <a:endParaRPr lang="en-US" sz="1600" dirty="0" smtClean="0"/>
          </a:p>
          <a:p>
            <a:pPr lvl="2"/>
            <a:r>
              <a:rPr lang="zh-CN" altLang="en-US" sz="1400" dirty="0" smtClean="0"/>
              <a:t>用相似度度量（比如余弦相似度）获取文档之间的相似度</a:t>
            </a:r>
            <a:endParaRPr lang="en-US" sz="1400" dirty="0"/>
          </a:p>
          <a:p>
            <a:pPr lvl="1"/>
            <a:r>
              <a:rPr lang="zh-CN" altLang="en-US" sz="1600" dirty="0" smtClean="0"/>
              <a:t>利用这些近邻预测对物品</a:t>
            </a:r>
            <a:r>
              <a:rPr lang="en-US" altLang="zh-CN" sz="1600" dirty="0" smtClean="0"/>
              <a:t>i</a:t>
            </a:r>
            <a:r>
              <a:rPr lang="zh-CN" altLang="en-US" sz="1600" dirty="0" smtClean="0"/>
              <a:t>的评分</a:t>
            </a:r>
            <a:endParaRPr lang="en-US" sz="1600" dirty="0" smtClean="0"/>
          </a:p>
          <a:p>
            <a:pPr lvl="2"/>
            <a:r>
              <a:rPr lang="zh-CN" altLang="en-US" sz="1500" dirty="0" smtClean="0"/>
              <a:t>例子：与物品</a:t>
            </a:r>
            <a:r>
              <a:rPr lang="en-US" altLang="zh-CN" sz="1500" dirty="0" smtClean="0"/>
              <a:t>i</a:t>
            </a:r>
            <a:r>
              <a:rPr lang="zh-CN" altLang="en-US" sz="1500" dirty="0" smtClean="0"/>
              <a:t>最相似的</a:t>
            </a:r>
            <a:r>
              <a:rPr lang="en-US" altLang="zh-CN" sz="1500" dirty="0" smtClean="0"/>
              <a:t>5</a:t>
            </a:r>
            <a:r>
              <a:rPr lang="zh-CN" altLang="en-US" sz="1500" dirty="0" smtClean="0"/>
              <a:t>个物品中，如果有</a:t>
            </a:r>
            <a:r>
              <a:rPr lang="en-US" altLang="zh-CN" sz="1500" dirty="0" smtClean="0"/>
              <a:t>4</a:t>
            </a:r>
            <a:r>
              <a:rPr lang="zh-CN" altLang="en-US" sz="1500" dirty="0" smtClean="0"/>
              <a:t>个用户都喜欢，则该用户很可能也会喜欢物品</a:t>
            </a:r>
            <a:r>
              <a:rPr lang="en-US" altLang="zh-CN" sz="1500" dirty="0" err="1" smtClean="0"/>
              <a:t>i</a:t>
            </a:r>
            <a:endParaRPr lang="en-US" sz="1500" dirty="0"/>
          </a:p>
        </p:txBody>
      </p:sp>
    </p:spTree>
    <p:extLst>
      <p:ext uri="{BB962C8B-B14F-4D97-AF65-F5344CB8AC3E}">
        <p14:creationId xmlns:p14="http://schemas.microsoft.com/office/powerpoint/2010/main" xmlns="" val="42894411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基于内容的推荐：</a:t>
            </a:r>
            <a:r>
              <a:rPr lang="en-US" altLang="zh-CN" dirty="0" err="1" smtClean="0"/>
              <a:t>Rocchio</a:t>
            </a:r>
            <a:r>
              <a:rPr lang="zh-CN" altLang="en-US" dirty="0" smtClean="0"/>
              <a:t>的相关性反馈法</a:t>
            </a:r>
            <a:endParaRPr lang="en-US" dirty="0"/>
          </a:p>
        </p:txBody>
      </p:sp>
      <p:sp>
        <p:nvSpPr>
          <p:cNvPr id="3" name="Inhaltsplatzhalter 2"/>
          <p:cNvSpPr>
            <a:spLocks noGrp="1"/>
          </p:cNvSpPr>
          <p:nvPr>
            <p:ph idx="1"/>
          </p:nvPr>
        </p:nvSpPr>
        <p:spPr>
          <a:xfrm>
            <a:off x="457200" y="1600200"/>
            <a:ext cx="7787208" cy="4525963"/>
          </a:xfrm>
        </p:spPr>
        <p:txBody>
          <a:bodyPr/>
          <a:lstStyle/>
          <a:p>
            <a:pPr marL="342900" lvl="1" indent="-342900">
              <a:spcBef>
                <a:spcPts val="1200"/>
              </a:spcBef>
              <a:buFont typeface="Wingdings" pitchFamily="2" charset="2"/>
              <a:buChar char="§"/>
            </a:pPr>
            <a:r>
              <a:rPr lang="zh-CN" altLang="en-US" sz="1600" dirty="0" smtClean="0"/>
              <a:t>系统让用户反馈被推荐的文档是否相关</a:t>
            </a:r>
            <a:endParaRPr lang="en-US" altLang="zh-CN" sz="1600" dirty="0" smtClean="0"/>
          </a:p>
          <a:p>
            <a:pPr marL="342900" lvl="1" indent="-342900">
              <a:spcBef>
                <a:spcPts val="1200"/>
              </a:spcBef>
              <a:buFont typeface="Wingdings" pitchFamily="2" charset="2"/>
              <a:buChar char="§"/>
            </a:pPr>
            <a:r>
              <a:rPr lang="zh-CN" altLang="en-US" sz="1600" dirty="0" smtClean="0"/>
              <a:t>根据反馈信息，系统能够改进下一轮推荐结果</a:t>
            </a:r>
            <a:endParaRPr lang="en-US" altLang="zh-CN" sz="1600" dirty="0" smtClean="0"/>
          </a:p>
        </p:txBody>
      </p:sp>
    </p:spTree>
    <p:extLst>
      <p:ext uri="{BB962C8B-B14F-4D97-AF65-F5344CB8AC3E}">
        <p14:creationId xmlns="" xmlns:p14="http://schemas.microsoft.com/office/powerpoint/2010/main" val="34834932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7584" y="2102273"/>
            <a:ext cx="3024336" cy="19027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p:txBody>
          <a:bodyPr/>
          <a:lstStyle/>
          <a:p>
            <a:r>
              <a:rPr lang="en-US" dirty="0" smtClean="0"/>
              <a:t>Rocchio </a:t>
            </a:r>
            <a:r>
              <a:rPr lang="zh-CN" altLang="en-US" dirty="0" smtClean="0"/>
              <a:t>细节</a:t>
            </a:r>
            <a:endParaRPr lang="en-US" dirty="0"/>
          </a:p>
        </p:txBody>
      </p:sp>
      <p:sp>
        <p:nvSpPr>
          <p:cNvPr id="4" name="Inhaltsplatzhalter 2"/>
          <p:cNvSpPr>
            <a:spLocks noGrp="1"/>
          </p:cNvSpPr>
          <p:nvPr>
            <p:ph idx="1"/>
          </p:nvPr>
        </p:nvSpPr>
        <p:spPr/>
        <p:txBody>
          <a:bodyPr>
            <a:noAutofit/>
          </a:bodyPr>
          <a:lstStyle/>
          <a:p>
            <a:r>
              <a:rPr lang="zh-CN" altLang="en-US" sz="1800" dirty="0" smtClean="0"/>
              <a:t>文档集合</a:t>
            </a:r>
            <a:r>
              <a:rPr lang="en-US" altLang="zh-CN" sz="1800" dirty="0"/>
              <a:t>D</a:t>
            </a:r>
            <a:r>
              <a:rPr lang="en-US" altLang="zh-CN" sz="1800" baseline="30000" dirty="0"/>
              <a:t>+</a:t>
            </a:r>
            <a:r>
              <a:rPr lang="en-US" altLang="zh-CN" sz="1800" dirty="0"/>
              <a:t> </a:t>
            </a:r>
            <a:r>
              <a:rPr lang="en-US" altLang="zh-CN" sz="1800" dirty="0" smtClean="0"/>
              <a:t>(</a:t>
            </a:r>
            <a:r>
              <a:rPr lang="zh-CN" altLang="en-US" sz="1800" dirty="0"/>
              <a:t>喜欢</a:t>
            </a:r>
            <a:r>
              <a:rPr lang="en-US" altLang="zh-CN" sz="1800" dirty="0" smtClean="0"/>
              <a:t>) </a:t>
            </a:r>
            <a:r>
              <a:rPr lang="zh-CN" altLang="en-US" sz="1800" dirty="0"/>
              <a:t>和</a:t>
            </a:r>
            <a:r>
              <a:rPr lang="en-US" altLang="zh-CN" sz="1800" dirty="0" smtClean="0"/>
              <a:t> </a:t>
            </a:r>
            <a:r>
              <a:rPr lang="en-US" altLang="zh-CN" sz="1800" dirty="0"/>
              <a:t>D</a:t>
            </a:r>
            <a:r>
              <a:rPr lang="en-US" altLang="zh-CN" sz="1800" baseline="30000" dirty="0"/>
              <a:t>-</a:t>
            </a:r>
            <a:r>
              <a:rPr lang="en-US" altLang="zh-CN" sz="1800" dirty="0"/>
              <a:t> </a:t>
            </a:r>
            <a:r>
              <a:rPr lang="en-US" altLang="zh-CN" sz="1800" dirty="0" smtClean="0"/>
              <a:t>(</a:t>
            </a:r>
            <a:r>
              <a:rPr lang="zh-CN" altLang="en-US" sz="1800" dirty="0"/>
              <a:t>不喜欢</a:t>
            </a:r>
            <a:r>
              <a:rPr lang="en-US" altLang="zh-CN" sz="1800" dirty="0" smtClean="0"/>
              <a:t>)</a:t>
            </a:r>
            <a:endParaRPr lang="en-US" sz="1800" dirty="0" smtClean="0"/>
          </a:p>
          <a:p>
            <a:pPr lvl="1"/>
            <a:r>
              <a:rPr lang="zh-CN" altLang="en-US" sz="1600" dirty="0" smtClean="0"/>
              <a:t>计算这些文档组的中心向量</a:t>
            </a:r>
            <a:endParaRPr lang="en-US" dirty="0" smtClean="0"/>
          </a:p>
          <a:p>
            <a:pPr lvl="1"/>
            <a:endParaRPr lang="en-US" dirty="0"/>
          </a:p>
          <a:p>
            <a:pPr lvl="1"/>
            <a:endParaRPr lang="en-US" dirty="0" smtClean="0"/>
          </a:p>
          <a:p>
            <a:pPr lvl="1"/>
            <a:endParaRPr lang="en-US" dirty="0"/>
          </a:p>
          <a:p>
            <a:pPr marL="457200" lvl="1" indent="0">
              <a:buNone/>
            </a:pPr>
            <a:r>
              <a:rPr lang="en-US" dirty="0"/>
              <a:t/>
            </a:r>
            <a:br>
              <a:rPr lang="en-US" dirty="0"/>
            </a:br>
            <a:endParaRPr lang="en-US" dirty="0" smtClean="0"/>
          </a:p>
          <a:p>
            <a:r>
              <a:rPr lang="zh-CN" altLang="en-US" sz="1800" dirty="0" smtClean="0"/>
              <a:t>调整</a:t>
            </a:r>
            <a:r>
              <a:rPr lang="en-US" altLang="zh-CN" sz="1800" dirty="0"/>
              <a:t>Q</a:t>
            </a:r>
            <a:r>
              <a:rPr lang="en-US" altLang="zh-CN" sz="1100" dirty="0"/>
              <a:t>i </a:t>
            </a:r>
            <a:r>
              <a:rPr lang="zh-CN" altLang="en-US" sz="1800" dirty="0" smtClean="0"/>
              <a:t>到</a:t>
            </a:r>
            <a:r>
              <a:rPr lang="en-US" altLang="zh-CN" sz="1800" dirty="0" smtClean="0"/>
              <a:t>Q</a:t>
            </a:r>
            <a:r>
              <a:rPr lang="en-US" altLang="zh-CN" sz="1100" dirty="0" smtClean="0"/>
              <a:t>i+1</a:t>
            </a:r>
            <a:r>
              <a:rPr lang="en-US" altLang="zh-CN" sz="1800" dirty="0" smtClean="0"/>
              <a:t> </a:t>
            </a:r>
            <a:r>
              <a:rPr lang="zh-CN" altLang="en-US" sz="1800" dirty="0" smtClean="0"/>
              <a:t>的计算公式如下：</a:t>
            </a:r>
            <a:endParaRPr lang="en-US" sz="400" dirty="0" smtClean="0"/>
          </a:p>
          <a:p>
            <a:pPr marL="0" indent="0">
              <a:buNone/>
            </a:pP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endParaRPr lang="en-US" sz="1400" dirty="0" smtClean="0"/>
          </a:p>
        </p:txBody>
      </p:sp>
      <mc:AlternateContent xmlns:mc="http://schemas.openxmlformats.org/markup-compatibility/2006">
        <mc:Choice xmlns="" xmlns:a14="http://schemas.microsoft.com/office/drawing/2010/main" Requires="a14">
          <p:sp>
            <p:nvSpPr>
              <p:cNvPr id="8" name="Textfeld 7"/>
              <p:cNvSpPr txBox="1"/>
              <p:nvPr/>
            </p:nvSpPr>
            <p:spPr>
              <a:xfrm>
                <a:off x="179512" y="4640962"/>
                <a:ext cx="5562512" cy="6708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accent1">
                                  <a:lumMod val="25000"/>
                                </a:schemeClr>
                              </a:solidFill>
                              <a:latin typeface="Cambria Math"/>
                            </a:rPr>
                          </m:ctrlPr>
                        </m:sSubPr>
                        <m:e>
                          <m:r>
                            <a:rPr lang="en-US" sz="1400" i="1">
                              <a:solidFill>
                                <a:schemeClr val="accent1">
                                  <a:lumMod val="25000"/>
                                </a:schemeClr>
                              </a:solidFill>
                              <a:latin typeface="Cambria Math"/>
                            </a:rPr>
                            <m:t>𝑸</m:t>
                          </m:r>
                        </m:e>
                        <m:sub>
                          <m:r>
                            <a:rPr lang="en-US" sz="1400" i="1">
                              <a:solidFill>
                                <a:schemeClr val="accent1">
                                  <a:lumMod val="25000"/>
                                </a:schemeClr>
                              </a:solidFill>
                              <a:latin typeface="Cambria Math"/>
                            </a:rPr>
                            <m:t>𝒊</m:t>
                          </m:r>
                          <m:r>
                            <a:rPr lang="en-US" sz="1400" i="1">
                              <a:solidFill>
                                <a:schemeClr val="accent1">
                                  <a:lumMod val="25000"/>
                                </a:schemeClr>
                              </a:solidFill>
                              <a:latin typeface="Cambria Math"/>
                            </a:rPr>
                            <m:t>+</m:t>
                          </m:r>
                          <m:r>
                            <a:rPr lang="en-US" sz="1400" i="1">
                              <a:solidFill>
                                <a:schemeClr val="accent1">
                                  <a:lumMod val="25000"/>
                                </a:schemeClr>
                              </a:solidFill>
                              <a:latin typeface="Cambria Math"/>
                            </a:rPr>
                            <m:t>𝟏</m:t>
                          </m:r>
                        </m:sub>
                      </m:sSub>
                      <m:r>
                        <a:rPr lang="en-US" sz="1400" i="1">
                          <a:solidFill>
                            <a:schemeClr val="accent1">
                              <a:lumMod val="25000"/>
                            </a:schemeClr>
                          </a:solidFill>
                          <a:latin typeface="Cambria Math"/>
                        </a:rPr>
                        <m:t>= </m:t>
                      </m:r>
                      <m:r>
                        <a:rPr lang="en-US" sz="1400" i="1">
                          <a:solidFill>
                            <a:schemeClr val="accent1">
                              <a:lumMod val="25000"/>
                            </a:schemeClr>
                          </a:solidFill>
                          <a:latin typeface="Cambria Math"/>
                          <a:ea typeface="Cambria Math"/>
                        </a:rPr>
                        <m:t>𝜶</m:t>
                      </m:r>
                      <m:r>
                        <a:rPr lang="en-US" sz="1400" i="1">
                          <a:solidFill>
                            <a:schemeClr val="accent1">
                              <a:lumMod val="25000"/>
                            </a:schemeClr>
                          </a:solidFill>
                          <a:latin typeface="Cambria Math"/>
                          <a:ea typeface="Cambria Math"/>
                        </a:rPr>
                        <m:t> ∗ </m:t>
                      </m:r>
                      <m:sSub>
                        <m:sSubPr>
                          <m:ctrlPr>
                            <a:rPr lang="en-US" sz="1400" i="1">
                              <a:solidFill>
                                <a:schemeClr val="accent1">
                                  <a:lumMod val="25000"/>
                                </a:schemeClr>
                              </a:solidFill>
                              <a:latin typeface="Cambria Math"/>
                              <a:ea typeface="Cambria Math"/>
                            </a:rPr>
                          </m:ctrlPr>
                        </m:sSubPr>
                        <m:e>
                          <m:r>
                            <a:rPr lang="en-US" sz="1400" i="1">
                              <a:solidFill>
                                <a:schemeClr val="accent1">
                                  <a:lumMod val="25000"/>
                                </a:schemeClr>
                              </a:solidFill>
                              <a:latin typeface="Cambria Math"/>
                              <a:ea typeface="Cambria Math"/>
                            </a:rPr>
                            <m:t>𝑸</m:t>
                          </m:r>
                        </m:e>
                        <m:sub>
                          <m:r>
                            <a:rPr lang="en-US" sz="1400" i="1">
                              <a:solidFill>
                                <a:schemeClr val="accent1">
                                  <a:lumMod val="25000"/>
                                </a:schemeClr>
                              </a:solidFill>
                              <a:latin typeface="Cambria Math"/>
                              <a:ea typeface="Cambria Math"/>
                            </a:rPr>
                            <m:t>𝒊</m:t>
                          </m:r>
                        </m:sub>
                      </m:sSub>
                      <m:r>
                        <a:rPr lang="en-US" sz="1400" i="1">
                          <a:solidFill>
                            <a:schemeClr val="accent1">
                              <a:lumMod val="25000"/>
                            </a:schemeClr>
                          </a:solidFill>
                          <a:latin typeface="Cambria Math"/>
                          <a:ea typeface="Cambria Math"/>
                        </a:rPr>
                        <m:t>+ </m:t>
                      </m:r>
                      <m:r>
                        <a:rPr lang="en-US" sz="1400" i="1">
                          <a:solidFill>
                            <a:schemeClr val="accent1">
                              <a:lumMod val="25000"/>
                            </a:schemeClr>
                          </a:solidFill>
                          <a:latin typeface="Cambria Math"/>
                          <a:ea typeface="Cambria Math"/>
                        </a:rPr>
                        <m:t>𝜷</m:t>
                      </m:r>
                      <m:d>
                        <m:dPr>
                          <m:ctrlPr>
                            <a:rPr lang="en-US" sz="1400" i="1">
                              <a:solidFill>
                                <a:schemeClr val="accent1">
                                  <a:lumMod val="25000"/>
                                </a:schemeClr>
                              </a:solidFill>
                              <a:latin typeface="Cambria Math"/>
                              <a:ea typeface="Cambria Math"/>
                            </a:rPr>
                          </m:ctrlPr>
                        </m:dPr>
                        <m:e>
                          <m:f>
                            <m:fPr>
                              <m:ctrlPr>
                                <a:rPr lang="en-US" sz="1400" i="1">
                                  <a:solidFill>
                                    <a:schemeClr val="accent1">
                                      <a:lumMod val="25000"/>
                                    </a:schemeClr>
                                  </a:solidFill>
                                  <a:latin typeface="Cambria Math"/>
                                  <a:ea typeface="Cambria Math"/>
                                </a:rPr>
                              </m:ctrlPr>
                            </m:fPr>
                            <m:num>
                              <m:r>
                                <a:rPr lang="en-US" sz="1400" i="1">
                                  <a:solidFill>
                                    <a:schemeClr val="accent1">
                                      <a:lumMod val="25000"/>
                                    </a:schemeClr>
                                  </a:solidFill>
                                  <a:latin typeface="Cambria Math"/>
                                  <a:ea typeface="Cambria Math"/>
                                </a:rPr>
                                <m:t>𝟏</m:t>
                              </m:r>
                            </m:num>
                            <m:den>
                              <m:d>
                                <m:dPr>
                                  <m:begChr m:val="|"/>
                                  <m:endChr m:val="|"/>
                                  <m:ctrlPr>
                                    <a:rPr lang="en-US" sz="1400" i="1">
                                      <a:solidFill>
                                        <a:schemeClr val="accent1">
                                          <a:lumMod val="25000"/>
                                        </a:schemeClr>
                                      </a:solidFill>
                                      <a:latin typeface="Cambria Math"/>
                                      <a:ea typeface="Cambria Math"/>
                                    </a:rPr>
                                  </m:ctrlPr>
                                </m:dPr>
                                <m:e>
                                  <m:sSup>
                                    <m:sSupPr>
                                      <m:ctrlPr>
                                        <a:rPr lang="en-US" sz="1400" i="1">
                                          <a:solidFill>
                                            <a:schemeClr val="accent1">
                                              <a:lumMod val="25000"/>
                                            </a:schemeClr>
                                          </a:solidFill>
                                          <a:latin typeface="Cambria Math"/>
                                          <a:ea typeface="Cambria Math"/>
                                        </a:rPr>
                                      </m:ctrlPr>
                                    </m:sSupPr>
                                    <m:e>
                                      <m:r>
                                        <a:rPr lang="en-US" sz="1400" i="1">
                                          <a:solidFill>
                                            <a:schemeClr val="accent1">
                                              <a:lumMod val="25000"/>
                                            </a:schemeClr>
                                          </a:solidFill>
                                          <a:latin typeface="Cambria Math"/>
                                          <a:ea typeface="Cambria Math"/>
                                        </a:rPr>
                                        <m:t>𝑫</m:t>
                                      </m:r>
                                    </m:e>
                                    <m:sup>
                                      <m:r>
                                        <a:rPr lang="en-US" sz="1400" i="1">
                                          <a:solidFill>
                                            <a:schemeClr val="accent1">
                                              <a:lumMod val="25000"/>
                                            </a:schemeClr>
                                          </a:solidFill>
                                          <a:latin typeface="Cambria Math"/>
                                          <a:ea typeface="Cambria Math"/>
                                        </a:rPr>
                                        <m:t>+</m:t>
                                      </m:r>
                                    </m:sup>
                                  </m:sSup>
                                </m:e>
                              </m:d>
                            </m:den>
                          </m:f>
                          <m:r>
                            <a:rPr lang="en-US" sz="1400" i="1">
                              <a:solidFill>
                                <a:schemeClr val="accent1">
                                  <a:lumMod val="25000"/>
                                </a:schemeClr>
                              </a:solidFill>
                              <a:latin typeface="Cambria Math"/>
                              <a:ea typeface="Cambria Math"/>
                            </a:rPr>
                            <m:t> </m:t>
                          </m:r>
                          <m:nary>
                            <m:naryPr>
                              <m:chr m:val="∑"/>
                              <m:supHide m:val="on"/>
                              <m:ctrlPr>
                                <a:rPr lang="en-US" sz="1400" i="1">
                                  <a:solidFill>
                                    <a:schemeClr val="accent1">
                                      <a:lumMod val="25000"/>
                                    </a:schemeClr>
                                  </a:solidFill>
                                  <a:latin typeface="Cambria Math"/>
                                  <a:ea typeface="Cambria Math"/>
                                </a:rPr>
                              </m:ctrlPr>
                            </m:naryPr>
                            <m:sub>
                              <m:sSup>
                                <m:sSupPr>
                                  <m:ctrlPr>
                                    <a:rPr lang="en-US" sz="1400" i="1">
                                      <a:solidFill>
                                        <a:schemeClr val="accent1">
                                          <a:lumMod val="25000"/>
                                        </a:schemeClr>
                                      </a:solidFill>
                                      <a:latin typeface="Cambria Math"/>
                                      <a:ea typeface="Cambria Math"/>
                                    </a:rPr>
                                  </m:ctrlPr>
                                </m:sSupPr>
                                <m:e>
                                  <m:r>
                                    <a:rPr lang="en-US" sz="1400" i="1">
                                      <a:solidFill>
                                        <a:schemeClr val="accent1">
                                          <a:lumMod val="25000"/>
                                        </a:schemeClr>
                                      </a:solidFill>
                                      <a:latin typeface="Cambria Math"/>
                                      <a:ea typeface="Cambria Math"/>
                                    </a:rPr>
                                    <m:t>𝒅</m:t>
                                  </m:r>
                                </m:e>
                                <m:sup>
                                  <m:r>
                                    <a:rPr lang="en-US" sz="1400" i="1">
                                      <a:solidFill>
                                        <a:schemeClr val="accent1">
                                          <a:lumMod val="25000"/>
                                        </a:schemeClr>
                                      </a:solidFill>
                                      <a:latin typeface="Cambria Math"/>
                                      <a:ea typeface="Cambria Math"/>
                                    </a:rPr>
                                    <m:t>+</m:t>
                                  </m:r>
                                </m:sup>
                              </m:sSup>
                              <m:r>
                                <a:rPr lang="en-US" sz="1400" i="1">
                                  <a:solidFill>
                                    <a:schemeClr val="accent1">
                                      <a:lumMod val="25000"/>
                                    </a:schemeClr>
                                  </a:solidFill>
                                  <a:latin typeface="Cambria Math"/>
                                  <a:ea typeface="Cambria Math"/>
                                </a:rPr>
                                <m:t>∈</m:t>
                              </m:r>
                              <m:sSup>
                                <m:sSupPr>
                                  <m:ctrlPr>
                                    <a:rPr lang="en-US" sz="1400" i="1">
                                      <a:solidFill>
                                        <a:schemeClr val="accent1">
                                          <a:lumMod val="25000"/>
                                        </a:schemeClr>
                                      </a:solidFill>
                                      <a:latin typeface="Cambria Math"/>
                                      <a:ea typeface="Cambria Math"/>
                                    </a:rPr>
                                  </m:ctrlPr>
                                </m:sSupPr>
                                <m:e>
                                  <m:r>
                                    <a:rPr lang="en-US" sz="1400" i="1">
                                      <a:solidFill>
                                        <a:schemeClr val="accent1">
                                          <a:lumMod val="25000"/>
                                        </a:schemeClr>
                                      </a:solidFill>
                                      <a:latin typeface="Cambria Math"/>
                                      <a:ea typeface="Cambria Math"/>
                                    </a:rPr>
                                    <m:t>𝑫</m:t>
                                  </m:r>
                                </m:e>
                                <m:sup>
                                  <m:r>
                                    <a:rPr lang="en-US" sz="1400" i="1">
                                      <a:solidFill>
                                        <a:schemeClr val="accent1">
                                          <a:lumMod val="25000"/>
                                        </a:schemeClr>
                                      </a:solidFill>
                                      <a:latin typeface="Cambria Math"/>
                                      <a:ea typeface="Cambria Math"/>
                                    </a:rPr>
                                    <m:t>+</m:t>
                                  </m:r>
                                </m:sup>
                              </m:sSup>
                            </m:sub>
                            <m:sup/>
                            <m:e>
                              <m:sSup>
                                <m:sSupPr>
                                  <m:ctrlPr>
                                    <a:rPr lang="en-US" sz="1400" i="1">
                                      <a:solidFill>
                                        <a:schemeClr val="accent1">
                                          <a:lumMod val="25000"/>
                                        </a:schemeClr>
                                      </a:solidFill>
                                      <a:latin typeface="Cambria Math"/>
                                      <a:ea typeface="Cambria Math"/>
                                    </a:rPr>
                                  </m:ctrlPr>
                                </m:sSupPr>
                                <m:e>
                                  <m:r>
                                    <a:rPr lang="en-US" sz="1400" i="1">
                                      <a:solidFill>
                                        <a:schemeClr val="accent1">
                                          <a:lumMod val="25000"/>
                                        </a:schemeClr>
                                      </a:solidFill>
                                      <a:latin typeface="Cambria Math"/>
                                      <a:ea typeface="Cambria Math"/>
                                    </a:rPr>
                                    <m:t>𝒅</m:t>
                                  </m:r>
                                </m:e>
                                <m:sup>
                                  <m:r>
                                    <a:rPr lang="en-US" sz="1400" i="1">
                                      <a:solidFill>
                                        <a:schemeClr val="accent1">
                                          <a:lumMod val="25000"/>
                                        </a:schemeClr>
                                      </a:solidFill>
                                      <a:latin typeface="Cambria Math"/>
                                      <a:ea typeface="Cambria Math"/>
                                    </a:rPr>
                                    <m:t>+</m:t>
                                  </m:r>
                                </m:sup>
                              </m:sSup>
                            </m:e>
                          </m:nary>
                        </m:e>
                      </m:d>
                      <m:r>
                        <a:rPr lang="en-US" sz="1400">
                          <a:solidFill>
                            <a:schemeClr val="accent1">
                              <a:lumMod val="25000"/>
                            </a:schemeClr>
                          </a:solidFill>
                          <a:latin typeface="Cambria Math"/>
                          <a:ea typeface="Cambria Math"/>
                        </a:rPr>
                        <m:t>− </m:t>
                      </m:r>
                      <m:r>
                        <a:rPr lang="en-US" sz="1400" i="1">
                          <a:solidFill>
                            <a:schemeClr val="accent1">
                              <a:lumMod val="25000"/>
                            </a:schemeClr>
                          </a:solidFill>
                          <a:latin typeface="Cambria Math"/>
                          <a:ea typeface="Cambria Math"/>
                        </a:rPr>
                        <m:t>𝛄</m:t>
                      </m:r>
                      <m:d>
                        <m:dPr>
                          <m:ctrlPr>
                            <a:rPr lang="en-US" sz="1400" i="1">
                              <a:solidFill>
                                <a:schemeClr val="accent1">
                                  <a:lumMod val="25000"/>
                                </a:schemeClr>
                              </a:solidFill>
                              <a:latin typeface="Cambria Math"/>
                              <a:ea typeface="Cambria Math"/>
                            </a:rPr>
                          </m:ctrlPr>
                        </m:dPr>
                        <m:e>
                          <m:f>
                            <m:fPr>
                              <m:ctrlPr>
                                <a:rPr lang="en-US" sz="1400" i="1">
                                  <a:solidFill>
                                    <a:schemeClr val="accent1">
                                      <a:lumMod val="25000"/>
                                    </a:schemeClr>
                                  </a:solidFill>
                                  <a:latin typeface="Cambria Math"/>
                                  <a:ea typeface="Cambria Math"/>
                                </a:rPr>
                              </m:ctrlPr>
                            </m:fPr>
                            <m:num>
                              <m:r>
                                <a:rPr lang="en-US" sz="1400" i="1">
                                  <a:solidFill>
                                    <a:schemeClr val="accent1">
                                      <a:lumMod val="25000"/>
                                    </a:schemeClr>
                                  </a:solidFill>
                                  <a:latin typeface="Cambria Math"/>
                                  <a:ea typeface="Cambria Math"/>
                                </a:rPr>
                                <m:t>𝟏</m:t>
                              </m:r>
                            </m:num>
                            <m:den>
                              <m:d>
                                <m:dPr>
                                  <m:begChr m:val="|"/>
                                  <m:endChr m:val="|"/>
                                  <m:ctrlPr>
                                    <a:rPr lang="en-US" sz="1400" i="1">
                                      <a:solidFill>
                                        <a:schemeClr val="accent1">
                                          <a:lumMod val="25000"/>
                                        </a:schemeClr>
                                      </a:solidFill>
                                      <a:latin typeface="Cambria Math"/>
                                      <a:ea typeface="Cambria Math"/>
                                    </a:rPr>
                                  </m:ctrlPr>
                                </m:dPr>
                                <m:e>
                                  <m:sSup>
                                    <m:sSupPr>
                                      <m:ctrlPr>
                                        <a:rPr lang="en-US" sz="1400" i="1">
                                          <a:solidFill>
                                            <a:schemeClr val="accent1">
                                              <a:lumMod val="25000"/>
                                            </a:schemeClr>
                                          </a:solidFill>
                                          <a:latin typeface="Cambria Math"/>
                                          <a:ea typeface="Cambria Math"/>
                                        </a:rPr>
                                      </m:ctrlPr>
                                    </m:sSupPr>
                                    <m:e>
                                      <m:r>
                                        <a:rPr lang="en-US" sz="1400" i="1">
                                          <a:solidFill>
                                            <a:schemeClr val="accent1">
                                              <a:lumMod val="25000"/>
                                            </a:schemeClr>
                                          </a:solidFill>
                                          <a:latin typeface="Cambria Math"/>
                                          <a:ea typeface="Cambria Math"/>
                                        </a:rPr>
                                        <m:t>𝑫</m:t>
                                      </m:r>
                                    </m:e>
                                    <m:sup>
                                      <m:r>
                                        <a:rPr lang="en-US" sz="1400" i="1">
                                          <a:solidFill>
                                            <a:schemeClr val="accent1">
                                              <a:lumMod val="25000"/>
                                            </a:schemeClr>
                                          </a:solidFill>
                                          <a:latin typeface="Cambria Math"/>
                                          <a:ea typeface="Cambria Math"/>
                                        </a:rPr>
                                        <m:t>−</m:t>
                                      </m:r>
                                    </m:sup>
                                  </m:sSup>
                                </m:e>
                              </m:d>
                            </m:den>
                          </m:f>
                          <m:nary>
                            <m:naryPr>
                              <m:chr m:val="∑"/>
                              <m:supHide m:val="on"/>
                              <m:ctrlPr>
                                <a:rPr lang="en-US" sz="1400" i="1">
                                  <a:solidFill>
                                    <a:schemeClr val="accent1">
                                      <a:lumMod val="25000"/>
                                    </a:schemeClr>
                                  </a:solidFill>
                                  <a:latin typeface="Cambria Math"/>
                                  <a:ea typeface="Cambria Math"/>
                                </a:rPr>
                              </m:ctrlPr>
                            </m:naryPr>
                            <m:sub>
                              <m:sSup>
                                <m:sSupPr>
                                  <m:ctrlPr>
                                    <a:rPr lang="en-US" sz="1400" i="1">
                                      <a:solidFill>
                                        <a:schemeClr val="accent1">
                                          <a:lumMod val="25000"/>
                                        </a:schemeClr>
                                      </a:solidFill>
                                      <a:latin typeface="Cambria Math"/>
                                      <a:ea typeface="Cambria Math"/>
                                    </a:rPr>
                                  </m:ctrlPr>
                                </m:sSupPr>
                                <m:e>
                                  <m:r>
                                    <a:rPr lang="en-US" sz="1400" i="1">
                                      <a:solidFill>
                                        <a:schemeClr val="accent1">
                                          <a:lumMod val="25000"/>
                                        </a:schemeClr>
                                      </a:solidFill>
                                      <a:latin typeface="Cambria Math"/>
                                      <a:ea typeface="Cambria Math"/>
                                    </a:rPr>
                                    <m:t>𝒅</m:t>
                                  </m:r>
                                </m:e>
                                <m:sup>
                                  <m:r>
                                    <a:rPr lang="en-US" sz="1400" i="1">
                                      <a:solidFill>
                                        <a:schemeClr val="accent1">
                                          <a:lumMod val="25000"/>
                                        </a:schemeClr>
                                      </a:solidFill>
                                      <a:latin typeface="Cambria Math"/>
                                      <a:ea typeface="Cambria Math"/>
                                    </a:rPr>
                                    <m:t>−</m:t>
                                  </m:r>
                                </m:sup>
                              </m:sSup>
                              <m:r>
                                <m:rPr>
                                  <m:brk m:alnAt="7"/>
                                </m:rPr>
                                <a:rPr lang="en-US" sz="1400" i="1">
                                  <a:solidFill>
                                    <a:schemeClr val="accent1">
                                      <a:lumMod val="25000"/>
                                    </a:schemeClr>
                                  </a:solidFill>
                                  <a:latin typeface="Cambria Math"/>
                                  <a:ea typeface="Cambria Math"/>
                                </a:rPr>
                                <m:t>∈</m:t>
                              </m:r>
                              <m:sSup>
                                <m:sSupPr>
                                  <m:ctrlPr>
                                    <a:rPr lang="en-US" sz="1400" i="1">
                                      <a:solidFill>
                                        <a:schemeClr val="accent1">
                                          <a:lumMod val="25000"/>
                                        </a:schemeClr>
                                      </a:solidFill>
                                      <a:latin typeface="Cambria Math"/>
                                      <a:ea typeface="Cambria Math"/>
                                    </a:rPr>
                                  </m:ctrlPr>
                                </m:sSupPr>
                                <m:e>
                                  <m:r>
                                    <a:rPr lang="en-US" sz="1400" i="1">
                                      <a:solidFill>
                                        <a:schemeClr val="accent1">
                                          <a:lumMod val="25000"/>
                                        </a:schemeClr>
                                      </a:solidFill>
                                      <a:latin typeface="Cambria Math"/>
                                      <a:ea typeface="Cambria Math"/>
                                    </a:rPr>
                                    <m:t>𝑫</m:t>
                                  </m:r>
                                </m:e>
                                <m:sup>
                                  <m:r>
                                    <a:rPr lang="en-US" sz="1400" i="1">
                                      <a:solidFill>
                                        <a:schemeClr val="accent1">
                                          <a:lumMod val="25000"/>
                                        </a:schemeClr>
                                      </a:solidFill>
                                      <a:latin typeface="Cambria Math"/>
                                      <a:ea typeface="Cambria Math"/>
                                    </a:rPr>
                                    <m:t>−</m:t>
                                  </m:r>
                                </m:sup>
                              </m:sSup>
                            </m:sub>
                            <m:sup/>
                            <m:e>
                              <m:sSup>
                                <m:sSupPr>
                                  <m:ctrlPr>
                                    <a:rPr lang="en-US" sz="1400" i="1">
                                      <a:solidFill>
                                        <a:schemeClr val="accent1">
                                          <a:lumMod val="25000"/>
                                        </a:schemeClr>
                                      </a:solidFill>
                                      <a:latin typeface="Cambria Math"/>
                                      <a:ea typeface="Cambria Math"/>
                                    </a:rPr>
                                  </m:ctrlPr>
                                </m:sSupPr>
                                <m:e>
                                  <m:r>
                                    <a:rPr lang="en-US" sz="1400" i="1">
                                      <a:solidFill>
                                        <a:schemeClr val="accent1">
                                          <a:lumMod val="25000"/>
                                        </a:schemeClr>
                                      </a:solidFill>
                                      <a:latin typeface="Cambria Math"/>
                                      <a:ea typeface="Cambria Math"/>
                                    </a:rPr>
                                    <m:t>𝒅</m:t>
                                  </m:r>
                                </m:e>
                                <m:sup>
                                  <m:r>
                                    <a:rPr lang="en-US" sz="1400" i="1">
                                      <a:solidFill>
                                        <a:schemeClr val="accent1">
                                          <a:lumMod val="25000"/>
                                        </a:schemeClr>
                                      </a:solidFill>
                                      <a:latin typeface="Cambria Math"/>
                                      <a:ea typeface="Cambria Math"/>
                                    </a:rPr>
                                    <m:t>−</m:t>
                                  </m:r>
                                </m:sup>
                              </m:sSup>
                            </m:e>
                          </m:nary>
                        </m:e>
                      </m:d>
                    </m:oMath>
                  </m:oMathPara>
                </a14:m>
                <a:endParaRPr lang="en-US" sz="1400" dirty="0">
                  <a:solidFill>
                    <a:schemeClr val="accent1">
                      <a:lumMod val="25000"/>
                    </a:schemeClr>
                  </a:solidFill>
                </a:endParaRPr>
              </a:p>
            </p:txBody>
          </p:sp>
        </mc:Choice>
        <mc:Fallback>
          <p:sp>
            <p:nvSpPr>
              <p:cNvPr id="8" name="Textfeld 7"/>
              <p:cNvSpPr txBox="1">
                <a:spLocks noRot="1" noChangeAspect="1" noMove="1" noResize="1" noEditPoints="1" noAdjustHandles="1" noChangeArrowheads="1" noChangeShapeType="1" noTextEdit="1"/>
              </p:cNvSpPr>
              <p:nvPr/>
            </p:nvSpPr>
            <p:spPr>
              <a:xfrm>
                <a:off x="179512" y="4640962"/>
                <a:ext cx="5562512" cy="670825"/>
              </a:xfrm>
              <a:prstGeom prst="rect">
                <a:avLst/>
              </a:prstGeom>
              <a:blipFill rotWithShape="1">
                <a:blip r:embed="rId4" cstate="print"/>
                <a:stretch>
                  <a:fillRect/>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917999" y="2636911"/>
            <a:ext cx="2123732" cy="8640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feld 2"/>
          <p:cNvSpPr txBox="1"/>
          <p:nvPr/>
        </p:nvSpPr>
        <p:spPr>
          <a:xfrm>
            <a:off x="4932040" y="3933056"/>
            <a:ext cx="4211960" cy="1255728"/>
          </a:xfrm>
          <a:prstGeom prst="rect">
            <a:avLst/>
          </a:prstGeom>
          <a:noFill/>
        </p:spPr>
        <p:txBody>
          <a:bodyPr wrap="square" rtlCol="0">
            <a:spAutoFit/>
          </a:bodyPr>
          <a:lstStyle/>
          <a:p>
            <a:pPr marL="342900" lvl="0" indent="-342900" eaLnBrk="0" hangingPunct="0">
              <a:spcBef>
                <a:spcPts val="1200"/>
              </a:spcBef>
              <a:buFont typeface="Wingdings" pitchFamily="2" charset="2"/>
              <a:buChar char="§"/>
            </a:pPr>
            <a:r>
              <a:rPr lang="en-US" kern="0" dirty="0">
                <a:solidFill>
                  <a:srgbClr val="003366"/>
                </a:solidFill>
                <a:latin typeface="Calibri" pitchFamily="34" charset="0"/>
                <a:sym typeface="Symbol"/>
              </a:rPr>
              <a:t>, ,  </a:t>
            </a:r>
            <a:r>
              <a:rPr lang="zh-CN" altLang="en-US" kern="0" dirty="0" smtClean="0">
                <a:solidFill>
                  <a:srgbClr val="003366"/>
                </a:solidFill>
                <a:latin typeface="Calibri" pitchFamily="34" charset="0"/>
                <a:sym typeface="Symbol"/>
              </a:rPr>
              <a:t>用于</a:t>
            </a:r>
            <a:r>
              <a:rPr lang="zh-CN" altLang="en-US" kern="0" dirty="0">
                <a:solidFill>
                  <a:srgbClr val="003366"/>
                </a:solidFill>
                <a:latin typeface="Calibri" pitchFamily="34" charset="0"/>
                <a:sym typeface="Symbol"/>
              </a:rPr>
              <a:t>调整反馈</a:t>
            </a:r>
            <a:endParaRPr lang="en-US" kern="0" dirty="0">
              <a:solidFill>
                <a:srgbClr val="003366"/>
              </a:solidFill>
              <a:latin typeface="Calibri" pitchFamily="34" charset="0"/>
              <a:sym typeface="Symbol"/>
            </a:endParaRPr>
          </a:p>
          <a:p>
            <a:pPr marL="742950" lvl="1" indent="-285750" eaLnBrk="0" hangingPunct="0">
              <a:spcBef>
                <a:spcPct val="20000"/>
              </a:spcBef>
              <a:buFontTx/>
              <a:buChar char="–"/>
            </a:pPr>
            <a:r>
              <a:rPr lang="en-US" sz="1600" b="0" kern="0" dirty="0">
                <a:solidFill>
                  <a:srgbClr val="003366"/>
                </a:solidFill>
                <a:latin typeface="Calibri" pitchFamily="34" charset="0"/>
                <a:sym typeface="Symbol"/>
              </a:rPr>
              <a:t> </a:t>
            </a:r>
            <a:r>
              <a:rPr lang="zh-CN" altLang="en-US" sz="1600" b="0" kern="0" dirty="0" smtClean="0">
                <a:solidFill>
                  <a:srgbClr val="003366"/>
                </a:solidFill>
                <a:latin typeface="Calibri" pitchFamily="34" charset="0"/>
                <a:sym typeface="Symbol"/>
              </a:rPr>
              <a:t>原始查询的权重</a:t>
            </a:r>
            <a:endParaRPr lang="en-US" sz="1600" b="0" kern="0" dirty="0">
              <a:solidFill>
                <a:srgbClr val="003366"/>
              </a:solidFill>
              <a:latin typeface="Calibri" pitchFamily="34" charset="0"/>
              <a:sym typeface="Symbol"/>
            </a:endParaRPr>
          </a:p>
          <a:p>
            <a:pPr marL="742950" lvl="1" indent="-285750" eaLnBrk="0" hangingPunct="0">
              <a:spcBef>
                <a:spcPct val="20000"/>
              </a:spcBef>
              <a:buFontTx/>
              <a:buChar char="–"/>
            </a:pPr>
            <a:r>
              <a:rPr lang="en-US" sz="1600" b="0" kern="0" dirty="0">
                <a:solidFill>
                  <a:srgbClr val="003366"/>
                </a:solidFill>
                <a:latin typeface="Calibri" pitchFamily="34" charset="0"/>
                <a:sym typeface="Symbol"/>
              </a:rPr>
              <a:t> </a:t>
            </a:r>
            <a:r>
              <a:rPr lang="zh-CN" altLang="en-US" sz="1600" b="0" kern="0" dirty="0" smtClean="0">
                <a:solidFill>
                  <a:srgbClr val="003366"/>
                </a:solidFill>
                <a:latin typeface="Calibri" pitchFamily="34" charset="0"/>
                <a:sym typeface="Symbol"/>
              </a:rPr>
              <a:t>正反馈权重</a:t>
            </a:r>
            <a:endParaRPr lang="en-US" sz="1600" b="0" kern="0" dirty="0">
              <a:solidFill>
                <a:srgbClr val="003366"/>
              </a:solidFill>
              <a:latin typeface="Calibri" pitchFamily="34" charset="0"/>
              <a:sym typeface="Symbol"/>
            </a:endParaRPr>
          </a:p>
          <a:p>
            <a:pPr marL="742950" lvl="1" indent="-285750" eaLnBrk="0" hangingPunct="0">
              <a:spcBef>
                <a:spcPct val="20000"/>
              </a:spcBef>
              <a:buFontTx/>
              <a:buChar char="–"/>
            </a:pPr>
            <a:r>
              <a:rPr lang="en-US" sz="1600" b="0" kern="0" dirty="0">
                <a:solidFill>
                  <a:srgbClr val="003366"/>
                </a:solidFill>
                <a:latin typeface="Calibri" pitchFamily="34" charset="0"/>
                <a:sym typeface="Symbol"/>
              </a:rPr>
              <a:t> </a:t>
            </a:r>
            <a:r>
              <a:rPr lang="zh-CN" altLang="en-US" sz="1600" b="0" kern="0" dirty="0" smtClean="0">
                <a:solidFill>
                  <a:srgbClr val="003366"/>
                </a:solidFill>
                <a:latin typeface="Calibri" pitchFamily="34" charset="0"/>
                <a:sym typeface="Symbol"/>
              </a:rPr>
              <a:t>负反馈权重</a:t>
            </a:r>
            <a:endParaRPr lang="en-US" sz="1600" b="0" kern="0" dirty="0">
              <a:solidFill>
                <a:srgbClr val="003366"/>
              </a:solidFill>
              <a:latin typeface="Calibri" pitchFamily="34" charset="0"/>
              <a:sym typeface="Symbol"/>
            </a:endParaRPr>
          </a:p>
        </p:txBody>
      </p:sp>
      <p:sp>
        <p:nvSpPr>
          <p:cNvPr id="9" name="Textfeld 8"/>
          <p:cNvSpPr txBox="1"/>
          <p:nvPr/>
        </p:nvSpPr>
        <p:spPr>
          <a:xfrm>
            <a:off x="545481" y="5373216"/>
            <a:ext cx="4098527" cy="664797"/>
          </a:xfrm>
          <a:prstGeom prst="rect">
            <a:avLst/>
          </a:prstGeom>
          <a:noFill/>
        </p:spPr>
        <p:txBody>
          <a:bodyPr wrap="square" rtlCol="0">
            <a:spAutoFit/>
          </a:bodyPr>
          <a:lstStyle/>
          <a:p>
            <a:pPr marL="342900" lvl="0" indent="-342900" eaLnBrk="0" hangingPunct="0">
              <a:spcBef>
                <a:spcPts val="1200"/>
              </a:spcBef>
              <a:buFont typeface="Wingdings" pitchFamily="2" charset="2"/>
              <a:buChar char="§"/>
            </a:pPr>
            <a:r>
              <a:rPr lang="zh-CN" altLang="en-US" kern="0" dirty="0" smtClean="0">
                <a:solidFill>
                  <a:srgbClr val="003366"/>
                </a:solidFill>
                <a:latin typeface="Calibri" pitchFamily="34" charset="0"/>
                <a:sym typeface="Symbol"/>
              </a:rPr>
              <a:t>通常只用正反馈</a:t>
            </a:r>
            <a:endParaRPr lang="en-US" kern="0" dirty="0">
              <a:solidFill>
                <a:srgbClr val="003366"/>
              </a:solidFill>
              <a:latin typeface="Calibri" pitchFamily="34" charset="0"/>
              <a:sym typeface="Symbol"/>
            </a:endParaRPr>
          </a:p>
          <a:p>
            <a:pPr marL="742950" lvl="1" indent="-285750" eaLnBrk="0" hangingPunct="0">
              <a:spcBef>
                <a:spcPct val="20000"/>
              </a:spcBef>
              <a:buFontTx/>
              <a:buChar char="–"/>
            </a:pPr>
            <a:r>
              <a:rPr lang="zh-CN" altLang="en-US" sz="1600" b="0" kern="0" dirty="0" smtClean="0">
                <a:solidFill>
                  <a:srgbClr val="003366"/>
                </a:solidFill>
                <a:latin typeface="Calibri" pitchFamily="34" charset="0"/>
                <a:sym typeface="Symbol"/>
              </a:rPr>
              <a:t>比负反馈更有价值</a:t>
            </a:r>
            <a:endParaRPr lang="en-US" sz="1600" b="0" kern="0" dirty="0">
              <a:solidFill>
                <a:srgbClr val="003366"/>
              </a:solidFill>
              <a:latin typeface="Calibri" pitchFamily="34" charset="0"/>
              <a:sym typeface="Symbol"/>
            </a:endParaRPr>
          </a:p>
        </p:txBody>
      </p:sp>
    </p:spTree>
    <p:extLst>
      <p:ext uri="{BB962C8B-B14F-4D97-AF65-F5344CB8AC3E}">
        <p14:creationId xmlns="" xmlns:p14="http://schemas.microsoft.com/office/powerpoint/2010/main" val="45703914"/>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Rocchio</a:t>
            </a:r>
            <a:r>
              <a:rPr lang="zh-CN" altLang="en-US" dirty="0" smtClean="0"/>
              <a:t>算法的实际挑战</a:t>
            </a:r>
            <a:endParaRPr lang="en-US" dirty="0"/>
          </a:p>
        </p:txBody>
      </p:sp>
      <p:sp>
        <p:nvSpPr>
          <p:cNvPr id="3" name="Inhaltsplatzhalter 2"/>
          <p:cNvSpPr>
            <a:spLocks noGrp="1"/>
          </p:cNvSpPr>
          <p:nvPr>
            <p:ph idx="1"/>
          </p:nvPr>
        </p:nvSpPr>
        <p:spPr>
          <a:xfrm>
            <a:off x="457200" y="1600200"/>
            <a:ext cx="7427168" cy="4525963"/>
          </a:xfrm>
        </p:spPr>
        <p:txBody>
          <a:bodyPr/>
          <a:lstStyle/>
          <a:p>
            <a:r>
              <a:rPr lang="zh-CN" altLang="en-US" sz="1800" dirty="0" smtClean="0"/>
              <a:t>需要一定数量的针对以前物品的评分信息来构建</a:t>
            </a:r>
            <a:r>
              <a:rPr lang="zh-CN" altLang="en-US" sz="1800" dirty="0"/>
              <a:t>合理的用户模型</a:t>
            </a:r>
            <a:endParaRPr lang="en-US" sz="1800" dirty="0" smtClean="0"/>
          </a:p>
          <a:p>
            <a:pPr lvl="1"/>
            <a:r>
              <a:rPr lang="zh-CN" altLang="en-US" sz="1600" dirty="0" smtClean="0"/>
              <a:t>可以通过获取隐</a:t>
            </a:r>
            <a:r>
              <a:rPr lang="zh-CN" altLang="en-US" sz="1600" dirty="0"/>
              <a:t>式</a:t>
            </a:r>
            <a:r>
              <a:rPr lang="zh-CN" altLang="en-US" sz="1600" dirty="0" smtClean="0"/>
              <a:t>用户评分实现自动化 </a:t>
            </a:r>
            <a:r>
              <a:rPr lang="en-US" altLang="zh-CN" sz="1600" dirty="0" smtClean="0"/>
              <a:t>(</a:t>
            </a:r>
            <a:r>
              <a:rPr lang="zh-CN" altLang="en-US" sz="1600" dirty="0"/>
              <a:t>点击文档</a:t>
            </a:r>
            <a:r>
              <a:rPr lang="en-US" altLang="zh-CN" sz="1600" dirty="0"/>
              <a:t>) </a:t>
            </a:r>
            <a:endParaRPr lang="en-US" altLang="zh-CN" sz="1600" dirty="0" smtClean="0"/>
          </a:p>
          <a:p>
            <a:pPr lvl="1"/>
            <a:r>
              <a:rPr lang="zh-CN" altLang="en-US" sz="1600" dirty="0" smtClean="0"/>
              <a:t>虚拟反馈：假设与查询文档匹配的前</a:t>
            </a:r>
            <a:r>
              <a:rPr lang="en-US" altLang="zh-CN" sz="1600" dirty="0"/>
              <a:t>n</a:t>
            </a:r>
            <a:r>
              <a:rPr lang="zh-CN" altLang="en-US" sz="1600" dirty="0" smtClean="0"/>
              <a:t>个文档是与查询文档最相关的，除非有明确的负反馈，一般不需要</a:t>
            </a:r>
            <a:r>
              <a:rPr lang="en-US" altLang="zh-CN" sz="1600" dirty="0" smtClean="0"/>
              <a:t>D</a:t>
            </a:r>
            <a:r>
              <a:rPr lang="en-US" altLang="zh-CN" sz="1600" baseline="30000" dirty="0" smtClean="0"/>
              <a:t>-</a:t>
            </a:r>
            <a:r>
              <a:rPr lang="zh-CN" altLang="en-US" sz="1600" dirty="0" smtClean="0"/>
              <a:t>集合</a:t>
            </a:r>
            <a:endParaRPr lang="en-US" sz="1600" dirty="0" smtClean="0"/>
          </a:p>
          <a:p>
            <a:r>
              <a:rPr lang="zh-CN" altLang="en-US" sz="1800" dirty="0" smtClean="0"/>
              <a:t>推荐过程中需要用户交互</a:t>
            </a:r>
            <a:endParaRPr lang="en-US" sz="1800" dirty="0" smtClean="0"/>
          </a:p>
          <a:p>
            <a:pPr lvl="1"/>
            <a:r>
              <a:rPr lang="zh-CN" altLang="en-US" sz="1600" dirty="0" smtClean="0"/>
              <a:t>交互式优化查询文档是收集用户偏好的机会</a:t>
            </a:r>
            <a:endParaRPr lang="en-US" sz="1600" dirty="0" smtClean="0"/>
          </a:p>
          <a:p>
            <a:pPr lvl="1"/>
            <a:r>
              <a:rPr lang="zh-CN" altLang="en-US" sz="1600" dirty="0" smtClean="0"/>
              <a:t>帮助用户学习哪些词汇放在查询文档里才能满足自己的信息需求</a:t>
            </a:r>
            <a:endParaRPr lang="en-US" sz="1600" dirty="0" smtClean="0"/>
          </a:p>
        </p:txBody>
      </p:sp>
    </p:spTree>
    <p:extLst>
      <p:ext uri="{BB962C8B-B14F-4D97-AF65-F5344CB8AC3E}">
        <p14:creationId xmlns:p14="http://schemas.microsoft.com/office/powerpoint/2010/main" xmlns="" val="862854602"/>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基于内容的推荐：基于概率模型的方法</a:t>
            </a:r>
            <a:endParaRPr lang="en-US" sz="1100" dirty="0">
              <a:solidFill>
                <a:schemeClr val="tx1">
                  <a:lumMod val="65000"/>
                  <a:lumOff val="35000"/>
                </a:schemeClr>
              </a:solidFill>
            </a:endParaRPr>
          </a:p>
        </p:txBody>
      </p:sp>
      <p:sp>
        <p:nvSpPr>
          <p:cNvPr id="4" name="Inhaltsplatzhalter 2"/>
          <p:cNvSpPr txBox="1">
            <a:spLocks/>
          </p:cNvSpPr>
          <p:nvPr/>
        </p:nvSpPr>
        <p:spPr bwMode="auto">
          <a:xfrm>
            <a:off x="467544" y="1340768"/>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zh-CN" altLang="en-US" sz="1800" dirty="0" smtClean="0"/>
              <a:t>确定用户是否对一个文档感兴趣，可看作是一个二元分类问题：喜欢</a:t>
            </a:r>
            <a:r>
              <a:rPr lang="en-US" altLang="zh-CN" sz="1800" dirty="0" smtClean="0"/>
              <a:t>/</a:t>
            </a:r>
            <a:r>
              <a:rPr lang="zh-CN" altLang="en-US" sz="1800" dirty="0" smtClean="0"/>
              <a:t>不喜欢</a:t>
            </a:r>
            <a:endParaRPr lang="en-US" altLang="zh-CN" sz="1800" dirty="0" smtClean="0"/>
          </a:p>
          <a:p>
            <a:r>
              <a:rPr lang="zh-CN" altLang="en-US" sz="1800" dirty="0" smtClean="0"/>
              <a:t>将基于内容的推荐任务表示成分类问题后，原则上可以用各种分类技术</a:t>
            </a:r>
            <a:endParaRPr lang="en-US" altLang="zh-CN" sz="1800" dirty="0" smtClean="0"/>
          </a:p>
          <a:p>
            <a:r>
              <a:rPr lang="zh-CN" altLang="en-US" sz="1800" dirty="0" smtClean="0"/>
              <a:t>贝叶斯方法：</a:t>
            </a:r>
            <a:endParaRPr lang="en-US" sz="1800" dirty="0" smtClean="0"/>
          </a:p>
          <a:p>
            <a:pPr lvl="2"/>
            <a:r>
              <a:rPr lang="zh-CN" altLang="en-US" sz="1600" b="0" dirty="0" smtClean="0"/>
              <a:t>两类：热</a:t>
            </a:r>
            <a:r>
              <a:rPr lang="en-US" altLang="zh-CN" sz="1600" b="0" dirty="0" smtClean="0"/>
              <a:t>/</a:t>
            </a:r>
            <a:r>
              <a:rPr lang="zh-CN" altLang="en-US" sz="1600" b="0" dirty="0" smtClean="0"/>
              <a:t>冷</a:t>
            </a:r>
            <a:endParaRPr lang="en-US" sz="1600" b="0" dirty="0" smtClean="0"/>
          </a:p>
          <a:p>
            <a:pPr lvl="2"/>
            <a:r>
              <a:rPr lang="zh-CN" altLang="en-US" sz="1600" b="0" dirty="0" smtClean="0"/>
              <a:t>简单布尔型文档表示法</a:t>
            </a:r>
            <a:endParaRPr lang="en-US" altLang="zh-CN" sz="1600" b="0" dirty="0" smtClean="0"/>
          </a:p>
          <a:p>
            <a:pPr lvl="2"/>
            <a:r>
              <a:rPr lang="zh-CN" altLang="en-US" sz="1600" b="0" dirty="0" smtClean="0"/>
              <a:t>基于贝叶斯理论计算文档是热</a:t>
            </a:r>
            <a:r>
              <a:rPr lang="en-US" altLang="zh-CN" sz="1600" b="0" dirty="0" smtClean="0"/>
              <a:t>/</a:t>
            </a:r>
            <a:r>
              <a:rPr lang="zh-CN" altLang="en-US" sz="1600" b="0" dirty="0" smtClean="0"/>
              <a:t>冷的概率</a:t>
            </a:r>
            <a:endParaRPr lang="en-US" sz="1600" b="0" dirty="0" smtClean="0"/>
          </a:p>
          <a:p>
            <a:pPr lvl="1"/>
            <a:endParaRPr lang="en-US" dirty="0"/>
          </a:p>
        </p:txBody>
      </p:sp>
      <p:graphicFrame>
        <p:nvGraphicFramePr>
          <p:cNvPr id="3" name="Tabelle 2"/>
          <p:cNvGraphicFramePr>
            <a:graphicFrameLocks noGrp="1"/>
          </p:cNvGraphicFramePr>
          <p:nvPr>
            <p:extLst>
              <p:ext uri="{D42A27DB-BD31-4B8C-83A1-F6EECF244321}">
                <p14:modId xmlns="" xmlns:p14="http://schemas.microsoft.com/office/powerpoint/2010/main" val="2647091046"/>
              </p:ext>
            </p:extLst>
          </p:nvPr>
        </p:nvGraphicFramePr>
        <p:xfrm>
          <a:off x="395536" y="3717032"/>
          <a:ext cx="5328592" cy="1944215"/>
        </p:xfrm>
        <a:graphic>
          <a:graphicData uri="http://schemas.openxmlformats.org/drawingml/2006/table">
            <a:tbl>
              <a:tblPr firstRow="1" bandRow="1">
                <a:tableStyleId>{00A15C55-8517-42AA-B614-E9B94910E393}</a:tableStyleId>
              </a:tblPr>
              <a:tblGrid>
                <a:gridCol w="792088"/>
                <a:gridCol w="1296144"/>
                <a:gridCol w="1008112"/>
                <a:gridCol w="864096"/>
                <a:gridCol w="720080"/>
                <a:gridCol w="648072"/>
              </a:tblGrid>
              <a:tr h="277745">
                <a:tc>
                  <a:txBody>
                    <a:bodyPr/>
                    <a:lstStyle/>
                    <a:p>
                      <a:r>
                        <a:rPr lang="de-DE" sz="1100" dirty="0" smtClean="0"/>
                        <a:t>Doc-ID</a:t>
                      </a:r>
                      <a:endParaRPr lang="de-DE" sz="1100" dirty="0"/>
                    </a:p>
                  </a:txBody>
                  <a:tcPr marL="91810" marR="91810" marT="45905" marB="4590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de-DE" sz="1100" dirty="0" err="1" smtClean="0"/>
                        <a:t>recommender</a:t>
                      </a:r>
                      <a:endParaRPr lang="de-DE" sz="1100" dirty="0"/>
                    </a:p>
                  </a:txBody>
                  <a:tcPr marL="91810" marR="91810" marT="45905" marB="45905">
                    <a:lnT w="12700" cap="flat" cmpd="sng" algn="ctr">
                      <a:solidFill>
                        <a:schemeClr val="tx1"/>
                      </a:solidFill>
                      <a:prstDash val="solid"/>
                      <a:round/>
                      <a:headEnd type="none" w="med" len="med"/>
                      <a:tailEnd type="none" w="med" len="med"/>
                    </a:lnT>
                  </a:tcPr>
                </a:tc>
                <a:tc>
                  <a:txBody>
                    <a:bodyPr/>
                    <a:lstStyle/>
                    <a:p>
                      <a:r>
                        <a:rPr lang="de-DE" sz="1100" dirty="0" smtClean="0"/>
                        <a:t>intelligent</a:t>
                      </a:r>
                      <a:endParaRPr lang="de-DE" sz="1100" dirty="0"/>
                    </a:p>
                  </a:txBody>
                  <a:tcPr marL="91810" marR="91810" marT="45905" marB="45905">
                    <a:lnT w="12700" cap="flat" cmpd="sng" algn="ctr">
                      <a:solidFill>
                        <a:schemeClr val="tx1"/>
                      </a:solidFill>
                      <a:prstDash val="solid"/>
                      <a:round/>
                      <a:headEnd type="none" w="med" len="med"/>
                      <a:tailEnd type="none" w="med" len="med"/>
                    </a:lnT>
                  </a:tcPr>
                </a:tc>
                <a:tc>
                  <a:txBody>
                    <a:bodyPr/>
                    <a:lstStyle/>
                    <a:p>
                      <a:r>
                        <a:rPr lang="de-DE" sz="1100" dirty="0" err="1" smtClean="0"/>
                        <a:t>learning</a:t>
                      </a:r>
                      <a:endParaRPr lang="de-DE" sz="1100" dirty="0"/>
                    </a:p>
                  </a:txBody>
                  <a:tcPr marL="91810" marR="91810" marT="45905" marB="45905">
                    <a:lnT w="12700" cap="flat" cmpd="sng" algn="ctr">
                      <a:solidFill>
                        <a:schemeClr val="tx1"/>
                      </a:solidFill>
                      <a:prstDash val="solid"/>
                      <a:round/>
                      <a:headEnd type="none" w="med" len="med"/>
                      <a:tailEnd type="none" w="med" len="med"/>
                    </a:lnT>
                  </a:tcPr>
                </a:tc>
                <a:tc>
                  <a:txBody>
                    <a:bodyPr/>
                    <a:lstStyle/>
                    <a:p>
                      <a:r>
                        <a:rPr lang="de-DE" sz="1100" dirty="0" err="1" smtClean="0"/>
                        <a:t>school</a:t>
                      </a:r>
                      <a:endParaRPr lang="de-DE" sz="1100" dirty="0"/>
                    </a:p>
                  </a:txBody>
                  <a:tcPr marL="91810" marR="91810" marT="45905" marB="45905">
                    <a:lnT w="12700" cap="flat" cmpd="sng" algn="ctr">
                      <a:solidFill>
                        <a:schemeClr val="tx1"/>
                      </a:solidFill>
                      <a:prstDash val="solid"/>
                      <a:round/>
                      <a:headEnd type="none" w="med" len="med"/>
                      <a:tailEnd type="none" w="med" len="med"/>
                    </a:lnT>
                  </a:tcPr>
                </a:tc>
                <a:tc>
                  <a:txBody>
                    <a:bodyPr/>
                    <a:lstStyle/>
                    <a:p>
                      <a:r>
                        <a:rPr lang="de-DE" sz="1100" dirty="0" smtClean="0"/>
                        <a:t>Label</a:t>
                      </a:r>
                      <a:endParaRPr lang="de-DE" sz="1100" dirty="0"/>
                    </a:p>
                  </a:txBody>
                  <a:tcPr marL="91810" marR="91810" marT="45905" marB="4590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77745">
                <a:tc>
                  <a:txBody>
                    <a:bodyPr/>
                    <a:lstStyle/>
                    <a:p>
                      <a:pPr algn="ctr"/>
                      <a:r>
                        <a:rPr lang="de-DE" sz="1100" dirty="0" smtClean="0"/>
                        <a:t>1</a:t>
                      </a:r>
                      <a:endParaRPr lang="de-DE" sz="1100" dirty="0"/>
                    </a:p>
                  </a:txBody>
                  <a:tcPr marL="91810" marR="91810" marT="45905" marB="45905">
                    <a:lnL w="12700" cap="flat" cmpd="sng" algn="ctr">
                      <a:solidFill>
                        <a:schemeClr val="tx1"/>
                      </a:solidFill>
                      <a:prstDash val="solid"/>
                      <a:round/>
                      <a:headEnd type="none" w="med" len="med"/>
                      <a:tailEnd type="none" w="med" len="med"/>
                    </a:lnL>
                  </a:tcPr>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0</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lnR w="12700" cap="flat" cmpd="sng" algn="ctr">
                      <a:solidFill>
                        <a:schemeClr val="tx1"/>
                      </a:solidFill>
                      <a:prstDash val="solid"/>
                      <a:round/>
                      <a:headEnd type="none" w="med" len="med"/>
                      <a:tailEnd type="none" w="med" len="med"/>
                    </a:lnR>
                  </a:tcPr>
                </a:tc>
              </a:tr>
              <a:tr h="277745">
                <a:tc>
                  <a:txBody>
                    <a:bodyPr/>
                    <a:lstStyle/>
                    <a:p>
                      <a:pPr algn="ctr"/>
                      <a:r>
                        <a:rPr lang="de-DE" sz="1100" dirty="0" smtClean="0"/>
                        <a:t>2</a:t>
                      </a:r>
                      <a:endParaRPr lang="de-DE" sz="1100" dirty="0"/>
                    </a:p>
                  </a:txBody>
                  <a:tcPr marL="91810" marR="91810" marT="45905" marB="45905">
                    <a:lnL w="12700" cap="flat" cmpd="sng" algn="ctr">
                      <a:solidFill>
                        <a:schemeClr val="tx1"/>
                      </a:solidFill>
                      <a:prstDash val="solid"/>
                      <a:round/>
                      <a:headEnd type="none" w="med" len="med"/>
                      <a:tailEnd type="none" w="med" len="med"/>
                    </a:lnL>
                  </a:tcPr>
                </a:tc>
                <a:tc>
                  <a:txBody>
                    <a:bodyPr/>
                    <a:lstStyle/>
                    <a:p>
                      <a:pPr algn="ctr"/>
                      <a:r>
                        <a:rPr lang="de-DE" sz="1100" dirty="0" smtClean="0"/>
                        <a:t>0</a:t>
                      </a:r>
                      <a:endParaRPr lang="de-DE" sz="1100" dirty="0"/>
                    </a:p>
                  </a:txBody>
                  <a:tcPr marL="91810" marR="91810" marT="45905" marB="45905"/>
                </a:tc>
                <a:tc>
                  <a:txBody>
                    <a:bodyPr/>
                    <a:lstStyle/>
                    <a:p>
                      <a:pPr algn="ctr"/>
                      <a:r>
                        <a:rPr lang="de-DE" sz="1100" dirty="0" smtClean="0"/>
                        <a:t>0</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0</a:t>
                      </a:r>
                      <a:endParaRPr lang="de-DE" sz="1100" dirty="0"/>
                    </a:p>
                  </a:txBody>
                  <a:tcPr marL="91810" marR="91810" marT="45905" marB="45905">
                    <a:lnR w="12700" cap="flat" cmpd="sng" algn="ctr">
                      <a:solidFill>
                        <a:schemeClr val="tx1"/>
                      </a:solidFill>
                      <a:prstDash val="solid"/>
                      <a:round/>
                      <a:headEnd type="none" w="med" len="med"/>
                      <a:tailEnd type="none" w="med" len="med"/>
                    </a:lnR>
                  </a:tcPr>
                </a:tc>
              </a:tr>
              <a:tr h="277745">
                <a:tc>
                  <a:txBody>
                    <a:bodyPr/>
                    <a:lstStyle/>
                    <a:p>
                      <a:pPr algn="ctr"/>
                      <a:r>
                        <a:rPr lang="de-DE" sz="1100" dirty="0" smtClean="0"/>
                        <a:t>3</a:t>
                      </a:r>
                      <a:endParaRPr lang="de-DE" sz="1100" dirty="0"/>
                    </a:p>
                  </a:txBody>
                  <a:tcPr marL="91810" marR="91810" marT="45905" marB="45905">
                    <a:lnL w="12700" cap="flat" cmpd="sng" algn="ctr">
                      <a:solidFill>
                        <a:schemeClr val="tx1"/>
                      </a:solidFill>
                      <a:prstDash val="solid"/>
                      <a:round/>
                      <a:headEnd type="none" w="med" len="med"/>
                      <a:tailEnd type="none" w="med" len="med"/>
                    </a:lnL>
                  </a:tcPr>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0</a:t>
                      </a:r>
                      <a:endParaRPr lang="de-DE" sz="1100" dirty="0"/>
                    </a:p>
                  </a:txBody>
                  <a:tcPr marL="91810" marR="91810" marT="45905" marB="45905"/>
                </a:tc>
                <a:tc>
                  <a:txBody>
                    <a:bodyPr/>
                    <a:lstStyle/>
                    <a:p>
                      <a:pPr algn="ctr"/>
                      <a:r>
                        <a:rPr lang="de-DE" sz="1100" dirty="0" smtClean="0"/>
                        <a:t>0</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lnR w="12700" cap="flat" cmpd="sng" algn="ctr">
                      <a:solidFill>
                        <a:schemeClr val="tx1"/>
                      </a:solidFill>
                      <a:prstDash val="solid"/>
                      <a:round/>
                      <a:headEnd type="none" w="med" len="med"/>
                      <a:tailEnd type="none" w="med" len="med"/>
                    </a:lnR>
                  </a:tcPr>
                </a:tc>
              </a:tr>
              <a:tr h="277745">
                <a:tc>
                  <a:txBody>
                    <a:bodyPr/>
                    <a:lstStyle/>
                    <a:p>
                      <a:pPr algn="ctr"/>
                      <a:r>
                        <a:rPr lang="de-DE" sz="1100" dirty="0" smtClean="0"/>
                        <a:t>4</a:t>
                      </a:r>
                      <a:endParaRPr lang="de-DE" sz="1100" dirty="0"/>
                    </a:p>
                  </a:txBody>
                  <a:tcPr marL="91810" marR="91810" marT="45905" marB="45905">
                    <a:lnL w="12700" cap="flat" cmpd="sng" algn="ctr">
                      <a:solidFill>
                        <a:schemeClr val="tx1"/>
                      </a:solidFill>
                      <a:prstDash val="solid"/>
                      <a:round/>
                      <a:headEnd type="none" w="med" len="med"/>
                      <a:tailEnd type="none" w="med" len="med"/>
                    </a:lnL>
                  </a:tcPr>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0</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lnR w="12700" cap="flat" cmpd="sng" algn="ctr">
                      <a:solidFill>
                        <a:schemeClr val="tx1"/>
                      </a:solidFill>
                      <a:prstDash val="solid"/>
                      <a:round/>
                      <a:headEnd type="none" w="med" len="med"/>
                      <a:tailEnd type="none" w="med" len="med"/>
                    </a:lnR>
                  </a:tcPr>
                </a:tc>
              </a:tr>
              <a:tr h="277745">
                <a:tc>
                  <a:txBody>
                    <a:bodyPr/>
                    <a:lstStyle/>
                    <a:p>
                      <a:pPr algn="ctr"/>
                      <a:r>
                        <a:rPr lang="de-DE" sz="1100" dirty="0" smtClean="0"/>
                        <a:t>5</a:t>
                      </a:r>
                      <a:endParaRPr lang="de-DE" sz="1100" dirty="0"/>
                    </a:p>
                  </a:txBody>
                  <a:tcPr marL="91810" marR="91810" marT="45905" marB="45905">
                    <a:lnL w="12700" cap="flat" cmpd="sng" algn="ctr">
                      <a:solidFill>
                        <a:schemeClr val="tx1"/>
                      </a:solidFill>
                      <a:prstDash val="solid"/>
                      <a:round/>
                      <a:headEnd type="none" w="med" len="med"/>
                      <a:tailEnd type="none" w="med" len="med"/>
                    </a:lnL>
                  </a:tcPr>
                </a:tc>
                <a:tc>
                  <a:txBody>
                    <a:bodyPr/>
                    <a:lstStyle/>
                    <a:p>
                      <a:pPr algn="ctr"/>
                      <a:r>
                        <a:rPr lang="de-DE" sz="1100" dirty="0" smtClean="0"/>
                        <a:t>0</a:t>
                      </a:r>
                      <a:endParaRPr lang="de-DE" sz="1100" dirty="0"/>
                    </a:p>
                  </a:txBody>
                  <a:tcPr marL="91810" marR="91810" marT="45905" marB="45905"/>
                </a:tc>
                <a:tc>
                  <a:txBody>
                    <a:bodyPr/>
                    <a:lstStyle/>
                    <a:p>
                      <a:pPr algn="ctr"/>
                      <a:r>
                        <a:rPr lang="de-DE" sz="1100" dirty="0" smtClean="0"/>
                        <a:t>0</a:t>
                      </a:r>
                      <a:endParaRPr lang="de-DE" sz="1100" dirty="0"/>
                    </a:p>
                  </a:txBody>
                  <a:tcPr marL="91810" marR="91810" marT="45905" marB="45905"/>
                </a:tc>
                <a:tc>
                  <a:txBody>
                    <a:bodyPr/>
                    <a:lstStyle/>
                    <a:p>
                      <a:pPr algn="ctr"/>
                      <a:r>
                        <a:rPr lang="de-DE" sz="1100" dirty="0" smtClean="0"/>
                        <a:t>0</a:t>
                      </a:r>
                      <a:endParaRPr lang="de-DE" sz="1100" dirty="0"/>
                    </a:p>
                  </a:txBody>
                  <a:tcPr marL="91810" marR="91810" marT="45905" marB="45905"/>
                </a:tc>
                <a:tc>
                  <a:txBody>
                    <a:bodyPr/>
                    <a:lstStyle/>
                    <a:p>
                      <a:pPr algn="ctr"/>
                      <a:r>
                        <a:rPr lang="de-DE" sz="1100" dirty="0" smtClean="0"/>
                        <a:t>1</a:t>
                      </a:r>
                      <a:endParaRPr lang="de-DE" sz="1100" dirty="0"/>
                    </a:p>
                  </a:txBody>
                  <a:tcPr marL="91810" marR="91810" marT="45905" marB="45905"/>
                </a:tc>
                <a:tc>
                  <a:txBody>
                    <a:bodyPr/>
                    <a:lstStyle/>
                    <a:p>
                      <a:pPr algn="ctr"/>
                      <a:r>
                        <a:rPr lang="de-DE" sz="1100" dirty="0" smtClean="0"/>
                        <a:t>0</a:t>
                      </a:r>
                      <a:endParaRPr lang="de-DE" sz="1100" dirty="0"/>
                    </a:p>
                  </a:txBody>
                  <a:tcPr marL="91810" marR="91810" marT="45905" marB="45905">
                    <a:lnR w="12700" cap="flat" cmpd="sng" algn="ctr">
                      <a:solidFill>
                        <a:schemeClr val="tx1"/>
                      </a:solidFill>
                      <a:prstDash val="solid"/>
                      <a:round/>
                      <a:headEnd type="none" w="med" len="med"/>
                      <a:tailEnd type="none" w="med" len="med"/>
                    </a:lnR>
                  </a:tcPr>
                </a:tc>
              </a:tr>
              <a:tr h="277745">
                <a:tc>
                  <a:txBody>
                    <a:bodyPr/>
                    <a:lstStyle/>
                    <a:p>
                      <a:pPr algn="ctr"/>
                      <a:r>
                        <a:rPr lang="de-DE" sz="1100" dirty="0" smtClean="0"/>
                        <a:t>6</a:t>
                      </a:r>
                      <a:endParaRPr lang="de-DE" sz="1100" dirty="0"/>
                    </a:p>
                  </a:txBody>
                  <a:tcPr marL="91810" marR="91810" marT="45905" marB="45905">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100" dirty="0" smtClean="0"/>
                        <a:t>1</a:t>
                      </a:r>
                      <a:endParaRPr lang="de-DE" sz="1100" dirty="0"/>
                    </a:p>
                  </a:txBody>
                  <a:tcPr marL="91810" marR="91810" marT="45905" marB="45905">
                    <a:lnB w="12700" cap="flat" cmpd="sng" algn="ctr">
                      <a:solidFill>
                        <a:schemeClr val="tx1"/>
                      </a:solidFill>
                      <a:prstDash val="solid"/>
                      <a:round/>
                      <a:headEnd type="none" w="med" len="med"/>
                      <a:tailEnd type="none" w="med" len="med"/>
                    </a:lnB>
                  </a:tcPr>
                </a:tc>
                <a:tc>
                  <a:txBody>
                    <a:bodyPr/>
                    <a:lstStyle/>
                    <a:p>
                      <a:pPr algn="ctr"/>
                      <a:r>
                        <a:rPr lang="de-DE" sz="1100" dirty="0" smtClean="0"/>
                        <a:t>1</a:t>
                      </a:r>
                      <a:endParaRPr lang="de-DE" sz="1100" dirty="0"/>
                    </a:p>
                  </a:txBody>
                  <a:tcPr marL="91810" marR="91810" marT="45905" marB="45905">
                    <a:lnB w="12700" cap="flat" cmpd="sng" algn="ctr">
                      <a:solidFill>
                        <a:schemeClr val="tx1"/>
                      </a:solidFill>
                      <a:prstDash val="solid"/>
                      <a:round/>
                      <a:headEnd type="none" w="med" len="med"/>
                      <a:tailEnd type="none" w="med" len="med"/>
                    </a:lnB>
                  </a:tcPr>
                </a:tc>
                <a:tc>
                  <a:txBody>
                    <a:bodyPr/>
                    <a:lstStyle/>
                    <a:p>
                      <a:pPr algn="ctr"/>
                      <a:r>
                        <a:rPr lang="de-DE" sz="1100" dirty="0" smtClean="0"/>
                        <a:t>0</a:t>
                      </a:r>
                      <a:endParaRPr lang="de-DE" sz="1100" dirty="0"/>
                    </a:p>
                  </a:txBody>
                  <a:tcPr marL="91810" marR="91810" marT="45905" marB="45905">
                    <a:lnB w="12700" cap="flat" cmpd="sng" algn="ctr">
                      <a:solidFill>
                        <a:schemeClr val="tx1"/>
                      </a:solidFill>
                      <a:prstDash val="solid"/>
                      <a:round/>
                      <a:headEnd type="none" w="med" len="med"/>
                      <a:tailEnd type="none" w="med" len="med"/>
                    </a:lnB>
                  </a:tcPr>
                </a:tc>
                <a:tc>
                  <a:txBody>
                    <a:bodyPr/>
                    <a:lstStyle/>
                    <a:p>
                      <a:pPr algn="ctr"/>
                      <a:r>
                        <a:rPr lang="de-DE" sz="1100" dirty="0" smtClean="0"/>
                        <a:t>0</a:t>
                      </a:r>
                      <a:endParaRPr lang="de-DE" sz="1100" dirty="0"/>
                    </a:p>
                  </a:txBody>
                  <a:tcPr marL="91810" marR="91810" marT="45905" marB="45905">
                    <a:lnB w="12700" cap="flat" cmpd="sng" algn="ctr">
                      <a:solidFill>
                        <a:schemeClr val="tx1"/>
                      </a:solidFill>
                      <a:prstDash val="solid"/>
                      <a:round/>
                      <a:headEnd type="none" w="med" len="med"/>
                      <a:tailEnd type="none" w="med" len="med"/>
                    </a:lnB>
                  </a:tcPr>
                </a:tc>
                <a:tc>
                  <a:txBody>
                    <a:bodyPr/>
                    <a:lstStyle/>
                    <a:p>
                      <a:pPr algn="ctr"/>
                      <a:r>
                        <a:rPr lang="de-DE" sz="1100" dirty="0" smtClean="0"/>
                        <a:t>?</a:t>
                      </a:r>
                      <a:endParaRPr lang="de-DE" sz="1100" dirty="0"/>
                    </a:p>
                  </a:txBody>
                  <a:tcPr marL="91810" marR="91810" marT="45905" marB="4590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r>
            </a:tbl>
          </a:graphicData>
        </a:graphic>
      </p:graphicFrame>
      <mc:AlternateContent xmlns:mc="http://schemas.openxmlformats.org/markup-compatibility/2006">
        <mc:Choice xmlns="" xmlns:a14="http://schemas.microsoft.com/office/drawing/2010/main" Requires="a14">
          <p:sp>
            <p:nvSpPr>
              <p:cNvPr id="7" name="Textfeld 6"/>
              <p:cNvSpPr txBox="1"/>
              <p:nvPr/>
            </p:nvSpPr>
            <p:spPr>
              <a:xfrm>
                <a:off x="5004048" y="3854351"/>
                <a:ext cx="4104456" cy="13322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a:rPr>
                        <m:t>               </m:t>
                      </m:r>
                      <m:r>
                        <a:rPr lang="en-US" sz="1300" b="0" i="1" smtClean="0">
                          <a:latin typeface="Cambria Math"/>
                        </a:rPr>
                        <m:t>𝑃</m:t>
                      </m:r>
                      <m:d>
                        <m:dPr>
                          <m:ctrlPr>
                            <a:rPr lang="en-US" sz="1300" b="0" i="1" smtClean="0">
                              <a:latin typeface="Cambria Math"/>
                            </a:rPr>
                          </m:ctrlPr>
                        </m:dPr>
                        <m:e>
                          <m:r>
                            <a:rPr lang="en-US" sz="1300" b="0" i="1" smtClean="0">
                              <a:latin typeface="Cambria Math"/>
                            </a:rPr>
                            <m:t>𝑋</m:t>
                          </m:r>
                        </m:e>
                        <m:e>
                          <m:r>
                            <a:rPr lang="en-US" sz="1300" b="0" i="1" smtClean="0">
                              <a:latin typeface="Cambria Math"/>
                            </a:rPr>
                            <m:t>𝐿𝑎𝑏𝑒</m:t>
                          </m:r>
                          <m:r>
                            <a:rPr lang="de-DE" sz="1300" b="0" i="1" smtClean="0">
                              <a:latin typeface="Cambria Math"/>
                            </a:rPr>
                            <m:t>𝑙</m:t>
                          </m:r>
                          <m:r>
                            <a:rPr lang="en-US" sz="1300" b="0" i="1" smtClean="0">
                              <a:latin typeface="Cambria Math"/>
                            </a:rPr>
                            <m:t>=1</m:t>
                          </m:r>
                        </m:e>
                      </m:d>
                      <m:r>
                        <a:rPr lang="en-US" sz="1300" b="0" i="1" smtClean="0">
                          <a:latin typeface="Cambria Math"/>
                        </a:rPr>
                        <m:t>=</m:t>
                      </m:r>
                      <m:r>
                        <a:rPr lang="en-US" sz="1300" b="0" i="1" smtClean="0">
                          <a:latin typeface="Cambria Math"/>
                        </a:rPr>
                        <m:t>𝑃</m:t>
                      </m:r>
                      <m:d>
                        <m:dPr>
                          <m:ctrlPr>
                            <a:rPr lang="en-US" sz="1300" b="0" i="1" smtClean="0">
                              <a:latin typeface="Cambria Math"/>
                            </a:rPr>
                          </m:ctrlPr>
                        </m:dPr>
                        <m:e>
                          <m:r>
                            <a:rPr lang="en-US" sz="1300" b="0" i="1" smtClean="0">
                              <a:latin typeface="Cambria Math"/>
                            </a:rPr>
                            <m:t>𝑟𝑒𝑐𝑜𝑚𝑚𝑒𝑛𝑑𝑒𝑟</m:t>
                          </m:r>
                          <m:r>
                            <a:rPr lang="en-US" sz="1300" b="0" i="1" smtClean="0">
                              <a:latin typeface="Cambria Math"/>
                            </a:rPr>
                            <m:t>=1</m:t>
                          </m:r>
                        </m:e>
                        <m:e>
                          <m:r>
                            <a:rPr lang="en-US" sz="1300" b="0" i="1" smtClean="0">
                              <a:latin typeface="Cambria Math"/>
                            </a:rPr>
                            <m:t>𝐿𝑎𝑏𝑒</m:t>
                          </m:r>
                          <m:r>
                            <a:rPr lang="de-DE" sz="1300" b="0" i="1" smtClean="0">
                              <a:latin typeface="Cambria Math"/>
                            </a:rPr>
                            <m:t>𝑙</m:t>
                          </m:r>
                          <m:r>
                            <a:rPr lang="en-US" sz="1300" b="0" i="1" smtClean="0">
                              <a:latin typeface="Cambria Math"/>
                            </a:rPr>
                            <m:t>=1</m:t>
                          </m:r>
                        </m:e>
                      </m:d>
                      <m:r>
                        <a:rPr lang="en-US" sz="1300" b="0" i="1" smtClean="0">
                          <a:latin typeface="Cambria Math"/>
                          <a:ea typeface="Cambria Math"/>
                        </a:rPr>
                        <m:t>×</m:t>
                      </m:r>
                      <m:r>
                        <a:rPr lang="en-US" sz="1300" b="0" i="1" smtClean="0">
                          <a:latin typeface="Cambria Math"/>
                          <a:ea typeface="Cambria Math"/>
                        </a:rPr>
                        <m:t>𝑃</m:t>
                      </m:r>
                      <m:d>
                        <m:dPr>
                          <m:ctrlPr>
                            <a:rPr lang="en-US" sz="1300" b="0" i="1" smtClean="0">
                              <a:latin typeface="Cambria Math"/>
                              <a:ea typeface="Cambria Math"/>
                            </a:rPr>
                          </m:ctrlPr>
                        </m:dPr>
                        <m:e>
                          <m:r>
                            <a:rPr lang="en-US" sz="1300" b="0" i="1" smtClean="0">
                              <a:latin typeface="Cambria Math"/>
                              <a:ea typeface="Cambria Math"/>
                            </a:rPr>
                            <m:t>𝑖𝑛𝑡𝑒𝑙𝑙𝑖𝑔𝑒𝑛𝑡</m:t>
                          </m:r>
                          <m:r>
                            <a:rPr lang="de-DE" sz="1300" b="0" i="1" smtClean="0">
                              <a:latin typeface="Cambria Math"/>
                              <a:ea typeface="Cambria Math"/>
                            </a:rPr>
                            <m:t>       </m:t>
                          </m:r>
                          <m:r>
                            <a:rPr lang="en-US" sz="1300" b="0" i="1" smtClean="0">
                              <a:latin typeface="Cambria Math"/>
                              <a:ea typeface="Cambria Math"/>
                            </a:rPr>
                            <m:t>=1</m:t>
                          </m:r>
                        </m:e>
                        <m:e>
                          <m:r>
                            <a:rPr lang="en-US" sz="1300" b="0" i="1" smtClean="0">
                              <a:latin typeface="Cambria Math"/>
                              <a:ea typeface="Cambria Math"/>
                            </a:rPr>
                            <m:t>𝐿𝑎𝑏𝑒</m:t>
                          </m:r>
                          <m:r>
                            <a:rPr lang="de-DE" sz="1300" b="0" i="1" smtClean="0">
                              <a:latin typeface="Cambria Math"/>
                              <a:ea typeface="Cambria Math"/>
                            </a:rPr>
                            <m:t>𝑙</m:t>
                          </m:r>
                          <m:r>
                            <a:rPr lang="en-US" sz="1300" b="0" i="1" smtClean="0">
                              <a:latin typeface="Cambria Math"/>
                              <a:ea typeface="Cambria Math"/>
                            </a:rPr>
                            <m:t>=1</m:t>
                          </m:r>
                        </m:e>
                      </m:d>
                      <m:r>
                        <a:rPr lang="en-US" sz="1300" b="0" i="1" smtClean="0">
                          <a:latin typeface="Cambria Math"/>
                          <a:ea typeface="Cambria Math"/>
                        </a:rPr>
                        <m:t>×</m:t>
                      </m:r>
                      <m:r>
                        <a:rPr lang="en-US" sz="1300" b="0" i="1" smtClean="0">
                          <a:latin typeface="Cambria Math"/>
                          <a:ea typeface="Cambria Math"/>
                        </a:rPr>
                        <m:t>𝑃</m:t>
                      </m:r>
                      <m:d>
                        <m:dPr>
                          <m:ctrlPr>
                            <a:rPr lang="en-US" sz="1300" b="0" i="1" smtClean="0">
                              <a:latin typeface="Cambria Math"/>
                              <a:ea typeface="Cambria Math"/>
                            </a:rPr>
                          </m:ctrlPr>
                        </m:dPr>
                        <m:e>
                          <m:r>
                            <a:rPr lang="en-US" sz="1300" b="0" i="1" smtClean="0">
                              <a:latin typeface="Cambria Math"/>
                              <a:ea typeface="Cambria Math"/>
                            </a:rPr>
                            <m:t>𝑙𝑒𝑎𝑟𝑛𝑖𝑛𝑔</m:t>
                          </m:r>
                          <m:r>
                            <a:rPr lang="de-DE" sz="1300" b="0" i="1" smtClean="0">
                              <a:latin typeface="Cambria Math"/>
                              <a:ea typeface="Cambria Math"/>
                            </a:rPr>
                            <m:t>           </m:t>
                          </m:r>
                          <m:r>
                            <a:rPr lang="en-US" sz="1300" b="0" i="1" smtClean="0">
                              <a:latin typeface="Cambria Math"/>
                              <a:ea typeface="Cambria Math"/>
                            </a:rPr>
                            <m:t>=0</m:t>
                          </m:r>
                        </m:e>
                        <m:e>
                          <m:r>
                            <a:rPr lang="en-US" sz="1300" b="0" i="1" smtClean="0">
                              <a:latin typeface="Cambria Math"/>
                              <a:ea typeface="Cambria Math"/>
                            </a:rPr>
                            <m:t>𝐿𝑎𝑏𝑒</m:t>
                          </m:r>
                          <m:r>
                            <a:rPr lang="de-DE" sz="1300" b="0" i="1" smtClean="0">
                              <a:latin typeface="Cambria Math"/>
                              <a:ea typeface="Cambria Math"/>
                            </a:rPr>
                            <m:t>𝑙</m:t>
                          </m:r>
                          <m:r>
                            <a:rPr lang="en-US" sz="1300" b="0" i="1" smtClean="0">
                              <a:latin typeface="Cambria Math"/>
                              <a:ea typeface="Cambria Math"/>
                            </a:rPr>
                            <m:t>=1</m:t>
                          </m:r>
                        </m:e>
                      </m:d>
                      <m:r>
                        <a:rPr lang="en-US" sz="1300" b="0" i="1" smtClean="0">
                          <a:latin typeface="Cambria Math"/>
                          <a:ea typeface="Cambria Math"/>
                        </a:rPr>
                        <m:t>×</m:t>
                      </m:r>
                      <m:r>
                        <a:rPr lang="en-US" sz="1300" b="0" i="1" smtClean="0">
                          <a:latin typeface="Cambria Math"/>
                          <a:ea typeface="Cambria Math"/>
                        </a:rPr>
                        <m:t>𝑃</m:t>
                      </m:r>
                      <m:d>
                        <m:dPr>
                          <m:ctrlPr>
                            <a:rPr lang="en-US" sz="1300" b="0" i="1" smtClean="0">
                              <a:latin typeface="Cambria Math"/>
                              <a:ea typeface="Cambria Math"/>
                            </a:rPr>
                          </m:ctrlPr>
                        </m:dPr>
                        <m:e>
                          <m:r>
                            <a:rPr lang="en-US" sz="1300" b="0" i="1" smtClean="0">
                              <a:latin typeface="Cambria Math"/>
                              <a:ea typeface="Cambria Math"/>
                            </a:rPr>
                            <m:t>𝑠𝑐h𝑜𝑜𝑙</m:t>
                          </m:r>
                          <m:r>
                            <a:rPr lang="de-DE" sz="1300" b="0" i="1" smtClean="0">
                              <a:latin typeface="Cambria Math"/>
                              <a:ea typeface="Cambria Math"/>
                            </a:rPr>
                            <m:t>                </m:t>
                          </m:r>
                          <m:r>
                            <a:rPr lang="en-US" sz="1300" b="0" i="1" smtClean="0">
                              <a:latin typeface="Cambria Math"/>
                              <a:ea typeface="Cambria Math"/>
                            </a:rPr>
                            <m:t>=0</m:t>
                          </m:r>
                        </m:e>
                        <m:e>
                          <m:r>
                            <a:rPr lang="en-US" sz="1300" b="0" i="1" smtClean="0">
                              <a:latin typeface="Cambria Math"/>
                              <a:ea typeface="Cambria Math"/>
                            </a:rPr>
                            <m:t>𝐿𝑎𝑏𝑒</m:t>
                          </m:r>
                          <m:r>
                            <a:rPr lang="de-DE" sz="1300" b="0" i="1" smtClean="0">
                              <a:latin typeface="Cambria Math"/>
                              <a:ea typeface="Cambria Math"/>
                            </a:rPr>
                            <m:t>𝑙</m:t>
                          </m:r>
                          <m:r>
                            <a:rPr lang="en-US" sz="1300" b="0" i="1" smtClean="0">
                              <a:latin typeface="Cambria Math"/>
                              <a:ea typeface="Cambria Math"/>
                            </a:rPr>
                            <m:t>=1</m:t>
                          </m:r>
                        </m:e>
                      </m:d>
                      <m:r>
                        <a:rPr lang="en-US" sz="1300" b="0" i="1" smtClean="0">
                          <a:latin typeface="Cambria Math"/>
                          <a:ea typeface="Cambria Math"/>
                        </a:rPr>
                        <m:t>=</m:t>
                      </m:r>
                      <m:f>
                        <m:fPr>
                          <m:type m:val="skw"/>
                          <m:ctrlPr>
                            <a:rPr lang="en-US" sz="1300" b="0" i="1" smtClean="0">
                              <a:latin typeface="Cambria Math"/>
                              <a:ea typeface="Cambria Math"/>
                            </a:rPr>
                          </m:ctrlPr>
                        </m:fPr>
                        <m:num>
                          <m:r>
                            <a:rPr lang="en-US" sz="1300" b="0" i="1" smtClean="0">
                              <a:latin typeface="Cambria Math"/>
                              <a:ea typeface="Cambria Math"/>
                            </a:rPr>
                            <m:t>3</m:t>
                          </m:r>
                        </m:num>
                        <m:den>
                          <m:r>
                            <a:rPr lang="en-US" sz="1300" b="0" i="1" smtClean="0">
                              <a:latin typeface="Cambria Math"/>
                              <a:ea typeface="Cambria Math"/>
                            </a:rPr>
                            <m:t>3</m:t>
                          </m:r>
                        </m:den>
                      </m:f>
                      <m:r>
                        <a:rPr lang="en-US" sz="1300" b="0" i="1" smtClean="0">
                          <a:latin typeface="Cambria Math"/>
                          <a:ea typeface="Cambria Math"/>
                        </a:rPr>
                        <m:t>×</m:t>
                      </m:r>
                      <m:f>
                        <m:fPr>
                          <m:type m:val="skw"/>
                          <m:ctrlPr>
                            <a:rPr lang="en-US" sz="1300" b="0" i="1" smtClean="0">
                              <a:latin typeface="Cambria Math"/>
                              <a:ea typeface="Cambria Math"/>
                            </a:rPr>
                          </m:ctrlPr>
                        </m:fPr>
                        <m:num>
                          <m:r>
                            <a:rPr lang="en-US" sz="1300" b="0" i="1" smtClean="0">
                              <a:latin typeface="Cambria Math"/>
                              <a:ea typeface="Cambria Math"/>
                            </a:rPr>
                            <m:t>2</m:t>
                          </m:r>
                        </m:num>
                        <m:den>
                          <m:r>
                            <a:rPr lang="en-US" sz="1300" b="0" i="1" smtClean="0">
                              <a:latin typeface="Cambria Math"/>
                              <a:ea typeface="Cambria Math"/>
                            </a:rPr>
                            <m:t>3</m:t>
                          </m:r>
                        </m:den>
                      </m:f>
                      <m:r>
                        <a:rPr lang="en-US" sz="1300" b="0" i="1" smtClean="0">
                          <a:latin typeface="Cambria Math"/>
                          <a:ea typeface="Cambria Math"/>
                        </a:rPr>
                        <m:t>×</m:t>
                      </m:r>
                      <m:f>
                        <m:fPr>
                          <m:type m:val="skw"/>
                          <m:ctrlPr>
                            <a:rPr lang="en-US" sz="1300" b="0" i="1" smtClean="0">
                              <a:latin typeface="Cambria Math"/>
                              <a:ea typeface="Cambria Math"/>
                            </a:rPr>
                          </m:ctrlPr>
                        </m:fPr>
                        <m:num>
                          <m:r>
                            <a:rPr lang="en-US" sz="1300" b="0" i="1" smtClean="0">
                              <a:latin typeface="Cambria Math"/>
                              <a:ea typeface="Cambria Math"/>
                            </a:rPr>
                            <m:t>1</m:t>
                          </m:r>
                        </m:num>
                        <m:den>
                          <m:r>
                            <a:rPr lang="en-US" sz="1300" b="0" i="1" smtClean="0">
                              <a:latin typeface="Cambria Math"/>
                              <a:ea typeface="Cambria Math"/>
                            </a:rPr>
                            <m:t>3</m:t>
                          </m:r>
                        </m:den>
                      </m:f>
                      <m:r>
                        <a:rPr lang="en-US" sz="1300" b="0" i="1" smtClean="0">
                          <a:latin typeface="Cambria Math"/>
                          <a:ea typeface="Cambria Math"/>
                        </a:rPr>
                        <m:t>×</m:t>
                      </m:r>
                      <m:f>
                        <m:fPr>
                          <m:type m:val="skw"/>
                          <m:ctrlPr>
                            <a:rPr lang="en-US" sz="1300" b="0" i="1" smtClean="0">
                              <a:latin typeface="Cambria Math"/>
                              <a:ea typeface="Cambria Math"/>
                            </a:rPr>
                          </m:ctrlPr>
                        </m:fPr>
                        <m:num>
                          <m:r>
                            <a:rPr lang="en-US" sz="1300" b="0" i="1" smtClean="0">
                              <a:latin typeface="Cambria Math"/>
                              <a:ea typeface="Cambria Math"/>
                            </a:rPr>
                            <m:t>2</m:t>
                          </m:r>
                        </m:num>
                        <m:den>
                          <m:r>
                            <a:rPr lang="en-US" sz="1300" b="0" i="1" smtClean="0">
                              <a:latin typeface="Cambria Math"/>
                              <a:ea typeface="Cambria Math"/>
                            </a:rPr>
                            <m:t>3</m:t>
                          </m:r>
                        </m:den>
                      </m:f>
                      <m:r>
                        <a:rPr lang="en-US" sz="1300" b="0" i="1" smtClean="0">
                          <a:latin typeface="Cambria Math"/>
                          <a:ea typeface="Cambria Math"/>
                        </a:rPr>
                        <m:t>≈0.149</m:t>
                      </m:r>
                    </m:oMath>
                  </m:oMathPara>
                </a14:m>
                <a:endParaRPr lang="en-US" sz="1300" b="0" dirty="0"/>
              </a:p>
            </p:txBody>
          </p:sp>
        </mc:Choice>
        <mc:Fallback>
          <p:sp>
            <p:nvSpPr>
              <p:cNvPr id="7" name="Textfeld 6"/>
              <p:cNvSpPr txBox="1">
                <a:spLocks noRot="1" noChangeAspect="1" noMove="1" noResize="1" noEditPoints="1" noAdjustHandles="1" noChangeArrowheads="1" noChangeShapeType="1" noTextEdit="1"/>
              </p:cNvSpPr>
              <p:nvPr/>
            </p:nvSpPr>
            <p:spPr>
              <a:xfrm>
                <a:off x="5004048" y="3854351"/>
                <a:ext cx="4104456" cy="1332288"/>
              </a:xfrm>
              <a:prstGeom prst="rect">
                <a:avLst/>
              </a:prstGeom>
              <a:blipFill rotWithShape="1">
                <a:blip r:embed="rId3" cstate="print"/>
                <a:stretch>
                  <a:fillRect b="-43836"/>
                </a:stretch>
              </a:blipFill>
            </p:spPr>
            <p:txBody>
              <a:bodyPr/>
              <a:lstStyle/>
              <a:p>
                <a:r>
                  <a:rPr lang="de-DE">
                    <a:noFill/>
                  </a:rPr>
                  <a:t> </a:t>
                </a:r>
              </a:p>
            </p:txBody>
          </p:sp>
        </mc:Fallback>
      </mc:AlternateContent>
    </p:spTree>
    <p:extLst>
      <p:ext uri="{BB962C8B-B14F-4D97-AF65-F5344CB8AC3E}">
        <p14:creationId xmlns="" xmlns:p14="http://schemas.microsoft.com/office/powerpoint/2010/main" val="21930276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92080" y="2275626"/>
            <a:ext cx="3966064" cy="33136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Rechteck 13"/>
          <p:cNvSpPr/>
          <p:nvPr/>
        </p:nvSpPr>
        <p:spPr bwMode="auto">
          <a:xfrm rot="10800000">
            <a:off x="5148064" y="2258734"/>
            <a:ext cx="360040" cy="352839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3" name="Rechteck 12"/>
          <p:cNvSpPr/>
          <p:nvPr/>
        </p:nvSpPr>
        <p:spPr bwMode="auto">
          <a:xfrm rot="5400000">
            <a:off x="7203104" y="509864"/>
            <a:ext cx="360040" cy="375003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5" name="Rechteck 4"/>
          <p:cNvSpPr/>
          <p:nvPr/>
        </p:nvSpPr>
        <p:spPr bwMode="auto">
          <a:xfrm>
            <a:off x="8309508" y="4990374"/>
            <a:ext cx="648072" cy="52685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5" name="Rechteck 14"/>
          <p:cNvSpPr/>
          <p:nvPr/>
        </p:nvSpPr>
        <p:spPr bwMode="auto">
          <a:xfrm rot="16200000">
            <a:off x="7191105" y="3834230"/>
            <a:ext cx="269894" cy="363589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4" name="Textfeld 3"/>
          <p:cNvSpPr txBox="1"/>
          <p:nvPr/>
        </p:nvSpPr>
        <p:spPr>
          <a:xfrm>
            <a:off x="8244408" y="5009401"/>
            <a:ext cx="1137116" cy="507831"/>
          </a:xfrm>
          <a:prstGeom prst="rect">
            <a:avLst/>
          </a:prstGeom>
          <a:noFill/>
        </p:spPr>
        <p:txBody>
          <a:bodyPr wrap="square" rtlCol="0">
            <a:spAutoFit/>
          </a:bodyPr>
          <a:lstStyle/>
          <a:p>
            <a:r>
              <a:rPr lang="en-US" sz="900" b="0" smtClean="0"/>
              <a:t>Relevant </a:t>
            </a:r>
            <a:br>
              <a:rPr lang="en-US" sz="900" b="0" smtClean="0"/>
            </a:br>
            <a:endParaRPr lang="en-US" sz="900" b="0" smtClean="0"/>
          </a:p>
          <a:p>
            <a:r>
              <a:rPr lang="en-US" sz="900" b="0" smtClean="0"/>
              <a:t>Nonrelevant </a:t>
            </a:r>
            <a:endParaRPr lang="en-US" sz="900" b="0" dirty="0"/>
          </a:p>
        </p:txBody>
      </p:sp>
      <p:sp>
        <p:nvSpPr>
          <p:cNvPr id="3" name="Inhaltsplatzhalter 2"/>
          <p:cNvSpPr>
            <a:spLocks noGrp="1"/>
          </p:cNvSpPr>
          <p:nvPr>
            <p:ph idx="1"/>
          </p:nvPr>
        </p:nvSpPr>
        <p:spPr>
          <a:xfrm>
            <a:off x="467544" y="1476277"/>
            <a:ext cx="8229600" cy="964704"/>
          </a:xfrm>
        </p:spPr>
        <p:txBody>
          <a:bodyPr/>
          <a:lstStyle/>
          <a:p>
            <a:r>
              <a:rPr lang="zh-CN" altLang="en-US" sz="1800" dirty="0" smtClean="0"/>
              <a:t>支持向量机方法：</a:t>
            </a:r>
            <a:endParaRPr lang="en-US" sz="1800" dirty="0" smtClean="0"/>
          </a:p>
        </p:txBody>
      </p:sp>
      <p:sp>
        <p:nvSpPr>
          <p:cNvPr id="2" name="Titel 1"/>
          <p:cNvSpPr>
            <a:spLocks noGrp="1"/>
          </p:cNvSpPr>
          <p:nvPr>
            <p:ph type="title"/>
          </p:nvPr>
        </p:nvSpPr>
        <p:spPr/>
        <p:txBody>
          <a:bodyPr/>
          <a:lstStyle/>
          <a:p>
            <a:r>
              <a:rPr lang="zh-CN" altLang="en-US" dirty="0" smtClean="0"/>
              <a:t>基于内容的推荐：支持向量机方法</a:t>
            </a:r>
            <a:endParaRPr lang="en-US" dirty="0"/>
          </a:p>
        </p:txBody>
      </p:sp>
      <mc:AlternateContent xmlns:mc="http://schemas.openxmlformats.org/markup-compatibility/2006">
        <mc:Choice xmlns="" xmlns:a14="http://schemas.microsoft.com/office/drawing/2010/main" Requires="a14">
          <p:sp>
            <p:nvSpPr>
              <p:cNvPr id="9" name="Inhaltsplatzhalter 2"/>
              <p:cNvSpPr txBox="1">
                <a:spLocks/>
              </p:cNvSpPr>
              <p:nvPr/>
            </p:nvSpPr>
            <p:spPr bwMode="auto">
              <a:xfrm>
                <a:off x="463103" y="2384883"/>
                <a:ext cx="5040560" cy="32403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zh-CN" altLang="en-US" sz="1800" dirty="0" smtClean="0"/>
                  <a:t>分界线形式为</a:t>
                </a:r>
                <a:r>
                  <a:rPr lang="en-US" sz="1800" dirty="0" smtClean="0"/>
                  <a:t/>
                </a:r>
                <a14:m>
                  <m:oMath xmlns:m="http://schemas.openxmlformats.org/officeDocument/2006/math">
                    <m:sSub>
                      <m:sSubPr>
                        <m:ctrlPr>
                          <a:rPr lang="en-US" sz="1800" i="1" smtClean="0">
                            <a:latin typeface="Cambria Math"/>
                          </a:rPr>
                        </m:ctrlPr>
                      </m:sSubPr>
                      <m:e>
                        <m:r>
                          <a:rPr lang="en-US" sz="1800" b="1" i="1" smtClean="0">
                            <a:latin typeface="Cambria Math"/>
                          </a:rPr>
                          <m:t>𝒘</m:t>
                        </m:r>
                      </m:e>
                      <m:sub>
                        <m:r>
                          <a:rPr lang="en-US" sz="1800" b="1" i="1" smtClean="0">
                            <a:latin typeface="Cambria Math"/>
                          </a:rPr>
                          <m:t>𝟏</m:t>
                        </m:r>
                      </m:sub>
                    </m:sSub>
                    <m:sSub>
                      <m:sSubPr>
                        <m:ctrlPr>
                          <a:rPr lang="en-US" sz="1800" i="1" smtClean="0">
                            <a:latin typeface="Cambria Math"/>
                          </a:rPr>
                        </m:ctrlPr>
                      </m:sSubPr>
                      <m:e>
                        <m:r>
                          <a:rPr lang="en-US" sz="1800" b="1" i="1" smtClean="0">
                            <a:latin typeface="Cambria Math"/>
                          </a:rPr>
                          <m:t>𝒙</m:t>
                        </m:r>
                      </m:e>
                      <m:sub>
                        <m:r>
                          <a:rPr lang="en-US" sz="1800" b="1" i="1" smtClean="0">
                            <a:latin typeface="Cambria Math"/>
                          </a:rPr>
                          <m:t>𝟏</m:t>
                        </m:r>
                      </m:sub>
                    </m:sSub>
                    <m:r>
                      <a:rPr lang="en-US" sz="1800" b="1" i="1" smtClean="0">
                        <a:latin typeface="Cambria Math"/>
                      </a:rPr>
                      <m:t>+</m:t>
                    </m:r>
                    <m:sSub>
                      <m:sSubPr>
                        <m:ctrlPr>
                          <a:rPr lang="en-US" sz="1800" b="1" i="1" smtClean="0">
                            <a:latin typeface="Cambria Math"/>
                          </a:rPr>
                        </m:ctrlPr>
                      </m:sSubPr>
                      <m:e>
                        <m:r>
                          <a:rPr lang="en-US" sz="1800" b="1" i="1" smtClean="0">
                            <a:latin typeface="Cambria Math"/>
                          </a:rPr>
                          <m:t>𝒘</m:t>
                        </m:r>
                      </m:e>
                      <m:sub>
                        <m:r>
                          <a:rPr lang="en-US" sz="1800" b="1" i="1" smtClean="0">
                            <a:latin typeface="Cambria Math"/>
                          </a:rPr>
                          <m:t>𝟐</m:t>
                        </m:r>
                      </m:sub>
                    </m:sSub>
                    <m:sSub>
                      <m:sSubPr>
                        <m:ctrlPr>
                          <a:rPr lang="en-US" sz="1800" b="1" i="1" smtClean="0">
                            <a:latin typeface="Cambria Math"/>
                          </a:rPr>
                        </m:ctrlPr>
                      </m:sSubPr>
                      <m:e>
                        <m:r>
                          <a:rPr lang="en-US" sz="1800" b="1" i="1" smtClean="0">
                            <a:latin typeface="Cambria Math"/>
                          </a:rPr>
                          <m:t>𝒙</m:t>
                        </m:r>
                      </m:e>
                      <m:sub>
                        <m:r>
                          <a:rPr lang="en-US" sz="1800" b="1" i="1" smtClean="0">
                            <a:latin typeface="Cambria Math"/>
                          </a:rPr>
                          <m:t>𝟐</m:t>
                        </m:r>
                      </m:sub>
                    </m:sSub>
                    <m:r>
                      <a:rPr lang="en-US" sz="1800" b="1" i="1" smtClean="0">
                        <a:latin typeface="Cambria Math"/>
                      </a:rPr>
                      <m:t>=</m:t>
                    </m:r>
                    <m:r>
                      <a:rPr lang="en-US" sz="1800" b="1" i="1" smtClean="0">
                        <a:latin typeface="Cambria Math"/>
                      </a:rPr>
                      <m:t>𝒃</m:t>
                    </m:r>
                  </m:oMath>
                </a14:m>
                <a:endParaRPr lang="en-US" sz="1800" b="1" dirty="0" smtClean="0"/>
              </a:p>
              <a:p>
                <a:pPr lvl="1"/>
                <a14:m>
                  <m:oMath xmlns:m="http://schemas.openxmlformats.org/officeDocument/2006/math">
                    <m:sSub>
                      <m:sSubPr>
                        <m:ctrlPr>
                          <a:rPr lang="en-US" sz="1600" b="0" i="1" smtClean="0">
                            <a:latin typeface="Cambria Math"/>
                          </a:rPr>
                        </m:ctrlPr>
                      </m:sSubPr>
                      <m:e>
                        <m:r>
                          <a:rPr lang="en-US" sz="1600" b="0" i="1" smtClean="0">
                            <a:latin typeface="Cambria Math"/>
                          </a:rPr>
                          <m:t>𝑥</m:t>
                        </m:r>
                      </m:e>
                      <m:sub>
                        <m:r>
                          <a:rPr lang="en-US" sz="1600" b="0" i="1" smtClean="0">
                            <a:latin typeface="Cambria Math"/>
                          </a:rPr>
                          <m:t>1</m:t>
                        </m:r>
                      </m:sub>
                    </m:sSub>
                  </m:oMath>
                </a14:m>
                <a:r>
                  <a:rPr lang="en-US" sz="1600" b="0" dirty="0" smtClean="0"/>
                  <a:t/>
                </a:r>
                <a14:m>
                  <m:oMath xmlns:m="http://schemas.openxmlformats.org/officeDocument/2006/math">
                    <m:r>
                      <a:rPr lang="zh-CN" altLang="en-US" sz="1600" b="0" i="0" smtClean="0">
                        <a:latin typeface="Cambria Math"/>
                      </a:rPr>
                      <m:t>和</m:t>
                    </m:r>
                    <m:sSub>
                      <m:sSubPr>
                        <m:ctrlPr>
                          <a:rPr lang="en-US" sz="1600" b="0" i="1" smtClean="0">
                            <a:latin typeface="Cambria Math"/>
                          </a:rPr>
                        </m:ctrlPr>
                      </m:sSubPr>
                      <m:e>
                        <m:r>
                          <a:rPr lang="en-US" sz="1600" b="0" i="1" smtClean="0">
                            <a:latin typeface="Cambria Math"/>
                          </a:rPr>
                          <m:t>𝑥</m:t>
                        </m:r>
                      </m:e>
                      <m:sub>
                        <m:r>
                          <a:rPr lang="en-US" sz="1600" b="0" i="1" smtClean="0">
                            <a:latin typeface="Cambria Math"/>
                          </a:rPr>
                          <m:t>2</m:t>
                        </m:r>
                      </m:sub>
                    </m:sSub>
                    <m:r>
                      <a:rPr lang="en-US" sz="1600" b="0" i="1" smtClean="0">
                        <a:latin typeface="Cambria Math"/>
                      </a:rPr>
                      <m:t> </m:t>
                    </m:r>
                  </m:oMath>
                </a14:m>
                <a:r>
                  <a:rPr lang="zh-CN" altLang="en-US" sz="1600" b="0" dirty="0" smtClean="0"/>
                  <a:t>分别对应文档的向量表示（比如用</a:t>
                </a:r>
                <a:r>
                  <a:rPr lang="en-US" altLang="zh-CN" sz="1600" b="0" dirty="0"/>
                  <a:t>TF-IDF </a:t>
                </a:r>
                <a:r>
                  <a:rPr lang="zh-CN" altLang="en-US" sz="1600" b="0" dirty="0" smtClean="0"/>
                  <a:t>权重</a:t>
                </a:r>
                <a:r>
                  <a:rPr lang="zh-CN" altLang="en-US" sz="1600" b="0" dirty="0" smtClean="0"/>
                  <a:t>）</a:t>
                </a:r>
                <a:endParaRPr lang="en-US" altLang="zh-CN" sz="1600" b="0" dirty="0" smtClean="0"/>
              </a:p>
              <a:p>
                <a:pPr lvl="1"/>
                <a14:m>
                  <m:oMath xmlns:m="http://schemas.openxmlformats.org/officeDocument/2006/math">
                    <m:sSub>
                      <m:sSubPr>
                        <m:ctrlPr>
                          <a:rPr lang="en-US" sz="1600" b="0" i="1" smtClean="0">
                            <a:latin typeface="Cambria Math"/>
                          </a:rPr>
                        </m:ctrlPr>
                      </m:sSubPr>
                      <m:e>
                        <m:r>
                          <a:rPr lang="en-US" sz="1600" b="0" i="1" smtClean="0">
                            <a:latin typeface="Cambria Math"/>
                          </a:rPr>
                          <m:t>𝑤</m:t>
                        </m:r>
                      </m:e>
                      <m:sub>
                        <m:r>
                          <a:rPr lang="en-US" sz="1600" b="0" i="1" smtClean="0">
                            <a:latin typeface="Cambria Math"/>
                          </a:rPr>
                          <m:t>1</m:t>
                        </m:r>
                      </m:sub>
                    </m:sSub>
                    <m:r>
                      <a:rPr lang="en-US" sz="1600" b="0" i="1" smtClean="0">
                        <a:latin typeface="Cambria Math"/>
                      </a:rPr>
                      <m:t>,</m:t>
                    </m:r>
                    <m:sSub>
                      <m:sSubPr>
                        <m:ctrlPr>
                          <a:rPr lang="en-US" sz="1600" b="0" i="1" smtClean="0">
                            <a:latin typeface="Cambria Math"/>
                          </a:rPr>
                        </m:ctrlPr>
                      </m:sSubPr>
                      <m:e>
                        <m:r>
                          <a:rPr lang="en-US" sz="1600" b="0" i="1" smtClean="0">
                            <a:latin typeface="Cambria Math"/>
                          </a:rPr>
                          <m:t>𝑤</m:t>
                        </m:r>
                      </m:e>
                      <m:sub>
                        <m:r>
                          <a:rPr lang="en-US" sz="1600" b="0" i="1" smtClean="0">
                            <a:latin typeface="Cambria Math"/>
                          </a:rPr>
                          <m:t>2</m:t>
                        </m:r>
                      </m:sub>
                    </m:sSub>
                  </m:oMath>
                </a14:m>
                <a:r>
                  <a:rPr lang="en-US" sz="1600" b="0" dirty="0" smtClean="0"/>
                  <a:t/>
                </a:r>
                <a:r>
                  <a:rPr lang="zh-CN" altLang="en-US" sz="1600" b="0" dirty="0" smtClean="0"/>
                  <a:t>和</a:t>
                </a:r>
                <a:r>
                  <a:rPr lang="en-US" sz="1600" b="0" dirty="0" smtClean="0"/>
                  <a:t/>
                </a:r>
                <a14:m>
                  <m:oMath xmlns:m="http://schemas.openxmlformats.org/officeDocument/2006/math">
                    <m:r>
                      <a:rPr lang="en-US" sz="1600" b="0" i="1" smtClean="0">
                        <a:latin typeface="Cambria Math"/>
                      </a:rPr>
                      <m:t>𝑏</m:t>
                    </m:r>
                  </m:oMath>
                </a14:m>
                <a:r>
                  <a:rPr lang="en-US" sz="1600" b="0" dirty="0" smtClean="0"/>
                  <a:t/>
                </a:r>
                <a:r>
                  <a:rPr lang="zh-CN" altLang="en-US" sz="1600" b="0" dirty="0" smtClean="0"/>
                  <a:t>是需要学习的参数</a:t>
                </a:r>
                <a:endParaRPr lang="en-US" sz="1600" b="0" dirty="0" smtClean="0"/>
              </a:p>
              <a:p>
                <a:pPr lvl="1"/>
                <a:r>
                  <a:rPr lang="zh-CN" altLang="en-US" sz="1600" b="0" dirty="0" smtClean="0"/>
                  <a:t>文档的分类是判断：</a:t>
                </a:r>
                <a:r>
                  <a:rPr lang="en-US" sz="1600" b="0" dirty="0"/>
                  <a:t/>
                </a:r>
                <a:br>
                  <a:rPr lang="en-US" sz="1600" b="0" dirty="0"/>
                </a:br>
                <a14:m>
                  <m:oMath xmlns:m="http://schemas.openxmlformats.org/officeDocument/2006/math">
                    <m:sSub>
                      <m:sSubPr>
                        <m:ctrlPr>
                          <a:rPr lang="en-US" sz="1600" b="0" i="1">
                            <a:latin typeface="Cambria Math"/>
                          </a:rPr>
                        </m:ctrlPr>
                      </m:sSubPr>
                      <m:e>
                        <m:r>
                          <a:rPr lang="en-US" sz="1600" b="0" i="1">
                            <a:latin typeface="Cambria Math"/>
                          </a:rPr>
                          <m:t>𝑤</m:t>
                        </m:r>
                      </m:e>
                      <m:sub>
                        <m:r>
                          <a:rPr lang="en-US" sz="1600" b="0" i="1">
                            <a:latin typeface="Cambria Math"/>
                          </a:rPr>
                          <m:t>1</m:t>
                        </m:r>
                      </m:sub>
                    </m:sSub>
                    <m:sSub>
                      <m:sSubPr>
                        <m:ctrlPr>
                          <a:rPr lang="en-US" sz="1600" b="0" i="1">
                            <a:latin typeface="Cambria Math"/>
                          </a:rPr>
                        </m:ctrlPr>
                      </m:sSubPr>
                      <m:e>
                        <m:r>
                          <a:rPr lang="en-US" sz="1600" b="0" i="1">
                            <a:latin typeface="Cambria Math"/>
                          </a:rPr>
                          <m:t>𝑥</m:t>
                        </m:r>
                      </m:e>
                      <m:sub>
                        <m:r>
                          <a:rPr lang="en-US" sz="1600" b="0" i="1">
                            <a:latin typeface="Cambria Math"/>
                          </a:rPr>
                          <m:t>1</m:t>
                        </m:r>
                      </m:sub>
                    </m:sSub>
                    <m:r>
                      <a:rPr lang="en-US" sz="1600" b="0" i="1">
                        <a:latin typeface="Cambria Math"/>
                      </a:rPr>
                      <m:t>+</m:t>
                    </m:r>
                    <m:sSub>
                      <m:sSubPr>
                        <m:ctrlPr>
                          <a:rPr lang="en-US" sz="1600" b="0" i="1">
                            <a:latin typeface="Cambria Math"/>
                          </a:rPr>
                        </m:ctrlPr>
                      </m:sSubPr>
                      <m:e>
                        <m:r>
                          <a:rPr lang="en-US" sz="1600" b="0" i="1">
                            <a:latin typeface="Cambria Math"/>
                          </a:rPr>
                          <m:t>𝑤</m:t>
                        </m:r>
                      </m:e>
                      <m:sub>
                        <m:r>
                          <a:rPr lang="en-US" sz="1600" b="0" i="1">
                            <a:latin typeface="Cambria Math"/>
                          </a:rPr>
                          <m:t>2</m:t>
                        </m:r>
                      </m:sub>
                    </m:sSub>
                    <m:sSub>
                      <m:sSubPr>
                        <m:ctrlPr>
                          <a:rPr lang="en-US" sz="1600" b="0" i="1">
                            <a:latin typeface="Cambria Math"/>
                          </a:rPr>
                        </m:ctrlPr>
                      </m:sSubPr>
                      <m:e>
                        <m:r>
                          <a:rPr lang="en-US" sz="1600" b="0" i="1">
                            <a:latin typeface="Cambria Math"/>
                          </a:rPr>
                          <m:t>𝑥</m:t>
                        </m:r>
                      </m:e>
                      <m:sub>
                        <m:r>
                          <a:rPr lang="en-US" sz="1600" b="0" i="1">
                            <a:latin typeface="Cambria Math"/>
                          </a:rPr>
                          <m:t>2</m:t>
                        </m:r>
                      </m:sub>
                    </m:sSub>
                    <m:r>
                      <a:rPr lang="en-US" sz="1600" b="0" i="1" smtClean="0">
                        <a:latin typeface="Cambria Math"/>
                      </a:rPr>
                      <m:t>&gt;</m:t>
                    </m:r>
                    <m:r>
                      <a:rPr lang="en-US" sz="1600" b="0" i="1">
                        <a:latin typeface="Cambria Math"/>
                      </a:rPr>
                      <m:t>𝑏</m:t>
                    </m:r>
                  </m:oMath>
                </a14:m>
                <a:endParaRPr lang="en-US" sz="1600" b="0" dirty="0" smtClean="0"/>
              </a:p>
              <a:p>
                <a:r>
                  <a:rPr lang="en-US" altLang="zh-CN" sz="1800" dirty="0" smtClean="0"/>
                  <a:t>n</a:t>
                </a:r>
                <a:r>
                  <a:rPr lang="zh-CN" altLang="en-US" sz="1800" dirty="0" smtClean="0"/>
                  <a:t>维空间中分类函数是</a:t>
                </a:r>
                <a14:m>
                  <m:oMath xmlns:m="http://schemas.openxmlformats.org/officeDocument/2006/math">
                    <m:sSup>
                      <m:sSupPr>
                        <m:ctrlPr>
                          <a:rPr lang="en-US" altLang="zh-CN" sz="1800" i="1">
                            <a:latin typeface="Cambria Math"/>
                          </a:rPr>
                        </m:ctrlPr>
                      </m:sSupPr>
                      <m:e>
                        <m:acc>
                          <m:accPr>
                            <m:chr m:val="⃗"/>
                            <m:ctrlPr>
                              <a:rPr lang="en-US" altLang="zh-CN" sz="1800" i="1">
                                <a:latin typeface="Cambria Math"/>
                              </a:rPr>
                            </m:ctrlPr>
                          </m:accPr>
                          <m:e>
                            <m:r>
                              <a:rPr lang="en-US" altLang="zh-CN" sz="1800" i="1">
                                <a:latin typeface="Cambria Math"/>
                              </a:rPr>
                              <m:t>𝒘</m:t>
                            </m:r>
                          </m:e>
                        </m:acc>
                      </m:e>
                      <m:sup>
                        <m:r>
                          <a:rPr lang="en-US" altLang="zh-CN" sz="1800" i="1">
                            <a:latin typeface="Cambria Math"/>
                          </a:rPr>
                          <m:t>𝑻</m:t>
                        </m:r>
                      </m:sup>
                    </m:sSup>
                    <m:acc>
                      <m:accPr>
                        <m:chr m:val="⃗"/>
                        <m:ctrlPr>
                          <a:rPr lang="en-US" altLang="zh-CN" sz="1800" i="1">
                            <a:latin typeface="Cambria Math"/>
                          </a:rPr>
                        </m:ctrlPr>
                      </m:accPr>
                      <m:e>
                        <m:r>
                          <a:rPr lang="en-US" altLang="zh-CN" sz="1800" i="1">
                            <a:latin typeface="Cambria Math"/>
                          </a:rPr>
                          <m:t>𝒙</m:t>
                        </m:r>
                      </m:e>
                    </m:acc>
                    <m:r>
                      <a:rPr lang="en-US" altLang="zh-CN" sz="1800" i="1">
                        <a:latin typeface="Cambria Math"/>
                      </a:rPr>
                      <m:t>=</m:t>
                    </m:r>
                    <m:r>
                      <a:rPr lang="en-US" altLang="zh-CN" sz="1800" i="1">
                        <a:latin typeface="Cambria Math"/>
                      </a:rPr>
                      <m:t>𝒃</m:t>
                    </m:r>
                  </m:oMath>
                </a14:m>
                <a:r>
                  <a:rPr lang="en-US" altLang="zh-CN" sz="1800" dirty="0"/>
                  <a:t/>
                </a:r>
                <a:endParaRPr lang="en-US" sz="1800" dirty="0" smtClean="0"/>
              </a:p>
            </p:txBody>
          </p:sp>
        </mc:Choice>
        <mc:Fallback>
          <p:sp>
            <p:nvSpPr>
              <p:cNvPr id="9" name="Inhaltsplatzhalter 2"/>
              <p:cNvSpPr txBox="1">
                <a:spLocks noRot="1" noChangeAspect="1" noMove="1" noResize="1" noEditPoints="1" noAdjustHandles="1" noChangeArrowheads="1" noChangeShapeType="1" noTextEdit="1"/>
              </p:cNvSpPr>
              <p:nvPr/>
            </p:nvSpPr>
            <p:spPr bwMode="auto">
              <a:xfrm>
                <a:off x="463103" y="2384883"/>
                <a:ext cx="5040560" cy="3240359"/>
              </a:xfrm>
              <a:prstGeom prst="rect">
                <a:avLst/>
              </a:prstGeom>
              <a:blipFill rotWithShape="1">
                <a:blip r:embed="rId4" cstate="print"/>
                <a:stretch>
                  <a:fillRect l="-846" t="-1504"/>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 xmlns:p14="http://schemas.microsoft.com/office/powerpoint/2010/main" val="2956802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lvl="0"/>
            <a:r>
              <a:rPr lang="zh-CN" altLang="en-US" dirty="0" smtClean="0">
                <a:solidFill>
                  <a:schemeClr val="tx1"/>
                </a:solidFill>
              </a:rPr>
              <a:t>推荐系统评价标准</a:t>
            </a:r>
            <a:r>
              <a:rPr lang="en-US" altLang="zh-CN" dirty="0" smtClean="0"/>
              <a:t>(</a:t>
            </a:r>
            <a:r>
              <a:rPr lang="en-US" altLang="zh-CN" dirty="0"/>
              <a:t>1</a:t>
            </a:r>
            <a:r>
              <a:rPr lang="en-US" altLang="zh-CN" dirty="0" smtClean="0"/>
              <a:t>)</a:t>
            </a:r>
            <a:endParaRPr lang="en-US" dirty="0" smtClean="0"/>
          </a:p>
        </p:txBody>
      </p:sp>
      <p:sp>
        <p:nvSpPr>
          <p:cNvPr id="165891" name="Rectangle 3"/>
          <p:cNvSpPr>
            <a:spLocks noGrp="1" noChangeArrowheads="1"/>
          </p:cNvSpPr>
          <p:nvPr>
            <p:ph type="body" idx="1"/>
          </p:nvPr>
        </p:nvSpPr>
        <p:spPr>
          <a:xfrm>
            <a:off x="457200" y="1600201"/>
            <a:ext cx="8686800" cy="4349080"/>
          </a:xfrm>
        </p:spPr>
        <p:txBody>
          <a:bodyPr/>
          <a:lstStyle/>
          <a:p>
            <a:pPr marL="381000" indent="-381000">
              <a:lnSpc>
                <a:spcPct val="90000"/>
              </a:lnSpc>
            </a:pPr>
            <a:r>
              <a:rPr lang="zh-CN" altLang="en-US" dirty="0" smtClean="0"/>
              <a:t>因研究领域而不同，不存在统一的评价标准</a:t>
            </a:r>
            <a:endParaRPr lang="en-US" dirty="0" smtClean="0"/>
          </a:p>
          <a:p>
            <a:pPr marL="381000" lvl="1" indent="-381000">
              <a:lnSpc>
                <a:spcPct val="90000"/>
              </a:lnSpc>
              <a:spcBef>
                <a:spcPts val="1200"/>
              </a:spcBef>
              <a:buFont typeface="Wingdings" pitchFamily="2" charset="2"/>
              <a:buChar char="§"/>
            </a:pPr>
            <a:r>
              <a:rPr lang="zh-CN" altLang="en-US" sz="2000" b="1" dirty="0" smtClean="0">
                <a:ea typeface="+mn-ea"/>
                <a:cs typeface="+mn-cs"/>
              </a:rPr>
              <a:t>能够减少搜索成本，提供正确的建议（用户事先了解自己的需求）</a:t>
            </a:r>
            <a:endParaRPr lang="en-US" altLang="zh-CN" sz="2000" b="1" dirty="0" smtClean="0">
              <a:ea typeface="+mn-ea"/>
              <a:cs typeface="+mn-cs"/>
            </a:endParaRPr>
          </a:p>
          <a:p>
            <a:pPr marL="381000" indent="-381000">
              <a:lnSpc>
                <a:spcPct val="90000"/>
              </a:lnSpc>
            </a:pPr>
            <a:r>
              <a:rPr lang="zh-CN" altLang="en-US" dirty="0" smtClean="0"/>
              <a:t>能够推荐意外的商品（从长尾中进行推荐，用户事先不知道其存在）</a:t>
            </a:r>
            <a:endParaRPr lang="en-US" dirty="0"/>
          </a:p>
          <a:p>
            <a:pPr marL="381000" indent="-381000">
              <a:lnSpc>
                <a:spcPct val="90000"/>
              </a:lnSpc>
            </a:pPr>
            <a:endParaRPr lang="en-US" dirty="0"/>
          </a:p>
          <a:p>
            <a:pPr marL="381000" indent="-381000">
              <a:lnSpc>
                <a:spcPct val="90000"/>
              </a:lnSpc>
            </a:pPr>
            <a:endParaRPr lang="en-US" dirty="0" smtClean="0"/>
          </a:p>
          <a:p>
            <a:pPr marL="781050" lvl="1" indent="-381000">
              <a:lnSpc>
                <a:spcPct val="90000"/>
              </a:lnSpc>
            </a:pPr>
            <a:endParaRPr lang="en-US" dirty="0" smtClean="0"/>
          </a:p>
          <a:p>
            <a:pPr marL="381000" indent="-381000">
              <a:lnSpc>
                <a:spcPct val="90000"/>
              </a:lnSpc>
            </a:pPr>
            <a:endParaRPr lang="en-US" dirty="0" smtClean="0"/>
          </a:p>
          <a:p>
            <a:pPr marL="781050" lvl="1" indent="-381000">
              <a:lnSpc>
                <a:spcPct val="90000"/>
              </a:lnSpc>
            </a:pPr>
            <a:endParaRPr lang="en-US" dirty="0" smtClean="0"/>
          </a:p>
        </p:txBody>
      </p:sp>
      <p:pic>
        <p:nvPicPr>
          <p:cNvPr id="4" name="Grafik 3" descr="long_tail_graph.gif"/>
          <p:cNvPicPr>
            <a:picLocks noChangeAspect="1"/>
          </p:cNvPicPr>
          <p:nvPr/>
        </p:nvPicPr>
        <p:blipFill>
          <a:blip r:embed="rId3" cstate="print"/>
          <a:srcRect/>
          <a:stretch>
            <a:fillRect/>
          </a:stretch>
        </p:blipFill>
        <p:spPr bwMode="auto">
          <a:xfrm>
            <a:off x="827584" y="3212977"/>
            <a:ext cx="4640107" cy="2736303"/>
          </a:xfrm>
          <a:prstGeom prst="rect">
            <a:avLst/>
          </a:prstGeom>
          <a:noFill/>
          <a:ln w="9525">
            <a:noFill/>
            <a:miter lim="800000"/>
            <a:headEnd/>
            <a:tailEnd/>
          </a:ln>
        </p:spPr>
      </p:pic>
      <p:sp>
        <p:nvSpPr>
          <p:cNvPr id="5" name="Inhaltsplatzhalter 2"/>
          <p:cNvSpPr txBox="1">
            <a:spLocks/>
          </p:cNvSpPr>
          <p:nvPr/>
        </p:nvSpPr>
        <p:spPr bwMode="auto">
          <a:xfrm>
            <a:off x="5868144" y="3138265"/>
            <a:ext cx="2627784" cy="29550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zh-CN" altLang="en-US" sz="1800" b="0" dirty="0" smtClean="0"/>
              <a:t>“推荐尚未广泛知晓但实际上用户可能会喜欢的物品”</a:t>
            </a:r>
            <a:endParaRPr lang="en-US" sz="1800" b="0" dirty="0" smtClean="0"/>
          </a:p>
          <a:p>
            <a:r>
              <a:rPr lang="en-US" altLang="zh-CN" sz="1800" b="0" dirty="0" smtClean="0"/>
              <a:t>20%</a:t>
            </a:r>
            <a:r>
              <a:rPr lang="zh-CN" altLang="en-US" sz="1800" b="0" dirty="0" smtClean="0"/>
              <a:t>的物品积聚了</a:t>
            </a:r>
            <a:r>
              <a:rPr lang="en-US" altLang="zh-CN" sz="1800" b="0" dirty="0" smtClean="0"/>
              <a:t>74%</a:t>
            </a:r>
            <a:r>
              <a:rPr lang="zh-CN" altLang="en-US" sz="1800" b="0" dirty="0" smtClean="0"/>
              <a:t>的好评</a:t>
            </a:r>
            <a:endParaRPr lang="en-US" sz="1800" b="0" dirty="0" smtClean="0"/>
          </a:p>
          <a:p>
            <a:r>
              <a:rPr lang="en-US" sz="1800" b="0" dirty="0" smtClean="0"/>
              <a:t> </a:t>
            </a:r>
            <a:r>
              <a:rPr lang="en-US" altLang="zh-CN" sz="1800" b="0" dirty="0" smtClean="0"/>
              <a:t>MovieLens</a:t>
            </a:r>
            <a:r>
              <a:rPr lang="zh-CN" altLang="en-US" sz="1800" b="0" dirty="0" smtClean="0"/>
              <a:t>数据集的</a:t>
            </a:r>
            <a:r>
              <a:rPr lang="en-US" altLang="zh-CN" sz="1800" b="0" dirty="0" smtClean="0"/>
              <a:t>10w</a:t>
            </a:r>
            <a:r>
              <a:rPr lang="zh-CN" altLang="en-US" sz="1800" b="0" dirty="0"/>
              <a:t>条评分</a:t>
            </a:r>
            <a:r>
              <a:rPr lang="zh-CN" altLang="en-US" sz="1800" b="0" dirty="0" smtClean="0"/>
              <a:t>记录中，评分</a:t>
            </a:r>
            <a:r>
              <a:rPr lang="en-US" altLang="zh-CN" sz="1800" b="0" dirty="0"/>
              <a:t>&gt; </a:t>
            </a:r>
            <a:r>
              <a:rPr lang="en-US" altLang="zh-CN" sz="1800" b="0" dirty="0" smtClean="0"/>
              <a:t>3</a:t>
            </a:r>
            <a:r>
              <a:rPr lang="zh-CN" altLang="en-US" sz="1800" b="0" dirty="0" smtClean="0"/>
              <a:t>的物品</a:t>
            </a:r>
            <a:endParaRPr lang="zh-CN" altLang="en-US" sz="1800" b="0" dirty="0"/>
          </a:p>
        </p:txBody>
      </p:sp>
    </p:spTree>
    <p:extLst>
      <p:ext uri="{BB962C8B-B14F-4D97-AF65-F5344CB8AC3E}">
        <p14:creationId xmlns="" xmlns:p14="http://schemas.microsoft.com/office/powerpoint/2010/main" val="34052866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基于内容的推荐：决策树</a:t>
            </a:r>
            <a:endParaRPr lang="en-US" dirty="0"/>
          </a:p>
        </p:txBody>
      </p:sp>
      <p:sp>
        <p:nvSpPr>
          <p:cNvPr id="3" name="Inhaltsplatzhalter 2"/>
          <p:cNvSpPr>
            <a:spLocks noGrp="1"/>
          </p:cNvSpPr>
          <p:nvPr>
            <p:ph idx="1"/>
          </p:nvPr>
        </p:nvSpPr>
        <p:spPr/>
        <p:txBody>
          <a:bodyPr/>
          <a:lstStyle/>
          <a:p>
            <a:r>
              <a:rPr lang="zh-CN" altLang="en-US" sz="1800" dirty="0" smtClean="0"/>
              <a:t>决策树用于推荐问题</a:t>
            </a:r>
            <a:endParaRPr lang="en-US" sz="1800" dirty="0" smtClean="0"/>
          </a:p>
          <a:p>
            <a:pPr lvl="1"/>
            <a:r>
              <a:rPr lang="zh-CN" altLang="en-US" sz="1600" dirty="0" smtClean="0"/>
              <a:t>树的内部节点标上物品特征（关键词）</a:t>
            </a:r>
            <a:endParaRPr lang="en-US" sz="1600" dirty="0" smtClean="0"/>
          </a:p>
          <a:p>
            <a:pPr lvl="1"/>
            <a:r>
              <a:rPr lang="zh-CN" altLang="en-US" sz="1600" dirty="0"/>
              <a:t>用于</a:t>
            </a:r>
            <a:r>
              <a:rPr lang="zh-CN" altLang="en-US" sz="1600" dirty="0" smtClean="0"/>
              <a:t>划分测试样本</a:t>
            </a:r>
            <a:endParaRPr lang="en-US" sz="1600" dirty="0" smtClean="0"/>
          </a:p>
          <a:p>
            <a:pPr lvl="2"/>
            <a:r>
              <a:rPr lang="zh-CN" altLang="en-US" sz="1400" b="1" dirty="0" smtClean="0"/>
              <a:t>关键词是否存在</a:t>
            </a:r>
            <a:endParaRPr lang="en-US" sz="1400" b="1" dirty="0" smtClean="0"/>
          </a:p>
          <a:p>
            <a:pPr lvl="1"/>
            <a:r>
              <a:rPr lang="zh-CN" altLang="en-US" sz="1600" dirty="0" smtClean="0"/>
              <a:t>在一个只有两类的基本设置下，叶子节点就是</a:t>
            </a:r>
            <a:endParaRPr lang="en-US" sz="1600" dirty="0" smtClean="0"/>
          </a:p>
          <a:p>
            <a:pPr lvl="2"/>
            <a:r>
              <a:rPr lang="zh-CN" altLang="en-US" sz="1400" b="1" dirty="0" smtClean="0"/>
              <a:t>感兴趣或者不感兴趣</a:t>
            </a:r>
            <a:endParaRPr lang="en-US" sz="1400" b="1" dirty="0" smtClean="0"/>
          </a:p>
          <a:p>
            <a:pPr lvl="1"/>
            <a:r>
              <a:rPr lang="zh-CN" altLang="en-US" sz="1600" dirty="0" smtClean="0"/>
              <a:t>决策树能够根据训练集自动构造</a:t>
            </a:r>
            <a:endParaRPr lang="en-US" sz="1600" dirty="0" smtClean="0"/>
          </a:p>
          <a:p>
            <a:pPr lvl="1"/>
            <a:r>
              <a:rPr lang="zh-CN" altLang="en-US" sz="1600" dirty="0" smtClean="0"/>
              <a:t>在特征数量小时效果最好，用元特征如作者姓名、种类</a:t>
            </a:r>
            <a:r>
              <a:rPr lang="en-US" altLang="zh-CN" sz="1600" dirty="0" smtClean="0"/>
              <a:t>……</a:t>
            </a:r>
            <a:r>
              <a:rPr lang="zh-CN" altLang="en-US" sz="1600" dirty="0" smtClean="0"/>
              <a:t>替代文档的</a:t>
            </a:r>
            <a:r>
              <a:rPr lang="en-US" altLang="zh-CN" sz="1600" dirty="0" smtClean="0"/>
              <a:t>TF-IDF</a:t>
            </a:r>
            <a:r>
              <a:rPr lang="zh-CN" altLang="en-US" sz="1600" dirty="0" smtClean="0"/>
              <a:t>表示法。特征数量多时，</a:t>
            </a:r>
            <a:r>
              <a:rPr lang="en-US" altLang="zh-CN" sz="1600" dirty="0" smtClean="0"/>
              <a:t>TF-IDF</a:t>
            </a:r>
            <a:r>
              <a:rPr lang="zh-CN" altLang="en-US" sz="1600" dirty="0" smtClean="0"/>
              <a:t>方法更适合</a:t>
            </a:r>
            <a:endParaRPr lang="en-US" sz="1600" dirty="0"/>
          </a:p>
        </p:txBody>
      </p:sp>
    </p:spTree>
    <p:extLst>
      <p:ext uri="{BB962C8B-B14F-4D97-AF65-F5344CB8AC3E}">
        <p14:creationId xmlns="" xmlns:p14="http://schemas.microsoft.com/office/powerpoint/2010/main" val="21447121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特征选择</a:t>
            </a:r>
            <a:endParaRPr lang="en-US" dirty="0"/>
          </a:p>
        </p:txBody>
      </p:sp>
      <p:sp>
        <p:nvSpPr>
          <p:cNvPr id="3" name="Inhaltsplatzhalter 2"/>
          <p:cNvSpPr>
            <a:spLocks noGrp="1"/>
          </p:cNvSpPr>
          <p:nvPr>
            <p:ph idx="1"/>
          </p:nvPr>
        </p:nvSpPr>
        <p:spPr/>
        <p:txBody>
          <a:bodyPr/>
          <a:lstStyle/>
          <a:p>
            <a:r>
              <a:rPr lang="zh-CN" altLang="en-US" sz="1800" dirty="0" smtClean="0"/>
              <a:t>基于内容推荐的所有技术都依赖于文档的向量表示。希望选择最具有代表性的词出来。某些词出现次数很少，误导分类器，属于噪声</a:t>
            </a:r>
            <a:endParaRPr lang="en-US" altLang="zh-CN" sz="1800" dirty="0" smtClean="0"/>
          </a:p>
          <a:p>
            <a:r>
              <a:rPr lang="zh-CN" altLang="en-US" sz="1800" dirty="0" smtClean="0"/>
              <a:t>有不同策略决定应该选用哪些特征</a:t>
            </a:r>
            <a:endParaRPr lang="en-US" sz="1800" dirty="0" smtClean="0"/>
          </a:p>
          <a:p>
            <a:pPr lvl="1"/>
            <a:r>
              <a:rPr lang="zh-CN" altLang="en-US" sz="1600" dirty="0" smtClean="0"/>
              <a:t>基于领域知识和</a:t>
            </a:r>
            <a:r>
              <a:rPr lang="en-US" altLang="zh-CN" sz="1600" dirty="0" smtClean="0"/>
              <a:t>WordNet</a:t>
            </a:r>
            <a:r>
              <a:rPr lang="zh-CN" altLang="en-US" sz="1600" dirty="0" smtClean="0"/>
              <a:t>中的词法信息的特征选择</a:t>
            </a:r>
            <a:r>
              <a:rPr lang="en-US" sz="1600" dirty="0" smtClean="0"/>
              <a:t> (Pazzani and Billsus 1997)</a:t>
            </a:r>
          </a:p>
          <a:p>
            <a:pPr lvl="1"/>
            <a:r>
              <a:rPr lang="zh-CN" altLang="en-US" sz="1600" dirty="0" smtClean="0"/>
              <a:t>基于频率的特征选择，删除“太稀少”和“太频繁”的词语</a:t>
            </a:r>
            <a:r>
              <a:rPr lang="en-US" sz="1600" dirty="0" smtClean="0"/>
              <a:t>(Chakrabarti 2002)</a:t>
            </a:r>
          </a:p>
          <a:p>
            <a:r>
              <a:rPr lang="zh-CN" altLang="en-US" sz="1800" dirty="0" smtClean="0"/>
              <a:t>决定关键词效用的典型衡量方法：如</a:t>
            </a:r>
            <a:r>
              <a:rPr lang="en-US" altLang="zh-CN" sz="1800" dirty="0" smtClean="0"/>
              <a:t>  X</a:t>
            </a:r>
            <a:r>
              <a:rPr lang="en-US" altLang="zh-CN" sz="1800" baseline="30000" dirty="0" smtClean="0"/>
              <a:t>2</a:t>
            </a:r>
            <a:r>
              <a:rPr lang="en-US" altLang="zh-CN" sz="1800" dirty="0" smtClean="0"/>
              <a:t> </a:t>
            </a:r>
            <a:r>
              <a:rPr lang="zh-CN" altLang="en-US" sz="1800" dirty="0" smtClean="0"/>
              <a:t>检验或</a:t>
            </a:r>
            <a:r>
              <a:rPr lang="en-US" altLang="zh-CN" sz="1800" dirty="0" smtClean="0"/>
              <a:t>Fisher</a:t>
            </a:r>
            <a:r>
              <a:rPr lang="zh-CN" altLang="en-US" sz="1800" dirty="0" smtClean="0"/>
              <a:t>判别指标</a:t>
            </a:r>
            <a:endParaRPr lang="en-US" altLang="zh-CN" sz="1800" dirty="0" smtClean="0"/>
          </a:p>
          <a:p>
            <a:pPr lvl="1"/>
            <a:r>
              <a:rPr lang="en-US" altLang="zh-CN" sz="1600" dirty="0" smtClean="0"/>
              <a:t>X</a:t>
            </a:r>
            <a:r>
              <a:rPr lang="en-US" altLang="zh-CN" sz="1600" baseline="30000" dirty="0" smtClean="0"/>
              <a:t>2</a:t>
            </a:r>
            <a:r>
              <a:rPr lang="en-US" altLang="zh-CN" sz="1600" dirty="0" smtClean="0"/>
              <a:t> </a:t>
            </a:r>
            <a:r>
              <a:rPr lang="zh-CN" altLang="en-US" sz="1600" dirty="0" smtClean="0"/>
              <a:t>检验是检测两个事件是否不相关的标准统计方法。在特征选择中，该方法根据训练数据分析某种分类结果是否与某个具体词的出现有联系。如果能发现某个词在统计上极为相关，就可以把这个词放在特征向量中用作分类。</a:t>
            </a:r>
            <a:endParaRPr lang="en-US" sz="1600" dirty="0"/>
          </a:p>
        </p:txBody>
      </p:sp>
    </p:spTree>
    <p:extLst>
      <p:ext uri="{BB962C8B-B14F-4D97-AF65-F5344CB8AC3E}">
        <p14:creationId xmlns:p14="http://schemas.microsoft.com/office/powerpoint/2010/main" xmlns="" val="17979545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基于内容的推荐方法的局限</a:t>
            </a:r>
            <a:endParaRPr lang="en-US" dirty="0"/>
          </a:p>
        </p:txBody>
      </p:sp>
      <p:sp>
        <p:nvSpPr>
          <p:cNvPr id="3" name="Inhaltsplatzhalter 2"/>
          <p:cNvSpPr>
            <a:spLocks noGrp="1"/>
          </p:cNvSpPr>
          <p:nvPr>
            <p:ph idx="1"/>
          </p:nvPr>
        </p:nvSpPr>
        <p:spPr/>
        <p:txBody>
          <a:bodyPr/>
          <a:lstStyle/>
          <a:p>
            <a:r>
              <a:rPr lang="zh-CN" altLang="en-US" sz="1800" dirty="0" smtClean="0"/>
              <a:t>关键词</a:t>
            </a:r>
            <a:r>
              <a:rPr lang="zh-CN" altLang="en-US" sz="1800" dirty="0"/>
              <a:t>本身可能不足以</a:t>
            </a:r>
            <a:r>
              <a:rPr lang="zh-CN" altLang="en-US" sz="1800" dirty="0" smtClean="0"/>
              <a:t>判断</a:t>
            </a:r>
            <a:r>
              <a:rPr lang="zh-CN" altLang="en-US" sz="1800" dirty="0"/>
              <a:t>文档或</a:t>
            </a:r>
            <a:r>
              <a:rPr lang="zh-CN" altLang="en-US" sz="1800" dirty="0" smtClean="0"/>
              <a:t>网页的质量</a:t>
            </a:r>
            <a:r>
              <a:rPr lang="en-US" altLang="zh-CN" sz="1800" dirty="0" smtClean="0"/>
              <a:t>/</a:t>
            </a:r>
            <a:r>
              <a:rPr lang="zh-CN" altLang="en-US" sz="1800" dirty="0" smtClean="0"/>
              <a:t>相关性，还需要考虑</a:t>
            </a:r>
            <a:endParaRPr lang="en-US" sz="1800" dirty="0"/>
          </a:p>
          <a:p>
            <a:pPr lvl="2"/>
            <a:r>
              <a:rPr lang="zh-CN" altLang="en-US" sz="1600" dirty="0" smtClean="0"/>
              <a:t>时效性</a:t>
            </a:r>
            <a:endParaRPr lang="en-US" altLang="zh-CN" sz="1600" dirty="0" smtClean="0"/>
          </a:p>
          <a:p>
            <a:pPr lvl="2"/>
            <a:r>
              <a:rPr lang="zh-CN" altLang="en-US" sz="1600" dirty="0" smtClean="0"/>
              <a:t>可用性</a:t>
            </a:r>
            <a:endParaRPr lang="en-US" altLang="zh-CN" sz="1600" dirty="0" smtClean="0"/>
          </a:p>
          <a:p>
            <a:pPr lvl="2"/>
            <a:r>
              <a:rPr lang="zh-CN" altLang="en-US" sz="1600" dirty="0" smtClean="0"/>
              <a:t>美观</a:t>
            </a:r>
            <a:endParaRPr lang="en-US" altLang="zh-CN" sz="1600" dirty="0" smtClean="0"/>
          </a:p>
          <a:p>
            <a:pPr lvl="2"/>
            <a:r>
              <a:rPr lang="zh-CN" altLang="en-US" sz="1600" dirty="0" smtClean="0"/>
              <a:t>写作风格</a:t>
            </a:r>
            <a:endParaRPr lang="en-US" altLang="zh-CN" sz="1600" dirty="0" smtClean="0"/>
          </a:p>
          <a:p>
            <a:pPr marL="342900" lvl="2" indent="-342900">
              <a:spcBef>
                <a:spcPts val="1200"/>
              </a:spcBef>
            </a:pPr>
            <a:r>
              <a:rPr lang="zh-CN" altLang="en-US" sz="1800" b="1" dirty="0" smtClean="0">
                <a:ea typeface="+mn-ea"/>
                <a:cs typeface="+mn-cs"/>
              </a:rPr>
              <a:t>特征个数被限制</a:t>
            </a:r>
            <a:endParaRPr lang="en-US" altLang="en-US" sz="1800" b="1" dirty="0" smtClean="0">
              <a:ea typeface="+mn-ea"/>
              <a:cs typeface="+mn-cs"/>
            </a:endParaRPr>
          </a:p>
          <a:p>
            <a:pPr marL="342900" lvl="2" indent="-342900">
              <a:spcBef>
                <a:spcPts val="1200"/>
              </a:spcBef>
            </a:pPr>
            <a:r>
              <a:rPr lang="zh-CN" altLang="en-US" sz="1800" b="1" dirty="0" smtClean="0">
                <a:ea typeface="+mn-ea"/>
                <a:cs typeface="+mn-cs"/>
              </a:rPr>
              <a:t>特征不能被自动抽取（多媒体）</a:t>
            </a:r>
            <a:endParaRPr lang="en-US" altLang="en-US" sz="1800" b="1" dirty="0" smtClean="0">
              <a:ea typeface="+mn-ea"/>
              <a:cs typeface="+mn-cs"/>
            </a:endParaRPr>
          </a:p>
          <a:p>
            <a:r>
              <a:rPr lang="zh-CN" altLang="en-US" sz="1800" dirty="0" smtClean="0"/>
              <a:t>必须有等待阶段</a:t>
            </a:r>
            <a:endParaRPr lang="en-US" sz="1800" dirty="0"/>
          </a:p>
          <a:p>
            <a:pPr lvl="2"/>
            <a:r>
              <a:rPr lang="zh-CN" altLang="en-US" sz="1600" dirty="0" smtClean="0"/>
              <a:t>需要训练数据</a:t>
            </a:r>
            <a:endParaRPr lang="en-US" sz="1600" dirty="0"/>
          </a:p>
          <a:p>
            <a:pPr lvl="2"/>
            <a:r>
              <a:rPr lang="en-US" altLang="zh-CN" sz="1600" dirty="0" smtClean="0"/>
              <a:t>Web </a:t>
            </a:r>
            <a:r>
              <a:rPr lang="en-US" altLang="zh-CN" sz="1600" dirty="0"/>
              <a:t>2.0</a:t>
            </a:r>
            <a:r>
              <a:rPr lang="en-US" altLang="zh-CN" sz="1600" dirty="0" smtClean="0"/>
              <a:t>:</a:t>
            </a:r>
            <a:r>
              <a:rPr lang="zh-CN" altLang="en-US" sz="1600" dirty="0"/>
              <a:t>用其他来源</a:t>
            </a:r>
            <a:r>
              <a:rPr lang="zh-CN" altLang="en-US" sz="1600" dirty="0" smtClean="0"/>
              <a:t>学习用户偏好</a:t>
            </a:r>
            <a:endParaRPr lang="en-US" sz="1600" dirty="0"/>
          </a:p>
          <a:p>
            <a:r>
              <a:rPr lang="zh-CN" altLang="en-US" sz="1800" dirty="0" smtClean="0"/>
              <a:t>过度专门化，缺乏新颖性</a:t>
            </a:r>
            <a:endParaRPr lang="en-US" sz="1800" dirty="0"/>
          </a:p>
          <a:p>
            <a:pPr lvl="2"/>
            <a:r>
              <a:rPr lang="zh-CN" altLang="en-US" sz="1600" dirty="0" smtClean="0"/>
              <a:t>算法</a:t>
            </a:r>
            <a:r>
              <a:rPr lang="zh-CN" altLang="en-US" sz="1600" dirty="0"/>
              <a:t>倾向于提出</a:t>
            </a:r>
            <a:r>
              <a:rPr lang="zh-CN" altLang="en-US" sz="1600" dirty="0" smtClean="0"/>
              <a:t>“更多相同的”</a:t>
            </a:r>
            <a:endParaRPr lang="en-US" sz="1600" dirty="0"/>
          </a:p>
          <a:p>
            <a:pPr lvl="2"/>
            <a:r>
              <a:rPr lang="zh-CN" altLang="en-US" sz="1600" dirty="0" smtClean="0"/>
              <a:t>或者：过于类似的新闻条目</a:t>
            </a:r>
            <a:endParaRPr lang="en-US" sz="1600" dirty="0"/>
          </a:p>
        </p:txBody>
      </p:sp>
    </p:spTree>
    <p:extLst>
      <p:ext uri="{BB962C8B-B14F-4D97-AF65-F5344CB8AC3E}">
        <p14:creationId xmlns="" xmlns:p14="http://schemas.microsoft.com/office/powerpoint/2010/main" val="41154557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基于内容的推荐方法：总结</a:t>
            </a:r>
            <a:endParaRPr lang="de-DE" dirty="0"/>
          </a:p>
        </p:txBody>
      </p:sp>
      <p:sp>
        <p:nvSpPr>
          <p:cNvPr id="3" name="Inhaltsplatzhalter 2"/>
          <p:cNvSpPr>
            <a:spLocks noGrp="1"/>
          </p:cNvSpPr>
          <p:nvPr>
            <p:ph idx="1"/>
          </p:nvPr>
        </p:nvSpPr>
        <p:spPr/>
        <p:txBody>
          <a:bodyPr/>
          <a:lstStyle/>
          <a:p>
            <a:r>
              <a:rPr lang="zh-CN" altLang="en-US" sz="1800" b="0" dirty="0" smtClean="0"/>
              <a:t>相较于协同过滤方法，基于内容的方法不需要借助用户群体信息</a:t>
            </a:r>
            <a:endParaRPr lang="en-US" sz="1800" b="0" dirty="0" smtClean="0"/>
          </a:p>
          <a:p>
            <a:r>
              <a:rPr lang="zh-CN" altLang="en-US" sz="1800" b="0" dirty="0"/>
              <a:t>当前</a:t>
            </a:r>
            <a:r>
              <a:rPr lang="zh-CN" altLang="en-US" sz="1800" b="0" dirty="0" smtClean="0"/>
              <a:t>的方法都是基于用户显式或隐式的反馈学习出用户偏好的模型</a:t>
            </a:r>
            <a:endParaRPr lang="de-DE" sz="1800" b="0" dirty="0" smtClean="0"/>
          </a:p>
          <a:p>
            <a:pPr lvl="1"/>
            <a:r>
              <a:rPr lang="zh-CN" altLang="en-US" sz="1600" dirty="0" smtClean="0"/>
              <a:t>从用户行为中获取隐式反馈是一个难题</a:t>
            </a:r>
            <a:endParaRPr lang="de-DE" sz="1600" b="0" dirty="0" smtClean="0"/>
          </a:p>
          <a:p>
            <a:r>
              <a:rPr lang="zh-CN" altLang="en-US" sz="1800" b="0" dirty="0" smtClean="0"/>
              <a:t>评估表明，机器学习技术有助于提高推荐</a:t>
            </a:r>
            <a:r>
              <a:rPr lang="zh-CN" altLang="en-US" sz="1800" b="0" dirty="0"/>
              <a:t>精</a:t>
            </a:r>
            <a:r>
              <a:rPr lang="zh-CN" altLang="en-US" sz="1800" b="0" dirty="0" smtClean="0"/>
              <a:t>准度</a:t>
            </a:r>
            <a:endParaRPr lang="de-DE" sz="1800" b="0" dirty="0" smtClean="0"/>
          </a:p>
          <a:p>
            <a:pPr lvl="1"/>
            <a:r>
              <a:rPr lang="zh-CN" altLang="en-US" sz="1600" b="0" dirty="0" smtClean="0"/>
              <a:t>这些技术无需要借助用户群体信息</a:t>
            </a:r>
            <a:endParaRPr lang="en-US" sz="1600" b="0" dirty="0" smtClean="0"/>
          </a:p>
          <a:p>
            <a:r>
              <a:rPr lang="zh-CN" altLang="en-US" sz="1800" b="0" dirty="0"/>
              <a:t>风险</a:t>
            </a:r>
            <a:r>
              <a:rPr lang="zh-CN" altLang="en-US" sz="1800" b="0" dirty="0" smtClean="0"/>
              <a:t>存在</a:t>
            </a:r>
            <a:r>
              <a:rPr lang="zh-CN" altLang="en-US" sz="1800" b="0" dirty="0"/>
              <a:t>于</a:t>
            </a:r>
            <a:r>
              <a:rPr lang="zh-CN" altLang="en-US" sz="1800" b="0" dirty="0" smtClean="0"/>
              <a:t>推荐</a:t>
            </a:r>
            <a:r>
              <a:rPr lang="zh-CN" altLang="en-US" sz="1800" b="0" dirty="0"/>
              <a:t>列表包含太多类似的物品</a:t>
            </a:r>
            <a:endParaRPr lang="en-US" sz="1800" b="0" dirty="0"/>
          </a:p>
          <a:p>
            <a:pPr lvl="1"/>
            <a:r>
              <a:rPr lang="zh-CN" altLang="en-US" sz="1600" b="0" dirty="0" smtClean="0"/>
              <a:t>所有学习技术都需要一定数量的训练数据</a:t>
            </a:r>
            <a:endParaRPr lang="en-US" sz="1600" b="0" dirty="0" smtClean="0"/>
          </a:p>
          <a:p>
            <a:pPr lvl="1"/>
            <a:r>
              <a:rPr lang="zh-CN" altLang="en-US" sz="1600" b="0" dirty="0" smtClean="0"/>
              <a:t>一些方法倾向于过度拟合训练数据</a:t>
            </a:r>
            <a:endParaRPr lang="en-US" sz="1600" b="0" dirty="0" smtClean="0"/>
          </a:p>
          <a:p>
            <a:r>
              <a:rPr lang="zh-CN" altLang="en-US" b="0" dirty="0" smtClean="0"/>
              <a:t>商业领域几乎没有纯粹的基于内容的推荐系统</a:t>
            </a:r>
            <a:endParaRPr lang="de-DE" dirty="0"/>
          </a:p>
        </p:txBody>
      </p:sp>
    </p:spTree>
    <p:extLst>
      <p:ext uri="{BB962C8B-B14F-4D97-AF65-F5344CB8AC3E}">
        <p14:creationId xmlns="" xmlns:p14="http://schemas.microsoft.com/office/powerpoint/2010/main" val="8187263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827584" y="3284984"/>
            <a:ext cx="7390604" cy="646331"/>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3600" dirty="0" smtClean="0">
                <a:ln>
                  <a:prstDash val="solid"/>
                </a:ln>
                <a:solidFill>
                  <a:srgbClr val="FF0000"/>
                </a:solidFill>
                <a:latin typeface="Calibri" pitchFamily="34" charset="0"/>
              </a:rPr>
              <a:t>基于知识的推荐</a:t>
            </a:r>
            <a:endParaRPr lang="en-US" sz="3600" dirty="0">
              <a:ln>
                <a:prstDash val="solid"/>
              </a:ln>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基本</a:t>
            </a:r>
            <a:r>
              <a:rPr lang="en-US" altLang="zh-CN" dirty="0" smtClean="0"/>
              <a:t>I </a:t>
            </a:r>
            <a:r>
              <a:rPr lang="en-US" altLang="zh-CN" dirty="0"/>
              <a:t>/ </a:t>
            </a:r>
            <a:r>
              <a:rPr lang="en-US" altLang="zh-CN" dirty="0" smtClean="0"/>
              <a:t>O</a:t>
            </a:r>
            <a:r>
              <a:rPr lang="zh-CN" altLang="en-US" dirty="0" smtClean="0"/>
              <a:t>关系</a:t>
            </a:r>
            <a:endParaRPr lang="en-US" dirty="0" smtClean="0"/>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4351" name="Grafik 5" descr="Box.png"/>
            <p:cNvPicPr>
              <a:picLocks noChangeAspect="1"/>
            </p:cNvPicPr>
            <p:nvPr/>
          </p:nvPicPr>
          <p:blipFill>
            <a:blip r:embed="rId3" cstate="print"/>
            <a:srcRect/>
            <a:stretch>
              <a:fillRect/>
            </a:stretch>
          </p:blipFill>
          <p:spPr bwMode="auto">
            <a:xfrm>
              <a:off x="4786314" y="3214686"/>
              <a:ext cx="1643074" cy="1365016"/>
            </a:xfrm>
            <a:prstGeom prst="rect">
              <a:avLst/>
            </a:prstGeom>
            <a:noFill/>
            <a:ln w="9525">
              <a:noFill/>
              <a:miter lim="800000"/>
              <a:headEnd/>
              <a:tailEnd/>
            </a:ln>
          </p:spPr>
        </p:pic>
        <p:pic>
          <p:nvPicPr>
            <p:cNvPr id="14352" name="Grafik 6" descr="Outputarrow.png"/>
            <p:cNvPicPr>
              <a:picLocks noChangeAspect="1"/>
            </p:cNvPicPr>
            <p:nvPr/>
          </p:nvPicPr>
          <p:blipFill>
            <a:blip r:embed="rId4" cstate="print"/>
            <a:srcRect/>
            <a:stretch>
              <a:fillRect/>
            </a:stretch>
          </p:blipFill>
          <p:spPr bwMode="auto">
            <a:xfrm>
              <a:off x="6215074" y="3500438"/>
              <a:ext cx="1129063" cy="219072"/>
            </a:xfrm>
            <a:prstGeom prst="rect">
              <a:avLst/>
            </a:prstGeom>
            <a:noFill/>
            <a:ln w="9525">
              <a:noFill/>
              <a:miter lim="800000"/>
              <a:headEnd/>
              <a:tailEnd/>
            </a:ln>
          </p:spPr>
        </p:pic>
        <p:pic>
          <p:nvPicPr>
            <p:cNvPr id="14353" name="Grafik 7" descr="Output.png"/>
            <p:cNvPicPr>
              <a:picLocks noChangeAspect="1"/>
            </p:cNvPicPr>
            <p:nvPr/>
          </p:nvPicPr>
          <p:blipFill>
            <a:blip r:embed="rId5" cstate="print"/>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698500" y="1643063"/>
            <a:ext cx="3659188" cy="1296987"/>
            <a:chOff x="699167" y="1643050"/>
            <a:chExt cx="3658519" cy="1297164"/>
          </a:xfrm>
        </p:grpSpPr>
        <p:pic>
          <p:nvPicPr>
            <p:cNvPr id="14349" name="Grafik 10" descr="UM.png"/>
            <p:cNvPicPr>
              <a:picLocks noChangeAspect="1"/>
            </p:cNvPicPr>
            <p:nvPr/>
          </p:nvPicPr>
          <p:blipFill>
            <a:blip r:embed="rId6" cstate="print"/>
            <a:srcRect/>
            <a:stretch>
              <a:fillRect/>
            </a:stretch>
          </p:blipFill>
          <p:spPr bwMode="auto">
            <a:xfrm>
              <a:off x="699167" y="1643050"/>
              <a:ext cx="1801131" cy="967050"/>
            </a:xfrm>
            <a:prstGeom prst="rect">
              <a:avLst/>
            </a:prstGeom>
            <a:noFill/>
            <a:ln w="9525">
              <a:noFill/>
              <a:miter lim="800000"/>
              <a:headEnd/>
              <a:tailEnd/>
            </a:ln>
          </p:spPr>
        </p:pic>
        <p:pic>
          <p:nvPicPr>
            <p:cNvPr id="14350" name="Grafik 11" descr="UMarrow.png"/>
            <p:cNvPicPr>
              <a:picLocks noChangeAspect="1"/>
            </p:cNvPicPr>
            <p:nvPr/>
          </p:nvPicPr>
          <p:blipFill>
            <a:blip r:embed="rId7" cstate="print"/>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23"/>
          <p:cNvGrpSpPr>
            <a:grpSpLocks/>
          </p:cNvGrpSpPr>
          <p:nvPr/>
        </p:nvGrpSpPr>
        <p:grpSpPr bwMode="auto">
          <a:xfrm>
            <a:off x="714375" y="3857625"/>
            <a:ext cx="3143250" cy="739775"/>
            <a:chOff x="714348" y="3857628"/>
            <a:chExt cx="3143272" cy="739014"/>
          </a:xfrm>
        </p:grpSpPr>
        <p:pic>
          <p:nvPicPr>
            <p:cNvPr id="14347" name="Grafik 21" descr="PM.png"/>
            <p:cNvPicPr>
              <a:picLocks noChangeAspect="1"/>
            </p:cNvPicPr>
            <p:nvPr/>
          </p:nvPicPr>
          <p:blipFill>
            <a:blip r:embed="rId8" cstate="print"/>
            <a:srcRect/>
            <a:stretch>
              <a:fillRect/>
            </a:stretch>
          </p:blipFill>
          <p:spPr bwMode="auto">
            <a:xfrm>
              <a:off x="714348" y="3857628"/>
              <a:ext cx="1785950" cy="739014"/>
            </a:xfrm>
            <a:prstGeom prst="rect">
              <a:avLst/>
            </a:prstGeom>
            <a:noFill/>
            <a:ln w="9525">
              <a:noFill/>
              <a:miter lim="800000"/>
              <a:headEnd/>
              <a:tailEnd/>
            </a:ln>
          </p:spPr>
        </p:pic>
        <p:pic>
          <p:nvPicPr>
            <p:cNvPr id="14348" name="Grafik 22" descr="PMarrow.png"/>
            <p:cNvPicPr>
              <a:picLocks noChangeAspect="1"/>
            </p:cNvPicPr>
            <p:nvPr/>
          </p:nvPicPr>
          <p:blipFill>
            <a:blip r:embed="rId9" cstate="print"/>
            <a:srcRect/>
            <a:stretch>
              <a:fillRect/>
            </a:stretch>
          </p:blipFill>
          <p:spPr bwMode="auto">
            <a:xfrm>
              <a:off x="2714612" y="3929066"/>
              <a:ext cx="1143008" cy="285752"/>
            </a:xfrm>
            <a:prstGeom prst="rect">
              <a:avLst/>
            </a:prstGeom>
            <a:noFill/>
            <a:ln w="9525">
              <a:noFill/>
              <a:miter lim="800000"/>
              <a:headEnd/>
              <a:tailEnd/>
            </a:ln>
          </p:spPr>
        </p:pic>
      </p:grpSp>
      <p:sp>
        <p:nvSpPr>
          <p:cNvPr id="14342" name="Rechteck 24"/>
          <p:cNvSpPr>
            <a:spLocks noChangeArrowheads="1"/>
          </p:cNvSpPr>
          <p:nvPr/>
        </p:nvSpPr>
        <p:spPr bwMode="auto">
          <a:xfrm>
            <a:off x="4429125" y="1643063"/>
            <a:ext cx="4572000" cy="707886"/>
          </a:xfrm>
          <a:prstGeom prst="rect">
            <a:avLst/>
          </a:prstGeom>
          <a:noFill/>
          <a:ln w="9525">
            <a:noFill/>
            <a:miter lim="800000"/>
            <a:headEnd/>
            <a:tailEnd/>
          </a:ln>
        </p:spPr>
        <p:txBody>
          <a:bodyPr>
            <a:spAutoFit/>
          </a:bodyPr>
          <a:lstStyle/>
          <a:p>
            <a:r>
              <a:rPr lang="zh-CN" altLang="en-US" sz="2000" dirty="0">
                <a:solidFill>
                  <a:srgbClr val="003366"/>
                </a:solidFill>
                <a:latin typeface="Calibri" pitchFamily="34" charset="0"/>
              </a:rPr>
              <a:t>基于知识：“根据我的需要告诉我适合什么”</a:t>
            </a:r>
            <a:endParaRPr lang="en-US" altLang="zh-CN" sz="2000" dirty="0">
              <a:solidFill>
                <a:srgbClr val="003366"/>
              </a:solidFill>
              <a:latin typeface="Calibri" pitchFamily="34" charset="0"/>
            </a:endParaRPr>
          </a:p>
        </p:txBody>
      </p:sp>
      <p:grpSp>
        <p:nvGrpSpPr>
          <p:cNvPr id="5" name="Gruppieren 27"/>
          <p:cNvGrpSpPr>
            <a:grpSpLocks/>
          </p:cNvGrpSpPr>
          <p:nvPr/>
        </p:nvGrpSpPr>
        <p:grpSpPr bwMode="auto">
          <a:xfrm>
            <a:off x="750888" y="4500563"/>
            <a:ext cx="3349625" cy="1357312"/>
            <a:chOff x="751620" y="4500570"/>
            <a:chExt cx="3348404" cy="1357322"/>
          </a:xfrm>
        </p:grpSpPr>
        <p:pic>
          <p:nvPicPr>
            <p:cNvPr id="14345" name="Grafik 25" descr="KM.png"/>
            <p:cNvPicPr>
              <a:picLocks noChangeAspect="1"/>
            </p:cNvPicPr>
            <p:nvPr/>
          </p:nvPicPr>
          <p:blipFill>
            <a:blip r:embed="rId10" cstate="print"/>
            <a:srcRect/>
            <a:stretch>
              <a:fillRect/>
            </a:stretch>
          </p:blipFill>
          <p:spPr bwMode="auto">
            <a:xfrm>
              <a:off x="751620" y="5000636"/>
              <a:ext cx="1677240" cy="857256"/>
            </a:xfrm>
            <a:prstGeom prst="rect">
              <a:avLst/>
            </a:prstGeom>
            <a:noFill/>
            <a:ln w="9525">
              <a:noFill/>
              <a:miter lim="800000"/>
              <a:headEnd/>
              <a:tailEnd/>
            </a:ln>
          </p:spPr>
        </p:pic>
        <p:pic>
          <p:nvPicPr>
            <p:cNvPr id="14346" name="Grafik 26" descr="KMarrow.png"/>
            <p:cNvPicPr>
              <a:picLocks noChangeAspect="1"/>
            </p:cNvPicPr>
            <p:nvPr/>
          </p:nvPicPr>
          <p:blipFill>
            <a:blip r:embed="rId11" cstate="print"/>
            <a:srcRect/>
            <a:stretch>
              <a:fillRect/>
            </a:stretch>
          </p:blipFill>
          <p:spPr bwMode="auto">
            <a:xfrm>
              <a:off x="2428860" y="4500570"/>
              <a:ext cx="1671164" cy="1047752"/>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smtClean="0"/>
              <a:t>为什么需要基于知识的推荐系统？</a:t>
            </a:r>
            <a:endParaRPr lang="en-US" dirty="0" smtClean="0"/>
          </a:p>
        </p:txBody>
      </p:sp>
      <p:sp>
        <p:nvSpPr>
          <p:cNvPr id="19459" name="Rectangle 3"/>
          <p:cNvSpPr>
            <a:spLocks noGrp="1" noChangeArrowheads="1"/>
          </p:cNvSpPr>
          <p:nvPr>
            <p:ph type="body" idx="1"/>
          </p:nvPr>
        </p:nvSpPr>
        <p:spPr/>
        <p:txBody>
          <a:bodyPr/>
          <a:lstStyle/>
          <a:p>
            <a:r>
              <a:rPr lang="zh-CN" altLang="en-US" dirty="0" smtClean="0"/>
              <a:t>物品可用的评分数据很少，人们不会频繁购买房屋、汽车等</a:t>
            </a:r>
            <a:endParaRPr lang="en-US" dirty="0" smtClean="0"/>
          </a:p>
          <a:p>
            <a:endParaRPr lang="en-US" dirty="0" smtClean="0"/>
          </a:p>
          <a:p>
            <a:endParaRPr lang="en-US" dirty="0" smtClean="0"/>
          </a:p>
          <a:p>
            <a:endParaRPr lang="en-US" dirty="0" smtClean="0"/>
          </a:p>
          <a:p>
            <a:endParaRPr lang="en-US" dirty="0" smtClean="0"/>
          </a:p>
          <a:p>
            <a:r>
              <a:rPr lang="zh-CN" altLang="en-US" dirty="0" smtClean="0"/>
              <a:t>时间跨度因素的作用很重要</a:t>
            </a:r>
            <a:endParaRPr lang="en-US" dirty="0" smtClean="0"/>
          </a:p>
          <a:p>
            <a:pPr lvl="1"/>
            <a:r>
              <a:rPr lang="en-US" dirty="0" smtClean="0"/>
              <a:t>5</a:t>
            </a:r>
            <a:r>
              <a:rPr lang="zh-CN" altLang="en-US" dirty="0" smtClean="0"/>
              <a:t>年前对计算机的评分对基于内容的推荐来说就不合适了</a:t>
            </a:r>
            <a:endParaRPr lang="en-US" dirty="0" smtClean="0"/>
          </a:p>
          <a:p>
            <a:pPr lvl="1"/>
            <a:r>
              <a:rPr lang="zh-CN" altLang="en-US" dirty="0" smtClean="0"/>
              <a:t>对汽车和房屋的偏好也会随着用户生活方式或家庭情况发生变化</a:t>
            </a:r>
            <a:endParaRPr lang="en-US" dirty="0" smtClean="0"/>
          </a:p>
          <a:p>
            <a:r>
              <a:rPr lang="zh-CN" altLang="en-US" dirty="0" smtClean="0"/>
              <a:t>在一些更为复杂的产品领域，消费者希望明确定义他们的需求</a:t>
            </a:r>
            <a:endParaRPr lang="en-US" dirty="0" smtClean="0"/>
          </a:p>
          <a:p>
            <a:pPr lvl="1"/>
            <a:r>
              <a:rPr lang="zh-CN" altLang="en-US" dirty="0" smtClean="0"/>
              <a:t>比如，明确指出“车的颜色应该是黑的”</a:t>
            </a:r>
            <a:r>
              <a:rPr lang="en-US" altLang="zh-CN" dirty="0" smtClean="0"/>
              <a:t>,”</a:t>
            </a:r>
            <a:r>
              <a:rPr lang="zh-CN" altLang="en-US" dirty="0" smtClean="0"/>
              <a:t>最高价是</a:t>
            </a:r>
            <a:r>
              <a:rPr lang="en-US" altLang="zh-CN" dirty="0" smtClean="0"/>
              <a:t>X”</a:t>
            </a:r>
            <a:r>
              <a:rPr lang="zh-CN" altLang="en-US" dirty="0" smtClean="0"/>
              <a:t>等</a:t>
            </a:r>
            <a:endParaRPr lang="en-US" dirty="0" smtClean="0"/>
          </a:p>
          <a:p>
            <a:pPr lvl="1"/>
            <a:endParaRPr lang="en-US" dirty="0" smtClean="0"/>
          </a:p>
        </p:txBody>
      </p:sp>
      <p:pic>
        <p:nvPicPr>
          <p:cNvPr id="138242" name="Picture 2"/>
          <p:cNvPicPr>
            <a:picLocks noChangeAspect="1" noChangeArrowheads="1"/>
          </p:cNvPicPr>
          <p:nvPr/>
        </p:nvPicPr>
        <p:blipFill>
          <a:blip r:embed="rId3" cstate="print"/>
          <a:srcRect/>
          <a:stretch>
            <a:fillRect/>
          </a:stretch>
        </p:blipFill>
        <p:spPr bwMode="auto">
          <a:xfrm>
            <a:off x="4716016" y="2185402"/>
            <a:ext cx="2232248" cy="1387614"/>
          </a:xfrm>
          <a:prstGeom prst="rect">
            <a:avLst/>
          </a:prstGeom>
          <a:noFill/>
          <a:ln w="9525">
            <a:noFill/>
            <a:miter lim="800000"/>
            <a:headEnd/>
            <a:tailEnd/>
          </a:ln>
        </p:spPr>
      </p:pic>
      <p:pic>
        <p:nvPicPr>
          <p:cNvPr id="138245" name="Picture 5"/>
          <p:cNvPicPr>
            <a:picLocks noChangeAspect="1" noChangeArrowheads="1"/>
          </p:cNvPicPr>
          <p:nvPr/>
        </p:nvPicPr>
        <p:blipFill>
          <a:blip r:embed="rId4" cstate="print"/>
          <a:srcRect/>
          <a:stretch>
            <a:fillRect/>
          </a:stretch>
        </p:blipFill>
        <p:spPr bwMode="auto">
          <a:xfrm>
            <a:off x="1835696" y="2180862"/>
            <a:ext cx="2088232" cy="139215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smtClean="0"/>
              <a:t>基于知识的推荐系统：</a:t>
            </a:r>
            <a:endParaRPr lang="en-US" dirty="0" smtClean="0"/>
          </a:p>
        </p:txBody>
      </p:sp>
      <p:sp>
        <p:nvSpPr>
          <p:cNvPr id="19459" name="Rectangle 3"/>
          <p:cNvSpPr>
            <a:spLocks noGrp="1" noChangeArrowheads="1"/>
          </p:cNvSpPr>
          <p:nvPr>
            <p:ph type="body" idx="1"/>
          </p:nvPr>
        </p:nvSpPr>
        <p:spPr/>
        <p:txBody>
          <a:bodyPr/>
          <a:lstStyle/>
          <a:p>
            <a:r>
              <a:rPr lang="zh-CN" altLang="en-US" dirty="0" smtClean="0"/>
              <a:t>两种基本类型</a:t>
            </a:r>
            <a:endParaRPr lang="en-US" altLang="zh-CN" dirty="0" smtClean="0"/>
          </a:p>
          <a:p>
            <a:pPr lvl="1"/>
            <a:r>
              <a:rPr lang="zh-CN" altLang="en-US" dirty="0" smtClean="0">
                <a:solidFill>
                  <a:srgbClr val="FF0000"/>
                </a:solidFill>
              </a:rPr>
              <a:t>基于约束</a:t>
            </a:r>
            <a:endParaRPr lang="en-US" dirty="0" smtClean="0">
              <a:solidFill>
                <a:srgbClr val="FF0000"/>
              </a:solidFill>
            </a:endParaRPr>
          </a:p>
          <a:p>
            <a:pPr lvl="1"/>
            <a:r>
              <a:rPr lang="zh-CN" altLang="en-US" dirty="0" smtClean="0">
                <a:solidFill>
                  <a:srgbClr val="FF0000"/>
                </a:solidFill>
              </a:rPr>
              <a:t>基于实例</a:t>
            </a:r>
            <a:endParaRPr lang="en-US" dirty="0" smtClean="0">
              <a:solidFill>
                <a:srgbClr val="FF0000"/>
              </a:solidFill>
            </a:endParaRPr>
          </a:p>
          <a:p>
            <a:pPr lvl="1">
              <a:buNone/>
            </a:pPr>
            <a:endParaRPr lang="en-US" dirty="0" smtClean="0"/>
          </a:p>
          <a:p>
            <a:r>
              <a:rPr lang="zh-CN" altLang="en-US" dirty="0" smtClean="0"/>
              <a:t>这</a:t>
            </a:r>
            <a:r>
              <a:rPr lang="zh-CN" altLang="en-US" dirty="0"/>
              <a:t>两种</a:t>
            </a:r>
            <a:r>
              <a:rPr lang="zh-CN" altLang="en-US" dirty="0" smtClean="0"/>
              <a:t>方法</a:t>
            </a:r>
            <a:r>
              <a:rPr lang="zh-CN" altLang="en-US" dirty="0" smtClean="0">
                <a:solidFill>
                  <a:srgbClr val="FF0000"/>
                </a:solidFill>
              </a:rPr>
              <a:t>推荐</a:t>
            </a:r>
            <a:r>
              <a:rPr lang="zh-CN" altLang="en-US" dirty="0">
                <a:solidFill>
                  <a:srgbClr val="FF0000"/>
                </a:solidFill>
              </a:rPr>
              <a:t>过程是</a:t>
            </a:r>
            <a:r>
              <a:rPr lang="zh-CN" altLang="en-US" dirty="0" smtClean="0">
                <a:solidFill>
                  <a:srgbClr val="FF0000"/>
                </a:solidFill>
              </a:rPr>
              <a:t>相似的</a:t>
            </a:r>
            <a:endParaRPr lang="en-US" dirty="0" smtClean="0">
              <a:solidFill>
                <a:srgbClr val="FF0000"/>
              </a:solidFill>
            </a:endParaRPr>
          </a:p>
          <a:p>
            <a:pPr lvl="1"/>
            <a:r>
              <a:rPr lang="zh-CN" altLang="en-US" dirty="0" smtClean="0"/>
              <a:t>用户必需指定需求</a:t>
            </a:r>
            <a:r>
              <a:rPr lang="en-US" dirty="0" smtClean="0"/>
              <a:t> </a:t>
            </a:r>
          </a:p>
          <a:p>
            <a:pPr lvl="1"/>
            <a:r>
              <a:rPr lang="zh-CN" altLang="en-US" dirty="0" smtClean="0"/>
              <a:t>系统设法给出解决方案</a:t>
            </a:r>
            <a:endParaRPr lang="en-US" dirty="0" smtClean="0"/>
          </a:p>
          <a:p>
            <a:pPr lvl="1"/>
            <a:r>
              <a:rPr lang="zh-CN" altLang="en-US" dirty="0" smtClean="0"/>
              <a:t>如果找不到解决方案则用户修改需求</a:t>
            </a:r>
            <a:endParaRPr lang="en-US" dirty="0" smtClean="0"/>
          </a:p>
          <a:p>
            <a:r>
              <a:rPr lang="zh-CN" altLang="en-US" dirty="0" smtClean="0"/>
              <a:t>这两种方法的</a:t>
            </a:r>
            <a:r>
              <a:rPr lang="zh-CN" altLang="en-US" dirty="0" smtClean="0">
                <a:solidFill>
                  <a:srgbClr val="FF0000"/>
                </a:solidFill>
              </a:rPr>
              <a:t>不同在于如何使用所提供的知识</a:t>
            </a:r>
            <a:endParaRPr lang="en-US" altLang="zh-CN" dirty="0" smtClean="0">
              <a:solidFill>
                <a:srgbClr val="FF0000"/>
              </a:solidFill>
            </a:endParaRPr>
          </a:p>
          <a:p>
            <a:pPr lvl="1"/>
            <a:r>
              <a:rPr lang="zh-CN" altLang="en-US" dirty="0" smtClean="0"/>
              <a:t>基于约束：依赖明确定义的规则集合，在符合推荐规则的所有物品中搜索要推荐的结果</a:t>
            </a:r>
            <a:endParaRPr lang="en-US" altLang="zh-CN" dirty="0" smtClean="0"/>
          </a:p>
          <a:p>
            <a:pPr lvl="1"/>
            <a:r>
              <a:rPr lang="zh-CN" altLang="en-US" dirty="0" smtClean="0"/>
              <a:t>基于实例：根据不同的相似度衡量方法，检索出与</a:t>
            </a:r>
            <a:r>
              <a:rPr lang="zh-CN" altLang="en-US" dirty="0" smtClean="0"/>
              <a:t>特定用户需求的相似的物品</a:t>
            </a:r>
            <a:endParaRPr lang="en-US" dirty="0"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一、基于约束的推荐系统</a:t>
            </a:r>
            <a:endParaRPr lang="en-US" dirty="0" smtClean="0"/>
          </a:p>
        </p:txBody>
      </p:sp>
      <p:sp>
        <p:nvSpPr>
          <p:cNvPr id="21507" name="Rectangle 3"/>
          <p:cNvSpPr>
            <a:spLocks noGrp="1" noChangeArrowheads="1"/>
          </p:cNvSpPr>
          <p:nvPr>
            <p:ph type="body" idx="1"/>
          </p:nvPr>
        </p:nvSpPr>
        <p:spPr>
          <a:xfrm>
            <a:off x="428625" y="1571625"/>
            <a:ext cx="7815783" cy="4525963"/>
          </a:xfrm>
        </p:spPr>
        <p:txBody>
          <a:bodyPr/>
          <a:lstStyle/>
          <a:p>
            <a:r>
              <a:rPr lang="zh-CN" altLang="en-US" dirty="0" smtClean="0"/>
              <a:t>知识库</a:t>
            </a:r>
            <a:endParaRPr lang="en-US" dirty="0" smtClean="0"/>
          </a:p>
          <a:p>
            <a:pPr lvl="1"/>
            <a:r>
              <a:rPr lang="zh-CN" altLang="en-US" dirty="0" smtClean="0"/>
              <a:t>通常用于在用户</a:t>
            </a:r>
            <a:r>
              <a:rPr lang="zh-CN" altLang="en-US" dirty="0"/>
              <a:t>模型</a:t>
            </a:r>
            <a:r>
              <a:rPr lang="zh-CN" altLang="en-US" dirty="0" smtClean="0"/>
              <a:t>和</a:t>
            </a:r>
            <a:r>
              <a:rPr lang="zh-CN" altLang="en-US" dirty="0"/>
              <a:t>物品</a:t>
            </a:r>
            <a:r>
              <a:rPr lang="zh-CN" altLang="en-US" dirty="0" smtClean="0"/>
              <a:t>属性之间进行匹配</a:t>
            </a:r>
            <a:endParaRPr lang="en-US" altLang="zh-CN" dirty="0" smtClean="0"/>
          </a:p>
          <a:p>
            <a:pPr lvl="1"/>
            <a:r>
              <a:rPr lang="zh-CN" altLang="en-US" dirty="0" smtClean="0"/>
              <a:t>包含两组变量</a:t>
            </a:r>
            <a:endParaRPr lang="en-US" dirty="0" smtClean="0"/>
          </a:p>
          <a:p>
            <a:pPr lvl="2"/>
            <a:r>
              <a:rPr lang="zh-CN" altLang="en-US" sz="1600" dirty="0" smtClean="0"/>
              <a:t>用户模型特征（需求），物品特征（分类）</a:t>
            </a:r>
            <a:endParaRPr lang="en-US" sz="1600" dirty="0" smtClean="0"/>
          </a:p>
          <a:p>
            <a:pPr lvl="1"/>
            <a:r>
              <a:rPr lang="zh-CN" altLang="en-US" dirty="0" smtClean="0"/>
              <a:t>包含不同的约束条件</a:t>
            </a:r>
            <a:endParaRPr lang="en-US" dirty="0" smtClean="0"/>
          </a:p>
          <a:p>
            <a:pPr lvl="2"/>
            <a:r>
              <a:rPr lang="zh-CN" altLang="en-US" sz="1600" dirty="0" smtClean="0"/>
              <a:t>逻辑</a:t>
            </a:r>
            <a:r>
              <a:rPr lang="zh-CN" altLang="en-US" sz="1600" dirty="0"/>
              <a:t>含义</a:t>
            </a:r>
            <a:r>
              <a:rPr lang="en-US" altLang="zh-CN" sz="1600" dirty="0"/>
              <a:t>(</a:t>
            </a:r>
            <a:r>
              <a:rPr lang="zh-CN" altLang="en-US" sz="1600" dirty="0"/>
              <a:t>如果用户</a:t>
            </a:r>
            <a:r>
              <a:rPr lang="zh-CN" altLang="en-US" sz="1600" dirty="0" smtClean="0"/>
              <a:t>需要</a:t>
            </a:r>
            <a:r>
              <a:rPr lang="en-US" altLang="zh-CN" sz="1600" dirty="0" smtClean="0"/>
              <a:t>A,</a:t>
            </a:r>
            <a:r>
              <a:rPr lang="zh-CN" altLang="en-US" sz="1600" dirty="0" smtClean="0"/>
              <a:t>则推荐的物品应具备</a:t>
            </a:r>
            <a:r>
              <a:rPr lang="zh-CN" altLang="en-US" sz="1600" dirty="0"/>
              <a:t>特征</a:t>
            </a:r>
            <a:r>
              <a:rPr lang="en-US" altLang="zh-CN" sz="1600" dirty="0" smtClean="0"/>
              <a:t>B</a:t>
            </a:r>
            <a:r>
              <a:rPr lang="en-US" altLang="zh-CN" sz="1600" dirty="0"/>
              <a:t>)</a:t>
            </a:r>
            <a:endParaRPr lang="en-US" sz="1600" dirty="0" smtClean="0"/>
          </a:p>
          <a:p>
            <a:pPr lvl="2"/>
            <a:r>
              <a:rPr lang="zh-CN" altLang="en-US" sz="1600" dirty="0" smtClean="0"/>
              <a:t>强或弱</a:t>
            </a:r>
            <a:r>
              <a:rPr lang="en-US" altLang="zh-CN" sz="1600" dirty="0" smtClean="0"/>
              <a:t>/</a:t>
            </a:r>
            <a:r>
              <a:rPr lang="zh-CN" altLang="en-US" sz="1600" dirty="0" smtClean="0"/>
              <a:t>权重约束</a:t>
            </a:r>
            <a:endParaRPr lang="en-US" sz="1600" dirty="0" smtClean="0"/>
          </a:p>
          <a:p>
            <a:pPr lvl="2"/>
            <a:r>
              <a:rPr lang="zh-CN" altLang="en-US" dirty="0" smtClean="0"/>
              <a:t>解决</a:t>
            </a:r>
            <a:r>
              <a:rPr lang="zh-CN" altLang="en-US" dirty="0"/>
              <a:t>方案的偏好</a:t>
            </a:r>
            <a:endParaRPr lang="en-US" dirty="0" smtClean="0"/>
          </a:p>
          <a:p>
            <a:r>
              <a:rPr lang="zh-CN" altLang="en-US" dirty="0" smtClean="0"/>
              <a:t>获取推荐物品集合</a:t>
            </a:r>
            <a:endParaRPr lang="en-US" dirty="0" smtClean="0"/>
          </a:p>
          <a:p>
            <a:pPr lvl="1"/>
            <a:r>
              <a:rPr lang="zh-CN" altLang="en-US" dirty="0" smtClean="0"/>
              <a:t>满足约束的物品集合</a:t>
            </a:r>
            <a:endParaRPr lang="en-US" dirty="0" smtClean="0"/>
          </a:p>
          <a:p>
            <a:pPr lvl="1"/>
            <a:r>
              <a:rPr lang="zh-CN" altLang="en-US" dirty="0" smtClean="0"/>
              <a:t>约束是否满足取决于</a:t>
            </a:r>
            <a:r>
              <a:rPr lang="zh-CN" altLang="en-US" dirty="0"/>
              <a:t>当前用户</a:t>
            </a:r>
            <a:r>
              <a:rPr lang="zh-CN" altLang="en-US" dirty="0" smtClean="0"/>
              <a:t>模型</a:t>
            </a:r>
            <a:endParaRPr lang="en-US" altLang="zh-CN" dirty="0" smtClean="0"/>
          </a:p>
          <a:p>
            <a:pPr lvl="1"/>
            <a:r>
              <a:rPr lang="zh-CN" altLang="en-US" sz="1600" dirty="0" smtClean="0"/>
              <a:t>能够给出合理的解释</a:t>
            </a:r>
            <a:endParaRPr lang="en-US" sz="1600" dirty="0" smtClean="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p:cNvSpPr>
            <a:spLocks noGrp="1"/>
          </p:cNvSpPr>
          <p:nvPr>
            <p:ph type="title"/>
          </p:nvPr>
        </p:nvSpPr>
        <p:spPr/>
        <p:txBody>
          <a:bodyPr/>
          <a:lstStyle/>
          <a:p>
            <a:r>
              <a:rPr lang="zh-CN" altLang="en-US" dirty="0" smtClean="0"/>
              <a:t>基于约束的推荐任务</a:t>
            </a:r>
            <a:endParaRPr lang="en-US" dirty="0" smtClean="0"/>
          </a:p>
        </p:txBody>
      </p:sp>
      <p:sp>
        <p:nvSpPr>
          <p:cNvPr id="22531" name="Inhaltsplatzhalter 2"/>
          <p:cNvSpPr>
            <a:spLocks noGrp="1"/>
          </p:cNvSpPr>
          <p:nvPr>
            <p:ph idx="1"/>
          </p:nvPr>
        </p:nvSpPr>
        <p:spPr>
          <a:xfrm>
            <a:off x="457200" y="1600200"/>
            <a:ext cx="8401050" cy="4525963"/>
          </a:xfrm>
        </p:spPr>
        <p:txBody>
          <a:bodyPr/>
          <a:lstStyle/>
          <a:p>
            <a:r>
              <a:rPr lang="zh-CN" altLang="en-US" dirty="0" smtClean="0"/>
              <a:t>确定一组用户需求</a:t>
            </a:r>
            <a:r>
              <a:rPr lang="en-US" altLang="zh-CN" dirty="0" smtClean="0"/>
              <a:t>,</a:t>
            </a:r>
            <a:r>
              <a:rPr lang="zh-CN" altLang="en-US" dirty="0" smtClean="0"/>
              <a:t>使得</a:t>
            </a:r>
            <a:r>
              <a:rPr lang="zh-CN" altLang="en-US" dirty="0" smtClean="0">
                <a:solidFill>
                  <a:srgbClr val="FF0000"/>
                </a:solidFill>
              </a:rPr>
              <a:t>存在</a:t>
            </a:r>
            <a:r>
              <a:rPr lang="zh-CN" altLang="en-US" dirty="0" smtClean="0"/>
              <a:t>部分物品能够满足所有的约束</a:t>
            </a:r>
            <a:endParaRPr lang="en-US" dirty="0" smtClean="0"/>
          </a:p>
          <a:p>
            <a:pPr lvl="1"/>
            <a:r>
              <a:rPr lang="zh-CN" altLang="en-US" sz="1600" dirty="0" smtClean="0"/>
              <a:t>推荐过程中，询问</a:t>
            </a:r>
            <a:r>
              <a:rPr lang="zh-CN" altLang="en-US" sz="1600" dirty="0"/>
              <a:t>用户的哪些</a:t>
            </a:r>
            <a:r>
              <a:rPr lang="zh-CN" altLang="en-US" sz="1600" dirty="0" smtClean="0"/>
              <a:t>需求可以放松或修改，从而能够找到一些不违反任何约束条件的物品</a:t>
            </a:r>
            <a:endParaRPr lang="en-US" sz="1600" dirty="0" smtClean="0"/>
          </a:p>
          <a:p>
            <a:r>
              <a:rPr lang="zh-CN" altLang="en-US" dirty="0" smtClean="0"/>
              <a:t>找到物品的</a:t>
            </a:r>
            <a:r>
              <a:rPr lang="zh-CN" altLang="en-US" dirty="0"/>
              <a:t>一</a:t>
            </a:r>
            <a:r>
              <a:rPr lang="zh-CN" altLang="en-US" dirty="0" smtClean="0"/>
              <a:t>个子集</a:t>
            </a:r>
            <a:r>
              <a:rPr lang="en-US" altLang="zh-CN" dirty="0" smtClean="0"/>
              <a:t>,</a:t>
            </a:r>
            <a:r>
              <a:rPr lang="zh-CN" altLang="en-US" dirty="0" smtClean="0"/>
              <a:t> 能够最大程度地同时满足一组约束</a:t>
            </a:r>
            <a:endParaRPr lang="en-US" dirty="0" smtClean="0"/>
          </a:p>
          <a:p>
            <a:pPr lvl="1"/>
            <a:r>
              <a:rPr lang="zh-CN" altLang="en-US" sz="1600" dirty="0" smtClean="0"/>
              <a:t>类似于</a:t>
            </a:r>
            <a:r>
              <a:rPr lang="zh-CN" altLang="en-US" sz="1600" dirty="0"/>
              <a:t>找到一个</a:t>
            </a:r>
            <a:r>
              <a:rPr lang="zh-CN" altLang="en-US" sz="1600" dirty="0" smtClean="0"/>
              <a:t>最大成功子</a:t>
            </a:r>
            <a:r>
              <a:rPr lang="zh-CN" altLang="en-US" sz="1600" dirty="0"/>
              <a:t>查询</a:t>
            </a:r>
            <a:r>
              <a:rPr lang="en-US" sz="1600" dirty="0" smtClean="0"/>
              <a:t>(XSS)</a:t>
            </a:r>
          </a:p>
          <a:p>
            <a:pPr lvl="1"/>
            <a:r>
              <a:rPr lang="zh-CN" altLang="en-US" sz="1600" dirty="0" smtClean="0"/>
              <a:t>推荐的所有物品都满足同一组约束</a:t>
            </a:r>
            <a:endParaRPr lang="en-US" sz="1600" dirty="0" smtClean="0"/>
          </a:p>
          <a:p>
            <a:pPr lvl="1"/>
            <a:r>
              <a:rPr lang="zh-CN" altLang="en-US" sz="1600" dirty="0" smtClean="0"/>
              <a:t>根据</a:t>
            </a:r>
            <a:r>
              <a:rPr lang="zh-CN" altLang="en-US" sz="1600" dirty="0"/>
              <a:t>预先确定的权重</a:t>
            </a:r>
            <a:r>
              <a:rPr lang="zh-CN" altLang="en-US" sz="1600" dirty="0" smtClean="0"/>
              <a:t>计算松弛（</a:t>
            </a:r>
            <a:r>
              <a:rPr lang="en-US" altLang="zh-CN" sz="1600" dirty="0" smtClean="0"/>
              <a:t>relaxations </a:t>
            </a:r>
            <a:r>
              <a:rPr lang="zh-CN" altLang="en-US" sz="1600" dirty="0" smtClean="0"/>
              <a:t>）</a:t>
            </a:r>
            <a:endParaRPr lang="en-US" sz="1600" dirty="0" smtClean="0"/>
          </a:p>
          <a:p>
            <a:r>
              <a:rPr lang="zh-CN" altLang="en-US" dirty="0" smtClean="0"/>
              <a:t>根据所满足的弱约束的权重给物品排序</a:t>
            </a:r>
            <a:endParaRPr lang="en-US" dirty="0" smtClean="0"/>
          </a:p>
          <a:p>
            <a:pPr lvl="1"/>
            <a:r>
              <a:rPr lang="zh-CN" altLang="en-US" sz="1600" dirty="0" smtClean="0"/>
              <a:t>根据所满足的约束比率给物品排序</a:t>
            </a:r>
            <a:endParaRPr lang="en-US" sz="1600" dirty="0" smtClean="0"/>
          </a:p>
          <a:p>
            <a:pPr lvl="1"/>
            <a:r>
              <a:rPr lang="zh-CN" altLang="en-US" sz="1600" dirty="0" smtClean="0"/>
              <a:t>不需要额外的排序策略</a:t>
            </a: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2">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木色弧线键盘背景PPT模板">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木色弧线键盘背景PPT模板 1">
        <a:dk1>
          <a:srgbClr val="000000"/>
        </a:dk1>
        <a:lt1>
          <a:srgbClr val="FFFFFF"/>
        </a:lt1>
        <a:dk2>
          <a:srgbClr val="4A2A28"/>
        </a:dk2>
        <a:lt2>
          <a:srgbClr val="BAB7AA"/>
        </a:lt2>
        <a:accent1>
          <a:srgbClr val="CBB61D"/>
        </a:accent1>
        <a:accent2>
          <a:srgbClr val="6CA5D8"/>
        </a:accent2>
        <a:accent3>
          <a:srgbClr val="FFFFFF"/>
        </a:accent3>
        <a:accent4>
          <a:srgbClr val="000000"/>
        </a:accent4>
        <a:accent5>
          <a:srgbClr val="E2D7AB"/>
        </a:accent5>
        <a:accent6>
          <a:srgbClr val="6195C4"/>
        </a:accent6>
        <a:hlink>
          <a:srgbClr val="587E50"/>
        </a:hlink>
        <a:folHlink>
          <a:srgbClr val="A45134"/>
        </a:folHlink>
      </a:clrScheme>
      <a:clrMap bg1="lt1" tx1="dk1" bg2="lt2" tx2="dk2" accent1="accent1" accent2="accent2" accent3="accent3" accent4="accent4" accent5="accent5" accent6="accent6" hlink="hlink" folHlink="folHlink"/>
    </a:extraClrScheme>
    <a:extraClrScheme>
      <a:clrScheme name="木色弧线键盘背景PPT模板 2">
        <a:dk1>
          <a:srgbClr val="000000"/>
        </a:dk1>
        <a:lt1>
          <a:srgbClr val="FFFFFF"/>
        </a:lt1>
        <a:dk2>
          <a:srgbClr val="603634"/>
        </a:dk2>
        <a:lt2>
          <a:srgbClr val="DDDDDD"/>
        </a:lt2>
        <a:accent1>
          <a:srgbClr val="A4A49C"/>
        </a:accent1>
        <a:accent2>
          <a:srgbClr val="7A95CA"/>
        </a:accent2>
        <a:accent3>
          <a:srgbClr val="FFFFFF"/>
        </a:accent3>
        <a:accent4>
          <a:srgbClr val="000000"/>
        </a:accent4>
        <a:accent5>
          <a:srgbClr val="CFCFCB"/>
        </a:accent5>
        <a:accent6>
          <a:srgbClr val="6E87B7"/>
        </a:accent6>
        <a:hlink>
          <a:srgbClr val="467288"/>
        </a:hlink>
        <a:folHlink>
          <a:srgbClr val="7050A4"/>
        </a:folHlink>
      </a:clrScheme>
      <a:clrMap bg1="lt1" tx1="dk1" bg2="lt2" tx2="dk2" accent1="accent1" accent2="accent2" accent3="accent3" accent4="accent4" accent5="accent5" accent6="accent6" hlink="hlink" folHlink="folHlink"/>
    </a:extraClrScheme>
    <a:extraClrScheme>
      <a:clrScheme name="木色弧线键盘背景PPT模板 3">
        <a:dk1>
          <a:srgbClr val="000000"/>
        </a:dk1>
        <a:lt1>
          <a:srgbClr val="FFFFFF"/>
        </a:lt1>
        <a:dk2>
          <a:srgbClr val="16307A"/>
        </a:dk2>
        <a:lt2>
          <a:srgbClr val="DDDDDD"/>
        </a:lt2>
        <a:accent1>
          <a:srgbClr val="407BD2"/>
        </a:accent1>
        <a:accent2>
          <a:srgbClr val="876ED6"/>
        </a:accent2>
        <a:accent3>
          <a:srgbClr val="FFFFFF"/>
        </a:accent3>
        <a:accent4>
          <a:srgbClr val="000000"/>
        </a:accent4>
        <a:accent5>
          <a:srgbClr val="AFBFE5"/>
        </a:accent5>
        <a:accent6>
          <a:srgbClr val="7A63C2"/>
        </a:accent6>
        <a:hlink>
          <a:srgbClr val="A82626"/>
        </a:hlink>
        <a:folHlink>
          <a:srgbClr val="106B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7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4505</TotalTime>
  <Words>13974</Words>
  <Application>Microsoft Office PowerPoint</Application>
  <PresentationFormat>全屏显示(4:3)</PresentationFormat>
  <Paragraphs>2294</Paragraphs>
  <Slides>204</Slides>
  <Notes>97</Notes>
  <HiddenSlides>4</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204</vt:i4>
      </vt:variant>
    </vt:vector>
  </HeadingPairs>
  <TitlesOfParts>
    <vt:vector size="209" baseType="lpstr">
      <vt:lpstr>主题2</vt:lpstr>
      <vt:lpstr>Office 主题</vt:lpstr>
      <vt:lpstr>17_habv</vt:lpstr>
      <vt:lpstr>Office Theme</vt:lpstr>
      <vt:lpstr>Formel</vt:lpstr>
      <vt:lpstr>推荐系统</vt:lpstr>
      <vt:lpstr>大  纲</vt:lpstr>
      <vt:lpstr>推荐系统的发展历史</vt:lpstr>
      <vt:lpstr>推荐系统的发展历史</vt:lpstr>
      <vt:lpstr>推荐系统的发展历史</vt:lpstr>
      <vt:lpstr>推荐系统的发展历史</vt:lpstr>
      <vt:lpstr>推荐系统的发展历史</vt:lpstr>
      <vt:lpstr>推荐系统的发展历史</vt:lpstr>
      <vt:lpstr>推荐系统评价标准(1)</vt:lpstr>
      <vt:lpstr>推荐系统评价标准(2)</vt:lpstr>
      <vt:lpstr>推荐系统的架构</vt:lpstr>
      <vt:lpstr>推荐系统的架构</vt:lpstr>
      <vt:lpstr>推荐系统的架构</vt:lpstr>
      <vt:lpstr>推荐系统的架构</vt:lpstr>
      <vt:lpstr>推荐系统的架构</vt:lpstr>
      <vt:lpstr>用户建模</vt:lpstr>
      <vt:lpstr>用户建模</vt:lpstr>
      <vt:lpstr>用户建模</vt:lpstr>
      <vt:lpstr>幻灯片 19</vt:lpstr>
      <vt:lpstr>用户建模</vt:lpstr>
      <vt:lpstr>用户建模</vt:lpstr>
      <vt:lpstr>推荐引擎</vt:lpstr>
      <vt:lpstr>推荐系统与预测函数</vt:lpstr>
      <vt:lpstr>推荐系统典型方法</vt:lpstr>
      <vt:lpstr>推荐系统典型方法</vt:lpstr>
      <vt:lpstr>推荐系统典型方法</vt:lpstr>
      <vt:lpstr>推荐系统典型方法</vt:lpstr>
      <vt:lpstr>推荐系统典型方法</vt:lpstr>
      <vt:lpstr>推荐系统典型方法</vt:lpstr>
      <vt:lpstr>幻灯片 30</vt:lpstr>
      <vt:lpstr>协同过滤(CF)</vt:lpstr>
      <vt:lpstr>协同过滤(CF)</vt:lpstr>
      <vt:lpstr>简单协同过滤</vt:lpstr>
      <vt:lpstr>User-based CF(1)</vt:lpstr>
      <vt:lpstr>User-based  CF（1）</vt:lpstr>
      <vt:lpstr>User-based CF（2）</vt:lpstr>
      <vt:lpstr>User-based   CF（3）</vt:lpstr>
      <vt:lpstr>子问题1：怎样计算用户与用户的相似度？ </vt:lpstr>
      <vt:lpstr>子问题1：怎样计算用户与用户的相似度？</vt:lpstr>
      <vt:lpstr>子问题2：怎样根据近邻用户的打分进行预测？</vt:lpstr>
      <vt:lpstr>子问题2：怎样根据近邻用户的打分进行预测？改进预测函数</vt:lpstr>
      <vt:lpstr>Memory-based CF and  Model-based CF</vt:lpstr>
      <vt:lpstr>Item-based CF</vt:lpstr>
      <vt:lpstr>子问题1：计算物品间的相似度，采用余弦相似度度量</vt:lpstr>
      <vt:lpstr>子问题2：根据近邻物品的打分进行预测</vt:lpstr>
      <vt:lpstr>Item-based CF：离线数据预处理阶段（模型学习阶段）</vt:lpstr>
      <vt:lpstr>关于显式评分</vt:lpstr>
      <vt:lpstr>关于隐式评分</vt:lpstr>
      <vt:lpstr>协同过滤的数据稀疏问题</vt:lpstr>
      <vt:lpstr>处理稀疏问题的方法1: 递归协同</vt:lpstr>
      <vt:lpstr>处理稀疏问题的方法2: 图扩展</vt:lpstr>
      <vt:lpstr>处理稀疏问题的方法2: 图扩展</vt:lpstr>
      <vt:lpstr>其他Model-based CF方法</vt:lpstr>
      <vt:lpstr>矩阵分解的方法</vt:lpstr>
      <vt:lpstr>矩阵分解的方法</vt:lpstr>
      <vt:lpstr>基于SVD的推荐的例子</vt:lpstr>
      <vt:lpstr>矩阵分解的方法</vt:lpstr>
      <vt:lpstr>关联规则挖掘</vt:lpstr>
      <vt:lpstr>基于关联规则挖掘的推荐</vt:lpstr>
      <vt:lpstr>基于概率模型的推荐方法</vt:lpstr>
      <vt:lpstr>简单方法：概率的计算</vt:lpstr>
      <vt:lpstr>实际中：基于概率模型的推荐方法</vt:lpstr>
      <vt:lpstr>复杂协同过滤</vt:lpstr>
      <vt:lpstr>复杂协同过滤</vt:lpstr>
      <vt:lpstr>2008:  Factorization meets the neighborhood: a multifaceted collaborative   filtering model, Y. Koren, ACM SIGKDD</vt:lpstr>
      <vt:lpstr>再次理解：推荐即预测</vt:lpstr>
      <vt:lpstr>预测建模</vt:lpstr>
      <vt:lpstr>预测模型</vt:lpstr>
      <vt:lpstr>预测模型</vt:lpstr>
      <vt:lpstr>预测建模的训练数据</vt:lpstr>
      <vt:lpstr>预测建模的拟合过程</vt:lpstr>
      <vt:lpstr>协同过滤方法总结</vt:lpstr>
      <vt:lpstr>幻灯片 73</vt:lpstr>
      <vt:lpstr>基于内容的推荐（也叫基于特征的推荐）</vt:lpstr>
      <vt:lpstr>什么是“内容”？</vt:lpstr>
      <vt:lpstr>物品和内容表示方法、用户和物品的相似度</vt:lpstr>
      <vt:lpstr> </vt:lpstr>
      <vt:lpstr>词频-反文档频率  TF-IDF II</vt:lpstr>
      <vt:lpstr>TF-IDF示例</vt:lpstr>
      <vt:lpstr>TF-IDF示例</vt:lpstr>
      <vt:lpstr>向量空间模型的改进</vt:lpstr>
      <vt:lpstr>向量空间模型的局限</vt:lpstr>
      <vt:lpstr>余弦相似度</vt:lpstr>
      <vt:lpstr>基于内容的推荐：最近邻方法</vt:lpstr>
      <vt:lpstr>基于内容的推荐：Rocchio的相关性反馈法</vt:lpstr>
      <vt:lpstr>Rocchio 细节</vt:lpstr>
      <vt:lpstr>Rocchio算法的实际挑战</vt:lpstr>
      <vt:lpstr>基于内容的推荐：基于概率模型的方法</vt:lpstr>
      <vt:lpstr>基于内容的推荐：支持向量机方法</vt:lpstr>
      <vt:lpstr>基于内容的推荐：决策树</vt:lpstr>
      <vt:lpstr>特征选择</vt:lpstr>
      <vt:lpstr>基于内容的推荐方法的局限</vt:lpstr>
      <vt:lpstr>基于内容的推荐方法：总结</vt:lpstr>
      <vt:lpstr>幻灯片 94</vt:lpstr>
      <vt:lpstr>基本I / O关系</vt:lpstr>
      <vt:lpstr>为什么需要基于知识的推荐系统？</vt:lpstr>
      <vt:lpstr>基于知识的推荐系统：</vt:lpstr>
      <vt:lpstr>一、基于约束的推荐系统</vt:lpstr>
      <vt:lpstr>基于约束的推荐任务</vt:lpstr>
      <vt:lpstr>基于约束的推荐问题</vt:lpstr>
      <vt:lpstr>基于约束的推荐系统：交互过程</vt:lpstr>
      <vt:lpstr>能够帮助用户与基于约束的推荐系统进行交互所用的技术</vt:lpstr>
      <vt:lpstr>默认设置</vt:lpstr>
      <vt:lpstr>处理不满意的需求和空结果集，提出修改建议</vt:lpstr>
      <vt:lpstr>对推荐结果排序</vt:lpstr>
      <vt:lpstr>二、基于实例的推荐系统</vt:lpstr>
      <vt:lpstr>基于实例的推荐系统：交互过程</vt:lpstr>
      <vt:lpstr>混合评价</vt:lpstr>
      <vt:lpstr>总结</vt:lpstr>
      <vt:lpstr>幻灯片 110</vt:lpstr>
      <vt:lpstr>混合推荐系统</vt:lpstr>
      <vt:lpstr>混合推荐系统</vt:lpstr>
      <vt:lpstr>整体式混合设计</vt:lpstr>
      <vt:lpstr>整体式混合设计: 特征组合</vt:lpstr>
      <vt:lpstr>整体式混合设计: 特征扩充</vt:lpstr>
      <vt:lpstr>并行式混合设计</vt:lpstr>
      <vt:lpstr>并行式混合设计：加权式混合</vt:lpstr>
      <vt:lpstr>并行式混合设计：加权式混合</vt:lpstr>
      <vt:lpstr>并行式混合设计：加权式混合</vt:lpstr>
      <vt:lpstr>并行式混合设计：加权式混合</vt:lpstr>
      <vt:lpstr>并行式混合设计：加权式混合</vt:lpstr>
      <vt:lpstr>流水线混合设计</vt:lpstr>
      <vt:lpstr>流水线混合设计</vt:lpstr>
      <vt:lpstr>流水线混合设计</vt:lpstr>
      <vt:lpstr>流水线混合设计</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从矩阵分解到张量分解</vt:lpstr>
      <vt:lpstr>幻灯片 142</vt:lpstr>
      <vt:lpstr>高阶SVD分解</vt:lpstr>
      <vt:lpstr>幻灯片 144</vt:lpstr>
      <vt:lpstr>幻灯片 145</vt:lpstr>
      <vt:lpstr>基于上下文的推荐系统：总结</vt:lpstr>
      <vt:lpstr>大数据环境下的推荐系统：特点与挑战</vt:lpstr>
      <vt:lpstr>大数据环境下的推荐系统：特点与挑战</vt:lpstr>
      <vt:lpstr>大数据环境下的推荐系统：特点与挑战</vt:lpstr>
      <vt:lpstr>大数据环境下的推荐系统：特点与挑战</vt:lpstr>
      <vt:lpstr>大数据环境下的推荐系统：关键技术</vt:lpstr>
      <vt:lpstr>幻灯片 152</vt:lpstr>
      <vt:lpstr>幻灯片 153</vt:lpstr>
      <vt:lpstr>大数据环境下的推荐系统：关键技术</vt:lpstr>
      <vt:lpstr>幻灯片 155</vt:lpstr>
      <vt:lpstr>幻灯片 156</vt:lpstr>
      <vt:lpstr>幻灯片 157</vt:lpstr>
      <vt:lpstr>大数据环境下的推荐系统：关键技术</vt:lpstr>
      <vt:lpstr>幻灯片 159</vt:lpstr>
      <vt:lpstr>幻灯片 160</vt:lpstr>
      <vt:lpstr>开源大数据典型推荐软件</vt:lpstr>
      <vt:lpstr>幻灯片 162</vt:lpstr>
      <vt:lpstr>幻灯片 163</vt:lpstr>
      <vt:lpstr>开源大数据典型推荐软件</vt:lpstr>
      <vt:lpstr>幻灯片 165</vt:lpstr>
      <vt:lpstr>开源大数据典型推荐软件</vt:lpstr>
      <vt:lpstr>幻灯片 167</vt:lpstr>
      <vt:lpstr>幻灯片 168</vt:lpstr>
      <vt:lpstr>开源大数据典型推荐软件</vt:lpstr>
      <vt:lpstr>幻灯片 170</vt:lpstr>
      <vt:lpstr>开源大数据典型推荐软件</vt:lpstr>
      <vt:lpstr>幻灯片 172</vt:lpstr>
      <vt:lpstr>大数据推荐系统研究面临的问题</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lpstr>大数据推荐系统研究面临的问题</vt:lpstr>
      <vt:lpstr>幻灯片 188</vt:lpstr>
      <vt:lpstr>幻灯片 189</vt:lpstr>
      <vt:lpstr>幻灯片 190</vt:lpstr>
      <vt:lpstr>大数据推荐系统研究面临的问题</vt:lpstr>
      <vt:lpstr>幻灯片 192</vt:lpstr>
      <vt:lpstr>幻灯片 193</vt:lpstr>
      <vt:lpstr>幻灯片 194</vt:lpstr>
      <vt:lpstr>幻灯片 195</vt:lpstr>
      <vt:lpstr>大数据推荐系统研究面临的问题</vt:lpstr>
      <vt:lpstr>幻灯片 197</vt:lpstr>
      <vt:lpstr>幻灯片 198</vt:lpstr>
      <vt:lpstr>幻灯片 199</vt:lpstr>
      <vt:lpstr>幻灯片 200</vt:lpstr>
      <vt:lpstr>幻灯片 201</vt:lpstr>
      <vt:lpstr>推荐系统：总结</vt:lpstr>
      <vt:lpstr>References</vt:lpstr>
      <vt:lpstr>幻灯片 204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Social Recommendations  based on GPUs</dc:title>
  <dc:creator>Cuiping Li</dc:creator>
  <cp:lastModifiedBy>think</cp:lastModifiedBy>
  <cp:revision>163</cp:revision>
  <dcterms:created xsi:type="dcterms:W3CDTF">2013-04-02T10:12:30Z</dcterms:created>
  <dcterms:modified xsi:type="dcterms:W3CDTF">2018-05-16T09:37:06Z</dcterms:modified>
</cp:coreProperties>
</file>