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3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tags/tag3.xml" ContentType="application/vnd.openxmlformats-officedocument.presentationml.tags+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700" r:id="rId2"/>
    <p:sldMasterId id="2147483713" r:id="rId3"/>
    <p:sldMasterId id="2147483727" r:id="rId4"/>
  </p:sldMasterIdLst>
  <p:notesMasterIdLst>
    <p:notesMasterId r:id="rId96"/>
  </p:notesMasterIdLst>
  <p:sldIdLst>
    <p:sldId id="329" r:id="rId5"/>
    <p:sldId id="493" r:id="rId6"/>
    <p:sldId id="385" r:id="rId7"/>
    <p:sldId id="386" r:id="rId8"/>
    <p:sldId id="494" r:id="rId9"/>
    <p:sldId id="387" r:id="rId10"/>
    <p:sldId id="388" r:id="rId11"/>
    <p:sldId id="389" r:id="rId12"/>
    <p:sldId id="496" r:id="rId13"/>
    <p:sldId id="497" r:id="rId14"/>
    <p:sldId id="495" r:id="rId15"/>
    <p:sldId id="390" r:id="rId16"/>
    <p:sldId id="499" r:id="rId17"/>
    <p:sldId id="501" r:id="rId18"/>
    <p:sldId id="502" r:id="rId19"/>
    <p:sldId id="391" r:id="rId20"/>
    <p:sldId id="500" r:id="rId21"/>
    <p:sldId id="498" r:id="rId22"/>
    <p:sldId id="504" r:id="rId23"/>
    <p:sldId id="503" r:id="rId24"/>
    <p:sldId id="505" r:id="rId25"/>
    <p:sldId id="392" r:id="rId26"/>
    <p:sldId id="486" r:id="rId27"/>
    <p:sldId id="487" r:id="rId28"/>
    <p:sldId id="488" r:id="rId29"/>
    <p:sldId id="489" r:id="rId30"/>
    <p:sldId id="490" r:id="rId31"/>
    <p:sldId id="491" r:id="rId32"/>
    <p:sldId id="393" r:id="rId33"/>
    <p:sldId id="395" r:id="rId34"/>
    <p:sldId id="396" r:id="rId35"/>
    <p:sldId id="397" r:id="rId36"/>
    <p:sldId id="398" r:id="rId37"/>
    <p:sldId id="399" r:id="rId38"/>
    <p:sldId id="403" r:id="rId39"/>
    <p:sldId id="401" r:id="rId40"/>
    <p:sldId id="331" r:id="rId41"/>
    <p:sldId id="333" r:id="rId42"/>
    <p:sldId id="509" r:id="rId43"/>
    <p:sldId id="335" r:id="rId44"/>
    <p:sldId id="337" r:id="rId45"/>
    <p:sldId id="338" r:id="rId46"/>
    <p:sldId id="339" r:id="rId47"/>
    <p:sldId id="341" r:id="rId48"/>
    <p:sldId id="342" r:id="rId49"/>
    <p:sldId id="351" r:id="rId50"/>
    <p:sldId id="352" r:id="rId51"/>
    <p:sldId id="353" r:id="rId52"/>
    <p:sldId id="354" r:id="rId53"/>
    <p:sldId id="355" r:id="rId54"/>
    <p:sldId id="356" r:id="rId55"/>
    <p:sldId id="357" r:id="rId56"/>
    <p:sldId id="358" r:id="rId57"/>
    <p:sldId id="359" r:id="rId58"/>
    <p:sldId id="360" r:id="rId59"/>
    <p:sldId id="361" r:id="rId60"/>
    <p:sldId id="366" r:id="rId61"/>
    <p:sldId id="367" r:id="rId62"/>
    <p:sldId id="368" r:id="rId63"/>
    <p:sldId id="507" r:id="rId64"/>
    <p:sldId id="350" r:id="rId65"/>
    <p:sldId id="473" r:id="rId66"/>
    <p:sldId id="462" r:id="rId67"/>
    <p:sldId id="463" r:id="rId68"/>
    <p:sldId id="464" r:id="rId69"/>
    <p:sldId id="510" r:id="rId70"/>
    <p:sldId id="465" r:id="rId71"/>
    <p:sldId id="466" r:id="rId72"/>
    <p:sldId id="467" r:id="rId73"/>
    <p:sldId id="468" r:id="rId74"/>
    <p:sldId id="469" r:id="rId75"/>
    <p:sldId id="470" r:id="rId76"/>
    <p:sldId id="472" r:id="rId77"/>
    <p:sldId id="440" r:id="rId78"/>
    <p:sldId id="441" r:id="rId79"/>
    <p:sldId id="442" r:id="rId80"/>
    <p:sldId id="443" r:id="rId81"/>
    <p:sldId id="444" r:id="rId82"/>
    <p:sldId id="445" r:id="rId83"/>
    <p:sldId id="451" r:id="rId84"/>
    <p:sldId id="475" r:id="rId85"/>
    <p:sldId id="477" r:id="rId86"/>
    <p:sldId id="478" r:id="rId87"/>
    <p:sldId id="479" r:id="rId88"/>
    <p:sldId id="480" r:id="rId89"/>
    <p:sldId id="481" r:id="rId90"/>
    <p:sldId id="482" r:id="rId91"/>
    <p:sldId id="484" r:id="rId92"/>
    <p:sldId id="483" r:id="rId93"/>
    <p:sldId id="492" r:id="rId94"/>
    <p:sldId id="461" r:id="rId95"/>
  </p:sldIdLst>
  <p:sldSz cx="9144000" cy="6858000" type="screen4x3"/>
  <p:notesSz cx="6858000" cy="9144000"/>
  <p:defaultTextStyle>
    <a:defPPr>
      <a:defRPr lang="zh-CN"/>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63E2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8" autoAdjust="0"/>
    <p:restoredTop sz="93804" autoAdjust="0"/>
  </p:normalViewPr>
  <p:slideViewPr>
    <p:cSldViewPr>
      <p:cViewPr>
        <p:scale>
          <a:sx n="75" d="100"/>
          <a:sy n="75" d="100"/>
        </p:scale>
        <p:origin x="-69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42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FB0765-78F4-4389-A328-5546CF28ABA5}" type="datetimeFigureOut">
              <a:rPr lang="zh-CN" altLang="en-US" smtClean="0"/>
              <a:pPr/>
              <a:t>2018/5/16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385D82-B5AA-4BD5-8214-C1253840227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3972" rtl="0" eaLnBrk="1" latinLnBrk="0" hangingPunct="1">
      <a:defRPr sz="1200" kern="1200">
        <a:solidFill>
          <a:schemeClr val="tx1"/>
        </a:solidFill>
        <a:latin typeface="+mn-lt"/>
        <a:ea typeface="+mn-ea"/>
        <a:cs typeface="+mn-cs"/>
      </a:defRPr>
    </a:lvl1pPr>
    <a:lvl2pPr marL="456986" algn="l" defTabSz="913972" rtl="0" eaLnBrk="1" latinLnBrk="0" hangingPunct="1">
      <a:defRPr sz="1200" kern="1200">
        <a:solidFill>
          <a:schemeClr val="tx1"/>
        </a:solidFill>
        <a:latin typeface="+mn-lt"/>
        <a:ea typeface="+mn-ea"/>
        <a:cs typeface="+mn-cs"/>
      </a:defRPr>
    </a:lvl2pPr>
    <a:lvl3pPr marL="913972" algn="l" defTabSz="913972" rtl="0" eaLnBrk="1" latinLnBrk="0" hangingPunct="1">
      <a:defRPr sz="1200" kern="1200">
        <a:solidFill>
          <a:schemeClr val="tx1"/>
        </a:solidFill>
        <a:latin typeface="+mn-lt"/>
        <a:ea typeface="+mn-ea"/>
        <a:cs typeface="+mn-cs"/>
      </a:defRPr>
    </a:lvl3pPr>
    <a:lvl4pPr marL="1370959" algn="l" defTabSz="913972" rtl="0" eaLnBrk="1" latinLnBrk="0" hangingPunct="1">
      <a:defRPr sz="1200" kern="1200">
        <a:solidFill>
          <a:schemeClr val="tx1"/>
        </a:solidFill>
        <a:latin typeface="+mn-lt"/>
        <a:ea typeface="+mn-ea"/>
        <a:cs typeface="+mn-cs"/>
      </a:defRPr>
    </a:lvl4pPr>
    <a:lvl5pPr marL="1827945" algn="l" defTabSz="913972" rtl="0" eaLnBrk="1" latinLnBrk="0" hangingPunct="1">
      <a:defRPr sz="1200" kern="1200">
        <a:solidFill>
          <a:schemeClr val="tx1"/>
        </a:solidFill>
        <a:latin typeface="+mn-lt"/>
        <a:ea typeface="+mn-ea"/>
        <a:cs typeface="+mn-cs"/>
      </a:defRPr>
    </a:lvl5pPr>
    <a:lvl6pPr marL="2284932" algn="l" defTabSz="913972" rtl="0" eaLnBrk="1" latinLnBrk="0" hangingPunct="1">
      <a:defRPr sz="1200" kern="1200">
        <a:solidFill>
          <a:schemeClr val="tx1"/>
        </a:solidFill>
        <a:latin typeface="+mn-lt"/>
        <a:ea typeface="+mn-ea"/>
        <a:cs typeface="+mn-cs"/>
      </a:defRPr>
    </a:lvl6pPr>
    <a:lvl7pPr marL="2741916" algn="l" defTabSz="913972" rtl="0" eaLnBrk="1" latinLnBrk="0" hangingPunct="1">
      <a:defRPr sz="1200" kern="1200">
        <a:solidFill>
          <a:schemeClr val="tx1"/>
        </a:solidFill>
        <a:latin typeface="+mn-lt"/>
        <a:ea typeface="+mn-ea"/>
        <a:cs typeface="+mn-cs"/>
      </a:defRPr>
    </a:lvl7pPr>
    <a:lvl8pPr marL="3198904" algn="l" defTabSz="913972" rtl="0" eaLnBrk="1" latinLnBrk="0" hangingPunct="1">
      <a:defRPr sz="1200" kern="1200">
        <a:solidFill>
          <a:schemeClr val="tx1"/>
        </a:solidFill>
        <a:latin typeface="+mn-lt"/>
        <a:ea typeface="+mn-ea"/>
        <a:cs typeface="+mn-cs"/>
      </a:defRPr>
    </a:lvl8pPr>
    <a:lvl9pPr marL="3655888" algn="l" defTabSz="91397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F385D82-B5AA-4BD5-8214-C12538402279}" type="slidenum">
              <a:rPr lang="zh-CN" altLang="en-US" smtClean="0"/>
              <a:pPr/>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6E8B32-FA18-414E-8697-C86A317BD2A0}" type="slidenum">
              <a:rPr lang="en-GB">
                <a:solidFill>
                  <a:prstClr val="black"/>
                </a:solidFill>
              </a:rPr>
              <a:pPr fontAlgn="base">
                <a:spcBef>
                  <a:spcPct val="0"/>
                </a:spcBef>
                <a:spcAft>
                  <a:spcPct val="0"/>
                </a:spcAft>
              </a:pPr>
              <a:t>30</a:t>
            </a:fld>
            <a:endParaRPr lang="en-GB">
              <a:solidFill>
                <a:prstClr val="black"/>
              </a:solidFill>
            </a:endParaRPr>
          </a:p>
        </p:txBody>
      </p:sp>
      <p:sp>
        <p:nvSpPr>
          <p:cNvPr id="19459" name="Text Box 1"/>
          <p:cNvSpPr txBox="1">
            <a:spLocks noChangeArrowheads="1"/>
          </p:cNvSpPr>
          <p:nvPr/>
        </p:nvSpPr>
        <p:spPr bwMode="auto">
          <a:xfrm>
            <a:off x="3884613" y="8685213"/>
            <a:ext cx="2971800" cy="457200"/>
          </a:xfrm>
          <a:prstGeom prst="rect">
            <a:avLst/>
          </a:prstGeom>
          <a:noFill/>
          <a:ln w="9525">
            <a:noFill/>
            <a:miter lim="800000"/>
            <a:headEnd/>
            <a:tailEnd/>
          </a:ln>
        </p:spPr>
        <p:txBody>
          <a:bodyPr lIns="90000" tIns="46800" rIns="90000" bIns="46800" anchor="b"/>
          <a:lstStyle/>
          <a:p>
            <a:pPr algn="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3DD992B-2B2F-446F-9E86-AD191FD73733}" type="slidenum">
              <a:rPr lang="en-GB" sz="1200">
                <a:solidFill>
                  <a:srgbClr val="000000"/>
                </a:solidFill>
                <a:ea typeface="ＭＳ Ｐゴシック" pitchFamily="34" charset="-128"/>
                <a:cs typeface="Lucida Sans Unicode" pitchFamily="34" charset="0"/>
              </a:rPr>
              <a:pPr algn="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30</a:t>
            </a:fld>
            <a:endParaRPr lang="en-GB" sz="1200">
              <a:solidFill>
                <a:srgbClr val="000000"/>
              </a:solidFill>
              <a:ea typeface="ＭＳ Ｐゴシック" pitchFamily="34" charset="-128"/>
              <a:cs typeface="Lucida Sans Unicode" pitchFamily="34" charset="0"/>
            </a:endParaRPr>
          </a:p>
        </p:txBody>
      </p:sp>
      <p:sp>
        <p:nvSpPr>
          <p:cNvPr id="19460" name="Text Box 2"/>
          <p:cNvSpPr txBox="1">
            <a:spLocks noChangeArrowheads="1"/>
          </p:cNvSpPr>
          <p:nvPr/>
        </p:nvSpPr>
        <p:spPr bwMode="auto">
          <a:xfrm>
            <a:off x="0" y="8685213"/>
            <a:ext cx="2971800" cy="457200"/>
          </a:xfrm>
          <a:prstGeom prst="rect">
            <a:avLst/>
          </a:prstGeom>
          <a:noFill/>
          <a:ln w="9525">
            <a:noFill/>
            <a:miter lim="800000"/>
            <a:headEnd/>
            <a:tailEnd/>
          </a:ln>
        </p:spPr>
        <p:txBody>
          <a:bodyPr lIns="90000" tIns="46800" rIns="90000" bIns="46800" anchor="b"/>
          <a:lstStyle/>
          <a:p>
            <a:pP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a:solidFill>
                <a:srgbClr val="000000"/>
              </a:solidFill>
              <a:ea typeface="ＭＳ Ｐゴシック" pitchFamily="34" charset="-128"/>
              <a:cs typeface="Lucida Sans Unicode" pitchFamily="34" charset="0"/>
            </a:endParaRPr>
          </a:p>
        </p:txBody>
      </p:sp>
      <p:sp>
        <p:nvSpPr>
          <p:cNvPr id="19461" name="Text Box 3"/>
          <p:cNvSpPr txBox="1">
            <a:spLocks noChangeArrowheads="1"/>
          </p:cNvSpPr>
          <p:nvPr/>
        </p:nvSpPr>
        <p:spPr bwMode="auto">
          <a:xfrm>
            <a:off x="0" y="0"/>
            <a:ext cx="2971800" cy="457200"/>
          </a:xfrm>
          <a:prstGeom prst="rect">
            <a:avLst/>
          </a:prstGeom>
          <a:noFill/>
          <a:ln w="9525">
            <a:noFill/>
            <a:miter lim="800000"/>
            <a:headEnd/>
            <a:tailEnd/>
          </a:ln>
        </p:spPr>
        <p:txBody>
          <a:bodyPr lIns="90000" tIns="46800" rIns="90000" bIns="46800"/>
          <a:lstStyle/>
          <a:p>
            <a:pP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a:solidFill>
                <a:srgbClr val="000000"/>
              </a:solidFill>
              <a:ea typeface="ＭＳ Ｐゴシック" pitchFamily="34" charset="-128"/>
              <a:cs typeface="Lucida Sans Unicode" pitchFamily="34" charset="0"/>
            </a:endParaRPr>
          </a:p>
        </p:txBody>
      </p:sp>
      <p:sp>
        <p:nvSpPr>
          <p:cNvPr id="19462" name="Text Box 4"/>
          <p:cNvSpPr txBox="1">
            <a:spLocks noChangeArrowheads="1"/>
          </p:cNvSpPr>
          <p:nvPr/>
        </p:nvSpPr>
        <p:spPr bwMode="auto">
          <a:xfrm>
            <a:off x="3884613" y="0"/>
            <a:ext cx="2971800" cy="457200"/>
          </a:xfrm>
          <a:prstGeom prst="rect">
            <a:avLst/>
          </a:prstGeom>
          <a:noFill/>
          <a:ln w="9525">
            <a:noFill/>
            <a:miter lim="800000"/>
            <a:headEnd/>
            <a:tailEnd/>
          </a:ln>
        </p:spPr>
        <p:txBody>
          <a:bodyPr lIns="90000" tIns="46800" rIns="90000" bIns="46800"/>
          <a:lstStyle/>
          <a:p>
            <a:pPr algn="r" defTabSz="9144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200">
              <a:solidFill>
                <a:srgbClr val="000000"/>
              </a:solidFill>
              <a:ea typeface="ＭＳ Ｐゴシック" pitchFamily="34" charset="-128"/>
              <a:cs typeface="Lucida Sans Unicode" pitchFamily="34" charset="0"/>
            </a:endParaRPr>
          </a:p>
        </p:txBody>
      </p:sp>
      <p:sp>
        <p:nvSpPr>
          <p:cNvPr id="19463" name="Text Box 5"/>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defTabSz="914400"/>
            <a:endParaRPr lang="en-US">
              <a:solidFill>
                <a:prstClr val="black"/>
              </a:solidFill>
            </a:endParaRPr>
          </a:p>
        </p:txBody>
      </p:sp>
      <p:sp>
        <p:nvSpPr>
          <p:cNvPr id="19464" name="Text Box 6"/>
          <p:cNvSpPr txBox="1">
            <a:spLocks noGrp="1" noChangeArrowheads="1"/>
          </p:cNvSpPr>
          <p:nvPr>
            <p:ph type="body"/>
          </p:nvPr>
        </p:nvSpPr>
        <p:spPr bwMode="auto">
          <a:xfrm>
            <a:off x="685800" y="4343400"/>
            <a:ext cx="5486400" cy="4116388"/>
          </a:xfrm>
          <a:noFill/>
        </p:spPr>
        <p:txBody>
          <a:bodyPr wrap="none" numCol="1" anchor="ctr"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xfrm>
            <a:off x="1144588" y="685800"/>
            <a:ext cx="4572000" cy="3429000"/>
          </a:xfrm>
          <a:ln/>
        </p:spPr>
      </p:sp>
      <p:sp>
        <p:nvSpPr>
          <p:cNvPr id="53251" name="备注占位符 2"/>
          <p:cNvSpPr>
            <a:spLocks noGrp="1"/>
          </p:cNvSpPr>
          <p:nvPr>
            <p:ph type="body" idx="1"/>
          </p:nvPr>
        </p:nvSpPr>
        <p:spPr>
          <a:noFill/>
          <a:ln/>
        </p:spPr>
        <p:txBody>
          <a:bodyPr/>
          <a:lstStyle/>
          <a:p>
            <a:endParaRPr lang="zh-CN" altLang="en-US" dirty="0" smtClean="0"/>
          </a:p>
        </p:txBody>
      </p:sp>
      <p:sp>
        <p:nvSpPr>
          <p:cNvPr id="53252" name="灯片编号占位符 3"/>
          <p:cNvSpPr>
            <a:spLocks noGrp="1"/>
          </p:cNvSpPr>
          <p:nvPr>
            <p:ph type="sldNum" sz="quarter" idx="5"/>
          </p:nvPr>
        </p:nvSpPr>
        <p:spPr>
          <a:noFill/>
        </p:spPr>
        <p:txBody>
          <a:bodyPr/>
          <a:lstStyle/>
          <a:p>
            <a:fld id="{0678403E-EE21-431A-8A13-C3AD46AC0407}" type="slidenum">
              <a:rPr lang="en-US" altLang="zh-CN" smtClean="0">
                <a:solidFill>
                  <a:prstClr val="black"/>
                </a:solidFill>
              </a:rPr>
              <a:pPr/>
              <a:t>32</a:t>
            </a:fld>
            <a:endParaRPr lang="en-US" altLang="zh-CN" smtClean="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3804948-14D2-43DA-B3DB-CF1972FFF4B7}" type="slidenum">
              <a:rPr lang="en-US" altLang="zh-CN" smtClean="0">
                <a:solidFill>
                  <a:prstClr val="black"/>
                </a:solidFill>
              </a:rPr>
              <a:pPr>
                <a:defRPr/>
              </a:pPr>
              <a:t>33</a:t>
            </a:fld>
            <a:endParaRPr lang="en-US" altLang="zh-CN">
              <a:solidFill>
                <a:prstClr val="black"/>
              </a:solidFill>
            </a:endParaRPr>
          </a:p>
        </p:txBody>
      </p:sp>
    </p:spTree>
    <p:extLst>
      <p:ext uri="{BB962C8B-B14F-4D97-AF65-F5344CB8AC3E}">
        <p14:creationId xmlns:p14="http://schemas.microsoft.com/office/powerpoint/2010/main" xmlns="" val="85593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457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p:spPr>
      </p:sp>
      <p:sp>
        <p:nvSpPr>
          <p:cNvPr id="2457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zh-CN" altLang="zh-CN" smtClean="0"/>
          </a:p>
        </p:txBody>
      </p:sp>
      <p:sp>
        <p:nvSpPr>
          <p:cNvPr id="34820" name="Slide Number Placeholder 3"/>
          <p:cNvSpPr>
            <a:spLocks noGrp="1"/>
          </p:cNvSpPr>
          <p:nvPr>
            <p:ph type="sldNum" sz="quarter" idx="5"/>
          </p:nvPr>
        </p:nvSpPr>
        <p:spPr bwMode="auto">
          <a:noFill/>
          <a:ln>
            <a:miter lim="800000"/>
            <a:headEnd/>
            <a:tailEnd/>
          </a:ln>
        </p:spPr>
        <p:txBody>
          <a:bodyPr/>
          <a:lstStyle/>
          <a:p>
            <a:fld id="{8DE5020A-2322-44F5-8C35-15173A23340F}" type="slidenum">
              <a:rPr lang="en-US" altLang="zh-CN"/>
              <a:pPr/>
              <a:t>86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17"/>
          <p:cNvSpPr>
            <a:spLocks/>
          </p:cNvSpPr>
          <p:nvPr/>
        </p:nvSpPr>
        <p:spPr bwMode="ltGray">
          <a:xfrm>
            <a:off x="0" y="4"/>
            <a:ext cx="9144000" cy="1484313"/>
          </a:xfrm>
          <a:custGeom>
            <a:avLst/>
            <a:gdLst/>
            <a:ahLst/>
            <a:cxnLst>
              <a:cxn ang="0">
                <a:pos x="0" y="576"/>
              </a:cxn>
              <a:cxn ang="0">
                <a:pos x="2328" y="160"/>
              </a:cxn>
              <a:cxn ang="0">
                <a:pos x="4520" y="416"/>
              </a:cxn>
              <a:cxn ang="0">
                <a:pos x="5760" y="872"/>
              </a:cxn>
              <a:cxn ang="0">
                <a:pos x="5760" y="0"/>
              </a:cxn>
              <a:cxn ang="0">
                <a:pos x="1" y="0"/>
              </a:cxn>
              <a:cxn ang="0">
                <a:pos x="0" y="576"/>
              </a:cxn>
            </a:cxnLst>
            <a:rect l="0" t="0" r="r" b="b"/>
            <a:pathLst>
              <a:path w="5760" h="872">
                <a:moveTo>
                  <a:pt x="0" y="576"/>
                </a:moveTo>
                <a:cubicBezTo>
                  <a:pt x="912" y="280"/>
                  <a:pt x="1580" y="168"/>
                  <a:pt x="2328" y="160"/>
                </a:cubicBezTo>
                <a:cubicBezTo>
                  <a:pt x="3081" y="133"/>
                  <a:pt x="3912" y="256"/>
                  <a:pt x="4520" y="416"/>
                </a:cubicBezTo>
                <a:cubicBezTo>
                  <a:pt x="5128" y="576"/>
                  <a:pt x="5672" y="792"/>
                  <a:pt x="5760" y="872"/>
                </a:cubicBezTo>
                <a:lnTo>
                  <a:pt x="5760" y="0"/>
                </a:lnTo>
                <a:lnTo>
                  <a:pt x="1" y="0"/>
                </a:lnTo>
                <a:lnTo>
                  <a:pt x="0" y="576"/>
                </a:lnTo>
                <a:close/>
              </a:path>
            </a:pathLst>
          </a:custGeom>
          <a:solidFill>
            <a:schemeClr val="accent1"/>
          </a:solidFill>
          <a:ln w="9525">
            <a:noFill/>
            <a:round/>
            <a:headEnd/>
            <a:tailEnd/>
          </a:ln>
          <a:effectLst/>
        </p:spPr>
        <p:txBody>
          <a:bodyPr lIns="91397" tIns="45698" rIns="91397" bIns="45698"/>
          <a:lstStyle/>
          <a:p>
            <a:pPr fontAlgn="base">
              <a:spcBef>
                <a:spcPct val="0"/>
              </a:spcBef>
              <a:spcAft>
                <a:spcPct val="0"/>
              </a:spcAft>
              <a:defRPr/>
            </a:pPr>
            <a:endParaRPr lang="zh-CN" altLang="en-US">
              <a:solidFill>
                <a:prstClr val="black"/>
              </a:solidFill>
              <a:ea typeface="宋体" pitchFamily="2" charset="-122"/>
            </a:endParaRPr>
          </a:p>
        </p:txBody>
      </p:sp>
      <p:pic>
        <p:nvPicPr>
          <p:cNvPr id="5" name="Picture 18" descr="keyboard1"/>
          <p:cNvPicPr>
            <a:picLocks noChangeAspect="1" noChangeArrowheads="1"/>
          </p:cNvPicPr>
          <p:nvPr/>
        </p:nvPicPr>
        <p:blipFill>
          <a:blip r:embed="rId2" cstate="print"/>
          <a:srcRect/>
          <a:stretch>
            <a:fillRect/>
          </a:stretch>
        </p:blipFill>
        <p:spPr bwMode="ltGray">
          <a:xfrm>
            <a:off x="0" y="2133600"/>
            <a:ext cx="9144000" cy="4724400"/>
          </a:xfrm>
          <a:prstGeom prst="rect">
            <a:avLst/>
          </a:prstGeom>
          <a:noFill/>
          <a:ln w="9525">
            <a:noFill/>
            <a:miter lim="800000"/>
            <a:headEnd/>
            <a:tailEnd/>
          </a:ln>
        </p:spPr>
      </p:pic>
      <p:sp>
        <p:nvSpPr>
          <p:cNvPr id="3074" name="Rectangle 2"/>
          <p:cNvSpPr>
            <a:spLocks noGrp="1" noChangeArrowheads="1"/>
          </p:cNvSpPr>
          <p:nvPr>
            <p:ph type="ctrTitle"/>
          </p:nvPr>
        </p:nvSpPr>
        <p:spPr>
          <a:xfrm>
            <a:off x="647700" y="1295400"/>
            <a:ext cx="7658100" cy="1676400"/>
          </a:xfrm>
        </p:spPr>
        <p:txBody>
          <a:bodyPr/>
          <a:lstStyle>
            <a:lvl1pPr>
              <a:defRPr sz="8000">
                <a:solidFill>
                  <a:schemeClr val="tx1"/>
                </a:solidFill>
                <a:latin typeface="Times New Roman" pitchFamily="18" charset="0"/>
              </a:defRPr>
            </a:lvl1pPr>
          </a:lstStyle>
          <a:p>
            <a:r>
              <a:rPr lang="zh-CN" altLang="en-US" smtClean="0"/>
              <a:t>单击此处编辑母版标题样式</a:t>
            </a:r>
            <a:endParaRPr lang="zh-CN" altLang="en-US"/>
          </a:p>
        </p:txBody>
      </p:sp>
      <p:sp>
        <p:nvSpPr>
          <p:cNvPr id="3075" name="Rectangle 3"/>
          <p:cNvSpPr>
            <a:spLocks noGrp="1" noChangeArrowheads="1"/>
          </p:cNvSpPr>
          <p:nvPr>
            <p:ph type="subTitle" idx="1"/>
          </p:nvPr>
        </p:nvSpPr>
        <p:spPr bwMode="white">
          <a:xfrm>
            <a:off x="685800" y="5927725"/>
            <a:ext cx="7772400" cy="381000"/>
          </a:xfrm>
        </p:spPr>
        <p:txBody>
          <a:bodyPr/>
          <a:lstStyle>
            <a:lvl1pPr marL="0" indent="0" algn="ctr">
              <a:buFont typeface="Wingdings" pitchFamily="2" charset="2"/>
              <a:buNone/>
              <a:defRPr sz="2000">
                <a:solidFill>
                  <a:schemeClr val="bg1"/>
                </a:solidFill>
              </a:defRPr>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a:xfrm>
            <a:off x="457200" y="6540504"/>
            <a:ext cx="2133600" cy="180975"/>
          </a:xfrm>
        </p:spPr>
        <p:txBody>
          <a:bodyPr/>
          <a:lstStyle>
            <a:lvl1pPr>
              <a:defRPr sz="1000">
                <a:solidFill>
                  <a:srgbClr val="000000"/>
                </a:solidFill>
                <a:latin typeface="Times New Roman" pitchFamily="18" charset="0"/>
              </a:defRPr>
            </a:lvl1pPr>
          </a:lstStyle>
          <a:p>
            <a:pPr>
              <a:defRPr/>
            </a:pPr>
            <a:fld id="{AAFB88CD-5424-441B-B874-4E918BE9E1F9}" type="datetime1">
              <a:rPr lang="zh-CN" altLang="en-US" smtClean="0"/>
              <a:pPr>
                <a:defRPr/>
              </a:pPr>
              <a:t>2018/5/16</a:t>
            </a:fld>
            <a:endParaRPr lang="zh-CN" altLang="en-US"/>
          </a:p>
        </p:txBody>
      </p:sp>
      <p:sp>
        <p:nvSpPr>
          <p:cNvPr id="7" name="Rectangle 5"/>
          <p:cNvSpPr>
            <a:spLocks noGrp="1" noChangeArrowheads="1"/>
          </p:cNvSpPr>
          <p:nvPr>
            <p:ph type="ftr" sz="quarter" idx="11"/>
          </p:nvPr>
        </p:nvSpPr>
        <p:spPr bwMode="auto">
          <a:xfrm>
            <a:off x="3124200" y="6540504"/>
            <a:ext cx="2895600" cy="180975"/>
          </a:xfrm>
        </p:spPr>
        <p:txBody>
          <a:bodyPr/>
          <a:lstStyle>
            <a:lvl1pPr algn="ctr">
              <a:defRPr sz="1000" b="0">
                <a:solidFill>
                  <a:schemeClr val="bg1"/>
                </a:solidFill>
                <a:latin typeface="Times New Roman" pitchFamily="18" charset="0"/>
              </a:defRPr>
            </a:lvl1pPr>
          </a:lstStyle>
          <a:p>
            <a:pPr>
              <a:defRPr/>
            </a:pPr>
            <a:endParaRPr lang="en-US" altLang="zh-CN">
              <a:solidFill>
                <a:prstClr val="white"/>
              </a:solidFill>
            </a:endParaRPr>
          </a:p>
        </p:txBody>
      </p:sp>
      <p:sp>
        <p:nvSpPr>
          <p:cNvPr id="8" name="Rectangle 6"/>
          <p:cNvSpPr>
            <a:spLocks noGrp="1" noChangeArrowheads="1"/>
          </p:cNvSpPr>
          <p:nvPr>
            <p:ph type="sldNum" sz="quarter" idx="12"/>
          </p:nvPr>
        </p:nvSpPr>
        <p:spPr>
          <a:xfrm>
            <a:off x="6553200" y="6540504"/>
            <a:ext cx="2133600" cy="180975"/>
          </a:xfrm>
        </p:spPr>
        <p:txBody>
          <a:bodyPr/>
          <a:lstStyle>
            <a:lvl1pPr algn="r">
              <a:defRPr>
                <a:solidFill>
                  <a:srgbClr val="000000"/>
                </a:solidFill>
                <a:latin typeface="Times New Roman" pitchFamily="18" charset="0"/>
              </a:defRPr>
            </a:lvl1pPr>
          </a:lstStyle>
          <a:p>
            <a:pPr>
              <a:defRPr/>
            </a:pPr>
            <a:fld id="{EF37AD01-DEA7-4A26-9123-AB367E0E63E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rgbClr val="000000"/>
                </a:solidFill>
              </a:defRPr>
            </a:lvl1pPr>
          </a:lstStyle>
          <a:p>
            <a:pPr>
              <a:defRPr/>
            </a:pPr>
            <a:fld id="{CFBB750E-AE10-43D0-BB2C-DC78BD6A4D28}" type="datetime1">
              <a:rPr lang="zh-CN" altLang="en-US" smtClean="0"/>
              <a:pPr>
                <a:defRPr/>
              </a:pPr>
              <a:t>2018/5/16</a:t>
            </a:fld>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BDA67458-6A93-4F51-B721-C03FCC4D8681}"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6550" y="122238"/>
            <a:ext cx="2076450" cy="63547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76950" cy="63547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rgbClr val="000000"/>
                </a:solidFill>
              </a:defRPr>
            </a:lvl1pPr>
          </a:lstStyle>
          <a:p>
            <a:pPr>
              <a:defRPr/>
            </a:pPr>
            <a:fld id="{EE77FC85-8EF9-4E26-8E25-164A4294378E}" type="datetime1">
              <a:rPr lang="zh-CN" altLang="en-US" smtClean="0"/>
              <a:pPr>
                <a:defRPr/>
              </a:pPr>
              <a:t>2018/5/16</a:t>
            </a:fld>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4A914953-0BDE-48D6-8365-C193B90365F3}"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8305800" cy="5635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74767"/>
            <a:ext cx="8229600" cy="5202237"/>
          </a:xfrm>
        </p:spPr>
        <p:txBody>
          <a:bodyPr/>
          <a:lstStyle/>
          <a:p>
            <a:pPr lvl="0"/>
            <a:r>
              <a:rPr lang="zh-CN" altLang="en-US" noProof="0" smtClean="0"/>
              <a:t>单击图标添加表格</a:t>
            </a:r>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CD5268C2-834E-4F42-8DF2-667C54ED6F79}" type="datetime1">
              <a:rPr lang="zh-CN" altLang="en-US" smtClean="0">
                <a:solidFill>
                  <a:prstClr val="black"/>
                </a:solidFill>
              </a:rPr>
              <a:pPr>
                <a:defRPr/>
              </a:pPr>
              <a:t>2018/5/16</a:t>
            </a:fld>
            <a:endParaRPr lang="zh-CN" altLang="en-US">
              <a:solidFill>
                <a:prstClr val="black"/>
              </a:solidFill>
            </a:endParaRPr>
          </a:p>
        </p:txBody>
      </p:sp>
      <p:sp>
        <p:nvSpPr>
          <p:cNvPr id="5" name="Rectangle 6"/>
          <p:cNvSpPr>
            <a:spLocks noGrp="1" noChangeArrowheads="1"/>
          </p:cNvSpPr>
          <p:nvPr>
            <p:ph type="sldNum" sz="quarter" idx="11"/>
          </p:nvPr>
        </p:nvSpPr>
        <p:spPr>
          <a:ln/>
        </p:spPr>
        <p:txBody>
          <a:bodyPr/>
          <a:lstStyle>
            <a:lvl1pPr>
              <a:defRPr/>
            </a:lvl1pPr>
          </a:lstStyle>
          <a:p>
            <a:pPr>
              <a:defRPr/>
            </a:pPr>
            <a:fld id="{CCADA6FC-F598-4BF8-A0E2-FD5E424522C9}" type="slidenum">
              <a:rPr lang="zh-CN" altLang="en-US">
                <a:solidFill>
                  <a:prstClr val="black"/>
                </a:solidFill>
              </a:rPr>
              <a:pPr>
                <a:defRPr/>
              </a:pPr>
              <a:t>‹#›</a:t>
            </a:fld>
            <a:endParaRPr lang="zh-CN" altLang="en-US">
              <a:solidFill>
                <a:prstClr val="black"/>
              </a:solidFill>
            </a:endParaRPr>
          </a:p>
        </p:txBody>
      </p:sp>
      <p:sp>
        <p:nvSpPr>
          <p:cNvPr id="6" name="Rectangle 23"/>
          <p:cNvSpPr>
            <a:spLocks noGrp="1" noChangeArrowheads="1"/>
          </p:cNvSpPr>
          <p:nvPr>
            <p:ph type="ftr" sz="quarter" idx="12"/>
          </p:nvPr>
        </p:nvSpPr>
        <p:spPr>
          <a:ln/>
        </p:spPr>
        <p:txBody>
          <a:bodyPr/>
          <a:lstStyle>
            <a:lvl1pPr>
              <a:defRPr/>
            </a:lvl1pPr>
          </a:lstStyle>
          <a:p>
            <a:pPr>
              <a:defRPr/>
            </a:pPr>
            <a:endParaRPr lang="zh-CN" altLang="en-US">
              <a:solidFill>
                <a:srgbClr val="F4E7ED"/>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6986" indent="0" algn="ctr">
              <a:buNone/>
              <a:defRPr>
                <a:solidFill>
                  <a:schemeClr val="tx1">
                    <a:tint val="75000"/>
                  </a:schemeClr>
                </a:solidFill>
              </a:defRPr>
            </a:lvl2pPr>
            <a:lvl3pPr marL="913972" indent="0" algn="ctr">
              <a:buNone/>
              <a:defRPr>
                <a:solidFill>
                  <a:schemeClr val="tx1">
                    <a:tint val="75000"/>
                  </a:schemeClr>
                </a:solidFill>
              </a:defRPr>
            </a:lvl3pPr>
            <a:lvl4pPr marL="1370959" indent="0" algn="ctr">
              <a:buNone/>
              <a:defRPr>
                <a:solidFill>
                  <a:schemeClr val="tx1">
                    <a:tint val="75000"/>
                  </a:schemeClr>
                </a:solidFill>
              </a:defRPr>
            </a:lvl4pPr>
            <a:lvl5pPr marL="1827945" indent="0" algn="ctr">
              <a:buNone/>
              <a:defRPr>
                <a:solidFill>
                  <a:schemeClr val="tx1">
                    <a:tint val="75000"/>
                  </a:schemeClr>
                </a:solidFill>
              </a:defRPr>
            </a:lvl5pPr>
            <a:lvl6pPr marL="2284932" indent="0" algn="ctr">
              <a:buNone/>
              <a:defRPr>
                <a:solidFill>
                  <a:schemeClr val="tx1">
                    <a:tint val="75000"/>
                  </a:schemeClr>
                </a:solidFill>
              </a:defRPr>
            </a:lvl6pPr>
            <a:lvl7pPr marL="2741916" indent="0" algn="ctr">
              <a:buNone/>
              <a:defRPr>
                <a:solidFill>
                  <a:schemeClr val="tx1">
                    <a:tint val="75000"/>
                  </a:schemeClr>
                </a:solidFill>
              </a:defRPr>
            </a:lvl7pPr>
            <a:lvl8pPr marL="3198904" indent="0" algn="ctr">
              <a:buNone/>
              <a:defRPr>
                <a:solidFill>
                  <a:schemeClr val="tx1">
                    <a:tint val="75000"/>
                  </a:schemeClr>
                </a:solidFill>
              </a:defRPr>
            </a:lvl8pPr>
            <a:lvl9pPr marL="3655888"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7E904EC-51BF-4009-9704-F42234E16178}" type="datetime1">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6986" indent="0">
              <a:buNone/>
              <a:defRPr sz="1800">
                <a:solidFill>
                  <a:schemeClr val="tx1">
                    <a:tint val="75000"/>
                  </a:schemeClr>
                </a:solidFill>
              </a:defRPr>
            </a:lvl2pPr>
            <a:lvl3pPr marL="913972" indent="0">
              <a:buNone/>
              <a:defRPr sz="1600">
                <a:solidFill>
                  <a:schemeClr val="tx1">
                    <a:tint val="75000"/>
                  </a:schemeClr>
                </a:solidFill>
              </a:defRPr>
            </a:lvl3pPr>
            <a:lvl4pPr marL="1370959" indent="0">
              <a:buNone/>
              <a:defRPr sz="1400">
                <a:solidFill>
                  <a:schemeClr val="tx1">
                    <a:tint val="75000"/>
                  </a:schemeClr>
                </a:solidFill>
              </a:defRPr>
            </a:lvl4pPr>
            <a:lvl5pPr marL="1827945" indent="0">
              <a:buNone/>
              <a:defRPr sz="1400">
                <a:solidFill>
                  <a:schemeClr val="tx1">
                    <a:tint val="75000"/>
                  </a:schemeClr>
                </a:solidFill>
              </a:defRPr>
            </a:lvl5pPr>
            <a:lvl6pPr marL="2284932" indent="0">
              <a:buNone/>
              <a:defRPr sz="1400">
                <a:solidFill>
                  <a:schemeClr val="tx1">
                    <a:tint val="75000"/>
                  </a:schemeClr>
                </a:solidFill>
              </a:defRPr>
            </a:lvl6pPr>
            <a:lvl7pPr marL="2741916" indent="0">
              <a:buNone/>
              <a:defRPr sz="1400">
                <a:solidFill>
                  <a:schemeClr val="tx1">
                    <a:tint val="75000"/>
                  </a:schemeClr>
                </a:solidFill>
              </a:defRPr>
            </a:lvl7pPr>
            <a:lvl8pPr marL="3198904" indent="0">
              <a:buNone/>
              <a:defRPr sz="1400">
                <a:solidFill>
                  <a:schemeClr val="tx1">
                    <a:tint val="75000"/>
                  </a:schemeClr>
                </a:solidFill>
              </a:defRPr>
            </a:lvl8pPr>
            <a:lvl9pPr marL="3655888"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D1124F2-4989-4C94-8AE4-3467117970DE}" type="datetime1">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19F237C-5962-4C9C-936D-94FFBE3EC3EF}" type="datetime1">
              <a:rPr lang="zh-CN" altLang="en-US" smtClean="0"/>
              <a:pPr/>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B71865C-3AD0-4FA0-9FDF-04DC3B749EFD}" type="datetime1">
              <a:rPr lang="zh-CN" altLang="en-US" smtClean="0"/>
              <a:pPr/>
              <a:t>2018/5/16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CF6DD08-C475-494E-9B35-E5F86881D36E}" type="datetime1">
              <a:rPr lang="zh-CN" altLang="en-US" smtClean="0"/>
              <a:pPr/>
              <a:t>2018/5/16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B097E-5D58-4086-B3A3-A3CAD2D9DD2C}" type="datetime1">
              <a:rPr lang="zh-CN" altLang="en-US" smtClean="0"/>
              <a:pPr/>
              <a:t>2018/5/16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solidFill>
                  <a:srgbClr val="000000"/>
                </a:solidFill>
              </a:defRPr>
            </a:lvl1pPr>
          </a:lstStyle>
          <a:p>
            <a:pPr>
              <a:defRPr/>
            </a:pPr>
            <a:fld id="{6291B462-CE18-4AF7-9C40-ED9D6122254B}" type="datetime1">
              <a:rPr lang="zh-CN" altLang="en-US" smtClean="0"/>
              <a:pPr>
                <a:defRPr/>
              </a:pPr>
              <a:t>2018/5/16</a:t>
            </a:fld>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D5268B6A-0A86-4030-AC7A-83769046FD0A}"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435100"/>
            <a:ext cx="3008313" cy="4691063"/>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BEDBA6-6B8C-4E74-8E46-DDC3051216BE}" type="datetime1">
              <a:rPr lang="zh-CN" altLang="en-US" smtClean="0"/>
              <a:pPr/>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6986" indent="0">
              <a:buNone/>
              <a:defRPr sz="2800"/>
            </a:lvl2pPr>
            <a:lvl3pPr marL="913972" indent="0">
              <a:buNone/>
              <a:defRPr sz="2400"/>
            </a:lvl3pPr>
            <a:lvl4pPr marL="1370959" indent="0">
              <a:buNone/>
              <a:defRPr sz="2000"/>
            </a:lvl4pPr>
            <a:lvl5pPr marL="1827945" indent="0">
              <a:buNone/>
              <a:defRPr sz="2000"/>
            </a:lvl5pPr>
            <a:lvl6pPr marL="2284932" indent="0">
              <a:buNone/>
              <a:defRPr sz="2000"/>
            </a:lvl6pPr>
            <a:lvl7pPr marL="2741916" indent="0">
              <a:buNone/>
              <a:defRPr sz="2000"/>
            </a:lvl7pPr>
            <a:lvl8pPr marL="3198904" indent="0">
              <a:buNone/>
              <a:defRPr sz="2000"/>
            </a:lvl8pPr>
            <a:lvl9pPr marL="3655888"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27579A-BD15-46BB-98B9-851EEBA64A3D}" type="datetime1">
              <a:rPr lang="zh-CN" altLang="en-US" smtClean="0"/>
              <a:pPr/>
              <a:t>2018/5/16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BBEB90-3240-475A-80B6-B761B4DE25A0}" type="datetime1">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DCF2D10-E78E-4D72-84DE-5863648EC6E5}" type="datetime1">
              <a:rPr lang="zh-CN" altLang="en-US" smtClean="0"/>
              <a:pPr/>
              <a:t>2018/5/16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6137920"/>
            <a:ext cx="914400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397" tIns="45698" rIns="91397" bIns="45698" rtlCol="0" anchor="ctr"/>
          <a:lstStyle/>
          <a:p>
            <a:pPr algn="ctr"/>
            <a:endParaRPr lang="zh-CN" altLang="en-US"/>
          </a:p>
        </p:txBody>
      </p:sp>
      <p:grpSp>
        <p:nvGrpSpPr>
          <p:cNvPr id="10" name="组合 9"/>
          <p:cNvGrpSpPr/>
          <p:nvPr userDrawn="1"/>
        </p:nvGrpSpPr>
        <p:grpSpPr>
          <a:xfrm>
            <a:off x="0" y="1124744"/>
            <a:ext cx="9144000" cy="583357"/>
            <a:chOff x="-3829" y="6111154"/>
            <a:chExt cx="9144000" cy="583357"/>
          </a:xfrm>
        </p:grpSpPr>
        <p:sp>
          <p:nvSpPr>
            <p:cNvPr id="11" name="矩形 10"/>
            <p:cNvSpPr/>
            <p:nvPr/>
          </p:nvSpPr>
          <p:spPr>
            <a:xfrm>
              <a:off x="-3829" y="6381328"/>
              <a:ext cx="9144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dirty="0"/>
            </a:p>
          </p:txBody>
        </p:sp>
        <p:pic>
          <p:nvPicPr>
            <p:cNvPr id="12" name="图片 11" descr="ruclogo_副本.jpg"/>
            <p:cNvPicPr>
              <a:picLocks noChangeAspect="1"/>
            </p:cNvPicPr>
            <p:nvPr/>
          </p:nvPicPr>
          <p:blipFill>
            <a:blip r:embed="rId2" cstate="print"/>
            <a:stretch>
              <a:fillRect/>
            </a:stretch>
          </p:blipFill>
          <p:spPr>
            <a:xfrm>
              <a:off x="7380312" y="6111154"/>
              <a:ext cx="576064" cy="583357"/>
            </a:xfrm>
            <a:prstGeom prst="rect">
              <a:avLst/>
            </a:prstGeom>
            <a:ln w="57150">
              <a:solidFill>
                <a:schemeClr val="bg1"/>
              </a:solid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lvl1pPr>
              <a:defRPr>
                <a:latin typeface="Calibri" pitchFamily="34" charset="0"/>
              </a:defRPr>
            </a:lvl1p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latin typeface="Calibri" pitchFamily="34" charset="0"/>
              </a:defRPr>
            </a:lvl1pPr>
            <a:lvl2pPr marL="456986" indent="0" algn="ctr">
              <a:buNone/>
              <a:defRPr/>
            </a:lvl2pPr>
            <a:lvl3pPr marL="913972" indent="0" algn="ctr">
              <a:buNone/>
              <a:defRPr/>
            </a:lvl3pPr>
            <a:lvl4pPr marL="1370959" indent="0" algn="ctr">
              <a:buNone/>
              <a:defRPr/>
            </a:lvl4pPr>
            <a:lvl5pPr marL="1827945" indent="0" algn="ctr">
              <a:buNone/>
              <a:defRPr/>
            </a:lvl5pPr>
            <a:lvl6pPr marL="2284932" indent="0" algn="ctr">
              <a:buNone/>
              <a:defRPr/>
            </a:lvl6pPr>
            <a:lvl7pPr marL="2741916" indent="0" algn="ctr">
              <a:buNone/>
              <a:defRPr/>
            </a:lvl7pPr>
            <a:lvl8pPr marL="3198904" indent="0" algn="ctr">
              <a:buNone/>
              <a:defRPr/>
            </a:lvl8pPr>
            <a:lvl9pPr marL="3655888" indent="0" algn="ctr">
              <a:buNone/>
              <a:defRPr/>
            </a:lvl9pPr>
          </a:lstStyle>
          <a:p>
            <a:r>
              <a:rPr lang="de-DE" smtClean="0"/>
              <a:t>Formatvorlage des Untertitelmasters durch Klicken bearbeiten</a:t>
            </a:r>
            <a:endParaRPr lang="de-D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smtClean="0"/>
              <a:t>Titelmasterformat durch Klicken bearbeiten</a:t>
            </a:r>
            <a:endParaRPr lang="de-DE"/>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4"/>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6986" indent="0">
              <a:buNone/>
              <a:defRPr sz="1800"/>
            </a:lvl2pPr>
            <a:lvl3pPr marL="913972" indent="0">
              <a:buNone/>
              <a:defRPr sz="1600"/>
            </a:lvl3pPr>
            <a:lvl4pPr marL="1370959" indent="0">
              <a:buNone/>
              <a:defRPr sz="1400"/>
            </a:lvl4pPr>
            <a:lvl5pPr marL="1827945" indent="0">
              <a:buNone/>
              <a:defRPr sz="1400"/>
            </a:lvl5pPr>
            <a:lvl6pPr marL="2284932" indent="0">
              <a:buNone/>
              <a:defRPr sz="1400"/>
            </a:lvl6pPr>
            <a:lvl7pPr marL="2741916" indent="0">
              <a:buNone/>
              <a:defRPr sz="1400"/>
            </a:lvl7pPr>
            <a:lvl8pPr marL="3198904" indent="0">
              <a:buNone/>
              <a:defRPr sz="1400"/>
            </a:lvl8pPr>
            <a:lvl9pPr marL="3655888" indent="0">
              <a:buNone/>
              <a:defRPr sz="1400"/>
            </a:lvl9pPr>
          </a:lstStyle>
          <a:p>
            <a:pPr lvl="0"/>
            <a:r>
              <a:rPr lang="de-DE" smtClean="0"/>
              <a:t>Textmasterformate durch Klicken bearbeiten</a:t>
            </a:r>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1" y="1535113"/>
            <a:ext cx="4040188"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9" y="1535113"/>
            <a:ext cx="4041775"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6986" indent="0">
              <a:buNone/>
              <a:defRPr sz="1800"/>
            </a:lvl2pPr>
            <a:lvl3pPr marL="913972" indent="0">
              <a:buNone/>
              <a:defRPr sz="1600"/>
            </a:lvl3pPr>
            <a:lvl4pPr marL="1370959" indent="0">
              <a:buNone/>
              <a:defRPr sz="1400"/>
            </a:lvl4pPr>
            <a:lvl5pPr marL="1827945" indent="0">
              <a:buNone/>
              <a:defRPr sz="1400"/>
            </a:lvl5pPr>
            <a:lvl6pPr marL="2284932" indent="0">
              <a:buNone/>
              <a:defRPr sz="1400"/>
            </a:lvl6pPr>
            <a:lvl7pPr marL="2741916" indent="0">
              <a:buNone/>
              <a:defRPr sz="1400"/>
            </a:lvl7pPr>
            <a:lvl8pPr marL="3198904" indent="0">
              <a:buNone/>
              <a:defRPr sz="1400"/>
            </a:lvl8pPr>
            <a:lvl9pPr marL="3655888"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solidFill>
                  <a:srgbClr val="000000"/>
                </a:solidFill>
              </a:defRPr>
            </a:lvl1pPr>
          </a:lstStyle>
          <a:p>
            <a:pPr>
              <a:defRPr/>
            </a:pPr>
            <a:fld id="{FDEB5418-2E78-4FF8-B2BF-94149BCE9EE5}" type="datetime1">
              <a:rPr lang="zh-CN" altLang="en-US" smtClean="0"/>
              <a:pPr>
                <a:defRPr/>
              </a:pPr>
              <a:t>2018/5/16</a:t>
            </a:fld>
            <a:endParaRPr lang="zh-CN" altLang="en-US"/>
          </a:p>
        </p:txBody>
      </p:sp>
      <p:sp>
        <p:nvSpPr>
          <p:cNvPr id="5" name="灯片编号占位符 4"/>
          <p:cNvSpPr>
            <a:spLocks noGrp="1"/>
          </p:cNvSpPr>
          <p:nvPr>
            <p:ph type="sldNum" sz="quarter" idx="11"/>
          </p:nvPr>
        </p:nvSpPr>
        <p:spPr/>
        <p:txBody>
          <a:bodyPr/>
          <a:lstStyle>
            <a:lvl1pPr>
              <a:defRPr>
                <a:solidFill>
                  <a:srgbClr val="000000"/>
                </a:solidFill>
              </a:defRPr>
            </a:lvl1pPr>
          </a:lstStyle>
          <a:p>
            <a:pPr>
              <a:defRPr/>
            </a:pPr>
            <a:fld id="{6BC4B733-8DCE-4A88-8DA6-C4F486A1F252}" type="slidenum">
              <a:rPr lang="en-US" altLang="zh-CN"/>
              <a:pPr>
                <a:defRPr/>
              </a:pPr>
              <a:t>‹#›</a:t>
            </a:fld>
            <a:endParaRPr lang="en-US" altLang="zh-CN"/>
          </a:p>
        </p:txBody>
      </p:sp>
      <p:sp>
        <p:nvSpPr>
          <p:cNvPr id="6" name="页脚占位符 5"/>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4"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4" y="1435100"/>
            <a:ext cx="3008313" cy="4691063"/>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6986" indent="0">
              <a:buNone/>
              <a:defRPr sz="2800"/>
            </a:lvl2pPr>
            <a:lvl3pPr marL="913972" indent="0">
              <a:buNone/>
              <a:defRPr sz="2400"/>
            </a:lvl3pPr>
            <a:lvl4pPr marL="1370959" indent="0">
              <a:buNone/>
              <a:defRPr sz="2000"/>
            </a:lvl4pPr>
            <a:lvl5pPr marL="1827945" indent="0">
              <a:buNone/>
              <a:defRPr sz="2000"/>
            </a:lvl5pPr>
            <a:lvl6pPr marL="2284932" indent="0">
              <a:buNone/>
              <a:defRPr sz="2000"/>
            </a:lvl6pPr>
            <a:lvl7pPr marL="2741916" indent="0">
              <a:buNone/>
              <a:defRPr sz="2000"/>
            </a:lvl7pPr>
            <a:lvl8pPr marL="3198904" indent="0">
              <a:buNone/>
              <a:defRPr sz="2000"/>
            </a:lvl8pPr>
            <a:lvl9pPr marL="3655888" indent="0">
              <a:buNone/>
              <a:defRPr sz="2000"/>
            </a:lvl9pPr>
          </a:lstStyle>
          <a:p>
            <a:pPr lvl="0"/>
            <a:endParaRPr lang="de-DE" noProof="0" dirty="0" smtClean="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de-DE" smtClean="0"/>
              <a:t>Textmasterformate durch Klicken bearbeiten</a:t>
            </a:r>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28604"/>
            <a:ext cx="2057400" cy="5897563"/>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28604"/>
            <a:ext cx="6019800" cy="5897563"/>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4"/>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4"/>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457200" y="228600"/>
            <a:ext cx="8229600" cy="1143000"/>
          </a:xfrm>
        </p:spPr>
        <p:txBody>
          <a:bodyPr/>
          <a:lstStyle/>
          <a:p>
            <a:r>
              <a:rPr lang="de-DE" smtClean="0"/>
              <a:t>Titelmasterformat durch Klicken bearbeiten</a:t>
            </a:r>
            <a:endParaRPr lang="de-DE"/>
          </a:p>
        </p:txBody>
      </p:sp>
      <p:sp>
        <p:nvSpPr>
          <p:cNvPr id="3" name="Textplatzhalter 2"/>
          <p:cNvSpPr>
            <a:spLocks noGrp="1"/>
          </p:cNvSpPr>
          <p:nvPr>
            <p:ph type="body" sz="half" idx="1"/>
          </p:nvPr>
        </p:nvSpPr>
        <p:spPr>
          <a:xfrm>
            <a:off x="457200" y="1600204"/>
            <a:ext cx="4038600" cy="4525963"/>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quarter" idx="2"/>
          </p:nvPr>
        </p:nvSpPr>
        <p:spPr>
          <a:xfrm>
            <a:off x="4648200" y="1600200"/>
            <a:ext cx="4038600" cy="2185988"/>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Inhaltsplatzhalter 4"/>
          <p:cNvSpPr>
            <a:spLocks noGrp="1"/>
          </p:cNvSpPr>
          <p:nvPr>
            <p:ph sz="quarter" idx="3"/>
          </p:nvPr>
        </p:nvSpPr>
        <p:spPr>
          <a:xfrm>
            <a:off x="4648200" y="3938588"/>
            <a:ext cx="4038600" cy="2187575"/>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Rectangle 7"/>
          <p:cNvSpPr>
            <a:spLocks noGrp="1" noChangeArrowheads="1"/>
          </p:cNvSpPr>
          <p:nvPr>
            <p:ph type="ftr" sz="quarter" idx="10"/>
          </p:nvPr>
        </p:nvSpPr>
        <p:spPr>
          <a:xfrm>
            <a:off x="539750" y="6245225"/>
            <a:ext cx="4464050" cy="476250"/>
          </a:xfrm>
          <a:prstGeom prst="rect">
            <a:avLst/>
          </a:prstGeom>
          <a:ln/>
        </p:spPr>
        <p:txBody>
          <a:bodyPr/>
          <a:lstStyle>
            <a:lvl1pPr>
              <a:defRPr/>
            </a:lvl1pPr>
          </a:lstStyle>
          <a:p>
            <a:pPr>
              <a:defRPr/>
            </a:pPr>
            <a:endParaRPr lang="de-DE" dirty="0">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92" indent="0" algn="ctr">
              <a:buNone/>
              <a:defRPr>
                <a:solidFill>
                  <a:schemeClr val="tx1">
                    <a:tint val="75000"/>
                  </a:schemeClr>
                </a:solidFill>
              </a:defRPr>
            </a:lvl2pPr>
            <a:lvl3pPr marL="914186" indent="0" algn="ctr">
              <a:buNone/>
              <a:defRPr>
                <a:solidFill>
                  <a:schemeClr val="tx1">
                    <a:tint val="75000"/>
                  </a:schemeClr>
                </a:solidFill>
              </a:defRPr>
            </a:lvl3pPr>
            <a:lvl4pPr marL="1371279" indent="0" algn="ctr">
              <a:buNone/>
              <a:defRPr>
                <a:solidFill>
                  <a:schemeClr val="tx1">
                    <a:tint val="75000"/>
                  </a:schemeClr>
                </a:solidFill>
              </a:defRPr>
            </a:lvl4pPr>
            <a:lvl5pPr marL="1828373" indent="0" algn="ctr">
              <a:buNone/>
              <a:defRPr>
                <a:solidFill>
                  <a:schemeClr val="tx1">
                    <a:tint val="75000"/>
                  </a:schemeClr>
                </a:solidFill>
              </a:defRPr>
            </a:lvl5pPr>
            <a:lvl6pPr marL="2285466" indent="0" algn="ctr">
              <a:buNone/>
              <a:defRPr>
                <a:solidFill>
                  <a:schemeClr val="tx1">
                    <a:tint val="75000"/>
                  </a:schemeClr>
                </a:solidFill>
              </a:defRPr>
            </a:lvl6pPr>
            <a:lvl7pPr marL="2742558" indent="0" algn="ctr">
              <a:buNone/>
              <a:defRPr>
                <a:solidFill>
                  <a:schemeClr val="tx1">
                    <a:tint val="75000"/>
                  </a:schemeClr>
                </a:solidFill>
              </a:defRPr>
            </a:lvl7pPr>
            <a:lvl8pPr marL="3199652" indent="0" algn="ctr">
              <a:buNone/>
              <a:defRPr>
                <a:solidFill>
                  <a:schemeClr val="tx1">
                    <a:tint val="75000"/>
                  </a:schemeClr>
                </a:solidFill>
              </a:defRPr>
            </a:lvl8pPr>
            <a:lvl9pPr marL="3656744"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6C5F17E-2A62-4868-90D4-219AC552AFDD}"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9C2823D-D66E-47BE-B04F-DE1194E10FBF}"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74767"/>
            <a:ext cx="4038600" cy="520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74767"/>
            <a:ext cx="4038600" cy="5202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solidFill>
                  <a:srgbClr val="000000"/>
                </a:solidFill>
              </a:defRPr>
            </a:lvl1pPr>
          </a:lstStyle>
          <a:p>
            <a:pPr>
              <a:defRPr/>
            </a:pPr>
            <a:fld id="{11634105-57D5-404F-92D8-FCC3F21E63FE}" type="datetime1">
              <a:rPr lang="zh-CN" altLang="en-US" smtClean="0"/>
              <a:pPr>
                <a:defRPr/>
              </a:pPr>
              <a:t>2018/5/16</a:t>
            </a:fld>
            <a:endParaRPr lang="zh-CN" altLang="en-US"/>
          </a:p>
        </p:txBody>
      </p:sp>
      <p:sp>
        <p:nvSpPr>
          <p:cNvPr id="6" name="灯片编号占位符 5"/>
          <p:cNvSpPr>
            <a:spLocks noGrp="1"/>
          </p:cNvSpPr>
          <p:nvPr>
            <p:ph type="sldNum" sz="quarter" idx="11"/>
          </p:nvPr>
        </p:nvSpPr>
        <p:spPr/>
        <p:txBody>
          <a:bodyPr/>
          <a:lstStyle>
            <a:lvl1pPr>
              <a:defRPr>
                <a:solidFill>
                  <a:srgbClr val="000000"/>
                </a:solidFill>
              </a:defRPr>
            </a:lvl1pPr>
          </a:lstStyle>
          <a:p>
            <a:pPr>
              <a:defRPr/>
            </a:pPr>
            <a:fld id="{097F83A9-3056-46D2-9876-7C2591ADD97D}"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92" indent="0">
              <a:buNone/>
              <a:defRPr sz="1800">
                <a:solidFill>
                  <a:schemeClr val="tx1">
                    <a:tint val="75000"/>
                  </a:schemeClr>
                </a:solidFill>
              </a:defRPr>
            </a:lvl2pPr>
            <a:lvl3pPr marL="914186" indent="0">
              <a:buNone/>
              <a:defRPr sz="1600">
                <a:solidFill>
                  <a:schemeClr val="tx1">
                    <a:tint val="75000"/>
                  </a:schemeClr>
                </a:solidFill>
              </a:defRPr>
            </a:lvl3pPr>
            <a:lvl4pPr marL="1371279" indent="0">
              <a:buNone/>
              <a:defRPr sz="1400">
                <a:solidFill>
                  <a:schemeClr val="tx1">
                    <a:tint val="75000"/>
                  </a:schemeClr>
                </a:solidFill>
              </a:defRPr>
            </a:lvl4pPr>
            <a:lvl5pPr marL="1828373" indent="0">
              <a:buNone/>
              <a:defRPr sz="1400">
                <a:solidFill>
                  <a:schemeClr val="tx1">
                    <a:tint val="75000"/>
                  </a:schemeClr>
                </a:solidFill>
              </a:defRPr>
            </a:lvl5pPr>
            <a:lvl6pPr marL="2285466" indent="0">
              <a:buNone/>
              <a:defRPr sz="1400">
                <a:solidFill>
                  <a:schemeClr val="tx1">
                    <a:tint val="75000"/>
                  </a:schemeClr>
                </a:solidFill>
              </a:defRPr>
            </a:lvl6pPr>
            <a:lvl7pPr marL="2742558" indent="0">
              <a:buNone/>
              <a:defRPr sz="1400">
                <a:solidFill>
                  <a:schemeClr val="tx1">
                    <a:tint val="75000"/>
                  </a:schemeClr>
                </a:solidFill>
              </a:defRPr>
            </a:lvl7pPr>
            <a:lvl8pPr marL="3199652" indent="0">
              <a:buNone/>
              <a:defRPr sz="1400">
                <a:solidFill>
                  <a:schemeClr val="tx1">
                    <a:tint val="75000"/>
                  </a:schemeClr>
                </a:solidFill>
              </a:defRPr>
            </a:lvl8pPr>
            <a:lvl9pPr marL="3656744"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3B92AB15-4F52-40B1-BE07-AE49D2D22929}"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0AF83F-47DC-4E12-A1B4-2991C4AF75F5}"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092" indent="0">
              <a:buNone/>
              <a:defRPr sz="2000" b="1"/>
            </a:lvl2pPr>
            <a:lvl3pPr marL="914186" indent="0">
              <a:buNone/>
              <a:defRPr sz="1800" b="1"/>
            </a:lvl3pPr>
            <a:lvl4pPr marL="1371279" indent="0">
              <a:buNone/>
              <a:defRPr sz="1600" b="1"/>
            </a:lvl4pPr>
            <a:lvl5pPr marL="1828373" indent="0">
              <a:buNone/>
              <a:defRPr sz="1600" b="1"/>
            </a:lvl5pPr>
            <a:lvl6pPr marL="2285466" indent="0">
              <a:buNone/>
              <a:defRPr sz="1600" b="1"/>
            </a:lvl6pPr>
            <a:lvl7pPr marL="2742558" indent="0">
              <a:buNone/>
              <a:defRPr sz="1600" b="1"/>
            </a:lvl7pPr>
            <a:lvl8pPr marL="3199652" indent="0">
              <a:buNone/>
              <a:defRPr sz="1600" b="1"/>
            </a:lvl8pPr>
            <a:lvl9pPr marL="3656744"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99A1518-6A1D-4A1B-9F43-EE32D1A97396}"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D0C7B84-B8E8-49E6-8704-4104251E6CA1}"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2ADA3D-BF7A-4CAA-85ED-81FAE3F8B290}"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0"/>
            <a:ext cx="3008313" cy="4691063"/>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FDE20B6-EC3B-462E-9649-CA3B3014E8F6}"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092" indent="0">
              <a:buNone/>
              <a:defRPr sz="2800"/>
            </a:lvl2pPr>
            <a:lvl3pPr marL="914186" indent="0">
              <a:buNone/>
              <a:defRPr sz="2400"/>
            </a:lvl3pPr>
            <a:lvl4pPr marL="1371279" indent="0">
              <a:buNone/>
              <a:defRPr sz="2000"/>
            </a:lvl4pPr>
            <a:lvl5pPr marL="1828373" indent="0">
              <a:buNone/>
              <a:defRPr sz="2000"/>
            </a:lvl5pPr>
            <a:lvl6pPr marL="2285466" indent="0">
              <a:buNone/>
              <a:defRPr sz="2000"/>
            </a:lvl6pPr>
            <a:lvl7pPr marL="2742558" indent="0">
              <a:buNone/>
              <a:defRPr sz="2000"/>
            </a:lvl7pPr>
            <a:lvl8pPr marL="3199652" indent="0">
              <a:buNone/>
              <a:defRPr sz="2000"/>
            </a:lvl8pPr>
            <a:lvl9pPr marL="3656744"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092" indent="0">
              <a:buNone/>
              <a:defRPr sz="1200"/>
            </a:lvl2pPr>
            <a:lvl3pPr marL="914186" indent="0">
              <a:buNone/>
              <a:defRPr sz="1000"/>
            </a:lvl3pPr>
            <a:lvl4pPr marL="1371279" indent="0">
              <a:buNone/>
              <a:defRPr sz="900"/>
            </a:lvl4pPr>
            <a:lvl5pPr marL="1828373" indent="0">
              <a:buNone/>
              <a:defRPr sz="900"/>
            </a:lvl5pPr>
            <a:lvl6pPr marL="2285466" indent="0">
              <a:buNone/>
              <a:defRPr sz="900"/>
            </a:lvl6pPr>
            <a:lvl7pPr marL="2742558" indent="0">
              <a:buNone/>
              <a:defRPr sz="900"/>
            </a:lvl7pPr>
            <a:lvl8pPr marL="3199652" indent="0">
              <a:buNone/>
              <a:defRPr sz="900"/>
            </a:lvl8pPr>
            <a:lvl9pPr marL="3656744"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1F3B59A-BD89-4141-AF1F-B454DB128936}"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5265DF-4BDD-4093-80E8-33F1D13B0934}"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8DBDAED-2968-44A4-846C-D4242CBD42FB}"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a:t>
            </a:fld>
            <a:endParaRPr lang="zh-CN" alt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6" name="矩形 5"/>
          <p:cNvSpPr/>
          <p:nvPr userDrawn="1"/>
        </p:nvSpPr>
        <p:spPr>
          <a:xfrm>
            <a:off x="0" y="6021288"/>
            <a:ext cx="914400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9" y="1535113"/>
            <a:ext cx="4041775" cy="639762"/>
          </a:xfrm>
        </p:spPr>
        <p:txBody>
          <a:bodyPr anchor="b"/>
          <a:lstStyle>
            <a:lvl1pPr marL="0" indent="0">
              <a:buNone/>
              <a:defRPr sz="2400" b="1"/>
            </a:lvl1pPr>
            <a:lvl2pPr marL="456986" indent="0">
              <a:buNone/>
              <a:defRPr sz="2000" b="1"/>
            </a:lvl2pPr>
            <a:lvl3pPr marL="913972" indent="0">
              <a:buNone/>
              <a:defRPr sz="1800" b="1"/>
            </a:lvl3pPr>
            <a:lvl4pPr marL="1370959" indent="0">
              <a:buNone/>
              <a:defRPr sz="1600" b="1"/>
            </a:lvl4pPr>
            <a:lvl5pPr marL="1827945" indent="0">
              <a:buNone/>
              <a:defRPr sz="1600" b="1"/>
            </a:lvl5pPr>
            <a:lvl6pPr marL="2284932" indent="0">
              <a:buNone/>
              <a:defRPr sz="1600" b="1"/>
            </a:lvl6pPr>
            <a:lvl7pPr marL="2741916" indent="0">
              <a:buNone/>
              <a:defRPr sz="1600" b="1"/>
            </a:lvl7pPr>
            <a:lvl8pPr marL="3198904" indent="0">
              <a:buNone/>
              <a:defRPr sz="1600" b="1"/>
            </a:lvl8pPr>
            <a:lvl9pPr marL="365588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solidFill>
                  <a:srgbClr val="000000"/>
                </a:solidFill>
              </a:defRPr>
            </a:lvl1pPr>
          </a:lstStyle>
          <a:p>
            <a:pPr>
              <a:defRPr/>
            </a:pPr>
            <a:fld id="{DF096CEC-7A07-4FA0-801F-73155F30B9AF}" type="datetime1">
              <a:rPr lang="zh-CN" altLang="en-US" smtClean="0"/>
              <a:pPr>
                <a:defRPr/>
              </a:pPr>
              <a:t>2018/5/16</a:t>
            </a:fld>
            <a:endParaRPr lang="zh-CN" altLang="en-US"/>
          </a:p>
        </p:txBody>
      </p:sp>
      <p:sp>
        <p:nvSpPr>
          <p:cNvPr id="8" name="灯片编号占位符 7"/>
          <p:cNvSpPr>
            <a:spLocks noGrp="1"/>
          </p:cNvSpPr>
          <p:nvPr>
            <p:ph type="sldNum" sz="quarter" idx="11"/>
          </p:nvPr>
        </p:nvSpPr>
        <p:spPr/>
        <p:txBody>
          <a:bodyPr/>
          <a:lstStyle>
            <a:lvl1pPr>
              <a:defRPr>
                <a:solidFill>
                  <a:srgbClr val="000000"/>
                </a:solidFill>
              </a:defRPr>
            </a:lvl1pPr>
          </a:lstStyle>
          <a:p>
            <a:pPr>
              <a:defRPr/>
            </a:pPr>
            <a:fld id="{E166FBBB-FEAE-419B-A5E5-1A120EAAEE64}" type="slidenum">
              <a:rPr lang="en-US" altLang="zh-CN"/>
              <a:pPr>
                <a:defRPr/>
              </a:pPr>
              <a:t>‹#›</a:t>
            </a:fld>
            <a:endParaRPr lang="en-US" altLang="zh-CN"/>
          </a:p>
        </p:txBody>
      </p:sp>
      <p:sp>
        <p:nvSpPr>
          <p:cNvPr id="9" name="页脚占位符 8"/>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6137920"/>
            <a:ext cx="9144000" cy="720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grpSp>
        <p:nvGrpSpPr>
          <p:cNvPr id="2" name="组合 9"/>
          <p:cNvGrpSpPr/>
          <p:nvPr userDrawn="1"/>
        </p:nvGrpSpPr>
        <p:grpSpPr>
          <a:xfrm>
            <a:off x="0" y="1124744"/>
            <a:ext cx="9144000" cy="583357"/>
            <a:chOff x="-3829" y="6111154"/>
            <a:chExt cx="9144000" cy="583357"/>
          </a:xfrm>
        </p:grpSpPr>
        <p:sp>
          <p:nvSpPr>
            <p:cNvPr id="11" name="矩形 10"/>
            <p:cNvSpPr/>
            <p:nvPr/>
          </p:nvSpPr>
          <p:spPr>
            <a:xfrm>
              <a:off x="-3829" y="6381328"/>
              <a:ext cx="9144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defTabSz="914186">
                <a:defRPr/>
              </a:pPr>
              <a:endParaRPr lang="zh-CN" altLang="en-US" dirty="0">
                <a:solidFill>
                  <a:prstClr val="white"/>
                </a:solidFill>
              </a:endParaRPr>
            </a:p>
          </p:txBody>
        </p:sp>
        <p:pic>
          <p:nvPicPr>
            <p:cNvPr id="12" name="图片 11" descr="ruclogo_副本.jpg"/>
            <p:cNvPicPr>
              <a:picLocks noChangeAspect="1"/>
            </p:cNvPicPr>
            <p:nvPr/>
          </p:nvPicPr>
          <p:blipFill>
            <a:blip r:embed="rId2" cstate="print"/>
            <a:stretch>
              <a:fillRect/>
            </a:stretch>
          </p:blipFill>
          <p:spPr>
            <a:xfrm>
              <a:off x="7380312" y="6111154"/>
              <a:ext cx="576064" cy="583357"/>
            </a:xfrm>
            <a:prstGeom prst="rect">
              <a:avLst/>
            </a:prstGeom>
            <a:ln w="57150">
              <a:solidFill>
                <a:schemeClr val="bg1"/>
              </a:solid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solidFill>
                  <a:srgbClr val="000000"/>
                </a:solidFill>
              </a:defRPr>
            </a:lvl1pPr>
          </a:lstStyle>
          <a:p>
            <a:pPr>
              <a:defRPr/>
            </a:pPr>
            <a:fld id="{EBAF8F3E-3440-4DFB-827C-AAD7959D0EF2}" type="datetime1">
              <a:rPr lang="zh-CN" altLang="en-US" smtClean="0"/>
              <a:pPr>
                <a:defRPr/>
              </a:pPr>
              <a:t>2018/5/16</a:t>
            </a:fld>
            <a:endParaRPr lang="zh-CN" altLang="en-US"/>
          </a:p>
        </p:txBody>
      </p:sp>
      <p:sp>
        <p:nvSpPr>
          <p:cNvPr id="4" name="灯片编号占位符 3"/>
          <p:cNvSpPr>
            <a:spLocks noGrp="1"/>
          </p:cNvSpPr>
          <p:nvPr>
            <p:ph type="sldNum" sz="quarter" idx="11"/>
          </p:nvPr>
        </p:nvSpPr>
        <p:spPr/>
        <p:txBody>
          <a:bodyPr/>
          <a:lstStyle>
            <a:lvl1pPr>
              <a:defRPr>
                <a:solidFill>
                  <a:srgbClr val="000000"/>
                </a:solidFill>
              </a:defRPr>
            </a:lvl1pPr>
          </a:lstStyle>
          <a:p>
            <a:pPr>
              <a:defRPr/>
            </a:pPr>
            <a:fld id="{120227BE-946B-42F2-9014-CC42F7A8EE52}" type="slidenum">
              <a:rPr lang="en-US" altLang="zh-CN"/>
              <a:pPr>
                <a:defRPr/>
              </a:pPr>
              <a:t>‹#›</a:t>
            </a:fld>
            <a:endParaRPr lang="en-US" altLang="zh-CN"/>
          </a:p>
        </p:txBody>
      </p:sp>
      <p:sp>
        <p:nvSpPr>
          <p:cNvPr id="5" name="页脚占位符 4"/>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rgbClr val="000000"/>
                </a:solidFill>
              </a:defRPr>
            </a:lvl1pPr>
          </a:lstStyle>
          <a:p>
            <a:pPr>
              <a:defRPr/>
            </a:pPr>
            <a:fld id="{CC9F4B9F-22FF-404B-8B8F-A6E195B72CE8}" type="datetime1">
              <a:rPr lang="zh-CN" altLang="en-US" smtClean="0"/>
              <a:pPr>
                <a:defRPr/>
              </a:pPr>
              <a:t>2018/5/16</a:t>
            </a:fld>
            <a:endParaRPr lang="zh-CN" altLang="en-US"/>
          </a:p>
        </p:txBody>
      </p:sp>
      <p:sp>
        <p:nvSpPr>
          <p:cNvPr id="3" name="灯片编号占位符 2"/>
          <p:cNvSpPr>
            <a:spLocks noGrp="1"/>
          </p:cNvSpPr>
          <p:nvPr>
            <p:ph type="sldNum" sz="quarter" idx="11"/>
          </p:nvPr>
        </p:nvSpPr>
        <p:spPr/>
        <p:txBody>
          <a:bodyPr/>
          <a:lstStyle>
            <a:lvl1pPr>
              <a:defRPr>
                <a:solidFill>
                  <a:srgbClr val="000000"/>
                </a:solidFill>
              </a:defRPr>
            </a:lvl1pPr>
          </a:lstStyle>
          <a:p>
            <a:pPr>
              <a:defRPr/>
            </a:pPr>
            <a:fld id="{009610F0-9D25-4BD8-A986-CE92836861A6}" type="slidenum">
              <a:rPr lang="en-US" altLang="zh-CN"/>
              <a:pPr>
                <a:defRPr/>
              </a:pPr>
              <a:t>‹#›</a:t>
            </a:fld>
            <a:endParaRPr lang="en-US" altLang="zh-CN"/>
          </a:p>
        </p:txBody>
      </p:sp>
      <p:sp>
        <p:nvSpPr>
          <p:cNvPr id="4" name="页脚占位符 3"/>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4"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4" y="1435100"/>
            <a:ext cx="3008313" cy="4691063"/>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solidFill>
                  <a:srgbClr val="000000"/>
                </a:solidFill>
              </a:defRPr>
            </a:lvl1pPr>
          </a:lstStyle>
          <a:p>
            <a:pPr>
              <a:defRPr/>
            </a:pPr>
            <a:fld id="{DC2840A0-8C40-450F-B899-905332D78CE0}" type="datetime1">
              <a:rPr lang="zh-CN" altLang="en-US" smtClean="0"/>
              <a:pPr>
                <a:defRPr/>
              </a:pPr>
              <a:t>2018/5/16</a:t>
            </a:fld>
            <a:endParaRPr lang="zh-CN" altLang="en-US"/>
          </a:p>
        </p:txBody>
      </p:sp>
      <p:sp>
        <p:nvSpPr>
          <p:cNvPr id="6" name="灯片编号占位符 5"/>
          <p:cNvSpPr>
            <a:spLocks noGrp="1"/>
          </p:cNvSpPr>
          <p:nvPr>
            <p:ph type="sldNum" sz="quarter" idx="11"/>
          </p:nvPr>
        </p:nvSpPr>
        <p:spPr/>
        <p:txBody>
          <a:bodyPr/>
          <a:lstStyle>
            <a:lvl1pPr>
              <a:defRPr>
                <a:solidFill>
                  <a:srgbClr val="000000"/>
                </a:solidFill>
              </a:defRPr>
            </a:lvl1pPr>
          </a:lstStyle>
          <a:p>
            <a:pPr>
              <a:defRPr/>
            </a:pPr>
            <a:fld id="{49B771F7-89D2-4BCB-9AA3-8DAF3C7F91DB}"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6986" indent="0">
              <a:buNone/>
              <a:defRPr sz="2800"/>
            </a:lvl2pPr>
            <a:lvl3pPr marL="913972" indent="0">
              <a:buNone/>
              <a:defRPr sz="2400"/>
            </a:lvl3pPr>
            <a:lvl4pPr marL="1370959" indent="0">
              <a:buNone/>
              <a:defRPr sz="2000"/>
            </a:lvl4pPr>
            <a:lvl5pPr marL="1827945" indent="0">
              <a:buNone/>
              <a:defRPr sz="2000"/>
            </a:lvl5pPr>
            <a:lvl6pPr marL="2284932" indent="0">
              <a:buNone/>
              <a:defRPr sz="2000"/>
            </a:lvl6pPr>
            <a:lvl7pPr marL="2741916" indent="0">
              <a:buNone/>
              <a:defRPr sz="2000"/>
            </a:lvl7pPr>
            <a:lvl8pPr marL="3198904" indent="0">
              <a:buNone/>
              <a:defRPr sz="2000"/>
            </a:lvl8pPr>
            <a:lvl9pPr marL="3655888"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6986" indent="0">
              <a:buNone/>
              <a:defRPr sz="1200"/>
            </a:lvl2pPr>
            <a:lvl3pPr marL="913972" indent="0">
              <a:buNone/>
              <a:defRPr sz="1000"/>
            </a:lvl3pPr>
            <a:lvl4pPr marL="1370959" indent="0">
              <a:buNone/>
              <a:defRPr sz="900"/>
            </a:lvl4pPr>
            <a:lvl5pPr marL="1827945" indent="0">
              <a:buNone/>
              <a:defRPr sz="900"/>
            </a:lvl5pPr>
            <a:lvl6pPr marL="2284932" indent="0">
              <a:buNone/>
              <a:defRPr sz="900"/>
            </a:lvl6pPr>
            <a:lvl7pPr marL="2741916" indent="0">
              <a:buNone/>
              <a:defRPr sz="900"/>
            </a:lvl7pPr>
            <a:lvl8pPr marL="3198904" indent="0">
              <a:buNone/>
              <a:defRPr sz="900"/>
            </a:lvl8pPr>
            <a:lvl9pPr marL="3655888"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solidFill>
                  <a:srgbClr val="000000"/>
                </a:solidFill>
              </a:defRPr>
            </a:lvl1pPr>
          </a:lstStyle>
          <a:p>
            <a:pPr>
              <a:defRPr/>
            </a:pPr>
            <a:fld id="{E9FBEEC0-BC35-45EA-8F43-1930D4770FAE}" type="datetime1">
              <a:rPr lang="zh-CN" altLang="en-US" smtClean="0"/>
              <a:pPr>
                <a:defRPr/>
              </a:pPr>
              <a:t>2018/5/16</a:t>
            </a:fld>
            <a:endParaRPr lang="zh-CN" altLang="en-US"/>
          </a:p>
        </p:txBody>
      </p:sp>
      <p:sp>
        <p:nvSpPr>
          <p:cNvPr id="6" name="灯片编号占位符 5"/>
          <p:cNvSpPr>
            <a:spLocks noGrp="1"/>
          </p:cNvSpPr>
          <p:nvPr>
            <p:ph type="sldNum" sz="quarter" idx="11"/>
          </p:nvPr>
        </p:nvSpPr>
        <p:spPr/>
        <p:txBody>
          <a:bodyPr/>
          <a:lstStyle>
            <a:lvl1pPr>
              <a:defRPr>
                <a:solidFill>
                  <a:srgbClr val="000000"/>
                </a:solidFill>
              </a:defRPr>
            </a:lvl1pPr>
          </a:lstStyle>
          <a:p>
            <a:pPr>
              <a:defRPr/>
            </a:pPr>
            <a:fld id="{EDBF125E-8E19-4E8B-A265-B14FEC090569}" type="slidenum">
              <a:rPr lang="en-US" altLang="zh-CN"/>
              <a:pPr>
                <a:defRPr/>
              </a:pPr>
              <a:t>‹#›</a:t>
            </a:fld>
            <a:endParaRPr lang="en-US" altLang="zh-CN"/>
          </a:p>
        </p:txBody>
      </p:sp>
      <p:sp>
        <p:nvSpPr>
          <p:cNvPr id="7" name="页脚占位符 6"/>
          <p:cNvSpPr>
            <a:spLocks noGrp="1"/>
          </p:cNvSpPr>
          <p:nvPr>
            <p:ph type="ftr" sz="quarter" idx="12"/>
          </p:nvPr>
        </p:nvSpPr>
        <p:spPr/>
        <p:txBody>
          <a:bodyPr/>
          <a:lstStyle>
            <a:lvl1pPr>
              <a:defRPr>
                <a:solidFill>
                  <a:srgbClr val="000000"/>
                </a:solidFill>
              </a:defRPr>
            </a:lvl1pPr>
          </a:lstStyle>
          <a:p>
            <a:pPr>
              <a:defRPr/>
            </a:pP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image" Target="../media/image2.jpeg"/><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1" name="Freeform 17"/>
          <p:cNvSpPr>
            <a:spLocks/>
          </p:cNvSpPr>
          <p:nvPr/>
        </p:nvSpPr>
        <p:spPr bwMode="ltGray">
          <a:xfrm>
            <a:off x="5638800" y="6400800"/>
            <a:ext cx="3517900" cy="469900"/>
          </a:xfrm>
          <a:custGeom>
            <a:avLst/>
            <a:gdLst/>
            <a:ahLst/>
            <a:cxnLst>
              <a:cxn ang="0">
                <a:pos x="2216" y="0"/>
              </a:cxn>
              <a:cxn ang="0">
                <a:pos x="1032" y="136"/>
              </a:cxn>
              <a:cxn ang="0">
                <a:pos x="0" y="296"/>
              </a:cxn>
              <a:cxn ang="0">
                <a:pos x="2208" y="294"/>
              </a:cxn>
              <a:cxn ang="0">
                <a:pos x="2216" y="0"/>
              </a:cxn>
            </a:cxnLst>
            <a:rect l="0" t="0" r="r" b="b"/>
            <a:pathLst>
              <a:path w="2216" h="296">
                <a:moveTo>
                  <a:pt x="2216" y="0"/>
                </a:moveTo>
                <a:cubicBezTo>
                  <a:pt x="1868" y="93"/>
                  <a:pt x="1355" y="29"/>
                  <a:pt x="1032" y="136"/>
                </a:cubicBezTo>
                <a:cubicBezTo>
                  <a:pt x="662" y="243"/>
                  <a:pt x="576" y="248"/>
                  <a:pt x="0" y="296"/>
                </a:cubicBezTo>
                <a:lnTo>
                  <a:pt x="2208" y="294"/>
                </a:lnTo>
                <a:lnTo>
                  <a:pt x="2216" y="0"/>
                </a:lnTo>
                <a:close/>
              </a:path>
            </a:pathLst>
          </a:custGeom>
          <a:solidFill>
            <a:schemeClr val="hlink"/>
          </a:solidFill>
          <a:ln w="9525">
            <a:noFill/>
            <a:round/>
            <a:headEnd/>
            <a:tailEnd/>
          </a:ln>
          <a:effectLst/>
        </p:spPr>
        <p:txBody>
          <a:bodyPr lIns="91397" tIns="45698" rIns="91397" bIns="45698"/>
          <a:lstStyle/>
          <a:p>
            <a:pPr fontAlgn="base">
              <a:spcBef>
                <a:spcPct val="0"/>
              </a:spcBef>
              <a:spcAft>
                <a:spcPct val="0"/>
              </a:spcAft>
              <a:defRPr/>
            </a:pPr>
            <a:endParaRPr lang="zh-CN" altLang="en-US">
              <a:solidFill>
                <a:prstClr val="black"/>
              </a:solidFill>
              <a:ea typeface="宋体" pitchFamily="2" charset="-122"/>
            </a:endParaRPr>
          </a:p>
        </p:txBody>
      </p:sp>
      <p:sp>
        <p:nvSpPr>
          <p:cNvPr id="1042" name="Freeform 18"/>
          <p:cNvSpPr>
            <a:spLocks/>
          </p:cNvSpPr>
          <p:nvPr/>
        </p:nvSpPr>
        <p:spPr bwMode="ltGray">
          <a:xfrm>
            <a:off x="4" y="115891"/>
            <a:ext cx="9148763" cy="1225550"/>
          </a:xfrm>
          <a:custGeom>
            <a:avLst/>
            <a:gdLst/>
            <a:ahLst/>
            <a:cxnLst>
              <a:cxn ang="0">
                <a:pos x="0" y="689"/>
              </a:cxn>
              <a:cxn ang="0">
                <a:pos x="3694" y="503"/>
              </a:cxn>
              <a:cxn ang="0">
                <a:pos x="5760" y="342"/>
              </a:cxn>
              <a:cxn ang="0">
                <a:pos x="5763" y="0"/>
              </a:cxn>
              <a:cxn ang="0">
                <a:pos x="0" y="346"/>
              </a:cxn>
              <a:cxn ang="0">
                <a:pos x="0" y="689"/>
              </a:cxn>
            </a:cxnLst>
            <a:rect l="0" t="0" r="r" b="b"/>
            <a:pathLst>
              <a:path w="5763" h="772">
                <a:moveTo>
                  <a:pt x="0" y="689"/>
                </a:moveTo>
                <a:cubicBezTo>
                  <a:pt x="1033" y="503"/>
                  <a:pt x="2432" y="772"/>
                  <a:pt x="3694" y="503"/>
                </a:cubicBezTo>
                <a:cubicBezTo>
                  <a:pt x="4956" y="234"/>
                  <a:pt x="5613" y="201"/>
                  <a:pt x="5760" y="342"/>
                </a:cubicBezTo>
                <a:lnTo>
                  <a:pt x="5763" y="0"/>
                </a:lnTo>
                <a:lnTo>
                  <a:pt x="0" y="346"/>
                </a:lnTo>
                <a:lnTo>
                  <a:pt x="0" y="689"/>
                </a:lnTo>
                <a:close/>
              </a:path>
            </a:pathLst>
          </a:custGeom>
          <a:solidFill>
            <a:schemeClr val="tx2"/>
          </a:solidFill>
          <a:ln w="9525">
            <a:noFill/>
            <a:round/>
            <a:headEnd/>
            <a:tailEnd/>
          </a:ln>
          <a:effectLst/>
        </p:spPr>
        <p:txBody>
          <a:bodyPr lIns="91397" tIns="45698" rIns="91397" bIns="45698"/>
          <a:lstStyle/>
          <a:p>
            <a:pPr fontAlgn="base">
              <a:spcBef>
                <a:spcPct val="0"/>
              </a:spcBef>
              <a:spcAft>
                <a:spcPct val="0"/>
              </a:spcAft>
              <a:defRPr/>
            </a:pPr>
            <a:endParaRPr lang="zh-CN" altLang="en-US">
              <a:solidFill>
                <a:prstClr val="black"/>
              </a:solidFill>
              <a:ea typeface="宋体" pitchFamily="2" charset="-122"/>
            </a:endParaRPr>
          </a:p>
        </p:txBody>
      </p:sp>
      <p:sp>
        <p:nvSpPr>
          <p:cNvPr id="1043" name="Freeform 19"/>
          <p:cNvSpPr>
            <a:spLocks/>
          </p:cNvSpPr>
          <p:nvPr/>
        </p:nvSpPr>
        <p:spPr bwMode="gray">
          <a:xfrm>
            <a:off x="0" y="-4763"/>
            <a:ext cx="9144000" cy="939801"/>
          </a:xfrm>
          <a:custGeom>
            <a:avLst/>
            <a:gdLst/>
            <a:ahLst/>
            <a:cxnLst>
              <a:cxn ang="0">
                <a:pos x="0" y="505"/>
              </a:cxn>
              <a:cxn ang="0">
                <a:pos x="2941" y="554"/>
              </a:cxn>
              <a:cxn ang="0">
                <a:pos x="5088" y="246"/>
              </a:cxn>
              <a:cxn ang="0">
                <a:pos x="5760" y="213"/>
              </a:cxn>
              <a:cxn ang="0">
                <a:pos x="5760" y="3"/>
              </a:cxn>
              <a:cxn ang="0">
                <a:pos x="1" y="0"/>
              </a:cxn>
              <a:cxn ang="0">
                <a:pos x="0" y="505"/>
              </a:cxn>
            </a:cxnLst>
            <a:rect l="0" t="0" r="r" b="b"/>
            <a:pathLst>
              <a:path w="5760" h="592">
                <a:moveTo>
                  <a:pt x="0" y="505"/>
                </a:moveTo>
                <a:cubicBezTo>
                  <a:pt x="1036" y="432"/>
                  <a:pt x="1535" y="592"/>
                  <a:pt x="2941" y="554"/>
                </a:cubicBezTo>
                <a:cubicBezTo>
                  <a:pt x="4347" y="516"/>
                  <a:pt x="4677" y="318"/>
                  <a:pt x="5088" y="246"/>
                </a:cubicBezTo>
                <a:cubicBezTo>
                  <a:pt x="5499" y="174"/>
                  <a:pt x="5739" y="207"/>
                  <a:pt x="5760" y="213"/>
                </a:cubicBezTo>
                <a:lnTo>
                  <a:pt x="5760" y="3"/>
                </a:lnTo>
                <a:lnTo>
                  <a:pt x="1" y="0"/>
                </a:lnTo>
                <a:lnTo>
                  <a:pt x="0" y="505"/>
                </a:lnTo>
                <a:close/>
              </a:path>
            </a:pathLst>
          </a:custGeom>
          <a:solidFill>
            <a:schemeClr val="accent1"/>
          </a:solidFill>
          <a:ln w="9525">
            <a:noFill/>
            <a:round/>
            <a:headEnd/>
            <a:tailEnd/>
          </a:ln>
          <a:effectLst/>
        </p:spPr>
        <p:txBody>
          <a:bodyPr lIns="91397" tIns="45698" rIns="91397" bIns="45698"/>
          <a:lstStyle/>
          <a:p>
            <a:pPr fontAlgn="base">
              <a:spcBef>
                <a:spcPct val="0"/>
              </a:spcBef>
              <a:spcAft>
                <a:spcPct val="0"/>
              </a:spcAft>
              <a:defRPr/>
            </a:pPr>
            <a:endParaRPr lang="zh-CN" altLang="en-US">
              <a:solidFill>
                <a:prstClr val="black"/>
              </a:solidFill>
              <a:ea typeface="宋体" pitchFamily="2" charset="-122"/>
            </a:endParaRPr>
          </a:p>
        </p:txBody>
      </p:sp>
      <p:sp>
        <p:nvSpPr>
          <p:cNvPr id="1044" name="Oval 20"/>
          <p:cNvSpPr>
            <a:spLocks noChangeArrowheads="1"/>
          </p:cNvSpPr>
          <p:nvPr/>
        </p:nvSpPr>
        <p:spPr bwMode="gray">
          <a:xfrm>
            <a:off x="122238" y="188913"/>
            <a:ext cx="144462" cy="144462"/>
          </a:xfrm>
          <a:prstGeom prst="ellipse">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lIns="91397" tIns="45698" rIns="91397" bIns="45698" anchor="ctr"/>
          <a:lstStyle/>
          <a:p>
            <a:pPr fontAlgn="base">
              <a:spcBef>
                <a:spcPct val="0"/>
              </a:spcBef>
              <a:spcAft>
                <a:spcPct val="0"/>
              </a:spcAft>
              <a:defRPr/>
            </a:pPr>
            <a:endParaRPr lang="zh-CN" altLang="en-US">
              <a:solidFill>
                <a:prstClr val="black"/>
              </a:solidFill>
              <a:ea typeface="宋体" pitchFamily="2" charset="-122"/>
            </a:endParaRPr>
          </a:p>
        </p:txBody>
      </p:sp>
      <p:sp>
        <p:nvSpPr>
          <p:cNvPr id="1045" name="Oval 21"/>
          <p:cNvSpPr>
            <a:spLocks noChangeArrowheads="1"/>
          </p:cNvSpPr>
          <p:nvPr/>
        </p:nvSpPr>
        <p:spPr bwMode="gray">
          <a:xfrm>
            <a:off x="122238" y="476254"/>
            <a:ext cx="144462" cy="144463"/>
          </a:xfrm>
          <a:prstGeom prst="ellipse">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lIns="91397" tIns="45698" rIns="91397" bIns="45698" anchor="ctr"/>
          <a:lstStyle/>
          <a:p>
            <a:pPr fontAlgn="base">
              <a:spcBef>
                <a:spcPct val="0"/>
              </a:spcBef>
              <a:spcAft>
                <a:spcPct val="0"/>
              </a:spcAft>
              <a:defRPr/>
            </a:pPr>
            <a:endParaRPr lang="zh-CN" altLang="en-US">
              <a:solidFill>
                <a:prstClr val="black"/>
              </a:solidFill>
              <a:ea typeface="宋体" pitchFamily="2" charset="-122"/>
            </a:endParaRPr>
          </a:p>
        </p:txBody>
      </p:sp>
      <p:sp>
        <p:nvSpPr>
          <p:cNvPr id="1046" name="Oval 22"/>
          <p:cNvSpPr>
            <a:spLocks noChangeArrowheads="1"/>
          </p:cNvSpPr>
          <p:nvPr/>
        </p:nvSpPr>
        <p:spPr bwMode="gray">
          <a:xfrm>
            <a:off x="338138" y="333379"/>
            <a:ext cx="144462" cy="144463"/>
          </a:xfrm>
          <a:prstGeom prst="ellipse">
            <a:avLst/>
          </a:prstGeom>
          <a:gradFill rotWithShape="1">
            <a:gsLst>
              <a:gs pos="0">
                <a:schemeClr val="accent1">
                  <a:gamma/>
                  <a:tint val="0"/>
                  <a:invGamma/>
                </a:schemeClr>
              </a:gs>
              <a:gs pos="100000">
                <a:schemeClr val="accent1"/>
              </a:gs>
            </a:gsLst>
            <a:lin ang="5400000" scaled="1"/>
          </a:gradFill>
          <a:ln w="9525">
            <a:noFill/>
            <a:round/>
            <a:headEnd/>
            <a:tailEnd/>
          </a:ln>
          <a:effectLst/>
        </p:spPr>
        <p:txBody>
          <a:bodyPr wrap="none" lIns="91397" tIns="45698" rIns="91397" bIns="45698" anchor="ctr"/>
          <a:lstStyle/>
          <a:p>
            <a:pPr fontAlgn="base">
              <a:spcBef>
                <a:spcPct val="0"/>
              </a:spcBef>
              <a:spcAft>
                <a:spcPct val="0"/>
              </a:spcAft>
              <a:defRPr/>
            </a:pPr>
            <a:endParaRPr lang="zh-CN" altLang="en-US">
              <a:solidFill>
                <a:prstClr val="black"/>
              </a:solidFill>
              <a:ea typeface="宋体" pitchFamily="2" charset="-122"/>
            </a:endParaRPr>
          </a:p>
        </p:txBody>
      </p:sp>
      <p:sp>
        <p:nvSpPr>
          <p:cNvPr id="5128" name="Rectangle 3"/>
          <p:cNvSpPr>
            <a:spLocks noGrp="1" noChangeArrowheads="1"/>
          </p:cNvSpPr>
          <p:nvPr>
            <p:ph type="body" idx="1"/>
          </p:nvPr>
        </p:nvSpPr>
        <p:spPr bwMode="auto">
          <a:xfrm>
            <a:off x="457200" y="1274767"/>
            <a:ext cx="8229600" cy="5202237"/>
          </a:xfrm>
          <a:prstGeom prst="rect">
            <a:avLst/>
          </a:prstGeom>
          <a:noFill/>
          <a:ln w="9525">
            <a:noFill/>
            <a:miter lim="800000"/>
            <a:headEnd/>
            <a:tailEnd/>
          </a:ln>
        </p:spPr>
        <p:txBody>
          <a:bodyPr vert="horz" wrap="square" lIns="91397" tIns="45698" rIns="91397" bIns="4569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492876"/>
            <a:ext cx="2133600" cy="260350"/>
          </a:xfrm>
          <a:prstGeom prst="rect">
            <a:avLst/>
          </a:prstGeom>
          <a:noFill/>
          <a:ln w="9525">
            <a:noFill/>
            <a:miter lim="800000"/>
            <a:headEnd/>
            <a:tailEnd/>
          </a:ln>
          <a:effectLst/>
        </p:spPr>
        <p:txBody>
          <a:bodyPr vert="horz" wrap="square" lIns="91397" tIns="45698" rIns="91397" bIns="45698" numCol="1" anchor="t" anchorCtr="0" compatLnSpc="1">
            <a:prstTxWarp prst="textNoShape">
              <a:avLst/>
            </a:prstTxWarp>
          </a:bodyPr>
          <a:lstStyle>
            <a:lvl1pPr fontAlgn="auto">
              <a:spcBef>
                <a:spcPts val="0"/>
              </a:spcBef>
              <a:spcAft>
                <a:spcPts val="0"/>
              </a:spcAft>
              <a:defRPr sz="1400">
                <a:latin typeface="+mn-lt"/>
                <a:ea typeface="宋体" pitchFamily="2" charset="-122"/>
              </a:defRPr>
            </a:lvl1pPr>
          </a:lstStyle>
          <a:p>
            <a:pPr>
              <a:defRPr/>
            </a:pPr>
            <a:fld id="{38B64007-9007-449F-B453-2F15400FE8A6}" type="datetime1">
              <a:rPr lang="zh-CN" altLang="en-US" smtClean="0">
                <a:solidFill>
                  <a:prstClr val="black"/>
                </a:solidFill>
              </a:rPr>
              <a:pPr>
                <a:defRPr/>
              </a:pPr>
              <a:t>2018/5/16</a:t>
            </a:fld>
            <a:endParaRPr lang="zh-CN" altLang="en-US">
              <a:solidFill>
                <a:prstClr val="black"/>
              </a:solidFill>
            </a:endParaRPr>
          </a:p>
        </p:txBody>
      </p:sp>
      <p:sp>
        <p:nvSpPr>
          <p:cNvPr id="1030" name="Rectangle 6"/>
          <p:cNvSpPr>
            <a:spLocks noGrp="1" noChangeArrowheads="1"/>
          </p:cNvSpPr>
          <p:nvPr>
            <p:ph type="sldNum" sz="quarter" idx="4"/>
          </p:nvPr>
        </p:nvSpPr>
        <p:spPr bwMode="auto">
          <a:xfrm>
            <a:off x="3505200" y="6492876"/>
            <a:ext cx="2133600" cy="241300"/>
          </a:xfrm>
          <a:prstGeom prst="rect">
            <a:avLst/>
          </a:prstGeom>
          <a:noFill/>
          <a:ln w="9525">
            <a:noFill/>
            <a:miter lim="800000"/>
            <a:headEnd/>
            <a:tailEnd/>
          </a:ln>
          <a:effectLst/>
        </p:spPr>
        <p:txBody>
          <a:bodyPr vert="horz" wrap="square" lIns="91397" tIns="45698" rIns="91397" bIns="45698" numCol="1" anchor="t" anchorCtr="0" compatLnSpc="1">
            <a:prstTxWarp prst="textNoShape">
              <a:avLst/>
            </a:prstTxWarp>
          </a:bodyPr>
          <a:lstStyle>
            <a:lvl1pPr algn="ctr" fontAlgn="auto">
              <a:spcBef>
                <a:spcPts val="0"/>
              </a:spcBef>
              <a:spcAft>
                <a:spcPts val="0"/>
              </a:spcAft>
              <a:defRPr sz="1000">
                <a:latin typeface="+mn-lt"/>
                <a:ea typeface="宋体" pitchFamily="2" charset="-122"/>
              </a:defRPr>
            </a:lvl1pPr>
          </a:lstStyle>
          <a:p>
            <a:pPr>
              <a:defRPr/>
            </a:pPr>
            <a:fld id="{95EEE7D2-6A50-40E4-A6CE-75E65212E032}" type="slidenum">
              <a:rPr lang="zh-CN" altLang="en-US">
                <a:solidFill>
                  <a:prstClr val="black"/>
                </a:solidFill>
              </a:rPr>
              <a:pPr>
                <a:defRPr/>
              </a:pPr>
              <a:t>‹#›</a:t>
            </a:fld>
            <a:endParaRPr lang="zh-CN" altLang="en-US">
              <a:solidFill>
                <a:prstClr val="black"/>
              </a:solidFill>
            </a:endParaRPr>
          </a:p>
        </p:txBody>
      </p:sp>
      <p:sp>
        <p:nvSpPr>
          <p:cNvPr id="5131" name="Rectangle 2"/>
          <p:cNvSpPr>
            <a:spLocks noGrp="1" noChangeArrowheads="1"/>
          </p:cNvSpPr>
          <p:nvPr>
            <p:ph type="title"/>
          </p:nvPr>
        </p:nvSpPr>
        <p:spPr bwMode="white">
          <a:xfrm>
            <a:off x="457200" y="122238"/>
            <a:ext cx="8305800" cy="563562"/>
          </a:xfrm>
          <a:prstGeom prst="rect">
            <a:avLst/>
          </a:prstGeom>
          <a:noFill/>
          <a:ln w="9525">
            <a:noFill/>
            <a:miter lim="800000"/>
            <a:headEnd/>
            <a:tailEnd/>
          </a:ln>
        </p:spPr>
        <p:txBody>
          <a:bodyPr vert="horz" wrap="square" lIns="91397" tIns="45698" rIns="91397" bIns="45698" numCol="1" anchor="ctr" anchorCtr="0" compatLnSpc="1">
            <a:prstTxWarp prst="textNoShape">
              <a:avLst/>
            </a:prstTxWarp>
          </a:bodyPr>
          <a:lstStyle/>
          <a:p>
            <a:pPr lvl="0"/>
            <a:r>
              <a:rPr lang="zh-CN" altLang="en-US" smtClean="0"/>
              <a:t>单击此处编辑母版标题样式</a:t>
            </a:r>
          </a:p>
        </p:txBody>
      </p:sp>
      <p:sp>
        <p:nvSpPr>
          <p:cNvPr id="1037" name="Text Box 13"/>
          <p:cNvSpPr txBox="1">
            <a:spLocks noChangeArrowheads="1"/>
          </p:cNvSpPr>
          <p:nvPr/>
        </p:nvSpPr>
        <p:spPr bwMode="white">
          <a:xfrm>
            <a:off x="7391400" y="6583367"/>
            <a:ext cx="1676400" cy="274637"/>
          </a:xfrm>
          <a:prstGeom prst="rect">
            <a:avLst/>
          </a:prstGeom>
          <a:noFill/>
          <a:ln w="9525">
            <a:noFill/>
            <a:miter lim="800000"/>
            <a:headEnd/>
            <a:tailEnd/>
          </a:ln>
          <a:effectLst/>
        </p:spPr>
        <p:txBody>
          <a:bodyPr lIns="91397" tIns="45698" rIns="91397" bIns="45698">
            <a:spAutoFit/>
          </a:bodyPr>
          <a:lstStyle/>
          <a:p>
            <a:pPr>
              <a:defRPr/>
            </a:pPr>
            <a:r>
              <a:rPr lang="en-US" altLang="zh-CN" sz="1200" b="1" dirty="0">
                <a:solidFill>
                  <a:prstClr val="white"/>
                </a:solidFill>
                <a:ea typeface="宋体" pitchFamily="2" charset="-122"/>
              </a:rPr>
              <a:t>Company Logo</a:t>
            </a:r>
          </a:p>
        </p:txBody>
      </p:sp>
      <p:sp>
        <p:nvSpPr>
          <p:cNvPr id="1047" name="Rectangle 23"/>
          <p:cNvSpPr>
            <a:spLocks noGrp="1" noChangeArrowheads="1"/>
          </p:cNvSpPr>
          <p:nvPr>
            <p:ph type="ftr" sz="quarter" idx="3"/>
          </p:nvPr>
        </p:nvSpPr>
        <p:spPr bwMode="white">
          <a:xfrm>
            <a:off x="457200" y="811214"/>
            <a:ext cx="3124200" cy="298450"/>
          </a:xfrm>
          <a:prstGeom prst="rect">
            <a:avLst/>
          </a:prstGeom>
          <a:noFill/>
          <a:ln w="9525">
            <a:noFill/>
            <a:miter lim="800000"/>
            <a:headEnd/>
            <a:tailEnd/>
          </a:ln>
          <a:effectLst/>
        </p:spPr>
        <p:txBody>
          <a:bodyPr vert="horz" wrap="square" lIns="91397" tIns="45698" rIns="91397" bIns="45698" numCol="1" anchor="t" anchorCtr="0" compatLnSpc="1">
            <a:prstTxWarp prst="textNoShape">
              <a:avLst/>
            </a:prstTxWarp>
          </a:bodyPr>
          <a:lstStyle>
            <a:lvl1pPr fontAlgn="auto">
              <a:spcBef>
                <a:spcPts val="0"/>
              </a:spcBef>
              <a:spcAft>
                <a:spcPts val="0"/>
              </a:spcAft>
              <a:defRPr sz="1200" b="1">
                <a:solidFill>
                  <a:schemeClr val="bg2"/>
                </a:solidFill>
                <a:latin typeface="+mn-lt"/>
                <a:ea typeface="宋体" pitchFamily="2" charset="-122"/>
              </a:defRPr>
            </a:lvl1pPr>
          </a:lstStyle>
          <a:p>
            <a:pPr>
              <a:defRPr/>
            </a:pPr>
            <a:endParaRPr lang="zh-CN" altLang="en-US">
              <a:solidFill>
                <a:srgbClr val="F4E7ED"/>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ransition/>
  <p:hf hdr="0" ftr="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Verdana" pitchFamily="34" charset="0"/>
        </a:defRPr>
      </a:lvl2pPr>
      <a:lvl3pPr algn="l" rtl="0" eaLnBrk="0" fontAlgn="base" hangingPunct="0">
        <a:spcBef>
          <a:spcPct val="0"/>
        </a:spcBef>
        <a:spcAft>
          <a:spcPct val="0"/>
        </a:spcAft>
        <a:defRPr sz="3200" b="1">
          <a:solidFill>
            <a:schemeClr val="bg1"/>
          </a:solidFill>
          <a:latin typeface="Verdana" pitchFamily="34" charset="0"/>
        </a:defRPr>
      </a:lvl3pPr>
      <a:lvl4pPr algn="l" rtl="0" eaLnBrk="0" fontAlgn="base" hangingPunct="0">
        <a:spcBef>
          <a:spcPct val="0"/>
        </a:spcBef>
        <a:spcAft>
          <a:spcPct val="0"/>
        </a:spcAft>
        <a:defRPr sz="3200" b="1">
          <a:solidFill>
            <a:schemeClr val="bg1"/>
          </a:solidFill>
          <a:latin typeface="Verdana" pitchFamily="34" charset="0"/>
        </a:defRPr>
      </a:lvl4pPr>
      <a:lvl5pPr algn="l" rtl="0" eaLnBrk="0" fontAlgn="base" hangingPunct="0">
        <a:spcBef>
          <a:spcPct val="0"/>
        </a:spcBef>
        <a:spcAft>
          <a:spcPct val="0"/>
        </a:spcAft>
        <a:defRPr sz="3200" b="1">
          <a:solidFill>
            <a:schemeClr val="bg1"/>
          </a:solidFill>
          <a:latin typeface="Verdana" pitchFamily="34" charset="0"/>
        </a:defRPr>
      </a:lvl5pPr>
      <a:lvl6pPr marL="456986" algn="l" rtl="0" eaLnBrk="1" fontAlgn="base" hangingPunct="1">
        <a:spcBef>
          <a:spcPct val="0"/>
        </a:spcBef>
        <a:spcAft>
          <a:spcPct val="0"/>
        </a:spcAft>
        <a:defRPr sz="3200" b="1">
          <a:solidFill>
            <a:schemeClr val="bg1"/>
          </a:solidFill>
          <a:latin typeface="Verdana" pitchFamily="34" charset="0"/>
        </a:defRPr>
      </a:lvl6pPr>
      <a:lvl7pPr marL="913972" algn="l" rtl="0" eaLnBrk="1" fontAlgn="base" hangingPunct="1">
        <a:spcBef>
          <a:spcPct val="0"/>
        </a:spcBef>
        <a:spcAft>
          <a:spcPct val="0"/>
        </a:spcAft>
        <a:defRPr sz="3200" b="1">
          <a:solidFill>
            <a:schemeClr val="bg1"/>
          </a:solidFill>
          <a:latin typeface="Verdana" pitchFamily="34" charset="0"/>
        </a:defRPr>
      </a:lvl7pPr>
      <a:lvl8pPr marL="1370959" algn="l" rtl="0" eaLnBrk="1" fontAlgn="base" hangingPunct="1">
        <a:spcBef>
          <a:spcPct val="0"/>
        </a:spcBef>
        <a:spcAft>
          <a:spcPct val="0"/>
        </a:spcAft>
        <a:defRPr sz="3200" b="1">
          <a:solidFill>
            <a:schemeClr val="bg1"/>
          </a:solidFill>
          <a:latin typeface="Verdana" pitchFamily="34" charset="0"/>
        </a:defRPr>
      </a:lvl8pPr>
      <a:lvl9pPr marL="1827945" algn="l" rtl="0" eaLnBrk="1" fontAlgn="base" hangingPunct="1">
        <a:spcBef>
          <a:spcPct val="0"/>
        </a:spcBef>
        <a:spcAft>
          <a:spcPct val="0"/>
        </a:spcAft>
        <a:defRPr sz="3200" b="1">
          <a:solidFill>
            <a:schemeClr val="bg1"/>
          </a:solidFill>
          <a:latin typeface="Verdana" pitchFamily="34" charset="0"/>
        </a:defRPr>
      </a:lvl9pPr>
    </p:titleStyle>
    <p:bodyStyle>
      <a:lvl1pPr marL="342739" indent="-342739" algn="l" rtl="0" eaLnBrk="0" fontAlgn="base" hangingPunct="0">
        <a:spcBef>
          <a:spcPct val="20000"/>
        </a:spcBef>
        <a:spcAft>
          <a:spcPct val="0"/>
        </a:spcAft>
        <a:buClr>
          <a:schemeClr val="hlink"/>
        </a:buClr>
        <a:buFont typeface="Wingdings" pitchFamily="2" charset="2"/>
        <a:buChar char="v"/>
        <a:defRPr sz="2800" b="1">
          <a:solidFill>
            <a:schemeClr val="tx1"/>
          </a:solidFill>
          <a:latin typeface="+mn-lt"/>
          <a:ea typeface="+mn-ea"/>
          <a:cs typeface="+mn-cs"/>
        </a:defRPr>
      </a:lvl1pPr>
      <a:lvl2pPr marL="742602" indent="-285616"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2466" indent="-228492"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599451" indent="-228492" algn="l" rtl="0" eaLnBrk="0" fontAlgn="base" hangingPunct="0">
        <a:spcBef>
          <a:spcPct val="20000"/>
        </a:spcBef>
        <a:spcAft>
          <a:spcPct val="0"/>
        </a:spcAft>
        <a:buChar char="–"/>
        <a:defRPr sz="2000">
          <a:solidFill>
            <a:schemeClr val="tx1"/>
          </a:solidFill>
          <a:latin typeface="Arial" pitchFamily="34" charset="0"/>
        </a:defRPr>
      </a:lvl4pPr>
      <a:lvl5pPr marL="2056438" indent="-228492" algn="l" rtl="0" eaLnBrk="0" fontAlgn="base" hangingPunct="0">
        <a:spcBef>
          <a:spcPct val="20000"/>
        </a:spcBef>
        <a:spcAft>
          <a:spcPct val="0"/>
        </a:spcAft>
        <a:buChar char="»"/>
        <a:defRPr sz="2000">
          <a:solidFill>
            <a:schemeClr val="tx1"/>
          </a:solidFill>
          <a:latin typeface="Arial" pitchFamily="34" charset="0"/>
        </a:defRPr>
      </a:lvl5pPr>
      <a:lvl6pPr marL="2513424" indent="-228492" algn="l" rtl="0" eaLnBrk="1" fontAlgn="base" hangingPunct="1">
        <a:spcBef>
          <a:spcPct val="20000"/>
        </a:spcBef>
        <a:spcAft>
          <a:spcPct val="0"/>
        </a:spcAft>
        <a:buChar char="»"/>
        <a:defRPr sz="2000">
          <a:solidFill>
            <a:schemeClr val="tx1"/>
          </a:solidFill>
          <a:latin typeface="Arial" pitchFamily="34" charset="0"/>
        </a:defRPr>
      </a:lvl6pPr>
      <a:lvl7pPr marL="2970411" indent="-228492" algn="l" rtl="0" eaLnBrk="1" fontAlgn="base" hangingPunct="1">
        <a:spcBef>
          <a:spcPct val="20000"/>
        </a:spcBef>
        <a:spcAft>
          <a:spcPct val="0"/>
        </a:spcAft>
        <a:buChar char="»"/>
        <a:defRPr sz="2000">
          <a:solidFill>
            <a:schemeClr val="tx1"/>
          </a:solidFill>
          <a:latin typeface="Arial" pitchFamily="34" charset="0"/>
        </a:defRPr>
      </a:lvl7pPr>
      <a:lvl8pPr marL="3427396" indent="-228492" algn="l" rtl="0" eaLnBrk="1" fontAlgn="base" hangingPunct="1">
        <a:spcBef>
          <a:spcPct val="20000"/>
        </a:spcBef>
        <a:spcAft>
          <a:spcPct val="0"/>
        </a:spcAft>
        <a:buChar char="»"/>
        <a:defRPr sz="2000">
          <a:solidFill>
            <a:schemeClr val="tx1"/>
          </a:solidFill>
          <a:latin typeface="Arial" pitchFamily="34" charset="0"/>
        </a:defRPr>
      </a:lvl8pPr>
      <a:lvl9pPr marL="3884382" indent="-228492" algn="l" rtl="0" eaLnBrk="1" fontAlgn="base" hangingPunct="1">
        <a:spcBef>
          <a:spcPct val="20000"/>
        </a:spcBef>
        <a:spcAft>
          <a:spcPct val="0"/>
        </a:spcAft>
        <a:buChar char="»"/>
        <a:defRPr sz="2000">
          <a:solidFill>
            <a:schemeClr val="tx1"/>
          </a:solidFill>
          <a:latin typeface="Arial" pitchFamily="34" charset="0"/>
        </a:defRPr>
      </a:lvl9pPr>
    </p:bodyStyle>
    <p:otherStyle>
      <a:defPPr>
        <a:defRPr lang="zh-CN"/>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397" tIns="45698" rIns="91397" bIns="45698"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4"/>
            <a:ext cx="8229600" cy="4525963"/>
          </a:xfrm>
          <a:prstGeom prst="rect">
            <a:avLst/>
          </a:prstGeom>
        </p:spPr>
        <p:txBody>
          <a:bodyPr vert="horz" lIns="91397" tIns="45698" rIns="91397" bIns="45698"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397" tIns="45698" rIns="91397" bIns="45698" rtlCol="0" anchor="ctr"/>
          <a:lstStyle>
            <a:lvl1pPr algn="l">
              <a:defRPr sz="1200">
                <a:solidFill>
                  <a:schemeClr val="tx1">
                    <a:tint val="75000"/>
                  </a:schemeClr>
                </a:solidFill>
              </a:defRPr>
            </a:lvl1pPr>
          </a:lstStyle>
          <a:p>
            <a:pPr>
              <a:defRPr/>
            </a:pPr>
            <a:fld id="{FC20A0AA-C1EF-4518-A79D-70FFFACA8A17}" type="datetime1">
              <a:rPr lang="zh-CN" altLang="en-US" smtClean="0">
                <a:solidFill>
                  <a:prstClr val="black"/>
                </a:solidFill>
              </a:rPr>
              <a:pPr>
                <a:defRPr/>
              </a:pPr>
              <a:t>2018/5/16</a:t>
            </a:fld>
            <a:endParaRPr lang="zh-CN" altLang="en-US">
              <a:solidFill>
                <a:prstClr val="black"/>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397" tIns="45698" rIns="91397" bIns="45698" rtlCol="0" anchor="ctr"/>
          <a:lstStyle>
            <a:lvl1pPr algn="ctr">
              <a:defRPr sz="1200">
                <a:solidFill>
                  <a:schemeClr val="tx1">
                    <a:tint val="75000"/>
                  </a:schemeClr>
                </a:solidFill>
              </a:defRPr>
            </a:lvl1pPr>
          </a:lstStyle>
          <a:p>
            <a:pPr>
              <a:defRPr/>
            </a:pPr>
            <a:endParaRPr lang="zh-CN" altLang="en-US">
              <a:solidFill>
                <a:srgbClr val="F4E7ED"/>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397" tIns="45698" rIns="91397" bIns="45698" rtlCol="0" anchor="ctr"/>
          <a:lstStyle>
            <a:lvl1pPr algn="r">
              <a:defRPr sz="1200">
                <a:solidFill>
                  <a:schemeClr val="tx1">
                    <a:tint val="75000"/>
                  </a:schemeClr>
                </a:solidFill>
              </a:defRPr>
            </a:lvl1pPr>
          </a:lstStyle>
          <a:p>
            <a:pPr>
              <a:defRPr/>
            </a:pPr>
            <a:fld id="{95EEE7D2-6A50-40E4-A6CE-75E65212E032}" type="slidenum">
              <a:rPr lang="zh-CN" altLang="en-US" smtClean="0">
                <a:solidFill>
                  <a:prstClr val="black"/>
                </a:solidFill>
              </a:rPr>
              <a:pPr>
                <a:defRPr/>
              </a:pPr>
              <a:t>‹#›</a:t>
            </a:fld>
            <a:endParaRPr lang="zh-CN" altLang="en-US">
              <a:solidFill>
                <a:prstClr val="black"/>
              </a:solidFill>
            </a:endParaRPr>
          </a:p>
        </p:txBody>
      </p:sp>
      <p:grpSp>
        <p:nvGrpSpPr>
          <p:cNvPr id="7" name="组合 6"/>
          <p:cNvGrpSpPr/>
          <p:nvPr userDrawn="1"/>
        </p:nvGrpSpPr>
        <p:grpSpPr>
          <a:xfrm>
            <a:off x="-3829" y="6111154"/>
            <a:ext cx="9144000" cy="583357"/>
            <a:chOff x="-3829" y="6111154"/>
            <a:chExt cx="9144000" cy="583357"/>
          </a:xfrm>
        </p:grpSpPr>
        <p:sp>
          <p:nvSpPr>
            <p:cNvPr id="8" name="矩形 7"/>
            <p:cNvSpPr/>
            <p:nvPr/>
          </p:nvSpPr>
          <p:spPr>
            <a:xfrm>
              <a:off x="-3829" y="6381328"/>
              <a:ext cx="9144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fontAlgn="auto">
                <a:spcBef>
                  <a:spcPts val="0"/>
                </a:spcBef>
                <a:spcAft>
                  <a:spcPts val="0"/>
                </a:spcAft>
                <a:defRPr/>
              </a:pPr>
              <a:endParaRPr lang="zh-CN" altLang="en-US" dirty="0"/>
            </a:p>
          </p:txBody>
        </p:sp>
        <p:pic>
          <p:nvPicPr>
            <p:cNvPr id="9" name="图片 8" descr="ruclogo_副本.jpg"/>
            <p:cNvPicPr>
              <a:picLocks noChangeAspect="1"/>
            </p:cNvPicPr>
            <p:nvPr/>
          </p:nvPicPr>
          <p:blipFill>
            <a:blip r:embed="rId14" cstate="print"/>
            <a:stretch>
              <a:fillRect/>
            </a:stretch>
          </p:blipFill>
          <p:spPr>
            <a:xfrm>
              <a:off x="7380312" y="6111154"/>
              <a:ext cx="576064" cy="583357"/>
            </a:xfrm>
            <a:prstGeom prst="rect">
              <a:avLst/>
            </a:prstGeom>
            <a:ln w="57150">
              <a:solidFill>
                <a:schemeClr val="bg1"/>
              </a:solidFill>
            </a:ln>
          </p:spPr>
        </p:pic>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661" r:id="rId12"/>
  </p:sldLayoutIdLst>
  <p:hf hdr="0" ftr="0"/>
  <p:txStyles>
    <p:titleStyle>
      <a:lvl1pPr algn="ctr" defTabSz="913972" rtl="0" eaLnBrk="1" latinLnBrk="0" hangingPunct="1">
        <a:spcBef>
          <a:spcPct val="0"/>
        </a:spcBef>
        <a:buNone/>
        <a:defRPr sz="4400" kern="1200">
          <a:solidFill>
            <a:schemeClr val="tx1"/>
          </a:solidFill>
          <a:latin typeface="+mj-lt"/>
          <a:ea typeface="+mj-ea"/>
          <a:cs typeface="+mj-cs"/>
        </a:defRPr>
      </a:lvl1pPr>
    </p:titleStyle>
    <p:bodyStyle>
      <a:lvl1pPr marL="342739" indent="-342739" algn="l" defTabSz="91397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602" indent="-285616" algn="l" defTabSz="91397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466" indent="-228492" algn="l" defTabSz="91397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451" indent="-228492" algn="l" defTabSz="91397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438" indent="-228492" algn="l" defTabSz="91397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424" indent="-228492" algn="l" defTabSz="91397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411" indent="-228492" algn="l" defTabSz="91397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396" indent="-228492" algn="l" defTabSz="91397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382" indent="-228492" algn="l" defTabSz="91397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1143000"/>
          </a:xfrm>
          <a:prstGeom prst="rect">
            <a:avLst/>
          </a:prstGeom>
          <a:noFill/>
          <a:ln w="9525">
            <a:noFill/>
            <a:miter lim="800000"/>
            <a:headEnd/>
            <a:tailEnd/>
          </a:ln>
        </p:spPr>
        <p:txBody>
          <a:bodyPr vert="horz" wrap="square" lIns="91397" tIns="45698" rIns="91397" bIns="45698" numCol="1" anchor="ctr" anchorCtr="0" compatLnSpc="1">
            <a:prstTxWarp prst="textNoShape">
              <a:avLst/>
            </a:prstTxWarp>
          </a:bodyPr>
          <a:lstStyle/>
          <a:p>
            <a:pPr lvl="0"/>
            <a:r>
              <a:rPr lang="de-DE" smtClean="0"/>
              <a:t>Titelmasterformat durch Klicken bearbeiten</a:t>
            </a:r>
          </a:p>
        </p:txBody>
      </p:sp>
      <p:sp>
        <p:nvSpPr>
          <p:cNvPr id="1027" name="Rectangle 3"/>
          <p:cNvSpPr>
            <a:spLocks noGrp="1" noChangeArrowheads="1"/>
          </p:cNvSpPr>
          <p:nvPr>
            <p:ph type="body" idx="1"/>
          </p:nvPr>
        </p:nvSpPr>
        <p:spPr bwMode="auto">
          <a:xfrm>
            <a:off x="457200" y="1600204"/>
            <a:ext cx="8229600" cy="4525963"/>
          </a:xfrm>
          <a:prstGeom prst="rect">
            <a:avLst/>
          </a:prstGeom>
          <a:noFill/>
          <a:ln w="9525">
            <a:noFill/>
            <a:miter lim="800000"/>
            <a:headEnd/>
            <a:tailEnd/>
          </a:ln>
        </p:spPr>
        <p:txBody>
          <a:bodyPr vert="horz" wrap="square" lIns="91397" tIns="45698" rIns="91397" bIns="45698" numCol="1" anchor="t" anchorCtr="0" compatLnSpc="1">
            <a:prstTxWarp prst="textNoShape">
              <a:avLst/>
            </a:prstTxWarp>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err="1" smtClean="0"/>
              <a:t>This</a:t>
            </a:r>
            <a:r>
              <a:rPr lang="de-DE" dirty="0" smtClean="0"/>
              <a:t> </a:t>
            </a:r>
            <a:r>
              <a:rPr lang="de-DE" dirty="0" err="1" smtClean="0"/>
              <a:t>section</a:t>
            </a:r>
            <a:r>
              <a:rPr lang="de-DE" dirty="0" smtClean="0"/>
              <a:t> </a:t>
            </a:r>
          </a:p>
        </p:txBody>
      </p:sp>
      <p:sp>
        <p:nvSpPr>
          <p:cNvPr id="4100" name="Line 4"/>
          <p:cNvSpPr>
            <a:spLocks noChangeShapeType="1"/>
          </p:cNvSpPr>
          <p:nvPr/>
        </p:nvSpPr>
        <p:spPr bwMode="auto">
          <a:xfrm>
            <a:off x="533400" y="1219200"/>
            <a:ext cx="8001000" cy="0"/>
          </a:xfrm>
          <a:prstGeom prst="line">
            <a:avLst/>
          </a:prstGeom>
          <a:noFill/>
          <a:ln w="9525">
            <a:solidFill>
              <a:srgbClr val="003366"/>
            </a:solidFill>
            <a:round/>
            <a:headEnd/>
            <a:tailEnd/>
          </a:ln>
          <a:effectLst/>
        </p:spPr>
        <p:txBody>
          <a:bodyPr lIns="91397" tIns="45698" rIns="91397" bIns="45698"/>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7907340" y="6248402"/>
            <a:ext cx="609375" cy="246177"/>
          </a:xfrm>
          <a:prstGeom prst="rect">
            <a:avLst/>
          </a:prstGeom>
          <a:noFill/>
          <a:ln w="9525">
            <a:noFill/>
            <a:miter lim="800000"/>
            <a:headEnd/>
            <a:tailEnd/>
          </a:ln>
          <a:effectLst/>
        </p:spPr>
        <p:txBody>
          <a:bodyPr wrap="none" lIns="91397" tIns="45698" rIns="91397" bIns="45698">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09600" y="6096000"/>
            <a:ext cx="8001000" cy="0"/>
          </a:xfrm>
          <a:prstGeom prst="line">
            <a:avLst/>
          </a:prstGeom>
          <a:noFill/>
          <a:ln w="9525">
            <a:solidFill>
              <a:srgbClr val="003366"/>
            </a:solidFill>
            <a:round/>
            <a:headEnd/>
            <a:tailEnd/>
          </a:ln>
          <a:effectLst/>
        </p:spPr>
        <p:txBody>
          <a:bodyPr lIns="91397" tIns="45698" rIns="91397" bIns="45698"/>
          <a:lstStyle/>
          <a:p>
            <a:pPr fontAlgn="base">
              <a:spcBef>
                <a:spcPct val="0"/>
              </a:spcBef>
              <a:spcAft>
                <a:spcPct val="0"/>
              </a:spcAft>
              <a:defRPr/>
            </a:pPr>
            <a:endParaRPr lang="de-DE" b="1" dirty="0">
              <a:solidFill>
                <a:srgbClr val="000000"/>
              </a:solidFill>
            </a:endParaRPr>
          </a:p>
        </p:txBody>
      </p:sp>
      <p:sp>
        <p:nvSpPr>
          <p:cNvPr id="8" name="Rectangle 7"/>
          <p:cNvSpPr>
            <a:spLocks noGrp="1" noChangeArrowheads="1"/>
          </p:cNvSpPr>
          <p:nvPr>
            <p:ph type="ftr" sz="quarter" idx="3"/>
          </p:nvPr>
        </p:nvSpPr>
        <p:spPr>
          <a:xfrm>
            <a:off x="539750" y="6245225"/>
            <a:ext cx="4464050" cy="476250"/>
          </a:xfrm>
          <a:prstGeom prst="rect">
            <a:avLst/>
          </a:prstGeom>
          <a:ln/>
        </p:spPr>
        <p:txBody>
          <a:bodyPr lIns="91397" tIns="45698" rIns="91397" bIns="45698"/>
          <a:lstStyle>
            <a:lvl1pPr>
              <a:defRPr sz="1000" b="0">
                <a:latin typeface="Calibri" pitchFamily="34" charset="0"/>
              </a:defRPr>
            </a:lvl1pPr>
          </a:lstStyle>
          <a:p>
            <a:pPr fontAlgn="base">
              <a:spcBef>
                <a:spcPct val="0"/>
              </a:spcBef>
              <a:spcAft>
                <a:spcPct val="0"/>
              </a:spcAft>
              <a:defRPr/>
            </a:pPr>
            <a:endParaRPr lang="en-US"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Lst>
  <p:hf hdr="0" ftr="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6986" algn="l" rtl="0" fontAlgn="base">
        <a:spcBef>
          <a:spcPct val="0"/>
        </a:spcBef>
        <a:spcAft>
          <a:spcPct val="0"/>
        </a:spcAft>
        <a:defRPr sz="2400" b="1">
          <a:solidFill>
            <a:srgbClr val="003366"/>
          </a:solidFill>
          <a:latin typeface="Verdana" pitchFamily="34" charset="0"/>
        </a:defRPr>
      </a:lvl6pPr>
      <a:lvl7pPr marL="913972" algn="l" rtl="0" fontAlgn="base">
        <a:spcBef>
          <a:spcPct val="0"/>
        </a:spcBef>
        <a:spcAft>
          <a:spcPct val="0"/>
        </a:spcAft>
        <a:defRPr sz="2400" b="1">
          <a:solidFill>
            <a:srgbClr val="003366"/>
          </a:solidFill>
          <a:latin typeface="Verdana" pitchFamily="34" charset="0"/>
        </a:defRPr>
      </a:lvl7pPr>
      <a:lvl8pPr marL="1370959" algn="l" rtl="0" fontAlgn="base">
        <a:spcBef>
          <a:spcPct val="0"/>
        </a:spcBef>
        <a:spcAft>
          <a:spcPct val="0"/>
        </a:spcAft>
        <a:defRPr sz="2400" b="1">
          <a:solidFill>
            <a:srgbClr val="003366"/>
          </a:solidFill>
          <a:latin typeface="Verdana" pitchFamily="34" charset="0"/>
        </a:defRPr>
      </a:lvl8pPr>
      <a:lvl9pPr marL="1827945" algn="l" rtl="0" fontAlgn="base">
        <a:spcBef>
          <a:spcPct val="0"/>
        </a:spcBef>
        <a:spcAft>
          <a:spcPct val="0"/>
        </a:spcAft>
        <a:defRPr sz="2400" b="1">
          <a:solidFill>
            <a:srgbClr val="003366"/>
          </a:solidFill>
          <a:latin typeface="Verdana" pitchFamily="34" charset="0"/>
        </a:defRPr>
      </a:lvl9pPr>
    </p:titleStyle>
    <p:bodyStyle>
      <a:lvl1pPr marL="342739" indent="-342739" algn="l" rtl="0" eaLnBrk="0" fontAlgn="base" hangingPunct="0">
        <a:spcBef>
          <a:spcPts val="1200"/>
        </a:spcBef>
        <a:spcAft>
          <a:spcPct val="0"/>
        </a:spcAft>
        <a:buChar char="•"/>
        <a:defRPr sz="2000">
          <a:solidFill>
            <a:srgbClr val="003366"/>
          </a:solidFill>
          <a:latin typeface="+mn-lt"/>
          <a:ea typeface="+mn-ea"/>
          <a:cs typeface="+mn-cs"/>
        </a:defRPr>
      </a:lvl1pPr>
      <a:lvl2pPr marL="742602" indent="-285616" algn="l" rtl="0" eaLnBrk="0" fontAlgn="base" hangingPunct="0">
        <a:spcBef>
          <a:spcPct val="20000"/>
        </a:spcBef>
        <a:spcAft>
          <a:spcPct val="0"/>
        </a:spcAft>
        <a:buChar char="–"/>
        <a:defRPr>
          <a:solidFill>
            <a:srgbClr val="003366"/>
          </a:solidFill>
          <a:latin typeface="+mn-lt"/>
        </a:defRPr>
      </a:lvl2pPr>
      <a:lvl3pPr marL="1142466" indent="-228492" algn="l" rtl="0" eaLnBrk="0" fontAlgn="base" hangingPunct="0">
        <a:spcBef>
          <a:spcPct val="20000"/>
        </a:spcBef>
        <a:spcAft>
          <a:spcPct val="0"/>
        </a:spcAft>
        <a:buChar char="•"/>
        <a:defRPr sz="1700">
          <a:solidFill>
            <a:srgbClr val="003366"/>
          </a:solidFill>
          <a:latin typeface="+mn-lt"/>
        </a:defRPr>
      </a:lvl3pPr>
      <a:lvl4pPr marL="1599451" indent="-228492"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6438" indent="-228492"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3424" indent="-228492"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0411" indent="-228492"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7396" indent="-228492"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4382" indent="-228492"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3972" rtl="0" eaLnBrk="1" latinLnBrk="0" hangingPunct="1">
        <a:defRPr sz="1800" kern="1200">
          <a:solidFill>
            <a:schemeClr val="tx1"/>
          </a:solidFill>
          <a:latin typeface="+mn-lt"/>
          <a:ea typeface="+mn-ea"/>
          <a:cs typeface="+mn-cs"/>
        </a:defRPr>
      </a:lvl1pPr>
      <a:lvl2pPr marL="456986" algn="l" defTabSz="913972" rtl="0" eaLnBrk="1" latinLnBrk="0" hangingPunct="1">
        <a:defRPr sz="1800" kern="1200">
          <a:solidFill>
            <a:schemeClr val="tx1"/>
          </a:solidFill>
          <a:latin typeface="+mn-lt"/>
          <a:ea typeface="+mn-ea"/>
          <a:cs typeface="+mn-cs"/>
        </a:defRPr>
      </a:lvl2pPr>
      <a:lvl3pPr marL="913972" algn="l" defTabSz="913972" rtl="0" eaLnBrk="1" latinLnBrk="0" hangingPunct="1">
        <a:defRPr sz="1800" kern="1200">
          <a:solidFill>
            <a:schemeClr val="tx1"/>
          </a:solidFill>
          <a:latin typeface="+mn-lt"/>
          <a:ea typeface="+mn-ea"/>
          <a:cs typeface="+mn-cs"/>
        </a:defRPr>
      </a:lvl3pPr>
      <a:lvl4pPr marL="1370959" algn="l" defTabSz="913972" rtl="0" eaLnBrk="1" latinLnBrk="0" hangingPunct="1">
        <a:defRPr sz="1800" kern="1200">
          <a:solidFill>
            <a:schemeClr val="tx1"/>
          </a:solidFill>
          <a:latin typeface="+mn-lt"/>
          <a:ea typeface="+mn-ea"/>
          <a:cs typeface="+mn-cs"/>
        </a:defRPr>
      </a:lvl4pPr>
      <a:lvl5pPr marL="1827945" algn="l" defTabSz="913972" rtl="0" eaLnBrk="1" latinLnBrk="0" hangingPunct="1">
        <a:defRPr sz="1800" kern="1200">
          <a:solidFill>
            <a:schemeClr val="tx1"/>
          </a:solidFill>
          <a:latin typeface="+mn-lt"/>
          <a:ea typeface="+mn-ea"/>
          <a:cs typeface="+mn-cs"/>
        </a:defRPr>
      </a:lvl5pPr>
      <a:lvl6pPr marL="2284932" algn="l" defTabSz="913972" rtl="0" eaLnBrk="1" latinLnBrk="0" hangingPunct="1">
        <a:defRPr sz="1800" kern="1200">
          <a:solidFill>
            <a:schemeClr val="tx1"/>
          </a:solidFill>
          <a:latin typeface="+mn-lt"/>
          <a:ea typeface="+mn-ea"/>
          <a:cs typeface="+mn-cs"/>
        </a:defRPr>
      </a:lvl6pPr>
      <a:lvl7pPr marL="2741916" algn="l" defTabSz="913972" rtl="0" eaLnBrk="1" latinLnBrk="0" hangingPunct="1">
        <a:defRPr sz="1800" kern="1200">
          <a:solidFill>
            <a:schemeClr val="tx1"/>
          </a:solidFill>
          <a:latin typeface="+mn-lt"/>
          <a:ea typeface="+mn-ea"/>
          <a:cs typeface="+mn-cs"/>
        </a:defRPr>
      </a:lvl7pPr>
      <a:lvl8pPr marL="3198904" algn="l" defTabSz="913972" rtl="0" eaLnBrk="1" latinLnBrk="0" hangingPunct="1">
        <a:defRPr sz="1800" kern="1200">
          <a:solidFill>
            <a:schemeClr val="tx1"/>
          </a:solidFill>
          <a:latin typeface="+mn-lt"/>
          <a:ea typeface="+mn-ea"/>
          <a:cs typeface="+mn-cs"/>
        </a:defRPr>
      </a:lvl8pPr>
      <a:lvl9pPr marL="3655888" algn="l" defTabSz="91397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18" tIns="45709" rIns="91418" bIns="4570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2"/>
            <a:ext cx="8229600" cy="4525963"/>
          </a:xfrm>
          <a:prstGeom prst="rect">
            <a:avLst/>
          </a:prstGeom>
        </p:spPr>
        <p:txBody>
          <a:bodyPr vert="horz" lIns="91418" tIns="45709" rIns="91418" bIns="4570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18" tIns="45709" rIns="91418" bIns="45709" rtlCol="0" anchor="ctr"/>
          <a:lstStyle>
            <a:lvl1pPr algn="l" defTabSz="914186">
              <a:defRPr sz="1200">
                <a:solidFill>
                  <a:schemeClr val="tx1">
                    <a:tint val="75000"/>
                  </a:schemeClr>
                </a:solidFill>
              </a:defRPr>
            </a:lvl1pPr>
          </a:lstStyle>
          <a:p>
            <a:pPr>
              <a:defRPr/>
            </a:pPr>
            <a:fld id="{A66F4B96-548D-436C-9DAA-2765E4BC34D4}" type="datetime1">
              <a:rPr lang="zh-CN" altLang="en-US" smtClean="0">
                <a:solidFill>
                  <a:prstClr val="black"/>
                </a:solidFill>
              </a:rPr>
              <a:pPr>
                <a:defRPr/>
              </a:pPr>
              <a:t>2018/5/16</a:t>
            </a:fld>
            <a:endParaRPr lang="zh-CN" altLang="en-US" dirty="0">
              <a:solidFill>
                <a:prstClr val="black"/>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18" tIns="45709" rIns="91418" bIns="45709" rtlCol="0" anchor="ctr"/>
          <a:lstStyle>
            <a:lvl1pPr algn="ctr" defTabSz="914186">
              <a:defRPr sz="1200">
                <a:solidFill>
                  <a:schemeClr val="tx1">
                    <a:tint val="75000"/>
                  </a:schemeClr>
                </a:solidFill>
              </a:defRPr>
            </a:lvl1pPr>
          </a:lstStyle>
          <a:p>
            <a:pPr>
              <a:defRPr/>
            </a:pPr>
            <a:endParaRPr lang="zh-CN" altLang="en-US" dirty="0">
              <a:solidFill>
                <a:srgbClr val="F4E7ED"/>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18" tIns="45709" rIns="91418" bIns="45709" rtlCol="0" anchor="ctr"/>
          <a:lstStyle>
            <a:lvl1pPr algn="r" defTabSz="914186">
              <a:defRPr sz="1200">
                <a:solidFill>
                  <a:schemeClr val="tx1">
                    <a:tint val="75000"/>
                  </a:schemeClr>
                </a:solidFill>
              </a:defRPr>
            </a:lvl1pPr>
          </a:lstStyle>
          <a:p>
            <a:pPr>
              <a:defRPr/>
            </a:pPr>
            <a:fld id="{95EEE7D2-6A50-40E4-A6CE-75E65212E032}" type="slidenum">
              <a:rPr lang="zh-CN" altLang="en-US" smtClean="0">
                <a:solidFill>
                  <a:prstClr val="black"/>
                </a:solidFill>
              </a:rPr>
              <a:pPr>
                <a:defRPr/>
              </a:pPr>
              <a:t>‹#›</a:t>
            </a:fld>
            <a:endParaRPr lang="zh-CN" altLang="en-US" dirty="0">
              <a:solidFill>
                <a:prstClr val="black"/>
              </a:solidFill>
            </a:endParaRPr>
          </a:p>
        </p:txBody>
      </p:sp>
      <p:grpSp>
        <p:nvGrpSpPr>
          <p:cNvPr id="7" name="组合 6"/>
          <p:cNvGrpSpPr/>
          <p:nvPr userDrawn="1"/>
        </p:nvGrpSpPr>
        <p:grpSpPr>
          <a:xfrm>
            <a:off x="-3829" y="6111154"/>
            <a:ext cx="9144000" cy="583357"/>
            <a:chOff x="-3829" y="6111154"/>
            <a:chExt cx="9144000" cy="583357"/>
          </a:xfrm>
        </p:grpSpPr>
        <p:sp>
          <p:nvSpPr>
            <p:cNvPr id="8" name="矩形 7"/>
            <p:cNvSpPr/>
            <p:nvPr/>
          </p:nvSpPr>
          <p:spPr>
            <a:xfrm>
              <a:off x="-3829" y="6381328"/>
              <a:ext cx="9144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defTabSz="914186">
                <a:defRPr/>
              </a:pPr>
              <a:endParaRPr lang="zh-CN" altLang="en-US" dirty="0">
                <a:solidFill>
                  <a:prstClr val="white"/>
                </a:solidFill>
              </a:endParaRPr>
            </a:p>
          </p:txBody>
        </p:sp>
        <p:pic>
          <p:nvPicPr>
            <p:cNvPr id="9" name="图片 8" descr="ruclogo_副本.jpg"/>
            <p:cNvPicPr>
              <a:picLocks noChangeAspect="1"/>
            </p:cNvPicPr>
            <p:nvPr/>
          </p:nvPicPr>
          <p:blipFill>
            <a:blip r:embed="rId15" cstate="print"/>
            <a:stretch>
              <a:fillRect/>
            </a:stretch>
          </p:blipFill>
          <p:spPr>
            <a:xfrm>
              <a:off x="7380312" y="6111154"/>
              <a:ext cx="576064" cy="583357"/>
            </a:xfrm>
            <a:prstGeom prst="rect">
              <a:avLst/>
            </a:prstGeom>
            <a:ln w="57150">
              <a:solidFill>
                <a:schemeClr val="bg1"/>
              </a:solidFill>
            </a:ln>
          </p:spPr>
        </p:pic>
      </p:gr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hf hdr="0" ftr="0"/>
  <p:txStyles>
    <p:titleStyle>
      <a:lvl1pPr algn="ctr" defTabSz="914186" rtl="0" eaLnBrk="1" latinLnBrk="0" hangingPunct="1">
        <a:spcBef>
          <a:spcPct val="0"/>
        </a:spcBef>
        <a:buNone/>
        <a:defRPr sz="4400" kern="1200">
          <a:solidFill>
            <a:schemeClr val="tx1"/>
          </a:solidFill>
          <a:latin typeface="+mj-lt"/>
          <a:ea typeface="+mj-ea"/>
          <a:cs typeface="+mj-cs"/>
        </a:defRPr>
      </a:lvl1pPr>
    </p:titleStyle>
    <p:bodyStyle>
      <a:lvl1pPr marL="342820" indent="-342820" algn="l" defTabSz="914186"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76" indent="-285684" algn="l" defTabSz="914186"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733" indent="-228546" algn="l" defTabSz="914186"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825"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919"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012"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06"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8"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2" indent="-228546" algn="l" defTabSz="91418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186" rtl="0" eaLnBrk="1" latinLnBrk="0" hangingPunct="1">
        <a:defRPr sz="1800" kern="1200">
          <a:solidFill>
            <a:schemeClr val="tx1"/>
          </a:solidFill>
          <a:latin typeface="+mn-lt"/>
          <a:ea typeface="+mn-ea"/>
          <a:cs typeface="+mn-cs"/>
        </a:defRPr>
      </a:lvl1pPr>
      <a:lvl2pPr marL="457092" algn="l" defTabSz="914186" rtl="0" eaLnBrk="1" latinLnBrk="0" hangingPunct="1">
        <a:defRPr sz="1800" kern="1200">
          <a:solidFill>
            <a:schemeClr val="tx1"/>
          </a:solidFill>
          <a:latin typeface="+mn-lt"/>
          <a:ea typeface="+mn-ea"/>
          <a:cs typeface="+mn-cs"/>
        </a:defRPr>
      </a:lvl2pPr>
      <a:lvl3pPr marL="914186" algn="l" defTabSz="914186" rtl="0" eaLnBrk="1" latinLnBrk="0" hangingPunct="1">
        <a:defRPr sz="1800" kern="1200">
          <a:solidFill>
            <a:schemeClr val="tx1"/>
          </a:solidFill>
          <a:latin typeface="+mn-lt"/>
          <a:ea typeface="+mn-ea"/>
          <a:cs typeface="+mn-cs"/>
        </a:defRPr>
      </a:lvl3pPr>
      <a:lvl4pPr marL="1371279" algn="l" defTabSz="914186" rtl="0" eaLnBrk="1" latinLnBrk="0" hangingPunct="1">
        <a:defRPr sz="1800" kern="1200">
          <a:solidFill>
            <a:schemeClr val="tx1"/>
          </a:solidFill>
          <a:latin typeface="+mn-lt"/>
          <a:ea typeface="+mn-ea"/>
          <a:cs typeface="+mn-cs"/>
        </a:defRPr>
      </a:lvl4pPr>
      <a:lvl5pPr marL="1828373" algn="l" defTabSz="914186" rtl="0" eaLnBrk="1" latinLnBrk="0" hangingPunct="1">
        <a:defRPr sz="1800" kern="1200">
          <a:solidFill>
            <a:schemeClr val="tx1"/>
          </a:solidFill>
          <a:latin typeface="+mn-lt"/>
          <a:ea typeface="+mn-ea"/>
          <a:cs typeface="+mn-cs"/>
        </a:defRPr>
      </a:lvl5pPr>
      <a:lvl6pPr marL="2285466" algn="l" defTabSz="914186" rtl="0" eaLnBrk="1" latinLnBrk="0" hangingPunct="1">
        <a:defRPr sz="1800" kern="1200">
          <a:solidFill>
            <a:schemeClr val="tx1"/>
          </a:solidFill>
          <a:latin typeface="+mn-lt"/>
          <a:ea typeface="+mn-ea"/>
          <a:cs typeface="+mn-cs"/>
        </a:defRPr>
      </a:lvl6pPr>
      <a:lvl7pPr marL="2742558" algn="l" defTabSz="914186" rtl="0" eaLnBrk="1" latinLnBrk="0" hangingPunct="1">
        <a:defRPr sz="1800" kern="1200">
          <a:solidFill>
            <a:schemeClr val="tx1"/>
          </a:solidFill>
          <a:latin typeface="+mn-lt"/>
          <a:ea typeface="+mn-ea"/>
          <a:cs typeface="+mn-cs"/>
        </a:defRPr>
      </a:lvl7pPr>
      <a:lvl8pPr marL="3199652" algn="l" defTabSz="914186" rtl="0" eaLnBrk="1" latinLnBrk="0" hangingPunct="1">
        <a:defRPr sz="1800" kern="1200">
          <a:solidFill>
            <a:schemeClr val="tx1"/>
          </a:solidFill>
          <a:latin typeface="+mn-lt"/>
          <a:ea typeface="+mn-ea"/>
          <a:cs typeface="+mn-cs"/>
        </a:defRPr>
      </a:lvl8pPr>
      <a:lvl9pPr marL="3656744" algn="l" defTabSz="91418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9.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49.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9.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9.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9.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9.xml"/><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9.xml"/><Relationship Id="rId4" Type="http://schemas.openxmlformats.org/officeDocument/2006/relationships/image" Target="../media/image34.jpeg"/></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9.xml"/><Relationship Id="rId5" Type="http://schemas.openxmlformats.org/officeDocument/2006/relationships/image" Target="../media/image2.jpe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jpeg"/><Relationship Id="rId7" Type="http://schemas.openxmlformats.org/officeDocument/2006/relationships/image" Target="../media/image44.jpeg"/><Relationship Id="rId2" Type="http://schemas.openxmlformats.org/officeDocument/2006/relationships/image" Target="../media/image39.png"/><Relationship Id="rId1" Type="http://schemas.openxmlformats.org/officeDocument/2006/relationships/slideLayout" Target="../slideLayouts/slideLayout19.xml"/><Relationship Id="rId6" Type="http://schemas.openxmlformats.org/officeDocument/2006/relationships/image" Target="../media/image43.jpeg"/><Relationship Id="rId5" Type="http://schemas.openxmlformats.org/officeDocument/2006/relationships/image" Target="../media/image42.jpeg"/><Relationship Id="rId4" Type="http://schemas.openxmlformats.org/officeDocument/2006/relationships/image" Target="../media/image41.jpeg"/><Relationship Id="rId9" Type="http://schemas.openxmlformats.org/officeDocument/2006/relationships/image" Target="../media/image4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19.xml"/><Relationship Id="rId4" Type="http://schemas.openxmlformats.org/officeDocument/2006/relationships/image" Target="../media/image53.jpeg"/></Relationships>
</file>

<file path=ppt/slides/_rels/slide77.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9.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9.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4.xml"/><Relationship Id="rId5" Type="http://schemas.openxmlformats.org/officeDocument/2006/relationships/image" Target="../media/image66.png"/><Relationship Id="rId4" Type="http://schemas.openxmlformats.org/officeDocument/2006/relationships/image" Target="../media/image6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8"/>
            <a:ext cx="7772400" cy="1470025"/>
          </a:xfrm>
        </p:spPr>
        <p:txBody>
          <a:bodyPr/>
          <a:lstStyle/>
          <a:p>
            <a:r>
              <a:rPr lang="zh-CN" altLang="en-US" dirty="0" smtClean="0"/>
              <a:t>社会推荐</a:t>
            </a:r>
            <a:endParaRPr lang="zh-CN" altLang="en-US" dirty="0"/>
          </a:p>
        </p:txBody>
      </p:sp>
      <p:sp>
        <p:nvSpPr>
          <p:cNvPr id="3" name="副标题 2"/>
          <p:cNvSpPr>
            <a:spLocks noGrp="1"/>
          </p:cNvSpPr>
          <p:nvPr>
            <p:ph type="subTitle" idx="1"/>
          </p:nvPr>
        </p:nvSpPr>
        <p:spPr>
          <a:xfrm>
            <a:off x="1371600" y="2736503"/>
            <a:ext cx="6400800" cy="1752600"/>
          </a:xfrm>
        </p:spPr>
        <p:txBody>
          <a:bodyPr/>
          <a:lstStyle/>
          <a:p>
            <a:r>
              <a:rPr lang="zh-CN" altLang="en-US" dirty="0" smtClean="0"/>
              <a:t>李翠平</a:t>
            </a:r>
            <a:endParaRPr lang="en-US" altLang="zh-CN" dirty="0" smtClean="0"/>
          </a:p>
          <a:p>
            <a:endParaRPr lang="en-US" altLang="zh-CN" dirty="0"/>
          </a:p>
          <a:p>
            <a:r>
              <a:rPr lang="zh-CN" altLang="en-US" dirty="0" smtClean="0"/>
              <a:t>中国人民大学</a:t>
            </a:r>
            <a:endParaRPr lang="zh-CN" altLang="en-US" dirty="0"/>
          </a:p>
        </p:txBody>
      </p:sp>
      <p:sp>
        <p:nvSpPr>
          <p:cNvPr id="4" name="日期占位符 3"/>
          <p:cNvSpPr>
            <a:spLocks noGrp="1"/>
          </p:cNvSpPr>
          <p:nvPr>
            <p:ph type="dt" sz="half" idx="10"/>
          </p:nvPr>
        </p:nvSpPr>
        <p:spPr/>
        <p:txBody>
          <a:bodyPr/>
          <a:lstStyle/>
          <a:p>
            <a:fld id="{B6C724E1-8782-47AC-80BD-0421D3462C99}"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解决信息过载：搜索引擎</a:t>
            </a:r>
            <a:endParaRPr lang="zh-CN" altLang="en-US" dirty="0"/>
          </a:p>
        </p:txBody>
      </p:sp>
      <p:sp>
        <p:nvSpPr>
          <p:cNvPr id="3" name="内容占位符 2"/>
          <p:cNvSpPr>
            <a:spLocks noGrp="1"/>
          </p:cNvSpPr>
          <p:nvPr>
            <p:ph idx="1"/>
          </p:nvPr>
        </p:nvSpPr>
        <p:spPr/>
        <p:txBody>
          <a:bodyPr>
            <a:normAutofit/>
          </a:bodyPr>
          <a:lstStyle/>
          <a:p>
            <a:r>
              <a:rPr lang="zh-CN" altLang="en-US" dirty="0" smtClean="0"/>
              <a:t>对于搜索引擎来说，用户在搜索互联网中的信息时，需要在搜索引擎中输入“查询关键词”，搜索引擎根据用户的输入，在系统后台进行信息匹配，将与用户查询相关的信息展示给用户。但是，如果用户无法想到准确描述自己需求的关键词，此时搜索引擎就无能为力了</a:t>
            </a:r>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10</a:t>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解决信息过载：推荐系统</a:t>
            </a:r>
            <a:endParaRPr lang="zh-CN" altLang="en-US" dirty="0"/>
          </a:p>
        </p:txBody>
      </p:sp>
      <p:sp>
        <p:nvSpPr>
          <p:cNvPr id="3" name="内容占位符 2"/>
          <p:cNvSpPr>
            <a:spLocks noGrp="1"/>
          </p:cNvSpPr>
          <p:nvPr>
            <p:ph idx="1"/>
          </p:nvPr>
        </p:nvSpPr>
        <p:spPr/>
        <p:txBody>
          <a:bodyPr>
            <a:normAutofit/>
          </a:bodyPr>
          <a:lstStyle/>
          <a:p>
            <a:r>
              <a:rPr lang="zh-CN" altLang="en-US" dirty="0" smtClean="0"/>
              <a:t>和搜索引擎不同，推荐系统不需要用户提供明确的需求，而是通过分析用户的历史行为来对用户的兴趣进行建模，从而主动给用户推荐可能满足他们兴趣和需求的信息。因此，搜索引擎和推荐系统对用户来说是两个互补的工具，前者是主动的，而后者是被动的。</a:t>
            </a:r>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11</a:t>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9512" y="3789040"/>
            <a:ext cx="4151312" cy="1181100"/>
          </a:xfrm>
        </p:spPr>
        <p:txBody>
          <a:bodyPr>
            <a:normAutofit fontScale="25000" lnSpcReduction="20000"/>
          </a:bodyPr>
          <a:lstStyle/>
          <a:p>
            <a:pPr>
              <a:lnSpc>
                <a:spcPts val="3346"/>
              </a:lnSpc>
            </a:pPr>
            <a:r>
              <a:rPr lang="en-US" altLang="zh-CN" sz="8000" dirty="0" smtClean="0">
                <a:latin typeface="Times New Roman"/>
              </a:rPr>
              <a:t>Information retrieval </a:t>
            </a:r>
            <a:r>
              <a:rPr lang="en-US" altLang="zh-CN" sz="8000" dirty="0" smtClean="0">
                <a:solidFill>
                  <a:srgbClr val="FF0000"/>
                </a:solidFill>
                <a:latin typeface="Times New Roman"/>
              </a:rPr>
              <a:t>answer(</a:t>
            </a:r>
            <a:r>
              <a:rPr lang="zh-CN" altLang="en-US" sz="8000" dirty="0" smtClean="0">
                <a:solidFill>
                  <a:srgbClr val="FF0000"/>
                </a:solidFill>
                <a:latin typeface="Times New Roman"/>
              </a:rPr>
              <a:t>回答</a:t>
            </a:r>
            <a:r>
              <a:rPr lang="en-US" altLang="zh-CN" sz="8000" dirty="0" smtClean="0">
                <a:solidFill>
                  <a:srgbClr val="FF0000"/>
                </a:solidFill>
                <a:latin typeface="Times New Roman"/>
              </a:rPr>
              <a:t>)</a:t>
            </a:r>
            <a:r>
              <a:rPr lang="en-US" altLang="zh-CN" sz="8000" dirty="0" smtClean="0">
                <a:latin typeface="Times New Roman"/>
              </a:rPr>
              <a:t> to user’s needs</a:t>
            </a:r>
          </a:p>
          <a:p>
            <a:pPr>
              <a:lnSpc>
                <a:spcPts val="3346"/>
              </a:lnSpc>
            </a:pPr>
            <a:r>
              <a:rPr lang="zh-CN" altLang="en-US" sz="8000" dirty="0" smtClean="0">
                <a:latin typeface="Times New Roman" charset="0"/>
                <a:ea typeface="宋体" charset="0"/>
                <a:cs typeface="Times New Roman" charset="0"/>
              </a:rPr>
              <a:t>被动服务</a:t>
            </a:r>
            <a:endParaRPr lang="en-US" altLang="zh-CN" sz="8000" dirty="0" smtClean="0">
              <a:latin typeface="Times New Roman" charset="0"/>
              <a:ea typeface="宋体" charset="0"/>
              <a:cs typeface="Times New Roman" charset="0"/>
            </a:endParaRPr>
          </a:p>
          <a:p>
            <a:pPr>
              <a:lnSpc>
                <a:spcPts val="3346"/>
              </a:lnSpc>
            </a:pPr>
            <a:r>
              <a:rPr lang="zh-CN" altLang="en-US" sz="8000" dirty="0" smtClean="0">
                <a:latin typeface="Times New Roman" charset="0"/>
                <a:ea typeface="宋体" charset="0"/>
                <a:cs typeface="Times New Roman" charset="0"/>
              </a:rPr>
              <a:t>强调内容关联</a:t>
            </a:r>
            <a:endParaRPr lang="zh-CN" altLang="en-US" sz="8000" dirty="0" smtClean="0">
              <a:latin typeface="Times New Roman"/>
            </a:endParaRPr>
          </a:p>
          <a:p>
            <a:pPr lvl="1"/>
            <a:endParaRPr lang="en-US" altLang="zh-CN" dirty="0" smtClean="0"/>
          </a:p>
          <a:p>
            <a:pPr lvl="1">
              <a:buNone/>
            </a:pPr>
            <a:endParaRPr lang="en-US" altLang="zh-CN" dirty="0" smtClean="0">
              <a:solidFill>
                <a:srgbClr val="FF0000"/>
              </a:solidFill>
            </a:endParaRPr>
          </a:p>
        </p:txBody>
      </p:sp>
      <p:sp>
        <p:nvSpPr>
          <p:cNvPr id="4" name="矩形 3"/>
          <p:cNvSpPr/>
          <p:nvPr/>
        </p:nvSpPr>
        <p:spPr>
          <a:xfrm>
            <a:off x="807271" y="1772818"/>
            <a:ext cx="1778391" cy="904841"/>
          </a:xfrm>
          <a:prstGeom prst="rect">
            <a:avLst/>
          </a:prstGeom>
        </p:spPr>
        <p:txBody>
          <a:bodyPr wrap="none" lIns="91418" tIns="45709" rIns="91418" bIns="45709">
            <a:spAutoFit/>
          </a:bodyPr>
          <a:lstStyle/>
          <a:p>
            <a:pPr marL="342820" indent="-342820" defTabSz="914186">
              <a:spcBef>
                <a:spcPct val="20000"/>
              </a:spcBef>
            </a:pPr>
            <a:r>
              <a:rPr lang="en-US" altLang="zh-CN" sz="2400" b="1" dirty="0" smtClean="0">
                <a:solidFill>
                  <a:srgbClr val="FF0000"/>
                </a:solidFill>
              </a:rPr>
              <a:t>Information </a:t>
            </a:r>
          </a:p>
          <a:p>
            <a:pPr marL="342820" indent="-342820" defTabSz="914186">
              <a:spcBef>
                <a:spcPct val="20000"/>
              </a:spcBef>
            </a:pPr>
            <a:r>
              <a:rPr lang="en-US" altLang="zh-CN" sz="2400" b="1" dirty="0" smtClean="0">
                <a:solidFill>
                  <a:srgbClr val="FF0000"/>
                </a:solidFill>
              </a:rPr>
              <a:t>Retrieval</a:t>
            </a:r>
          </a:p>
        </p:txBody>
      </p:sp>
      <p:sp>
        <p:nvSpPr>
          <p:cNvPr id="5" name="矩形 4"/>
          <p:cNvSpPr/>
          <p:nvPr/>
        </p:nvSpPr>
        <p:spPr>
          <a:xfrm>
            <a:off x="5401906" y="1700810"/>
            <a:ext cx="2448831" cy="904841"/>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lIns="91418" tIns="45709" rIns="91418" bIns="45709">
            <a:spAutoFit/>
          </a:bodyPr>
          <a:lstStyle/>
          <a:p>
            <a:pPr marL="342820" indent="-342820" defTabSz="914186">
              <a:spcBef>
                <a:spcPct val="20000"/>
              </a:spcBef>
            </a:pPr>
            <a:r>
              <a:rPr lang="en-US" altLang="zh-CN" sz="2400" b="1" dirty="0" smtClean="0">
                <a:solidFill>
                  <a:srgbClr val="0070C0"/>
                </a:solidFill>
              </a:rPr>
              <a:t>Recommendation</a:t>
            </a:r>
          </a:p>
          <a:p>
            <a:pPr marL="342820" indent="-342820" defTabSz="914186">
              <a:spcBef>
                <a:spcPct val="20000"/>
              </a:spcBef>
            </a:pPr>
            <a:r>
              <a:rPr lang="en-US" altLang="zh-CN" sz="2400" b="1" dirty="0" smtClean="0">
                <a:solidFill>
                  <a:srgbClr val="0070C0"/>
                </a:solidFill>
              </a:rPr>
              <a:t>System</a:t>
            </a:r>
          </a:p>
        </p:txBody>
      </p:sp>
      <p:grpSp>
        <p:nvGrpSpPr>
          <p:cNvPr id="2" name="组合 8"/>
          <p:cNvGrpSpPr/>
          <p:nvPr/>
        </p:nvGrpSpPr>
        <p:grpSpPr>
          <a:xfrm>
            <a:off x="3923928" y="1700808"/>
            <a:ext cx="1029660" cy="1008112"/>
            <a:chOff x="3923928" y="1700808"/>
            <a:chExt cx="1029660" cy="1008112"/>
          </a:xfrm>
        </p:grpSpPr>
        <p:sp>
          <p:nvSpPr>
            <p:cNvPr id="10" name="椭圆 9"/>
            <p:cNvSpPr/>
            <p:nvPr/>
          </p:nvSpPr>
          <p:spPr>
            <a:xfrm>
              <a:off x="3923928" y="1700808"/>
              <a:ext cx="1008112" cy="1008112"/>
            </a:xfrm>
            <a:prstGeom prst="ellipse">
              <a:avLst/>
            </a:prstGeom>
            <a:solidFill>
              <a:srgbClr val="B63E25"/>
            </a:solidFill>
            <a:ln>
              <a:solidFill>
                <a:srgbClr val="B63E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6"/>
              <a:endParaRPr lang="zh-CN" altLang="en-US" dirty="0">
                <a:solidFill>
                  <a:prstClr val="white"/>
                </a:solidFill>
              </a:endParaRPr>
            </a:p>
          </p:txBody>
        </p:sp>
        <p:sp>
          <p:nvSpPr>
            <p:cNvPr id="7" name="矩形 6"/>
            <p:cNvSpPr/>
            <p:nvPr/>
          </p:nvSpPr>
          <p:spPr>
            <a:xfrm>
              <a:off x="4093096" y="1844824"/>
              <a:ext cx="860492" cy="707886"/>
            </a:xfrm>
            <a:prstGeom prst="rect">
              <a:avLst/>
            </a:prstGeom>
          </p:spPr>
          <p:txBody>
            <a:bodyPr wrap="none">
              <a:spAutoFit/>
            </a:bodyPr>
            <a:lstStyle/>
            <a:p>
              <a:pPr defTabSz="914186"/>
              <a:r>
                <a:rPr lang="en-US" altLang="zh-CN" sz="4000" dirty="0" smtClean="0">
                  <a:solidFill>
                    <a:prstClr val="white"/>
                  </a:solidFill>
                </a:rPr>
                <a:t>vs. </a:t>
              </a:r>
              <a:endParaRPr lang="zh-CN" altLang="en-US" sz="4000" dirty="0">
                <a:solidFill>
                  <a:prstClr val="white"/>
                </a:solidFill>
              </a:endParaRPr>
            </a:p>
          </p:txBody>
        </p:sp>
      </p:grpSp>
      <p:cxnSp>
        <p:nvCxnSpPr>
          <p:cNvPr id="11" name="直接连接符 10"/>
          <p:cNvCxnSpPr/>
          <p:nvPr/>
        </p:nvCxnSpPr>
        <p:spPr>
          <a:xfrm>
            <a:off x="4427984" y="3140968"/>
            <a:ext cx="0" cy="1978025"/>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644008" y="3740612"/>
            <a:ext cx="4550382" cy="1908192"/>
          </a:xfrm>
          <a:prstGeom prst="rect">
            <a:avLst/>
          </a:prstGeom>
        </p:spPr>
        <p:txBody>
          <a:bodyPr wrap="square" lIns="91418" tIns="45709" rIns="91418" bIns="45709">
            <a:spAutoFit/>
          </a:bodyPr>
          <a:lstStyle/>
          <a:p>
            <a:pPr marL="342820" indent="-342820" defTabSz="914186">
              <a:lnSpc>
                <a:spcPts val="3346"/>
              </a:lnSpc>
              <a:spcBef>
                <a:spcPct val="20000"/>
              </a:spcBef>
              <a:buFont typeface="Arial" pitchFamily="34" charset="0"/>
              <a:buChar char="•"/>
            </a:pPr>
            <a:r>
              <a:rPr lang="en-US" altLang="zh-CN" sz="2000" dirty="0" smtClean="0">
                <a:latin typeface="Times New Roman"/>
              </a:rPr>
              <a:t>Recommender systems</a:t>
            </a:r>
            <a:r>
              <a:rPr lang="zh-CN" altLang="en-US" sz="2000" dirty="0" smtClean="0">
                <a:latin typeface="Times New Roman"/>
              </a:rPr>
              <a:t> </a:t>
            </a:r>
            <a:r>
              <a:rPr lang="en-US" altLang="zh-CN" sz="2000" dirty="0" smtClean="0">
                <a:latin typeface="Times New Roman"/>
              </a:rPr>
              <a:t>identify(</a:t>
            </a:r>
            <a:r>
              <a:rPr lang="zh-CN" altLang="en-US" sz="2000" dirty="0" smtClean="0">
                <a:latin typeface="Times New Roman"/>
              </a:rPr>
              <a:t>猜出</a:t>
            </a:r>
            <a:r>
              <a:rPr lang="en-US" altLang="zh-CN" sz="2000" dirty="0" smtClean="0">
                <a:latin typeface="Times New Roman"/>
              </a:rPr>
              <a:t>) user's needs</a:t>
            </a:r>
          </a:p>
          <a:p>
            <a:pPr marL="342820" indent="-342820" defTabSz="914186">
              <a:lnSpc>
                <a:spcPts val="3346"/>
              </a:lnSpc>
              <a:spcBef>
                <a:spcPct val="20000"/>
              </a:spcBef>
              <a:buFont typeface="Arial" pitchFamily="34" charset="0"/>
              <a:buChar char="•"/>
            </a:pPr>
            <a:r>
              <a:rPr lang="zh-CN" altLang="en-US" sz="2000" dirty="0" smtClean="0">
                <a:latin typeface="Times New Roman"/>
              </a:rPr>
              <a:t>被动服务</a:t>
            </a:r>
            <a:endParaRPr lang="en-US" altLang="zh-CN" sz="2000" dirty="0" smtClean="0">
              <a:latin typeface="Times New Roman"/>
            </a:endParaRPr>
          </a:p>
          <a:p>
            <a:pPr marL="342820" indent="-342820" defTabSz="914186">
              <a:lnSpc>
                <a:spcPts val="3346"/>
              </a:lnSpc>
              <a:spcBef>
                <a:spcPct val="20000"/>
              </a:spcBef>
              <a:buFont typeface="Arial" pitchFamily="34" charset="0"/>
              <a:buChar char="•"/>
            </a:pPr>
            <a:r>
              <a:rPr lang="zh-CN" altLang="en-US" sz="2000" dirty="0" smtClean="0">
                <a:latin typeface="Times New Roman"/>
              </a:rPr>
              <a:t>强调个性化</a:t>
            </a:r>
          </a:p>
        </p:txBody>
      </p:sp>
      <p:sp>
        <p:nvSpPr>
          <p:cNvPr id="13" name="Oval 35"/>
          <p:cNvSpPr/>
          <p:nvPr/>
        </p:nvSpPr>
        <p:spPr>
          <a:xfrm rot="16200000">
            <a:off x="4744501" y="2377363"/>
            <a:ext cx="3924437" cy="1779239"/>
          </a:xfrm>
          <a:prstGeom prst="ellipse">
            <a:avLst/>
          </a:prstGeom>
          <a:solidFill>
            <a:srgbClr val="008000">
              <a:alpha val="22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endParaRPr lang="en-US" dirty="0">
              <a:solidFill>
                <a:prstClr val="white"/>
              </a:solidFill>
            </a:endParaRPr>
          </a:p>
        </p:txBody>
      </p:sp>
      <p:sp>
        <p:nvSpPr>
          <p:cNvPr id="15" name="矩形 14"/>
          <p:cNvSpPr/>
          <p:nvPr/>
        </p:nvSpPr>
        <p:spPr>
          <a:xfrm>
            <a:off x="251520" y="3212976"/>
            <a:ext cx="3960047" cy="2585323"/>
          </a:xfrm>
          <a:prstGeom prst="rect">
            <a:avLst/>
          </a:prstGeom>
          <a:solidFill>
            <a:schemeClr val="accent1"/>
          </a:solidFill>
        </p:spPr>
        <p:txBody>
          <a:bodyPr wrap="square" lIns="91440" tIns="45720" rIns="91440" bIns="45720">
            <a:spAutoFit/>
          </a:bodyPr>
          <a:lstStyle/>
          <a:p>
            <a:pPr algn="ctr"/>
            <a:r>
              <a:rPr lang="zh-CN" alt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众里寻她千百度</a:t>
            </a:r>
            <a:r>
              <a:rPr lang="en-US" altLang="zh-CN"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 </a:t>
            </a:r>
            <a:r>
              <a:rPr lang="en-US" altLang="zh-CN"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Arial"/>
                <a:ea typeface="宋体" charset="0"/>
                <a:cs typeface="Times New Roman" charset="0"/>
              </a:rPr>
              <a:t>–</a:t>
            </a:r>
            <a:r>
              <a:rPr lang="en-US" altLang="zh-CN"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 </a:t>
            </a:r>
            <a:r>
              <a:rPr lang="zh-CN" altLang="en-US" sz="5400" b="1" cap="none"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灯火阑珊处</a:t>
            </a:r>
            <a:endParaRPr lang="zh-CN" alt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16" name="矩形 15"/>
          <p:cNvSpPr/>
          <p:nvPr/>
        </p:nvSpPr>
        <p:spPr>
          <a:xfrm>
            <a:off x="4644009" y="3212976"/>
            <a:ext cx="4320480" cy="2585323"/>
          </a:xfrm>
          <a:prstGeom prst="rect">
            <a:avLst/>
          </a:prstGeom>
          <a:solidFill>
            <a:schemeClr val="accent1"/>
          </a:solidFill>
        </p:spPr>
        <p:txBody>
          <a:bodyPr wrap="square" lIns="91440" tIns="45720" rIns="91440" bIns="45720">
            <a:spAutoFit/>
          </a:bodyPr>
          <a:lstStyle/>
          <a:p>
            <a:pPr lvl="0" indent="-342900" algn="ctr" fontAlgn="base">
              <a:spcBef>
                <a:spcPct val="0"/>
              </a:spcBef>
              <a:spcAft>
                <a:spcPct val="0"/>
              </a:spcAft>
            </a:pPr>
            <a:r>
              <a:rPr lang="zh-CN" alt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见或是不见，她就在那里</a:t>
            </a:r>
            <a:r>
              <a:rPr lang="en-US" altLang="zh-CN"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 – </a:t>
            </a:r>
            <a:r>
              <a:rPr lang="zh-CN" altLang="en-US"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rPr>
              <a:t>缘起缘散</a:t>
            </a:r>
            <a:endParaRPr lang="en-US" altLang="zh-CN" sz="54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Times New Roman" charset="0"/>
              <a:ea typeface="宋体" charset="0"/>
              <a:cs typeface="Times New Roman"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 calcmode="lin" valueType="num">
                                      <p:cBhvr additive="base">
                                        <p:cTn id="2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additive="base">
                                        <p:cTn id="3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 calcmode="lin" valueType="num">
                                      <p:cBhvr additive="base">
                                        <p:cTn id="3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5"/>
                                        </p:tgtEl>
                                        <p:attrNameLst>
                                          <p:attrName>ppt_x</p:attrName>
                                        </p:attrNameLst>
                                      </p:cBhvr>
                                      <p:tavLst>
                                        <p:tav tm="0">
                                          <p:val>
                                            <p:strVal val="ppt_x"/>
                                          </p:val>
                                        </p:tav>
                                        <p:tav tm="100000">
                                          <p:val>
                                            <p:strVal val="ppt_x"/>
                                          </p:val>
                                        </p:tav>
                                      </p:tavLst>
                                    </p:anim>
                                    <p:anim calcmode="lin" valueType="num">
                                      <p:cBhvr additive="base">
                                        <p:cTn id="57" dur="500"/>
                                        <p:tgtEl>
                                          <p:spTgt spid="15"/>
                                        </p:tgtEl>
                                        <p:attrNameLst>
                                          <p:attrName>ppt_y</p:attrName>
                                        </p:attrNameLst>
                                      </p:cBhvr>
                                      <p:tavLst>
                                        <p:tav tm="0">
                                          <p:val>
                                            <p:strVal val="ppt_y"/>
                                          </p:val>
                                        </p:tav>
                                        <p:tav tm="100000">
                                          <p:val>
                                            <p:strVal val="1+ppt_h/2"/>
                                          </p:val>
                                        </p:tav>
                                      </p:tavLst>
                                    </p:anim>
                                    <p:set>
                                      <p:cBhvr>
                                        <p:cTn id="58" dur="1" fill="hold">
                                          <p:stCondLst>
                                            <p:cond delay="499"/>
                                          </p:stCondLst>
                                        </p:cTn>
                                        <p:tgtEl>
                                          <p:spTgt spid="1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xit" presetSubtype="4" fill="hold" grpId="1" nodeType="clickEffect">
                                  <p:stCondLst>
                                    <p:cond delay="0"/>
                                  </p:stCondLst>
                                  <p:childTnLst>
                                    <p:anim calcmode="lin" valueType="num">
                                      <p:cBhvr additive="base">
                                        <p:cTn id="68" dur="500"/>
                                        <p:tgtEl>
                                          <p:spTgt spid="16"/>
                                        </p:tgtEl>
                                        <p:attrNameLst>
                                          <p:attrName>ppt_x</p:attrName>
                                        </p:attrNameLst>
                                      </p:cBhvr>
                                      <p:tavLst>
                                        <p:tav tm="0">
                                          <p:val>
                                            <p:strVal val="ppt_x"/>
                                          </p:val>
                                        </p:tav>
                                        <p:tav tm="100000">
                                          <p:val>
                                            <p:strVal val="ppt_x"/>
                                          </p:val>
                                        </p:tav>
                                      </p:tavLst>
                                    </p:anim>
                                    <p:anim calcmode="lin" valueType="num">
                                      <p:cBhvr additive="base">
                                        <p:cTn id="69" dur="500"/>
                                        <p:tgtEl>
                                          <p:spTgt spid="16"/>
                                        </p:tgtEl>
                                        <p:attrNameLst>
                                          <p:attrName>ppt_y</p:attrName>
                                        </p:attrNameLst>
                                      </p:cBhvr>
                                      <p:tavLst>
                                        <p:tav tm="0">
                                          <p:val>
                                            <p:strVal val="ppt_y"/>
                                          </p:val>
                                        </p:tav>
                                        <p:tav tm="100000">
                                          <p:val>
                                            <p:strVal val="1+ppt_h/2"/>
                                          </p:val>
                                        </p:tav>
                                      </p:tavLst>
                                    </p:anim>
                                    <p:set>
                                      <p:cBhvr>
                                        <p:cTn id="70" dur="1" fill="hold">
                                          <p:stCondLst>
                                            <p:cond delay="499"/>
                                          </p:stCondLst>
                                        </p:cTn>
                                        <p:tgtEl>
                                          <p:spTgt spid="1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xit" presetSubtype="4" fill="hold" grpId="2" nodeType="clickEffect">
                                  <p:stCondLst>
                                    <p:cond delay="0"/>
                                  </p:stCondLst>
                                  <p:childTnLst>
                                    <p:anim calcmode="lin" valueType="num">
                                      <p:cBhvr additive="base">
                                        <p:cTn id="74" dur="500"/>
                                        <p:tgtEl>
                                          <p:spTgt spid="16"/>
                                        </p:tgtEl>
                                        <p:attrNameLst>
                                          <p:attrName>ppt_x</p:attrName>
                                        </p:attrNameLst>
                                      </p:cBhvr>
                                      <p:tavLst>
                                        <p:tav tm="0">
                                          <p:val>
                                            <p:strVal val="ppt_x"/>
                                          </p:val>
                                        </p:tav>
                                        <p:tav tm="100000">
                                          <p:val>
                                            <p:strVal val="ppt_x"/>
                                          </p:val>
                                        </p:tav>
                                      </p:tavLst>
                                    </p:anim>
                                    <p:anim calcmode="lin" valueType="num">
                                      <p:cBhvr additive="base">
                                        <p:cTn id="75" dur="500"/>
                                        <p:tgtEl>
                                          <p:spTgt spid="16"/>
                                        </p:tgtEl>
                                        <p:attrNameLst>
                                          <p:attrName>ppt_y</p:attrName>
                                        </p:attrNameLst>
                                      </p:cBhvr>
                                      <p:tavLst>
                                        <p:tav tm="0">
                                          <p:val>
                                            <p:strVal val="ppt_y"/>
                                          </p:val>
                                        </p:tav>
                                        <p:tav tm="100000">
                                          <p:val>
                                            <p:strVal val="1+ppt_h/2"/>
                                          </p:val>
                                        </p:tav>
                                      </p:tavLst>
                                    </p:anim>
                                    <p:set>
                                      <p:cBhvr>
                                        <p:cTn id="76" dur="1" fill="hold">
                                          <p:stCondLst>
                                            <p:cond delay="499"/>
                                          </p:stCondLst>
                                        </p:cTn>
                                        <p:tgtEl>
                                          <p:spTgt spid="16"/>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grpId="0" nodeType="click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blinds(horizontal)">
                                      <p:cBhvr>
                                        <p:cTn id="8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12" grpId="0"/>
      <p:bldP spid="13" grpId="0" animBg="1"/>
      <p:bldP spid="15" grpId="0" animBg="1"/>
      <p:bldP spid="15" grpId="1" animBg="1"/>
      <p:bldP spid="16" grpId="0" animBg="1"/>
      <p:bldP spid="16" grpId="1" animBg="1"/>
      <p:bldP spid="16"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推荐系统与电子商务</a:t>
            </a:r>
            <a:endParaRPr lang="zh-CN" altLang="en-US" dirty="0"/>
          </a:p>
        </p:txBody>
      </p:sp>
      <p:sp>
        <p:nvSpPr>
          <p:cNvPr id="3" name="内容占位符 2"/>
          <p:cNvSpPr>
            <a:spLocks noGrp="1"/>
          </p:cNvSpPr>
          <p:nvPr>
            <p:ph idx="1"/>
          </p:nvPr>
        </p:nvSpPr>
        <p:spPr/>
        <p:txBody>
          <a:bodyPr>
            <a:normAutofit/>
          </a:bodyPr>
          <a:lstStyle/>
          <a:p>
            <a:r>
              <a:rPr lang="zh-CN" altLang="en-US" dirty="0" smtClean="0"/>
              <a:t>近几年，电子商务蓬勃发展，推荐系统在互联网中的优势地位也越来越明显</a:t>
            </a:r>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13</a:t>
            </a:fld>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推荐系统与电子商务</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在国际方面，比较著名的电子商务网站有</a:t>
            </a:r>
            <a:r>
              <a:rPr lang="en-US" dirty="0" smtClean="0"/>
              <a:t>Amazon</a:t>
            </a:r>
            <a:r>
              <a:rPr lang="zh-CN" altLang="en-US" dirty="0" smtClean="0"/>
              <a:t>和</a:t>
            </a:r>
            <a:r>
              <a:rPr lang="en-US" dirty="0" smtClean="0"/>
              <a:t>eBay</a:t>
            </a:r>
            <a:r>
              <a:rPr lang="zh-CN" altLang="en-US" dirty="0" smtClean="0"/>
              <a:t>，其中</a:t>
            </a:r>
            <a:r>
              <a:rPr lang="en-US" dirty="0" smtClean="0"/>
              <a:t>Amazon</a:t>
            </a:r>
            <a:r>
              <a:rPr lang="zh-CN" altLang="en-US" dirty="0" smtClean="0"/>
              <a:t>平台中采用的推荐算法被认为是非常成功的</a:t>
            </a:r>
            <a:endParaRPr lang="en-US" altLang="zh-CN" dirty="0" smtClean="0"/>
          </a:p>
          <a:p>
            <a:r>
              <a:rPr lang="zh-CN" altLang="en-US" dirty="0" smtClean="0"/>
              <a:t>在国内，比较大型的电子商务平台网站有淘宝（包括天猫）、京东商城、当当网、苏宁易购等</a:t>
            </a:r>
            <a:endParaRPr lang="en-US" altLang="zh-CN" dirty="0" smtClean="0"/>
          </a:p>
          <a:p>
            <a:pPr algn="just">
              <a:buNone/>
            </a:pPr>
            <a:endParaRPr lang="en-US" altLang="zh-CN" dirty="0" smtClean="0"/>
          </a:p>
          <a:p>
            <a:pPr algn="just">
              <a:buNone/>
            </a:pPr>
            <a:r>
              <a:rPr lang="zh-CN" altLang="en-US" dirty="0" smtClean="0"/>
              <a:t>在这些电子商务平台中，网站提供的商品数</a:t>
            </a:r>
            <a:endParaRPr lang="en-US" altLang="zh-CN" dirty="0" smtClean="0"/>
          </a:p>
          <a:p>
            <a:pPr algn="just">
              <a:buNone/>
            </a:pPr>
            <a:r>
              <a:rPr lang="zh-CN" altLang="en-US" dirty="0" smtClean="0"/>
              <a:t>量不计其数，网站中的用户规模也非常巨大</a:t>
            </a:r>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14</a:t>
            </a:fld>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推荐系统与电子商务</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在如此庞大的电商网站中，用户根据自己的购买意图输入关键字查询后，会得到很多相似的结果，用户在这些结果中也很难区分异同，用户也难于选择合适的物品</a:t>
            </a:r>
            <a:endParaRPr lang="en-US" altLang="zh-CN" dirty="0" smtClean="0"/>
          </a:p>
          <a:p>
            <a:r>
              <a:rPr lang="zh-CN" altLang="en-US" dirty="0" smtClean="0"/>
              <a:t>于是，推荐系统作为能够根据用户兴趣为用户推荐一些用户感兴趣的商品，从而为用户在购物的选择中提供建议的需求非常明显</a:t>
            </a:r>
            <a:endParaRPr lang="en-US" altLang="zh-CN" dirty="0" smtClean="0"/>
          </a:p>
          <a:p>
            <a:r>
              <a:rPr lang="zh-CN" altLang="en-US" dirty="0" smtClean="0"/>
              <a:t>目前比较成功的电子商务网站中，都不同程度地利用推荐系统在用户购物的同时，为用户推荐一些商品，从而提高网站的销售额。</a:t>
            </a:r>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57200" y="274638"/>
            <a:ext cx="8229600" cy="1143000"/>
          </a:xfrm>
          <a:prstGeom prst="rect">
            <a:avLst/>
          </a:prstGeom>
        </p:spPr>
        <p:txBody>
          <a:bodyPr lIns="91418" tIns="45709" rIns="91418" bIns="45709"/>
          <a:lstStyle/>
          <a:p>
            <a:pPr algn="ctr" defTabSz="914186">
              <a:spcBef>
                <a:spcPct val="0"/>
              </a:spcBef>
              <a:defRPr/>
            </a:pPr>
            <a:r>
              <a:rPr lang="en-US" altLang="zh-CN" sz="4400" dirty="0" smtClean="0">
                <a:solidFill>
                  <a:prstClr val="black"/>
                </a:solidFill>
              </a:rPr>
              <a:t>Product Recommendation</a:t>
            </a:r>
            <a:endParaRPr lang="zh-CN" altLang="en-US" sz="4400" dirty="0">
              <a:solidFill>
                <a:prstClr val="black"/>
              </a:solidFill>
            </a:endParaRPr>
          </a:p>
        </p:txBody>
      </p:sp>
      <p:pic>
        <p:nvPicPr>
          <p:cNvPr id="1026" name="Picture 2"/>
          <p:cNvPicPr>
            <a:picLocks noChangeAspect="1" noChangeArrowheads="1"/>
          </p:cNvPicPr>
          <p:nvPr/>
        </p:nvPicPr>
        <p:blipFill>
          <a:blip r:embed="rId2" cstate="print"/>
          <a:srcRect/>
          <a:stretch>
            <a:fillRect/>
          </a:stretch>
        </p:blipFill>
        <p:spPr bwMode="auto">
          <a:xfrm>
            <a:off x="0" y="3946228"/>
            <a:ext cx="8748464" cy="2911772"/>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 y="1124744"/>
            <a:ext cx="8133953"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推荐系统与移动网络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另一方面，智能手机的发展推动了移动互联网的发展。在用户使用移动互联网的过程中，其所处的地理位置等信息可以非常准确地被获取</a:t>
            </a:r>
            <a:endParaRPr lang="en-US" altLang="zh-CN" dirty="0" smtClean="0"/>
          </a:p>
          <a:p>
            <a:r>
              <a:rPr lang="zh-CN" altLang="en-US" dirty="0" smtClean="0"/>
              <a:t>基于此，国内外出现了大量的基于用户位置信息的网站。国外比较著名的有</a:t>
            </a:r>
            <a:r>
              <a:rPr lang="en-US" dirty="0" err="1" smtClean="0"/>
              <a:t>Meetup</a:t>
            </a:r>
            <a:r>
              <a:rPr lang="zh-CN" altLang="en-US" dirty="0" smtClean="0"/>
              <a:t>和</a:t>
            </a:r>
            <a:r>
              <a:rPr lang="en-US" dirty="0" err="1" smtClean="0"/>
              <a:t>Flickr</a:t>
            </a:r>
            <a:r>
              <a:rPr lang="zh-CN" altLang="en-US" dirty="0" smtClean="0"/>
              <a:t>。国内著名的有豆瓣网和大众点评网。</a:t>
            </a:r>
            <a:endParaRPr lang="en-US" altLang="zh-CN" dirty="0" smtClean="0"/>
          </a:p>
          <a:p>
            <a:pPr lvl="1"/>
            <a:r>
              <a:rPr lang="zh-CN" altLang="en-US" dirty="0" smtClean="0"/>
              <a:t>例如，在大众点评这种基于位置服务的网站中，用户可以根据自己的当前位置搜索餐馆、酒店、影院、旅游景点等信息服务。同时，可以对当前位置下的各类信息进行点评，为自己在现实世界中的体验打分，分享自己的经验与感受。</a:t>
            </a:r>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17</a:t>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推荐系统与移动网络</a:t>
            </a:r>
            <a:endParaRPr lang="zh-CN" altLang="en-US" dirty="0"/>
          </a:p>
        </p:txBody>
      </p:sp>
      <p:sp>
        <p:nvSpPr>
          <p:cNvPr id="3" name="内容占位符 2"/>
          <p:cNvSpPr>
            <a:spLocks noGrp="1"/>
          </p:cNvSpPr>
          <p:nvPr>
            <p:ph idx="1"/>
          </p:nvPr>
        </p:nvSpPr>
        <p:spPr/>
        <p:txBody>
          <a:bodyPr/>
          <a:lstStyle/>
          <a:p>
            <a:r>
              <a:rPr lang="zh-CN" altLang="en-US" dirty="0" smtClean="0"/>
              <a:t>当用户使用这类基于位置的网站服务时，同样会遭遇“信息过载”问题。推荐系统可以根据用户的位置信息为用户推荐当前位置下用户感兴趣的内容，为用户提供符合其真正需要的内容，提升用户对网站的满意度。</a:t>
            </a:r>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18</a:t>
            </a:fld>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推荐系统与社交网络</a:t>
            </a:r>
            <a:endParaRPr lang="zh-CN" altLang="en-US" dirty="0"/>
          </a:p>
        </p:txBody>
      </p:sp>
      <p:sp>
        <p:nvSpPr>
          <p:cNvPr id="3" name="内容占位符 2"/>
          <p:cNvSpPr>
            <a:spLocks noGrp="1"/>
          </p:cNvSpPr>
          <p:nvPr>
            <p:ph idx="1"/>
          </p:nvPr>
        </p:nvSpPr>
        <p:spPr/>
        <p:txBody>
          <a:bodyPr>
            <a:normAutofit/>
          </a:bodyPr>
          <a:lstStyle/>
          <a:p>
            <a:r>
              <a:rPr lang="zh-CN" altLang="en-US" dirty="0" smtClean="0"/>
              <a:t>随着社交网络的兴起，用户在互联网中的行为不再限于获取信息，更多的是与网络上的其他用户进行互动</a:t>
            </a:r>
            <a:endParaRPr lang="en-US" altLang="zh-CN" dirty="0" smtClean="0"/>
          </a:p>
          <a:p>
            <a:pPr lvl="1"/>
            <a:r>
              <a:rPr lang="zh-CN" altLang="en-US" dirty="0" smtClean="0"/>
              <a:t>国外著名的社交网络有</a:t>
            </a:r>
            <a:r>
              <a:rPr lang="en-US" dirty="0" err="1" smtClean="0"/>
              <a:t>Facebook</a:t>
            </a:r>
            <a:r>
              <a:rPr lang="zh-CN" altLang="en-US" dirty="0" smtClean="0"/>
              <a:t>、</a:t>
            </a:r>
            <a:r>
              <a:rPr lang="en-US" dirty="0" smtClean="0"/>
              <a:t>LinkedIn</a:t>
            </a:r>
            <a:r>
              <a:rPr lang="zh-CN" altLang="en-US" dirty="0" smtClean="0"/>
              <a:t>、</a:t>
            </a:r>
            <a:r>
              <a:rPr lang="en-US" dirty="0" smtClean="0"/>
              <a:t>Twitter</a:t>
            </a:r>
            <a:r>
              <a:rPr lang="zh-CN" altLang="en-US" dirty="0" smtClean="0"/>
              <a:t>等</a:t>
            </a:r>
            <a:endParaRPr lang="en-US" altLang="zh-CN" dirty="0" smtClean="0"/>
          </a:p>
          <a:p>
            <a:pPr lvl="1"/>
            <a:r>
              <a:rPr lang="zh-CN" altLang="en-US" dirty="0" smtClean="0"/>
              <a:t>国内的社交网络有新浪微博、人人网、腾讯微博等</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推荐系统与互联网</a:t>
            </a:r>
            <a:endParaRPr lang="zh-CN" altLang="en-US" dirty="0"/>
          </a:p>
        </p:txBody>
      </p:sp>
      <p:sp>
        <p:nvSpPr>
          <p:cNvPr id="3" name="内容占位符 2"/>
          <p:cNvSpPr>
            <a:spLocks noGrp="1"/>
          </p:cNvSpPr>
          <p:nvPr>
            <p:ph idx="1"/>
          </p:nvPr>
        </p:nvSpPr>
        <p:spPr/>
        <p:txBody>
          <a:bodyPr/>
          <a:lstStyle/>
          <a:p>
            <a:r>
              <a:rPr lang="zh-CN" altLang="en-US" dirty="0" smtClean="0"/>
              <a:t>随着科技与信息技术的迅猛发展，社会进入了一个全新的高度信息化的时代，互联网无处不在，影响了人类生活的方方面面并彻底改变了人们的生活方式。</a:t>
            </a:r>
            <a:endParaRPr lang="en-US" altLang="zh-CN" dirty="0" smtClean="0"/>
          </a:p>
          <a:p>
            <a:r>
              <a:rPr lang="zh-CN" altLang="en-US" dirty="0" smtClean="0"/>
              <a:t>尤其是进入</a:t>
            </a:r>
            <a:r>
              <a:rPr lang="en-US" dirty="0" smtClean="0"/>
              <a:t>Web 2.0</a:t>
            </a:r>
            <a:r>
              <a:rPr lang="zh-CN" altLang="en-US" dirty="0" smtClean="0"/>
              <a:t>时代以来，随着社会化网络媒体的异军突起，互联网用户既是网络信息的消费者，也是网络内容的生产者，互联网中的信息量呈指数级增长。</a:t>
            </a:r>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推荐系统与社交网络</a:t>
            </a:r>
            <a:endParaRPr lang="zh-CN" altLang="en-US" dirty="0"/>
          </a:p>
        </p:txBody>
      </p:sp>
      <p:sp>
        <p:nvSpPr>
          <p:cNvPr id="3" name="内容占位符 2"/>
          <p:cNvSpPr>
            <a:spLocks noGrp="1"/>
          </p:cNvSpPr>
          <p:nvPr>
            <p:ph idx="1"/>
          </p:nvPr>
        </p:nvSpPr>
        <p:spPr/>
        <p:txBody>
          <a:bodyPr>
            <a:normAutofit/>
          </a:bodyPr>
          <a:lstStyle/>
          <a:p>
            <a:r>
              <a:rPr lang="zh-CN" altLang="en-US" dirty="0" smtClean="0"/>
              <a:t>在社交网站中，用户不再是单个的个体，而是与网络中的很多人具有了错综复杂的关系</a:t>
            </a:r>
            <a:endParaRPr lang="en-US" altLang="zh-CN" dirty="0" smtClean="0"/>
          </a:p>
          <a:p>
            <a:r>
              <a:rPr lang="zh-CN" altLang="en-US" dirty="0" smtClean="0"/>
              <a:t>社交网络中最重要的资源就是用户与用户之间的这种关系数据</a:t>
            </a:r>
            <a:endParaRPr lang="en-US" altLang="zh-CN" dirty="0" smtClean="0"/>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20</a:t>
            </a:fld>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推荐系统与社交网络</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在社交网络中，</a:t>
            </a:r>
            <a:r>
              <a:rPr lang="zh-CN" altLang="en-US" dirty="0" smtClean="0">
                <a:solidFill>
                  <a:srgbClr val="FF0000"/>
                </a:solidFill>
              </a:rPr>
              <a:t>用户间的关系是不同</a:t>
            </a:r>
            <a:r>
              <a:rPr lang="zh-CN" altLang="en-US" dirty="0" smtClean="0"/>
              <a:t>的，建立关系的因素可能是现实世界中的亲人、同学、同事、朋友关系，也可能是网络中的虚拟朋友，比如都是有着共同爱好的社交网络成员。</a:t>
            </a:r>
            <a:endParaRPr lang="en-US" altLang="zh-CN" dirty="0" smtClean="0"/>
          </a:p>
          <a:p>
            <a:r>
              <a:rPr lang="zh-CN" altLang="en-US" dirty="0" smtClean="0"/>
              <a:t>在社交网络中，用户与用户之间的联系反映了</a:t>
            </a:r>
            <a:r>
              <a:rPr lang="zh-CN" altLang="en-US" dirty="0" smtClean="0">
                <a:solidFill>
                  <a:srgbClr val="FF0000"/>
                </a:solidFill>
              </a:rPr>
              <a:t>用户之间的信任关系</a:t>
            </a:r>
            <a:r>
              <a:rPr lang="zh-CN" altLang="en-US" dirty="0" smtClean="0"/>
              <a:t>，用户不单单是一个个体，用户在社交网络中的行为或多或少地会受到这些用户关系的影响</a:t>
            </a:r>
            <a:endParaRPr lang="en-US" altLang="zh-CN" dirty="0" smtClean="0"/>
          </a:p>
          <a:p>
            <a:r>
              <a:rPr lang="zh-CN" altLang="en-US" dirty="0" smtClean="0"/>
              <a:t>因此，推荐系统在这类社交网站中的研究与应用，应该考虑用户社交关系的影响。</a:t>
            </a:r>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74638"/>
            <a:ext cx="8229600" cy="1143000"/>
          </a:xfrm>
        </p:spPr>
        <p:txBody>
          <a:bodyPr/>
          <a:lstStyle/>
          <a:p>
            <a:r>
              <a:rPr lang="en-US" altLang="zh-CN" dirty="0" smtClean="0"/>
              <a:t>Social Media and Networks</a:t>
            </a:r>
            <a:endParaRPr lang="zh-CN" altLang="en-US" dirty="0"/>
          </a:p>
        </p:txBody>
      </p:sp>
      <p:sp>
        <p:nvSpPr>
          <p:cNvPr id="3" name="内容占位符 2"/>
          <p:cNvSpPr>
            <a:spLocks noGrp="1"/>
          </p:cNvSpPr>
          <p:nvPr>
            <p:ph idx="4294967295"/>
          </p:nvPr>
        </p:nvSpPr>
        <p:spPr>
          <a:xfrm>
            <a:off x="0" y="1600202"/>
            <a:ext cx="8229600" cy="4525963"/>
          </a:xfrm>
        </p:spPr>
        <p:txBody>
          <a:bodyPr/>
          <a:lstStyle/>
          <a:p>
            <a:pPr marL="0" indent="0">
              <a:buNone/>
            </a:pPr>
            <a:r>
              <a:rPr lang="en-US" altLang="zh-CN" dirty="0" smtClean="0"/>
              <a:t>Recommender system in </a:t>
            </a:r>
            <a:r>
              <a:rPr lang="en-US" altLang="zh-CN" dirty="0" err="1" smtClean="0"/>
              <a:t>sina</a:t>
            </a:r>
            <a:r>
              <a:rPr lang="en-US" altLang="zh-CN" dirty="0" smtClean="0"/>
              <a:t> </a:t>
            </a:r>
            <a:r>
              <a:rPr lang="en-US" altLang="zh-CN" dirty="0" err="1" smtClean="0"/>
              <a:t>weibo</a:t>
            </a:r>
            <a:endParaRPr lang="zh-CN" altLang="en-US" dirty="0"/>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5536" y="2708920"/>
            <a:ext cx="8424936" cy="33557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TextBox 4"/>
          <p:cNvSpPr txBox="1"/>
          <p:nvPr/>
        </p:nvSpPr>
        <p:spPr>
          <a:xfrm>
            <a:off x="7596338" y="6309320"/>
            <a:ext cx="1368152" cy="369332"/>
          </a:xfrm>
          <a:prstGeom prst="rect">
            <a:avLst/>
          </a:prstGeom>
          <a:noFill/>
        </p:spPr>
        <p:txBody>
          <a:bodyPr wrap="square" lIns="91418" tIns="45709" rIns="91418" bIns="45709" rtlCol="0">
            <a:spAutoFit/>
          </a:bodyPr>
          <a:lstStyle/>
          <a:p>
            <a:pPr defTabSz="914186"/>
            <a:r>
              <a:rPr lang="en-US" altLang="zh-CN" dirty="0" smtClean="0">
                <a:solidFill>
                  <a:prstClr val="black"/>
                </a:solidFill>
              </a:rPr>
              <a:t>Yang </a:t>
            </a:r>
            <a:r>
              <a:rPr lang="en-US" altLang="zh-CN" dirty="0" err="1" smtClean="0">
                <a:solidFill>
                  <a:prstClr val="black"/>
                </a:solidFill>
              </a:rPr>
              <a:t>Qiang</a:t>
            </a:r>
            <a:endParaRPr lang="zh-CN" altLang="en-US" dirty="0">
              <a:solidFill>
                <a:prstClr val="black"/>
              </a:solidFill>
            </a:endParaRPr>
          </a:p>
        </p:txBody>
      </p:sp>
    </p:spTree>
    <p:extLst>
      <p:ext uri="{BB962C8B-B14F-4D97-AF65-F5344CB8AC3E}">
        <p14:creationId xmlns:p14="http://schemas.microsoft.com/office/powerpoint/2010/main" xmlns="" val="2535897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8680"/>
            <a:ext cx="9144000" cy="4320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p:nvSpPr>
        <p:spPr>
          <a:xfrm>
            <a:off x="179512" y="332656"/>
            <a:ext cx="1512168" cy="792088"/>
          </a:xfrm>
          <a:prstGeom prst="rect">
            <a:avLst/>
          </a:prstGeom>
          <a:solidFill>
            <a:srgbClr val="B63E25"/>
          </a:solidFill>
          <a:ln>
            <a:solidFill>
              <a:srgbClr val="B63E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p:nvSpPr>
        <p:spPr>
          <a:xfrm>
            <a:off x="539552" y="548680"/>
            <a:ext cx="8280920" cy="400110"/>
          </a:xfrm>
          <a:prstGeom prst="rect">
            <a:avLst/>
          </a:prstGeom>
        </p:spPr>
        <p:txBody>
          <a:bodyPr wrap="square">
            <a:spAutoFit/>
          </a:bodyPr>
          <a:lstStyle/>
          <a:p>
            <a:r>
              <a:rPr lang="en-US" altLang="zh-CN" sz="2000" b="1" dirty="0" smtClean="0">
                <a:solidFill>
                  <a:schemeClr val="bg1"/>
                </a:solidFill>
              </a:rPr>
              <a:t>Videos            News              Blog              Tags          People          Communities</a:t>
            </a:r>
            <a:endParaRPr lang="zh-CN" altLang="en-US" sz="2000" b="1" dirty="0">
              <a:solidFill>
                <a:schemeClr val="bg1"/>
              </a:solidFill>
            </a:endParaRPr>
          </a:p>
        </p:txBody>
      </p:sp>
      <p:grpSp>
        <p:nvGrpSpPr>
          <p:cNvPr id="2" name="组合 11"/>
          <p:cNvGrpSpPr/>
          <p:nvPr/>
        </p:nvGrpSpPr>
        <p:grpSpPr>
          <a:xfrm>
            <a:off x="1835696" y="1700808"/>
            <a:ext cx="5832648" cy="769441"/>
            <a:chOff x="1835696" y="1700808"/>
            <a:chExt cx="5832648" cy="769441"/>
          </a:xfrm>
        </p:grpSpPr>
        <p:sp>
          <p:nvSpPr>
            <p:cNvPr id="20" name="矩形 19"/>
            <p:cNvSpPr/>
            <p:nvPr/>
          </p:nvSpPr>
          <p:spPr>
            <a:xfrm>
              <a:off x="2267744" y="1700808"/>
              <a:ext cx="5400600" cy="769441"/>
            </a:xfrm>
            <a:prstGeom prst="rect">
              <a:avLst/>
            </a:prstGeom>
          </p:spPr>
          <p:txBody>
            <a:bodyPr wrap="square">
              <a:spAutoFit/>
            </a:bodyPr>
            <a:lstStyle/>
            <a:p>
              <a:pPr marL="342900" lvl="0" indent="-342900">
                <a:spcBef>
                  <a:spcPct val="20000"/>
                </a:spcBef>
                <a:defRPr/>
              </a:pPr>
              <a:r>
                <a:rPr lang="en-US" altLang="zh-CN" sz="2000" dirty="0" smtClean="0">
                  <a:solidFill>
                    <a:prstClr val="black"/>
                  </a:solidFill>
                </a:rPr>
                <a:t>The </a:t>
              </a:r>
              <a:r>
                <a:rPr lang="en-US" altLang="zh-CN" sz="2400" b="1" dirty="0" smtClean="0">
                  <a:solidFill>
                    <a:srgbClr val="B63E25"/>
                  </a:solidFill>
                </a:rPr>
                <a:t>YouTube</a:t>
              </a:r>
              <a:r>
                <a:rPr lang="en-US" altLang="zh-CN" sz="2000" dirty="0" smtClean="0">
                  <a:solidFill>
                    <a:prstClr val="black"/>
                  </a:solidFill>
                </a:rPr>
                <a:t> Video Recommendation System [Davidson et al., RecSys’10]</a:t>
              </a:r>
            </a:p>
          </p:txBody>
        </p:sp>
        <p:sp>
          <p:nvSpPr>
            <p:cNvPr id="22" name="流程图: 联系 21"/>
            <p:cNvSpPr/>
            <p:nvPr/>
          </p:nvSpPr>
          <p:spPr>
            <a:xfrm>
              <a:off x="1835696" y="1844824"/>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2"/>
          <p:cNvGrpSpPr/>
          <p:nvPr/>
        </p:nvGrpSpPr>
        <p:grpSpPr>
          <a:xfrm>
            <a:off x="1835696" y="2708920"/>
            <a:ext cx="6696744" cy="2246769"/>
            <a:chOff x="1835696" y="2708920"/>
            <a:chExt cx="6696744" cy="2246769"/>
          </a:xfrm>
        </p:grpSpPr>
        <p:sp>
          <p:nvSpPr>
            <p:cNvPr id="21" name="矩形 20"/>
            <p:cNvSpPr/>
            <p:nvPr/>
          </p:nvSpPr>
          <p:spPr>
            <a:xfrm>
              <a:off x="2267744" y="2708920"/>
              <a:ext cx="6264696" cy="2246769"/>
            </a:xfrm>
            <a:prstGeom prst="rect">
              <a:avLst/>
            </a:prstGeom>
          </p:spPr>
          <p:txBody>
            <a:bodyPr wrap="square">
              <a:spAutoFit/>
            </a:bodyPr>
            <a:lstStyle/>
            <a:p>
              <a:pPr marL="342900" lvl="0" indent="-342900">
                <a:spcBef>
                  <a:spcPct val="20000"/>
                </a:spcBef>
                <a:defRPr/>
              </a:pPr>
              <a:r>
                <a:rPr lang="en-US" altLang="zh-CN" sz="2400" b="1" dirty="0" smtClean="0">
                  <a:solidFill>
                    <a:srgbClr val="B63E25"/>
                  </a:solidFill>
                </a:rPr>
                <a:t>Goals</a:t>
              </a:r>
            </a:p>
            <a:p>
              <a:pPr marL="742950" lvl="1" indent="-285750">
                <a:spcBef>
                  <a:spcPct val="20000"/>
                </a:spcBef>
                <a:buFont typeface="Arial" pitchFamily="34" charset="0"/>
                <a:buChar char="–"/>
                <a:defRPr/>
              </a:pPr>
              <a:r>
                <a:rPr lang="en-US" altLang="zh-CN" sz="2000" dirty="0" smtClean="0"/>
                <a:t>Recent and fresh</a:t>
              </a:r>
            </a:p>
            <a:p>
              <a:pPr marL="742950" lvl="1" indent="-285750">
                <a:spcBef>
                  <a:spcPct val="20000"/>
                </a:spcBef>
                <a:buFont typeface="Arial" pitchFamily="34" charset="0"/>
                <a:buChar char="–"/>
                <a:defRPr/>
              </a:pPr>
              <a:r>
                <a:rPr lang="en-US" altLang="zh-CN" sz="2000" dirty="0" smtClean="0"/>
                <a:t>Diverse</a:t>
              </a:r>
            </a:p>
            <a:p>
              <a:pPr marL="742950" lvl="1" indent="-285750">
                <a:spcBef>
                  <a:spcPct val="20000"/>
                </a:spcBef>
                <a:buFont typeface="Arial" pitchFamily="34" charset="0"/>
                <a:buChar char="–"/>
                <a:defRPr/>
              </a:pPr>
              <a:r>
                <a:rPr lang="en-US" altLang="zh-CN" sz="2000" dirty="0" smtClean="0"/>
                <a:t>Relevant to the user’s recent actions</a:t>
              </a:r>
            </a:p>
            <a:p>
              <a:pPr marL="742950" lvl="1" indent="-285750">
                <a:spcBef>
                  <a:spcPct val="20000"/>
                </a:spcBef>
                <a:buFont typeface="Arial" pitchFamily="34" charset="0"/>
                <a:buChar char="–"/>
                <a:defRPr/>
              </a:pPr>
              <a:r>
                <a:rPr lang="en-US" altLang="zh-CN" sz="2000" dirty="0" smtClean="0"/>
                <a:t>Users can understand why a video was recommended to them </a:t>
              </a:r>
            </a:p>
          </p:txBody>
        </p:sp>
        <p:sp>
          <p:nvSpPr>
            <p:cNvPr id="23" name="流程图: 联系 22"/>
            <p:cNvSpPr/>
            <p:nvPr/>
          </p:nvSpPr>
          <p:spPr>
            <a:xfrm>
              <a:off x="1835696" y="2780928"/>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13"/>
          <p:cNvGrpSpPr/>
          <p:nvPr/>
        </p:nvGrpSpPr>
        <p:grpSpPr>
          <a:xfrm>
            <a:off x="1835696" y="4797152"/>
            <a:ext cx="5266928" cy="891479"/>
            <a:chOff x="1835696" y="4797152"/>
            <a:chExt cx="5266928" cy="891479"/>
          </a:xfrm>
        </p:grpSpPr>
        <p:sp>
          <p:nvSpPr>
            <p:cNvPr id="8" name="内容占位符 2"/>
            <p:cNvSpPr txBox="1">
              <a:spLocks/>
            </p:cNvSpPr>
            <p:nvPr/>
          </p:nvSpPr>
          <p:spPr>
            <a:xfrm>
              <a:off x="2267744" y="4797152"/>
              <a:ext cx="4834880" cy="891479"/>
            </a:xfrm>
            <a:prstGeom prst="rect">
              <a:avLst/>
            </a:prstGeom>
          </p:spPr>
          <p:txBody>
            <a:bodyPr>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Based on user’s personal activities </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altLang="zh-CN" sz="3600" b="0" i="0" u="none" strike="noStrike" kern="1200" cap="none" spc="0" normalizeH="0" baseline="0" noProof="0" dirty="0" smtClean="0">
                  <a:ln>
                    <a:noFill/>
                  </a:ln>
                  <a:solidFill>
                    <a:schemeClr val="tx1"/>
                  </a:solidFill>
                  <a:effectLst/>
                  <a:uLnTx/>
                  <a:uFillTx/>
                  <a:latin typeface="+mn-lt"/>
                  <a:ea typeface="+mn-ea"/>
                  <a:cs typeface="+mn-cs"/>
                </a:rPr>
                <a:t>(watched, favourited, likes)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2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流程图: 联系 23"/>
            <p:cNvSpPr/>
            <p:nvPr/>
          </p:nvSpPr>
          <p:spPr>
            <a:xfrm>
              <a:off x="1835696" y="5085184"/>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18" presetClass="entr" presetSubtype="6"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Right)">
                                      <p:cBhvr>
                                        <p:cTn id="11" dur="500"/>
                                        <p:tgtEl>
                                          <p:spTgt spid="2"/>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500"/>
                                        <p:tgtEl>
                                          <p:spTgt spid="3"/>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strips(downRigh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p:cNvPicPr>
            <a:picLocks noChangeAspect="1" noChangeArrowheads="1"/>
          </p:cNvPicPr>
          <p:nvPr/>
        </p:nvPicPr>
        <p:blipFill>
          <a:blip r:embed="rId2" cstate="print"/>
          <a:srcRect/>
          <a:stretch>
            <a:fillRect/>
          </a:stretch>
        </p:blipFill>
        <p:spPr bwMode="auto">
          <a:xfrm rot="20863967">
            <a:off x="5056253" y="2538404"/>
            <a:ext cx="3546492" cy="3786214"/>
          </a:xfrm>
          <a:prstGeom prst="rect">
            <a:avLst/>
          </a:prstGeom>
          <a:noFill/>
          <a:ln w="9525">
            <a:noFill/>
            <a:miter lim="800000"/>
            <a:headEnd/>
            <a:tailEnd/>
          </a:ln>
          <a:effectLst/>
        </p:spPr>
      </p:pic>
      <p:sp>
        <p:nvSpPr>
          <p:cNvPr id="4" name="矩形 3"/>
          <p:cNvSpPr/>
          <p:nvPr/>
        </p:nvSpPr>
        <p:spPr>
          <a:xfrm>
            <a:off x="0" y="548680"/>
            <a:ext cx="9144000" cy="4320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p:nvSpPr>
        <p:spPr>
          <a:xfrm>
            <a:off x="1547664" y="346724"/>
            <a:ext cx="1512168" cy="792088"/>
          </a:xfrm>
          <a:prstGeom prst="rect">
            <a:avLst/>
          </a:prstGeom>
          <a:solidFill>
            <a:srgbClr val="B63E25"/>
          </a:solidFill>
          <a:ln>
            <a:solidFill>
              <a:srgbClr val="B63E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p:nvSpPr>
        <p:spPr>
          <a:xfrm>
            <a:off x="539552" y="548680"/>
            <a:ext cx="8280920" cy="400110"/>
          </a:xfrm>
          <a:prstGeom prst="rect">
            <a:avLst/>
          </a:prstGeom>
        </p:spPr>
        <p:txBody>
          <a:bodyPr wrap="square">
            <a:spAutoFit/>
          </a:bodyPr>
          <a:lstStyle/>
          <a:p>
            <a:r>
              <a:rPr lang="en-US" altLang="zh-CN" sz="2000" b="1" dirty="0" smtClean="0">
                <a:solidFill>
                  <a:schemeClr val="bg1"/>
                </a:solidFill>
              </a:rPr>
              <a:t>Videos            News              Blog              Tags          People          Communities</a:t>
            </a:r>
            <a:endParaRPr lang="zh-CN" altLang="en-US" sz="2000" b="1" dirty="0">
              <a:solidFill>
                <a:schemeClr val="bg1"/>
              </a:solidFill>
            </a:endParaRPr>
          </a:p>
        </p:txBody>
      </p:sp>
      <p:grpSp>
        <p:nvGrpSpPr>
          <p:cNvPr id="2" name="组合 12"/>
          <p:cNvGrpSpPr/>
          <p:nvPr/>
        </p:nvGrpSpPr>
        <p:grpSpPr>
          <a:xfrm>
            <a:off x="899592" y="1484784"/>
            <a:ext cx="5770984" cy="769441"/>
            <a:chOff x="899592" y="1484784"/>
            <a:chExt cx="5770984" cy="769441"/>
          </a:xfrm>
        </p:grpSpPr>
        <p:sp>
          <p:nvSpPr>
            <p:cNvPr id="20" name="矩形 19"/>
            <p:cNvSpPr/>
            <p:nvPr/>
          </p:nvSpPr>
          <p:spPr>
            <a:xfrm>
              <a:off x="1269976" y="1484784"/>
              <a:ext cx="5400600" cy="769441"/>
            </a:xfrm>
            <a:prstGeom prst="rect">
              <a:avLst/>
            </a:prstGeom>
          </p:spPr>
          <p:txBody>
            <a:bodyPr wrap="square">
              <a:spAutoFit/>
            </a:bodyPr>
            <a:lstStyle/>
            <a:p>
              <a:r>
                <a:rPr lang="en-US" altLang="zh-CN" sz="2400" b="1" dirty="0" smtClean="0">
                  <a:solidFill>
                    <a:srgbClr val="B63E25"/>
                  </a:solidFill>
                </a:rPr>
                <a:t>Digg</a:t>
              </a:r>
              <a:r>
                <a:rPr lang="en-US" altLang="zh-CN" sz="2000" dirty="0" smtClean="0"/>
                <a:t> – social news aggregator, allowing users to submit links to, vote, and discuss news stories</a:t>
              </a:r>
            </a:p>
          </p:txBody>
        </p:sp>
        <p:sp>
          <p:nvSpPr>
            <p:cNvPr id="18" name="流程图: 联系 17"/>
            <p:cNvSpPr/>
            <p:nvPr/>
          </p:nvSpPr>
          <p:spPr>
            <a:xfrm>
              <a:off x="899592" y="1628800"/>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3"/>
          <p:cNvGrpSpPr/>
          <p:nvPr/>
        </p:nvGrpSpPr>
        <p:grpSpPr>
          <a:xfrm>
            <a:off x="899592" y="2348880"/>
            <a:ext cx="4942384" cy="830997"/>
            <a:chOff x="899592" y="2348880"/>
            <a:chExt cx="4942384" cy="830997"/>
          </a:xfrm>
        </p:grpSpPr>
        <p:sp>
          <p:nvSpPr>
            <p:cNvPr id="21" name="矩形 20"/>
            <p:cNvSpPr/>
            <p:nvPr/>
          </p:nvSpPr>
          <p:spPr>
            <a:xfrm>
              <a:off x="1269976" y="2348880"/>
              <a:ext cx="4572000" cy="830997"/>
            </a:xfrm>
            <a:prstGeom prst="rect">
              <a:avLst/>
            </a:prstGeom>
          </p:spPr>
          <p:txBody>
            <a:bodyPr>
              <a:spAutoFit/>
            </a:bodyPr>
            <a:lstStyle/>
            <a:p>
              <a:r>
                <a:rPr lang="en-US" altLang="zh-CN" sz="2000" dirty="0" smtClean="0"/>
                <a:t>News Recommendation on </a:t>
              </a:r>
              <a:r>
                <a:rPr lang="en-US" altLang="zh-CN" sz="2400" b="1" dirty="0" smtClean="0">
                  <a:solidFill>
                    <a:srgbClr val="B63E25"/>
                  </a:solidFill>
                </a:rPr>
                <a:t>the Google News </a:t>
              </a:r>
              <a:r>
                <a:rPr lang="en-US" altLang="zh-CN" sz="2000" dirty="0" smtClean="0"/>
                <a:t>Website</a:t>
              </a:r>
            </a:p>
          </p:txBody>
        </p:sp>
        <p:sp>
          <p:nvSpPr>
            <p:cNvPr id="19" name="流程图: 联系 18"/>
            <p:cNvSpPr/>
            <p:nvPr/>
          </p:nvSpPr>
          <p:spPr>
            <a:xfrm>
              <a:off x="899592" y="2492896"/>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14"/>
          <p:cNvGrpSpPr/>
          <p:nvPr/>
        </p:nvGrpSpPr>
        <p:grpSpPr>
          <a:xfrm>
            <a:off x="899592" y="2924944"/>
            <a:ext cx="4114800" cy="3168352"/>
            <a:chOff x="899592" y="2924944"/>
            <a:chExt cx="4114800" cy="3168352"/>
          </a:xfrm>
        </p:grpSpPr>
        <p:sp>
          <p:nvSpPr>
            <p:cNvPr id="8" name="内容占位符 2"/>
            <p:cNvSpPr txBox="1">
              <a:spLocks/>
            </p:cNvSpPr>
            <p:nvPr/>
          </p:nvSpPr>
          <p:spPr>
            <a:xfrm>
              <a:off x="1259632" y="2924944"/>
              <a:ext cx="3754760" cy="3168352"/>
            </a:xfrm>
            <a:prstGeom prst="rect">
              <a:avLst/>
            </a:prstGeo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pPr>
              <a:r>
                <a:rPr lang="en-US" altLang="zh-CN" sz="2000" dirty="0" smtClean="0">
                  <a:solidFill>
                    <a:prstClr val="black"/>
                  </a:solidFill>
                </a:rPr>
                <a:t>Extreme form of news</a:t>
              </a:r>
            </a:p>
            <a:p>
              <a:pPr marL="342900" lvl="0" indent="-342900">
                <a:spcBef>
                  <a:spcPct val="20000"/>
                </a:spcBef>
              </a:pPr>
              <a:r>
                <a:rPr lang="en-US" altLang="zh-CN" sz="2000" dirty="0" smtClean="0">
                  <a:solidFill>
                    <a:prstClr val="black"/>
                  </a:solidFill>
                </a:rPr>
                <a:t>recommendation:</a:t>
              </a:r>
            </a:p>
            <a:p>
              <a:pPr marL="342900" lvl="0" indent="-342900">
                <a:spcBef>
                  <a:spcPct val="20000"/>
                </a:spcBef>
              </a:pPr>
              <a:r>
                <a:rPr lang="en-US" altLang="zh-CN" sz="2000" dirty="0" smtClean="0">
                  <a:solidFill>
                    <a:prstClr val="black"/>
                  </a:solidFill>
                </a:rPr>
                <a:t>   - Focus on recommending </a:t>
              </a:r>
              <a:r>
                <a:rPr lang="en-US" altLang="zh-CN" sz="2400" b="1" dirty="0" smtClean="0">
                  <a:solidFill>
                    <a:srgbClr val="B63E25"/>
                  </a:solidFill>
                </a:rPr>
                <a:t>deeply engaging news</a:t>
              </a:r>
              <a:r>
                <a:rPr lang="en-US" altLang="zh-CN" sz="2000" dirty="0" smtClean="0">
                  <a:solidFill>
                    <a:srgbClr val="FF0000"/>
                  </a:solidFill>
                </a:rPr>
                <a:t> </a:t>
              </a:r>
              <a:r>
                <a:rPr lang="en-US" altLang="zh-CN" sz="2000" dirty="0" smtClean="0">
                  <a:solidFill>
                    <a:prstClr val="black"/>
                  </a:solidFill>
                </a:rPr>
                <a:t>that will cause users to actively generate </a:t>
              </a:r>
              <a:r>
                <a:rPr lang="en-US" altLang="zh-CN" sz="2400" b="1" dirty="0" smtClean="0">
                  <a:solidFill>
                    <a:srgbClr val="B63E25"/>
                  </a:solidFill>
                </a:rPr>
                <a:t>comment </a:t>
              </a:r>
              <a:r>
                <a:rPr lang="en-US" altLang="zh-CN" sz="2000" dirty="0" smtClean="0">
                  <a:solidFill>
                    <a:prstClr val="black"/>
                  </a:solidFill>
                </a:rPr>
                <a:t>  rather than to merely passively consume it</a:t>
              </a:r>
              <a:endParaRPr lang="zh-CN" altLang="en-US" sz="2000" dirty="0" smtClean="0">
                <a:solidFill>
                  <a:prstClr val="black"/>
                </a:solidFill>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6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流程图: 联系 22"/>
            <p:cNvSpPr/>
            <p:nvPr/>
          </p:nvSpPr>
          <p:spPr>
            <a:xfrm>
              <a:off x="899592" y="3356992"/>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16146 0.00347 L -0.00399 0.00347 " pathEditMode="relative" rAng="0" ptsTypes="AA">
                                      <p:cBhvr>
                                        <p:cTn id="6" dur="1000" fill="hold"/>
                                        <p:tgtEl>
                                          <p:spTgt spid="5"/>
                                        </p:tgtEl>
                                        <p:attrNameLst>
                                          <p:attrName>ppt_x</p:attrName>
                                          <p:attrName>ppt_y</p:attrName>
                                        </p:attrNameLst>
                                      </p:cBhvr>
                                      <p:rCtr x="79" y="0"/>
                                    </p:animMotion>
                                  </p:childTnLst>
                                </p:cTn>
                              </p:par>
                              <p:par>
                                <p:cTn id="7" presetID="18" presetClass="entr" presetSubtype="6"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trips(downRight)">
                                      <p:cBhvr>
                                        <p:cTn id="9" dur="1000"/>
                                        <p:tgtEl>
                                          <p:spTgt spid="2"/>
                                        </p:tgtEl>
                                      </p:cBhvr>
                                    </p:animEffect>
                                  </p:childTnLst>
                                </p:cTn>
                              </p:par>
                              <p:par>
                                <p:cTn id="10" presetID="18" presetClass="entr" presetSubtype="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1000"/>
                                        <p:tgtEl>
                                          <p:spTgt spid="3"/>
                                        </p:tgtEl>
                                      </p:cBhvr>
                                    </p:animEffect>
                                  </p:childTnLst>
                                </p:cTn>
                              </p:par>
                              <p:par>
                                <p:cTn id="13" presetID="18" presetClass="entr" presetSubtype="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Right)">
                                      <p:cBhvr>
                                        <p:cTn id="15" dur="1000"/>
                                        <p:tgtEl>
                                          <p:spTgt spid="6"/>
                                        </p:tgtEl>
                                      </p:cBhvr>
                                    </p:animEffect>
                                  </p:childTnLst>
                                </p:cTn>
                              </p:par>
                            </p:childTnLst>
                          </p:cTn>
                        </p:par>
                        <p:par>
                          <p:cTn id="16" fill="hold">
                            <p:stCondLst>
                              <p:cond delay="1000"/>
                            </p:stCondLst>
                            <p:childTnLst>
                              <p:par>
                                <p:cTn id="17" presetID="23" presetClass="entr" presetSubtype="16"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8680"/>
            <a:ext cx="9144000" cy="4320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p:nvSpPr>
        <p:spPr>
          <a:xfrm>
            <a:off x="2843808" y="404664"/>
            <a:ext cx="1512168" cy="792088"/>
          </a:xfrm>
          <a:prstGeom prst="rect">
            <a:avLst/>
          </a:prstGeom>
          <a:solidFill>
            <a:srgbClr val="B63E25"/>
          </a:solidFill>
          <a:ln>
            <a:solidFill>
              <a:srgbClr val="B63E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p:nvSpPr>
        <p:spPr>
          <a:xfrm>
            <a:off x="539552" y="548680"/>
            <a:ext cx="8280920" cy="400110"/>
          </a:xfrm>
          <a:prstGeom prst="rect">
            <a:avLst/>
          </a:prstGeom>
        </p:spPr>
        <p:txBody>
          <a:bodyPr wrap="square">
            <a:spAutoFit/>
          </a:bodyPr>
          <a:lstStyle/>
          <a:p>
            <a:r>
              <a:rPr lang="en-US" altLang="zh-CN" sz="2000" b="1" dirty="0" smtClean="0">
                <a:solidFill>
                  <a:schemeClr val="bg1"/>
                </a:solidFill>
              </a:rPr>
              <a:t>Videos            News              Blog              Tags          People          Communities</a:t>
            </a:r>
            <a:endParaRPr lang="zh-CN" altLang="en-US" sz="2000" b="1" dirty="0">
              <a:solidFill>
                <a:schemeClr val="bg1"/>
              </a:solidFill>
            </a:endParaRPr>
          </a:p>
        </p:txBody>
      </p:sp>
      <p:grpSp>
        <p:nvGrpSpPr>
          <p:cNvPr id="2" name="组合 15"/>
          <p:cNvGrpSpPr/>
          <p:nvPr/>
        </p:nvGrpSpPr>
        <p:grpSpPr>
          <a:xfrm>
            <a:off x="1187624" y="1857018"/>
            <a:ext cx="7200800" cy="1015663"/>
            <a:chOff x="1187624" y="1857018"/>
            <a:chExt cx="7200800" cy="1015663"/>
          </a:xfrm>
        </p:grpSpPr>
        <p:sp>
          <p:nvSpPr>
            <p:cNvPr id="20" name="矩形 19"/>
            <p:cNvSpPr/>
            <p:nvPr/>
          </p:nvSpPr>
          <p:spPr>
            <a:xfrm>
              <a:off x="1691680" y="1857018"/>
              <a:ext cx="6696744" cy="1015663"/>
            </a:xfrm>
            <a:prstGeom prst="rect">
              <a:avLst/>
            </a:prstGeom>
          </p:spPr>
          <p:txBody>
            <a:bodyPr wrap="square">
              <a:spAutoFit/>
            </a:bodyPr>
            <a:lstStyle/>
            <a:p>
              <a:r>
                <a:rPr lang="en-US" altLang="zh-CN" sz="2000" dirty="0" smtClean="0"/>
                <a:t>Document Representation and query expansion models for blog recommendation [ICWSM’08]</a:t>
              </a:r>
            </a:p>
            <a:p>
              <a:endParaRPr lang="en-US" altLang="zh-CN" sz="2000" dirty="0" smtClean="0"/>
            </a:p>
          </p:txBody>
        </p:sp>
        <p:sp>
          <p:nvSpPr>
            <p:cNvPr id="18" name="流程图: 联系 17"/>
            <p:cNvSpPr/>
            <p:nvPr/>
          </p:nvSpPr>
          <p:spPr>
            <a:xfrm>
              <a:off x="1187624" y="1988840"/>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6"/>
          <p:cNvGrpSpPr/>
          <p:nvPr/>
        </p:nvGrpSpPr>
        <p:grpSpPr>
          <a:xfrm>
            <a:off x="1187624" y="2780928"/>
            <a:ext cx="7056784" cy="830997"/>
            <a:chOff x="1187624" y="2780928"/>
            <a:chExt cx="7056784" cy="830997"/>
          </a:xfrm>
        </p:grpSpPr>
        <p:sp>
          <p:nvSpPr>
            <p:cNvPr id="21" name="矩形 20"/>
            <p:cNvSpPr/>
            <p:nvPr/>
          </p:nvSpPr>
          <p:spPr>
            <a:xfrm>
              <a:off x="1691680" y="2780928"/>
              <a:ext cx="6552728" cy="830997"/>
            </a:xfrm>
            <a:prstGeom prst="rect">
              <a:avLst/>
            </a:prstGeom>
          </p:spPr>
          <p:txBody>
            <a:bodyPr wrap="square">
              <a:spAutoFit/>
            </a:bodyPr>
            <a:lstStyle/>
            <a:p>
              <a:r>
                <a:rPr lang="en-US" altLang="zh-CN" sz="2000" dirty="0" smtClean="0"/>
                <a:t>Personalized recommendation of </a:t>
              </a:r>
              <a:r>
                <a:rPr lang="en-US" altLang="zh-CN" sz="2400" b="1" dirty="0" smtClean="0">
                  <a:solidFill>
                    <a:srgbClr val="B63E25"/>
                  </a:solidFill>
                </a:rPr>
                <a:t>blogs in response to a </a:t>
              </a:r>
            </a:p>
            <a:p>
              <a:r>
                <a:rPr lang="en-US" altLang="zh-CN" sz="2400" b="1" dirty="0" smtClean="0">
                  <a:solidFill>
                    <a:srgbClr val="B63E25"/>
                  </a:solidFill>
                </a:rPr>
                <a:t>query</a:t>
              </a:r>
            </a:p>
          </p:txBody>
        </p:sp>
        <p:sp>
          <p:nvSpPr>
            <p:cNvPr id="19" name="流程图: 联系 18"/>
            <p:cNvSpPr/>
            <p:nvPr/>
          </p:nvSpPr>
          <p:spPr>
            <a:xfrm>
              <a:off x="1187624" y="2912750"/>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23"/>
          <p:cNvGrpSpPr/>
          <p:nvPr/>
        </p:nvGrpSpPr>
        <p:grpSpPr>
          <a:xfrm>
            <a:off x="1187624" y="3920862"/>
            <a:ext cx="5554960" cy="504056"/>
            <a:chOff x="1187624" y="3920862"/>
            <a:chExt cx="5554960" cy="504056"/>
          </a:xfrm>
        </p:grpSpPr>
        <p:sp>
          <p:nvSpPr>
            <p:cNvPr id="8" name="内容占位符 2"/>
            <p:cNvSpPr txBox="1">
              <a:spLocks/>
            </p:cNvSpPr>
            <p:nvPr/>
          </p:nvSpPr>
          <p:spPr>
            <a:xfrm>
              <a:off x="1691680" y="3920862"/>
              <a:ext cx="5050904" cy="504056"/>
            </a:xfrm>
            <a:prstGeom prst="rect">
              <a:avLst/>
            </a:prstGeom>
          </p:spPr>
          <p:txBody>
            <a:bodyPr>
              <a:normAutofit/>
            </a:bodyPr>
            <a:lstStyle/>
            <a:p>
              <a:pPr marL="342900" lvl="0" indent="-342900">
                <a:spcBef>
                  <a:spcPct val="20000"/>
                </a:spcBef>
              </a:pPr>
              <a:r>
                <a:rPr lang="en-US" altLang="zh-CN" sz="2000" dirty="0" smtClean="0"/>
                <a:t>Blog is a collection of documents (blog entries)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流程图: 联系 21"/>
            <p:cNvSpPr/>
            <p:nvPr/>
          </p:nvSpPr>
          <p:spPr>
            <a:xfrm>
              <a:off x="1187624" y="3992870"/>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24"/>
          <p:cNvGrpSpPr/>
          <p:nvPr/>
        </p:nvGrpSpPr>
        <p:grpSpPr>
          <a:xfrm>
            <a:off x="1187624" y="4640942"/>
            <a:ext cx="6480720" cy="504056"/>
            <a:chOff x="1187624" y="4640942"/>
            <a:chExt cx="6480720" cy="504056"/>
          </a:xfrm>
        </p:grpSpPr>
        <p:sp>
          <p:nvSpPr>
            <p:cNvPr id="35" name="内容占位符 2"/>
            <p:cNvSpPr txBox="1">
              <a:spLocks/>
            </p:cNvSpPr>
            <p:nvPr/>
          </p:nvSpPr>
          <p:spPr>
            <a:xfrm>
              <a:off x="1691680" y="4640942"/>
              <a:ext cx="5976664" cy="504056"/>
            </a:xfrm>
            <a:prstGeom prst="rect">
              <a:avLst/>
            </a:prstGeom>
          </p:spPr>
          <p:txBody>
            <a:bodyPr>
              <a:noAutofit/>
            </a:bodyPr>
            <a:lstStyle/>
            <a:p>
              <a:pPr marL="342900" lvl="0" indent="-342900">
                <a:spcBef>
                  <a:spcPct val="20000"/>
                </a:spcBef>
              </a:pPr>
              <a:r>
                <a:rPr lang="en-US" altLang="zh-CN" sz="2000" dirty="0" smtClean="0"/>
                <a:t>The query represents an ongoing interest in a topic</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流程图: 联系 22"/>
            <p:cNvSpPr/>
            <p:nvPr/>
          </p:nvSpPr>
          <p:spPr>
            <a:xfrm>
              <a:off x="1187624" y="4712950"/>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14549 -0.00509 L 0.00399 -0.00509 " pathEditMode="relative" rAng="0" ptsTypes="AA">
                                      <p:cBhvr>
                                        <p:cTn id="6" dur="1000" fill="hold"/>
                                        <p:tgtEl>
                                          <p:spTgt spid="5"/>
                                        </p:tgtEl>
                                        <p:attrNameLst>
                                          <p:attrName>ppt_x</p:attrName>
                                          <p:attrName>ppt_y</p:attrName>
                                        </p:attrNameLst>
                                      </p:cBhvr>
                                      <p:rCtr x="75" y="0"/>
                                    </p:animMotion>
                                  </p:childTnLst>
                                </p:cTn>
                              </p:par>
                              <p:par>
                                <p:cTn id="7" presetID="18" presetClass="entr" presetSubtype="6"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trips(downRight)">
                                      <p:cBhvr>
                                        <p:cTn id="9" dur="1000"/>
                                        <p:tgtEl>
                                          <p:spTgt spid="2"/>
                                        </p:tgtEl>
                                      </p:cBhvr>
                                    </p:animEffect>
                                  </p:childTnLst>
                                </p:cTn>
                              </p:par>
                              <p:par>
                                <p:cTn id="10" presetID="18" presetClass="entr" presetSubtype="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1000"/>
                                        <p:tgtEl>
                                          <p:spTgt spid="3"/>
                                        </p:tgtEl>
                                      </p:cBhvr>
                                    </p:animEffect>
                                  </p:childTnLst>
                                </p:cTn>
                              </p:par>
                              <p:par>
                                <p:cTn id="13" presetID="18" presetClass="entr" presetSubtype="6"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trips(downRight)">
                                      <p:cBhvr>
                                        <p:cTn id="15" dur="1000"/>
                                        <p:tgtEl>
                                          <p:spTgt spid="6"/>
                                        </p:tgtEl>
                                      </p:cBhvr>
                                    </p:animEffect>
                                  </p:childTnLst>
                                </p:cTn>
                              </p:par>
                              <p:par>
                                <p:cTn id="16" presetID="18" presetClass="entr" presetSubtype="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strips(downRight)">
                                      <p:cBhvr>
                                        <p:cTn id="1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8680"/>
            <a:ext cx="9144000" cy="4320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p:nvSpPr>
        <p:spPr>
          <a:xfrm>
            <a:off x="4139952" y="346724"/>
            <a:ext cx="1512168" cy="792088"/>
          </a:xfrm>
          <a:prstGeom prst="rect">
            <a:avLst/>
          </a:prstGeom>
          <a:solidFill>
            <a:srgbClr val="B63E25"/>
          </a:solidFill>
          <a:ln>
            <a:solidFill>
              <a:srgbClr val="B63E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p:nvSpPr>
        <p:spPr>
          <a:xfrm>
            <a:off x="539552" y="548680"/>
            <a:ext cx="8280920" cy="400110"/>
          </a:xfrm>
          <a:prstGeom prst="rect">
            <a:avLst/>
          </a:prstGeom>
        </p:spPr>
        <p:txBody>
          <a:bodyPr wrap="square">
            <a:spAutoFit/>
          </a:bodyPr>
          <a:lstStyle/>
          <a:p>
            <a:r>
              <a:rPr lang="en-US" altLang="zh-CN" sz="2000" b="1" dirty="0" smtClean="0">
                <a:solidFill>
                  <a:schemeClr val="bg1"/>
                </a:solidFill>
              </a:rPr>
              <a:t>Videos            News              Blog              Tags          People          Communities</a:t>
            </a:r>
            <a:endParaRPr lang="zh-CN" altLang="en-US" sz="2000" b="1" dirty="0">
              <a:solidFill>
                <a:schemeClr val="bg1"/>
              </a:solidFill>
            </a:endParaRPr>
          </a:p>
        </p:txBody>
      </p:sp>
      <p:grpSp>
        <p:nvGrpSpPr>
          <p:cNvPr id="2" name="组合 9"/>
          <p:cNvGrpSpPr/>
          <p:nvPr/>
        </p:nvGrpSpPr>
        <p:grpSpPr>
          <a:xfrm>
            <a:off x="971600" y="1857018"/>
            <a:ext cx="7200800" cy="1815882"/>
            <a:chOff x="971600" y="1857018"/>
            <a:chExt cx="7200800" cy="1815882"/>
          </a:xfrm>
        </p:grpSpPr>
        <p:sp>
          <p:nvSpPr>
            <p:cNvPr id="20" name="矩形 19"/>
            <p:cNvSpPr/>
            <p:nvPr/>
          </p:nvSpPr>
          <p:spPr>
            <a:xfrm>
              <a:off x="1475656" y="1857018"/>
              <a:ext cx="6696744" cy="1815882"/>
            </a:xfrm>
            <a:prstGeom prst="rect">
              <a:avLst/>
            </a:prstGeom>
          </p:spPr>
          <p:txBody>
            <a:bodyPr wrap="square">
              <a:spAutoFit/>
            </a:bodyPr>
            <a:lstStyle/>
            <a:p>
              <a:r>
                <a:rPr lang="en-US" altLang="zh-CN" sz="2000" dirty="0" smtClean="0"/>
                <a:t>Recommend </a:t>
              </a:r>
              <a:r>
                <a:rPr lang="en-US" altLang="zh-CN" sz="2400" b="1" dirty="0" smtClean="0">
                  <a:solidFill>
                    <a:srgbClr val="B63E25"/>
                  </a:solidFill>
                </a:rPr>
                <a:t>appropriate tags </a:t>
              </a:r>
              <a:r>
                <a:rPr lang="en-US" altLang="zh-CN" sz="2000" dirty="0" smtClean="0"/>
                <a:t>to be applied by the user per specific item annotation</a:t>
              </a:r>
            </a:p>
            <a:p>
              <a:pPr lvl="1">
                <a:buFont typeface="Arial" pitchFamily="34" charset="0"/>
                <a:buChar char="•"/>
              </a:pPr>
              <a:r>
                <a:rPr lang="en-US" altLang="zh-CN" sz="2000" dirty="0" smtClean="0"/>
                <a:t>  Assist the user in the tagging phase</a:t>
              </a:r>
            </a:p>
            <a:p>
              <a:pPr lvl="1">
                <a:buFont typeface="Arial" pitchFamily="34" charset="0"/>
                <a:buChar char="•"/>
              </a:pPr>
              <a:r>
                <a:rPr lang="en-US" altLang="zh-CN" sz="2000" dirty="0" smtClean="0"/>
                <a:t>  Reduce undesired noise in the aggregated folksonomy</a:t>
              </a:r>
            </a:p>
            <a:p>
              <a:endParaRPr lang="en-US" altLang="zh-CN" sz="2400" dirty="0" smtClean="0"/>
            </a:p>
          </p:txBody>
        </p:sp>
        <p:sp>
          <p:nvSpPr>
            <p:cNvPr id="8" name="流程图: 联系 7"/>
            <p:cNvSpPr/>
            <p:nvPr/>
          </p:nvSpPr>
          <p:spPr>
            <a:xfrm>
              <a:off x="971600" y="1988840"/>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0"/>
          <p:cNvGrpSpPr/>
          <p:nvPr/>
        </p:nvGrpSpPr>
        <p:grpSpPr>
          <a:xfrm>
            <a:off x="971600" y="3501008"/>
            <a:ext cx="7632848" cy="2520280"/>
            <a:chOff x="971600" y="3501008"/>
            <a:chExt cx="7632848" cy="2520280"/>
          </a:xfrm>
        </p:grpSpPr>
        <p:sp>
          <p:nvSpPr>
            <p:cNvPr id="35" name="内容占位符 2"/>
            <p:cNvSpPr txBox="1">
              <a:spLocks/>
            </p:cNvSpPr>
            <p:nvPr/>
          </p:nvSpPr>
          <p:spPr>
            <a:xfrm>
              <a:off x="1475656" y="3501008"/>
              <a:ext cx="7128792" cy="2520280"/>
            </a:xfrm>
            <a:prstGeom prst="rect">
              <a:avLst/>
            </a:prstGeom>
          </p:spPr>
          <p:txBody>
            <a:bodyPr>
              <a:noAutofit/>
            </a:bodyPr>
            <a:lstStyle/>
            <a:p>
              <a:pPr marL="342900" lvl="0" indent="-342900">
                <a:spcBef>
                  <a:spcPct val="20000"/>
                </a:spcBef>
              </a:pPr>
              <a:r>
                <a:rPr lang="en-US" altLang="zh-CN" sz="2000" dirty="0" smtClean="0">
                  <a:solidFill>
                    <a:prstClr val="black"/>
                  </a:solidFill>
                </a:rPr>
                <a:t>Adding terms(tags) to objects by the public </a:t>
              </a:r>
              <a:r>
                <a:rPr lang="en-US" altLang="zh-CN" sz="2400" b="1" dirty="0" smtClean="0">
                  <a:solidFill>
                    <a:srgbClr val="B63E25"/>
                  </a:solidFill>
                </a:rPr>
                <a:t>provides</a:t>
              </a:r>
            </a:p>
            <a:p>
              <a:pPr marL="342900" lvl="0" indent="-342900">
                <a:spcBef>
                  <a:spcPct val="20000"/>
                </a:spcBef>
              </a:pPr>
              <a:r>
                <a:rPr lang="en-US" altLang="zh-CN" sz="2400" b="1" dirty="0" smtClean="0">
                  <a:solidFill>
                    <a:srgbClr val="B63E25"/>
                  </a:solidFill>
                </a:rPr>
                <a:t>additional contextual and semantic  information </a:t>
              </a:r>
              <a:r>
                <a:rPr lang="en-US" altLang="zh-CN" sz="2000" dirty="0" smtClean="0">
                  <a:solidFill>
                    <a:prstClr val="black"/>
                  </a:solidFill>
                </a:rPr>
                <a:t>to</a:t>
              </a:r>
            </a:p>
            <a:p>
              <a:pPr marL="342900" lvl="0" indent="-342900">
                <a:spcBef>
                  <a:spcPct val="20000"/>
                </a:spcBef>
              </a:pPr>
              <a:r>
                <a:rPr lang="en-US" altLang="zh-CN" sz="2000" dirty="0" smtClean="0">
                  <a:solidFill>
                    <a:prstClr val="black"/>
                  </a:solidFill>
                </a:rPr>
                <a:t>various resources</a:t>
              </a:r>
            </a:p>
            <a:p>
              <a:pPr marL="742950" lvl="1" indent="-285750">
                <a:spcBef>
                  <a:spcPct val="20000"/>
                </a:spcBef>
                <a:buFont typeface="Arial" pitchFamily="34" charset="0"/>
                <a:buChar char="•"/>
              </a:pPr>
              <a:r>
                <a:rPr lang="en-US" altLang="zh-CN" sz="2000" dirty="0" smtClean="0">
                  <a:solidFill>
                    <a:prstClr val="black"/>
                  </a:solidFill>
                </a:rPr>
                <a:t>Web pages (e.g. Delicious)</a:t>
              </a:r>
            </a:p>
            <a:p>
              <a:pPr marL="742950" lvl="1" indent="-285750">
                <a:spcBef>
                  <a:spcPct val="20000"/>
                </a:spcBef>
                <a:buFont typeface="Arial" pitchFamily="34" charset="0"/>
                <a:buChar char="•"/>
              </a:pPr>
              <a:r>
                <a:rPr lang="en-US" altLang="zh-CN" sz="2000" dirty="0" smtClean="0">
                  <a:solidFill>
                    <a:prstClr val="black"/>
                  </a:solidFill>
                </a:rPr>
                <a:t>Academic publications (e.g. CiteILike)</a:t>
              </a:r>
            </a:p>
            <a:p>
              <a:pPr marL="742950" lvl="1" indent="-285750">
                <a:spcBef>
                  <a:spcPct val="20000"/>
                </a:spcBef>
                <a:buFont typeface="Arial" pitchFamily="34" charset="0"/>
                <a:buChar char="•"/>
              </a:pPr>
              <a:r>
                <a:rPr lang="en-US" altLang="zh-CN" sz="2000" dirty="0" smtClean="0">
                  <a:solidFill>
                    <a:prstClr val="black"/>
                  </a:solidFill>
                </a:rPr>
                <a:t>Multimedia objects (e.g. Flickr, YouTube)</a:t>
              </a:r>
              <a:endParaRPr lang="zh-CN" altLang="en-US" sz="2000" dirty="0" smtClean="0">
                <a:solidFill>
                  <a:prstClr val="black"/>
                </a:solidFil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流程图: 联系 8"/>
            <p:cNvSpPr/>
            <p:nvPr/>
          </p:nvSpPr>
          <p:spPr>
            <a:xfrm>
              <a:off x="971600" y="3645024"/>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14063 0.00347 L -0.00677 0.00347 " pathEditMode="relative" rAng="0" ptsTypes="AA">
                                      <p:cBhvr>
                                        <p:cTn id="6" dur="1000" fill="hold"/>
                                        <p:tgtEl>
                                          <p:spTgt spid="5"/>
                                        </p:tgtEl>
                                        <p:attrNameLst>
                                          <p:attrName>ppt_x</p:attrName>
                                          <p:attrName>ppt_y</p:attrName>
                                        </p:attrNameLst>
                                      </p:cBhvr>
                                      <p:rCtr x="67" y="0"/>
                                    </p:animMotion>
                                  </p:childTnLst>
                                </p:cTn>
                              </p:par>
                              <p:par>
                                <p:cTn id="7" presetID="18" presetClass="entr" presetSubtype="6"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trips(downRight)">
                                      <p:cBhvr>
                                        <p:cTn id="9" dur="500"/>
                                        <p:tgtEl>
                                          <p:spTgt spid="2"/>
                                        </p:tgtEl>
                                      </p:cBhvr>
                                    </p:animEffect>
                                  </p:childTnLst>
                                </p:cTn>
                              </p:par>
                              <p:par>
                                <p:cTn id="10" presetID="18" presetClass="entr" presetSubtype="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8680"/>
            <a:ext cx="9144000" cy="4320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p:nvSpPr>
        <p:spPr>
          <a:xfrm>
            <a:off x="5292080" y="346724"/>
            <a:ext cx="1512168" cy="792088"/>
          </a:xfrm>
          <a:prstGeom prst="rect">
            <a:avLst/>
          </a:prstGeom>
          <a:solidFill>
            <a:srgbClr val="B63E25"/>
          </a:solidFill>
          <a:ln>
            <a:solidFill>
              <a:srgbClr val="B63E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p:nvSpPr>
        <p:spPr>
          <a:xfrm>
            <a:off x="539552" y="548680"/>
            <a:ext cx="8280920" cy="400110"/>
          </a:xfrm>
          <a:prstGeom prst="rect">
            <a:avLst/>
          </a:prstGeom>
        </p:spPr>
        <p:txBody>
          <a:bodyPr wrap="square">
            <a:spAutoFit/>
          </a:bodyPr>
          <a:lstStyle/>
          <a:p>
            <a:r>
              <a:rPr lang="en-US" altLang="zh-CN" sz="2000" b="1" dirty="0" smtClean="0">
                <a:solidFill>
                  <a:schemeClr val="bg1"/>
                </a:solidFill>
              </a:rPr>
              <a:t>Videos            News              Blog              Tags          People          Communities</a:t>
            </a:r>
            <a:endParaRPr lang="zh-CN" altLang="en-US" sz="2000" b="1" dirty="0">
              <a:solidFill>
                <a:schemeClr val="bg1"/>
              </a:solidFill>
            </a:endParaRPr>
          </a:p>
        </p:txBody>
      </p:sp>
      <p:grpSp>
        <p:nvGrpSpPr>
          <p:cNvPr id="2" name="组合 11"/>
          <p:cNvGrpSpPr/>
          <p:nvPr/>
        </p:nvGrpSpPr>
        <p:grpSpPr>
          <a:xfrm>
            <a:off x="1043608" y="2204864"/>
            <a:ext cx="7056784" cy="707886"/>
            <a:chOff x="1043608" y="2204864"/>
            <a:chExt cx="7056784" cy="707886"/>
          </a:xfrm>
        </p:grpSpPr>
        <p:sp>
          <p:nvSpPr>
            <p:cNvPr id="20" name="矩形 19"/>
            <p:cNvSpPr/>
            <p:nvPr/>
          </p:nvSpPr>
          <p:spPr>
            <a:xfrm>
              <a:off x="1403648" y="2204864"/>
              <a:ext cx="6696744" cy="707886"/>
            </a:xfrm>
            <a:prstGeom prst="rect">
              <a:avLst/>
            </a:prstGeom>
          </p:spPr>
          <p:txBody>
            <a:bodyPr wrap="square">
              <a:spAutoFit/>
            </a:bodyPr>
            <a:lstStyle/>
            <a:p>
              <a:r>
                <a:rPr lang="en-US" altLang="zh-CN" sz="2000" dirty="0" smtClean="0"/>
                <a:t>Make New Friends, But keep the Old: recommending people on social networking sites [Chen et al., CHI’09]</a:t>
              </a:r>
            </a:p>
          </p:txBody>
        </p:sp>
        <p:sp>
          <p:nvSpPr>
            <p:cNvPr id="8" name="流程图: 联系 7"/>
            <p:cNvSpPr/>
            <p:nvPr/>
          </p:nvSpPr>
          <p:spPr>
            <a:xfrm>
              <a:off x="1043608" y="2276872"/>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nvSpPr>
        <p:spPr>
          <a:xfrm>
            <a:off x="4716016" y="3992870"/>
            <a:ext cx="4572000" cy="1508105"/>
          </a:xfrm>
          <a:prstGeom prst="rect">
            <a:avLst/>
          </a:prstGeom>
        </p:spPr>
        <p:txBody>
          <a:bodyPr>
            <a:spAutoFit/>
          </a:bodyPr>
          <a:lstStyle/>
          <a:p>
            <a:pPr marL="742950" lvl="1" indent="-285750">
              <a:spcBef>
                <a:spcPct val="20000"/>
              </a:spcBef>
              <a:buFont typeface="Arial" pitchFamily="34" charset="0"/>
              <a:buChar char="–"/>
            </a:pPr>
            <a:r>
              <a:rPr lang="en-US" altLang="zh-CN" sz="2000" dirty="0" smtClean="0">
                <a:solidFill>
                  <a:prstClr val="black"/>
                </a:solidFill>
              </a:rPr>
              <a:t>Mutual connections</a:t>
            </a:r>
          </a:p>
          <a:p>
            <a:pPr marL="742950" lvl="1" indent="-285750">
              <a:spcBef>
                <a:spcPct val="20000"/>
              </a:spcBef>
              <a:buFont typeface="Arial" pitchFamily="34" charset="0"/>
              <a:buChar char="–"/>
            </a:pPr>
            <a:r>
              <a:rPr lang="en-US" altLang="zh-CN" sz="2000" dirty="0" smtClean="0">
                <a:solidFill>
                  <a:prstClr val="black"/>
                </a:solidFill>
              </a:rPr>
              <a:t>Connection in another SNS</a:t>
            </a:r>
          </a:p>
          <a:p>
            <a:pPr marL="742950" lvl="1" indent="-285750">
              <a:spcBef>
                <a:spcPct val="20000"/>
              </a:spcBef>
              <a:buFont typeface="Arial" pitchFamily="34" charset="0"/>
              <a:buChar char="–"/>
            </a:pPr>
            <a:r>
              <a:rPr lang="en-US" altLang="zh-CN" sz="2000" dirty="0" smtClean="0">
                <a:solidFill>
                  <a:prstClr val="black"/>
                </a:solidFill>
              </a:rPr>
              <a:t>Wiki co-editing</a:t>
            </a:r>
          </a:p>
          <a:p>
            <a:pPr marL="742950" lvl="1" indent="-285750">
              <a:spcBef>
                <a:spcPct val="20000"/>
              </a:spcBef>
              <a:buFont typeface="Arial" pitchFamily="34" charset="0"/>
              <a:buChar char="–"/>
            </a:pPr>
            <a:r>
              <a:rPr lang="en-US" altLang="zh-CN" sz="2000" dirty="0" smtClean="0">
                <a:solidFill>
                  <a:prstClr val="black"/>
                </a:solidFill>
              </a:rPr>
              <a:t>File sharing</a:t>
            </a:r>
            <a:endParaRPr lang="zh-CN" altLang="en-US" sz="2000" dirty="0" smtClean="0">
              <a:solidFill>
                <a:prstClr val="black"/>
              </a:solidFill>
            </a:endParaRPr>
          </a:p>
        </p:txBody>
      </p:sp>
      <p:grpSp>
        <p:nvGrpSpPr>
          <p:cNvPr id="3" name="组合 12"/>
          <p:cNvGrpSpPr/>
          <p:nvPr/>
        </p:nvGrpSpPr>
        <p:grpSpPr>
          <a:xfrm>
            <a:off x="971600" y="3128774"/>
            <a:ext cx="7560840" cy="2448272"/>
            <a:chOff x="971600" y="3128774"/>
            <a:chExt cx="7560840" cy="2448272"/>
          </a:xfrm>
        </p:grpSpPr>
        <p:sp>
          <p:nvSpPr>
            <p:cNvPr id="35" name="内容占位符 2"/>
            <p:cNvSpPr txBox="1">
              <a:spLocks/>
            </p:cNvSpPr>
            <p:nvPr/>
          </p:nvSpPr>
          <p:spPr>
            <a:xfrm>
              <a:off x="1403648" y="3128774"/>
              <a:ext cx="7128792" cy="2448272"/>
            </a:xfrm>
            <a:prstGeom prst="rect">
              <a:avLst/>
            </a:prstGeom>
          </p:spPr>
          <p:txBody>
            <a:bodyPr>
              <a:noAutofit/>
            </a:bodyPr>
            <a:lstStyle/>
            <a:p>
              <a:pPr marL="342900" lvl="0" indent="-342900">
                <a:spcBef>
                  <a:spcPct val="20000"/>
                </a:spcBef>
              </a:pPr>
              <a:r>
                <a:rPr lang="en-US" altLang="zh-CN" sz="2000" dirty="0" smtClean="0">
                  <a:solidFill>
                    <a:prstClr val="black"/>
                  </a:solidFill>
                </a:rPr>
                <a:t>Recommendation in the enterprise based on the</a:t>
              </a:r>
            </a:p>
            <a:p>
              <a:pPr marL="342900" lvl="0" indent="-342900">
                <a:spcBef>
                  <a:spcPct val="20000"/>
                </a:spcBef>
              </a:pPr>
              <a:r>
                <a:rPr lang="en-US" altLang="zh-CN" sz="2000" dirty="0" smtClean="0">
                  <a:solidFill>
                    <a:prstClr val="black"/>
                  </a:solidFill>
                </a:rPr>
                <a:t>following signals: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流程图: 联系 8"/>
            <p:cNvSpPr/>
            <p:nvPr/>
          </p:nvSpPr>
          <p:spPr>
            <a:xfrm>
              <a:off x="1043608" y="3212976"/>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971600" y="3992870"/>
              <a:ext cx="4572000" cy="1508105"/>
            </a:xfrm>
            <a:prstGeom prst="rect">
              <a:avLst/>
            </a:prstGeom>
          </p:spPr>
          <p:txBody>
            <a:bodyPr>
              <a:spAutoFit/>
            </a:bodyPr>
            <a:lstStyle/>
            <a:p>
              <a:pPr marL="742950" lvl="1" indent="-285750">
                <a:spcBef>
                  <a:spcPct val="20000"/>
                </a:spcBef>
                <a:buFont typeface="Arial" pitchFamily="34" charset="0"/>
                <a:buChar char="–"/>
              </a:pPr>
              <a:r>
                <a:rPr lang="en-US" altLang="zh-CN" sz="2000" dirty="0" smtClean="0">
                  <a:solidFill>
                    <a:prstClr val="black"/>
                  </a:solidFill>
                </a:rPr>
                <a:t>Paper and patent co-authorship</a:t>
              </a:r>
            </a:p>
            <a:p>
              <a:pPr marL="742950" lvl="1" indent="-285750">
                <a:spcBef>
                  <a:spcPct val="20000"/>
                </a:spcBef>
                <a:buFont typeface="Arial" pitchFamily="34" charset="0"/>
                <a:buChar char="–"/>
              </a:pPr>
              <a:r>
                <a:rPr lang="en-US" altLang="zh-CN" sz="2000" dirty="0" smtClean="0">
                  <a:solidFill>
                    <a:prstClr val="black"/>
                  </a:solidFill>
                </a:rPr>
                <a:t>Project co-membership</a:t>
              </a:r>
            </a:p>
            <a:p>
              <a:pPr marL="742950" lvl="1" indent="-285750">
                <a:spcBef>
                  <a:spcPct val="20000"/>
                </a:spcBef>
                <a:buFont typeface="Arial" pitchFamily="34" charset="0"/>
                <a:buChar char="–"/>
              </a:pPr>
              <a:r>
                <a:rPr lang="en-US" altLang="zh-CN" sz="2000" dirty="0" smtClean="0">
                  <a:solidFill>
                    <a:prstClr val="black"/>
                  </a:solidFill>
                </a:rPr>
                <a:t>Blog commenting</a:t>
              </a:r>
            </a:p>
            <a:p>
              <a:pPr marL="742950" lvl="1" indent="-285750">
                <a:spcBef>
                  <a:spcPct val="20000"/>
                </a:spcBef>
                <a:buFont typeface="Arial" pitchFamily="34" charset="0"/>
                <a:buChar char="–"/>
              </a:pPr>
              <a:r>
                <a:rPr lang="en-US" altLang="zh-CN" sz="2000" dirty="0" smtClean="0">
                  <a:solidFill>
                    <a:prstClr val="black"/>
                  </a:solidFill>
                </a:rPr>
                <a:t>People tagging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13004 0.00347 L 0.00399 0.00347 " pathEditMode="relative" rAng="0" ptsTypes="AA">
                                      <p:cBhvr>
                                        <p:cTn id="6" dur="1000" fill="hold"/>
                                        <p:tgtEl>
                                          <p:spTgt spid="5"/>
                                        </p:tgtEl>
                                        <p:attrNameLst>
                                          <p:attrName>ppt_x</p:attrName>
                                          <p:attrName>ppt_y</p:attrName>
                                        </p:attrNameLst>
                                      </p:cBhvr>
                                      <p:rCtr x="67" y="0"/>
                                    </p:animMotion>
                                  </p:childTnLst>
                                </p:cTn>
                              </p:par>
                              <p:par>
                                <p:cTn id="7" presetID="18" presetClass="entr" presetSubtype="6"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trips(downRight)">
                                      <p:cBhvr>
                                        <p:cTn id="9" dur="1000"/>
                                        <p:tgtEl>
                                          <p:spTgt spid="2"/>
                                        </p:tgtEl>
                                      </p:cBhvr>
                                    </p:animEffect>
                                  </p:childTnLst>
                                </p:cTn>
                              </p:par>
                              <p:par>
                                <p:cTn id="10" presetID="18" presetClass="entr" presetSubtype="6"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1000"/>
                                        <p:tgtEl>
                                          <p:spTgt spid="10"/>
                                        </p:tgtEl>
                                      </p:cBhvr>
                                    </p:animEffect>
                                  </p:childTnLst>
                                </p:cTn>
                              </p:par>
                              <p:par>
                                <p:cTn id="13" presetID="18" presetClass="entr" presetSubtype="6"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strips(downRight)">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548680"/>
            <a:ext cx="9144000" cy="432048"/>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5" name="矩形 4"/>
          <p:cNvSpPr/>
          <p:nvPr/>
        </p:nvSpPr>
        <p:spPr>
          <a:xfrm>
            <a:off x="6948264" y="346724"/>
            <a:ext cx="1512168" cy="792088"/>
          </a:xfrm>
          <a:prstGeom prst="rect">
            <a:avLst/>
          </a:prstGeom>
          <a:solidFill>
            <a:srgbClr val="B63E25"/>
          </a:solidFill>
          <a:ln>
            <a:solidFill>
              <a:srgbClr val="B63E25"/>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solidFill>
                <a:schemeClr val="bg1">
                  <a:lumMod val="50000"/>
                </a:schemeClr>
              </a:solidFill>
            </a:endParaRPr>
          </a:p>
        </p:txBody>
      </p:sp>
      <p:sp>
        <p:nvSpPr>
          <p:cNvPr id="7" name="矩形 6"/>
          <p:cNvSpPr/>
          <p:nvPr/>
        </p:nvSpPr>
        <p:spPr>
          <a:xfrm>
            <a:off x="539552" y="548680"/>
            <a:ext cx="8280920" cy="400110"/>
          </a:xfrm>
          <a:prstGeom prst="rect">
            <a:avLst/>
          </a:prstGeom>
        </p:spPr>
        <p:txBody>
          <a:bodyPr wrap="square">
            <a:spAutoFit/>
          </a:bodyPr>
          <a:lstStyle/>
          <a:p>
            <a:r>
              <a:rPr lang="en-US" altLang="zh-CN" sz="2000" b="1" dirty="0" smtClean="0">
                <a:solidFill>
                  <a:schemeClr val="bg1"/>
                </a:solidFill>
              </a:rPr>
              <a:t>Videos            News              Blog              Tags          People          Communities</a:t>
            </a:r>
            <a:endParaRPr lang="zh-CN" altLang="en-US" sz="2000" b="1" dirty="0">
              <a:solidFill>
                <a:schemeClr val="bg1"/>
              </a:solidFill>
            </a:endParaRPr>
          </a:p>
        </p:txBody>
      </p:sp>
      <p:grpSp>
        <p:nvGrpSpPr>
          <p:cNvPr id="2" name="组合 10"/>
          <p:cNvGrpSpPr/>
          <p:nvPr/>
        </p:nvGrpSpPr>
        <p:grpSpPr>
          <a:xfrm>
            <a:off x="1403648" y="2132856"/>
            <a:ext cx="7056784" cy="707886"/>
            <a:chOff x="1403648" y="2132856"/>
            <a:chExt cx="7056784" cy="707886"/>
          </a:xfrm>
        </p:grpSpPr>
        <p:sp>
          <p:nvSpPr>
            <p:cNvPr id="20" name="矩形 19"/>
            <p:cNvSpPr/>
            <p:nvPr/>
          </p:nvSpPr>
          <p:spPr>
            <a:xfrm>
              <a:off x="1763688" y="2132856"/>
              <a:ext cx="6696744" cy="707886"/>
            </a:xfrm>
            <a:prstGeom prst="rect">
              <a:avLst/>
            </a:prstGeom>
          </p:spPr>
          <p:txBody>
            <a:bodyPr wrap="square">
              <a:spAutoFit/>
            </a:bodyPr>
            <a:lstStyle/>
            <a:p>
              <a:r>
                <a:rPr lang="en-US" altLang="zh-CN" sz="2000" dirty="0" smtClean="0"/>
                <a:t>Recommending twitter users to follow using content and collaborative filtering approaches [Hannon et al., RecSys’10]</a:t>
              </a:r>
            </a:p>
          </p:txBody>
        </p:sp>
        <p:sp>
          <p:nvSpPr>
            <p:cNvPr id="9" name="流程图: 联系 8"/>
            <p:cNvSpPr/>
            <p:nvPr/>
          </p:nvSpPr>
          <p:spPr>
            <a:xfrm>
              <a:off x="1403648" y="2264678"/>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组合 11"/>
          <p:cNvGrpSpPr/>
          <p:nvPr/>
        </p:nvGrpSpPr>
        <p:grpSpPr>
          <a:xfrm>
            <a:off x="1403648" y="3212976"/>
            <a:ext cx="6912768" cy="2520280"/>
            <a:chOff x="1403648" y="3212976"/>
            <a:chExt cx="7488832" cy="2520280"/>
          </a:xfrm>
        </p:grpSpPr>
        <p:sp>
          <p:nvSpPr>
            <p:cNvPr id="35" name="内容占位符 2"/>
            <p:cNvSpPr txBox="1">
              <a:spLocks/>
            </p:cNvSpPr>
            <p:nvPr/>
          </p:nvSpPr>
          <p:spPr>
            <a:xfrm>
              <a:off x="1763688" y="3212976"/>
              <a:ext cx="7128792" cy="2520280"/>
            </a:xfrm>
            <a:prstGeom prst="rect">
              <a:avLst/>
            </a:prstGeom>
          </p:spPr>
          <p:txBody>
            <a:bodyPr>
              <a:noAutofit/>
            </a:bodyPr>
            <a:lstStyle/>
            <a:p>
              <a:pPr marL="342900" lvl="0" indent="-342900">
                <a:spcBef>
                  <a:spcPct val="20000"/>
                </a:spcBef>
              </a:pPr>
              <a:r>
                <a:rPr lang="en-US" altLang="zh-CN" sz="2000" dirty="0" smtClean="0">
                  <a:solidFill>
                    <a:prstClr val="black"/>
                  </a:solidFill>
                </a:rPr>
                <a:t>Tencent Weibo [KDD Cup 2012, Task 1]</a:t>
              </a:r>
            </a:p>
            <a:p>
              <a:pPr marL="742950" lvl="1" indent="-285750">
                <a:spcBef>
                  <a:spcPct val="20000"/>
                </a:spcBef>
                <a:buFont typeface="Arial" pitchFamily="34" charset="0"/>
                <a:buChar char="–"/>
              </a:pPr>
              <a:r>
                <a:rPr lang="en-US" altLang="zh-CN" sz="2000" dirty="0" smtClean="0">
                  <a:solidFill>
                    <a:prstClr val="black"/>
                  </a:solidFill>
                </a:rPr>
                <a:t>given a Tencent Weibo user</a:t>
              </a:r>
            </a:p>
            <a:p>
              <a:pPr marL="742950" lvl="1" indent="-285750">
                <a:spcBef>
                  <a:spcPct val="20000"/>
                </a:spcBef>
                <a:buFont typeface="Arial" pitchFamily="34" charset="0"/>
                <a:buChar char="–"/>
              </a:pPr>
              <a:r>
                <a:rPr lang="en-US" altLang="zh-CN" sz="2000" dirty="0" smtClean="0">
                  <a:solidFill>
                    <a:prstClr val="black"/>
                  </a:solidFill>
                </a:rPr>
                <a:t>recommend him a personalized ranked list of users</a:t>
              </a:r>
            </a:p>
            <a:p>
              <a:pPr marL="742950" lvl="1" indent="-285750">
                <a:spcBef>
                  <a:spcPct val="20000"/>
                </a:spcBef>
                <a:buFont typeface="Arial" pitchFamily="34" charset="0"/>
                <a:buChar char="–"/>
              </a:pPr>
              <a:r>
                <a:rPr lang="en-US" altLang="zh-CN" sz="2000" dirty="0" smtClean="0">
                  <a:solidFill>
                    <a:prstClr val="black"/>
                  </a:solidFill>
                </a:rPr>
                <a:t>he may want to follow them</a:t>
              </a:r>
              <a:endParaRPr lang="zh-CN" altLang="en-US" sz="2000" dirty="0" smtClean="0">
                <a:solidFill>
                  <a:prstClr val="black"/>
                </a:solidFill>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altLang="zh-CN" sz="1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流程图: 联系 9"/>
            <p:cNvSpPr/>
            <p:nvPr/>
          </p:nvSpPr>
          <p:spPr>
            <a:xfrm>
              <a:off x="1403648" y="3284984"/>
              <a:ext cx="288032" cy="288032"/>
            </a:xfrm>
            <a:prstGeom prst="flowChartConnector">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17708 0.00347 L -4.72222E-6 -1.85185E-6 " pathEditMode="relative" rAng="0" ptsTypes="AA">
                                      <p:cBhvr>
                                        <p:cTn id="6" dur="1000" fill="hold"/>
                                        <p:tgtEl>
                                          <p:spTgt spid="5"/>
                                        </p:tgtEl>
                                        <p:attrNameLst>
                                          <p:attrName>ppt_x</p:attrName>
                                          <p:attrName>ppt_y</p:attrName>
                                        </p:attrNameLst>
                                      </p:cBhvr>
                                      <p:rCtr x="89" y="-2"/>
                                    </p:animMotion>
                                  </p:childTnLst>
                                </p:cTn>
                              </p:par>
                              <p:par>
                                <p:cTn id="7" presetID="18" presetClass="entr" presetSubtype="6"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strips(downRight)">
                                      <p:cBhvr>
                                        <p:cTn id="9" dur="1000"/>
                                        <p:tgtEl>
                                          <p:spTgt spid="2"/>
                                        </p:tgtEl>
                                      </p:cBhvr>
                                    </p:animEffect>
                                  </p:childTnLst>
                                </p:cTn>
                              </p:par>
                              <p:par>
                                <p:cTn id="10" presetID="18" presetClass="entr" presetSubtype="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推荐发生的两种不同场景</a:t>
            </a:r>
            <a:endParaRPr lang="zh-CN" altLang="en-US" dirty="0"/>
          </a:p>
        </p:txBody>
      </p:sp>
      <p:sp>
        <p:nvSpPr>
          <p:cNvPr id="3" name="内容占位符 2"/>
          <p:cNvSpPr>
            <a:spLocks noGrp="1"/>
          </p:cNvSpPr>
          <p:nvPr>
            <p:ph idx="1"/>
          </p:nvPr>
        </p:nvSpPr>
        <p:spPr/>
        <p:txBody>
          <a:bodyPr/>
          <a:lstStyle/>
          <a:p>
            <a:r>
              <a:rPr lang="zh-CN" altLang="en-US" dirty="0" smtClean="0"/>
              <a:t>异构推荐（人和物之间 ）</a:t>
            </a:r>
            <a:endParaRPr lang="en-US" altLang="zh-CN" dirty="0" smtClean="0"/>
          </a:p>
          <a:p>
            <a:pPr lvl="1"/>
            <a:r>
              <a:rPr lang="zh-CN" altLang="en-US" sz="1800" dirty="0" smtClean="0">
                <a:solidFill>
                  <a:srgbClr val="0070C0"/>
                </a:solidFill>
              </a:rPr>
              <a:t>社会网络</a:t>
            </a:r>
            <a:r>
              <a:rPr lang="en-US" altLang="zh-CN" sz="1800" dirty="0" smtClean="0">
                <a:solidFill>
                  <a:srgbClr val="0070C0"/>
                </a:solidFill>
              </a:rPr>
              <a:t>:  </a:t>
            </a:r>
            <a:r>
              <a:rPr lang="zh-CN" altLang="en-US" sz="1800" dirty="0" smtClean="0">
                <a:solidFill>
                  <a:srgbClr val="0070C0"/>
                </a:solidFill>
              </a:rPr>
              <a:t>作为额外信息辅助提高推荐精度（利用全局影响局部）</a:t>
            </a:r>
            <a:endParaRPr lang="en-US" altLang="zh-CN" sz="1800" dirty="0" smtClean="0">
              <a:solidFill>
                <a:srgbClr val="0070C0"/>
              </a:solidFill>
            </a:endParaRPr>
          </a:p>
          <a:p>
            <a:pPr lvl="1"/>
            <a:r>
              <a:rPr lang="en-US" altLang="zh-CN" sz="1800" dirty="0" smtClean="0">
                <a:solidFill>
                  <a:srgbClr val="0070C0"/>
                </a:solidFill>
              </a:rPr>
              <a:t>Feedback :  </a:t>
            </a:r>
            <a:r>
              <a:rPr lang="zh-CN" altLang="en-US" sz="1800" dirty="0" smtClean="0">
                <a:solidFill>
                  <a:srgbClr val="0070C0"/>
                </a:solidFill>
              </a:rPr>
              <a:t>作为额外信息辅助提高推荐精度（利用局部影响全局）</a:t>
            </a:r>
            <a:endParaRPr lang="en-US" altLang="zh-CN" sz="1800" dirty="0" smtClean="0">
              <a:solidFill>
                <a:srgbClr val="0070C0"/>
              </a:solidFill>
            </a:endParaRPr>
          </a:p>
          <a:p>
            <a:endParaRPr lang="en-US" altLang="zh-CN" dirty="0" smtClean="0"/>
          </a:p>
          <a:p>
            <a:r>
              <a:rPr lang="zh-CN" altLang="en-US" dirty="0" smtClean="0"/>
              <a:t>同构推荐（人和人之间</a:t>
            </a:r>
            <a:r>
              <a:rPr lang="en-US" altLang="zh-CN" dirty="0" smtClean="0"/>
              <a:t>,</a:t>
            </a:r>
            <a:r>
              <a:rPr lang="zh-CN" altLang="en-US" dirty="0" smtClean="0"/>
              <a:t>物和物之间）</a:t>
            </a:r>
            <a:endParaRPr lang="en-US" altLang="zh-CN" dirty="0" smtClean="0"/>
          </a:p>
          <a:p>
            <a:pPr lvl="1"/>
            <a:r>
              <a:rPr lang="zh-CN" altLang="en-US" sz="1800" dirty="0" smtClean="0">
                <a:solidFill>
                  <a:srgbClr val="0070C0"/>
                </a:solidFill>
              </a:rPr>
              <a:t>在社会网络上进行推荐   （链接预测）</a:t>
            </a:r>
            <a:endParaRPr lang="en-US" altLang="zh-CN" sz="1800" dirty="0" smtClean="0">
              <a:solidFill>
                <a:srgbClr val="0070C0"/>
              </a:solidFill>
            </a:endParaRPr>
          </a:p>
          <a:p>
            <a:pPr lvl="2"/>
            <a:r>
              <a:rPr lang="zh-CN" altLang="en-US" sz="1800" dirty="0" smtClean="0">
                <a:solidFill>
                  <a:srgbClr val="0070C0"/>
                </a:solidFill>
              </a:rPr>
              <a:t>链接是否存在？正负？强度？类型？</a:t>
            </a:r>
            <a:endParaRPr lang="en-US" altLang="zh-CN" sz="1800" dirty="0" smtClean="0">
              <a:solidFill>
                <a:srgbClr val="0070C0"/>
              </a:solidFill>
            </a:endParaRPr>
          </a:p>
          <a:p>
            <a:pPr lvl="1"/>
            <a:r>
              <a:rPr lang="zh-CN" altLang="en-US" sz="1800" dirty="0" smtClean="0">
                <a:solidFill>
                  <a:srgbClr val="0070C0"/>
                </a:solidFill>
              </a:rPr>
              <a:t>用户的购买历史，可以做为额外信息提高推荐精度</a:t>
            </a:r>
          </a:p>
        </p:txBody>
      </p:sp>
      <p:sp>
        <p:nvSpPr>
          <p:cNvPr id="4" name="日期占位符 3"/>
          <p:cNvSpPr>
            <a:spLocks noGrp="1"/>
          </p:cNvSpPr>
          <p:nvPr>
            <p:ph type="dt" sz="half" idx="10"/>
          </p:nvPr>
        </p:nvSpPr>
        <p:spPr/>
        <p:txBody>
          <a:bodyPr/>
          <a:lstStyle/>
          <a:p>
            <a:fld id="{309EB03D-D109-45C5-83E7-7AF486B9A751}"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29</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480619" y="3617932"/>
            <a:ext cx="6048672" cy="2376264"/>
          </a:xfrm>
          <a:prstGeom prst="rect">
            <a:avLst/>
          </a:prstGeom>
          <a:solidFill>
            <a:srgbClr val="B63E25"/>
          </a:solid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3" name="内容占位符 2"/>
          <p:cNvSpPr>
            <a:spLocks noGrp="1"/>
          </p:cNvSpPr>
          <p:nvPr>
            <p:ph idx="4294967295"/>
          </p:nvPr>
        </p:nvSpPr>
        <p:spPr>
          <a:xfrm>
            <a:off x="0" y="3573016"/>
            <a:ext cx="5796136" cy="2260600"/>
          </a:xfrm>
        </p:spPr>
        <p:txBody>
          <a:bodyPr>
            <a:normAutofit/>
          </a:bodyPr>
          <a:lstStyle/>
          <a:p>
            <a:pPr lvl="1"/>
            <a:r>
              <a:rPr lang="en-US" altLang="zh-CN" sz="1900" b="1" dirty="0" smtClean="0">
                <a:solidFill>
                  <a:schemeClr val="bg1"/>
                </a:solidFill>
              </a:rPr>
              <a:t>Web 2.0</a:t>
            </a:r>
            <a:r>
              <a:rPr lang="zh-CN" altLang="en-US" sz="1900" b="1" dirty="0" smtClean="0">
                <a:solidFill>
                  <a:schemeClr val="bg1"/>
                </a:solidFill>
              </a:rPr>
              <a:t>站点，以信息分享和用户交互为目的</a:t>
            </a:r>
            <a:endParaRPr lang="en-US" altLang="zh-CN" sz="1900" b="1" dirty="0" smtClean="0">
              <a:solidFill>
                <a:schemeClr val="bg1"/>
              </a:solidFill>
            </a:endParaRPr>
          </a:p>
          <a:p>
            <a:pPr lvl="1"/>
            <a:r>
              <a:rPr lang="zh-CN" altLang="en-US" sz="1900" b="1" dirty="0" smtClean="0">
                <a:solidFill>
                  <a:schemeClr val="bg1"/>
                </a:solidFill>
              </a:rPr>
              <a:t>具有如下特征：</a:t>
            </a:r>
            <a:endParaRPr lang="en-US" altLang="zh-CN" sz="1900" b="1" dirty="0" smtClean="0">
              <a:solidFill>
                <a:schemeClr val="bg1"/>
              </a:solidFill>
            </a:endParaRPr>
          </a:p>
          <a:p>
            <a:pPr lvl="2"/>
            <a:r>
              <a:rPr lang="zh-CN" altLang="en-US" sz="2100" dirty="0">
                <a:solidFill>
                  <a:schemeClr val="bg1"/>
                </a:solidFill>
              </a:rPr>
              <a:t>以用户为中心进行设计</a:t>
            </a:r>
            <a:endParaRPr lang="en-US" altLang="zh-CN" sz="2100" dirty="0">
              <a:solidFill>
                <a:schemeClr val="bg1"/>
              </a:solidFill>
            </a:endParaRPr>
          </a:p>
          <a:p>
            <a:pPr lvl="2"/>
            <a:r>
              <a:rPr lang="zh-CN" altLang="en-US" sz="2100" dirty="0">
                <a:solidFill>
                  <a:schemeClr val="bg1"/>
                </a:solidFill>
              </a:rPr>
              <a:t>大量内容由用户产生</a:t>
            </a:r>
            <a:r>
              <a:rPr lang="en-US" altLang="zh-CN" sz="2100" dirty="0">
                <a:solidFill>
                  <a:schemeClr val="bg1"/>
                </a:solidFill>
              </a:rPr>
              <a:t>(</a:t>
            </a:r>
            <a:r>
              <a:rPr lang="zh-CN" altLang="en-US" sz="2100" dirty="0">
                <a:solidFill>
                  <a:schemeClr val="bg1"/>
                </a:solidFill>
              </a:rPr>
              <a:t>如标签</a:t>
            </a:r>
            <a:r>
              <a:rPr lang="en-US" altLang="zh-CN" sz="2100" dirty="0">
                <a:solidFill>
                  <a:schemeClr val="bg1"/>
                </a:solidFill>
              </a:rPr>
              <a:t>)</a:t>
            </a:r>
          </a:p>
          <a:p>
            <a:pPr lvl="2"/>
            <a:r>
              <a:rPr lang="zh-CN" altLang="en-US" sz="2100" dirty="0">
                <a:solidFill>
                  <a:schemeClr val="bg1"/>
                </a:solidFill>
              </a:rPr>
              <a:t>存在大量社会网络和在线社区</a:t>
            </a:r>
            <a:endParaRPr lang="en-US" altLang="zh-CN" sz="2100" dirty="0">
              <a:solidFill>
                <a:schemeClr val="bg1"/>
              </a:solidFill>
            </a:endParaRPr>
          </a:p>
          <a:p>
            <a:pPr lvl="1"/>
            <a:endParaRPr lang="zh-CN" altLang="en-US" dirty="0">
              <a:solidFill>
                <a:schemeClr val="bg1"/>
              </a:solidFill>
            </a:endParaRPr>
          </a:p>
        </p:txBody>
      </p:sp>
      <p:pic>
        <p:nvPicPr>
          <p:cNvPr id="1025" name="Picture 1" descr="C:\Users\Administrator\AppData\Roaming\Tencent\Users\378909347\QQ\WinTemp\RichOle\UU84Q52@GT5_3}O%KJ)0V$J.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546" y="1196754"/>
            <a:ext cx="3435872" cy="2382013"/>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529293" y="3617932"/>
            <a:ext cx="2232249" cy="23762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nvGrpSpPr>
          <p:cNvPr id="2" name="组合 11"/>
          <p:cNvGrpSpPr/>
          <p:nvPr/>
        </p:nvGrpSpPr>
        <p:grpSpPr>
          <a:xfrm>
            <a:off x="3923556" y="1214775"/>
            <a:ext cx="4824536" cy="2404864"/>
            <a:chOff x="3923556" y="1214773"/>
            <a:chExt cx="4824536" cy="2404864"/>
          </a:xfrm>
        </p:grpSpPr>
        <p:sp>
          <p:nvSpPr>
            <p:cNvPr id="11" name="矩形 10"/>
            <p:cNvSpPr/>
            <p:nvPr/>
          </p:nvSpPr>
          <p:spPr>
            <a:xfrm>
              <a:off x="3923556" y="1214773"/>
              <a:ext cx="4824536" cy="2376264"/>
            </a:xfrm>
            <a:prstGeom prst="rect">
              <a:avLst/>
            </a:prstGeom>
            <a:solidFill>
              <a:srgbClr val="B63E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86"/>
              <a:endParaRPr lang="zh-CN" altLang="en-US" dirty="0">
                <a:solidFill>
                  <a:prstClr val="white"/>
                </a:solidFill>
              </a:endParaRPr>
            </a:p>
          </p:txBody>
        </p:sp>
        <p:sp>
          <p:nvSpPr>
            <p:cNvPr id="9" name="内容占位符 2"/>
            <p:cNvSpPr txBox="1">
              <a:spLocks/>
            </p:cNvSpPr>
            <p:nvPr/>
          </p:nvSpPr>
          <p:spPr>
            <a:xfrm>
              <a:off x="3923556" y="1286781"/>
              <a:ext cx="4752900" cy="2332856"/>
            </a:xfrm>
            <a:prstGeom prst="rect">
              <a:avLst/>
            </a:prstGeom>
          </p:spPr>
          <p:txBody>
            <a:bodyPr vert="horz" lIns="91440" tIns="45720" rIns="91440" bIns="45720" rtlCol="0">
              <a:normAutofit fontScale="92500"/>
            </a:bodyPr>
            <a:lstStyle/>
            <a:p>
              <a:pPr marL="742776" lvl="1" indent="-285684" defTabSz="914186">
                <a:spcBef>
                  <a:spcPct val="20000"/>
                </a:spcBef>
                <a:buFont typeface="Arial" pitchFamily="34" charset="0"/>
                <a:buChar char="–"/>
                <a:defRPr/>
              </a:pPr>
              <a:r>
                <a:rPr lang="en-US" altLang="zh-CN" sz="2300" b="1" dirty="0" smtClean="0">
                  <a:solidFill>
                    <a:prstClr val="white"/>
                  </a:solidFill>
                </a:rPr>
                <a:t>Web2.0</a:t>
              </a:r>
              <a:r>
                <a:rPr lang="zh-CN" altLang="en-US" sz="2300" b="1" dirty="0" smtClean="0">
                  <a:solidFill>
                    <a:prstClr val="white"/>
                  </a:solidFill>
                </a:rPr>
                <a:t>时代</a:t>
              </a:r>
              <a:r>
                <a:rPr lang="en-US" altLang="zh-CN" sz="2300" b="1" dirty="0" smtClean="0">
                  <a:solidFill>
                    <a:prstClr val="white"/>
                  </a:solidFill>
                </a:rPr>
                <a:t>,</a:t>
              </a:r>
              <a:r>
                <a:rPr lang="zh-CN" altLang="en-US" sz="2300" b="1" dirty="0" smtClean="0">
                  <a:solidFill>
                    <a:prstClr val="white"/>
                  </a:solidFill>
                </a:rPr>
                <a:t> 以人为本</a:t>
              </a:r>
              <a:endParaRPr lang="en-US" altLang="zh-CN" sz="2300" b="1" dirty="0" smtClean="0">
                <a:solidFill>
                  <a:prstClr val="white"/>
                </a:solidFill>
              </a:endParaRPr>
            </a:p>
            <a:p>
              <a:pPr marL="1142733" lvl="2" indent="-228546" defTabSz="914186">
                <a:spcBef>
                  <a:spcPct val="20000"/>
                </a:spcBef>
                <a:buFont typeface="Arial" pitchFamily="34" charset="0"/>
                <a:buChar char="•"/>
                <a:defRPr/>
              </a:pPr>
              <a:r>
                <a:rPr lang="zh-CN" altLang="en-US" sz="2100" dirty="0" smtClean="0">
                  <a:solidFill>
                    <a:prstClr val="white"/>
                  </a:solidFill>
                </a:rPr>
                <a:t>人，可以加入社区</a:t>
              </a:r>
              <a:endParaRPr lang="en-US" altLang="zh-CN" sz="2100" dirty="0" smtClean="0">
                <a:solidFill>
                  <a:prstClr val="white"/>
                </a:solidFill>
              </a:endParaRPr>
            </a:p>
            <a:p>
              <a:pPr marL="1142733" lvl="2" indent="-228546" defTabSz="914186">
                <a:spcBef>
                  <a:spcPct val="20000"/>
                </a:spcBef>
                <a:buFont typeface="Arial" pitchFamily="34" charset="0"/>
                <a:buChar char="•"/>
                <a:defRPr/>
              </a:pPr>
              <a:r>
                <a:rPr lang="zh-CN" altLang="en-US" sz="2100" dirty="0" smtClean="0">
                  <a:solidFill>
                    <a:prstClr val="white"/>
                  </a:solidFill>
                </a:rPr>
                <a:t>人，可以在社会网络中联系</a:t>
              </a:r>
              <a:endParaRPr lang="en-US" altLang="zh-CN" sz="2100" dirty="0" smtClean="0">
                <a:solidFill>
                  <a:prstClr val="white"/>
                </a:solidFill>
              </a:endParaRPr>
            </a:p>
            <a:p>
              <a:pPr marL="1142733" lvl="2" indent="-228546" defTabSz="914186">
                <a:spcBef>
                  <a:spcPct val="20000"/>
                </a:spcBef>
                <a:buFont typeface="Arial" pitchFamily="34" charset="0"/>
                <a:buChar char="•"/>
                <a:defRPr/>
              </a:pPr>
              <a:r>
                <a:rPr lang="zh-CN" altLang="en-US" sz="2100" dirty="0" smtClean="0">
                  <a:solidFill>
                    <a:prstClr val="white"/>
                  </a:solidFill>
                </a:rPr>
                <a:t>人，可以在维基微博上创建内容</a:t>
              </a:r>
              <a:endParaRPr lang="en-US" altLang="zh-CN" sz="2100" dirty="0" smtClean="0">
                <a:solidFill>
                  <a:prstClr val="white"/>
                </a:solidFill>
              </a:endParaRPr>
            </a:p>
            <a:p>
              <a:pPr marL="1142733" lvl="2" indent="-228546" defTabSz="914186">
                <a:spcBef>
                  <a:spcPct val="20000"/>
                </a:spcBef>
                <a:buFont typeface="Arial" pitchFamily="34" charset="0"/>
                <a:buChar char="•"/>
                <a:defRPr/>
              </a:pPr>
              <a:r>
                <a:rPr lang="zh-CN" altLang="en-US" sz="2100" dirty="0" smtClean="0">
                  <a:solidFill>
                    <a:prstClr val="white"/>
                  </a:solidFill>
                </a:rPr>
                <a:t>人，对内容进行标记评论或打分</a:t>
              </a:r>
              <a:endParaRPr lang="zh-CN" altLang="en-US" sz="3200" dirty="0" smtClean="0">
                <a:solidFill>
                  <a:prstClr val="white"/>
                </a:solidFill>
              </a:endParaRPr>
            </a:p>
            <a:p>
              <a:pPr marL="1142733" lvl="2" indent="-228546" defTabSz="914186">
                <a:spcBef>
                  <a:spcPct val="20000"/>
                </a:spcBef>
                <a:buFont typeface="Arial" pitchFamily="34" charset="0"/>
                <a:buChar char="•"/>
                <a:defRPr/>
              </a:pPr>
              <a:endParaRPr lang="en-US" altLang="zh-CN" sz="2400" dirty="0" smtClean="0">
                <a:solidFill>
                  <a:prstClr val="white"/>
                </a:solidFill>
              </a:endParaRPr>
            </a:p>
            <a:p>
              <a:pPr marL="742776" lvl="1" indent="-285684" defTabSz="914186">
                <a:spcBef>
                  <a:spcPct val="20000"/>
                </a:spcBef>
                <a:buFont typeface="Arial" pitchFamily="34" charset="0"/>
                <a:buChar char="–"/>
                <a:defRPr/>
              </a:pPr>
              <a:endParaRPr lang="zh-CN" altLang="en-US" sz="2800" dirty="0">
                <a:solidFill>
                  <a:prstClr val="white"/>
                </a:solidFill>
              </a:endParaRPr>
            </a:p>
          </p:txBody>
        </p:sp>
      </p:grpSp>
      <p:sp>
        <p:nvSpPr>
          <p:cNvPr id="10" name="矩形 9"/>
          <p:cNvSpPr/>
          <p:nvPr/>
        </p:nvSpPr>
        <p:spPr>
          <a:xfrm rot="1216113">
            <a:off x="7424625" y="1079622"/>
            <a:ext cx="1495922" cy="523220"/>
          </a:xfrm>
          <a:prstGeom prst="rect">
            <a:avLst/>
          </a:prstGeom>
          <a:solidFill>
            <a:schemeClr val="bg1">
              <a:lumMod val="65000"/>
            </a:schemeClr>
          </a:solidFill>
        </p:spPr>
        <p:txBody>
          <a:bodyPr wrap="none" lIns="91418" tIns="45709" rIns="91418" bIns="45709">
            <a:spAutoFit/>
          </a:bodyPr>
          <a:lstStyle/>
          <a:p>
            <a:pPr defTabSz="914186"/>
            <a:r>
              <a:rPr lang="en-US" altLang="zh-CN" sz="2800" b="1" dirty="0" smtClean="0">
                <a:solidFill>
                  <a:srgbClr val="B63E25"/>
                </a:solidFill>
              </a:rPr>
              <a:t>Web 2.0 </a:t>
            </a:r>
            <a:endParaRPr lang="zh-CN" altLang="en-US" sz="2800" dirty="0">
              <a:solidFill>
                <a:srgbClr val="B63E25"/>
              </a:solidFill>
            </a:endParaRPr>
          </a:p>
        </p:txBody>
      </p:sp>
      <p:sp>
        <p:nvSpPr>
          <p:cNvPr id="14" name="矩形 13"/>
          <p:cNvSpPr/>
          <p:nvPr/>
        </p:nvSpPr>
        <p:spPr>
          <a:xfrm rot="1053754">
            <a:off x="-7493" y="5628681"/>
            <a:ext cx="2278123" cy="457390"/>
          </a:xfrm>
          <a:prstGeom prst="rect">
            <a:avLst/>
          </a:prstGeom>
          <a:solidFill>
            <a:schemeClr val="bg1">
              <a:lumMod val="65000"/>
            </a:schemeClr>
          </a:solidFill>
        </p:spPr>
        <p:txBody>
          <a:bodyPr wrap="none" lIns="91418" tIns="45709" rIns="91418" bIns="45709">
            <a:spAutoFit/>
          </a:bodyPr>
          <a:lstStyle/>
          <a:p>
            <a:pPr defTabSz="914186"/>
            <a:r>
              <a:rPr lang="en-US" altLang="zh-CN" sz="2400" b="1" dirty="0" smtClean="0">
                <a:solidFill>
                  <a:srgbClr val="B63E25"/>
                </a:solidFill>
              </a:rPr>
              <a:t>Social Networks</a:t>
            </a:r>
            <a:endParaRPr lang="zh-CN" altLang="en-US" sz="2400" b="1" dirty="0">
              <a:solidFill>
                <a:srgbClr val="B63E25"/>
              </a:solidFill>
            </a:endParaRPr>
          </a:p>
        </p:txBody>
      </p:sp>
      <p:sp>
        <p:nvSpPr>
          <p:cNvPr id="15" name="矩形 14"/>
          <p:cNvSpPr/>
          <p:nvPr/>
        </p:nvSpPr>
        <p:spPr>
          <a:xfrm rot="1194328">
            <a:off x="7625168" y="731790"/>
            <a:ext cx="1140332" cy="369310"/>
          </a:xfrm>
          <a:prstGeom prst="rect">
            <a:avLst/>
          </a:prstGeom>
        </p:spPr>
        <p:txBody>
          <a:bodyPr wrap="none" lIns="91418" tIns="45709" rIns="91418" bIns="45709">
            <a:spAutoFit/>
          </a:bodyPr>
          <a:lstStyle/>
          <a:p>
            <a:pPr defTabSz="914186"/>
            <a:r>
              <a:rPr lang="en-US" altLang="zh-CN" dirty="0" smtClean="0">
                <a:solidFill>
                  <a:prstClr val="white">
                    <a:lumMod val="75000"/>
                  </a:prstClr>
                </a:solidFill>
              </a:rPr>
              <a:t>Oreiley 03</a:t>
            </a:r>
            <a:endParaRPr lang="zh-CN" altLang="en-US" dirty="0">
              <a:solidFill>
                <a:prstClr val="white">
                  <a:lumMod val="75000"/>
                </a:prstClr>
              </a:solidFill>
            </a:endParaRPr>
          </a:p>
        </p:txBody>
      </p:sp>
    </p:spTree>
    <p:extLst>
      <p:ext uri="{BB962C8B-B14F-4D97-AF65-F5344CB8AC3E}">
        <p14:creationId xmlns:p14="http://schemas.microsoft.com/office/powerpoint/2010/main" xmlns="" val="226571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025"/>
                                        </p:tgtEl>
                                        <p:attrNameLst>
                                          <p:attrName>style.visibility</p:attrName>
                                        </p:attrNameLst>
                                      </p:cBhvr>
                                      <p:to>
                                        <p:strVal val="visible"/>
                                      </p:to>
                                    </p:set>
                                    <p:animEffect transition="in" filter="slide(fromLeft)">
                                      <p:cBhvr>
                                        <p:cTn id="7" dur="500"/>
                                        <p:tgtEl>
                                          <p:spTgt spid="1025"/>
                                        </p:tgtEl>
                                      </p:cBhvr>
                                    </p:animEffect>
                                  </p:childTnLst>
                                </p:cTn>
                              </p:par>
                              <p:par>
                                <p:cTn id="8" presetID="12" presetClass="entr" presetSubtype="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Right)">
                                      <p:cBhvr>
                                        <p:cTn id="10" dur="500"/>
                                        <p:tgtEl>
                                          <p:spTgt spid="2"/>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lide(fromLeft)">
                                      <p:cBhvr>
                                        <p:cTn id="13" dur="500"/>
                                        <p:tgtEl>
                                          <p:spTgt spid="13"/>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slide(fromLeft)">
                                      <p:cBhvr>
                                        <p:cTn id="16" dur="500"/>
                                        <p:tgtEl>
                                          <p:spTgt spid="3">
                                            <p:txEl>
                                              <p:pRg st="0" end="0"/>
                                            </p:txEl>
                                          </p:spTgt>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slide(fromLeft)">
                                      <p:cBhvr>
                                        <p:cTn id="19" dur="500"/>
                                        <p:tgtEl>
                                          <p:spTgt spid="3">
                                            <p:txEl>
                                              <p:pRg st="1" end="1"/>
                                            </p:txEl>
                                          </p:spTgt>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lide(fromLeft)">
                                      <p:cBhvr>
                                        <p:cTn id="22" dur="500"/>
                                        <p:tgtEl>
                                          <p:spTgt spid="3">
                                            <p:txEl>
                                              <p:pRg st="2" end="2"/>
                                            </p:txEl>
                                          </p:spTgt>
                                        </p:tgtEl>
                                      </p:cBhvr>
                                    </p:animEffect>
                                  </p:childTnLst>
                                </p:cTn>
                              </p:par>
                              <p:par>
                                <p:cTn id="23" presetID="12" presetClass="entr" presetSubtype="8"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slide(fromLeft)">
                                      <p:cBhvr>
                                        <p:cTn id="25" dur="500"/>
                                        <p:tgtEl>
                                          <p:spTgt spid="3">
                                            <p:txEl>
                                              <p:pRg st="3" end="3"/>
                                            </p:txEl>
                                          </p:spTgt>
                                        </p:tgtEl>
                                      </p:cBhvr>
                                    </p:animEffect>
                                  </p:childTnLst>
                                </p:cTn>
                              </p:par>
                              <p:par>
                                <p:cTn id="26" presetID="12" presetClass="entr" presetSubtype="8"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slide(fromLeft)">
                                      <p:cBhvr>
                                        <p:cTn id="28" dur="500"/>
                                        <p:tgtEl>
                                          <p:spTgt spid="3">
                                            <p:txEl>
                                              <p:pRg st="4" end="4"/>
                                            </p:txEl>
                                          </p:spTgt>
                                        </p:tgtEl>
                                      </p:cBhvr>
                                    </p:animEffect>
                                  </p:childTnLst>
                                </p:cTn>
                              </p:par>
                              <p:par>
                                <p:cTn id="29" presetID="12" presetClass="entr" presetSubtype="2" fill="hold" nodeType="with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slide(fromRight)">
                                      <p:cBhvr>
                                        <p:cTn id="31" dur="500"/>
                                        <p:tgtEl>
                                          <p:spTgt spid="102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build="p"/>
      <p:bldP spid="10" grpId="0" animBg="1"/>
      <p:bldP spid="14" grpId="0" animBg="1"/>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idx="4294967295"/>
          </p:nvPr>
        </p:nvSpPr>
        <p:spPr>
          <a:xfrm>
            <a:off x="832048" y="227013"/>
            <a:ext cx="7772400" cy="765175"/>
          </a:xfrm>
        </p:spPr>
        <p:txBody>
          <a:bodyPr>
            <a:normAutofit fontScale="90000"/>
          </a:bodyPr>
          <a:lstStyle/>
          <a:p>
            <a:pPr>
              <a:tabLst>
                <a:tab pos="0" algn="l"/>
                <a:tab pos="914186" algn="l"/>
                <a:tab pos="1828373" algn="l"/>
                <a:tab pos="2742558" algn="l"/>
                <a:tab pos="3656744" algn="l"/>
                <a:tab pos="4570930" algn="l"/>
                <a:tab pos="5485118" algn="l"/>
                <a:tab pos="6399303" algn="l"/>
                <a:tab pos="7313490" algn="l"/>
                <a:tab pos="8227675" algn="l"/>
                <a:tab pos="9141862" algn="l"/>
                <a:tab pos="10056048" algn="l"/>
              </a:tabLst>
            </a:pPr>
            <a:r>
              <a:rPr lang="en-GB" dirty="0" smtClean="0"/>
              <a:t>Links</a:t>
            </a:r>
            <a:r>
              <a:rPr lang="zh-CN" altLang="en-US" dirty="0" smtClean="0"/>
              <a:t> </a:t>
            </a:r>
            <a:r>
              <a:rPr lang="en-US" altLang="zh-CN" dirty="0" smtClean="0"/>
              <a:t>Prediction</a:t>
            </a:r>
            <a:r>
              <a:rPr lang="en-GB" dirty="0" smtClean="0"/>
              <a:t> in Social Networks</a:t>
            </a:r>
          </a:p>
        </p:txBody>
      </p:sp>
      <p:sp>
        <p:nvSpPr>
          <p:cNvPr id="18434" name="Rectangle 2"/>
          <p:cNvSpPr>
            <a:spLocks noGrp="1" noChangeArrowheads="1"/>
          </p:cNvSpPr>
          <p:nvPr>
            <p:ph idx="4294967295"/>
          </p:nvPr>
        </p:nvSpPr>
        <p:spPr>
          <a:xfrm>
            <a:off x="0" y="1066802"/>
            <a:ext cx="8153400" cy="4041775"/>
          </a:xfrm>
        </p:spPr>
        <p:txBody>
          <a:bodyPr/>
          <a:lstStyle/>
          <a:p>
            <a:pPr marL="339646" indent="-339646">
              <a:spcBef>
                <a:spcPts val="600"/>
              </a:spcBef>
              <a:tabLst>
                <a:tab pos="909426" algn="l"/>
                <a:tab pos="1823612" algn="l"/>
                <a:tab pos="2737798" algn="l"/>
                <a:tab pos="3651984" algn="l"/>
                <a:tab pos="4566170" algn="l"/>
                <a:tab pos="5480356" algn="l"/>
                <a:tab pos="6394543" algn="l"/>
                <a:tab pos="7308728" algn="l"/>
                <a:tab pos="8222915" algn="l"/>
                <a:tab pos="9137101" algn="l"/>
                <a:tab pos="10051287" algn="l"/>
              </a:tabLst>
            </a:pPr>
            <a:r>
              <a:rPr lang="en-GB" sz="2800" dirty="0" smtClean="0"/>
              <a:t>A </a:t>
            </a:r>
            <a:r>
              <a:rPr lang="en-GB" sz="2800" b="1" dirty="0" smtClean="0"/>
              <a:t>social network</a:t>
            </a:r>
            <a:r>
              <a:rPr lang="en-GB" sz="2800" dirty="0" smtClean="0"/>
              <a:t> is a social structure of people, linked(directly or indirectly) to each other through a common relation or interest</a:t>
            </a:r>
          </a:p>
          <a:p>
            <a:pPr marL="339646" indent="-339646">
              <a:spcBef>
                <a:spcPts val="600"/>
              </a:spcBef>
              <a:tabLst>
                <a:tab pos="909426" algn="l"/>
                <a:tab pos="1823612" algn="l"/>
                <a:tab pos="2737798" algn="l"/>
                <a:tab pos="3651984" algn="l"/>
                <a:tab pos="4566170" algn="l"/>
                <a:tab pos="5480356" algn="l"/>
                <a:tab pos="6394543" algn="l"/>
                <a:tab pos="7308728" algn="l"/>
                <a:tab pos="8222915" algn="l"/>
                <a:tab pos="9137101" algn="l"/>
                <a:tab pos="10051287" algn="l"/>
              </a:tabLst>
            </a:pPr>
            <a:r>
              <a:rPr lang="en-US" altLang="zh-CN" sz="2800" b="1" dirty="0" smtClean="0"/>
              <a:t>Predict</a:t>
            </a:r>
            <a:r>
              <a:rPr lang="zh-CN" altLang="en-US" sz="2800" b="1" dirty="0" smtClean="0"/>
              <a:t> </a:t>
            </a:r>
            <a:r>
              <a:rPr lang="en-GB" sz="2800" b="1" dirty="0" smtClean="0"/>
              <a:t>Links </a:t>
            </a:r>
            <a:r>
              <a:rPr lang="en-US" altLang="zh-CN" sz="2800" b="1" dirty="0" smtClean="0"/>
              <a:t>between</a:t>
            </a:r>
            <a:r>
              <a:rPr lang="zh-CN" altLang="en-US" sz="2800" b="1" dirty="0" smtClean="0"/>
              <a:t> </a:t>
            </a:r>
            <a:r>
              <a:rPr lang="en-US" altLang="zh-CN" sz="2800" b="1" dirty="0" smtClean="0"/>
              <a:t>users</a:t>
            </a:r>
            <a:endParaRPr lang="en-GB" sz="2800" dirty="0" smtClean="0"/>
          </a:p>
          <a:p>
            <a:pPr marL="739601" lvl="1" indent="-339646">
              <a:spcBef>
                <a:spcPts val="600"/>
              </a:spcBef>
              <a:tabLst>
                <a:tab pos="909426" algn="l"/>
                <a:tab pos="1823612" algn="l"/>
                <a:tab pos="2737798" algn="l"/>
                <a:tab pos="3651984" algn="l"/>
                <a:tab pos="4566170" algn="l"/>
                <a:tab pos="5480356" algn="l"/>
                <a:tab pos="6394543" algn="l"/>
                <a:tab pos="7308728" algn="l"/>
                <a:tab pos="8222915" algn="l"/>
                <a:tab pos="9137101" algn="l"/>
                <a:tab pos="10051287" algn="l"/>
              </a:tabLst>
            </a:pPr>
            <a:r>
              <a:rPr lang="en-US" sz="2400" dirty="0" smtClean="0"/>
              <a:t>Like, dislike</a:t>
            </a:r>
          </a:p>
          <a:p>
            <a:pPr marL="739601" lvl="1" indent="-339646">
              <a:spcBef>
                <a:spcPts val="600"/>
              </a:spcBef>
              <a:tabLst>
                <a:tab pos="909426" algn="l"/>
                <a:tab pos="1823612" algn="l"/>
                <a:tab pos="2737798" algn="l"/>
                <a:tab pos="3651984" algn="l"/>
                <a:tab pos="4566170" algn="l"/>
                <a:tab pos="5480356" algn="l"/>
                <a:tab pos="6394543" algn="l"/>
                <a:tab pos="7308728" algn="l"/>
                <a:tab pos="8222915" algn="l"/>
                <a:tab pos="9137101" algn="l"/>
                <a:tab pos="10051287" algn="l"/>
              </a:tabLst>
            </a:pPr>
            <a:r>
              <a:rPr lang="en-US" sz="2400" dirty="0" smtClean="0"/>
              <a:t>Friends, classmates, etc.</a:t>
            </a:r>
            <a:endParaRPr lang="en-GB" sz="2400" dirty="0" smtClean="0"/>
          </a:p>
        </p:txBody>
      </p:sp>
      <p:sp>
        <p:nvSpPr>
          <p:cNvPr id="6" name="Date Placeholder 3"/>
          <p:cNvSpPr>
            <a:spLocks noGrp="1"/>
          </p:cNvSpPr>
          <p:nvPr>
            <p:ph type="dt" sz="quarter" idx="4294967295"/>
          </p:nvPr>
        </p:nvSpPr>
        <p:spPr>
          <a:xfrm>
            <a:off x="0" y="6356350"/>
            <a:ext cx="2133600" cy="365125"/>
          </a:xfrm>
        </p:spPr>
        <p:txBody>
          <a:bodyPr/>
          <a:lstStyle/>
          <a:p>
            <a:pPr>
              <a:defRPr/>
            </a:pPr>
            <a:fld id="{BFC97576-870E-4258-BF2E-4E68C4ACEB1A}" type="datetime1">
              <a:rPr lang="zh-CN" altLang="en-US" smtClean="0">
                <a:solidFill>
                  <a:prstClr val="black">
                    <a:tint val="75000"/>
                  </a:prstClr>
                </a:solidFill>
              </a:rPr>
              <a:pPr>
                <a:defRPr/>
              </a:pPr>
              <a:t>2018/5/16</a:t>
            </a:fld>
            <a:endParaRPr lang="en-GB">
              <a:solidFill>
                <a:prstClr val="black">
                  <a:tint val="75000"/>
                </a:prstClr>
              </a:solidFill>
            </a:endParaRPr>
          </a:p>
        </p:txBody>
      </p:sp>
      <p:sp>
        <p:nvSpPr>
          <p:cNvPr id="8" name="Slide Number Placeholder 5"/>
          <p:cNvSpPr>
            <a:spLocks noGrp="1"/>
          </p:cNvSpPr>
          <p:nvPr>
            <p:ph type="sldNum" sz="quarter" idx="4294967295"/>
          </p:nvPr>
        </p:nvSpPr>
        <p:spPr>
          <a:xfrm>
            <a:off x="7010400" y="6356350"/>
            <a:ext cx="2133600" cy="365125"/>
          </a:xfrm>
        </p:spPr>
        <p:txBody>
          <a:bodyPr/>
          <a:lstStyle/>
          <a:p>
            <a:pPr>
              <a:defRPr/>
            </a:pPr>
            <a:fld id="{2A311C60-6D9F-41C4-B798-5721066062B1}" type="slidenum">
              <a:rPr lang="en-GB">
                <a:solidFill>
                  <a:prstClr val="black">
                    <a:tint val="75000"/>
                  </a:prstClr>
                </a:solidFill>
              </a:rPr>
              <a:pPr>
                <a:defRPr/>
              </a:pPr>
              <a:t>30</a:t>
            </a:fld>
            <a:endParaRPr lang="en-GB">
              <a:solidFill>
                <a:prstClr val="black">
                  <a:tint val="75000"/>
                </a:prstClr>
              </a:solidFill>
            </a:endParaRPr>
          </a:p>
        </p:txBody>
      </p:sp>
      <p:pic>
        <p:nvPicPr>
          <p:cNvPr id="18437" name="Picture 2"/>
          <p:cNvPicPr>
            <a:picLocks noChangeAspect="1"/>
          </p:cNvPicPr>
          <p:nvPr/>
        </p:nvPicPr>
        <p:blipFill>
          <a:blip r:embed="rId3" cstate="print"/>
          <a:srcRect/>
          <a:stretch>
            <a:fillRect/>
          </a:stretch>
        </p:blipFill>
        <p:spPr bwMode="auto">
          <a:xfrm>
            <a:off x="5226050" y="3108325"/>
            <a:ext cx="2857500" cy="2857500"/>
          </a:xfrm>
          <a:prstGeom prst="rect">
            <a:avLst/>
          </a:prstGeom>
          <a:noFill/>
          <a:ln w="9525">
            <a:noFill/>
            <a:miter lim="800000"/>
            <a:headEnd/>
            <a:tailEnd/>
          </a:ln>
        </p:spPr>
      </p:pic>
      <p:pic>
        <p:nvPicPr>
          <p:cNvPr id="18438" name="Picture 4"/>
          <p:cNvPicPr>
            <a:picLocks noChangeAspect="1"/>
          </p:cNvPicPr>
          <p:nvPr/>
        </p:nvPicPr>
        <p:blipFill>
          <a:blip r:embed="rId4" cstate="print"/>
          <a:srcRect/>
          <a:stretch>
            <a:fillRect/>
          </a:stretch>
        </p:blipFill>
        <p:spPr bwMode="auto">
          <a:xfrm>
            <a:off x="1766890" y="4432301"/>
            <a:ext cx="2776537" cy="1805012"/>
          </a:xfrm>
          <a:prstGeom prst="rect">
            <a:avLst/>
          </a:prstGeom>
          <a:noFill/>
          <a:ln w="9525">
            <a:noFill/>
            <a:miter lim="800000"/>
            <a:headEnd/>
            <a:tailEnd/>
          </a:ln>
        </p:spPr>
      </p:pic>
      <p:sp>
        <p:nvSpPr>
          <p:cNvPr id="9" name="TextBox 8"/>
          <p:cNvSpPr txBox="1"/>
          <p:nvPr/>
        </p:nvSpPr>
        <p:spPr>
          <a:xfrm>
            <a:off x="7596338" y="6309320"/>
            <a:ext cx="1368152" cy="369332"/>
          </a:xfrm>
          <a:prstGeom prst="rect">
            <a:avLst/>
          </a:prstGeom>
          <a:noFill/>
        </p:spPr>
        <p:txBody>
          <a:bodyPr wrap="square" lIns="91418" tIns="45709" rIns="91418" bIns="45709" rtlCol="0">
            <a:spAutoFit/>
          </a:bodyPr>
          <a:lstStyle/>
          <a:p>
            <a:pPr defTabSz="914186"/>
            <a:r>
              <a:rPr lang="en-US" altLang="zh-CN" dirty="0" smtClean="0">
                <a:solidFill>
                  <a:prstClr val="black"/>
                </a:solidFill>
              </a:rPr>
              <a:t>Yang </a:t>
            </a:r>
            <a:r>
              <a:rPr lang="en-US" altLang="zh-CN" dirty="0" err="1" smtClean="0">
                <a:solidFill>
                  <a:prstClr val="black"/>
                </a:solidFill>
              </a:rPr>
              <a:t>Qiang</a:t>
            </a:r>
            <a:endParaRPr lang="zh-CN" altLang="en-US" dirty="0">
              <a:solidFill>
                <a:prstClr val="black"/>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rtlCol="0">
            <a:normAutofit/>
          </a:bodyPr>
          <a:lstStyle/>
          <a:p>
            <a:pPr>
              <a:defRPr/>
            </a:pPr>
            <a:r>
              <a:rPr lang="en-US" dirty="0" smtClean="0"/>
              <a:t>Link</a:t>
            </a:r>
            <a:r>
              <a:rPr lang="en-US" dirty="0"/>
              <a:t> </a:t>
            </a:r>
            <a:r>
              <a:rPr lang="en-US" dirty="0" smtClean="0"/>
              <a:t>Prediction in </a:t>
            </a:r>
            <a:r>
              <a:rPr lang="en-US" dirty="0" err="1" smtClean="0"/>
              <a:t>Rec</a:t>
            </a:r>
            <a:r>
              <a:rPr lang="en-US" dirty="0" smtClean="0"/>
              <a:t>  </a:t>
            </a:r>
            <a:r>
              <a:rPr lang="en-US" dirty="0"/>
              <a:t>Systems</a:t>
            </a:r>
          </a:p>
        </p:txBody>
      </p:sp>
      <p:sp>
        <p:nvSpPr>
          <p:cNvPr id="22530" name="Content Placeholder 2"/>
          <p:cNvSpPr>
            <a:spLocks noGrp="1"/>
          </p:cNvSpPr>
          <p:nvPr>
            <p:ph idx="4294967295"/>
          </p:nvPr>
        </p:nvSpPr>
        <p:spPr>
          <a:xfrm>
            <a:off x="0" y="1600202"/>
            <a:ext cx="8229600" cy="4525963"/>
          </a:xfrm>
        </p:spPr>
        <p:txBody>
          <a:bodyPr/>
          <a:lstStyle/>
          <a:p>
            <a:r>
              <a:rPr lang="en-US" dirty="0" smtClean="0"/>
              <a:t>Users and items form a </a:t>
            </a:r>
            <a:r>
              <a:rPr lang="en-US" dirty="0" smtClean="0">
                <a:solidFill>
                  <a:srgbClr val="0070C0"/>
                </a:solidFill>
              </a:rPr>
              <a:t>bipartite-network</a:t>
            </a:r>
          </a:p>
          <a:p>
            <a:r>
              <a:rPr lang="en-US" dirty="0" smtClean="0"/>
              <a:t>Predict links between users and items</a:t>
            </a:r>
          </a:p>
          <a:p>
            <a:endParaRPr lang="en-US" dirty="0" smtClean="0"/>
          </a:p>
          <a:p>
            <a:endParaRPr lang="en-US" dirty="0" smtClean="0"/>
          </a:p>
        </p:txBody>
      </p:sp>
      <p:sp>
        <p:nvSpPr>
          <p:cNvPr id="4" name="Slide Number Placeholder 3"/>
          <p:cNvSpPr>
            <a:spLocks noGrp="1"/>
          </p:cNvSpPr>
          <p:nvPr>
            <p:ph type="sldNum" sz="quarter" idx="4294967295"/>
          </p:nvPr>
        </p:nvSpPr>
        <p:spPr>
          <a:xfrm>
            <a:off x="7010400" y="6356350"/>
            <a:ext cx="2133600" cy="365125"/>
          </a:xfrm>
        </p:spPr>
        <p:txBody>
          <a:bodyPr/>
          <a:lstStyle/>
          <a:p>
            <a:pPr>
              <a:defRPr/>
            </a:pPr>
            <a:fld id="{2664985C-E927-4DB9-8A08-3717AD4BA614}" type="slidenum">
              <a:rPr lang="en-US">
                <a:solidFill>
                  <a:prstClr val="black">
                    <a:tint val="75000"/>
                  </a:prstClr>
                </a:solidFill>
              </a:rPr>
              <a:pPr>
                <a:defRPr/>
              </a:pPr>
              <a:t>31</a:t>
            </a:fld>
            <a:endParaRPr lang="en-US">
              <a:solidFill>
                <a:prstClr val="black">
                  <a:tint val="75000"/>
                </a:prstClr>
              </a:solidFill>
            </a:endParaRPr>
          </a:p>
        </p:txBody>
      </p:sp>
      <p:grpSp>
        <p:nvGrpSpPr>
          <p:cNvPr id="3" name="Group 23"/>
          <p:cNvGrpSpPr>
            <a:grpSpLocks/>
          </p:cNvGrpSpPr>
          <p:nvPr/>
        </p:nvGrpSpPr>
        <p:grpSpPr bwMode="auto">
          <a:xfrm>
            <a:off x="1631950" y="3235327"/>
            <a:ext cx="5892378" cy="2929979"/>
            <a:chOff x="2209800" y="2895600"/>
            <a:chExt cx="6276975" cy="3752851"/>
          </a:xfrm>
        </p:grpSpPr>
        <p:pic>
          <p:nvPicPr>
            <p:cNvPr id="22533" name="Picture 2" descr="http://ucanr.org/blogs/wat/blogfiles/571.jpg"/>
            <p:cNvPicPr>
              <a:picLocks noChangeAspect="1" noChangeArrowheads="1"/>
            </p:cNvPicPr>
            <p:nvPr/>
          </p:nvPicPr>
          <p:blipFill>
            <a:blip r:embed="rId2" cstate="print"/>
            <a:srcRect/>
            <a:stretch>
              <a:fillRect/>
            </a:stretch>
          </p:blipFill>
          <p:spPr bwMode="auto">
            <a:xfrm>
              <a:off x="5181600" y="3352800"/>
              <a:ext cx="3305175" cy="3295651"/>
            </a:xfrm>
            <a:prstGeom prst="rect">
              <a:avLst/>
            </a:prstGeom>
            <a:noFill/>
            <a:ln w="9525">
              <a:noFill/>
              <a:miter lim="800000"/>
              <a:headEnd/>
              <a:tailEnd/>
            </a:ln>
          </p:spPr>
        </p:pic>
        <p:pic>
          <p:nvPicPr>
            <p:cNvPr id="22534" name="Picture 4" descr="hot products"/>
            <p:cNvPicPr>
              <a:picLocks noChangeAspect="1" noChangeArrowheads="1"/>
            </p:cNvPicPr>
            <p:nvPr/>
          </p:nvPicPr>
          <p:blipFill>
            <a:blip r:embed="rId3" cstate="print"/>
            <a:srcRect/>
            <a:stretch>
              <a:fillRect/>
            </a:stretch>
          </p:blipFill>
          <p:spPr bwMode="auto">
            <a:xfrm>
              <a:off x="2209800" y="2895600"/>
              <a:ext cx="2209800" cy="3156857"/>
            </a:xfrm>
            <a:prstGeom prst="rect">
              <a:avLst/>
            </a:prstGeom>
            <a:noFill/>
            <a:ln w="9525">
              <a:noFill/>
              <a:miter lim="800000"/>
              <a:headEnd/>
              <a:tailEnd/>
            </a:ln>
          </p:spPr>
        </p:pic>
        <p:cxnSp>
          <p:nvCxnSpPr>
            <p:cNvPr id="5" name="Straight Connector 4"/>
            <p:cNvCxnSpPr/>
            <p:nvPr/>
          </p:nvCxnSpPr>
          <p:spPr>
            <a:xfrm>
              <a:off x="4190535" y="3734039"/>
              <a:ext cx="3277155" cy="1219090"/>
            </a:xfrm>
            <a:prstGeom prst="line">
              <a:avLst/>
            </a:prstGeom>
          </p:spPr>
          <p:style>
            <a:lnRef idx="3">
              <a:schemeClr val="accent5"/>
            </a:lnRef>
            <a:fillRef idx="0">
              <a:schemeClr val="accent5"/>
            </a:fillRef>
            <a:effectRef idx="2">
              <a:schemeClr val="accent5"/>
            </a:effectRef>
            <a:fontRef idx="minor">
              <a:schemeClr val="tx1"/>
            </a:fontRef>
          </p:style>
        </p:cxnSp>
        <p:cxnSp>
          <p:nvCxnSpPr>
            <p:cNvPr id="9" name="Straight Connector 8"/>
            <p:cNvCxnSpPr/>
            <p:nvPr/>
          </p:nvCxnSpPr>
          <p:spPr>
            <a:xfrm flipV="1">
              <a:off x="4343151" y="4953129"/>
              <a:ext cx="3124538" cy="305192"/>
            </a:xfrm>
            <a:prstGeom prst="line">
              <a:avLst/>
            </a:prstGeom>
          </p:spPr>
          <p:style>
            <a:lnRef idx="3">
              <a:schemeClr val="accent5"/>
            </a:lnRef>
            <a:fillRef idx="0">
              <a:schemeClr val="accent5"/>
            </a:fillRef>
            <a:effectRef idx="2">
              <a:schemeClr val="accent5"/>
            </a:effectRef>
            <a:fontRef idx="minor">
              <a:schemeClr val="tx1"/>
            </a:fontRef>
          </p:style>
        </p:cxnSp>
        <p:cxnSp>
          <p:nvCxnSpPr>
            <p:cNvPr id="11" name="Straight Connector 10"/>
            <p:cNvCxnSpPr/>
            <p:nvPr/>
          </p:nvCxnSpPr>
          <p:spPr>
            <a:xfrm>
              <a:off x="2667650" y="4495341"/>
              <a:ext cx="4800039" cy="457788"/>
            </a:xfrm>
            <a:prstGeom prst="line">
              <a:avLst/>
            </a:prstGeom>
          </p:spPr>
          <p:style>
            <a:lnRef idx="3">
              <a:schemeClr val="accent5"/>
            </a:lnRef>
            <a:fillRef idx="0">
              <a:schemeClr val="accent5"/>
            </a:fillRef>
            <a:effectRef idx="2">
              <a:schemeClr val="accent5"/>
            </a:effectRef>
            <a:fontRef idx="minor">
              <a:schemeClr val="tx1"/>
            </a:fontRef>
          </p:style>
        </p:cxnSp>
        <p:cxnSp>
          <p:nvCxnSpPr>
            <p:cNvPr id="14" name="Straight Connector 13"/>
            <p:cNvCxnSpPr/>
            <p:nvPr/>
          </p:nvCxnSpPr>
          <p:spPr>
            <a:xfrm flipV="1">
              <a:off x="3581709" y="4267285"/>
              <a:ext cx="3657877" cy="838439"/>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a:off x="4190535" y="3734039"/>
              <a:ext cx="3049051" cy="533247"/>
            </a:xfrm>
            <a:prstGeom prst="line">
              <a:avLst/>
            </a:prstGeom>
          </p:spPr>
          <p:style>
            <a:lnRef idx="3">
              <a:schemeClr val="accent6"/>
            </a:lnRef>
            <a:fillRef idx="0">
              <a:schemeClr val="accent6"/>
            </a:fillRef>
            <a:effectRef idx="2">
              <a:schemeClr val="accent6"/>
            </a:effectRef>
            <a:fontRef idx="minor">
              <a:schemeClr val="tx1"/>
            </a:fontRef>
          </p:style>
        </p:cxnSp>
        <p:cxnSp>
          <p:nvCxnSpPr>
            <p:cNvPr id="21" name="Straight Connector 20"/>
            <p:cNvCxnSpPr/>
            <p:nvPr/>
          </p:nvCxnSpPr>
          <p:spPr>
            <a:xfrm>
              <a:off x="3975558" y="3276252"/>
              <a:ext cx="3277156" cy="991034"/>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p:nvPr/>
          </p:nvCxnSpPr>
          <p:spPr>
            <a:xfrm>
              <a:off x="3353605" y="3772607"/>
              <a:ext cx="3885981" cy="342083"/>
            </a:xfrm>
            <a:prstGeom prst="line">
              <a:avLst/>
            </a:prstGeom>
          </p:spPr>
          <p:style>
            <a:lnRef idx="3">
              <a:schemeClr val="accent3"/>
            </a:lnRef>
            <a:fillRef idx="0">
              <a:schemeClr val="accent3"/>
            </a:fillRef>
            <a:effectRef idx="2">
              <a:schemeClr val="accent3"/>
            </a:effectRef>
            <a:fontRef idx="minor">
              <a:schemeClr val="tx1"/>
            </a:fontRef>
          </p:style>
        </p:cxnSp>
      </p:grpSp>
      <p:sp>
        <p:nvSpPr>
          <p:cNvPr id="15" name="TextBox 14"/>
          <p:cNvSpPr txBox="1"/>
          <p:nvPr/>
        </p:nvSpPr>
        <p:spPr>
          <a:xfrm>
            <a:off x="7596338" y="6309320"/>
            <a:ext cx="1368152" cy="369332"/>
          </a:xfrm>
          <a:prstGeom prst="rect">
            <a:avLst/>
          </a:prstGeom>
          <a:noFill/>
        </p:spPr>
        <p:txBody>
          <a:bodyPr wrap="square" lIns="91418" tIns="45709" rIns="91418" bIns="45709" rtlCol="0">
            <a:spAutoFit/>
          </a:bodyPr>
          <a:lstStyle/>
          <a:p>
            <a:pPr defTabSz="914186"/>
            <a:r>
              <a:rPr lang="en-US" altLang="zh-CN" dirty="0" smtClean="0">
                <a:solidFill>
                  <a:prstClr val="black"/>
                </a:solidFill>
              </a:rPr>
              <a:t>Yang </a:t>
            </a:r>
            <a:r>
              <a:rPr lang="en-US" altLang="zh-CN" dirty="0" err="1" smtClean="0">
                <a:solidFill>
                  <a:prstClr val="black"/>
                </a:solidFill>
              </a:rPr>
              <a:t>Qiang</a:t>
            </a:r>
            <a:endParaRPr lang="zh-CN" altLang="en-US" dirty="0">
              <a:solidFill>
                <a:prstClr val="black"/>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p:cNvSpPr/>
          <p:nvPr/>
        </p:nvSpPr>
        <p:spPr>
          <a:xfrm>
            <a:off x="0" y="6453337"/>
            <a:ext cx="9144000" cy="404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pic>
        <p:nvPicPr>
          <p:cNvPr id="13314" name="Picture 23"/>
          <p:cNvPicPr>
            <a:picLocks noChangeAspect="1" noChangeArrowheads="1"/>
          </p:cNvPicPr>
          <p:nvPr/>
        </p:nvPicPr>
        <p:blipFill>
          <a:blip r:embed="rId3" cstate="print"/>
          <a:srcRect/>
          <a:stretch>
            <a:fillRect/>
          </a:stretch>
        </p:blipFill>
        <p:spPr bwMode="auto">
          <a:xfrm>
            <a:off x="7455877" y="2743203"/>
            <a:ext cx="1617784" cy="1016745"/>
          </a:xfrm>
          <a:prstGeom prst="rect">
            <a:avLst/>
          </a:prstGeom>
          <a:noFill/>
          <a:ln w="9525">
            <a:noFill/>
            <a:miter lim="800000"/>
            <a:headEnd/>
            <a:tailEnd/>
          </a:ln>
        </p:spPr>
      </p:pic>
      <p:sp>
        <p:nvSpPr>
          <p:cNvPr id="13315" name="TextBox 24"/>
          <p:cNvSpPr txBox="1">
            <a:spLocks noChangeArrowheads="1"/>
          </p:cNvSpPr>
          <p:nvPr/>
        </p:nvSpPr>
        <p:spPr bwMode="auto">
          <a:xfrm>
            <a:off x="7385538" y="2145268"/>
            <a:ext cx="1758462" cy="369332"/>
          </a:xfrm>
          <a:prstGeom prst="rect">
            <a:avLst/>
          </a:prstGeom>
          <a:noFill/>
          <a:ln w="9525">
            <a:noFill/>
            <a:miter lim="800000"/>
            <a:headEnd/>
            <a:tailEnd/>
          </a:ln>
        </p:spPr>
        <p:txBody>
          <a:bodyPr wrap="square" lIns="91418" tIns="45709" rIns="91418" bIns="45709">
            <a:spAutoFit/>
          </a:bodyPr>
          <a:lstStyle/>
          <a:p>
            <a:pPr defTabSz="914186"/>
            <a:r>
              <a:rPr lang="en-US" altLang="zh-CN" dirty="0" smtClean="0">
                <a:solidFill>
                  <a:prstClr val="black"/>
                </a:solidFill>
                <a:ea typeface="黑体" pitchFamily="49" charset="-122"/>
              </a:rPr>
              <a:t>Opinion Mining</a:t>
            </a:r>
            <a:endParaRPr lang="zh-CN" altLang="en-US" dirty="0">
              <a:solidFill>
                <a:prstClr val="black"/>
              </a:solidFill>
              <a:ea typeface="黑体" pitchFamily="49" charset="-122"/>
            </a:endParaRPr>
          </a:p>
        </p:txBody>
      </p:sp>
      <p:sp>
        <p:nvSpPr>
          <p:cNvPr id="13316" name="TextBox 25"/>
          <p:cNvSpPr txBox="1">
            <a:spLocks noChangeArrowheads="1"/>
          </p:cNvSpPr>
          <p:nvPr/>
        </p:nvSpPr>
        <p:spPr bwMode="auto">
          <a:xfrm>
            <a:off x="7486656" y="3766298"/>
            <a:ext cx="1587006" cy="646331"/>
          </a:xfrm>
          <a:prstGeom prst="rect">
            <a:avLst/>
          </a:prstGeom>
          <a:noFill/>
          <a:ln w="9525">
            <a:noFill/>
            <a:miter lim="800000"/>
            <a:headEnd/>
            <a:tailEnd/>
          </a:ln>
        </p:spPr>
        <p:txBody>
          <a:bodyPr wrap="square" lIns="91418" tIns="45709" rIns="91418" bIns="45709">
            <a:spAutoFit/>
          </a:bodyPr>
          <a:lstStyle/>
          <a:p>
            <a:pPr algn="ctr" defTabSz="914186"/>
            <a:r>
              <a:rPr lang="en-US" altLang="zh-CN" dirty="0" smtClean="0">
                <a:solidFill>
                  <a:prstClr val="black"/>
                </a:solidFill>
                <a:ea typeface="黑体" pitchFamily="49" charset="-122"/>
              </a:rPr>
              <a:t>Innovation diffusion</a:t>
            </a:r>
            <a:endParaRPr lang="zh-CN" altLang="en-US" dirty="0">
              <a:solidFill>
                <a:prstClr val="black"/>
              </a:solidFill>
              <a:ea typeface="黑体" pitchFamily="49" charset="-122"/>
            </a:endParaRPr>
          </a:p>
        </p:txBody>
      </p:sp>
      <p:sp>
        <p:nvSpPr>
          <p:cNvPr id="13317" name="TextBox 26"/>
          <p:cNvSpPr txBox="1">
            <a:spLocks noChangeArrowheads="1"/>
          </p:cNvSpPr>
          <p:nvPr/>
        </p:nvSpPr>
        <p:spPr bwMode="auto">
          <a:xfrm>
            <a:off x="7244864" y="5678270"/>
            <a:ext cx="2363665" cy="646331"/>
          </a:xfrm>
          <a:prstGeom prst="rect">
            <a:avLst/>
          </a:prstGeom>
          <a:noFill/>
          <a:ln w="9525">
            <a:noFill/>
            <a:miter lim="800000"/>
            <a:headEnd/>
            <a:tailEnd/>
          </a:ln>
        </p:spPr>
        <p:txBody>
          <a:bodyPr wrap="square" lIns="91418" tIns="45709" rIns="91418" bIns="45709">
            <a:spAutoFit/>
          </a:bodyPr>
          <a:lstStyle/>
          <a:p>
            <a:pPr algn="ctr" defTabSz="914186"/>
            <a:r>
              <a:rPr lang="en-US" altLang="zh-CN" dirty="0" smtClean="0">
                <a:solidFill>
                  <a:prstClr val="black"/>
                </a:solidFill>
                <a:ea typeface="黑体" pitchFamily="49" charset="-122"/>
              </a:rPr>
              <a:t>Business </a:t>
            </a:r>
            <a:r>
              <a:rPr lang="en-US" altLang="zh-CN" dirty="0">
                <a:solidFill>
                  <a:prstClr val="black"/>
                </a:solidFill>
                <a:ea typeface="黑体" pitchFamily="49" charset="-122"/>
              </a:rPr>
              <a:t/>
            </a:r>
            <a:br>
              <a:rPr lang="en-US" altLang="zh-CN" dirty="0">
                <a:solidFill>
                  <a:prstClr val="black"/>
                </a:solidFill>
                <a:ea typeface="黑体" pitchFamily="49" charset="-122"/>
              </a:rPr>
            </a:br>
            <a:r>
              <a:rPr lang="en-US" altLang="zh-CN" dirty="0" smtClean="0">
                <a:solidFill>
                  <a:prstClr val="black"/>
                </a:solidFill>
                <a:ea typeface="黑体" pitchFamily="49" charset="-122"/>
              </a:rPr>
              <a:t>intelligence</a:t>
            </a:r>
            <a:endParaRPr lang="zh-CN" altLang="en-US" dirty="0">
              <a:solidFill>
                <a:prstClr val="black"/>
              </a:solidFill>
              <a:ea typeface="黑体" pitchFamily="49" charset="-122"/>
            </a:endParaRPr>
          </a:p>
        </p:txBody>
      </p:sp>
      <p:pic>
        <p:nvPicPr>
          <p:cNvPr id="13327" name="Picture 2"/>
          <p:cNvPicPr>
            <a:picLocks noChangeAspect="1" noChangeArrowheads="1"/>
          </p:cNvPicPr>
          <p:nvPr/>
        </p:nvPicPr>
        <p:blipFill>
          <a:blip r:embed="rId4" cstate="print"/>
          <a:srcRect/>
          <a:stretch>
            <a:fillRect/>
          </a:stretch>
        </p:blipFill>
        <p:spPr bwMode="auto">
          <a:xfrm>
            <a:off x="7315203" y="1058061"/>
            <a:ext cx="1710117" cy="1128482"/>
          </a:xfrm>
          <a:prstGeom prst="rect">
            <a:avLst/>
          </a:prstGeom>
          <a:noFill/>
          <a:ln w="9525">
            <a:noFill/>
            <a:miter lim="800000"/>
            <a:headEnd/>
            <a:tailEnd/>
          </a:ln>
        </p:spPr>
      </p:pic>
      <p:pic>
        <p:nvPicPr>
          <p:cNvPr id="13328" name="Picture 3"/>
          <p:cNvPicPr>
            <a:picLocks noChangeAspect="1" noChangeArrowheads="1"/>
          </p:cNvPicPr>
          <p:nvPr/>
        </p:nvPicPr>
        <p:blipFill>
          <a:blip r:embed="rId5" cstate="print"/>
          <a:srcRect/>
          <a:stretch>
            <a:fillRect/>
          </a:stretch>
        </p:blipFill>
        <p:spPr bwMode="auto">
          <a:xfrm>
            <a:off x="7455878" y="4634302"/>
            <a:ext cx="1655871" cy="1080698"/>
          </a:xfrm>
          <a:prstGeom prst="rect">
            <a:avLst/>
          </a:prstGeom>
          <a:noFill/>
          <a:ln w="9525">
            <a:noFill/>
            <a:miter lim="800000"/>
            <a:headEnd/>
            <a:tailEnd/>
          </a:ln>
        </p:spPr>
      </p:pic>
      <p:sp>
        <p:nvSpPr>
          <p:cNvPr id="17" name="Rectangle 194"/>
          <p:cNvSpPr/>
          <p:nvPr/>
        </p:nvSpPr>
        <p:spPr>
          <a:xfrm>
            <a:off x="1125417" y="2449252"/>
            <a:ext cx="1063503"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r>
              <a:rPr lang="en-US" altLang="zh-CN" sz="2400" dirty="0" smtClean="0">
                <a:solidFill>
                  <a:prstClr val="black"/>
                </a:solidFill>
                <a:ea typeface="黑体" pitchFamily="49" charset="-122"/>
              </a:rPr>
              <a:t>Info. Space</a:t>
            </a:r>
            <a:endParaRPr lang="zh-CN" altLang="en-US" sz="2400" dirty="0" smtClean="0">
              <a:solidFill>
                <a:prstClr val="black"/>
              </a:solidFill>
              <a:ea typeface="黑体" pitchFamily="49" charset="-122"/>
            </a:endParaRPr>
          </a:p>
        </p:txBody>
      </p:sp>
      <p:cxnSp>
        <p:nvCxnSpPr>
          <p:cNvPr id="18" name="Straight Connector 135"/>
          <p:cNvCxnSpPr>
            <a:stCxn id="37" idx="3"/>
            <a:endCxn id="38" idx="1"/>
          </p:cNvCxnSpPr>
          <p:nvPr/>
        </p:nvCxnSpPr>
        <p:spPr>
          <a:xfrm>
            <a:off x="3305909" y="2371904"/>
            <a:ext cx="257872" cy="57761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37"/>
          <p:cNvCxnSpPr>
            <a:stCxn id="35" idx="0"/>
            <a:endCxn id="37" idx="2"/>
          </p:cNvCxnSpPr>
          <p:nvPr/>
        </p:nvCxnSpPr>
        <p:spPr>
          <a:xfrm flipV="1">
            <a:off x="2773382" y="2523487"/>
            <a:ext cx="380108" cy="177792"/>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41"/>
          <p:cNvCxnSpPr>
            <a:stCxn id="38" idx="3"/>
            <a:endCxn id="39" idx="1"/>
          </p:cNvCxnSpPr>
          <p:nvPr/>
        </p:nvCxnSpPr>
        <p:spPr>
          <a:xfrm>
            <a:off x="3868616" y="2949520"/>
            <a:ext cx="609564" cy="0"/>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142"/>
          <p:cNvCxnSpPr>
            <a:stCxn id="38" idx="0"/>
            <a:endCxn id="40" idx="2"/>
          </p:cNvCxnSpPr>
          <p:nvPr/>
        </p:nvCxnSpPr>
        <p:spPr>
          <a:xfrm flipV="1">
            <a:off x="3716199" y="2415303"/>
            <a:ext cx="351692" cy="359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22" name="Picture 2"/>
          <p:cNvPicPr>
            <a:picLocks noChangeAspect="1" noChangeArrowheads="1"/>
          </p:cNvPicPr>
          <p:nvPr/>
        </p:nvPicPr>
        <p:blipFill>
          <a:blip r:embed="rId6" cstate="print"/>
          <a:srcRect/>
          <a:stretch>
            <a:fillRect/>
          </a:stretch>
        </p:blipFill>
        <p:spPr bwMode="auto">
          <a:xfrm>
            <a:off x="2511340" y="4510128"/>
            <a:ext cx="442876" cy="442875"/>
          </a:xfrm>
          <a:prstGeom prst="rect">
            <a:avLst/>
          </a:prstGeom>
          <a:noFill/>
          <a:ln w="9525">
            <a:noFill/>
            <a:miter lim="800000"/>
            <a:headEnd/>
            <a:tailEnd/>
          </a:ln>
        </p:spPr>
      </p:pic>
      <p:cxnSp>
        <p:nvCxnSpPr>
          <p:cNvPr id="23" name="Straight Arrow Connector 148"/>
          <p:cNvCxnSpPr>
            <a:stCxn id="22" idx="0"/>
            <a:endCxn id="35" idx="2"/>
          </p:cNvCxnSpPr>
          <p:nvPr/>
        </p:nvCxnSpPr>
        <p:spPr>
          <a:xfrm flipV="1">
            <a:off x="2732778" y="3027543"/>
            <a:ext cx="40604" cy="1482582"/>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4" name="Picture 2"/>
          <p:cNvPicPr>
            <a:picLocks noChangeAspect="1" noChangeArrowheads="1"/>
          </p:cNvPicPr>
          <p:nvPr/>
        </p:nvPicPr>
        <p:blipFill>
          <a:blip r:embed="rId6" cstate="print"/>
          <a:srcRect/>
          <a:stretch>
            <a:fillRect/>
          </a:stretch>
        </p:blipFill>
        <p:spPr bwMode="auto">
          <a:xfrm>
            <a:off x="3376246" y="4205328"/>
            <a:ext cx="442876" cy="442875"/>
          </a:xfrm>
          <a:prstGeom prst="rect">
            <a:avLst/>
          </a:prstGeom>
          <a:noFill/>
          <a:ln w="9525">
            <a:noFill/>
            <a:miter lim="800000"/>
            <a:headEnd/>
            <a:tailEnd/>
          </a:ln>
        </p:spPr>
      </p:pic>
      <p:cxnSp>
        <p:nvCxnSpPr>
          <p:cNvPr id="25" name="Straight Arrow Connector 152"/>
          <p:cNvCxnSpPr>
            <a:stCxn id="24" idx="0"/>
            <a:endCxn id="35" idx="2"/>
          </p:cNvCxnSpPr>
          <p:nvPr/>
        </p:nvCxnSpPr>
        <p:spPr>
          <a:xfrm flipH="1" flipV="1">
            <a:off x="2773382" y="3027543"/>
            <a:ext cx="824302" cy="1177782"/>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153"/>
          <p:cNvCxnSpPr>
            <a:stCxn id="24" idx="0"/>
            <a:endCxn id="38" idx="2"/>
          </p:cNvCxnSpPr>
          <p:nvPr/>
        </p:nvCxnSpPr>
        <p:spPr>
          <a:xfrm flipV="1">
            <a:off x="3597686" y="3101103"/>
            <a:ext cx="118514" cy="1104222"/>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Picture 2"/>
          <p:cNvPicPr>
            <a:picLocks noChangeAspect="1" noChangeArrowheads="1"/>
          </p:cNvPicPr>
          <p:nvPr/>
        </p:nvPicPr>
        <p:blipFill>
          <a:blip r:embed="rId6" cstate="print"/>
          <a:srcRect/>
          <a:stretch>
            <a:fillRect/>
          </a:stretch>
        </p:blipFill>
        <p:spPr bwMode="auto">
          <a:xfrm>
            <a:off x="4551155" y="4436566"/>
            <a:ext cx="442876" cy="442875"/>
          </a:xfrm>
          <a:prstGeom prst="rect">
            <a:avLst/>
          </a:prstGeom>
          <a:noFill/>
          <a:ln w="9525">
            <a:noFill/>
            <a:miter lim="800000"/>
            <a:headEnd/>
            <a:tailEnd/>
          </a:ln>
        </p:spPr>
      </p:pic>
      <p:cxnSp>
        <p:nvCxnSpPr>
          <p:cNvPr id="28" name="Straight Arrow Connector 155"/>
          <p:cNvCxnSpPr>
            <a:stCxn id="27" idx="0"/>
            <a:endCxn id="39" idx="2"/>
          </p:cNvCxnSpPr>
          <p:nvPr/>
        </p:nvCxnSpPr>
        <p:spPr>
          <a:xfrm flipH="1" flipV="1">
            <a:off x="4630600" y="3101105"/>
            <a:ext cx="141995" cy="1335460"/>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
          <p:cNvPicPr>
            <a:picLocks noChangeAspect="1" noChangeArrowheads="1"/>
          </p:cNvPicPr>
          <p:nvPr/>
        </p:nvPicPr>
        <p:blipFill>
          <a:blip r:embed="rId6" cstate="print"/>
          <a:srcRect/>
          <a:stretch>
            <a:fillRect/>
          </a:stretch>
        </p:blipFill>
        <p:spPr bwMode="auto">
          <a:xfrm>
            <a:off x="3707093" y="4738728"/>
            <a:ext cx="442876" cy="442875"/>
          </a:xfrm>
          <a:prstGeom prst="rect">
            <a:avLst/>
          </a:prstGeom>
          <a:noFill/>
          <a:ln w="9525">
            <a:noFill/>
            <a:miter lim="800000"/>
            <a:headEnd/>
            <a:tailEnd/>
          </a:ln>
        </p:spPr>
      </p:pic>
      <p:cxnSp>
        <p:nvCxnSpPr>
          <p:cNvPr id="30" name="Straight Connector 170"/>
          <p:cNvCxnSpPr>
            <a:stCxn id="24" idx="3"/>
            <a:endCxn id="27" idx="1"/>
          </p:cNvCxnSpPr>
          <p:nvPr/>
        </p:nvCxnSpPr>
        <p:spPr>
          <a:xfrm>
            <a:off x="3819124" y="4426763"/>
            <a:ext cx="732033" cy="231238"/>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 name="Straight Connector 171"/>
          <p:cNvCxnSpPr>
            <a:stCxn id="22" idx="3"/>
            <a:endCxn id="29" idx="1"/>
          </p:cNvCxnSpPr>
          <p:nvPr/>
        </p:nvCxnSpPr>
        <p:spPr>
          <a:xfrm>
            <a:off x="2954215" y="4731563"/>
            <a:ext cx="752878" cy="2286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2" name="Straight Connector 174"/>
          <p:cNvCxnSpPr>
            <a:stCxn id="22" idx="3"/>
            <a:endCxn id="24" idx="1"/>
          </p:cNvCxnSpPr>
          <p:nvPr/>
        </p:nvCxnSpPr>
        <p:spPr>
          <a:xfrm flipV="1">
            <a:off x="2954215" y="4426763"/>
            <a:ext cx="422031" cy="304800"/>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3" name="Straight Connector 177"/>
          <p:cNvCxnSpPr>
            <a:stCxn id="29" idx="3"/>
            <a:endCxn id="27" idx="1"/>
          </p:cNvCxnSpPr>
          <p:nvPr/>
        </p:nvCxnSpPr>
        <p:spPr>
          <a:xfrm flipV="1">
            <a:off x="4149971" y="4658001"/>
            <a:ext cx="401186" cy="302162"/>
          </a:xfrm>
          <a:prstGeom prst="line">
            <a:avLst/>
          </a:prstGeom>
          <a:ln w="190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186"/>
          <p:cNvCxnSpPr>
            <a:stCxn id="29" idx="0"/>
            <a:endCxn id="39" idx="2"/>
          </p:cNvCxnSpPr>
          <p:nvPr/>
        </p:nvCxnSpPr>
        <p:spPr>
          <a:xfrm flipV="1">
            <a:off x="3928532" y="3101103"/>
            <a:ext cx="702066" cy="1637622"/>
          </a:xfrm>
          <a:prstGeom prst="straightConnector1">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流程图: 文档 34"/>
          <p:cNvSpPr/>
          <p:nvPr/>
        </p:nvSpPr>
        <p:spPr>
          <a:xfrm>
            <a:off x="2620964" y="2701280"/>
            <a:ext cx="304836" cy="3493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36" name="Rectangle 194"/>
          <p:cNvSpPr/>
          <p:nvPr/>
        </p:nvSpPr>
        <p:spPr>
          <a:xfrm>
            <a:off x="1125417" y="4321460"/>
            <a:ext cx="1063503" cy="3960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r>
              <a:rPr lang="en-US" altLang="zh-CN" sz="2400" dirty="0" smtClean="0">
                <a:solidFill>
                  <a:prstClr val="black"/>
                </a:solidFill>
                <a:ea typeface="黑体" pitchFamily="49" charset="-122"/>
              </a:rPr>
              <a:t>Social Space</a:t>
            </a:r>
            <a:endParaRPr lang="zh-CN" altLang="en-US" sz="2400" dirty="0" smtClean="0">
              <a:solidFill>
                <a:prstClr val="black"/>
              </a:solidFill>
              <a:ea typeface="黑体" pitchFamily="49" charset="-122"/>
            </a:endParaRPr>
          </a:p>
        </p:txBody>
      </p:sp>
      <p:sp>
        <p:nvSpPr>
          <p:cNvPr id="37" name="流程图: 文档 36"/>
          <p:cNvSpPr/>
          <p:nvPr/>
        </p:nvSpPr>
        <p:spPr>
          <a:xfrm>
            <a:off x="3001072" y="2197225"/>
            <a:ext cx="304836" cy="3493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38" name="流程图: 文档 37"/>
          <p:cNvSpPr/>
          <p:nvPr/>
        </p:nvSpPr>
        <p:spPr>
          <a:xfrm>
            <a:off x="3563780" y="2774840"/>
            <a:ext cx="304836" cy="3493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39" name="流程图: 文档 38"/>
          <p:cNvSpPr/>
          <p:nvPr/>
        </p:nvSpPr>
        <p:spPr>
          <a:xfrm>
            <a:off x="4478180" y="2774840"/>
            <a:ext cx="304836" cy="3493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40" name="流程图: 文档 39"/>
          <p:cNvSpPr/>
          <p:nvPr/>
        </p:nvSpPr>
        <p:spPr>
          <a:xfrm>
            <a:off x="3915472" y="2089040"/>
            <a:ext cx="304836" cy="34936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41" name="椭圆 40"/>
          <p:cNvSpPr/>
          <p:nvPr/>
        </p:nvSpPr>
        <p:spPr>
          <a:xfrm>
            <a:off x="2188920" y="4114800"/>
            <a:ext cx="3086466" cy="1219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42" name="椭圆 41"/>
          <p:cNvSpPr/>
          <p:nvPr/>
        </p:nvSpPr>
        <p:spPr>
          <a:xfrm>
            <a:off x="2188920" y="2057400"/>
            <a:ext cx="3086466" cy="1219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cxnSp>
        <p:nvCxnSpPr>
          <p:cNvPr id="43" name="Straight Connector 142"/>
          <p:cNvCxnSpPr>
            <a:stCxn id="39" idx="0"/>
            <a:endCxn id="40" idx="2"/>
          </p:cNvCxnSpPr>
          <p:nvPr/>
        </p:nvCxnSpPr>
        <p:spPr>
          <a:xfrm flipH="1" flipV="1">
            <a:off x="4067891" y="2415303"/>
            <a:ext cx="562708" cy="359536"/>
          </a:xfrm>
          <a:prstGeom prst="line">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554497" y="2881300"/>
            <a:ext cx="262098" cy="277274"/>
          </a:xfrm>
          <a:prstGeom prst="rect">
            <a:avLst/>
          </a:prstGeom>
          <a:solidFill>
            <a:srgbClr val="FFCCCC"/>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endParaRPr lang="zh-CN" altLang="en-US" dirty="0">
              <a:solidFill>
                <a:prstClr val="white"/>
              </a:solidFill>
            </a:endParaRPr>
          </a:p>
        </p:txBody>
      </p:sp>
      <p:sp>
        <p:nvSpPr>
          <p:cNvPr id="45" name="Rectangle 180"/>
          <p:cNvSpPr/>
          <p:nvPr/>
        </p:nvSpPr>
        <p:spPr>
          <a:xfrm>
            <a:off x="2720671" y="3169333"/>
            <a:ext cx="1943331" cy="794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defTabSz="914186"/>
            <a:r>
              <a:rPr lang="en-US" altLang="zh-CN" sz="2000" b="1" dirty="0" smtClean="0">
                <a:solidFill>
                  <a:srgbClr val="0000CC"/>
                </a:solidFill>
                <a:ea typeface="黑体" pitchFamily="49" charset="-122"/>
              </a:rPr>
              <a:t>Interaction</a:t>
            </a:r>
            <a:endParaRPr lang="zh-CN" altLang="en-US" sz="2000" b="1" dirty="0" smtClean="0">
              <a:solidFill>
                <a:srgbClr val="0000CC"/>
              </a:solidFill>
              <a:ea typeface="黑体" pitchFamily="49" charset="-122"/>
            </a:endParaRPr>
          </a:p>
        </p:txBody>
      </p:sp>
      <p:sp>
        <p:nvSpPr>
          <p:cNvPr id="48" name="Rectangle 180"/>
          <p:cNvSpPr/>
          <p:nvPr/>
        </p:nvSpPr>
        <p:spPr>
          <a:xfrm>
            <a:off x="1055077" y="5638800"/>
            <a:ext cx="5064369" cy="990600"/>
          </a:xfrm>
          <a:prstGeom prst="rect">
            <a:avLst/>
          </a:prstGeom>
          <a:no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marL="179958" algn="ctr" defTabSz="914186"/>
            <a:r>
              <a:rPr lang="en-US" altLang="zh-CN" sz="2400" dirty="0" smtClean="0">
                <a:solidFill>
                  <a:srgbClr val="000000"/>
                </a:solidFill>
                <a:ea typeface="黑体" pitchFamily="49" charset="-122"/>
              </a:rPr>
              <a:t>Understanding the </a:t>
            </a:r>
            <a:br>
              <a:rPr lang="en-US" altLang="zh-CN" sz="2400" dirty="0" smtClean="0">
                <a:solidFill>
                  <a:srgbClr val="000000"/>
                </a:solidFill>
                <a:ea typeface="黑体" pitchFamily="49" charset="-122"/>
              </a:rPr>
            </a:br>
            <a:r>
              <a:rPr lang="en-US" altLang="zh-CN" sz="2400" dirty="0" smtClean="0">
                <a:solidFill>
                  <a:srgbClr val="FF0000"/>
                </a:solidFill>
                <a:ea typeface="黑体" pitchFamily="49" charset="-122"/>
              </a:rPr>
              <a:t>mechanisms</a:t>
            </a:r>
            <a:r>
              <a:rPr lang="en-US" altLang="zh-CN" sz="2400" dirty="0" smtClean="0">
                <a:solidFill>
                  <a:srgbClr val="0000FF"/>
                </a:solidFill>
                <a:ea typeface="黑体" pitchFamily="49" charset="-122"/>
              </a:rPr>
              <a:t> of interaction dynamics</a:t>
            </a:r>
            <a:endParaRPr lang="zh-CN" altLang="en-US" sz="2000" b="1" dirty="0" smtClean="0">
              <a:solidFill>
                <a:srgbClr val="0000CC"/>
              </a:solidFill>
              <a:ea typeface="黑体" pitchFamily="49" charset="-122"/>
            </a:endParaRPr>
          </a:p>
        </p:txBody>
      </p:sp>
      <p:sp>
        <p:nvSpPr>
          <p:cNvPr id="53" name="TextBox 52"/>
          <p:cNvSpPr txBox="1"/>
          <p:nvPr/>
        </p:nvSpPr>
        <p:spPr>
          <a:xfrm>
            <a:off x="633048" y="1244026"/>
            <a:ext cx="5697415" cy="523220"/>
          </a:xfrm>
          <a:prstGeom prst="rect">
            <a:avLst/>
          </a:prstGeom>
          <a:noFill/>
        </p:spPr>
        <p:txBody>
          <a:bodyPr wrap="square" lIns="91418" tIns="45709" rIns="91418" bIns="45709" rtlCol="0">
            <a:spAutoFit/>
          </a:bodyPr>
          <a:lstStyle/>
          <a:p>
            <a:pPr algn="ctr" defTabSz="914186">
              <a:spcBef>
                <a:spcPct val="50000"/>
              </a:spcBef>
            </a:pPr>
            <a:r>
              <a:rPr lang="en-US" altLang="zh-CN" sz="2800" dirty="0" smtClean="0">
                <a:solidFill>
                  <a:prstClr val="black"/>
                </a:solidFill>
              </a:rPr>
              <a:t>Info. Space vs. Social Space</a:t>
            </a:r>
            <a:endParaRPr lang="en-US" altLang="zh-CN" sz="2800" dirty="0">
              <a:solidFill>
                <a:prstClr val="black"/>
              </a:solidFill>
            </a:endParaRPr>
          </a:p>
        </p:txBody>
      </p:sp>
      <p:sp>
        <p:nvSpPr>
          <p:cNvPr id="2" name="Title 1"/>
          <p:cNvSpPr>
            <a:spLocks noGrp="1"/>
          </p:cNvSpPr>
          <p:nvPr>
            <p:ph type="title" idx="4294967295"/>
          </p:nvPr>
        </p:nvSpPr>
        <p:spPr>
          <a:xfrm>
            <a:off x="0" y="274638"/>
            <a:ext cx="8229600" cy="1143000"/>
          </a:xfrm>
        </p:spPr>
        <p:txBody>
          <a:bodyPr/>
          <a:lstStyle/>
          <a:p>
            <a:r>
              <a:rPr lang="en-US" dirty="0" smtClean="0"/>
              <a:t>Social Networks</a:t>
            </a:r>
            <a:endParaRPr lang="en-US" dirty="0"/>
          </a:p>
        </p:txBody>
      </p:sp>
      <p:sp>
        <p:nvSpPr>
          <p:cNvPr id="47" name="TextBox 46"/>
          <p:cNvSpPr txBox="1"/>
          <p:nvPr/>
        </p:nvSpPr>
        <p:spPr>
          <a:xfrm>
            <a:off x="8099376" y="6488668"/>
            <a:ext cx="1044624" cy="369332"/>
          </a:xfrm>
          <a:prstGeom prst="rect">
            <a:avLst/>
          </a:prstGeom>
          <a:noFill/>
        </p:spPr>
        <p:txBody>
          <a:bodyPr wrap="square" lIns="91418" tIns="45709" rIns="91418" bIns="45709" rtlCol="0">
            <a:spAutoFit/>
          </a:bodyPr>
          <a:lstStyle/>
          <a:p>
            <a:pPr defTabSz="914186"/>
            <a:r>
              <a:rPr lang="en-US" altLang="zh-CN" dirty="0" smtClean="0">
                <a:solidFill>
                  <a:prstClr val="black"/>
                </a:solidFill>
              </a:rPr>
              <a:t>Tang </a:t>
            </a:r>
            <a:r>
              <a:rPr lang="en-US" altLang="zh-CN" dirty="0" err="1" smtClean="0">
                <a:solidFill>
                  <a:prstClr val="black"/>
                </a:solidFill>
              </a:rPr>
              <a:t>Jie</a:t>
            </a:r>
            <a:endParaRPr lang="zh-CN" altLang="en-US" dirty="0">
              <a:solidFill>
                <a:prstClr val="black"/>
              </a:solidFill>
            </a:endParaRPr>
          </a:p>
        </p:txBody>
      </p:sp>
    </p:spTree>
    <p:extLst>
      <p:ext uri="{BB962C8B-B14F-4D97-AF65-F5344CB8AC3E}">
        <p14:creationId xmlns:p14="http://schemas.microsoft.com/office/powerpoint/2010/main" xmlns="" val="261597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linds(horizontal)">
                                      <p:cBhvr>
                                        <p:cTn id="7" dur="500"/>
                                        <p:tgtEl>
                                          <p:spTgt spid="28"/>
                                        </p:tgtEl>
                                      </p:cBhvr>
                                    </p:animEffect>
                                  </p:childTnLst>
                                </p:cTn>
                              </p:par>
                              <p:par>
                                <p:cTn id="8" presetID="3" presetClass="entr" presetSubtype="1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blinds(horizontal)">
                                      <p:cBhvr>
                                        <p:cTn id="10" dur="500"/>
                                        <p:tgtEl>
                                          <p:spTgt spid="34"/>
                                        </p:tgtEl>
                                      </p:cBhvr>
                                    </p:animEffect>
                                  </p:childTnLst>
                                </p:cTn>
                              </p:par>
                              <p:par>
                                <p:cTn id="11" presetID="3" presetClass="entr" presetSubtype="1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blinds(horizontal)">
                                      <p:cBhvr>
                                        <p:cTn id="13" dur="500"/>
                                        <p:tgtEl>
                                          <p:spTgt spid="26"/>
                                        </p:tgtEl>
                                      </p:cBhvr>
                                    </p:animEffect>
                                  </p:childTnLst>
                                </p:cTn>
                              </p:par>
                              <p:par>
                                <p:cTn id="14" presetID="3" presetClass="entr" presetSubtype="10" fill="hold"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blinds(horizontal)">
                                      <p:cBhvr>
                                        <p:cTn id="16" dur="500"/>
                                        <p:tgtEl>
                                          <p:spTgt spid="25"/>
                                        </p:tgtEl>
                                      </p:cBhvr>
                                    </p:animEffect>
                                  </p:childTnLst>
                                </p:cTn>
                              </p:par>
                              <p:par>
                                <p:cTn id="17" presetID="3" presetClass="entr" presetSubtype="1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linds(horizontal)">
                                      <p:cBhvr>
                                        <p:cTn id="19" dur="500"/>
                                        <p:tgtEl>
                                          <p:spTgt spid="2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22" presetClass="entr" presetSubtype="8"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childTnLst>
                          </p:cTn>
                        </p:par>
                        <p:par>
                          <p:cTn id="26" fill="hold">
                            <p:stCondLst>
                              <p:cond delay="1000"/>
                            </p:stCondLst>
                            <p:childTnLst>
                              <p:par>
                                <p:cTn id="27" presetID="0" presetClass="path" presetSubtype="0" accel="50000" decel="50000" fill="hold" grpId="1" nodeType="afterEffect">
                                  <p:stCondLst>
                                    <p:cond delay="0"/>
                                  </p:stCondLst>
                                  <p:childTnLst>
                                    <p:animMotion origin="layout" path="M -0.00176 -0.00092 C -0.00368 0.00973 -0.00512 0.01806 -0.00608 0.0301 C -0.0072 0.05718 -0.00624 0.08635 -0.00865 0.1132 C -0.00929 0.13102 -0.00817 0.1507 -0.01057 0.16806 C -0.01105 0.17709 -0.01105 0.17986 -0.01297 0.18704 C -0.01441 0.2051 -0.01666 0.22176 -0.01666 0.24051 C -0.01473 0.24445 -0.01297 0.24931 -0.01057 0.25232 C -0.00913 0.25371 -0.00865 0.24699 -0.00736 0.24514 C -0.00464 0.24051 -0.00064 0.23773 0.00257 0.23426 C 0.00994 0.22732 0.01779 0.22824 0.02628 0.22593 C 0.03509 0.22199 0.04374 0.22014 0.05239 0.21598 C 0.06104 0.21158 0.06889 0.20162 0.07738 0.19746 C 0.08187 0.1919 0.08764 0.18565 0.09308 0.18357 C 0.09581 0.17986 0.09917 0.17894 0.10157 0.17431 C 0.10254 0.17176 0.10494 0.16898 0.1043 0.16713 C 0.1043 0.1669 0.09661 0.16898 0.09597 0.16898 C 0.08892 0.17199 0.08171 0.17431 0.07434 0.17732 C 0.07049 0.18264 0.06617 0.18542 0.06184 0.1882 C 0.05752 0.19098 0.05367 0.19746 0.04935 0.20093 C 0.0415 0.20741 0.03317 0.20903 0.025 0.21273 C 0.01907 0.21598 0.01298 0.22014 0.00753 0.225 C 0.00577 0.22639 0.00385 0.22824 0.00193 0.22963 C 0.00145 0.2301 0.00016 0.23218 0.00016 0.23241 C 0.01106 0.23797 0.02307 0.23843 0.03429 0.24144 C 0.04038 0.24537 0.04646 0.24792 0.05239 0.2507 C 0.05512 0.25278 0.0572 0.25463 0.05992 0.25602 C 0.06761 0.25764 0.0753 0.25834 0.08299 0.26042 C 0.0934 0.26667 0.10606 0.26412 0.11599 0.27338 C 0.12128 0.26991 0.1184 0.27084 0.1248 0.26991 C 0.13057 0.26621 0.13634 0.26621 0.14227 0.26412 C 0.15076 0.26042 0.15925 0.2544 0.16774 0.25324 C 0.17223 0.25278 0.17703 0.25278 0.18152 0.25232 C 0.18376 0.25209 0.186 0.25093 0.18841 0.2507 C 0.19273 0.24931 0.19722 0.24861 0.20154 0.24861 C 0.18728 0.2338 0.17046 0.23172 0.15588 0.21783 C 0.1514 0.21343 0.15749 0.21598 0.14916 0.21019 C 0.14659 0.20903 0.14179 0.20741 0.13906 0.20463 C 0.1357 0.20139 0.13249 0.19676 0.12913 0.19398 C 0.12593 0.19144 0.12512 0.19236 0.12224 0.18912 C 0.11551 0.18264 0.12112 0.18588 0.11663 0.18357 C 0.11423 0.17709 0.11023 0.17199 0.1067 0.16806 C 0.10542 0.1669 0.10286 0.16459 0.10286 0.16482 C 0.1075 0.18658 0.11055 0.2088 0.11359 0.23218 C 0.11551 0.2463 0.1192 0.26088 0.1192 0.27639 " pathEditMode="relative" rAng="0" ptsTypes="fffffffffffffffffffffffffffffffffffffffffffA">
                                      <p:cBhvr>
                                        <p:cTn id="28" dur="5000" fill="hold"/>
                                        <p:tgtEl>
                                          <p:spTgt spid="44"/>
                                        </p:tgtEl>
                                        <p:attrNameLst>
                                          <p:attrName>ppt_x</p:attrName>
                                          <p:attrName>ppt_y</p:attrName>
                                        </p:attrNameLst>
                                      </p:cBhvr>
                                      <p:rCtr x="9400" y="13900"/>
                                    </p:animMotion>
                                  </p:childTnLst>
                                </p:cTn>
                              </p:par>
                              <p:par>
                                <p:cTn id="29" presetID="22" presetClass="entr" presetSubtype="8"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left)">
                                      <p:cBhvr>
                                        <p:cTn id="3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p:bldP spid="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Core Research in Social Network</a:t>
            </a:r>
            <a:endParaRPr lang="en-US" dirty="0"/>
          </a:p>
        </p:txBody>
      </p:sp>
      <p:sp>
        <p:nvSpPr>
          <p:cNvPr id="4" name="Oval 3"/>
          <p:cNvSpPr/>
          <p:nvPr/>
        </p:nvSpPr>
        <p:spPr>
          <a:xfrm>
            <a:off x="3868617" y="5715000"/>
            <a:ext cx="1969477" cy="762000"/>
          </a:xfrm>
          <a:prstGeom prst="ellipse">
            <a:avLst/>
          </a:prstGeom>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b="1" dirty="0" smtClean="0">
                <a:solidFill>
                  <a:srgbClr val="000090"/>
                </a:solidFill>
              </a:rPr>
              <a:t>BIG Social Data</a:t>
            </a:r>
            <a:endParaRPr lang="en-US" b="1" dirty="0">
              <a:solidFill>
                <a:srgbClr val="000090"/>
              </a:solidFill>
            </a:endParaRPr>
          </a:p>
        </p:txBody>
      </p:sp>
      <p:sp>
        <p:nvSpPr>
          <p:cNvPr id="6" name="Rectangle 5"/>
          <p:cNvSpPr/>
          <p:nvPr/>
        </p:nvSpPr>
        <p:spPr>
          <a:xfrm>
            <a:off x="2391511" y="4572000"/>
            <a:ext cx="2250831" cy="685800"/>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sz="2000" dirty="0" smtClean="0">
                <a:solidFill>
                  <a:srgbClr val="800000"/>
                </a:solidFill>
              </a:rPr>
              <a:t>Social Theories</a:t>
            </a:r>
            <a:endParaRPr lang="en-US" sz="2000" dirty="0">
              <a:solidFill>
                <a:srgbClr val="800000"/>
              </a:solidFill>
            </a:endParaRPr>
          </a:p>
        </p:txBody>
      </p:sp>
      <p:sp>
        <p:nvSpPr>
          <p:cNvPr id="7" name="Rectangle 6"/>
          <p:cNvSpPr/>
          <p:nvPr/>
        </p:nvSpPr>
        <p:spPr>
          <a:xfrm>
            <a:off x="4994036" y="4572000"/>
            <a:ext cx="2321169" cy="685800"/>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sz="2000" dirty="0">
                <a:solidFill>
                  <a:srgbClr val="800000"/>
                </a:solidFill>
              </a:rPr>
              <a:t>Algorithmic </a:t>
            </a:r>
            <a:r>
              <a:rPr lang="en-US" sz="2000" dirty="0" smtClean="0">
                <a:solidFill>
                  <a:srgbClr val="800000"/>
                </a:solidFill>
              </a:rPr>
              <a:t>Foundations</a:t>
            </a:r>
            <a:endParaRPr lang="en-US" sz="2000" dirty="0">
              <a:solidFill>
                <a:srgbClr val="800000"/>
              </a:solidFill>
            </a:endParaRPr>
          </a:p>
        </p:txBody>
      </p:sp>
      <p:sp>
        <p:nvSpPr>
          <p:cNvPr id="8" name="Rectangle 7"/>
          <p:cNvSpPr/>
          <p:nvPr/>
        </p:nvSpPr>
        <p:spPr>
          <a:xfrm>
            <a:off x="2391509" y="2362200"/>
            <a:ext cx="4923692" cy="1828800"/>
          </a:xfrm>
          <a:prstGeom prst="rect">
            <a:avLst/>
          </a:prstGeom>
          <a:solidFill>
            <a:schemeClr val="accent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t"/>
          <a:lstStyle/>
          <a:p>
            <a:pPr defTabSz="914186"/>
            <a:endParaRPr lang="en-US" sz="2000" dirty="0">
              <a:solidFill>
                <a:srgbClr val="800000"/>
              </a:solidFill>
            </a:endParaRPr>
          </a:p>
        </p:txBody>
      </p:sp>
      <p:sp>
        <p:nvSpPr>
          <p:cNvPr id="9" name="Rectangle 8"/>
          <p:cNvSpPr/>
          <p:nvPr/>
        </p:nvSpPr>
        <p:spPr>
          <a:xfrm rot="5400000">
            <a:off x="2095500"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dirty="0" smtClean="0">
                <a:solidFill>
                  <a:srgbClr val="000090"/>
                </a:solidFill>
              </a:rPr>
              <a:t>BA model</a:t>
            </a:r>
            <a:endParaRPr lang="en-US" dirty="0">
              <a:solidFill>
                <a:srgbClr val="000090"/>
              </a:solidFill>
            </a:endParaRPr>
          </a:p>
        </p:txBody>
      </p:sp>
      <p:sp>
        <p:nvSpPr>
          <p:cNvPr id="11" name="Rectangle 10"/>
          <p:cNvSpPr/>
          <p:nvPr/>
        </p:nvSpPr>
        <p:spPr>
          <a:xfrm rot="5400000">
            <a:off x="6315808"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dirty="0" smtClean="0">
                <a:solidFill>
                  <a:srgbClr val="000090"/>
                </a:solidFill>
              </a:rPr>
              <a:t>Social influence</a:t>
            </a:r>
            <a:endParaRPr lang="en-US" dirty="0">
              <a:solidFill>
                <a:srgbClr val="000090"/>
              </a:solidFill>
            </a:endParaRPr>
          </a:p>
        </p:txBody>
      </p:sp>
      <p:sp>
        <p:nvSpPr>
          <p:cNvPr id="12" name="Rectangle 11"/>
          <p:cNvSpPr/>
          <p:nvPr/>
        </p:nvSpPr>
        <p:spPr>
          <a:xfrm rot="5400000">
            <a:off x="5753100"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dirty="0">
                <a:solidFill>
                  <a:srgbClr val="000090"/>
                </a:solidFill>
              </a:rPr>
              <a:t>A</a:t>
            </a:r>
            <a:r>
              <a:rPr lang="en-US" dirty="0" smtClean="0">
                <a:solidFill>
                  <a:srgbClr val="000090"/>
                </a:solidFill>
              </a:rPr>
              <a:t>ction</a:t>
            </a:r>
            <a:endParaRPr lang="en-US" dirty="0">
              <a:solidFill>
                <a:srgbClr val="000090"/>
              </a:solidFill>
            </a:endParaRPr>
          </a:p>
        </p:txBody>
      </p:sp>
      <p:cxnSp>
        <p:nvCxnSpPr>
          <p:cNvPr id="14" name="Straight Connector 13"/>
          <p:cNvCxnSpPr/>
          <p:nvPr/>
        </p:nvCxnSpPr>
        <p:spPr>
          <a:xfrm>
            <a:off x="2039819" y="4419600"/>
            <a:ext cx="5697415"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92126" y="2628900"/>
            <a:ext cx="1407013" cy="838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defTabSz="914186"/>
            <a:r>
              <a:rPr lang="en-US" dirty="0">
                <a:solidFill>
                  <a:prstClr val="black"/>
                </a:solidFill>
              </a:rPr>
              <a:t>Social Network Analysis</a:t>
            </a:r>
          </a:p>
        </p:txBody>
      </p:sp>
      <p:sp>
        <p:nvSpPr>
          <p:cNvPr id="16" name="Rectangle 15"/>
          <p:cNvSpPr/>
          <p:nvPr/>
        </p:nvSpPr>
        <p:spPr>
          <a:xfrm>
            <a:off x="492126" y="4495800"/>
            <a:ext cx="1407013" cy="838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defTabSz="914186"/>
            <a:r>
              <a:rPr lang="en-US" dirty="0" smtClean="0">
                <a:solidFill>
                  <a:prstClr val="black"/>
                </a:solidFill>
              </a:rPr>
              <a:t>Theory</a:t>
            </a:r>
            <a:endParaRPr lang="en-US" dirty="0">
              <a:solidFill>
                <a:prstClr val="black"/>
              </a:solidFill>
            </a:endParaRPr>
          </a:p>
        </p:txBody>
      </p:sp>
      <p:sp>
        <p:nvSpPr>
          <p:cNvPr id="17" name="Right Arrow 16"/>
          <p:cNvSpPr/>
          <p:nvPr/>
        </p:nvSpPr>
        <p:spPr>
          <a:xfrm rot="16200000">
            <a:off x="4700954" y="4923700"/>
            <a:ext cx="304800" cy="112541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endParaRPr lang="en-US" dirty="0">
              <a:solidFill>
                <a:prstClr val="white"/>
              </a:solidFill>
            </a:endParaRPr>
          </a:p>
        </p:txBody>
      </p:sp>
      <p:cxnSp>
        <p:nvCxnSpPr>
          <p:cNvPr id="20" name="Straight Connector 19"/>
          <p:cNvCxnSpPr/>
          <p:nvPr/>
        </p:nvCxnSpPr>
        <p:spPr>
          <a:xfrm>
            <a:off x="2039819" y="2209800"/>
            <a:ext cx="5697415" cy="0"/>
          </a:xfrm>
          <a:prstGeom prst="line">
            <a:avLst/>
          </a:prstGeom>
          <a:ln w="2857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28806" y="1143000"/>
            <a:ext cx="6189785" cy="8382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t"/>
          <a:lstStyle/>
          <a:p>
            <a:pPr defTabSz="914186"/>
            <a:endParaRPr lang="en-US" sz="2000" dirty="0">
              <a:solidFill>
                <a:srgbClr val="800000"/>
              </a:solidFill>
            </a:endParaRPr>
          </a:p>
        </p:txBody>
      </p:sp>
      <p:sp>
        <p:nvSpPr>
          <p:cNvPr id="21" name="Right Arrow 20"/>
          <p:cNvSpPr/>
          <p:nvPr/>
        </p:nvSpPr>
        <p:spPr>
          <a:xfrm rot="16200000">
            <a:off x="4700954" y="1570900"/>
            <a:ext cx="304800" cy="112541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endParaRPr lang="en-US" dirty="0">
              <a:solidFill>
                <a:prstClr val="white"/>
              </a:solidFill>
            </a:endParaRPr>
          </a:p>
        </p:txBody>
      </p:sp>
      <p:sp>
        <p:nvSpPr>
          <p:cNvPr id="18" name="Right Arrow 17"/>
          <p:cNvSpPr/>
          <p:nvPr/>
        </p:nvSpPr>
        <p:spPr>
          <a:xfrm rot="16200000">
            <a:off x="4700954" y="3780700"/>
            <a:ext cx="304800" cy="1125415"/>
          </a:xfrm>
          <a:prstGeom prst="rightArrow">
            <a:avLst/>
          </a:prstGeom>
          <a:solidFill>
            <a:schemeClr val="bg1">
              <a:lumMod val="6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endParaRPr lang="en-US" dirty="0">
              <a:solidFill>
                <a:prstClr val="white"/>
              </a:solidFill>
            </a:endParaRPr>
          </a:p>
        </p:txBody>
      </p:sp>
      <p:sp>
        <p:nvSpPr>
          <p:cNvPr id="23" name="Rectangle 22"/>
          <p:cNvSpPr/>
          <p:nvPr/>
        </p:nvSpPr>
        <p:spPr>
          <a:xfrm>
            <a:off x="1899141" y="1295400"/>
            <a:ext cx="1443186" cy="533400"/>
          </a:xfrm>
          <a:prstGeom prst="rect">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altLang="zh-CN" dirty="0">
                <a:solidFill>
                  <a:prstClr val="black"/>
                </a:solidFill>
              </a:rPr>
              <a:t>Information </a:t>
            </a:r>
            <a:r>
              <a:rPr lang="en-US" altLang="zh-CN" dirty="0" smtClean="0">
                <a:solidFill>
                  <a:prstClr val="black"/>
                </a:solidFill>
              </a:rPr>
              <a:t>Diffusion</a:t>
            </a:r>
            <a:endParaRPr lang="en-US" altLang="zh-CN" dirty="0">
              <a:solidFill>
                <a:prstClr val="black"/>
              </a:solidFill>
            </a:endParaRPr>
          </a:p>
        </p:txBody>
      </p:sp>
      <p:sp>
        <p:nvSpPr>
          <p:cNvPr id="24" name="Rectangle 23"/>
          <p:cNvSpPr/>
          <p:nvPr/>
        </p:nvSpPr>
        <p:spPr>
          <a:xfrm>
            <a:off x="3505317" y="1295400"/>
            <a:ext cx="1266092" cy="533400"/>
          </a:xfrm>
          <a:prstGeom prst="rect">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dirty="0" smtClean="0">
                <a:solidFill>
                  <a:prstClr val="black"/>
                </a:solidFill>
              </a:rPr>
              <a:t>Search</a:t>
            </a:r>
            <a:endParaRPr lang="en-US" dirty="0">
              <a:solidFill>
                <a:prstClr val="black"/>
              </a:solidFill>
            </a:endParaRPr>
          </a:p>
        </p:txBody>
      </p:sp>
      <p:sp>
        <p:nvSpPr>
          <p:cNvPr id="25" name="Rectangle 24"/>
          <p:cNvSpPr/>
          <p:nvPr/>
        </p:nvSpPr>
        <p:spPr>
          <a:xfrm>
            <a:off x="4904347" y="1295400"/>
            <a:ext cx="1637132" cy="533400"/>
          </a:xfrm>
          <a:prstGeom prst="rect">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altLang="zh-CN" dirty="0" smtClean="0">
                <a:solidFill>
                  <a:prstClr val="black"/>
                </a:solidFill>
              </a:rPr>
              <a:t>Prediction</a:t>
            </a:r>
            <a:endParaRPr lang="en-US" altLang="zh-CN" dirty="0">
              <a:solidFill>
                <a:prstClr val="black"/>
              </a:solidFill>
            </a:endParaRPr>
          </a:p>
        </p:txBody>
      </p:sp>
      <p:sp>
        <p:nvSpPr>
          <p:cNvPr id="26" name="Rectangle 25"/>
          <p:cNvSpPr/>
          <p:nvPr/>
        </p:nvSpPr>
        <p:spPr>
          <a:xfrm>
            <a:off x="6682156" y="1295400"/>
            <a:ext cx="1266092" cy="533400"/>
          </a:xfrm>
          <a:prstGeom prst="rect">
            <a:avLst/>
          </a:prstGeom>
          <a:solidFill>
            <a:srgbClr val="CCFF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dirty="0" smtClean="0">
                <a:solidFill>
                  <a:prstClr val="black"/>
                </a:solidFill>
              </a:rPr>
              <a:t>Advertise</a:t>
            </a:r>
            <a:endParaRPr lang="en-US" dirty="0">
              <a:solidFill>
                <a:prstClr val="black"/>
              </a:solidFill>
            </a:endParaRPr>
          </a:p>
        </p:txBody>
      </p:sp>
      <p:sp>
        <p:nvSpPr>
          <p:cNvPr id="27" name="Rectangle 26"/>
          <p:cNvSpPr/>
          <p:nvPr/>
        </p:nvSpPr>
        <p:spPr>
          <a:xfrm>
            <a:off x="492126" y="1066800"/>
            <a:ext cx="1407013" cy="8382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defTabSz="914186"/>
            <a:r>
              <a:rPr lang="en-US" dirty="0" smtClean="0">
                <a:solidFill>
                  <a:prstClr val="black"/>
                </a:solidFill>
              </a:rPr>
              <a:t>Application</a:t>
            </a:r>
            <a:endParaRPr lang="en-US" dirty="0">
              <a:solidFill>
                <a:prstClr val="black"/>
              </a:solidFill>
            </a:endParaRPr>
          </a:p>
        </p:txBody>
      </p:sp>
      <p:sp>
        <p:nvSpPr>
          <p:cNvPr id="28" name="Rectangle 27"/>
          <p:cNvSpPr/>
          <p:nvPr/>
        </p:nvSpPr>
        <p:spPr>
          <a:xfrm>
            <a:off x="2602523" y="2438400"/>
            <a:ext cx="9144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defTabSz="914186"/>
            <a:r>
              <a:rPr lang="en-US" dirty="0" smtClean="0">
                <a:solidFill>
                  <a:prstClr val="black"/>
                </a:solidFill>
              </a:rPr>
              <a:t>Macro</a:t>
            </a:r>
            <a:endParaRPr lang="en-US" dirty="0">
              <a:solidFill>
                <a:prstClr val="black"/>
              </a:solidFill>
            </a:endParaRPr>
          </a:p>
        </p:txBody>
      </p:sp>
      <p:sp>
        <p:nvSpPr>
          <p:cNvPr id="29" name="Rectangle 28"/>
          <p:cNvSpPr/>
          <p:nvPr/>
        </p:nvSpPr>
        <p:spPr>
          <a:xfrm>
            <a:off x="4220308" y="2438400"/>
            <a:ext cx="9144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defTabSz="914186"/>
            <a:r>
              <a:rPr lang="en-US" dirty="0" err="1" smtClean="0">
                <a:solidFill>
                  <a:prstClr val="black"/>
                </a:solidFill>
              </a:rPr>
              <a:t>Meso</a:t>
            </a:r>
            <a:endParaRPr lang="en-US" dirty="0">
              <a:solidFill>
                <a:prstClr val="black"/>
              </a:solidFill>
            </a:endParaRPr>
          </a:p>
        </p:txBody>
      </p:sp>
      <p:sp>
        <p:nvSpPr>
          <p:cNvPr id="30" name="Rectangle 29"/>
          <p:cNvSpPr/>
          <p:nvPr/>
        </p:nvSpPr>
        <p:spPr>
          <a:xfrm>
            <a:off x="6049108" y="2438400"/>
            <a:ext cx="914400" cy="304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defTabSz="914186"/>
            <a:r>
              <a:rPr lang="en-US" dirty="0" smtClean="0">
                <a:solidFill>
                  <a:prstClr val="black"/>
                </a:solidFill>
              </a:rPr>
              <a:t>Micro</a:t>
            </a:r>
            <a:endParaRPr lang="en-US" dirty="0">
              <a:solidFill>
                <a:prstClr val="black"/>
              </a:solidFill>
            </a:endParaRPr>
          </a:p>
        </p:txBody>
      </p:sp>
      <p:sp>
        <p:nvSpPr>
          <p:cNvPr id="31" name="Rectangle 30"/>
          <p:cNvSpPr/>
          <p:nvPr/>
        </p:nvSpPr>
        <p:spPr>
          <a:xfrm rot="5400000">
            <a:off x="2658208"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r>
              <a:rPr lang="en-US" dirty="0" smtClean="0">
                <a:solidFill>
                  <a:srgbClr val="000090"/>
                </a:solidFill>
              </a:rPr>
              <a:t>ER model</a:t>
            </a:r>
            <a:endParaRPr lang="en-US" dirty="0">
              <a:solidFill>
                <a:srgbClr val="000090"/>
              </a:solidFill>
            </a:endParaRPr>
          </a:p>
        </p:txBody>
      </p:sp>
      <p:sp>
        <p:nvSpPr>
          <p:cNvPr id="32" name="Rectangle 31"/>
          <p:cNvSpPr/>
          <p:nvPr/>
        </p:nvSpPr>
        <p:spPr>
          <a:xfrm rot="5400000">
            <a:off x="3361592"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35992" tIns="45709" rIns="0" bIns="45709" rtlCol="0" anchor="ctr"/>
          <a:lstStyle/>
          <a:p>
            <a:pPr algn="ctr" defTabSz="914186"/>
            <a:r>
              <a:rPr lang="en-US" dirty="0" smtClean="0">
                <a:solidFill>
                  <a:srgbClr val="000090"/>
                </a:solidFill>
              </a:rPr>
              <a:t>Community</a:t>
            </a:r>
            <a:endParaRPr lang="en-US" dirty="0">
              <a:solidFill>
                <a:srgbClr val="000090"/>
              </a:solidFill>
            </a:endParaRPr>
          </a:p>
        </p:txBody>
      </p:sp>
      <p:sp>
        <p:nvSpPr>
          <p:cNvPr id="33" name="Rectangle 32"/>
          <p:cNvSpPr/>
          <p:nvPr/>
        </p:nvSpPr>
        <p:spPr>
          <a:xfrm rot="5400000">
            <a:off x="3924300"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35992" tIns="45709" rIns="0" bIns="45709" rtlCol="0" anchor="ctr"/>
          <a:lstStyle/>
          <a:p>
            <a:pPr algn="ctr" defTabSz="914186"/>
            <a:r>
              <a:rPr lang="en-US" dirty="0" smtClean="0">
                <a:solidFill>
                  <a:srgbClr val="000090"/>
                </a:solidFill>
              </a:rPr>
              <a:t>Group behavior</a:t>
            </a:r>
            <a:endParaRPr lang="en-US" dirty="0">
              <a:solidFill>
                <a:srgbClr val="000090"/>
              </a:solidFill>
            </a:endParaRPr>
          </a:p>
        </p:txBody>
      </p:sp>
      <p:sp>
        <p:nvSpPr>
          <p:cNvPr id="34" name="Rectangle 33"/>
          <p:cNvSpPr/>
          <p:nvPr/>
        </p:nvSpPr>
        <p:spPr>
          <a:xfrm rot="5400000">
            <a:off x="4487008"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35992" tIns="45709" rIns="0" bIns="45709" rtlCol="0" anchor="ctr"/>
          <a:lstStyle/>
          <a:p>
            <a:pPr algn="ctr" defTabSz="914186"/>
            <a:r>
              <a:rPr lang="en-US" dirty="0" smtClean="0">
                <a:solidFill>
                  <a:srgbClr val="000090"/>
                </a:solidFill>
              </a:rPr>
              <a:t>Structural hole</a:t>
            </a:r>
            <a:endParaRPr lang="en-US" dirty="0">
              <a:solidFill>
                <a:srgbClr val="000090"/>
              </a:solidFill>
            </a:endParaRPr>
          </a:p>
        </p:txBody>
      </p:sp>
      <p:sp>
        <p:nvSpPr>
          <p:cNvPr id="35" name="Rectangle 34"/>
          <p:cNvSpPr/>
          <p:nvPr/>
        </p:nvSpPr>
        <p:spPr>
          <a:xfrm rot="5400000">
            <a:off x="5190392" y="3185748"/>
            <a:ext cx="1295400" cy="562708"/>
          </a:xfrm>
          <a:prstGeom prst="rect">
            <a:avLst/>
          </a:prstGeom>
          <a:solidFill>
            <a:srgbClr val="FFCCCC"/>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35992" tIns="45709" rIns="0" bIns="45709" rtlCol="0" anchor="ctr"/>
          <a:lstStyle/>
          <a:p>
            <a:pPr algn="ctr" defTabSz="914186"/>
            <a:r>
              <a:rPr lang="en-US" dirty="0" smtClean="0">
                <a:solidFill>
                  <a:srgbClr val="000090"/>
                </a:solidFill>
              </a:rPr>
              <a:t>Social tie</a:t>
            </a:r>
            <a:endParaRPr lang="en-US" dirty="0">
              <a:solidFill>
                <a:srgbClr val="000090"/>
              </a:solidFill>
            </a:endParaRPr>
          </a:p>
        </p:txBody>
      </p:sp>
      <p:sp>
        <p:nvSpPr>
          <p:cNvPr id="3" name="Oval 2"/>
          <p:cNvSpPr/>
          <p:nvPr/>
        </p:nvSpPr>
        <p:spPr>
          <a:xfrm>
            <a:off x="4572003" y="1088740"/>
            <a:ext cx="2691991" cy="969702"/>
          </a:xfrm>
          <a:prstGeom prst="ellipse">
            <a:avLst/>
          </a:prstGeom>
          <a:solidFill>
            <a:srgbClr val="008000">
              <a:alpha val="22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endParaRPr lang="en-US" dirty="0">
              <a:solidFill>
                <a:prstClr val="white"/>
              </a:solidFill>
            </a:endParaRPr>
          </a:p>
        </p:txBody>
      </p:sp>
      <p:sp>
        <p:nvSpPr>
          <p:cNvPr id="36" name="Oval 35"/>
          <p:cNvSpPr/>
          <p:nvPr/>
        </p:nvSpPr>
        <p:spPr>
          <a:xfrm rot="16200000">
            <a:off x="4436179" y="2238215"/>
            <a:ext cx="2836603" cy="969702"/>
          </a:xfrm>
          <a:prstGeom prst="ellipse">
            <a:avLst/>
          </a:prstGeom>
          <a:solidFill>
            <a:srgbClr val="008000">
              <a:alpha val="22000"/>
            </a:srgbClr>
          </a:solidFill>
          <a:ln>
            <a:solidFill>
              <a:srgbClr val="008000"/>
            </a:solidFill>
          </a:ln>
        </p:spPr>
        <p:style>
          <a:lnRef idx="1">
            <a:schemeClr val="accent1"/>
          </a:lnRef>
          <a:fillRef idx="3">
            <a:schemeClr val="accent1"/>
          </a:fillRef>
          <a:effectRef idx="2">
            <a:schemeClr val="accent1"/>
          </a:effectRef>
          <a:fontRef idx="minor">
            <a:schemeClr val="lt1"/>
          </a:fontRef>
        </p:style>
        <p:txBody>
          <a:bodyPr lIns="91418" tIns="45709" rIns="91418" bIns="45709" rtlCol="0" anchor="ctr"/>
          <a:lstStyle/>
          <a:p>
            <a:pPr algn="ctr" defTabSz="914186"/>
            <a:endParaRPr lang="en-US" dirty="0">
              <a:solidFill>
                <a:prstClr val="white"/>
              </a:solidFill>
            </a:endParaRPr>
          </a:p>
        </p:txBody>
      </p:sp>
      <p:sp>
        <p:nvSpPr>
          <p:cNvPr id="37" name="TextBox 36"/>
          <p:cNvSpPr txBox="1"/>
          <p:nvPr/>
        </p:nvSpPr>
        <p:spPr>
          <a:xfrm>
            <a:off x="8099376" y="6488668"/>
            <a:ext cx="1044624" cy="369332"/>
          </a:xfrm>
          <a:prstGeom prst="rect">
            <a:avLst/>
          </a:prstGeom>
          <a:noFill/>
        </p:spPr>
        <p:txBody>
          <a:bodyPr wrap="square" lIns="91418" tIns="45709" rIns="91418" bIns="45709" rtlCol="0">
            <a:spAutoFit/>
          </a:bodyPr>
          <a:lstStyle/>
          <a:p>
            <a:pPr defTabSz="914186"/>
            <a:r>
              <a:rPr lang="en-US" altLang="zh-CN" dirty="0" smtClean="0">
                <a:solidFill>
                  <a:prstClr val="black"/>
                </a:solidFill>
              </a:rPr>
              <a:t>Tang </a:t>
            </a:r>
            <a:r>
              <a:rPr lang="en-US" altLang="zh-CN" dirty="0" err="1" smtClean="0">
                <a:solidFill>
                  <a:prstClr val="black"/>
                </a:solidFill>
              </a:rPr>
              <a:t>Jie</a:t>
            </a:r>
            <a:endParaRPr lang="zh-CN" altLang="en-US" dirty="0">
              <a:solidFill>
                <a:prstClr val="black"/>
              </a:solidFill>
            </a:endParaRPr>
          </a:p>
        </p:txBody>
      </p:sp>
    </p:spTree>
    <p:custDataLst>
      <p:tags r:id="rId1"/>
    </p:custDataLst>
    <p:extLst>
      <p:ext uri="{BB962C8B-B14F-4D97-AF65-F5344CB8AC3E}">
        <p14:creationId xmlns:p14="http://schemas.microsoft.com/office/powerpoint/2010/main" xmlns="" val="42631056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0" y="274638"/>
            <a:ext cx="8229600" cy="1143000"/>
          </a:xfrm>
        </p:spPr>
        <p:txBody>
          <a:bodyPr>
            <a:normAutofit/>
          </a:bodyPr>
          <a:lstStyle/>
          <a:p>
            <a:r>
              <a:rPr lang="en-US" altLang="zh-CN" sz="3600" dirty="0" smtClean="0">
                <a:solidFill>
                  <a:srgbClr val="C00000"/>
                </a:solidFill>
              </a:rPr>
              <a:t>RS</a:t>
            </a:r>
            <a:r>
              <a:rPr lang="zh-CN" altLang="en-US" sz="3600" dirty="0" smtClean="0">
                <a:solidFill>
                  <a:srgbClr val="C00000"/>
                </a:solidFill>
              </a:rPr>
              <a:t>基本问题：预测链接是否存在</a:t>
            </a:r>
            <a:endParaRPr lang="en-US" altLang="zh-CN" sz="3600" dirty="0" smtClean="0">
              <a:solidFill>
                <a:srgbClr val="C00000"/>
              </a:solidFill>
            </a:endParaRPr>
          </a:p>
        </p:txBody>
      </p:sp>
      <p:sp>
        <p:nvSpPr>
          <p:cNvPr id="11267" name="Rectangle 3"/>
          <p:cNvSpPr>
            <a:spLocks noGrp="1" noChangeArrowheads="1"/>
          </p:cNvSpPr>
          <p:nvPr>
            <p:ph idx="4294967295"/>
          </p:nvPr>
        </p:nvSpPr>
        <p:spPr>
          <a:xfrm>
            <a:off x="518864" y="1600202"/>
            <a:ext cx="8229600" cy="4525963"/>
          </a:xfrm>
        </p:spPr>
        <p:txBody>
          <a:bodyPr rtlCol="0">
            <a:normAutofit/>
          </a:bodyPr>
          <a:lstStyle/>
          <a:p>
            <a:pPr>
              <a:buFont typeface="Arial"/>
              <a:buChar char="•"/>
              <a:defRPr/>
            </a:pPr>
            <a:r>
              <a:rPr lang="zh-CN" altLang="en-US" dirty="0" smtClean="0">
                <a:cs typeface="宋体" charset="0"/>
              </a:rPr>
              <a:t>预测某</a:t>
            </a:r>
            <a:r>
              <a:rPr lang="zh-CN" altLang="en-US" dirty="0" smtClean="0">
                <a:solidFill>
                  <a:srgbClr val="C00000"/>
                </a:solidFill>
                <a:cs typeface="宋体" charset="0"/>
              </a:rPr>
              <a:t>人</a:t>
            </a:r>
            <a:r>
              <a:rPr lang="zh-CN" altLang="en-US" dirty="0" smtClean="0">
                <a:cs typeface="宋体" charset="0"/>
              </a:rPr>
              <a:t>能否喜欢进而购买某</a:t>
            </a:r>
            <a:r>
              <a:rPr lang="zh-CN" altLang="en-US" dirty="0" smtClean="0">
                <a:solidFill>
                  <a:srgbClr val="C00000"/>
                </a:solidFill>
                <a:cs typeface="宋体" charset="0"/>
              </a:rPr>
              <a:t>物</a:t>
            </a:r>
            <a:endParaRPr lang="en-US" altLang="zh-CN" dirty="0" smtClean="0">
              <a:solidFill>
                <a:srgbClr val="C00000"/>
              </a:solidFill>
              <a:cs typeface="宋体" charset="0"/>
            </a:endParaRPr>
          </a:p>
          <a:p>
            <a:pPr>
              <a:buFont typeface="Arial"/>
              <a:buChar char="•"/>
              <a:defRPr/>
            </a:pPr>
            <a:endParaRPr lang="en-US" altLang="zh-CN" dirty="0" smtClean="0">
              <a:cs typeface="宋体" charset="0"/>
            </a:endParaRPr>
          </a:p>
          <a:p>
            <a:pPr>
              <a:buFont typeface="Arial"/>
              <a:buChar char="•"/>
              <a:defRPr/>
            </a:pPr>
            <a:r>
              <a:rPr lang="zh-CN" altLang="en-US" dirty="0" smtClean="0">
                <a:cs typeface="宋体" charset="0"/>
              </a:rPr>
              <a:t>预测在</a:t>
            </a:r>
            <a:r>
              <a:rPr lang="zh-CN" altLang="en-US" dirty="0" smtClean="0">
                <a:solidFill>
                  <a:srgbClr val="C00000"/>
                </a:solidFill>
                <a:cs typeface="宋体" charset="0"/>
              </a:rPr>
              <a:t>两个物体</a:t>
            </a:r>
            <a:r>
              <a:rPr lang="zh-CN" altLang="en-US" dirty="0" smtClean="0">
                <a:cs typeface="宋体" charset="0"/>
              </a:rPr>
              <a:t>之间是否存在链接</a:t>
            </a:r>
            <a:endParaRPr lang="en-US" altLang="zh-CN" dirty="0">
              <a:solidFill>
                <a:srgbClr val="C00000"/>
              </a:solidFill>
              <a:cs typeface="宋体" charset="0"/>
            </a:endParaRPr>
          </a:p>
          <a:p>
            <a:pPr lvl="1">
              <a:buFont typeface="Arial"/>
              <a:buChar char="–"/>
              <a:defRPr/>
            </a:pPr>
            <a:r>
              <a:rPr lang="en-US" altLang="zh-CN" b="1" dirty="0" smtClean="0">
                <a:cs typeface="宋体" charset="0"/>
              </a:rPr>
              <a:t>web</a:t>
            </a:r>
            <a:r>
              <a:rPr lang="en-US" altLang="zh-CN" dirty="0">
                <a:cs typeface="宋体" charset="0"/>
              </a:rPr>
              <a:t>: </a:t>
            </a:r>
            <a:r>
              <a:rPr lang="zh-CN" altLang="en-US" dirty="0" smtClean="0">
                <a:cs typeface="宋体" charset="0"/>
              </a:rPr>
              <a:t>预测两个网页之间是否存在链接</a:t>
            </a:r>
            <a:endParaRPr lang="en-US" altLang="zh-CN" dirty="0" smtClean="0">
              <a:cs typeface="宋体" charset="0"/>
            </a:endParaRPr>
          </a:p>
          <a:p>
            <a:pPr lvl="1">
              <a:buFont typeface="Arial"/>
              <a:buChar char="–"/>
              <a:defRPr/>
            </a:pPr>
            <a:r>
              <a:rPr lang="en-US" altLang="zh-CN" b="1" dirty="0" smtClean="0">
                <a:cs typeface="宋体" charset="0"/>
              </a:rPr>
              <a:t>cite</a:t>
            </a:r>
            <a:r>
              <a:rPr lang="en-US" altLang="zh-CN" dirty="0">
                <a:cs typeface="宋体" charset="0"/>
              </a:rPr>
              <a:t>: </a:t>
            </a:r>
            <a:r>
              <a:rPr lang="zh-CN" altLang="en-US" dirty="0" smtClean="0">
                <a:cs typeface="宋体" charset="0"/>
              </a:rPr>
              <a:t> 预测两篇论文之间是否存在引用关系</a:t>
            </a:r>
            <a:endParaRPr lang="en-US" altLang="zh-CN" dirty="0" smtClean="0">
              <a:cs typeface="宋体" charset="0"/>
            </a:endParaRPr>
          </a:p>
          <a:p>
            <a:pPr lvl="1">
              <a:buFont typeface="Arial"/>
              <a:buChar char="–"/>
              <a:defRPr/>
            </a:pPr>
            <a:r>
              <a:rPr lang="en-US" altLang="zh-CN" b="1" dirty="0" err="1" smtClean="0">
                <a:cs typeface="宋体" charset="0"/>
              </a:rPr>
              <a:t>epi</a:t>
            </a:r>
            <a:r>
              <a:rPr lang="en-US" altLang="zh-CN" dirty="0">
                <a:cs typeface="宋体" charset="0"/>
              </a:rPr>
              <a:t>: </a:t>
            </a:r>
            <a:r>
              <a:rPr lang="zh-CN" altLang="en-US" dirty="0" smtClean="0">
                <a:cs typeface="宋体" charset="0"/>
              </a:rPr>
              <a:t>  预测某个传染病人是否与某些人接触</a:t>
            </a:r>
            <a:endParaRPr lang="en-US" altLang="zh-CN" dirty="0" smtClean="0">
              <a:cs typeface="宋体" charset="0"/>
            </a:endParaRPr>
          </a:p>
          <a:p>
            <a:pPr>
              <a:buFont typeface="Arial"/>
              <a:buChar char="•"/>
              <a:defRPr/>
            </a:pPr>
            <a:r>
              <a:rPr lang="zh-CN" altLang="en-US" dirty="0" smtClean="0">
                <a:cs typeface="宋体" charset="0"/>
              </a:rPr>
              <a:t>预测</a:t>
            </a:r>
            <a:r>
              <a:rPr lang="zh-CN" altLang="en-US" dirty="0" smtClean="0">
                <a:solidFill>
                  <a:srgbClr val="C00000"/>
                </a:solidFill>
                <a:cs typeface="宋体" charset="0"/>
              </a:rPr>
              <a:t>两个人</a:t>
            </a:r>
            <a:r>
              <a:rPr lang="zh-CN" altLang="en-US" dirty="0" smtClean="0">
                <a:cs typeface="宋体" charset="0"/>
              </a:rPr>
              <a:t>之间能否成为朋友、能否合作</a:t>
            </a:r>
            <a:endParaRPr lang="en-US" altLang="zh-CN" dirty="0" smtClean="0">
              <a:cs typeface="宋体" charset="0"/>
            </a:endParaRPr>
          </a:p>
        </p:txBody>
      </p:sp>
      <p:sp>
        <p:nvSpPr>
          <p:cNvPr id="4" name="Date Placeholder 3"/>
          <p:cNvSpPr>
            <a:spLocks noGrp="1"/>
          </p:cNvSpPr>
          <p:nvPr>
            <p:ph type="dt" sz="quarter" idx="4294967295"/>
          </p:nvPr>
        </p:nvSpPr>
        <p:spPr>
          <a:xfrm>
            <a:off x="0" y="6356350"/>
            <a:ext cx="2133600" cy="365125"/>
          </a:xfrm>
        </p:spPr>
        <p:txBody>
          <a:bodyPr/>
          <a:lstStyle/>
          <a:p>
            <a:pPr>
              <a:defRPr/>
            </a:pPr>
            <a:fld id="{14DFF240-1FED-4BB0-8D87-BB4ECEEF1045}" type="datetime1">
              <a:rPr lang="zh-CN" altLang="en-US" smtClean="0">
                <a:solidFill>
                  <a:prstClr val="black">
                    <a:tint val="75000"/>
                  </a:prstClr>
                </a:solidFill>
              </a:rPr>
              <a:pPr>
                <a:defRPr/>
              </a:pPr>
              <a:t>2018/5/16</a:t>
            </a:fld>
            <a:endParaRPr lang="en-US" altLang="zh-CN">
              <a:solidFill>
                <a:prstClr val="black">
                  <a:tint val="75000"/>
                </a:prstClr>
              </a:solidFill>
            </a:endParaRPr>
          </a:p>
        </p:txBody>
      </p:sp>
      <p:sp>
        <p:nvSpPr>
          <p:cNvPr id="5" name="Slide Number Placeholder 5"/>
          <p:cNvSpPr>
            <a:spLocks noGrp="1"/>
          </p:cNvSpPr>
          <p:nvPr>
            <p:ph type="sldNum" sz="quarter" idx="4294967295"/>
          </p:nvPr>
        </p:nvSpPr>
        <p:spPr>
          <a:xfrm>
            <a:off x="7010400" y="6356350"/>
            <a:ext cx="2133600" cy="365125"/>
          </a:xfrm>
        </p:spPr>
        <p:txBody>
          <a:bodyPr/>
          <a:lstStyle/>
          <a:p>
            <a:pPr>
              <a:defRPr/>
            </a:pPr>
            <a:fld id="{58A5D9F7-1387-4D14-BBD6-54CCC42E05CE}" type="slidenum">
              <a:rPr lang="en-US" altLang="zh-CN">
                <a:solidFill>
                  <a:prstClr val="black">
                    <a:tint val="75000"/>
                  </a:prstClr>
                </a:solidFill>
              </a:rPr>
              <a:pPr>
                <a:defRPr/>
              </a:pPr>
              <a:t>34</a:t>
            </a:fld>
            <a:endParaRPr lang="en-US" altLang="zh-CN" dirty="0">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0" y="274638"/>
            <a:ext cx="8229600" cy="1143000"/>
          </a:xfrm>
        </p:spPr>
        <p:txBody>
          <a:bodyPr>
            <a:normAutofit/>
          </a:bodyPr>
          <a:lstStyle/>
          <a:p>
            <a:r>
              <a:rPr lang="zh-CN" altLang="en-US" sz="3600" dirty="0" smtClean="0">
                <a:solidFill>
                  <a:srgbClr val="C00000"/>
                </a:solidFill>
              </a:rPr>
              <a:t>社会推荐主要研究内容</a:t>
            </a:r>
            <a:endParaRPr lang="en-US" altLang="zh-CN" sz="3600" dirty="0" smtClean="0">
              <a:solidFill>
                <a:srgbClr val="C00000"/>
              </a:solidFill>
            </a:endParaRPr>
          </a:p>
        </p:txBody>
      </p:sp>
      <p:sp>
        <p:nvSpPr>
          <p:cNvPr id="11267" name="Rectangle 3"/>
          <p:cNvSpPr>
            <a:spLocks noGrp="1" noChangeArrowheads="1"/>
          </p:cNvSpPr>
          <p:nvPr>
            <p:ph idx="4294967295"/>
          </p:nvPr>
        </p:nvSpPr>
        <p:spPr>
          <a:xfrm>
            <a:off x="518864" y="1600202"/>
            <a:ext cx="8625136" cy="4525963"/>
          </a:xfrm>
        </p:spPr>
        <p:txBody>
          <a:bodyPr rtlCol="0">
            <a:normAutofit/>
          </a:bodyPr>
          <a:lstStyle/>
          <a:p>
            <a:pPr lvl="0">
              <a:buFont typeface="Arial"/>
              <a:buChar char="•"/>
              <a:defRPr/>
            </a:pPr>
            <a:r>
              <a:rPr lang="zh-CN" altLang="en-US" sz="2400" dirty="0" smtClean="0">
                <a:cs typeface="宋体" charset="0"/>
              </a:rPr>
              <a:t>异构推荐中</a:t>
            </a:r>
            <a:r>
              <a:rPr lang="en-US" altLang="zh-CN" sz="2400" dirty="0" smtClean="0">
                <a:cs typeface="宋体" charset="0"/>
              </a:rPr>
              <a:t>,</a:t>
            </a:r>
            <a:r>
              <a:rPr lang="zh-CN" altLang="en-US" sz="2400" dirty="0" smtClean="0">
                <a:cs typeface="宋体" charset="0"/>
              </a:rPr>
              <a:t>如何</a:t>
            </a:r>
            <a:r>
              <a:rPr lang="zh-CN" altLang="en-US" sz="2400" dirty="0" smtClean="0">
                <a:solidFill>
                  <a:srgbClr val="FF0000"/>
                </a:solidFill>
              </a:rPr>
              <a:t>利用社会网络</a:t>
            </a:r>
            <a:r>
              <a:rPr lang="zh-CN" altLang="en-US" sz="2400" dirty="0" smtClean="0">
                <a:solidFill>
                  <a:srgbClr val="0070C0"/>
                </a:solidFill>
              </a:rPr>
              <a:t>增强推荐</a:t>
            </a:r>
            <a:r>
              <a:rPr lang="zh-CN" altLang="en-US" sz="2400" dirty="0" smtClean="0"/>
              <a:t>精度。换句话</a:t>
            </a:r>
            <a:endParaRPr lang="en-US" altLang="zh-CN" sz="2400" dirty="0" smtClean="0"/>
          </a:p>
          <a:p>
            <a:pPr>
              <a:buNone/>
              <a:defRPr/>
            </a:pPr>
            <a:r>
              <a:rPr lang="en-US" altLang="zh-CN" sz="2400" dirty="0" smtClean="0"/>
              <a:t>	</a:t>
            </a:r>
            <a:r>
              <a:rPr lang="zh-CN" altLang="en-US" sz="2400" dirty="0" smtClean="0"/>
              <a:t>说，社会关系带给推荐的附加价值有多少？</a:t>
            </a:r>
            <a:endParaRPr lang="en-US" altLang="zh-CN" sz="2400" dirty="0" smtClean="0"/>
          </a:p>
          <a:p>
            <a:pPr lvl="0">
              <a:buNone/>
              <a:defRPr/>
            </a:pPr>
            <a:endParaRPr lang="en-US" altLang="zh-CN" sz="2400" dirty="0" smtClean="0"/>
          </a:p>
          <a:p>
            <a:pPr lvl="0">
              <a:buFont typeface="Arial"/>
              <a:buChar char="•"/>
              <a:defRPr/>
            </a:pPr>
            <a:endParaRPr lang="en-US" altLang="zh-CN" sz="2400" dirty="0" smtClean="0"/>
          </a:p>
          <a:p>
            <a:pPr lvl="0">
              <a:buFont typeface="Arial"/>
              <a:buChar char="•"/>
              <a:defRPr/>
            </a:pPr>
            <a:r>
              <a:rPr lang="zh-CN" altLang="en-US" sz="2400" dirty="0" smtClean="0"/>
              <a:t>同构推荐中</a:t>
            </a:r>
            <a:r>
              <a:rPr lang="en-US" altLang="zh-CN" sz="2400" dirty="0" smtClean="0"/>
              <a:t>,</a:t>
            </a:r>
            <a:r>
              <a:rPr lang="zh-CN" altLang="en-US" sz="2400" dirty="0" smtClean="0"/>
              <a:t> 如何</a:t>
            </a:r>
            <a:r>
              <a:rPr lang="zh-CN" altLang="en-US" sz="2400" dirty="0" smtClean="0">
                <a:solidFill>
                  <a:srgbClr val="0070C0"/>
                </a:solidFill>
              </a:rPr>
              <a:t>利用推荐</a:t>
            </a:r>
            <a:r>
              <a:rPr lang="zh-CN" altLang="en-US" sz="2400" dirty="0" smtClean="0">
                <a:solidFill>
                  <a:srgbClr val="FF0000"/>
                </a:solidFill>
              </a:rPr>
              <a:t>增强社会网络</a:t>
            </a:r>
            <a:r>
              <a:rPr lang="zh-CN" altLang="en-US" sz="2400" dirty="0" smtClean="0"/>
              <a:t>链接预测精度？换</a:t>
            </a:r>
            <a:endParaRPr lang="en-US" altLang="zh-CN" sz="2400" dirty="0" smtClean="0"/>
          </a:p>
          <a:p>
            <a:pPr lvl="0">
              <a:buNone/>
              <a:defRPr/>
            </a:pPr>
            <a:r>
              <a:rPr lang="en-US" altLang="zh-CN" sz="2400" dirty="0" smtClean="0">
                <a:cs typeface="宋体" charset="0"/>
              </a:rPr>
              <a:t>	</a:t>
            </a:r>
            <a:r>
              <a:rPr lang="zh-CN" altLang="en-US" sz="2400" dirty="0" smtClean="0">
                <a:cs typeface="宋体" charset="0"/>
              </a:rPr>
              <a:t>句话说，推荐带给社会关系的附加价值有多少？</a:t>
            </a:r>
            <a:endParaRPr lang="en-US" altLang="zh-CN" sz="2400" dirty="0" smtClean="0">
              <a:cs typeface="宋体" charset="0"/>
            </a:endParaRPr>
          </a:p>
        </p:txBody>
      </p:sp>
      <p:sp>
        <p:nvSpPr>
          <p:cNvPr id="4" name="Date Placeholder 3"/>
          <p:cNvSpPr>
            <a:spLocks noGrp="1"/>
          </p:cNvSpPr>
          <p:nvPr>
            <p:ph type="dt" sz="quarter" idx="4294967295"/>
          </p:nvPr>
        </p:nvSpPr>
        <p:spPr>
          <a:xfrm>
            <a:off x="0" y="6356350"/>
            <a:ext cx="2133600" cy="365125"/>
          </a:xfrm>
        </p:spPr>
        <p:txBody>
          <a:bodyPr/>
          <a:lstStyle/>
          <a:p>
            <a:pPr>
              <a:defRPr/>
            </a:pPr>
            <a:fld id="{4660D968-7514-4D32-B3BC-4D4B2556E3F7}" type="datetime1">
              <a:rPr lang="zh-CN" altLang="en-US" smtClean="0">
                <a:solidFill>
                  <a:prstClr val="black">
                    <a:tint val="75000"/>
                  </a:prstClr>
                </a:solidFill>
              </a:rPr>
              <a:pPr>
                <a:defRPr/>
              </a:pPr>
              <a:t>2018/5/16</a:t>
            </a:fld>
            <a:endParaRPr lang="en-US" altLang="zh-CN">
              <a:solidFill>
                <a:prstClr val="black">
                  <a:tint val="75000"/>
                </a:prstClr>
              </a:solidFill>
            </a:endParaRPr>
          </a:p>
        </p:txBody>
      </p:sp>
      <p:sp>
        <p:nvSpPr>
          <p:cNvPr id="5" name="Slide Number Placeholder 5"/>
          <p:cNvSpPr>
            <a:spLocks noGrp="1"/>
          </p:cNvSpPr>
          <p:nvPr>
            <p:ph type="sldNum" sz="quarter" idx="4294967295"/>
          </p:nvPr>
        </p:nvSpPr>
        <p:spPr>
          <a:xfrm>
            <a:off x="7010400" y="6356350"/>
            <a:ext cx="2133600" cy="365125"/>
          </a:xfrm>
        </p:spPr>
        <p:txBody>
          <a:bodyPr/>
          <a:lstStyle/>
          <a:p>
            <a:pPr>
              <a:defRPr/>
            </a:pPr>
            <a:fld id="{58A5D9F7-1387-4D14-BBD6-54CCC42E05CE}" type="slidenum">
              <a:rPr lang="en-US" altLang="zh-CN">
                <a:solidFill>
                  <a:prstClr val="black">
                    <a:tint val="75000"/>
                  </a:prstClr>
                </a:solidFill>
              </a:rPr>
              <a:pPr>
                <a:defRPr/>
              </a:pPr>
              <a:t>35</a:t>
            </a:fld>
            <a:endParaRPr lang="en-US" altLang="zh-CN" dirty="0">
              <a:solidFill>
                <a:prstClr val="black">
                  <a:tint val="75000"/>
                </a:prst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539552" y="3068960"/>
            <a:ext cx="7772400" cy="765175"/>
          </a:xfrm>
          <a:prstGeom prst="rect">
            <a:avLst/>
          </a:prstGeom>
        </p:spPr>
        <p:txBody>
          <a:bodyPr vert="horz" lIns="91418" tIns="45709" rIns="91418" bIns="45709" rtlCol="0" anchor="ctr">
            <a:normAutofit/>
          </a:bodyPr>
          <a:lstStyle/>
          <a:p>
            <a:pPr algn="ctr" defTabSz="914186">
              <a:spcBef>
                <a:spcPct val="0"/>
              </a:spcBef>
              <a:tabLst>
                <a:tab pos="0" algn="l"/>
                <a:tab pos="914186" algn="l"/>
                <a:tab pos="1828373" algn="l"/>
                <a:tab pos="2742558" algn="l"/>
                <a:tab pos="3656744" algn="l"/>
                <a:tab pos="4570930" algn="l"/>
                <a:tab pos="5485118" algn="l"/>
                <a:tab pos="6399303" algn="l"/>
                <a:tab pos="7313490" algn="l"/>
                <a:tab pos="8227675" algn="l"/>
                <a:tab pos="9141862" algn="l"/>
                <a:tab pos="10056048" algn="l"/>
              </a:tabLst>
              <a:defRPr/>
            </a:pPr>
            <a:endParaRPr lang="en-GB" sz="4400" dirty="0" smtClean="0">
              <a:latin typeface="+mj-lt"/>
              <a:ea typeface="+mj-ea"/>
              <a:cs typeface="+mj-cs"/>
            </a:endParaRPr>
          </a:p>
        </p:txBody>
      </p:sp>
      <p:sp>
        <p:nvSpPr>
          <p:cNvPr id="3" name="Rectangle 1"/>
          <p:cNvSpPr txBox="1">
            <a:spLocks noChangeArrowheads="1"/>
          </p:cNvSpPr>
          <p:nvPr/>
        </p:nvSpPr>
        <p:spPr>
          <a:xfrm>
            <a:off x="683568" y="2204866"/>
            <a:ext cx="7772400" cy="765175"/>
          </a:xfrm>
          <a:prstGeom prst="rect">
            <a:avLst/>
          </a:prstGeom>
        </p:spPr>
        <p:txBody>
          <a:bodyPr vert="horz" lIns="91418" tIns="45709" rIns="91418" bIns="45709" rtlCol="0" anchor="ctr">
            <a:normAutofit/>
          </a:bodyPr>
          <a:lstStyle/>
          <a:p>
            <a:pPr algn="ctr" defTabSz="914186">
              <a:spcBef>
                <a:spcPct val="0"/>
              </a:spcBef>
              <a:tabLst>
                <a:tab pos="0" algn="l"/>
                <a:tab pos="914186" algn="l"/>
                <a:tab pos="1828373" algn="l"/>
                <a:tab pos="2742558" algn="l"/>
                <a:tab pos="3656744" algn="l"/>
                <a:tab pos="4570930" algn="l"/>
                <a:tab pos="5485118" algn="l"/>
                <a:tab pos="6399303" algn="l"/>
                <a:tab pos="7313490" algn="l"/>
                <a:tab pos="8227675" algn="l"/>
                <a:tab pos="9141862" algn="l"/>
                <a:tab pos="10056048" algn="l"/>
              </a:tabLst>
            </a:pPr>
            <a:r>
              <a:rPr lang="zh-CN" altLang="en-US" sz="4400" dirty="0" smtClean="0">
                <a:solidFill>
                  <a:srgbClr val="FF0000"/>
                </a:solidFill>
              </a:rPr>
              <a:t>利用社会网络</a:t>
            </a:r>
            <a:r>
              <a:rPr lang="zh-CN" altLang="en-US" sz="4400" dirty="0" smtClean="0">
                <a:solidFill>
                  <a:srgbClr val="0070C0"/>
                </a:solidFill>
              </a:rPr>
              <a:t>增强推荐</a:t>
            </a:r>
            <a:endParaRPr lang="en-GB" sz="4400" dirty="0" smtClean="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社会网络</a:t>
            </a:r>
            <a:endParaRPr lang="zh-CN" altLang="en-US" dirty="0"/>
          </a:p>
        </p:txBody>
      </p:sp>
      <p:sp>
        <p:nvSpPr>
          <p:cNvPr id="3" name="内容占位符 2"/>
          <p:cNvSpPr>
            <a:spLocks noGrp="1"/>
          </p:cNvSpPr>
          <p:nvPr>
            <p:ph idx="1"/>
          </p:nvPr>
        </p:nvSpPr>
        <p:spPr/>
        <p:txBody>
          <a:bodyPr/>
          <a:lstStyle/>
          <a:p>
            <a:pPr marL="0" indent="0">
              <a:lnSpc>
                <a:spcPts val="3596"/>
              </a:lnSpc>
              <a:buNone/>
              <a:tabLst>
                <a:tab pos="2196072" algn="l"/>
              </a:tabLst>
              <a:defRPr/>
            </a:pPr>
            <a:r>
              <a:rPr lang="en-US" altLang="zh-CN" dirty="0" smtClean="0">
                <a:solidFill>
                  <a:srgbClr val="000000"/>
                </a:solidFill>
                <a:latin typeface="Times New Roman"/>
              </a:rPr>
              <a:t>• </a:t>
            </a:r>
            <a:r>
              <a:rPr lang="zh-CN" altLang="en-US" dirty="0" smtClean="0">
                <a:solidFill>
                  <a:srgbClr val="000000"/>
                </a:solidFill>
                <a:latin typeface="Times New Roman"/>
              </a:rPr>
              <a:t>不同类型的社会关系</a:t>
            </a:r>
            <a:endParaRPr lang="en-US" altLang="zh-CN" dirty="0" smtClean="0">
              <a:solidFill>
                <a:srgbClr val="000000"/>
              </a:solidFill>
              <a:latin typeface="微软雅黑"/>
            </a:endParaRPr>
          </a:p>
          <a:p>
            <a:pPr marL="0" indent="0">
              <a:lnSpc>
                <a:spcPts val="1000"/>
              </a:lnSpc>
              <a:buNone/>
              <a:tabLst>
                <a:tab pos="2196072" algn="l"/>
              </a:tabLst>
              <a:defRPr/>
            </a:pPr>
            <a:endParaRPr lang="en-US" altLang="zh-CN" dirty="0" smtClean="0">
              <a:solidFill>
                <a:srgbClr val="000000"/>
              </a:solidFill>
              <a:latin typeface="微软雅黑"/>
            </a:endParaRPr>
          </a:p>
          <a:p>
            <a:pPr marL="0" indent="0">
              <a:lnSpc>
                <a:spcPts val="3596"/>
              </a:lnSpc>
              <a:buNone/>
              <a:tabLst>
                <a:tab pos="2196072" algn="l"/>
              </a:tabLst>
              <a:defRPr/>
            </a:pPr>
            <a:r>
              <a:rPr lang="en-US" altLang="zh-CN" dirty="0" smtClean="0">
                <a:solidFill>
                  <a:srgbClr val="000000"/>
                </a:solidFill>
                <a:latin typeface="Times New Roman"/>
              </a:rPr>
              <a:t>• </a:t>
            </a:r>
            <a:r>
              <a:rPr lang="zh-CN" altLang="en-US" dirty="0" smtClean="0">
                <a:solidFill>
                  <a:srgbClr val="000000"/>
                </a:solidFill>
                <a:latin typeface="Times New Roman"/>
              </a:rPr>
              <a:t>不同类型的用户交互</a:t>
            </a:r>
            <a:endParaRPr lang="zh-CN" altLang="en-US" dirty="0" smtClean="0">
              <a:solidFill>
                <a:srgbClr val="000000"/>
              </a:solidFill>
              <a:latin typeface="微软雅黑"/>
            </a:endParaRPr>
          </a:p>
          <a:p>
            <a:endParaRPr lang="zh-CN" altLang="en-US" dirty="0"/>
          </a:p>
        </p:txBody>
      </p:sp>
      <p:pic>
        <p:nvPicPr>
          <p:cNvPr id="4" name="图片 3" descr="ws_59DC.tmp"/>
          <p:cNvPicPr>
            <a:picLocks/>
          </p:cNvPicPr>
          <p:nvPr/>
        </p:nvPicPr>
        <p:blipFill>
          <a:blip r:embed="rId2" cstate="print"/>
          <a:stretch>
            <a:fillRect/>
          </a:stretch>
        </p:blipFill>
        <p:spPr>
          <a:xfrm>
            <a:off x="2771800" y="3068961"/>
            <a:ext cx="3860800" cy="3136900"/>
          </a:xfrm>
          <a:prstGeom prst="rect">
            <a:avLst/>
          </a:prstGeom>
        </p:spPr>
      </p:pic>
      <p:sp>
        <p:nvSpPr>
          <p:cNvPr id="5" name="日期占位符 4"/>
          <p:cNvSpPr>
            <a:spLocks noGrp="1"/>
          </p:cNvSpPr>
          <p:nvPr>
            <p:ph type="dt" sz="half" idx="10"/>
          </p:nvPr>
        </p:nvSpPr>
        <p:spPr/>
        <p:txBody>
          <a:bodyPr/>
          <a:lstStyle/>
          <a:p>
            <a:fld id="{A7DA880E-27DE-4CB5-9DD5-A359C1E61675}"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37</a:t>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pic>
        <p:nvPicPr>
          <p:cNvPr id="5" name="图片 4" descr="ws_5C1F.tmp"/>
          <p:cNvPicPr>
            <a:picLocks/>
          </p:cNvPicPr>
          <p:nvPr/>
        </p:nvPicPr>
        <p:blipFill>
          <a:blip r:embed="rId2" cstate="print"/>
          <a:stretch>
            <a:fillRect/>
          </a:stretch>
        </p:blipFill>
        <p:spPr>
          <a:xfrm>
            <a:off x="1812636" y="3036794"/>
            <a:ext cx="1720273" cy="571500"/>
          </a:xfrm>
          <a:prstGeom prst="rect">
            <a:avLst/>
          </a:prstGeom>
        </p:spPr>
      </p:pic>
      <p:pic>
        <p:nvPicPr>
          <p:cNvPr id="6" name="图片 5" descr="ws_5C30.tmp"/>
          <p:cNvPicPr>
            <a:picLocks/>
          </p:cNvPicPr>
          <p:nvPr/>
        </p:nvPicPr>
        <p:blipFill>
          <a:blip r:embed="rId3" cstate="print"/>
          <a:stretch>
            <a:fillRect/>
          </a:stretch>
        </p:blipFill>
        <p:spPr>
          <a:xfrm>
            <a:off x="4237185" y="2913530"/>
            <a:ext cx="2008909" cy="739588"/>
          </a:xfrm>
          <a:prstGeom prst="rect">
            <a:avLst/>
          </a:prstGeom>
        </p:spPr>
      </p:pic>
      <p:pic>
        <p:nvPicPr>
          <p:cNvPr id="7" name="图片 6" descr="ws_5C40.tmp"/>
          <p:cNvPicPr>
            <a:picLocks/>
          </p:cNvPicPr>
          <p:nvPr/>
        </p:nvPicPr>
        <p:blipFill>
          <a:blip r:embed="rId4" cstate="print"/>
          <a:stretch>
            <a:fillRect/>
          </a:stretch>
        </p:blipFill>
        <p:spPr>
          <a:xfrm>
            <a:off x="6788727" y="2913529"/>
            <a:ext cx="808182" cy="795618"/>
          </a:xfrm>
          <a:prstGeom prst="rect">
            <a:avLst/>
          </a:prstGeom>
        </p:spPr>
      </p:pic>
      <p:sp>
        <p:nvSpPr>
          <p:cNvPr id="10" name="TextBox 9"/>
          <p:cNvSpPr txBox="1"/>
          <p:nvPr/>
        </p:nvSpPr>
        <p:spPr>
          <a:xfrm>
            <a:off x="914394" y="961280"/>
            <a:ext cx="7450758" cy="5065489"/>
          </a:xfrm>
          <a:prstGeom prst="rect">
            <a:avLst/>
          </a:prstGeom>
          <a:noFill/>
        </p:spPr>
        <p:txBody>
          <a:bodyPr vert="horz" wrap="none" lIns="0" tIns="0" rIns="0" bIns="0" rtlCol="0">
            <a:spAutoFit/>
          </a:bodyPr>
          <a:lstStyle/>
          <a:p>
            <a:pPr defTabSz="820295">
              <a:lnSpc>
                <a:spcPts val="3538"/>
              </a:lnSpc>
              <a:tabLst>
                <a:tab pos="353183" algn="l"/>
                <a:tab pos="455719" algn="l"/>
                <a:tab pos="1970987" algn="l"/>
              </a:tabLst>
              <a:defRPr/>
            </a:pPr>
            <a:r>
              <a:rPr lang="en-US" altLang="zh-CN" dirty="0" smtClean="0"/>
              <a:t>			</a:t>
            </a:r>
            <a:r>
              <a:rPr lang="zh-CN" altLang="en-US" sz="4000" dirty="0" smtClean="0"/>
              <a:t>社会网络</a:t>
            </a:r>
            <a:endParaRPr lang="en-US" altLang="zh-CN" sz="40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40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40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4000" dirty="0" smtClean="0">
              <a:solidFill>
                <a:srgbClr val="000000"/>
              </a:solidFill>
              <a:latin typeface="微软雅黑"/>
            </a:endParaRPr>
          </a:p>
          <a:p>
            <a:pPr defTabSz="820295">
              <a:lnSpc>
                <a:spcPts val="3229"/>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3229"/>
              </a:lnSpc>
              <a:tabLst>
                <a:tab pos="353183" algn="l"/>
                <a:tab pos="455719" algn="l"/>
                <a:tab pos="1970987"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显式社会网络，关系由用户提供</a:t>
            </a: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340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3407"/>
              </a:lnSpc>
              <a:tabLst>
                <a:tab pos="353183" algn="l"/>
                <a:tab pos="455719" algn="l"/>
                <a:tab pos="1970987"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隐式社会网络，节点间的关系由用户的交互</a:t>
            </a:r>
            <a:endParaRPr lang="en-US" altLang="zh-CN" sz="2900" dirty="0" smtClean="0">
              <a:solidFill>
                <a:srgbClr val="000000"/>
              </a:solidFill>
              <a:latin typeface="微软雅黑"/>
            </a:endParaRPr>
          </a:p>
          <a:p>
            <a:pPr defTabSz="820295">
              <a:lnSpc>
                <a:spcPts val="3407"/>
              </a:lnSpc>
              <a:tabLst>
                <a:tab pos="353183" algn="l"/>
                <a:tab pos="455719" algn="l"/>
                <a:tab pos="1970987" algn="l"/>
              </a:tabLst>
              <a:defRPr/>
            </a:pPr>
            <a:r>
              <a:rPr lang="zh-CN" altLang="en-US" sz="2900" dirty="0" smtClean="0">
                <a:solidFill>
                  <a:srgbClr val="000000"/>
                </a:solidFill>
                <a:latin typeface="微软雅黑"/>
              </a:rPr>
              <a:t>   行为导出</a:t>
            </a:r>
            <a:endParaRPr lang="en-US" altLang="zh-CN" sz="29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900" dirty="0" smtClean="0">
              <a:solidFill>
                <a:srgbClr val="000000"/>
              </a:solidFill>
              <a:latin typeface="微软雅黑"/>
            </a:endParaRPr>
          </a:p>
          <a:p>
            <a:pPr defTabSz="820295">
              <a:lnSpc>
                <a:spcPts val="3238"/>
              </a:lnSpc>
              <a:tabLst>
                <a:tab pos="353183" algn="l"/>
                <a:tab pos="455719" algn="l"/>
                <a:tab pos="1970987" algn="l"/>
              </a:tabLst>
              <a:defRPr/>
            </a:pPr>
            <a:r>
              <a:rPr lang="en-US" altLang="zh-CN" sz="2900" dirty="0" smtClean="0">
                <a:solidFill>
                  <a:srgbClr val="000000"/>
                </a:solidFill>
                <a:latin typeface="微软雅黑"/>
              </a:rPr>
              <a:t>	</a:t>
            </a:r>
            <a:r>
              <a:rPr lang="en-US" altLang="zh-CN" sz="2500" dirty="0" smtClean="0">
                <a:solidFill>
                  <a:srgbClr val="000000"/>
                </a:solidFill>
                <a:latin typeface="微软雅黑"/>
              </a:rPr>
              <a:t>•   Email</a:t>
            </a:r>
            <a:r>
              <a:rPr lang="zh-CN" altLang="en-US" sz="2500" dirty="0" smtClean="0">
                <a:solidFill>
                  <a:srgbClr val="000000"/>
                </a:solidFill>
                <a:latin typeface="微软雅黑"/>
              </a:rPr>
              <a:t>网络</a:t>
            </a:r>
            <a:endParaRPr lang="en-US" altLang="zh-CN" sz="2500" dirty="0" smtClean="0">
              <a:solidFill>
                <a:srgbClr val="000000"/>
              </a:solidFill>
              <a:latin typeface="微软雅黑"/>
            </a:endParaRPr>
          </a:p>
          <a:p>
            <a:pPr defTabSz="820295">
              <a:lnSpc>
                <a:spcPts val="897"/>
              </a:lnSpc>
              <a:tabLst>
                <a:tab pos="353183" algn="l"/>
                <a:tab pos="455719" algn="l"/>
                <a:tab pos="1970987" algn="l"/>
              </a:tabLst>
              <a:defRPr/>
            </a:pPr>
            <a:endParaRPr lang="en-US" altLang="zh-CN" sz="2500" dirty="0" smtClean="0">
              <a:solidFill>
                <a:srgbClr val="000000"/>
              </a:solidFill>
              <a:latin typeface="微软雅黑"/>
            </a:endParaRPr>
          </a:p>
          <a:p>
            <a:pPr defTabSz="820295">
              <a:lnSpc>
                <a:spcPts val="2732"/>
              </a:lnSpc>
              <a:tabLst>
                <a:tab pos="353183" algn="l"/>
                <a:tab pos="455719" algn="l"/>
                <a:tab pos="1970987" algn="l"/>
              </a:tabLst>
              <a:defRPr/>
            </a:pPr>
            <a:r>
              <a:rPr lang="en-US" altLang="zh-CN" sz="2500" dirty="0" smtClean="0">
                <a:solidFill>
                  <a:srgbClr val="000000"/>
                </a:solidFill>
                <a:latin typeface="微软雅黑"/>
              </a:rPr>
              <a:t>	•   Co-worker</a:t>
            </a:r>
            <a:r>
              <a:rPr lang="zh-CN" altLang="en-US" sz="2500" dirty="0" smtClean="0">
                <a:solidFill>
                  <a:srgbClr val="000000"/>
                </a:solidFill>
                <a:latin typeface="微软雅黑"/>
              </a:rPr>
              <a:t>网络</a:t>
            </a:r>
            <a:endParaRPr lang="zh-CN" altLang="en-US" sz="2500" dirty="0">
              <a:solidFill>
                <a:srgbClr val="000000"/>
              </a:solidFill>
              <a:latin typeface="微软雅黑"/>
            </a:endParaRPr>
          </a:p>
        </p:txBody>
      </p:sp>
      <p:sp>
        <p:nvSpPr>
          <p:cNvPr id="8" name="日期占位符 7"/>
          <p:cNvSpPr>
            <a:spLocks noGrp="1"/>
          </p:cNvSpPr>
          <p:nvPr>
            <p:ph type="dt" sz="half" idx="10"/>
          </p:nvPr>
        </p:nvSpPr>
        <p:spPr/>
        <p:txBody>
          <a:bodyPr/>
          <a:lstStyle/>
          <a:p>
            <a:fld id="{965CDAE3-F670-4B85-9302-5D2507A2CEC9}" type="datetime1">
              <a:rPr lang="zh-CN" altLang="en-US" smtClean="0"/>
              <a:pPr/>
              <a:t>2018/5/16</a:t>
            </a:fld>
            <a:endParaRPr lang="zh-CN" altLang="en-US"/>
          </a:p>
        </p:txBody>
      </p:sp>
      <p:sp>
        <p:nvSpPr>
          <p:cNvPr id="9" name="灯片编号占位符 8"/>
          <p:cNvSpPr>
            <a:spLocks noGrp="1"/>
          </p:cNvSpPr>
          <p:nvPr>
            <p:ph type="sldNum" sz="quarter" idx="12"/>
          </p:nvPr>
        </p:nvSpPr>
        <p:spPr/>
        <p:txBody>
          <a:bodyPr/>
          <a:lstStyle/>
          <a:p>
            <a:fld id="{6B8C3EBF-BD46-41DF-818D-366A09B431BB}" type="slidenum">
              <a:rPr lang="zh-CN" altLang="en-US" smtClean="0"/>
              <a:pPr/>
              <a:t>38</a:t>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lnSpcReduction="10000"/>
          </a:bodyPr>
          <a:lstStyle/>
          <a:p>
            <a:pPr algn="just"/>
            <a:r>
              <a:rPr lang="zh-CN" altLang="en-US" dirty="0" smtClean="0"/>
              <a:t>作为一种特殊的上下文信息，基于用户现有的</a:t>
            </a:r>
            <a:r>
              <a:rPr lang="zh-CN" altLang="en-US" b="1" dirty="0" smtClean="0"/>
              <a:t>社交网络</a:t>
            </a:r>
            <a:r>
              <a:rPr lang="zh-CN" altLang="en-US" dirty="0" smtClean="0"/>
              <a:t>的个性化推荐，通过结合用户的社会信任网络向用户进行信息推荐。推荐的对象可以是朋友、产品、文档、视频、音乐、广告等</a:t>
            </a:r>
            <a:endParaRPr lang="en-US" altLang="zh-CN" dirty="0" smtClean="0"/>
          </a:p>
          <a:p>
            <a:pPr algn="just"/>
            <a:r>
              <a:rPr lang="zh-CN" altLang="en-US" dirty="0" smtClean="0"/>
              <a:t>它已成为传统个性化推荐方法的补充，不仅引起了研究人员的极大关注，而且在电子商务平台、在线知识共享网站等领域有了广泛且成熟的应用。</a:t>
            </a:r>
            <a:endParaRPr lang="zh-CN" altLang="en-US" dirty="0"/>
          </a:p>
        </p:txBody>
      </p:sp>
      <p:sp>
        <p:nvSpPr>
          <p:cNvPr id="4" name="日期占位符 3"/>
          <p:cNvSpPr>
            <a:spLocks noGrp="1"/>
          </p:cNvSpPr>
          <p:nvPr>
            <p:ph type="dt" sz="half" idx="10"/>
          </p:nvPr>
        </p:nvSpPr>
        <p:spPr/>
        <p:txBody>
          <a:bodyPr/>
          <a:lstStyle/>
          <a:p>
            <a:fld id="{E9C2823D-D66E-47BE-B04F-DE1194E10FBF}"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39</a:t>
            </a:fld>
            <a:endParaRPr lang="zh-CN" altLang="en-US">
              <a:solidFill>
                <a:prstClr val="black">
                  <a:tint val="75000"/>
                </a:prst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59633" y="404664"/>
            <a:ext cx="6504673" cy="56886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标题 1"/>
          <p:cNvSpPr>
            <a:spLocks noGrp="1"/>
          </p:cNvSpPr>
          <p:nvPr>
            <p:ph type="title"/>
          </p:nvPr>
        </p:nvSpPr>
        <p:spPr>
          <a:xfrm rot="19975177">
            <a:off x="-398142" y="356519"/>
            <a:ext cx="3371363" cy="427747"/>
          </a:xfrm>
          <a:solidFill>
            <a:srgbClr val="B63E25"/>
          </a:solidFill>
        </p:spPr>
        <p:txBody>
          <a:bodyPr>
            <a:noAutofit/>
          </a:bodyPr>
          <a:lstStyle/>
          <a:p>
            <a:pPr algn="l"/>
            <a:r>
              <a:rPr lang="en-US" altLang="zh-CN" sz="2000" dirty="0" smtClean="0">
                <a:solidFill>
                  <a:schemeClr val="bg1"/>
                </a:solidFill>
              </a:rPr>
              <a:t>        2012.12 </a:t>
            </a:r>
            <a:r>
              <a:rPr lang="en-US" altLang="zh-CN" sz="2000" b="1" dirty="0" smtClean="0">
                <a:solidFill>
                  <a:schemeClr val="bg1"/>
                </a:solidFill>
              </a:rPr>
              <a:t>Active SN </a:t>
            </a:r>
            <a:endParaRPr lang="zh-CN" altLang="en-US" sz="2000" b="1" dirty="0">
              <a:solidFill>
                <a:schemeClr val="bg1"/>
              </a:solidFill>
            </a:endParaRPr>
          </a:p>
        </p:txBody>
      </p:sp>
      <p:sp>
        <p:nvSpPr>
          <p:cNvPr id="4" name="日期占位符 3"/>
          <p:cNvSpPr>
            <a:spLocks noGrp="1"/>
          </p:cNvSpPr>
          <p:nvPr>
            <p:ph type="dt" sz="half" idx="10"/>
          </p:nvPr>
        </p:nvSpPr>
        <p:spPr/>
        <p:txBody>
          <a:bodyPr/>
          <a:lstStyle/>
          <a:p>
            <a:fld id="{BDBD3850-7EF2-4A88-9983-A3F2F46BD941}"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4</a:t>
            </a:fld>
            <a:endParaRPr lang="zh-CN" altLang="en-US">
              <a:solidFill>
                <a:prstClr val="black">
                  <a:tint val="75000"/>
                </a:prstClr>
              </a:solidFill>
            </a:endParaRPr>
          </a:p>
        </p:txBody>
      </p:sp>
    </p:spTree>
    <p:extLst>
      <p:ext uri="{BB962C8B-B14F-4D97-AF65-F5344CB8AC3E}">
        <p14:creationId xmlns:p14="http://schemas.microsoft.com/office/powerpoint/2010/main" xmlns="" val="23600166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7" name="TextBox 6"/>
          <p:cNvSpPr txBox="1"/>
          <p:nvPr/>
        </p:nvSpPr>
        <p:spPr>
          <a:xfrm>
            <a:off x="796846" y="620688"/>
            <a:ext cx="7474803" cy="4449936"/>
          </a:xfrm>
          <a:prstGeom prst="rect">
            <a:avLst/>
          </a:prstGeom>
          <a:noFill/>
        </p:spPr>
        <p:txBody>
          <a:bodyPr vert="horz" wrap="none" lIns="0" tIns="0" rIns="0" bIns="0" rtlCol="0">
            <a:spAutoFit/>
          </a:bodyPr>
          <a:lstStyle/>
          <a:p>
            <a:pPr defTabSz="820295">
              <a:lnSpc>
                <a:spcPts val="3206"/>
              </a:lnSpc>
              <a:tabLst>
                <a:tab pos="410147" algn="l"/>
                <a:tab pos="455719" algn="l"/>
                <a:tab pos="660792" algn="l"/>
                <a:tab pos="2187452" algn="l"/>
                <a:tab pos="2791281" algn="l"/>
              </a:tabLst>
              <a:defRPr/>
            </a:pPr>
            <a:r>
              <a:rPr lang="en-US" altLang="zh-CN" dirty="0" smtClean="0"/>
              <a:t>		</a:t>
            </a:r>
            <a:r>
              <a:rPr lang="zh-CN" altLang="en-US" dirty="0" smtClean="0"/>
              <a:t>         </a:t>
            </a:r>
            <a:endParaRPr lang="en-US" altLang="zh-CN" dirty="0" smtClean="0"/>
          </a:p>
          <a:p>
            <a:pPr defTabSz="820295">
              <a:lnSpc>
                <a:spcPts val="3206"/>
              </a:lnSpc>
              <a:tabLst>
                <a:tab pos="410147" algn="l"/>
                <a:tab pos="455719" algn="l"/>
                <a:tab pos="660792" algn="l"/>
                <a:tab pos="2187452" algn="l"/>
                <a:tab pos="2791281" algn="l"/>
              </a:tabLst>
              <a:defRPr/>
            </a:pPr>
            <a:r>
              <a:rPr lang="zh-CN" altLang="en-US" sz="3600" dirty="0" smtClean="0">
                <a:solidFill>
                  <a:srgbClr val="000000"/>
                </a:solidFill>
                <a:latin typeface="微软雅黑"/>
              </a:rPr>
              <a:t>        </a:t>
            </a:r>
            <a:r>
              <a:rPr lang="en-US" altLang="zh-CN" sz="3600" dirty="0" smtClean="0">
                <a:solidFill>
                  <a:srgbClr val="000000"/>
                </a:solidFill>
                <a:latin typeface="微软雅黑"/>
              </a:rPr>
              <a:t>Trust Networks</a:t>
            </a:r>
            <a:r>
              <a:rPr lang="zh-CN" altLang="en-US" sz="3600" dirty="0" smtClean="0">
                <a:solidFill>
                  <a:srgbClr val="000000"/>
                </a:solidFill>
                <a:latin typeface="微软雅黑"/>
              </a:rPr>
              <a:t>（信任网络）</a:t>
            </a:r>
            <a:endParaRPr lang="en-US" altLang="zh-CN" sz="3600" dirty="0" smtClean="0">
              <a:solidFill>
                <a:srgbClr val="000000"/>
              </a:solidFill>
              <a:latin typeface="微软雅黑"/>
            </a:endParaRPr>
          </a:p>
          <a:p>
            <a:pPr defTabSz="820295">
              <a:lnSpc>
                <a:spcPts val="2707"/>
              </a:lnSpc>
              <a:tabLst>
                <a:tab pos="410147" algn="l"/>
                <a:tab pos="455719" algn="l"/>
                <a:tab pos="660792" algn="l"/>
                <a:tab pos="2187452" algn="l"/>
                <a:tab pos="2791281" algn="l"/>
              </a:tabLst>
              <a:defRPr/>
            </a:pPr>
            <a:r>
              <a:rPr lang="en-US" altLang="zh-CN" sz="3600" dirty="0" smtClean="0">
                <a:solidFill>
                  <a:srgbClr val="000000"/>
                </a:solidFill>
                <a:latin typeface="微软雅黑"/>
              </a:rPr>
              <a:t>					</a:t>
            </a:r>
            <a:endParaRPr lang="en-US" altLang="zh-CN" sz="2200" dirty="0" smtClean="0">
              <a:solidFill>
                <a:srgbClr val="000000"/>
              </a:solidFill>
              <a:latin typeface="微软雅黑"/>
            </a:endParaRPr>
          </a:p>
          <a:p>
            <a:pPr defTabSz="820295">
              <a:lnSpc>
                <a:spcPts val="897"/>
              </a:lnSpc>
              <a:tabLst>
                <a:tab pos="410147" algn="l"/>
                <a:tab pos="455719" algn="l"/>
                <a:tab pos="660792" algn="l"/>
                <a:tab pos="2187452" algn="l"/>
                <a:tab pos="2791281" algn="l"/>
              </a:tabLst>
              <a:defRPr/>
            </a:pPr>
            <a:endParaRPr lang="en-US" altLang="zh-CN" sz="2200" dirty="0" smtClean="0">
              <a:solidFill>
                <a:srgbClr val="000000"/>
              </a:solidFill>
              <a:latin typeface="微软雅黑"/>
            </a:endParaRPr>
          </a:p>
          <a:p>
            <a:pPr defTabSz="820295">
              <a:lnSpc>
                <a:spcPts val="897"/>
              </a:lnSpc>
              <a:tabLst>
                <a:tab pos="410147" algn="l"/>
                <a:tab pos="455719" algn="l"/>
                <a:tab pos="660792" algn="l"/>
                <a:tab pos="2187452" algn="l"/>
                <a:tab pos="2791281" algn="l"/>
              </a:tabLst>
              <a:defRPr/>
            </a:pPr>
            <a:endParaRPr lang="en-US" altLang="zh-CN" sz="2200" dirty="0" smtClean="0">
              <a:solidFill>
                <a:srgbClr val="000000"/>
              </a:solidFill>
              <a:latin typeface="微软雅黑"/>
            </a:endParaRPr>
          </a:p>
          <a:p>
            <a:pPr defTabSz="820295">
              <a:lnSpc>
                <a:spcPts val="3639"/>
              </a:lnSpc>
              <a:tabLst>
                <a:tab pos="410147" algn="l"/>
                <a:tab pos="455719" algn="l"/>
                <a:tab pos="660792" algn="l"/>
                <a:tab pos="2187452" algn="l"/>
                <a:tab pos="27912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信任网络允许用户</a:t>
            </a:r>
            <a:endParaRPr lang="en-US" altLang="zh-CN" sz="2900" dirty="0" smtClean="0">
              <a:solidFill>
                <a:srgbClr val="000000"/>
              </a:solidFill>
              <a:latin typeface="微软雅黑"/>
            </a:endParaRPr>
          </a:p>
          <a:p>
            <a:pPr defTabSz="820295">
              <a:lnSpc>
                <a:spcPts val="897"/>
              </a:lnSpc>
              <a:tabLst>
                <a:tab pos="410147" algn="l"/>
                <a:tab pos="455719" algn="l"/>
                <a:tab pos="660792" algn="l"/>
                <a:tab pos="2187452" algn="l"/>
                <a:tab pos="2791281" algn="l"/>
              </a:tabLst>
              <a:defRPr/>
            </a:pPr>
            <a:endParaRPr lang="en-US" altLang="zh-CN" sz="2900" dirty="0" smtClean="0">
              <a:solidFill>
                <a:srgbClr val="000000"/>
              </a:solidFill>
              <a:latin typeface="微软雅黑"/>
            </a:endParaRPr>
          </a:p>
          <a:p>
            <a:pPr defTabSz="820295">
              <a:lnSpc>
                <a:spcPts val="2436"/>
              </a:lnSpc>
              <a:tabLst>
                <a:tab pos="410147" algn="l"/>
                <a:tab pos="455719" algn="l"/>
                <a:tab pos="660792" algn="l"/>
                <a:tab pos="2187452" algn="l"/>
                <a:tab pos="2791281"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系统地给出了用户之间的信任关系</a:t>
            </a:r>
            <a:endParaRPr lang="en-US" altLang="zh-CN" sz="2500" dirty="0" smtClean="0">
              <a:solidFill>
                <a:srgbClr val="000000"/>
              </a:solidFill>
              <a:latin typeface="微软雅黑"/>
            </a:endParaRPr>
          </a:p>
          <a:p>
            <a:pPr defTabSz="820295">
              <a:lnSpc>
                <a:spcPts val="897"/>
              </a:lnSpc>
              <a:tabLst>
                <a:tab pos="410147" algn="l"/>
                <a:tab pos="455719" algn="l"/>
                <a:tab pos="660792" algn="l"/>
                <a:tab pos="2187452" algn="l"/>
                <a:tab pos="2791281" algn="l"/>
              </a:tabLst>
              <a:defRPr/>
            </a:pPr>
            <a:endParaRPr lang="en-US" altLang="zh-CN" sz="2500" dirty="0" smtClean="0">
              <a:solidFill>
                <a:srgbClr val="000000"/>
              </a:solidFill>
              <a:latin typeface="微软雅黑"/>
            </a:endParaRPr>
          </a:p>
          <a:p>
            <a:pPr defTabSz="820295">
              <a:lnSpc>
                <a:spcPts val="2418"/>
              </a:lnSpc>
              <a:tabLst>
                <a:tab pos="410147" algn="l"/>
                <a:tab pos="455719" algn="l"/>
                <a:tab pos="660792" algn="l"/>
                <a:tab pos="2187452" algn="l"/>
                <a:tab pos="2791281"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给定一个用户</a:t>
            </a:r>
            <a:r>
              <a:rPr lang="en-US" altLang="zh-CN" sz="2500" dirty="0" smtClean="0">
                <a:solidFill>
                  <a:srgbClr val="000000"/>
                </a:solidFill>
                <a:latin typeface="Times New Roman"/>
              </a:rPr>
              <a:t>A</a:t>
            </a:r>
            <a:r>
              <a:rPr lang="zh-CN" altLang="en-US" sz="2500" dirty="0" smtClean="0">
                <a:solidFill>
                  <a:srgbClr val="000000"/>
                </a:solidFill>
                <a:latin typeface="Times New Roman"/>
              </a:rPr>
              <a:t>，可知哪些用户对</a:t>
            </a:r>
            <a:r>
              <a:rPr lang="en-US" altLang="zh-CN" sz="2500" dirty="0" smtClean="0">
                <a:solidFill>
                  <a:srgbClr val="000000"/>
                </a:solidFill>
                <a:latin typeface="Times New Roman"/>
              </a:rPr>
              <a:t>A</a:t>
            </a:r>
            <a:r>
              <a:rPr lang="zh-CN" altLang="en-US" sz="2500" dirty="0" smtClean="0">
                <a:solidFill>
                  <a:srgbClr val="000000"/>
                </a:solidFill>
                <a:latin typeface="Times New Roman"/>
              </a:rPr>
              <a:t>是信任的</a:t>
            </a:r>
            <a:endParaRPr lang="en-US" altLang="zh-CN" sz="2500" dirty="0" smtClean="0">
              <a:solidFill>
                <a:srgbClr val="000000"/>
              </a:solidFill>
              <a:latin typeface="微软雅黑"/>
            </a:endParaRPr>
          </a:p>
          <a:p>
            <a:pPr defTabSz="820295">
              <a:lnSpc>
                <a:spcPts val="2977"/>
              </a:lnSpc>
              <a:tabLst>
                <a:tab pos="410147" algn="l"/>
                <a:tab pos="455719" algn="l"/>
                <a:tab pos="660792" algn="l"/>
                <a:tab pos="2187452" algn="l"/>
                <a:tab pos="27912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具有信任关系的用户之间不必具有社会关系</a:t>
            </a:r>
            <a:endParaRPr lang="en-US" altLang="zh-CN" sz="2900" dirty="0" smtClean="0">
              <a:solidFill>
                <a:srgbClr val="000000"/>
              </a:solidFill>
              <a:latin typeface="微软雅黑"/>
            </a:endParaRPr>
          </a:p>
          <a:p>
            <a:pPr defTabSz="820295">
              <a:lnSpc>
                <a:spcPts val="2996"/>
              </a:lnSpc>
              <a:tabLst>
                <a:tab pos="410147" algn="l"/>
                <a:tab pos="455719" algn="l"/>
                <a:tab pos="660792" algn="l"/>
                <a:tab pos="2187452" algn="l"/>
                <a:tab pos="27912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信任一个用户，可能是那个用户写了某篇文</a:t>
            </a:r>
            <a:endParaRPr lang="en-US" altLang="zh-CN" sz="2900" dirty="0" smtClean="0">
              <a:solidFill>
                <a:srgbClr val="000000"/>
              </a:solidFill>
              <a:latin typeface="Times New Roman"/>
            </a:endParaRPr>
          </a:p>
          <a:p>
            <a:pPr defTabSz="820295">
              <a:lnSpc>
                <a:spcPts val="2996"/>
              </a:lnSpc>
              <a:tabLst>
                <a:tab pos="410147" algn="l"/>
                <a:tab pos="455719" algn="l"/>
                <a:tab pos="660792" algn="l"/>
                <a:tab pos="2187452" algn="l"/>
                <a:tab pos="2791281" algn="l"/>
              </a:tabLst>
              <a:defRPr/>
            </a:pPr>
            <a:r>
              <a:rPr lang="zh-CN" altLang="en-US" sz="2900" dirty="0" smtClean="0">
                <a:solidFill>
                  <a:srgbClr val="000000"/>
                </a:solidFill>
                <a:latin typeface="Times New Roman"/>
              </a:rPr>
              <a:t>    章或评论</a:t>
            </a:r>
            <a:endParaRPr lang="en-US" altLang="zh-CN" sz="2900" dirty="0" smtClean="0">
              <a:solidFill>
                <a:srgbClr val="000000"/>
              </a:solidFill>
              <a:latin typeface="Times New Roman"/>
            </a:endParaRPr>
          </a:p>
          <a:p>
            <a:pPr defTabSz="820295">
              <a:lnSpc>
                <a:spcPts val="897"/>
              </a:lnSpc>
              <a:tabLst>
                <a:tab pos="410147" algn="l"/>
                <a:tab pos="455719" algn="l"/>
                <a:tab pos="660792" algn="l"/>
                <a:tab pos="2187452" algn="l"/>
                <a:tab pos="2791281" algn="l"/>
              </a:tabLst>
              <a:defRPr/>
            </a:pPr>
            <a:endParaRPr lang="en-US" altLang="zh-CN" sz="2900" dirty="0" smtClean="0">
              <a:solidFill>
                <a:srgbClr val="000000"/>
              </a:solidFill>
              <a:latin typeface="微软雅黑"/>
            </a:endParaRPr>
          </a:p>
          <a:p>
            <a:pPr defTabSz="820295">
              <a:lnSpc>
                <a:spcPts val="2996"/>
              </a:lnSpc>
              <a:tabLst>
                <a:tab pos="410147" algn="l"/>
                <a:tab pos="455719" algn="l"/>
                <a:tab pos="660792" algn="l"/>
                <a:tab pos="2187452" algn="l"/>
                <a:tab pos="27912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具有信任关系的用户会对其他用户产生影响</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E48AB04B-39A7-4DAA-A762-DF7EEC31DF57}"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40</a:t>
            </a:fld>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7" name="TextBox 6"/>
          <p:cNvSpPr txBox="1"/>
          <p:nvPr/>
        </p:nvSpPr>
        <p:spPr>
          <a:xfrm>
            <a:off x="914395" y="961277"/>
            <a:ext cx="7873502" cy="4296048"/>
          </a:xfrm>
          <a:prstGeom prst="rect">
            <a:avLst/>
          </a:prstGeom>
          <a:noFill/>
        </p:spPr>
        <p:txBody>
          <a:bodyPr vert="horz" wrap="none" lIns="0" tIns="0" rIns="0" bIns="0" rtlCol="0">
            <a:spAutoFit/>
          </a:bodyPr>
          <a:lstStyle/>
          <a:p>
            <a:pPr defTabSz="820295">
              <a:lnSpc>
                <a:spcPts val="3538"/>
              </a:lnSpc>
              <a:tabLst>
                <a:tab pos="455719" algn="l"/>
                <a:tab pos="1276015" algn="l"/>
              </a:tabLst>
              <a:defRPr/>
            </a:pPr>
            <a:r>
              <a:rPr lang="en-US" altLang="zh-CN" sz="2800" dirty="0" smtClean="0">
                <a:solidFill>
                  <a:srgbClr val="000000"/>
                </a:solidFill>
                <a:latin typeface="微软雅黑"/>
              </a:rPr>
              <a:t>Social Rating Networks</a:t>
            </a:r>
            <a:r>
              <a:rPr lang="zh-CN" altLang="en-US" sz="2800" dirty="0" smtClean="0">
                <a:solidFill>
                  <a:srgbClr val="000000"/>
                </a:solidFill>
                <a:latin typeface="微软雅黑"/>
              </a:rPr>
              <a:t>（社会评分网络）</a:t>
            </a:r>
            <a:endParaRPr lang="en-US" altLang="zh-CN" sz="2800" dirty="0" smtClean="0">
              <a:solidFill>
                <a:srgbClr val="000000"/>
              </a:solidFill>
              <a:latin typeface="微软雅黑"/>
            </a:endParaRPr>
          </a:p>
          <a:p>
            <a:pPr defTabSz="820295">
              <a:lnSpc>
                <a:spcPts val="897"/>
              </a:lnSpc>
              <a:tabLst>
                <a:tab pos="455719" algn="l"/>
                <a:tab pos="1276015" algn="l"/>
              </a:tabLst>
              <a:defRPr/>
            </a:pPr>
            <a:endParaRPr lang="en-US" altLang="zh-CN" sz="4000" dirty="0" smtClean="0">
              <a:solidFill>
                <a:srgbClr val="000000"/>
              </a:solidFill>
              <a:latin typeface="微软雅黑"/>
            </a:endParaRPr>
          </a:p>
          <a:p>
            <a:pPr defTabSz="820295">
              <a:lnSpc>
                <a:spcPts val="897"/>
              </a:lnSpc>
              <a:tabLst>
                <a:tab pos="455719" algn="l"/>
                <a:tab pos="1276015" algn="l"/>
              </a:tabLst>
              <a:defRPr/>
            </a:pPr>
            <a:endParaRPr lang="en-US" altLang="zh-CN" sz="4000" dirty="0" smtClean="0">
              <a:solidFill>
                <a:srgbClr val="000000"/>
              </a:solidFill>
              <a:latin typeface="微软雅黑"/>
            </a:endParaRPr>
          </a:p>
          <a:p>
            <a:pPr defTabSz="820295">
              <a:lnSpc>
                <a:spcPts val="897"/>
              </a:lnSpc>
              <a:tabLst>
                <a:tab pos="455719" algn="l"/>
                <a:tab pos="1276015" algn="l"/>
              </a:tabLst>
              <a:defRPr/>
            </a:pPr>
            <a:endParaRPr lang="en-US" altLang="zh-CN" sz="4000" dirty="0" smtClean="0">
              <a:solidFill>
                <a:srgbClr val="000000"/>
              </a:solidFill>
              <a:latin typeface="微软雅黑"/>
            </a:endParaRPr>
          </a:p>
          <a:p>
            <a:pPr defTabSz="820295">
              <a:lnSpc>
                <a:spcPts val="897"/>
              </a:lnSpc>
              <a:tabLst>
                <a:tab pos="455719" algn="l"/>
                <a:tab pos="1276015" algn="l"/>
              </a:tabLst>
              <a:defRPr/>
            </a:pPr>
            <a:endParaRPr lang="en-US" altLang="zh-CN" sz="4000" dirty="0" smtClean="0">
              <a:solidFill>
                <a:srgbClr val="000000"/>
              </a:solidFill>
              <a:latin typeface="微软雅黑"/>
            </a:endParaRPr>
          </a:p>
          <a:p>
            <a:pPr defTabSz="820295">
              <a:lnSpc>
                <a:spcPts val="2960"/>
              </a:lnSpc>
              <a:tabLst>
                <a:tab pos="455719" algn="l"/>
                <a:tab pos="1276015" algn="l"/>
              </a:tabLst>
              <a:defRPr/>
            </a:pPr>
            <a:r>
              <a:rPr lang="en-US" altLang="zh-CN" sz="2900" dirty="0" smtClean="0">
                <a:solidFill>
                  <a:srgbClr val="000000"/>
                </a:solidFill>
                <a:latin typeface="微软雅黑"/>
              </a:rPr>
              <a:t>•</a:t>
            </a:r>
            <a:r>
              <a:rPr lang="zh-CN" altLang="en-US" sz="2900" dirty="0" smtClean="0">
                <a:solidFill>
                  <a:srgbClr val="000000"/>
                </a:solidFill>
                <a:latin typeface="微软雅黑"/>
              </a:rPr>
              <a:t>   社</a:t>
            </a:r>
            <a:r>
              <a:rPr lang="zh-CN" altLang="en-US" sz="3200" dirty="0" smtClean="0">
                <a:solidFill>
                  <a:srgbClr val="000000"/>
                </a:solidFill>
                <a:latin typeface="微软雅黑"/>
              </a:rPr>
              <a:t>会评分网络</a:t>
            </a:r>
            <a:r>
              <a:rPr lang="en-US" altLang="zh-CN" sz="2900" dirty="0" smtClean="0">
                <a:solidFill>
                  <a:srgbClr val="000000"/>
                </a:solidFill>
                <a:latin typeface="微软雅黑"/>
              </a:rPr>
              <a:t>(SRN):</a:t>
            </a:r>
            <a:r>
              <a:rPr lang="zh-CN" altLang="en-US" sz="2900" dirty="0" smtClean="0">
                <a:solidFill>
                  <a:srgbClr val="000000"/>
                </a:solidFill>
                <a:latin typeface="微软雅黑"/>
              </a:rPr>
              <a:t> 社会网路中的用户具有</a:t>
            </a:r>
            <a:endParaRPr lang="en-US" altLang="zh-CN" sz="2900" dirty="0" smtClean="0">
              <a:solidFill>
                <a:srgbClr val="000000"/>
              </a:solidFill>
              <a:latin typeface="微软雅黑"/>
            </a:endParaRPr>
          </a:p>
          <a:p>
            <a:pPr defTabSz="820295">
              <a:lnSpc>
                <a:spcPts val="2960"/>
              </a:lnSpc>
              <a:tabLst>
                <a:tab pos="455719" algn="l"/>
                <a:tab pos="1276015" algn="l"/>
              </a:tabLst>
              <a:defRPr/>
            </a:pPr>
            <a:r>
              <a:rPr lang="zh-CN" altLang="en-US" sz="2900" dirty="0" smtClean="0">
                <a:solidFill>
                  <a:srgbClr val="000000"/>
                </a:solidFill>
                <a:latin typeface="微软雅黑"/>
              </a:rPr>
              <a:t>    对某些物品的评分信息</a:t>
            </a:r>
            <a:endParaRPr lang="en-US" altLang="zh-CN" sz="2900" dirty="0" smtClean="0">
              <a:solidFill>
                <a:srgbClr val="000000"/>
              </a:solidFill>
              <a:latin typeface="微软雅黑"/>
            </a:endParaRPr>
          </a:p>
          <a:p>
            <a:pPr defTabSz="820295">
              <a:lnSpc>
                <a:spcPts val="2996"/>
              </a:lnSpc>
              <a:tabLst>
                <a:tab pos="455719" algn="l"/>
                <a:tab pos="1276015"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对物品的评分可以是数值型</a:t>
            </a:r>
            <a:r>
              <a:rPr lang="en-US" altLang="zh-CN" sz="2900" dirty="0" smtClean="0">
                <a:solidFill>
                  <a:srgbClr val="000000"/>
                </a:solidFill>
                <a:latin typeface="微软雅黑"/>
              </a:rPr>
              <a:t>[1..5]</a:t>
            </a:r>
            <a:r>
              <a:rPr lang="zh-CN" altLang="en-US" sz="2900" dirty="0" smtClean="0">
                <a:solidFill>
                  <a:srgbClr val="000000"/>
                </a:solidFill>
                <a:latin typeface="微软雅黑"/>
              </a:rPr>
              <a:t>或布尔型</a:t>
            </a:r>
            <a:endParaRPr lang="en-US" altLang="zh-CN" sz="2900" dirty="0" smtClean="0">
              <a:solidFill>
                <a:srgbClr val="000000"/>
              </a:solidFill>
              <a:latin typeface="微软雅黑"/>
            </a:endParaRPr>
          </a:p>
          <a:p>
            <a:pPr defTabSz="820295">
              <a:lnSpc>
                <a:spcPts val="2996"/>
              </a:lnSpc>
              <a:tabLst>
                <a:tab pos="455719" algn="l"/>
                <a:tab pos="1276015" algn="l"/>
              </a:tabLst>
              <a:defRPr/>
            </a:pPr>
            <a:r>
              <a:rPr lang="zh-CN" altLang="en-US" sz="2900" dirty="0" smtClean="0">
                <a:solidFill>
                  <a:srgbClr val="000000"/>
                </a:solidFill>
                <a:latin typeface="微软雅黑"/>
              </a:rPr>
              <a:t>    </a:t>
            </a:r>
            <a:r>
              <a:rPr lang="en-US" altLang="zh-CN" sz="2900" dirty="0" smtClean="0">
                <a:solidFill>
                  <a:srgbClr val="000000"/>
                </a:solidFill>
                <a:latin typeface="微软雅黑"/>
              </a:rPr>
              <a:t>(</a:t>
            </a:r>
            <a:r>
              <a:rPr lang="zh-CN" altLang="en-US" sz="2900" dirty="0" smtClean="0">
                <a:solidFill>
                  <a:srgbClr val="000000"/>
                </a:solidFill>
                <a:latin typeface="微软雅黑"/>
              </a:rPr>
              <a:t>如，喜欢</a:t>
            </a:r>
            <a:r>
              <a:rPr lang="en-US" altLang="zh-CN" sz="2900" dirty="0" smtClean="0">
                <a:solidFill>
                  <a:srgbClr val="000000"/>
                </a:solidFill>
                <a:latin typeface="微软雅黑"/>
              </a:rPr>
              <a:t>/</a:t>
            </a:r>
            <a:r>
              <a:rPr lang="zh-CN" altLang="en-US" sz="2900" dirty="0" smtClean="0">
                <a:solidFill>
                  <a:srgbClr val="000000"/>
                </a:solidFill>
                <a:latin typeface="微软雅黑"/>
              </a:rPr>
              <a:t>不喜欢某文章</a:t>
            </a:r>
            <a:r>
              <a:rPr lang="en-US" altLang="zh-CN" sz="2900" dirty="0" smtClean="0">
                <a:solidFill>
                  <a:srgbClr val="000000"/>
                </a:solidFill>
                <a:latin typeface="微软雅黑"/>
              </a:rPr>
              <a:t>)</a:t>
            </a:r>
          </a:p>
          <a:p>
            <a:pPr defTabSz="820295">
              <a:lnSpc>
                <a:spcPts val="897"/>
              </a:lnSpc>
              <a:tabLst>
                <a:tab pos="455719" algn="l"/>
                <a:tab pos="1276015" algn="l"/>
              </a:tabLst>
              <a:defRPr/>
            </a:pPr>
            <a:endParaRPr lang="en-US" altLang="zh-CN" sz="2900" dirty="0" smtClean="0">
              <a:solidFill>
                <a:srgbClr val="000000"/>
              </a:solidFill>
              <a:latin typeface="微软雅黑"/>
            </a:endParaRPr>
          </a:p>
          <a:p>
            <a:pPr defTabSz="820295">
              <a:lnSpc>
                <a:spcPts val="2996"/>
              </a:lnSpc>
              <a:tabLst>
                <a:tab pos="455719" algn="l"/>
                <a:tab pos="1276015" algn="l"/>
              </a:tabLst>
              <a:defRPr/>
            </a:pPr>
            <a:r>
              <a:rPr lang="en-US" altLang="zh-CN" sz="2900" dirty="0" smtClean="0">
                <a:solidFill>
                  <a:srgbClr val="000000"/>
                </a:solidFill>
                <a:latin typeface="Times New Roman"/>
              </a:rPr>
              <a:t>•</a:t>
            </a:r>
            <a:r>
              <a:rPr lang="zh-CN" altLang="en-US" sz="2900" dirty="0" smtClean="0">
                <a:solidFill>
                  <a:srgbClr val="000000"/>
                </a:solidFill>
                <a:latin typeface="Times New Roman"/>
              </a:rPr>
              <a:t>   </a:t>
            </a:r>
            <a:r>
              <a:rPr lang="zh-CN" altLang="en-US" sz="2800" dirty="0" smtClean="0">
                <a:solidFill>
                  <a:srgbClr val="000000"/>
                </a:solidFill>
                <a:latin typeface="微软雅黑"/>
              </a:rPr>
              <a:t>社会评分网络实例</a:t>
            </a:r>
            <a:r>
              <a:rPr lang="en-US" altLang="zh-CN" sz="2900" dirty="0" smtClean="0">
                <a:solidFill>
                  <a:srgbClr val="000000"/>
                </a:solidFill>
                <a:latin typeface="微软雅黑"/>
              </a:rPr>
              <a:t>: </a:t>
            </a:r>
            <a:r>
              <a:rPr lang="en-US" altLang="zh-CN" sz="2900" dirty="0" err="1" smtClean="0">
                <a:solidFill>
                  <a:srgbClr val="000000"/>
                </a:solidFill>
                <a:latin typeface="微软雅黑"/>
              </a:rPr>
              <a:t>Epinions</a:t>
            </a:r>
            <a:r>
              <a:rPr lang="en-US" altLang="zh-CN" sz="2900" dirty="0" smtClean="0">
                <a:solidFill>
                  <a:srgbClr val="000000"/>
                </a:solidFill>
                <a:latin typeface="微软雅黑"/>
              </a:rPr>
              <a:t>, </a:t>
            </a:r>
            <a:r>
              <a:rPr lang="en-US" altLang="zh-CN" sz="2900" dirty="0" err="1" smtClean="0">
                <a:solidFill>
                  <a:srgbClr val="000000"/>
                </a:solidFill>
                <a:latin typeface="微软雅黑"/>
              </a:rPr>
              <a:t>Flixster</a:t>
            </a:r>
            <a:r>
              <a:rPr lang="en-US" altLang="zh-CN" sz="2900" dirty="0" smtClean="0">
                <a:solidFill>
                  <a:srgbClr val="000000"/>
                </a:solidFill>
                <a:latin typeface="微软雅黑"/>
              </a:rPr>
              <a:t>, last.fm,</a:t>
            </a:r>
          </a:p>
          <a:p>
            <a:pPr defTabSz="820295">
              <a:lnSpc>
                <a:spcPts val="2987"/>
              </a:lnSpc>
              <a:tabLst>
                <a:tab pos="455719" algn="l"/>
                <a:tab pos="1276015" algn="l"/>
              </a:tabLst>
              <a:defRPr/>
            </a:pPr>
            <a:r>
              <a:rPr lang="en-US" altLang="zh-CN" sz="2900" dirty="0" smtClean="0">
                <a:solidFill>
                  <a:srgbClr val="000000"/>
                </a:solidFill>
                <a:latin typeface="微软雅黑"/>
              </a:rPr>
              <a:t>	</a:t>
            </a:r>
            <a:r>
              <a:rPr lang="en-US" altLang="zh-CN" sz="2900" dirty="0" err="1" smtClean="0">
                <a:solidFill>
                  <a:srgbClr val="000000"/>
                </a:solidFill>
                <a:latin typeface="微软雅黑"/>
              </a:rPr>
              <a:t>flickr</a:t>
            </a:r>
            <a:r>
              <a:rPr lang="en-US" altLang="zh-CN" sz="2900" dirty="0" smtClean="0">
                <a:solidFill>
                  <a:srgbClr val="000000"/>
                </a:solidFill>
                <a:latin typeface="微软雅黑"/>
              </a:rPr>
              <a:t>, </a:t>
            </a:r>
            <a:r>
              <a:rPr lang="en-US" altLang="zh-CN" sz="2900" dirty="0" err="1" smtClean="0">
                <a:solidFill>
                  <a:srgbClr val="000000"/>
                </a:solidFill>
                <a:latin typeface="微软雅黑"/>
              </a:rPr>
              <a:t>Digg</a:t>
            </a:r>
            <a:r>
              <a:rPr lang="en-US" altLang="zh-CN" sz="2900" dirty="0" smtClean="0">
                <a:solidFill>
                  <a:srgbClr val="000000"/>
                </a:solidFill>
                <a:latin typeface="微软雅黑"/>
              </a:rPr>
              <a:t>.</a:t>
            </a:r>
          </a:p>
          <a:p>
            <a:pPr defTabSz="820295">
              <a:lnSpc>
                <a:spcPts val="897"/>
              </a:lnSpc>
              <a:tabLst>
                <a:tab pos="455719" algn="l"/>
                <a:tab pos="1276015" algn="l"/>
              </a:tabLst>
              <a:defRPr/>
            </a:pPr>
            <a:endParaRPr lang="en-US" altLang="zh-CN" sz="2900" dirty="0" smtClean="0">
              <a:solidFill>
                <a:srgbClr val="000000"/>
              </a:solidFill>
              <a:latin typeface="微软雅黑"/>
            </a:endParaRPr>
          </a:p>
          <a:p>
            <a:pPr defTabSz="820295">
              <a:lnSpc>
                <a:spcPts val="2996"/>
              </a:lnSpc>
              <a:tabLst>
                <a:tab pos="455719" algn="l"/>
                <a:tab pos="1276015"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社会行为</a:t>
            </a:r>
            <a:r>
              <a:rPr lang="en-US" altLang="zh-CN" sz="2900" dirty="0" smtClean="0">
                <a:solidFill>
                  <a:srgbClr val="000000"/>
                </a:solidFill>
                <a:latin typeface="微软雅黑"/>
              </a:rPr>
              <a:t>: </a:t>
            </a:r>
            <a:r>
              <a:rPr lang="zh-CN" altLang="en-US" sz="2900" dirty="0" smtClean="0">
                <a:solidFill>
                  <a:srgbClr val="000000"/>
                </a:solidFill>
                <a:latin typeface="微软雅黑"/>
              </a:rPr>
              <a:t>创建某种社会关系</a:t>
            </a:r>
            <a:endParaRPr lang="en-US" altLang="zh-CN" sz="2900" dirty="0" smtClean="0">
              <a:solidFill>
                <a:srgbClr val="000000"/>
              </a:solidFill>
              <a:latin typeface="微软雅黑"/>
            </a:endParaRPr>
          </a:p>
          <a:p>
            <a:pPr defTabSz="820295">
              <a:lnSpc>
                <a:spcPts val="2976"/>
              </a:lnSpc>
              <a:tabLst>
                <a:tab pos="455719" algn="l"/>
                <a:tab pos="1276015"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评分行为</a:t>
            </a:r>
            <a:r>
              <a:rPr lang="en-US" altLang="zh-CN" sz="2900" dirty="0" smtClean="0">
                <a:solidFill>
                  <a:srgbClr val="000000"/>
                </a:solidFill>
                <a:latin typeface="微软雅黑"/>
              </a:rPr>
              <a:t>: </a:t>
            </a:r>
            <a:r>
              <a:rPr lang="zh-CN" altLang="en-US" sz="2900" dirty="0" smtClean="0">
                <a:solidFill>
                  <a:srgbClr val="000000"/>
                </a:solidFill>
                <a:latin typeface="微软雅黑"/>
              </a:rPr>
              <a:t>对物品进行评分</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95F39E48-6B63-494A-8073-F998E1E72786}"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41</a:t>
            </a:fld>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pic>
        <p:nvPicPr>
          <p:cNvPr id="5" name="图片 4" descr="ws_715E.tmp"/>
          <p:cNvPicPr>
            <a:picLocks/>
          </p:cNvPicPr>
          <p:nvPr/>
        </p:nvPicPr>
        <p:blipFill>
          <a:blip r:embed="rId2" cstate="print"/>
          <a:stretch>
            <a:fillRect/>
          </a:stretch>
        </p:blipFill>
        <p:spPr>
          <a:xfrm>
            <a:off x="2309094" y="2207561"/>
            <a:ext cx="4306455" cy="3518647"/>
          </a:xfrm>
          <a:prstGeom prst="rect">
            <a:avLst/>
          </a:prstGeom>
        </p:spPr>
      </p:pic>
      <p:sp>
        <p:nvSpPr>
          <p:cNvPr id="8" name="TextBox 7"/>
          <p:cNvSpPr txBox="1"/>
          <p:nvPr/>
        </p:nvSpPr>
        <p:spPr>
          <a:xfrm>
            <a:off x="2205642" y="961277"/>
            <a:ext cx="5669950" cy="3129062"/>
          </a:xfrm>
          <a:prstGeom prst="rect">
            <a:avLst/>
          </a:prstGeom>
          <a:noFill/>
        </p:spPr>
        <p:txBody>
          <a:bodyPr vert="horz" wrap="none" lIns="0" tIns="0" rIns="0" bIns="0" rtlCol="0">
            <a:spAutoFit/>
          </a:bodyPr>
          <a:lstStyle/>
          <a:p>
            <a:pPr defTabSz="820295">
              <a:lnSpc>
                <a:spcPts val="3538"/>
              </a:lnSpc>
              <a:tabLst>
                <a:tab pos="1959594" algn="l"/>
                <a:tab pos="4215404" algn="l"/>
              </a:tabLst>
              <a:defRPr/>
            </a:pPr>
            <a:r>
              <a:rPr lang="en-US" altLang="zh-CN" sz="4000" dirty="0" smtClean="0">
                <a:solidFill>
                  <a:srgbClr val="000000"/>
                </a:solidFill>
                <a:latin typeface="微软雅黑"/>
              </a:rPr>
              <a:t>Social Rating Networks</a:t>
            </a:r>
          </a:p>
          <a:p>
            <a:pPr defTabSz="820295">
              <a:lnSpc>
                <a:spcPts val="897"/>
              </a:lnSpc>
              <a:tabLst>
                <a:tab pos="1959594" algn="l"/>
                <a:tab pos="4215404" algn="l"/>
              </a:tabLst>
              <a:defRPr/>
            </a:pPr>
            <a:endParaRPr lang="en-US" altLang="zh-CN" sz="4000" dirty="0" smtClean="0">
              <a:solidFill>
                <a:srgbClr val="000000"/>
              </a:solidFill>
              <a:latin typeface="微软雅黑"/>
            </a:endParaRPr>
          </a:p>
          <a:p>
            <a:pPr defTabSz="820295">
              <a:lnSpc>
                <a:spcPts val="897"/>
              </a:lnSpc>
              <a:tabLst>
                <a:tab pos="1959594" algn="l"/>
                <a:tab pos="4215404" algn="l"/>
              </a:tabLst>
              <a:defRPr/>
            </a:pPr>
            <a:endParaRPr lang="en-US" altLang="zh-CN" sz="4000" dirty="0" smtClean="0">
              <a:solidFill>
                <a:srgbClr val="000000"/>
              </a:solidFill>
              <a:latin typeface="微软雅黑"/>
            </a:endParaRPr>
          </a:p>
          <a:p>
            <a:pPr defTabSz="820295">
              <a:lnSpc>
                <a:spcPts val="897"/>
              </a:lnSpc>
              <a:tabLst>
                <a:tab pos="1959594" algn="l"/>
                <a:tab pos="4215404" algn="l"/>
              </a:tabLst>
              <a:defRPr/>
            </a:pPr>
            <a:endParaRPr lang="en-US" altLang="zh-CN" sz="4000" dirty="0" smtClean="0">
              <a:solidFill>
                <a:srgbClr val="000000"/>
              </a:solidFill>
              <a:latin typeface="微软雅黑"/>
            </a:endParaRPr>
          </a:p>
          <a:p>
            <a:pPr defTabSz="820295">
              <a:lnSpc>
                <a:spcPts val="897"/>
              </a:lnSpc>
              <a:tabLst>
                <a:tab pos="1959594" algn="l"/>
                <a:tab pos="4215404" algn="l"/>
              </a:tabLst>
              <a:defRPr/>
            </a:pPr>
            <a:endParaRPr lang="en-US" altLang="zh-CN" sz="4000" dirty="0" smtClean="0">
              <a:solidFill>
                <a:srgbClr val="000000"/>
              </a:solidFill>
              <a:latin typeface="微软雅黑"/>
            </a:endParaRPr>
          </a:p>
          <a:p>
            <a:pPr defTabSz="820295">
              <a:lnSpc>
                <a:spcPts val="897"/>
              </a:lnSpc>
              <a:tabLst>
                <a:tab pos="1959594" algn="l"/>
                <a:tab pos="4215404" algn="l"/>
              </a:tabLst>
              <a:defRPr/>
            </a:pPr>
            <a:endParaRPr lang="en-US" altLang="zh-CN" sz="4000" dirty="0" smtClean="0">
              <a:solidFill>
                <a:srgbClr val="000000"/>
              </a:solidFill>
              <a:latin typeface="微软雅黑"/>
            </a:endParaRPr>
          </a:p>
          <a:p>
            <a:pPr defTabSz="820295">
              <a:lnSpc>
                <a:spcPts val="897"/>
              </a:lnSpc>
              <a:tabLst>
                <a:tab pos="1959594" algn="l"/>
                <a:tab pos="4215404" algn="l"/>
              </a:tabLst>
              <a:defRPr/>
            </a:pPr>
            <a:endParaRPr lang="en-US" altLang="zh-CN" sz="4000" dirty="0" smtClean="0">
              <a:solidFill>
                <a:srgbClr val="000000"/>
              </a:solidFill>
              <a:latin typeface="微软雅黑"/>
            </a:endParaRPr>
          </a:p>
          <a:p>
            <a:pPr defTabSz="820295">
              <a:lnSpc>
                <a:spcPts val="1770"/>
              </a:lnSpc>
              <a:tabLst>
                <a:tab pos="1959594" algn="l"/>
                <a:tab pos="4215404" algn="l"/>
              </a:tabLst>
              <a:defRPr/>
            </a:pPr>
            <a:r>
              <a:rPr lang="en-US" altLang="zh-CN" sz="4000" dirty="0" smtClean="0">
                <a:solidFill>
                  <a:srgbClr val="000000"/>
                </a:solidFill>
                <a:latin typeface="微软雅黑"/>
              </a:rPr>
              <a:t>	</a:t>
            </a:r>
            <a:r>
              <a:rPr lang="en-US" altLang="zh-CN" dirty="0" smtClean="0">
                <a:solidFill>
                  <a:srgbClr val="0070C0"/>
                </a:solidFill>
                <a:latin typeface="微软雅黑"/>
              </a:rPr>
              <a:t>0.8</a:t>
            </a: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897"/>
              </a:lnSpc>
              <a:tabLst>
                <a:tab pos="1959594" algn="l"/>
                <a:tab pos="4215404" algn="l"/>
              </a:tabLst>
              <a:defRPr/>
            </a:pPr>
            <a:endParaRPr lang="en-US" altLang="zh-CN" dirty="0" smtClean="0">
              <a:solidFill>
                <a:srgbClr val="0070C0"/>
              </a:solidFill>
              <a:latin typeface="微软雅黑"/>
            </a:endParaRPr>
          </a:p>
          <a:p>
            <a:pPr defTabSz="820295">
              <a:lnSpc>
                <a:spcPts val="1558"/>
              </a:lnSpc>
              <a:tabLst>
                <a:tab pos="1959594" algn="l"/>
                <a:tab pos="4215404" algn="l"/>
              </a:tabLst>
              <a:defRPr/>
            </a:pPr>
            <a:r>
              <a:rPr lang="en-US" altLang="zh-CN" dirty="0" smtClean="0">
                <a:solidFill>
                  <a:srgbClr val="0070C0"/>
                </a:solidFill>
                <a:latin typeface="微软雅黑"/>
              </a:rPr>
              <a:t>		0.7</a:t>
            </a:r>
            <a:endParaRPr lang="zh-CN" altLang="en-US" dirty="0">
              <a:solidFill>
                <a:srgbClr val="0070C0"/>
              </a:solidFill>
              <a:latin typeface="微软雅黑"/>
            </a:endParaRPr>
          </a:p>
        </p:txBody>
      </p:sp>
      <p:sp>
        <p:nvSpPr>
          <p:cNvPr id="6" name="日期占位符 5"/>
          <p:cNvSpPr>
            <a:spLocks noGrp="1"/>
          </p:cNvSpPr>
          <p:nvPr>
            <p:ph type="dt" sz="half" idx="10"/>
          </p:nvPr>
        </p:nvSpPr>
        <p:spPr/>
        <p:txBody>
          <a:bodyPr/>
          <a:lstStyle/>
          <a:p>
            <a:fld id="{C91F37CE-F07A-4C09-836D-A7CCBC3DAFE3}"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42</a:t>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7" name="TextBox 6"/>
          <p:cNvSpPr txBox="1"/>
          <p:nvPr/>
        </p:nvSpPr>
        <p:spPr>
          <a:xfrm>
            <a:off x="323531" y="961280"/>
            <a:ext cx="8280919" cy="6206827"/>
          </a:xfrm>
          <a:prstGeom prst="rect">
            <a:avLst/>
          </a:prstGeom>
          <a:noFill/>
        </p:spPr>
        <p:txBody>
          <a:bodyPr vert="horz" wrap="square" lIns="0" tIns="0" rIns="0" bIns="0" rtlCol="0">
            <a:spAutoFit/>
          </a:bodyPr>
          <a:lstStyle/>
          <a:p>
            <a:pPr defTabSz="820295">
              <a:lnSpc>
                <a:spcPts val="3538"/>
              </a:lnSpc>
              <a:tabLst>
                <a:tab pos="284825" algn="l"/>
                <a:tab pos="455719" algn="l"/>
              </a:tabLst>
              <a:defRPr/>
            </a:pPr>
            <a:r>
              <a:rPr lang="en-US" altLang="zh-CN" dirty="0" smtClean="0"/>
              <a:t>	</a:t>
            </a:r>
            <a:r>
              <a:rPr lang="en-US" altLang="zh-CN" sz="4000" dirty="0" smtClean="0">
                <a:solidFill>
                  <a:srgbClr val="000000"/>
                </a:solidFill>
                <a:latin typeface="微软雅黑"/>
              </a:rPr>
              <a:t>Effects in Social Rating Networks</a:t>
            </a:r>
          </a:p>
          <a:p>
            <a:pPr defTabSz="820295">
              <a:lnSpc>
                <a:spcPts val="897"/>
              </a:lnSpc>
              <a:tabLst>
                <a:tab pos="284825" algn="l"/>
                <a:tab pos="455719" algn="l"/>
              </a:tabLst>
              <a:defRPr/>
            </a:pPr>
            <a:endParaRPr lang="en-US" altLang="zh-CN" sz="4000" dirty="0" smtClean="0">
              <a:solidFill>
                <a:srgbClr val="000000"/>
              </a:solidFill>
              <a:latin typeface="微软雅黑"/>
            </a:endParaRPr>
          </a:p>
          <a:p>
            <a:pPr defTabSz="820295">
              <a:lnSpc>
                <a:spcPts val="897"/>
              </a:lnSpc>
              <a:tabLst>
                <a:tab pos="284825" algn="l"/>
                <a:tab pos="455719" algn="l"/>
              </a:tabLst>
              <a:defRPr/>
            </a:pPr>
            <a:endParaRPr lang="en-US" altLang="zh-CN" sz="4000" dirty="0" smtClean="0">
              <a:solidFill>
                <a:srgbClr val="000000"/>
              </a:solidFill>
              <a:latin typeface="微软雅黑"/>
            </a:endParaRPr>
          </a:p>
          <a:p>
            <a:pPr defTabSz="820295">
              <a:lnSpc>
                <a:spcPts val="897"/>
              </a:lnSpc>
              <a:tabLst>
                <a:tab pos="284825" algn="l"/>
                <a:tab pos="455719" algn="l"/>
              </a:tabLst>
              <a:defRPr/>
            </a:pPr>
            <a:endParaRPr lang="en-US" altLang="zh-CN" sz="4000" dirty="0" smtClean="0">
              <a:solidFill>
                <a:srgbClr val="000000"/>
              </a:solidFill>
              <a:latin typeface="微软雅黑"/>
            </a:endParaRPr>
          </a:p>
          <a:p>
            <a:pPr defTabSz="820295">
              <a:lnSpc>
                <a:spcPts val="897"/>
              </a:lnSpc>
              <a:tabLst>
                <a:tab pos="284825" algn="l"/>
                <a:tab pos="455719" algn="l"/>
              </a:tabLst>
              <a:defRPr/>
            </a:pPr>
            <a:endParaRPr lang="en-US" altLang="zh-CN" sz="4000" dirty="0" smtClean="0">
              <a:solidFill>
                <a:srgbClr val="000000"/>
              </a:solidFill>
              <a:latin typeface="微软雅黑"/>
            </a:endParaRPr>
          </a:p>
          <a:p>
            <a:pPr defTabSz="820295">
              <a:lnSpc>
                <a:spcPts val="3074"/>
              </a:lnSpc>
              <a:tabLst>
                <a:tab pos="284825" algn="l"/>
                <a:tab pos="455719"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Social influence:</a:t>
            </a:r>
            <a:r>
              <a:rPr lang="zh-CN" altLang="en-US" sz="2900" dirty="0" smtClean="0">
                <a:solidFill>
                  <a:srgbClr val="000000"/>
                </a:solidFill>
                <a:latin typeface="微软雅黑"/>
              </a:rPr>
              <a:t>  用户的评分受朋友评分的影</a:t>
            </a:r>
            <a:endParaRPr lang="en-US" altLang="zh-CN" sz="2900" dirty="0" smtClean="0">
              <a:solidFill>
                <a:srgbClr val="000000"/>
              </a:solidFill>
              <a:latin typeface="微软雅黑"/>
            </a:endParaRPr>
          </a:p>
          <a:p>
            <a:pPr defTabSz="820295">
              <a:lnSpc>
                <a:spcPts val="3074"/>
              </a:lnSpc>
              <a:tabLst>
                <a:tab pos="284825" algn="l"/>
                <a:tab pos="455719"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 响，朋友之间打分相对于陌生人要更相似</a:t>
            </a:r>
            <a:endParaRPr lang="en-US" altLang="zh-CN" sz="2900" dirty="0" smtClean="0">
              <a:solidFill>
                <a:srgbClr val="000000"/>
              </a:solidFill>
              <a:latin typeface="微软雅黑"/>
            </a:endParaRPr>
          </a:p>
          <a:p>
            <a:pPr defTabSz="820295">
              <a:lnSpc>
                <a:spcPts val="3074"/>
              </a:lnSpc>
              <a:tabLst>
                <a:tab pos="284825" algn="l"/>
                <a:tab pos="455719" algn="l"/>
              </a:tabLst>
              <a:defRPr/>
            </a:pPr>
            <a:endParaRPr lang="en-US" altLang="zh-CN" sz="2900" dirty="0" smtClean="0">
              <a:solidFill>
                <a:srgbClr val="000000"/>
              </a:solidFill>
              <a:latin typeface="微软雅黑"/>
            </a:endParaRPr>
          </a:p>
          <a:p>
            <a:pPr defTabSz="820295">
              <a:lnSpc>
                <a:spcPts val="2996"/>
              </a:lnSpc>
              <a:tabLst>
                <a:tab pos="284825" algn="l"/>
                <a:tab pos="455719" algn="l"/>
              </a:tabLst>
              <a:defRPr/>
            </a:pPr>
            <a:r>
              <a:rPr lang="en-US" altLang="zh-CN" sz="2900" dirty="0" smtClean="0">
                <a:solidFill>
                  <a:srgbClr val="000000"/>
                </a:solidFill>
                <a:latin typeface="Times New Roman"/>
              </a:rPr>
              <a:t>•   </a:t>
            </a:r>
            <a:r>
              <a:rPr lang="en-US" altLang="zh-CN" sz="2900" dirty="0" err="1" smtClean="0">
                <a:solidFill>
                  <a:srgbClr val="000000"/>
                </a:solidFill>
                <a:latin typeface="微软雅黑"/>
              </a:rPr>
              <a:t>Correlational</a:t>
            </a:r>
            <a:r>
              <a:rPr lang="en-US" altLang="zh-CN" sz="2900" dirty="0" smtClean="0">
                <a:solidFill>
                  <a:srgbClr val="000000"/>
                </a:solidFill>
                <a:latin typeface="微软雅黑"/>
              </a:rPr>
              <a:t> influence:</a:t>
            </a:r>
            <a:r>
              <a:rPr lang="zh-CN" altLang="en-US" sz="2900" dirty="0" smtClean="0">
                <a:solidFill>
                  <a:srgbClr val="000000"/>
                </a:solidFill>
                <a:latin typeface="微软雅黑"/>
              </a:rPr>
              <a:t> 曾给出过类似评分的</a:t>
            </a:r>
            <a:endParaRPr lang="en-US" altLang="zh-CN" sz="2900" dirty="0" smtClean="0">
              <a:solidFill>
                <a:srgbClr val="000000"/>
              </a:solidFill>
              <a:latin typeface="微软雅黑"/>
            </a:endParaRPr>
          </a:p>
          <a:p>
            <a:pPr defTabSz="820295">
              <a:lnSpc>
                <a:spcPts val="2996"/>
              </a:lnSpc>
              <a:tabLst>
                <a:tab pos="284825" algn="l"/>
                <a:tab pos="455719" algn="l"/>
              </a:tabLst>
              <a:defRPr/>
            </a:pPr>
            <a:r>
              <a:rPr lang="zh-CN" altLang="en-US" sz="2900" dirty="0" smtClean="0">
                <a:solidFill>
                  <a:srgbClr val="000000"/>
                </a:solidFill>
                <a:latin typeface="微软雅黑"/>
              </a:rPr>
              <a:t>    用户，将来很可能仍然给出类似评分</a:t>
            </a:r>
            <a:endParaRPr lang="en-US" altLang="zh-CN" sz="2900" dirty="0" smtClean="0">
              <a:solidFill>
                <a:srgbClr val="000000"/>
              </a:solidFill>
              <a:latin typeface="微软雅黑"/>
            </a:endParaRPr>
          </a:p>
          <a:p>
            <a:pPr defTabSz="820295">
              <a:lnSpc>
                <a:spcPts val="2996"/>
              </a:lnSpc>
              <a:tabLst>
                <a:tab pos="284825" algn="l"/>
                <a:tab pos="455719" algn="l"/>
              </a:tabLst>
              <a:defRPr/>
            </a:pPr>
            <a:endParaRPr lang="en-US" altLang="zh-CN" sz="2900" dirty="0" smtClean="0">
              <a:solidFill>
                <a:srgbClr val="000000"/>
              </a:solidFill>
              <a:latin typeface="微软雅黑"/>
            </a:endParaRPr>
          </a:p>
          <a:p>
            <a:pPr defTabSz="820295">
              <a:lnSpc>
                <a:spcPts val="3345"/>
              </a:lnSpc>
              <a:tabLst>
                <a:tab pos="284825" algn="l"/>
                <a:tab pos="455719"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Selection (</a:t>
            </a:r>
            <a:r>
              <a:rPr lang="en-US" altLang="zh-CN" sz="2900" dirty="0" err="1" smtClean="0">
                <a:solidFill>
                  <a:srgbClr val="000000"/>
                </a:solidFill>
                <a:latin typeface="微软雅黑"/>
              </a:rPr>
              <a:t>homophily</a:t>
            </a:r>
            <a:r>
              <a:rPr lang="en-US" altLang="zh-CN" sz="2900" dirty="0" smtClean="0">
                <a:solidFill>
                  <a:srgbClr val="000000"/>
                </a:solidFill>
                <a:latin typeface="微软雅黑"/>
              </a:rPr>
              <a:t>):</a:t>
            </a:r>
            <a:r>
              <a:rPr lang="zh-CN" altLang="en-US" sz="2900" dirty="0" smtClean="0">
                <a:solidFill>
                  <a:srgbClr val="000000"/>
                </a:solidFill>
                <a:latin typeface="微软雅黑"/>
              </a:rPr>
              <a:t>具有类似行为的用户相</a:t>
            </a:r>
            <a:endParaRPr lang="en-US" altLang="zh-CN" sz="2900" dirty="0" smtClean="0">
              <a:solidFill>
                <a:srgbClr val="000000"/>
              </a:solidFill>
              <a:latin typeface="微软雅黑"/>
            </a:endParaRPr>
          </a:p>
          <a:p>
            <a:pPr defTabSz="820295">
              <a:lnSpc>
                <a:spcPts val="3345"/>
              </a:lnSpc>
              <a:tabLst>
                <a:tab pos="284825" algn="l"/>
                <a:tab pos="455719" algn="l"/>
              </a:tabLst>
              <a:defRPr/>
            </a:pPr>
            <a:r>
              <a:rPr lang="zh-CN" altLang="en-US" sz="2900" dirty="0" smtClean="0">
                <a:solidFill>
                  <a:srgbClr val="000000"/>
                </a:solidFill>
                <a:latin typeface="微软雅黑"/>
              </a:rPr>
              <a:t>    关性更强（如，评分类似的用户更容易成为朋友）</a:t>
            </a:r>
            <a:endParaRPr lang="en-US" altLang="zh-CN" sz="2900" dirty="0" smtClean="0">
              <a:solidFill>
                <a:srgbClr val="000000"/>
              </a:solidFill>
              <a:latin typeface="微软雅黑"/>
            </a:endParaRPr>
          </a:p>
          <a:p>
            <a:pPr defTabSz="820295">
              <a:lnSpc>
                <a:spcPts val="3345"/>
              </a:lnSpc>
              <a:tabLst>
                <a:tab pos="284825" algn="l"/>
                <a:tab pos="455719" algn="l"/>
              </a:tabLst>
              <a:defRPr/>
            </a:pPr>
            <a:r>
              <a:rPr lang="zh-CN" altLang="en-US" sz="2900" dirty="0" smtClean="0">
                <a:solidFill>
                  <a:srgbClr val="000000"/>
                </a:solidFill>
                <a:latin typeface="微软雅黑"/>
              </a:rPr>
              <a:t>    </a:t>
            </a:r>
            <a:endParaRPr lang="en-US" altLang="zh-CN" sz="2900" dirty="0" smtClean="0">
              <a:solidFill>
                <a:srgbClr val="000000"/>
              </a:solidFill>
              <a:latin typeface="微软雅黑"/>
            </a:endParaRPr>
          </a:p>
          <a:p>
            <a:pPr defTabSz="820295">
              <a:lnSpc>
                <a:spcPts val="3353"/>
              </a:lnSpc>
              <a:tabLst>
                <a:tab pos="284825" algn="l"/>
                <a:tab pos="455719"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Transitivity:</a:t>
            </a:r>
            <a:r>
              <a:rPr lang="zh-CN" altLang="en-US" sz="2900" dirty="0" smtClean="0">
                <a:solidFill>
                  <a:srgbClr val="000000"/>
                </a:solidFill>
                <a:latin typeface="微软雅黑"/>
              </a:rPr>
              <a:t> 用户关系具有传递性。用户很可能</a:t>
            </a:r>
            <a:endParaRPr lang="en-US" altLang="zh-CN" sz="2900" dirty="0" smtClean="0">
              <a:solidFill>
                <a:srgbClr val="000000"/>
              </a:solidFill>
              <a:latin typeface="微软雅黑"/>
            </a:endParaRPr>
          </a:p>
          <a:p>
            <a:pPr defTabSz="820295">
              <a:lnSpc>
                <a:spcPts val="3353"/>
              </a:lnSpc>
              <a:tabLst>
                <a:tab pos="284825" algn="l"/>
                <a:tab pos="455719" algn="l"/>
              </a:tabLst>
              <a:defRPr/>
            </a:pPr>
            <a:r>
              <a:rPr lang="zh-CN" altLang="en-US" sz="2900" dirty="0" smtClean="0">
                <a:solidFill>
                  <a:srgbClr val="000000"/>
                </a:solidFill>
                <a:latin typeface="微软雅黑"/>
              </a:rPr>
              <a:t>   和朋友的朋友成为朋友</a:t>
            </a:r>
          </a:p>
          <a:p>
            <a:pPr defTabSz="820295">
              <a:lnSpc>
                <a:spcPts val="2996"/>
              </a:lnSpc>
              <a:tabLst>
                <a:tab pos="284825" algn="l"/>
                <a:tab pos="455719" algn="l"/>
              </a:tabLst>
              <a:defRPr/>
            </a:pPr>
            <a:endParaRPr lang="en-US" altLang="zh-CN" sz="2900" dirty="0" smtClean="0">
              <a:solidFill>
                <a:srgbClr val="000000"/>
              </a:solidFill>
              <a:latin typeface="微软雅黑"/>
            </a:endParaRPr>
          </a:p>
          <a:p>
            <a:pPr defTabSz="820295">
              <a:lnSpc>
                <a:spcPts val="2987"/>
              </a:lnSpc>
              <a:tabLst>
                <a:tab pos="284825" algn="l"/>
                <a:tab pos="455719" algn="l"/>
              </a:tabLst>
              <a:defRPr/>
            </a:pPr>
            <a:r>
              <a:rPr lang="en-US" altLang="zh-CN" sz="2900" dirty="0" smtClean="0">
                <a:solidFill>
                  <a:srgbClr val="000000"/>
                </a:solidFill>
                <a:latin typeface="微软雅黑"/>
              </a:rPr>
              <a:t>		</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36661056-9887-4FA2-860B-CBA5C63D4657}"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43</a:t>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7" name="TextBox 6"/>
          <p:cNvSpPr txBox="1"/>
          <p:nvPr/>
        </p:nvSpPr>
        <p:spPr>
          <a:xfrm>
            <a:off x="179514" y="1155082"/>
            <a:ext cx="7215309" cy="4462760"/>
          </a:xfrm>
          <a:prstGeom prst="rect">
            <a:avLst/>
          </a:prstGeom>
          <a:noFill/>
        </p:spPr>
        <p:txBody>
          <a:bodyPr vert="horz" wrap="none" lIns="0" tIns="0" rIns="0" bIns="0" rtlCol="0">
            <a:spAutoFit/>
          </a:bodyPr>
          <a:lstStyle/>
          <a:p>
            <a:pPr algn="ctr" defTabSz="820295">
              <a:lnSpc>
                <a:spcPts val="3206"/>
              </a:lnSpc>
              <a:tabLst>
                <a:tab pos="205074" algn="l"/>
                <a:tab pos="455719" algn="l"/>
              </a:tabLst>
              <a:defRPr/>
            </a:pPr>
            <a:r>
              <a:rPr lang="en-US" altLang="zh-CN" sz="3600" b="1" dirty="0" smtClean="0"/>
              <a:t>	</a:t>
            </a:r>
            <a:r>
              <a:rPr lang="zh-CN" altLang="en-US" sz="3600" b="1" dirty="0" smtClean="0"/>
              <a:t>社会推荐</a:t>
            </a:r>
            <a:endParaRPr lang="en-US" altLang="zh-CN" sz="3600" b="1" dirty="0" smtClean="0">
              <a:solidFill>
                <a:srgbClr val="000000"/>
              </a:solidFill>
              <a:latin typeface="微软雅黑"/>
            </a:endParaRPr>
          </a:p>
          <a:p>
            <a:pPr defTabSz="820295">
              <a:lnSpc>
                <a:spcPts val="897"/>
              </a:lnSpc>
              <a:tabLst>
                <a:tab pos="205074" algn="l"/>
                <a:tab pos="455719" algn="l"/>
              </a:tabLst>
              <a:defRPr/>
            </a:pPr>
            <a:endParaRPr lang="en-US" altLang="zh-CN" sz="3600" dirty="0" smtClean="0">
              <a:solidFill>
                <a:srgbClr val="000000"/>
              </a:solidFill>
              <a:latin typeface="微软雅黑"/>
            </a:endParaRPr>
          </a:p>
          <a:p>
            <a:pPr defTabSz="820295">
              <a:lnSpc>
                <a:spcPts val="897"/>
              </a:lnSpc>
              <a:tabLst>
                <a:tab pos="205074" algn="l"/>
                <a:tab pos="455719" algn="l"/>
              </a:tabLst>
              <a:defRPr/>
            </a:pPr>
            <a:endParaRPr lang="en-US" altLang="zh-CN" sz="3600" dirty="0" smtClean="0">
              <a:solidFill>
                <a:srgbClr val="000000"/>
              </a:solidFill>
              <a:latin typeface="微软雅黑"/>
            </a:endParaRPr>
          </a:p>
          <a:p>
            <a:pPr defTabSz="820295">
              <a:lnSpc>
                <a:spcPts val="897"/>
              </a:lnSpc>
              <a:tabLst>
                <a:tab pos="205074" algn="l"/>
                <a:tab pos="455719" algn="l"/>
              </a:tabLst>
              <a:defRPr/>
            </a:pPr>
            <a:endParaRPr lang="en-US" altLang="zh-CN" sz="3600" dirty="0" smtClean="0">
              <a:solidFill>
                <a:srgbClr val="000000"/>
              </a:solidFill>
              <a:latin typeface="微软雅黑"/>
            </a:endParaRPr>
          </a:p>
          <a:p>
            <a:pPr defTabSz="820295">
              <a:lnSpc>
                <a:spcPts val="897"/>
              </a:lnSpc>
              <a:tabLst>
                <a:tab pos="205074" algn="l"/>
                <a:tab pos="455719" algn="l"/>
              </a:tabLst>
              <a:defRPr/>
            </a:pPr>
            <a:endParaRPr lang="en-US" altLang="zh-CN" sz="3600" dirty="0" smtClean="0">
              <a:solidFill>
                <a:srgbClr val="000000"/>
              </a:solidFill>
              <a:latin typeface="微软雅黑"/>
            </a:endParaRPr>
          </a:p>
          <a:p>
            <a:pPr defTabSz="820295">
              <a:lnSpc>
                <a:spcPts val="3528"/>
              </a:lnSpc>
              <a:tabLst>
                <a:tab pos="205074" algn="l"/>
                <a:tab pos="455719"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利用社会网络增强推荐</a:t>
            </a:r>
            <a:r>
              <a:rPr lang="en-US" altLang="zh-CN" sz="2900" dirty="0" smtClean="0">
                <a:solidFill>
                  <a:srgbClr val="000000"/>
                </a:solidFill>
                <a:latin typeface="微软雅黑"/>
              </a:rPr>
              <a:t>:</a:t>
            </a:r>
          </a:p>
          <a:p>
            <a:pPr defTabSz="820295">
              <a:lnSpc>
                <a:spcPts val="3446"/>
              </a:lnSpc>
              <a:tabLst>
                <a:tab pos="205074" algn="l"/>
                <a:tab pos="455719" algn="l"/>
              </a:tabLst>
              <a:defRPr/>
            </a:pPr>
            <a:r>
              <a:rPr lang="en-US" altLang="zh-CN" sz="2900" dirty="0" smtClean="0">
                <a:solidFill>
                  <a:srgbClr val="000000"/>
                </a:solidFill>
                <a:latin typeface="微软雅黑"/>
              </a:rPr>
              <a:t>		- </a:t>
            </a:r>
            <a:r>
              <a:rPr lang="zh-CN" altLang="en-US" sz="2900" dirty="0" smtClean="0">
                <a:solidFill>
                  <a:srgbClr val="000000"/>
                </a:solidFill>
                <a:latin typeface="微软雅黑"/>
              </a:rPr>
              <a:t>在推荐的过程中利用</a:t>
            </a:r>
            <a:r>
              <a:rPr lang="en-US" altLang="zh-CN" sz="2900" dirty="0" smtClean="0">
                <a:solidFill>
                  <a:srgbClr val="000000"/>
                </a:solidFill>
                <a:latin typeface="微软雅黑"/>
              </a:rPr>
              <a:t>social influence, </a:t>
            </a:r>
          </a:p>
          <a:p>
            <a:pPr defTabSz="820295">
              <a:lnSpc>
                <a:spcPts val="3446"/>
              </a:lnSpc>
              <a:tabLst>
                <a:tab pos="205074" algn="l"/>
                <a:tab pos="455719" algn="l"/>
              </a:tabLst>
              <a:defRPr/>
            </a:pPr>
            <a:r>
              <a:rPr lang="en-US" altLang="zh-CN" sz="2900" dirty="0" smtClean="0">
                <a:solidFill>
                  <a:srgbClr val="000000"/>
                </a:solidFill>
                <a:latin typeface="微软雅黑"/>
              </a:rPr>
              <a:t>			</a:t>
            </a:r>
            <a:r>
              <a:rPr lang="en-US" altLang="zh-CN" sz="2900" dirty="0" err="1" smtClean="0">
                <a:solidFill>
                  <a:srgbClr val="000000"/>
                </a:solidFill>
                <a:latin typeface="微软雅黑"/>
              </a:rPr>
              <a:t>correlational</a:t>
            </a:r>
            <a:r>
              <a:rPr lang="zh-CN" altLang="en-US" sz="2900" dirty="0" smtClean="0">
                <a:solidFill>
                  <a:srgbClr val="000000"/>
                </a:solidFill>
                <a:latin typeface="微软雅黑"/>
              </a:rPr>
              <a:t> </a:t>
            </a:r>
            <a:r>
              <a:rPr lang="en-US" altLang="zh-CN" sz="2900" dirty="0" smtClean="0">
                <a:solidFill>
                  <a:srgbClr val="000000"/>
                </a:solidFill>
                <a:latin typeface="微软雅黑"/>
              </a:rPr>
              <a:t>influence, transitivity, </a:t>
            </a:r>
          </a:p>
          <a:p>
            <a:pPr defTabSz="820295">
              <a:lnSpc>
                <a:spcPts val="3446"/>
              </a:lnSpc>
              <a:tabLst>
                <a:tab pos="205074" algn="l"/>
                <a:tab pos="455719" algn="l"/>
              </a:tabLst>
              <a:defRPr/>
            </a:pPr>
            <a:r>
              <a:rPr lang="en-US" altLang="zh-CN" sz="2900" dirty="0" smtClean="0">
                <a:solidFill>
                  <a:srgbClr val="000000"/>
                </a:solidFill>
                <a:latin typeface="微软雅黑"/>
              </a:rPr>
              <a:t>			selection.</a:t>
            </a:r>
          </a:p>
          <a:p>
            <a:pPr defTabSz="820295">
              <a:lnSpc>
                <a:spcPts val="3446"/>
              </a:lnSpc>
              <a:tabLst>
                <a:tab pos="205074" algn="l"/>
                <a:tab pos="455719" algn="l"/>
              </a:tabLst>
              <a:defRPr/>
            </a:pPr>
            <a:r>
              <a:rPr lang="en-US" altLang="zh-CN" sz="2900" dirty="0" smtClean="0">
                <a:solidFill>
                  <a:srgbClr val="000000"/>
                </a:solidFill>
                <a:latin typeface="微软雅黑"/>
              </a:rPr>
              <a:t>		- </a:t>
            </a:r>
            <a:r>
              <a:rPr lang="zh-CN" altLang="en-US" sz="2900" dirty="0" smtClean="0">
                <a:solidFill>
                  <a:srgbClr val="000000"/>
                </a:solidFill>
                <a:latin typeface="微软雅黑"/>
              </a:rPr>
              <a:t>对于新用户（</a:t>
            </a:r>
            <a:r>
              <a:rPr lang="en-US" altLang="zh-CN" sz="2900" dirty="0" smtClean="0">
                <a:solidFill>
                  <a:srgbClr val="000000"/>
                </a:solidFill>
                <a:latin typeface="微软雅黑"/>
              </a:rPr>
              <a:t>cold-start users</a:t>
            </a:r>
            <a:r>
              <a:rPr lang="zh-CN" altLang="en-US" sz="2900" dirty="0" smtClean="0">
                <a:solidFill>
                  <a:srgbClr val="000000"/>
                </a:solidFill>
                <a:latin typeface="微软雅黑"/>
              </a:rPr>
              <a:t>），只要</a:t>
            </a:r>
            <a:endParaRPr lang="en-US" altLang="zh-CN" sz="2900" dirty="0" smtClean="0">
              <a:solidFill>
                <a:srgbClr val="000000"/>
              </a:solidFill>
              <a:latin typeface="微软雅黑"/>
            </a:endParaRPr>
          </a:p>
          <a:p>
            <a:pPr defTabSz="820295">
              <a:lnSpc>
                <a:spcPts val="3446"/>
              </a:lnSpc>
              <a:tabLst>
                <a:tab pos="205074" algn="l"/>
                <a:tab pos="455719"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其在某社会网络中，则可以利用利用该</a:t>
            </a:r>
            <a:endParaRPr lang="en-US" altLang="zh-CN" sz="2900" dirty="0" smtClean="0">
              <a:solidFill>
                <a:srgbClr val="000000"/>
              </a:solidFill>
              <a:latin typeface="微软雅黑"/>
            </a:endParaRPr>
          </a:p>
          <a:p>
            <a:pPr defTabSz="820295">
              <a:lnSpc>
                <a:spcPts val="3446"/>
              </a:lnSpc>
              <a:tabLst>
                <a:tab pos="205074" algn="l"/>
                <a:tab pos="455719"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网络来处理冷启动问题</a:t>
            </a:r>
            <a:endParaRPr lang="en-US" altLang="zh-CN" sz="2900" dirty="0" smtClean="0">
              <a:solidFill>
                <a:srgbClr val="000000"/>
              </a:solidFill>
              <a:latin typeface="微软雅黑"/>
            </a:endParaRPr>
          </a:p>
          <a:p>
            <a:pPr defTabSz="820295">
              <a:lnSpc>
                <a:spcPts val="897"/>
              </a:lnSpc>
              <a:tabLst>
                <a:tab pos="205074" algn="l"/>
                <a:tab pos="455719" algn="l"/>
              </a:tabLst>
              <a:defRPr/>
            </a:pPr>
            <a:endParaRPr lang="en-US" altLang="zh-CN" sz="2900" dirty="0" smtClean="0">
              <a:solidFill>
                <a:srgbClr val="000000"/>
              </a:solidFill>
              <a:latin typeface="微软雅黑"/>
            </a:endParaRPr>
          </a:p>
          <a:p>
            <a:pPr defTabSz="820295">
              <a:lnSpc>
                <a:spcPts val="3227"/>
              </a:lnSpc>
              <a:tabLst>
                <a:tab pos="205074" algn="l"/>
                <a:tab pos="455719" algn="l"/>
              </a:tabLst>
              <a:defRPr/>
            </a:pPr>
            <a:r>
              <a:rPr lang="en-US" altLang="zh-CN" sz="2900" dirty="0" smtClean="0">
                <a:solidFill>
                  <a:srgbClr val="000000"/>
                </a:solidFill>
                <a:latin typeface="微软雅黑"/>
              </a:rPr>
              <a:t>		- </a:t>
            </a:r>
            <a:r>
              <a:rPr lang="zh-CN" altLang="en-US" sz="2900" dirty="0" smtClean="0">
                <a:solidFill>
                  <a:srgbClr val="000000"/>
                </a:solidFill>
                <a:latin typeface="微软雅黑"/>
              </a:rPr>
              <a:t> 更鲁棒，不容易对用户偏好作假</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8D50B10A-2191-4076-9345-FF8BFEC42F81}"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44</a:t>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3" name="任意多边形 2"/>
          <p:cNvSpPr/>
          <p:nvPr/>
        </p:nvSpPr>
        <p:spPr>
          <a:xfrm>
            <a:off x="840965" y="1683575"/>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0" tIns="41015" rIns="82030" bIns="41015" rtlCol="0" anchor="ctr"/>
          <a:lstStyle/>
          <a:p>
            <a:pPr algn="ctr"/>
            <a:endParaRPr lang="zh-CN" altLang="en-US"/>
          </a:p>
        </p:txBody>
      </p:sp>
      <p:sp>
        <p:nvSpPr>
          <p:cNvPr id="7" name="TextBox 6"/>
          <p:cNvSpPr txBox="1"/>
          <p:nvPr/>
        </p:nvSpPr>
        <p:spPr>
          <a:xfrm>
            <a:off x="323528" y="1124745"/>
            <a:ext cx="7510710" cy="4052391"/>
          </a:xfrm>
          <a:prstGeom prst="rect">
            <a:avLst/>
          </a:prstGeom>
          <a:noFill/>
        </p:spPr>
        <p:txBody>
          <a:bodyPr vert="horz" wrap="none" lIns="0" tIns="0" rIns="0" bIns="0" rtlCol="0">
            <a:spAutoFit/>
          </a:bodyPr>
          <a:lstStyle/>
          <a:p>
            <a:pPr algn="ctr" defTabSz="820295">
              <a:lnSpc>
                <a:spcPts val="3206"/>
              </a:lnSpc>
              <a:tabLst>
                <a:tab pos="205074" algn="l"/>
                <a:tab pos="410147" algn="l"/>
                <a:tab pos="660792" algn="l"/>
              </a:tabLst>
              <a:defRPr/>
            </a:pPr>
            <a:r>
              <a:rPr lang="en-US" altLang="zh-CN" dirty="0" smtClean="0"/>
              <a:t>	</a:t>
            </a:r>
            <a:r>
              <a:rPr lang="zh-CN" altLang="en-US" sz="3600" b="1" dirty="0" smtClean="0"/>
              <a:t>社会推荐</a:t>
            </a:r>
            <a:endParaRPr lang="en-US" altLang="zh-CN" sz="3600" dirty="0" smtClean="0">
              <a:solidFill>
                <a:srgbClr val="000000"/>
              </a:solidFill>
              <a:latin typeface="微软雅黑"/>
            </a:endParaRPr>
          </a:p>
          <a:p>
            <a:pPr defTabSz="820295">
              <a:lnSpc>
                <a:spcPts val="897"/>
              </a:lnSpc>
              <a:tabLst>
                <a:tab pos="205074" algn="l"/>
                <a:tab pos="410147" algn="l"/>
                <a:tab pos="660792" algn="l"/>
              </a:tabLst>
              <a:defRPr/>
            </a:pPr>
            <a:endParaRPr lang="en-US" altLang="zh-CN" sz="3600" dirty="0" smtClean="0">
              <a:solidFill>
                <a:srgbClr val="000000"/>
              </a:solidFill>
              <a:latin typeface="微软雅黑"/>
            </a:endParaRPr>
          </a:p>
          <a:p>
            <a:pPr defTabSz="820295">
              <a:lnSpc>
                <a:spcPts val="897"/>
              </a:lnSpc>
              <a:tabLst>
                <a:tab pos="205074" algn="l"/>
                <a:tab pos="410147" algn="l"/>
                <a:tab pos="660792" algn="l"/>
              </a:tabLst>
              <a:defRPr/>
            </a:pPr>
            <a:endParaRPr lang="en-US" altLang="zh-CN" sz="3600" dirty="0" smtClean="0">
              <a:solidFill>
                <a:srgbClr val="000000"/>
              </a:solidFill>
              <a:latin typeface="微软雅黑"/>
            </a:endParaRPr>
          </a:p>
          <a:p>
            <a:pPr defTabSz="820295">
              <a:lnSpc>
                <a:spcPts val="897"/>
              </a:lnSpc>
              <a:tabLst>
                <a:tab pos="205074" algn="l"/>
                <a:tab pos="410147" algn="l"/>
                <a:tab pos="660792" algn="l"/>
              </a:tabLst>
              <a:defRPr/>
            </a:pPr>
            <a:endParaRPr lang="en-US" altLang="zh-CN" sz="3600" dirty="0" smtClean="0">
              <a:solidFill>
                <a:srgbClr val="000000"/>
              </a:solidFill>
              <a:latin typeface="微软雅黑"/>
            </a:endParaRPr>
          </a:p>
          <a:p>
            <a:pPr defTabSz="820295">
              <a:lnSpc>
                <a:spcPts val="3528"/>
              </a:lnSpc>
              <a:tabLst>
                <a:tab pos="205074" algn="l"/>
                <a:tab pos="410147" algn="l"/>
                <a:tab pos="660792"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挑战性问题</a:t>
            </a:r>
            <a:endParaRPr lang="en-US" altLang="zh-CN" sz="2900" dirty="0" smtClean="0">
              <a:solidFill>
                <a:srgbClr val="000000"/>
              </a:solidFill>
              <a:latin typeface="微软雅黑"/>
            </a:endParaRPr>
          </a:p>
          <a:p>
            <a:pPr defTabSz="820295">
              <a:lnSpc>
                <a:spcPts val="897"/>
              </a:lnSpc>
              <a:tabLst>
                <a:tab pos="205074" algn="l"/>
                <a:tab pos="410147" algn="l"/>
                <a:tab pos="660792" algn="l"/>
              </a:tabLst>
              <a:defRPr/>
            </a:pPr>
            <a:endParaRPr lang="en-US" altLang="zh-CN" sz="2900" dirty="0" smtClean="0">
              <a:solidFill>
                <a:srgbClr val="000000"/>
              </a:solidFill>
              <a:latin typeface="微软雅黑"/>
            </a:endParaRPr>
          </a:p>
          <a:p>
            <a:pPr defTabSz="820295">
              <a:lnSpc>
                <a:spcPts val="3227"/>
              </a:lnSpc>
              <a:tabLst>
                <a:tab pos="205074" algn="l"/>
                <a:tab pos="410147" algn="l"/>
                <a:tab pos="660792" algn="l"/>
              </a:tabLst>
              <a:defRPr/>
            </a:pPr>
            <a:r>
              <a:rPr lang="en-US" altLang="zh-CN" sz="2900" dirty="0" smtClean="0">
                <a:solidFill>
                  <a:srgbClr val="000000"/>
                </a:solidFill>
                <a:latin typeface="微软雅黑"/>
              </a:rPr>
              <a:t>		</a:t>
            </a:r>
            <a:r>
              <a:rPr lang="en-US" altLang="zh-CN" sz="2900" dirty="0" smtClean="0">
                <a:solidFill>
                  <a:srgbClr val="000000"/>
                </a:solidFill>
                <a:latin typeface="Times New Roman"/>
              </a:rPr>
              <a:t>– </a:t>
            </a:r>
            <a:r>
              <a:rPr lang="zh-CN" altLang="en-US" sz="2900" dirty="0" smtClean="0">
                <a:solidFill>
                  <a:srgbClr val="000000"/>
                </a:solidFill>
                <a:latin typeface="Times New Roman"/>
              </a:rPr>
              <a:t>在短的网络距离内，找到对某物品进行过</a:t>
            </a:r>
            <a:endParaRPr lang="en-US" altLang="zh-CN" sz="2900" dirty="0" smtClean="0">
              <a:solidFill>
                <a:srgbClr val="000000"/>
              </a:solidFill>
              <a:latin typeface="Times New Roman"/>
            </a:endParaRPr>
          </a:p>
          <a:p>
            <a:pPr defTabSz="820295">
              <a:lnSpc>
                <a:spcPts val="3227"/>
              </a:lnSpc>
              <a:tabLst>
                <a:tab pos="205074" algn="l"/>
                <a:tab pos="410147" algn="l"/>
                <a:tab pos="660792"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评分的用户的可能性很小</a:t>
            </a:r>
            <a:endParaRPr lang="en-US" altLang="zh-CN" sz="2900" dirty="0" smtClean="0">
              <a:solidFill>
                <a:srgbClr val="000000"/>
              </a:solidFill>
              <a:latin typeface="微软雅黑"/>
            </a:endParaRPr>
          </a:p>
          <a:p>
            <a:pPr defTabSz="820295">
              <a:lnSpc>
                <a:spcPts val="3342"/>
              </a:lnSpc>
              <a:tabLst>
                <a:tab pos="205074" algn="l"/>
                <a:tab pos="410147" algn="l"/>
                <a:tab pos="660792" algn="l"/>
              </a:tabLst>
              <a:defRPr/>
            </a:pPr>
            <a:r>
              <a:rPr lang="en-US" altLang="zh-CN" sz="2900" dirty="0" smtClean="0">
                <a:solidFill>
                  <a:srgbClr val="000000"/>
                </a:solidFill>
                <a:latin typeface="微软雅黑"/>
              </a:rPr>
              <a:t>		</a:t>
            </a:r>
            <a:r>
              <a:rPr lang="en-US" altLang="zh-CN" sz="2900" dirty="0" smtClean="0">
                <a:solidFill>
                  <a:srgbClr val="000000"/>
                </a:solidFill>
                <a:latin typeface="Times New Roman"/>
              </a:rPr>
              <a:t>– </a:t>
            </a:r>
            <a:r>
              <a:rPr lang="zh-CN" altLang="en-US" sz="2900" dirty="0" smtClean="0">
                <a:solidFill>
                  <a:srgbClr val="000000"/>
                </a:solidFill>
                <a:latin typeface="Times New Roman"/>
              </a:rPr>
              <a:t>在长的网络距离内，出现评分噪音的</a:t>
            </a:r>
            <a:endParaRPr lang="en-US" altLang="zh-CN" sz="2900" dirty="0" smtClean="0">
              <a:solidFill>
                <a:srgbClr val="000000"/>
              </a:solidFill>
              <a:latin typeface="Times New Roman"/>
            </a:endParaRPr>
          </a:p>
          <a:p>
            <a:pPr defTabSz="820295">
              <a:lnSpc>
                <a:spcPts val="3342"/>
              </a:lnSpc>
              <a:tabLst>
                <a:tab pos="205074" algn="l"/>
                <a:tab pos="410147" algn="l"/>
                <a:tab pos="660792"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可能性加大</a:t>
            </a:r>
            <a:endParaRPr lang="en-US" altLang="zh-CN" sz="2900" dirty="0" smtClean="0">
              <a:solidFill>
                <a:srgbClr val="000000"/>
              </a:solidFill>
              <a:latin typeface="微软雅黑"/>
            </a:endParaRPr>
          </a:p>
          <a:p>
            <a:pPr defTabSz="820295">
              <a:lnSpc>
                <a:spcPts val="897"/>
              </a:lnSpc>
              <a:tabLst>
                <a:tab pos="205074" algn="l"/>
                <a:tab pos="410147" algn="l"/>
                <a:tab pos="660792" algn="l"/>
              </a:tabLst>
              <a:defRPr/>
            </a:pPr>
            <a:endParaRPr lang="en-US" altLang="zh-CN" sz="2900" dirty="0" smtClean="0">
              <a:solidFill>
                <a:srgbClr val="000000"/>
              </a:solidFill>
              <a:latin typeface="微软雅黑"/>
            </a:endParaRPr>
          </a:p>
          <a:p>
            <a:pPr defTabSz="820295">
              <a:lnSpc>
                <a:spcPts val="3238"/>
              </a:lnSpc>
              <a:tabLst>
                <a:tab pos="205074" algn="l"/>
                <a:tab pos="410147" algn="l"/>
                <a:tab pos="660792" algn="l"/>
              </a:tabLst>
              <a:defRPr/>
            </a:pPr>
            <a:r>
              <a:rPr lang="en-US" altLang="zh-CN" sz="2900" dirty="0" smtClean="0">
                <a:solidFill>
                  <a:srgbClr val="000000"/>
                </a:solidFill>
                <a:latin typeface="微软雅黑"/>
              </a:rPr>
              <a:t>		</a:t>
            </a:r>
            <a:r>
              <a:rPr lang="en-US" altLang="zh-CN" sz="2900" dirty="0" smtClean="0">
                <a:solidFill>
                  <a:srgbClr val="000000"/>
                </a:solidFill>
                <a:latin typeface="Times New Roman"/>
              </a:rPr>
              <a:t>– </a:t>
            </a:r>
            <a:r>
              <a:rPr lang="zh-CN" altLang="en-US" sz="2900" dirty="0" smtClean="0">
                <a:solidFill>
                  <a:srgbClr val="000000"/>
                </a:solidFill>
                <a:latin typeface="Times New Roman"/>
              </a:rPr>
              <a:t>社会网络数据比较敏感</a:t>
            </a:r>
            <a:r>
              <a:rPr lang="en-US" altLang="zh-CN" sz="2900" dirty="0" smtClean="0">
                <a:solidFill>
                  <a:srgbClr val="000000"/>
                </a:solidFill>
                <a:latin typeface="微软雅黑"/>
              </a:rPr>
              <a:t>(</a:t>
            </a:r>
            <a:r>
              <a:rPr lang="zh-CN" altLang="en-US" sz="2900" dirty="0" smtClean="0">
                <a:solidFill>
                  <a:srgbClr val="000000"/>
                </a:solidFill>
                <a:latin typeface="微软雅黑"/>
              </a:rPr>
              <a:t>隐私方面的考虑）</a:t>
            </a:r>
            <a:endParaRPr lang="en-US" altLang="zh-CN" sz="2900" dirty="0" smtClean="0">
              <a:solidFill>
                <a:srgbClr val="000000"/>
              </a:solidFill>
              <a:latin typeface="微软雅黑"/>
            </a:endParaRPr>
          </a:p>
          <a:p>
            <a:pPr defTabSz="820295">
              <a:lnSpc>
                <a:spcPts val="897"/>
              </a:lnSpc>
              <a:tabLst>
                <a:tab pos="205074" algn="l"/>
                <a:tab pos="410147" algn="l"/>
                <a:tab pos="660792" algn="l"/>
              </a:tabLst>
              <a:defRPr/>
            </a:pPr>
            <a:endParaRPr lang="en-US" altLang="zh-CN" sz="2900" dirty="0" smtClean="0">
              <a:solidFill>
                <a:srgbClr val="000000"/>
              </a:solidFill>
              <a:latin typeface="微软雅黑"/>
            </a:endParaRPr>
          </a:p>
          <a:p>
            <a:pPr defTabSz="820295">
              <a:lnSpc>
                <a:spcPts val="3342"/>
              </a:lnSpc>
              <a:tabLst>
                <a:tab pos="205074" algn="l"/>
                <a:tab pos="410147" algn="l"/>
                <a:tab pos="660792" algn="l"/>
              </a:tabLst>
              <a:defRPr/>
            </a:pPr>
            <a:r>
              <a:rPr lang="en-US" altLang="zh-CN" sz="2900" dirty="0" smtClean="0">
                <a:solidFill>
                  <a:srgbClr val="000000"/>
                </a:solidFill>
                <a:latin typeface="微软雅黑"/>
              </a:rPr>
              <a:t>		</a:t>
            </a:r>
            <a:r>
              <a:rPr lang="en-US" altLang="zh-CN" sz="2900" dirty="0" smtClean="0">
                <a:solidFill>
                  <a:srgbClr val="000000"/>
                </a:solidFill>
                <a:latin typeface="Times New Roman"/>
              </a:rPr>
              <a:t>– </a:t>
            </a:r>
            <a:r>
              <a:rPr lang="zh-CN" altLang="en-US" sz="2900" dirty="0" smtClean="0">
                <a:solidFill>
                  <a:srgbClr val="000000"/>
                </a:solidFill>
                <a:latin typeface="Times New Roman"/>
              </a:rPr>
              <a:t>在线社会网络中边的可靠性</a:t>
            </a:r>
            <a:r>
              <a:rPr lang="en-US" altLang="zh-CN" sz="2900" dirty="0" smtClean="0">
                <a:solidFill>
                  <a:srgbClr val="000000"/>
                </a:solidFill>
                <a:latin typeface="Times New Roman"/>
              </a:rPr>
              <a:t>/</a:t>
            </a:r>
            <a:r>
              <a:rPr lang="zh-CN" altLang="en-US" sz="2900" dirty="0" smtClean="0">
                <a:solidFill>
                  <a:srgbClr val="000000"/>
                </a:solidFill>
                <a:latin typeface="Times New Roman"/>
              </a:rPr>
              <a:t>强度差异很大</a:t>
            </a:r>
            <a:endParaRPr lang="en-US" altLang="zh-CN" sz="2900" dirty="0" smtClean="0">
              <a:solidFill>
                <a:srgbClr val="000000"/>
              </a:solidFill>
              <a:latin typeface="Times New Roman"/>
            </a:endParaRPr>
          </a:p>
        </p:txBody>
      </p:sp>
      <p:sp>
        <p:nvSpPr>
          <p:cNvPr id="5" name="日期占位符 4"/>
          <p:cNvSpPr>
            <a:spLocks noGrp="1"/>
          </p:cNvSpPr>
          <p:nvPr>
            <p:ph type="dt" sz="half" idx="10"/>
          </p:nvPr>
        </p:nvSpPr>
        <p:spPr/>
        <p:txBody>
          <a:bodyPr/>
          <a:lstStyle/>
          <a:p>
            <a:fld id="{945DA6A3-AEBD-43A2-944A-4EFAFC3E4663}"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45</a:t>
            </a:fld>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EF0A.tmp"/>
          <p:cNvPicPr>
            <a:picLocks/>
          </p:cNvPicPr>
          <p:nvPr/>
        </p:nvPicPr>
        <p:blipFill>
          <a:blip r:embed="rId2" cstate="print"/>
          <a:stretch>
            <a:fillRect/>
          </a:stretch>
        </p:blipFill>
        <p:spPr>
          <a:xfrm>
            <a:off x="4953002" y="1826559"/>
            <a:ext cx="3325091" cy="1143000"/>
          </a:xfrm>
          <a:prstGeom prst="rect">
            <a:avLst/>
          </a:prstGeom>
        </p:spPr>
      </p:pic>
      <p:sp>
        <p:nvSpPr>
          <p:cNvPr id="8" name="TextBox 7"/>
          <p:cNvSpPr txBox="1"/>
          <p:nvPr/>
        </p:nvSpPr>
        <p:spPr>
          <a:xfrm>
            <a:off x="323531" y="1124744"/>
            <a:ext cx="8496943" cy="5039841"/>
          </a:xfrm>
          <a:prstGeom prst="rect">
            <a:avLst/>
          </a:prstGeom>
          <a:noFill/>
        </p:spPr>
        <p:txBody>
          <a:bodyPr vert="horz" wrap="square" lIns="0" tIns="0" rIns="0" bIns="0" rtlCol="0">
            <a:spAutoFit/>
          </a:bodyPr>
          <a:lstStyle/>
          <a:p>
            <a:pPr defTabSz="820391">
              <a:lnSpc>
                <a:spcPts val="3207"/>
              </a:lnSpc>
              <a:tabLst>
                <a:tab pos="102549" algn="l"/>
                <a:tab pos="410195" algn="l"/>
                <a:tab pos="660870" algn="l"/>
                <a:tab pos="820391" algn="l"/>
              </a:tabLst>
              <a:defRPr/>
            </a:pPr>
            <a:r>
              <a:rPr lang="en-US" altLang="zh-CN" dirty="0" smtClean="0"/>
              <a:t>	</a:t>
            </a:r>
            <a:r>
              <a:rPr lang="en-US" altLang="zh-CN" sz="3600" dirty="0" smtClean="0">
                <a:solidFill>
                  <a:srgbClr val="000000"/>
                </a:solidFill>
                <a:latin typeface="微软雅黑"/>
              </a:rPr>
              <a:t>Data Sets for Recommendation in SNs</a:t>
            </a:r>
          </a:p>
          <a:p>
            <a:pPr defTabSz="820391">
              <a:lnSpc>
                <a:spcPts val="897"/>
              </a:lnSpc>
              <a:tabLst>
                <a:tab pos="102549" algn="l"/>
                <a:tab pos="410195" algn="l"/>
                <a:tab pos="660870" algn="l"/>
                <a:tab pos="820391" algn="l"/>
              </a:tabLst>
              <a:defRPr/>
            </a:pPr>
            <a:endParaRPr lang="en-US" altLang="zh-CN" sz="3600" dirty="0" smtClean="0">
              <a:solidFill>
                <a:srgbClr val="000000"/>
              </a:solidFill>
              <a:latin typeface="微软雅黑"/>
            </a:endParaRPr>
          </a:p>
          <a:p>
            <a:pPr defTabSz="820391">
              <a:lnSpc>
                <a:spcPts val="897"/>
              </a:lnSpc>
              <a:tabLst>
                <a:tab pos="102549" algn="l"/>
                <a:tab pos="410195" algn="l"/>
                <a:tab pos="660870" algn="l"/>
                <a:tab pos="820391" algn="l"/>
              </a:tabLst>
              <a:defRPr/>
            </a:pPr>
            <a:endParaRPr lang="en-US" altLang="zh-CN" sz="3600" dirty="0" smtClean="0">
              <a:solidFill>
                <a:srgbClr val="000000"/>
              </a:solidFill>
              <a:latin typeface="微软雅黑"/>
            </a:endParaRPr>
          </a:p>
          <a:p>
            <a:pPr defTabSz="820391">
              <a:lnSpc>
                <a:spcPts val="897"/>
              </a:lnSpc>
              <a:tabLst>
                <a:tab pos="102549" algn="l"/>
                <a:tab pos="410195" algn="l"/>
                <a:tab pos="660870" algn="l"/>
                <a:tab pos="820391" algn="l"/>
              </a:tabLst>
              <a:defRPr/>
            </a:pPr>
            <a:endParaRPr lang="en-US" altLang="zh-CN" sz="3600" dirty="0" smtClean="0">
              <a:solidFill>
                <a:srgbClr val="000000"/>
              </a:solidFill>
              <a:latin typeface="微软雅黑"/>
            </a:endParaRPr>
          </a:p>
          <a:p>
            <a:pPr defTabSz="820391">
              <a:lnSpc>
                <a:spcPts val="897"/>
              </a:lnSpc>
              <a:tabLst>
                <a:tab pos="102549" algn="l"/>
                <a:tab pos="410195" algn="l"/>
                <a:tab pos="660870" algn="l"/>
                <a:tab pos="820391" algn="l"/>
              </a:tabLst>
              <a:defRPr/>
            </a:pPr>
            <a:endParaRPr lang="en-US" altLang="zh-CN" sz="3600" dirty="0" smtClean="0">
              <a:solidFill>
                <a:srgbClr val="000000"/>
              </a:solidFill>
              <a:latin typeface="微软雅黑"/>
            </a:endParaRPr>
          </a:p>
          <a:p>
            <a:pPr defTabSz="820391">
              <a:lnSpc>
                <a:spcPts val="2830"/>
              </a:lnSpc>
              <a:tabLst>
                <a:tab pos="102549" algn="l"/>
                <a:tab pos="410195" algn="l"/>
                <a:tab pos="660870" algn="l"/>
                <a:tab pos="820391" algn="l"/>
              </a:tabLst>
              <a:defRPr/>
            </a:pPr>
            <a:r>
              <a:rPr lang="en-US" altLang="zh-CN" sz="2700" dirty="0" smtClean="0">
                <a:solidFill>
                  <a:srgbClr val="000000"/>
                </a:solidFill>
                <a:latin typeface="Times New Roman"/>
              </a:rPr>
              <a:t>•  </a:t>
            </a:r>
            <a:r>
              <a:rPr lang="en-US" altLang="zh-CN" sz="2700" dirty="0" err="1" smtClean="0">
                <a:solidFill>
                  <a:srgbClr val="000000"/>
                </a:solidFill>
                <a:latin typeface="微软雅黑"/>
              </a:rPr>
              <a:t>Epinions</a:t>
            </a:r>
            <a:endParaRPr lang="en-US" altLang="zh-CN" sz="2700" dirty="0" smtClean="0">
              <a:solidFill>
                <a:srgbClr val="000000"/>
              </a:solidFill>
              <a:latin typeface="微软雅黑"/>
            </a:endParaRPr>
          </a:p>
          <a:p>
            <a:pPr defTabSz="820391">
              <a:lnSpc>
                <a:spcPts val="2786"/>
              </a:lnSpc>
              <a:tabLst>
                <a:tab pos="102549" algn="l"/>
                <a:tab pos="410195" algn="l"/>
                <a:tab pos="660870" algn="l"/>
                <a:tab pos="820391" algn="l"/>
              </a:tabLst>
              <a:defRPr/>
            </a:pPr>
            <a:r>
              <a:rPr lang="en-US" altLang="zh-CN" sz="27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Online product reviews.</a:t>
            </a:r>
          </a:p>
          <a:p>
            <a:pPr defTabSz="820391">
              <a:lnSpc>
                <a:spcPts val="2811"/>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Explicit notion of trust.</a:t>
            </a:r>
          </a:p>
          <a:p>
            <a:pPr defTabSz="820391">
              <a:lnSpc>
                <a:spcPts val="2800"/>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Users review and rate products in different</a:t>
            </a:r>
          </a:p>
          <a:p>
            <a:pPr defTabSz="820391">
              <a:lnSpc>
                <a:spcPts val="2147"/>
              </a:lnSpc>
              <a:tabLst>
                <a:tab pos="102549" algn="l"/>
                <a:tab pos="410195" algn="l"/>
                <a:tab pos="660870" algn="l"/>
                <a:tab pos="820391" algn="l"/>
              </a:tabLst>
              <a:defRPr/>
            </a:pPr>
            <a:r>
              <a:rPr lang="en-US" altLang="zh-CN" sz="2300" dirty="0" smtClean="0">
                <a:solidFill>
                  <a:srgbClr val="000000"/>
                </a:solidFill>
                <a:latin typeface="微软雅黑"/>
              </a:rPr>
              <a:t>			categories.</a:t>
            </a:r>
          </a:p>
          <a:p>
            <a:pPr defTabSz="820391">
              <a:lnSpc>
                <a:spcPts val="2904"/>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Users express trust on other reviewers.</a:t>
            </a:r>
          </a:p>
          <a:p>
            <a:pPr defTabSz="820391">
              <a:lnSpc>
                <a:spcPts val="2800"/>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http://www.trustlet.org/wiki/Epinions_dataset</a:t>
            </a:r>
          </a:p>
          <a:p>
            <a:pPr defTabSz="820391">
              <a:lnSpc>
                <a:spcPts val="2365"/>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000" dirty="0" smtClean="0">
                <a:solidFill>
                  <a:srgbClr val="000000"/>
                </a:solidFill>
                <a:latin typeface="Times New Roman"/>
              </a:rPr>
              <a:t>• </a:t>
            </a:r>
            <a:r>
              <a:rPr lang="en-US" altLang="zh-CN" sz="2000" dirty="0" smtClean="0">
                <a:solidFill>
                  <a:srgbClr val="000000"/>
                </a:solidFill>
                <a:latin typeface="微软雅黑"/>
              </a:rPr>
              <a:t>50K users, 140K items, 650K ratings, 480K links</a:t>
            </a:r>
          </a:p>
          <a:p>
            <a:pPr defTabSz="820391">
              <a:lnSpc>
                <a:spcPts val="2803"/>
              </a:lnSpc>
              <a:tabLst>
                <a:tab pos="102549" algn="l"/>
                <a:tab pos="410195" algn="l"/>
                <a:tab pos="660870" algn="l"/>
                <a:tab pos="820391" algn="l"/>
              </a:tabLst>
              <a:defRPr/>
            </a:pPr>
            <a:r>
              <a:rPr lang="en-US" altLang="zh-CN" sz="20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http://alchemy.cs.washington.edu/data/epinions/</a:t>
            </a:r>
          </a:p>
          <a:p>
            <a:pPr defTabSz="820391">
              <a:lnSpc>
                <a:spcPts val="2365"/>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000" dirty="0" smtClean="0">
                <a:solidFill>
                  <a:srgbClr val="000000"/>
                </a:solidFill>
                <a:latin typeface="Times New Roman"/>
              </a:rPr>
              <a:t>• </a:t>
            </a:r>
            <a:r>
              <a:rPr lang="en-US" altLang="zh-CN" sz="2000" dirty="0" smtClean="0">
                <a:solidFill>
                  <a:srgbClr val="000000"/>
                </a:solidFill>
                <a:latin typeface="微软雅黑"/>
              </a:rPr>
              <a:t>70K users, 105K items, 575K ratings, 500K links</a:t>
            </a:r>
          </a:p>
          <a:p>
            <a:pPr defTabSz="820391">
              <a:lnSpc>
                <a:spcPts val="2813"/>
              </a:lnSpc>
              <a:tabLst>
                <a:tab pos="102549" algn="l"/>
                <a:tab pos="410195" algn="l"/>
                <a:tab pos="660870" algn="l"/>
                <a:tab pos="820391" algn="l"/>
              </a:tabLst>
              <a:defRPr/>
            </a:pPr>
            <a:r>
              <a:rPr lang="en-US" altLang="zh-CN" sz="20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50 % cold start</a:t>
            </a:r>
          </a:p>
          <a:p>
            <a:pPr defTabSz="820391">
              <a:lnSpc>
                <a:spcPts val="2354"/>
              </a:lnSpc>
              <a:tabLst>
                <a:tab pos="102549" algn="l"/>
                <a:tab pos="410195" algn="l"/>
                <a:tab pos="660870" algn="l"/>
                <a:tab pos="820391" algn="l"/>
              </a:tabLst>
              <a:defRPr/>
            </a:pPr>
            <a:r>
              <a:rPr lang="en-US" altLang="zh-CN" sz="2300" dirty="0" smtClean="0">
                <a:solidFill>
                  <a:srgbClr val="000000"/>
                </a:solidFill>
                <a:latin typeface="微软雅黑"/>
              </a:rPr>
              <a:t>				</a:t>
            </a:r>
            <a:r>
              <a:rPr lang="en-US" altLang="zh-CN" sz="2000" dirty="0" smtClean="0">
                <a:solidFill>
                  <a:srgbClr val="000000"/>
                </a:solidFill>
                <a:latin typeface="Times New Roman"/>
              </a:rPr>
              <a:t>• </a:t>
            </a:r>
            <a:r>
              <a:rPr lang="en-US" altLang="zh-CN" sz="2000" dirty="0" smtClean="0">
                <a:solidFill>
                  <a:srgbClr val="000000"/>
                </a:solidFill>
                <a:latin typeface="微软雅黑"/>
              </a:rPr>
              <a:t>Less than 5 ratings</a:t>
            </a:r>
            <a:endParaRPr lang="zh-CN" altLang="en-US" sz="2000" dirty="0">
              <a:solidFill>
                <a:srgbClr val="000000"/>
              </a:solidFill>
              <a:latin typeface="微软雅黑"/>
            </a:endParaRPr>
          </a:p>
        </p:txBody>
      </p:sp>
      <p:sp>
        <p:nvSpPr>
          <p:cNvPr id="6" name="日期占位符 5"/>
          <p:cNvSpPr>
            <a:spLocks noGrp="1"/>
          </p:cNvSpPr>
          <p:nvPr>
            <p:ph type="dt" sz="half" idx="10"/>
          </p:nvPr>
        </p:nvSpPr>
        <p:spPr/>
        <p:txBody>
          <a:bodyPr/>
          <a:lstStyle/>
          <a:p>
            <a:fld id="{731767D2-40D6-4120-AC3F-4ADD58422914}"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46</a:t>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F5CF.tmp"/>
          <p:cNvPicPr>
            <a:picLocks/>
          </p:cNvPicPr>
          <p:nvPr/>
        </p:nvPicPr>
        <p:blipFill>
          <a:blip r:embed="rId2" cstate="print"/>
          <a:stretch>
            <a:fillRect/>
          </a:stretch>
        </p:blipFill>
        <p:spPr>
          <a:xfrm>
            <a:off x="5508104" y="4549997"/>
            <a:ext cx="1847273" cy="1759324"/>
          </a:xfrm>
          <a:prstGeom prst="rect">
            <a:avLst/>
          </a:prstGeom>
        </p:spPr>
      </p:pic>
      <p:sp>
        <p:nvSpPr>
          <p:cNvPr id="8" name="TextBox 7"/>
          <p:cNvSpPr txBox="1"/>
          <p:nvPr/>
        </p:nvSpPr>
        <p:spPr>
          <a:xfrm>
            <a:off x="395536" y="1124746"/>
            <a:ext cx="8525860" cy="4552528"/>
          </a:xfrm>
          <a:prstGeom prst="rect">
            <a:avLst/>
          </a:prstGeom>
          <a:noFill/>
        </p:spPr>
        <p:txBody>
          <a:bodyPr vert="horz" wrap="none" lIns="0" tIns="0" rIns="0" bIns="0" rtlCol="0">
            <a:spAutoFit/>
          </a:bodyPr>
          <a:lstStyle/>
          <a:p>
            <a:pPr defTabSz="820391">
              <a:lnSpc>
                <a:spcPts val="3207"/>
              </a:lnSpc>
              <a:tabLst>
                <a:tab pos="102549" algn="l"/>
                <a:tab pos="410195" algn="l"/>
                <a:tab pos="660870" algn="l"/>
              </a:tabLst>
              <a:defRPr/>
            </a:pPr>
            <a:r>
              <a:rPr lang="en-US" altLang="zh-CN" dirty="0" smtClean="0"/>
              <a:t>	</a:t>
            </a:r>
            <a:r>
              <a:rPr lang="en-US" altLang="zh-CN" sz="3600" dirty="0" smtClean="0">
                <a:solidFill>
                  <a:srgbClr val="000000"/>
                </a:solidFill>
                <a:latin typeface="微软雅黑"/>
              </a:rPr>
              <a:t>Data Sets for Recommendation in SNs</a:t>
            </a:r>
          </a:p>
          <a:p>
            <a:pPr defTabSz="820391">
              <a:lnSpc>
                <a:spcPts val="897"/>
              </a:lnSpc>
              <a:tabLst>
                <a:tab pos="102549" algn="l"/>
                <a:tab pos="410195" algn="l"/>
                <a:tab pos="660870" algn="l"/>
              </a:tabLst>
              <a:defRPr/>
            </a:pPr>
            <a:endParaRPr lang="en-US" altLang="zh-CN" sz="3600" dirty="0" smtClean="0">
              <a:solidFill>
                <a:srgbClr val="000000"/>
              </a:solidFill>
              <a:latin typeface="微软雅黑"/>
            </a:endParaRPr>
          </a:p>
          <a:p>
            <a:pPr defTabSz="820391">
              <a:lnSpc>
                <a:spcPts val="897"/>
              </a:lnSpc>
              <a:tabLst>
                <a:tab pos="102549" algn="l"/>
                <a:tab pos="410195" algn="l"/>
                <a:tab pos="660870" algn="l"/>
              </a:tabLst>
              <a:defRPr/>
            </a:pPr>
            <a:endParaRPr lang="en-US" altLang="zh-CN" sz="3600" dirty="0" smtClean="0">
              <a:solidFill>
                <a:srgbClr val="000000"/>
              </a:solidFill>
              <a:latin typeface="微软雅黑"/>
            </a:endParaRPr>
          </a:p>
          <a:p>
            <a:pPr defTabSz="820391">
              <a:lnSpc>
                <a:spcPts val="897"/>
              </a:lnSpc>
              <a:tabLst>
                <a:tab pos="102549" algn="l"/>
                <a:tab pos="410195" algn="l"/>
                <a:tab pos="660870" algn="l"/>
              </a:tabLst>
              <a:defRPr/>
            </a:pPr>
            <a:endParaRPr lang="en-US" altLang="zh-CN" sz="3600" dirty="0" smtClean="0">
              <a:solidFill>
                <a:srgbClr val="000000"/>
              </a:solidFill>
              <a:latin typeface="微软雅黑"/>
            </a:endParaRPr>
          </a:p>
          <a:p>
            <a:pPr defTabSz="820391">
              <a:lnSpc>
                <a:spcPts val="897"/>
              </a:lnSpc>
              <a:tabLst>
                <a:tab pos="102549" algn="l"/>
                <a:tab pos="410195" algn="l"/>
                <a:tab pos="660870" algn="l"/>
              </a:tabLst>
              <a:defRPr/>
            </a:pPr>
            <a:endParaRPr lang="en-US" altLang="zh-CN" sz="3600" dirty="0" smtClean="0">
              <a:solidFill>
                <a:srgbClr val="000000"/>
              </a:solidFill>
              <a:latin typeface="微软雅黑"/>
            </a:endParaRPr>
          </a:p>
          <a:p>
            <a:pPr defTabSz="820391">
              <a:lnSpc>
                <a:spcPts val="3528"/>
              </a:lnSpc>
              <a:tabLst>
                <a:tab pos="102549" algn="l"/>
                <a:tab pos="410195" algn="l"/>
                <a:tab pos="660870" algn="l"/>
              </a:tabLst>
              <a:defRPr/>
            </a:pPr>
            <a:r>
              <a:rPr lang="en-US" altLang="zh-CN" sz="2900" dirty="0" smtClean="0">
                <a:solidFill>
                  <a:srgbClr val="000000"/>
                </a:solidFill>
                <a:latin typeface="Times New Roman"/>
              </a:rPr>
              <a:t>• </a:t>
            </a:r>
            <a:r>
              <a:rPr lang="en-US" altLang="zh-CN" sz="2900" dirty="0" err="1" smtClean="0">
                <a:solidFill>
                  <a:srgbClr val="000000"/>
                </a:solidFill>
                <a:latin typeface="微软雅黑"/>
              </a:rPr>
              <a:t>Flixster</a:t>
            </a:r>
            <a:endParaRPr lang="en-US" altLang="zh-CN" sz="2900" dirty="0" smtClean="0">
              <a:solidFill>
                <a:srgbClr val="000000"/>
              </a:solidFill>
              <a:latin typeface="微软雅黑"/>
            </a:endParaRPr>
          </a:p>
          <a:p>
            <a:pPr defTabSz="820391">
              <a:lnSpc>
                <a:spcPts val="897"/>
              </a:lnSpc>
              <a:tabLst>
                <a:tab pos="102549" algn="l"/>
                <a:tab pos="410195" algn="l"/>
                <a:tab pos="660870" algn="l"/>
              </a:tabLst>
              <a:defRPr/>
            </a:pPr>
            <a:endParaRPr lang="en-US" altLang="zh-CN" sz="2900" dirty="0" smtClean="0">
              <a:solidFill>
                <a:srgbClr val="000000"/>
              </a:solidFill>
              <a:latin typeface="微软雅黑"/>
            </a:endParaRPr>
          </a:p>
          <a:p>
            <a:pPr defTabSz="820391">
              <a:lnSpc>
                <a:spcPts val="2749"/>
              </a:lnSpc>
              <a:tabLst>
                <a:tab pos="102549" algn="l"/>
                <a:tab pos="410195" algn="l"/>
                <a:tab pos="660870"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Social networking service for rating movies.</a:t>
            </a:r>
          </a:p>
          <a:p>
            <a:pPr defTabSz="820391">
              <a:lnSpc>
                <a:spcPts val="897"/>
              </a:lnSpc>
              <a:tabLst>
                <a:tab pos="102549" algn="l"/>
                <a:tab pos="410195" algn="l"/>
                <a:tab pos="660870" algn="l"/>
              </a:tabLst>
              <a:defRPr/>
            </a:pPr>
            <a:endParaRPr lang="en-US" altLang="zh-CN" sz="2500" dirty="0" smtClean="0">
              <a:solidFill>
                <a:srgbClr val="000000"/>
              </a:solidFill>
              <a:latin typeface="微软雅黑"/>
            </a:endParaRPr>
          </a:p>
          <a:p>
            <a:pPr defTabSz="820391">
              <a:lnSpc>
                <a:spcPts val="2732"/>
              </a:lnSpc>
              <a:tabLst>
                <a:tab pos="102549" algn="l"/>
                <a:tab pos="410195" algn="l"/>
                <a:tab pos="66087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Friendship relations.</a:t>
            </a:r>
          </a:p>
          <a:p>
            <a:pPr defTabSz="820391">
              <a:lnSpc>
                <a:spcPts val="897"/>
              </a:lnSpc>
              <a:tabLst>
                <a:tab pos="102549" algn="l"/>
                <a:tab pos="410195" algn="l"/>
                <a:tab pos="660870" algn="l"/>
              </a:tabLst>
              <a:defRPr/>
            </a:pPr>
            <a:endParaRPr lang="en-US" altLang="zh-CN" sz="2500" dirty="0" smtClean="0">
              <a:solidFill>
                <a:srgbClr val="000000"/>
              </a:solidFill>
              <a:latin typeface="微软雅黑"/>
            </a:endParaRPr>
          </a:p>
          <a:p>
            <a:pPr defTabSz="820391">
              <a:lnSpc>
                <a:spcPts val="2721"/>
              </a:lnSpc>
              <a:tabLst>
                <a:tab pos="102549" algn="l"/>
                <a:tab pos="410195" algn="l"/>
                <a:tab pos="66087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http://www.sfu.ca/~sja25/datasets/</a:t>
            </a:r>
          </a:p>
          <a:p>
            <a:pPr defTabSz="820391">
              <a:lnSpc>
                <a:spcPts val="897"/>
              </a:lnSpc>
              <a:tabLst>
                <a:tab pos="102549" algn="l"/>
                <a:tab pos="410195" algn="l"/>
                <a:tab pos="660870" algn="l"/>
              </a:tabLst>
              <a:defRPr/>
            </a:pPr>
            <a:endParaRPr lang="en-US" altLang="zh-CN" sz="2500" dirty="0" smtClean="0">
              <a:solidFill>
                <a:srgbClr val="000000"/>
              </a:solidFill>
              <a:latin typeface="微软雅黑"/>
            </a:endParaRPr>
          </a:p>
          <a:p>
            <a:pPr defTabSz="820391">
              <a:lnSpc>
                <a:spcPts val="2732"/>
              </a:lnSpc>
              <a:tabLst>
                <a:tab pos="102549" algn="l"/>
                <a:tab pos="410195" algn="l"/>
                <a:tab pos="66087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1M users, 50K items, 8M ratings, 26M links</a:t>
            </a:r>
          </a:p>
          <a:p>
            <a:pPr defTabSz="820391">
              <a:lnSpc>
                <a:spcPts val="897"/>
              </a:lnSpc>
              <a:tabLst>
                <a:tab pos="102549" algn="l"/>
                <a:tab pos="410195" algn="l"/>
                <a:tab pos="660870" algn="l"/>
              </a:tabLst>
              <a:defRPr/>
            </a:pPr>
            <a:endParaRPr lang="en-US" altLang="zh-CN" sz="2500" dirty="0" smtClean="0">
              <a:solidFill>
                <a:srgbClr val="000000"/>
              </a:solidFill>
              <a:latin typeface="微软雅黑"/>
            </a:endParaRPr>
          </a:p>
          <a:p>
            <a:pPr defTabSz="820391">
              <a:lnSpc>
                <a:spcPts val="2721"/>
              </a:lnSpc>
              <a:tabLst>
                <a:tab pos="102549" algn="l"/>
                <a:tab pos="410195" algn="l"/>
                <a:tab pos="66087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85% of users have no ratings</a:t>
            </a:r>
          </a:p>
          <a:p>
            <a:pPr defTabSz="820391">
              <a:lnSpc>
                <a:spcPts val="897"/>
              </a:lnSpc>
              <a:tabLst>
                <a:tab pos="102549" algn="l"/>
                <a:tab pos="410195" algn="l"/>
                <a:tab pos="660870" algn="l"/>
              </a:tabLst>
              <a:defRPr/>
            </a:pPr>
            <a:endParaRPr lang="en-US" altLang="zh-CN" sz="2500" dirty="0" smtClean="0">
              <a:solidFill>
                <a:srgbClr val="000000"/>
              </a:solidFill>
              <a:latin typeface="微软雅黑"/>
            </a:endParaRPr>
          </a:p>
          <a:p>
            <a:pPr defTabSz="820391">
              <a:lnSpc>
                <a:spcPts val="2732"/>
              </a:lnSpc>
              <a:tabLst>
                <a:tab pos="102549" algn="l"/>
                <a:tab pos="410195" algn="l"/>
                <a:tab pos="66087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50% of raters are cold start</a:t>
            </a:r>
          </a:p>
          <a:p>
            <a:pPr defTabSz="820391">
              <a:lnSpc>
                <a:spcPts val="2915"/>
              </a:lnSpc>
              <a:tabLst>
                <a:tab pos="102549" algn="l"/>
                <a:tab pos="410195" algn="l"/>
                <a:tab pos="660870" algn="l"/>
              </a:tabLst>
              <a:defRPr/>
            </a:pPr>
            <a:r>
              <a:rPr lang="en-US" altLang="zh-CN" sz="2500" dirty="0" smtClean="0">
                <a:solidFill>
                  <a:srgbClr val="000000"/>
                </a:solidFill>
                <a:latin typeface="微软雅黑"/>
              </a:rPr>
              <a:t>			less than 5 ratings</a:t>
            </a:r>
            <a:endParaRPr lang="zh-CN" altLang="en-US" sz="2500" dirty="0">
              <a:solidFill>
                <a:srgbClr val="000000"/>
              </a:solidFill>
              <a:latin typeface="微软雅黑"/>
            </a:endParaRPr>
          </a:p>
        </p:txBody>
      </p:sp>
      <p:sp>
        <p:nvSpPr>
          <p:cNvPr id="6" name="日期占位符 5"/>
          <p:cNvSpPr>
            <a:spLocks noGrp="1"/>
          </p:cNvSpPr>
          <p:nvPr>
            <p:ph type="dt" sz="half" idx="10"/>
          </p:nvPr>
        </p:nvSpPr>
        <p:spPr/>
        <p:txBody>
          <a:bodyPr/>
          <a:lstStyle/>
          <a:p>
            <a:fld id="{F795D333-DEF4-44A6-AE78-68B12B3E9658}"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47</a:t>
            </a:fld>
            <a:endParaRPr lang="zh-CN"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7" name="TextBox 6"/>
          <p:cNvSpPr txBox="1"/>
          <p:nvPr/>
        </p:nvSpPr>
        <p:spPr>
          <a:xfrm>
            <a:off x="1229778" y="1180728"/>
            <a:ext cx="5659242" cy="4013919"/>
          </a:xfrm>
          <a:prstGeom prst="rect">
            <a:avLst/>
          </a:prstGeom>
          <a:noFill/>
        </p:spPr>
        <p:txBody>
          <a:bodyPr vert="horz" wrap="none" lIns="0" tIns="0" rIns="0" bIns="0" rtlCol="0">
            <a:spAutoFit/>
          </a:bodyPr>
          <a:lstStyle/>
          <a:p>
            <a:pPr algn="ctr" defTabSz="820391">
              <a:lnSpc>
                <a:spcPts val="3207"/>
              </a:lnSpc>
              <a:tabLst>
                <a:tab pos="193704" algn="l"/>
                <a:tab pos="603898" algn="l"/>
                <a:tab pos="854574" algn="l"/>
              </a:tabLst>
              <a:defRPr/>
            </a:pPr>
            <a:r>
              <a:rPr lang="zh-CN" altLang="en-US" sz="3600" b="1" dirty="0" smtClean="0">
                <a:solidFill>
                  <a:srgbClr val="000000"/>
                </a:solidFill>
                <a:latin typeface="Times New Roman"/>
              </a:rPr>
              <a:t>利用社会网络增强推荐</a:t>
            </a:r>
            <a:endParaRPr lang="en-US" altLang="zh-CN" sz="3600" b="1" dirty="0" smtClean="0">
              <a:solidFill>
                <a:srgbClr val="000000"/>
              </a:solidFill>
              <a:latin typeface="微软雅黑"/>
            </a:endParaRPr>
          </a:p>
          <a:p>
            <a:pPr defTabSz="820391">
              <a:lnSpc>
                <a:spcPts val="897"/>
              </a:lnSpc>
              <a:tabLst>
                <a:tab pos="193704" algn="l"/>
                <a:tab pos="603898" algn="l"/>
                <a:tab pos="854574" algn="l"/>
              </a:tabLst>
              <a:defRPr/>
            </a:pPr>
            <a:endParaRPr lang="en-US" altLang="zh-CN" sz="3600" dirty="0" smtClean="0">
              <a:solidFill>
                <a:srgbClr val="000000"/>
              </a:solidFill>
              <a:latin typeface="微软雅黑"/>
            </a:endParaRPr>
          </a:p>
          <a:p>
            <a:pPr defTabSz="820391">
              <a:lnSpc>
                <a:spcPts val="897"/>
              </a:lnSpc>
              <a:tabLst>
                <a:tab pos="193704" algn="l"/>
                <a:tab pos="603898" algn="l"/>
                <a:tab pos="854574" algn="l"/>
              </a:tabLst>
              <a:defRPr/>
            </a:pPr>
            <a:endParaRPr lang="en-US" altLang="zh-CN" sz="3600" dirty="0" smtClean="0">
              <a:solidFill>
                <a:srgbClr val="000000"/>
              </a:solidFill>
              <a:latin typeface="微软雅黑"/>
            </a:endParaRPr>
          </a:p>
          <a:p>
            <a:pPr defTabSz="820391">
              <a:lnSpc>
                <a:spcPts val="897"/>
              </a:lnSpc>
              <a:tabLst>
                <a:tab pos="193704" algn="l"/>
                <a:tab pos="603898" algn="l"/>
                <a:tab pos="854574" algn="l"/>
              </a:tabLst>
              <a:defRPr/>
            </a:pPr>
            <a:endParaRPr lang="en-US" altLang="zh-CN" sz="3600" dirty="0" smtClean="0">
              <a:solidFill>
                <a:srgbClr val="000000"/>
              </a:solidFill>
              <a:latin typeface="微软雅黑"/>
            </a:endParaRPr>
          </a:p>
          <a:p>
            <a:pPr defTabSz="820391">
              <a:lnSpc>
                <a:spcPts val="3528"/>
              </a:lnSpc>
              <a:tabLst>
                <a:tab pos="193704" algn="l"/>
                <a:tab pos="603898" algn="l"/>
                <a:tab pos="854574" algn="l"/>
              </a:tabLst>
              <a:defRPr/>
            </a:pPr>
            <a:r>
              <a:rPr lang="en-US" altLang="zh-CN" sz="3600" dirty="0" smtClean="0">
                <a:solidFill>
                  <a:srgbClr val="000000"/>
                </a:solidFill>
                <a:latin typeface="微软雅黑"/>
              </a:rPr>
              <a:t>	</a:t>
            </a:r>
            <a:r>
              <a:rPr lang="en-US" altLang="zh-CN" sz="2900" dirty="0" smtClean="0">
                <a:solidFill>
                  <a:srgbClr val="000000"/>
                </a:solidFill>
                <a:latin typeface="Times New Roman"/>
              </a:rPr>
              <a:t>• </a:t>
            </a:r>
            <a:r>
              <a:rPr lang="zh-CN" altLang="en-US" sz="2900" dirty="0" smtClean="0">
                <a:solidFill>
                  <a:srgbClr val="000000"/>
                </a:solidFill>
                <a:latin typeface="Times New Roman"/>
              </a:rPr>
              <a:t>基于内存的方法</a:t>
            </a:r>
            <a:endParaRPr lang="en-US" altLang="zh-CN" sz="2900" dirty="0" smtClean="0">
              <a:solidFill>
                <a:srgbClr val="000000"/>
              </a:solidFill>
              <a:latin typeface="微软雅黑"/>
            </a:endParaRPr>
          </a:p>
          <a:p>
            <a:pPr defTabSz="820391">
              <a:lnSpc>
                <a:spcPts val="897"/>
              </a:lnSpc>
              <a:tabLst>
                <a:tab pos="193704" algn="l"/>
                <a:tab pos="603898" algn="l"/>
                <a:tab pos="854574" algn="l"/>
              </a:tabLst>
              <a:defRPr/>
            </a:pPr>
            <a:endParaRPr lang="en-US" altLang="zh-CN" sz="2900" dirty="0" smtClean="0">
              <a:solidFill>
                <a:srgbClr val="000000"/>
              </a:solidFill>
              <a:latin typeface="微软雅黑"/>
            </a:endParaRPr>
          </a:p>
          <a:p>
            <a:pPr defTabSz="820391">
              <a:lnSpc>
                <a:spcPts val="2749"/>
              </a:lnSpc>
              <a:tabLst>
                <a:tab pos="193704" algn="l"/>
                <a:tab pos="603898" algn="l"/>
                <a:tab pos="854574"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利用社会网络作为额外信息</a:t>
            </a:r>
            <a:endParaRPr lang="en-US" altLang="zh-CN" sz="2500" dirty="0" smtClean="0">
              <a:solidFill>
                <a:srgbClr val="000000"/>
              </a:solidFill>
              <a:latin typeface="微软雅黑"/>
            </a:endParaRPr>
          </a:p>
          <a:p>
            <a:pPr defTabSz="820391">
              <a:lnSpc>
                <a:spcPts val="897"/>
              </a:lnSpc>
              <a:tabLst>
                <a:tab pos="193704" algn="l"/>
                <a:tab pos="603898" algn="l"/>
                <a:tab pos="854574" algn="l"/>
              </a:tabLst>
              <a:defRPr/>
            </a:pPr>
            <a:endParaRPr lang="en-US" altLang="zh-CN" sz="2500" dirty="0" smtClean="0">
              <a:solidFill>
                <a:srgbClr val="000000"/>
              </a:solidFill>
              <a:latin typeface="Times New Roman"/>
            </a:endParaRPr>
          </a:p>
          <a:p>
            <a:pPr marL="144000" defTabSz="820391">
              <a:lnSpc>
                <a:spcPts val="2732"/>
              </a:lnSpc>
              <a:tabLst>
                <a:tab pos="193704" algn="l"/>
                <a:tab pos="603898" algn="l"/>
                <a:tab pos="854574" algn="l"/>
              </a:tabLst>
              <a:defRPr/>
            </a:pPr>
            <a:r>
              <a:rPr lang="en-US" altLang="zh-CN" sz="2500" dirty="0" smtClean="0">
                <a:solidFill>
                  <a:srgbClr val="000000"/>
                </a:solidFill>
                <a:latin typeface="Times New Roman"/>
              </a:rPr>
              <a:t>		– </a:t>
            </a:r>
            <a:r>
              <a:rPr lang="zh-CN" altLang="en-US" sz="2500" dirty="0" smtClean="0">
                <a:solidFill>
                  <a:srgbClr val="000000"/>
                </a:solidFill>
                <a:latin typeface="Times New Roman"/>
              </a:rPr>
              <a:t>预测时，对评分进行聚集</a:t>
            </a:r>
            <a:endParaRPr lang="en-US" altLang="zh-CN" sz="2500" dirty="0" smtClean="0">
              <a:solidFill>
                <a:srgbClr val="000000"/>
              </a:solidFill>
              <a:latin typeface="Times New Roman"/>
            </a:endParaRPr>
          </a:p>
          <a:p>
            <a:pPr marL="144000" defTabSz="820391">
              <a:lnSpc>
                <a:spcPts val="2721"/>
              </a:lnSpc>
              <a:spcBef>
                <a:spcPts val="600"/>
              </a:spcBef>
              <a:tabLst>
                <a:tab pos="193704" algn="l"/>
                <a:tab pos="603898" algn="l"/>
                <a:tab pos="854574" algn="l"/>
              </a:tabLst>
              <a:defRPr/>
            </a:pPr>
            <a:r>
              <a:rPr lang="en-US" altLang="zh-CN" sz="2500" dirty="0" smtClean="0">
                <a:solidFill>
                  <a:srgbClr val="000000"/>
                </a:solidFill>
                <a:latin typeface="Times New Roman"/>
              </a:rPr>
              <a:t>		– </a:t>
            </a:r>
            <a:r>
              <a:rPr lang="zh-CN" altLang="en-US" sz="2500" dirty="0" smtClean="0">
                <a:solidFill>
                  <a:srgbClr val="000000"/>
                </a:solidFill>
                <a:latin typeface="Times New Roman"/>
              </a:rPr>
              <a:t>存储社会评分网络</a:t>
            </a:r>
            <a:endParaRPr lang="en-US" altLang="zh-CN" sz="2500" dirty="0" smtClean="0">
              <a:solidFill>
                <a:srgbClr val="000000"/>
              </a:solidFill>
              <a:latin typeface="Times New Roman"/>
            </a:endParaRPr>
          </a:p>
          <a:p>
            <a:pPr defTabSz="820391">
              <a:lnSpc>
                <a:spcPts val="897"/>
              </a:lnSpc>
              <a:tabLst>
                <a:tab pos="193704" algn="l"/>
                <a:tab pos="603898" algn="l"/>
                <a:tab pos="854574" algn="l"/>
              </a:tabLst>
              <a:defRPr/>
            </a:pPr>
            <a:endParaRPr lang="en-US" altLang="zh-CN" sz="2500" dirty="0" smtClean="0">
              <a:solidFill>
                <a:srgbClr val="000000"/>
              </a:solidFill>
              <a:latin typeface="Times New Roman"/>
            </a:endParaRPr>
          </a:p>
          <a:p>
            <a:pPr defTabSz="820391">
              <a:lnSpc>
                <a:spcPts val="2732"/>
              </a:lnSpc>
              <a:tabLst>
                <a:tab pos="193704" algn="l"/>
                <a:tab pos="603898" algn="l"/>
                <a:tab pos="854574" algn="l"/>
              </a:tabLst>
              <a:defRPr/>
            </a:pPr>
            <a:r>
              <a:rPr lang="en-US" altLang="zh-CN" sz="2500" dirty="0" smtClean="0">
                <a:solidFill>
                  <a:srgbClr val="000000"/>
                </a:solidFill>
                <a:latin typeface="Times New Roman"/>
              </a:rPr>
              <a:t>		– </a:t>
            </a:r>
            <a:r>
              <a:rPr lang="zh-CN" altLang="en-US" sz="2500" dirty="0" smtClean="0">
                <a:solidFill>
                  <a:srgbClr val="000000"/>
                </a:solidFill>
                <a:latin typeface="Times New Roman"/>
              </a:rPr>
              <a:t>没有学习过程</a:t>
            </a:r>
            <a:endParaRPr lang="en-US" altLang="zh-CN" sz="2500" dirty="0" smtClean="0">
              <a:solidFill>
                <a:srgbClr val="000000"/>
              </a:solidFill>
              <a:latin typeface="Times New Roman"/>
            </a:endParaRPr>
          </a:p>
          <a:p>
            <a:pPr defTabSz="820391">
              <a:lnSpc>
                <a:spcPts val="897"/>
              </a:lnSpc>
              <a:tabLst>
                <a:tab pos="193704" algn="l"/>
                <a:tab pos="603898" algn="l"/>
                <a:tab pos="854574" algn="l"/>
              </a:tabLst>
              <a:defRPr/>
            </a:pPr>
            <a:endParaRPr lang="en-US" altLang="zh-CN" sz="2500" dirty="0" smtClean="0">
              <a:solidFill>
                <a:srgbClr val="000000"/>
              </a:solidFill>
              <a:latin typeface="Times New Roman"/>
            </a:endParaRPr>
          </a:p>
          <a:p>
            <a:pPr defTabSz="820391">
              <a:lnSpc>
                <a:spcPts val="2721"/>
              </a:lnSpc>
              <a:tabLst>
                <a:tab pos="193704" algn="l"/>
                <a:tab pos="603898" algn="l"/>
                <a:tab pos="854574" algn="l"/>
              </a:tabLst>
              <a:defRPr/>
            </a:pPr>
            <a:r>
              <a:rPr lang="en-US" altLang="zh-CN" sz="2500" dirty="0" smtClean="0">
                <a:solidFill>
                  <a:srgbClr val="000000"/>
                </a:solidFill>
                <a:latin typeface="Times New Roman"/>
              </a:rPr>
              <a:t>		– </a:t>
            </a:r>
            <a:r>
              <a:rPr lang="zh-CN" altLang="en-US" sz="2500" dirty="0" smtClean="0">
                <a:solidFill>
                  <a:srgbClr val="000000"/>
                </a:solidFill>
                <a:latin typeface="Times New Roman"/>
              </a:rPr>
              <a:t>预测比较慢</a:t>
            </a:r>
            <a:endParaRPr lang="en-US" altLang="zh-CN" sz="2500" dirty="0" smtClean="0">
              <a:solidFill>
                <a:srgbClr val="000000"/>
              </a:solidFill>
              <a:latin typeface="Times New Roman"/>
            </a:endParaRPr>
          </a:p>
          <a:p>
            <a:pPr defTabSz="820391">
              <a:lnSpc>
                <a:spcPts val="897"/>
              </a:lnSpc>
              <a:tabLst>
                <a:tab pos="193704" algn="l"/>
                <a:tab pos="603898" algn="l"/>
                <a:tab pos="854574" algn="l"/>
              </a:tabLst>
              <a:defRPr/>
            </a:pPr>
            <a:endParaRPr lang="en-US" altLang="zh-CN" sz="2500" dirty="0" smtClean="0">
              <a:solidFill>
                <a:srgbClr val="000000"/>
              </a:solidFill>
              <a:latin typeface="Times New Roman"/>
            </a:endParaRPr>
          </a:p>
          <a:p>
            <a:pPr defTabSz="820391">
              <a:lnSpc>
                <a:spcPts val="2732"/>
              </a:lnSpc>
              <a:tabLst>
                <a:tab pos="193704" algn="l"/>
                <a:tab pos="603898" algn="l"/>
                <a:tab pos="854574" algn="l"/>
              </a:tabLst>
              <a:defRPr/>
            </a:pPr>
            <a:r>
              <a:rPr lang="en-US" altLang="zh-CN" sz="2500" dirty="0" smtClean="0">
                <a:solidFill>
                  <a:srgbClr val="000000"/>
                </a:solidFill>
                <a:latin typeface="Times New Roman"/>
              </a:rPr>
              <a:t>		– </a:t>
            </a:r>
            <a:r>
              <a:rPr lang="zh-CN" altLang="en-US" sz="2500" dirty="0" smtClean="0">
                <a:solidFill>
                  <a:srgbClr val="000000"/>
                </a:solidFill>
                <a:latin typeface="Times New Roman"/>
              </a:rPr>
              <a:t>第一代方法主要是基于内存的方法</a:t>
            </a:r>
            <a:endParaRPr lang="zh-CN" altLang="en-US" sz="2500" dirty="0">
              <a:solidFill>
                <a:srgbClr val="000000"/>
              </a:solidFill>
              <a:latin typeface="Times New Roman"/>
            </a:endParaRPr>
          </a:p>
        </p:txBody>
      </p:sp>
      <p:sp>
        <p:nvSpPr>
          <p:cNvPr id="5" name="日期占位符 4"/>
          <p:cNvSpPr>
            <a:spLocks noGrp="1"/>
          </p:cNvSpPr>
          <p:nvPr>
            <p:ph type="dt" sz="half" idx="10"/>
          </p:nvPr>
        </p:nvSpPr>
        <p:spPr/>
        <p:txBody>
          <a:bodyPr/>
          <a:lstStyle/>
          <a:p>
            <a:fld id="{F7B0A053-DCA6-4BD3-9CA0-5C3DD082A94A}"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48</a:t>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7" name="TextBox 6"/>
          <p:cNvSpPr txBox="1"/>
          <p:nvPr/>
        </p:nvSpPr>
        <p:spPr>
          <a:xfrm>
            <a:off x="1187624" y="1196752"/>
            <a:ext cx="4914166" cy="3398366"/>
          </a:xfrm>
          <a:prstGeom prst="rect">
            <a:avLst/>
          </a:prstGeom>
          <a:noFill/>
        </p:spPr>
        <p:txBody>
          <a:bodyPr vert="horz" wrap="none" lIns="0" tIns="0" rIns="0" bIns="0" rtlCol="0">
            <a:spAutoFit/>
          </a:bodyPr>
          <a:lstStyle/>
          <a:p>
            <a:pPr algn="ctr" defTabSz="820391">
              <a:lnSpc>
                <a:spcPts val="3207"/>
              </a:lnSpc>
              <a:tabLst>
                <a:tab pos="205098" algn="l"/>
                <a:tab pos="615293" algn="l"/>
              </a:tabLst>
              <a:defRPr/>
            </a:pPr>
            <a:r>
              <a:rPr lang="zh-CN" altLang="en-US" sz="3600" b="1" dirty="0" smtClean="0">
                <a:solidFill>
                  <a:srgbClr val="000000"/>
                </a:solidFill>
                <a:latin typeface="Times New Roman"/>
              </a:rPr>
              <a:t>利用社会网络增强推荐</a:t>
            </a:r>
            <a:endParaRPr lang="en-US" altLang="zh-CN" sz="3600" dirty="0" smtClean="0">
              <a:solidFill>
                <a:srgbClr val="000000"/>
              </a:solidFill>
              <a:latin typeface="微软雅黑"/>
            </a:endParaRPr>
          </a:p>
          <a:p>
            <a:pPr defTabSz="820391">
              <a:lnSpc>
                <a:spcPts val="897"/>
              </a:lnSpc>
              <a:tabLst>
                <a:tab pos="205098" algn="l"/>
                <a:tab pos="615293" algn="l"/>
              </a:tabLst>
              <a:defRPr/>
            </a:pPr>
            <a:endParaRPr lang="en-US" altLang="zh-CN" sz="3600" dirty="0" smtClean="0">
              <a:solidFill>
                <a:srgbClr val="000000"/>
              </a:solidFill>
              <a:latin typeface="微软雅黑"/>
            </a:endParaRPr>
          </a:p>
          <a:p>
            <a:pPr defTabSz="820391">
              <a:lnSpc>
                <a:spcPts val="897"/>
              </a:lnSpc>
              <a:tabLst>
                <a:tab pos="205098" algn="l"/>
                <a:tab pos="615293" algn="l"/>
              </a:tabLst>
              <a:defRPr/>
            </a:pPr>
            <a:endParaRPr lang="en-US" altLang="zh-CN" sz="3600" dirty="0" smtClean="0">
              <a:solidFill>
                <a:srgbClr val="000000"/>
              </a:solidFill>
              <a:latin typeface="微软雅黑"/>
            </a:endParaRPr>
          </a:p>
          <a:p>
            <a:pPr defTabSz="820391">
              <a:lnSpc>
                <a:spcPts val="897"/>
              </a:lnSpc>
              <a:tabLst>
                <a:tab pos="205098" algn="l"/>
                <a:tab pos="615293" algn="l"/>
              </a:tabLst>
              <a:defRPr/>
            </a:pPr>
            <a:endParaRPr lang="en-US" altLang="zh-CN" sz="3600" dirty="0" smtClean="0">
              <a:solidFill>
                <a:srgbClr val="000000"/>
              </a:solidFill>
              <a:latin typeface="微软雅黑"/>
            </a:endParaRPr>
          </a:p>
          <a:p>
            <a:pPr defTabSz="820391">
              <a:lnSpc>
                <a:spcPts val="3528"/>
              </a:lnSpc>
              <a:tabLst>
                <a:tab pos="205098" algn="l"/>
                <a:tab pos="615293" algn="l"/>
              </a:tabLst>
              <a:defRPr/>
            </a:pPr>
            <a:r>
              <a:rPr lang="en-US" altLang="zh-CN" sz="3600" dirty="0" smtClean="0">
                <a:solidFill>
                  <a:srgbClr val="000000"/>
                </a:solidFill>
                <a:latin typeface="微软雅黑"/>
              </a:rPr>
              <a:t>	</a:t>
            </a:r>
            <a:r>
              <a:rPr lang="en-US" altLang="zh-CN" sz="2900" dirty="0" smtClean="0">
                <a:solidFill>
                  <a:srgbClr val="000000"/>
                </a:solidFill>
                <a:latin typeface="Times New Roman"/>
              </a:rPr>
              <a:t>• </a:t>
            </a:r>
            <a:r>
              <a:rPr lang="zh-CN" altLang="en-US" sz="2900" dirty="0" smtClean="0">
                <a:solidFill>
                  <a:srgbClr val="000000"/>
                </a:solidFill>
                <a:latin typeface="Times New Roman"/>
              </a:rPr>
              <a:t>基于模型的方法</a:t>
            </a:r>
            <a:endParaRPr lang="en-US" altLang="zh-CN" sz="2900" dirty="0" smtClean="0">
              <a:solidFill>
                <a:srgbClr val="000000"/>
              </a:solidFill>
              <a:latin typeface="微软雅黑"/>
            </a:endParaRPr>
          </a:p>
          <a:p>
            <a:pPr defTabSz="820391">
              <a:lnSpc>
                <a:spcPts val="2749"/>
              </a:lnSpc>
              <a:tabLst>
                <a:tab pos="205098" algn="l"/>
                <a:tab pos="615293"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从已知数据学习模型</a:t>
            </a:r>
            <a:endParaRPr lang="en-US" altLang="zh-CN" sz="2500" dirty="0" smtClean="0">
              <a:solidFill>
                <a:srgbClr val="000000"/>
              </a:solidFill>
              <a:latin typeface="微软雅黑"/>
            </a:endParaRPr>
          </a:p>
          <a:p>
            <a:pPr defTabSz="820391">
              <a:lnSpc>
                <a:spcPts val="897"/>
              </a:lnSpc>
              <a:tabLst>
                <a:tab pos="205098" algn="l"/>
                <a:tab pos="615293" algn="l"/>
              </a:tabLst>
              <a:defRPr/>
            </a:pPr>
            <a:endParaRPr lang="en-US" altLang="zh-CN" sz="2500" dirty="0" smtClean="0">
              <a:solidFill>
                <a:srgbClr val="000000"/>
              </a:solidFill>
              <a:latin typeface="微软雅黑"/>
            </a:endParaRPr>
          </a:p>
          <a:p>
            <a:pPr defTabSz="820391">
              <a:lnSpc>
                <a:spcPts val="2732"/>
              </a:lnSpc>
              <a:tabLst>
                <a:tab pos="205098" algn="l"/>
                <a:tab pos="615293"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只存储模型参数</a:t>
            </a:r>
            <a:endParaRPr lang="en-US" altLang="zh-CN" sz="2500" dirty="0" smtClean="0">
              <a:solidFill>
                <a:srgbClr val="000000"/>
              </a:solidFill>
              <a:latin typeface="微软雅黑"/>
            </a:endParaRPr>
          </a:p>
          <a:p>
            <a:pPr defTabSz="820391">
              <a:lnSpc>
                <a:spcPts val="897"/>
              </a:lnSpc>
              <a:tabLst>
                <a:tab pos="205098" algn="l"/>
                <a:tab pos="615293" algn="l"/>
              </a:tabLst>
              <a:defRPr/>
            </a:pPr>
            <a:endParaRPr lang="en-US" altLang="zh-CN" sz="2500" dirty="0" smtClean="0">
              <a:solidFill>
                <a:srgbClr val="000000"/>
              </a:solidFill>
              <a:latin typeface="微软雅黑"/>
            </a:endParaRPr>
          </a:p>
          <a:p>
            <a:pPr defTabSz="820391">
              <a:lnSpc>
                <a:spcPts val="2721"/>
              </a:lnSpc>
              <a:tabLst>
                <a:tab pos="205098" algn="l"/>
                <a:tab pos="615293"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学习时间很慢</a:t>
            </a:r>
            <a:endParaRPr lang="en-US" altLang="zh-CN" sz="2500" dirty="0" smtClean="0">
              <a:solidFill>
                <a:srgbClr val="000000"/>
              </a:solidFill>
              <a:latin typeface="微软雅黑"/>
            </a:endParaRPr>
          </a:p>
          <a:p>
            <a:pPr defTabSz="820391">
              <a:lnSpc>
                <a:spcPts val="897"/>
              </a:lnSpc>
              <a:tabLst>
                <a:tab pos="205098" algn="l"/>
                <a:tab pos="615293" algn="l"/>
              </a:tabLst>
              <a:defRPr/>
            </a:pPr>
            <a:endParaRPr lang="en-US" altLang="zh-CN" sz="2500" dirty="0" smtClean="0">
              <a:solidFill>
                <a:srgbClr val="000000"/>
              </a:solidFill>
              <a:latin typeface="微软雅黑"/>
            </a:endParaRPr>
          </a:p>
          <a:p>
            <a:pPr defTabSz="820391">
              <a:lnSpc>
                <a:spcPts val="2732"/>
              </a:lnSpc>
              <a:tabLst>
                <a:tab pos="205098" algn="l"/>
                <a:tab pos="615293"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联机预测速度很快</a:t>
            </a:r>
            <a:endParaRPr lang="en-US" altLang="zh-CN" sz="2500" dirty="0" smtClean="0">
              <a:solidFill>
                <a:srgbClr val="000000"/>
              </a:solidFill>
              <a:latin typeface="微软雅黑"/>
            </a:endParaRPr>
          </a:p>
          <a:p>
            <a:pPr defTabSz="820391">
              <a:lnSpc>
                <a:spcPts val="897"/>
              </a:lnSpc>
              <a:tabLst>
                <a:tab pos="205098" algn="l"/>
                <a:tab pos="615293" algn="l"/>
              </a:tabLst>
              <a:defRPr/>
            </a:pPr>
            <a:endParaRPr lang="en-US" altLang="zh-CN" sz="2500" dirty="0" smtClean="0">
              <a:solidFill>
                <a:srgbClr val="000000"/>
              </a:solidFill>
              <a:latin typeface="微软雅黑"/>
            </a:endParaRPr>
          </a:p>
          <a:p>
            <a:pPr defTabSz="820391">
              <a:lnSpc>
                <a:spcPts val="2721"/>
              </a:lnSpc>
              <a:tabLst>
                <a:tab pos="205098" algn="l"/>
                <a:tab pos="615293"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大多是基于矩阵分解的方法</a:t>
            </a:r>
            <a:endParaRPr lang="zh-CN" altLang="en-US" sz="2500" dirty="0">
              <a:solidFill>
                <a:srgbClr val="000000"/>
              </a:solidFill>
              <a:latin typeface="微软雅黑"/>
            </a:endParaRPr>
          </a:p>
        </p:txBody>
      </p:sp>
      <p:sp>
        <p:nvSpPr>
          <p:cNvPr id="5" name="日期占位符 4"/>
          <p:cNvSpPr>
            <a:spLocks noGrp="1"/>
          </p:cNvSpPr>
          <p:nvPr>
            <p:ph type="dt" sz="half" idx="10"/>
          </p:nvPr>
        </p:nvSpPr>
        <p:spPr/>
        <p:txBody>
          <a:bodyPr/>
          <a:lstStyle/>
          <a:p>
            <a:fld id="{D14836ED-104B-414F-8690-A719FCDF1922}"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49</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信息过载</a:t>
            </a:r>
            <a:endParaRPr lang="zh-CN" altLang="en-US" dirty="0"/>
          </a:p>
        </p:txBody>
      </p:sp>
      <p:sp>
        <p:nvSpPr>
          <p:cNvPr id="3" name="内容占位符 2"/>
          <p:cNvSpPr>
            <a:spLocks noGrp="1"/>
          </p:cNvSpPr>
          <p:nvPr>
            <p:ph idx="1"/>
          </p:nvPr>
        </p:nvSpPr>
        <p:spPr/>
        <p:txBody>
          <a:bodyPr/>
          <a:lstStyle/>
          <a:p>
            <a:pPr algn="just"/>
            <a:r>
              <a:rPr lang="zh-CN" altLang="en-US" dirty="0" smtClean="0"/>
              <a:t>由于用户的辨别能力有限，在面对庞大且复杂的互联网信息时往往感到无从下手，使得在互联网中找寻有用信息的成本巨大，产生了所谓的“信息过载”问题。</a:t>
            </a:r>
          </a:p>
          <a:p>
            <a:endParaRPr lang="zh-CN" altLang="en-US" dirty="0"/>
          </a:p>
        </p:txBody>
      </p:sp>
      <p:sp>
        <p:nvSpPr>
          <p:cNvPr id="4" name="日期占位符 3"/>
          <p:cNvSpPr>
            <a:spLocks noGrp="1"/>
          </p:cNvSpPr>
          <p:nvPr>
            <p:ph type="dt" sz="half" idx="10"/>
          </p:nvPr>
        </p:nvSpPr>
        <p:spPr/>
        <p:txBody>
          <a:bodyPr/>
          <a:lstStyle/>
          <a:p>
            <a:fld id="{E9C2823D-D66E-47BE-B04F-DE1194E10FBF}" type="datetime1">
              <a:rPr lang="zh-CN" altLang="en-US" smtClean="0">
                <a:solidFill>
                  <a:prstClr val="black">
                    <a:tint val="75000"/>
                  </a:prstClr>
                </a:solidFill>
              </a:rPr>
              <a:pPr/>
              <a:t>2018/5/16</a:t>
            </a:fld>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6B8C3EBF-BD46-41DF-818D-366A09B431BB}" type="slidenum">
              <a:rPr lang="zh-CN" altLang="en-US" smtClean="0">
                <a:solidFill>
                  <a:prstClr val="black">
                    <a:tint val="75000"/>
                  </a:prstClr>
                </a:solidFill>
              </a:rPr>
              <a:pPr/>
              <a:t>5</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7" name="TextBox 6"/>
          <p:cNvSpPr txBox="1"/>
          <p:nvPr/>
        </p:nvSpPr>
        <p:spPr>
          <a:xfrm>
            <a:off x="914396" y="1222201"/>
            <a:ext cx="8095165" cy="3206006"/>
          </a:xfrm>
          <a:prstGeom prst="rect">
            <a:avLst/>
          </a:prstGeom>
          <a:noFill/>
        </p:spPr>
        <p:txBody>
          <a:bodyPr vert="horz" wrap="none" lIns="0" tIns="0" rIns="0" bIns="0" rtlCol="0">
            <a:spAutoFit/>
          </a:bodyPr>
          <a:lstStyle/>
          <a:p>
            <a:pPr defTabSz="820391">
              <a:lnSpc>
                <a:spcPts val="3207"/>
              </a:lnSpc>
              <a:tabLst>
                <a:tab pos="307646" algn="l"/>
                <a:tab pos="1059671" algn="l"/>
              </a:tabLst>
              <a:defRPr/>
            </a:pPr>
            <a:r>
              <a:rPr lang="en-US" altLang="zh-CN" dirty="0" smtClean="0"/>
              <a:t>		</a:t>
            </a:r>
            <a:r>
              <a:rPr lang="zh-CN" altLang="en-US" sz="3600" dirty="0" smtClean="0">
                <a:solidFill>
                  <a:srgbClr val="000000"/>
                </a:solidFill>
                <a:latin typeface="Times New Roman"/>
              </a:rPr>
              <a:t>基于内存的方法</a:t>
            </a:r>
            <a:endParaRPr lang="en-US" altLang="zh-CN" sz="3600" dirty="0" smtClean="0">
              <a:solidFill>
                <a:srgbClr val="000000"/>
              </a:solidFill>
              <a:latin typeface="微软雅黑"/>
            </a:endParaRPr>
          </a:p>
          <a:p>
            <a:pPr defTabSz="820391">
              <a:lnSpc>
                <a:spcPts val="897"/>
              </a:lnSpc>
              <a:tabLst>
                <a:tab pos="307646" algn="l"/>
                <a:tab pos="1059671" algn="l"/>
              </a:tabLst>
              <a:defRPr/>
            </a:pPr>
            <a:endParaRPr lang="en-US" altLang="zh-CN" sz="3600" dirty="0" smtClean="0">
              <a:solidFill>
                <a:srgbClr val="000000"/>
              </a:solidFill>
              <a:latin typeface="微软雅黑"/>
            </a:endParaRPr>
          </a:p>
          <a:p>
            <a:pPr defTabSz="820391">
              <a:lnSpc>
                <a:spcPts val="897"/>
              </a:lnSpc>
              <a:tabLst>
                <a:tab pos="307646" algn="l"/>
                <a:tab pos="1059671" algn="l"/>
              </a:tabLst>
              <a:defRPr/>
            </a:pPr>
            <a:endParaRPr lang="en-US" altLang="zh-CN" sz="3600" dirty="0" smtClean="0">
              <a:solidFill>
                <a:srgbClr val="000000"/>
              </a:solidFill>
              <a:latin typeface="微软雅黑"/>
            </a:endParaRPr>
          </a:p>
          <a:p>
            <a:pPr defTabSz="820391">
              <a:lnSpc>
                <a:spcPts val="897"/>
              </a:lnSpc>
              <a:tabLst>
                <a:tab pos="307646" algn="l"/>
                <a:tab pos="1059671" algn="l"/>
              </a:tabLst>
              <a:defRPr/>
            </a:pPr>
            <a:endParaRPr lang="en-US" altLang="zh-CN" sz="3600" dirty="0" smtClean="0">
              <a:solidFill>
                <a:srgbClr val="000000"/>
              </a:solidFill>
              <a:latin typeface="微软雅黑"/>
            </a:endParaRPr>
          </a:p>
          <a:p>
            <a:pPr defTabSz="820391">
              <a:lnSpc>
                <a:spcPts val="897"/>
              </a:lnSpc>
              <a:tabLst>
                <a:tab pos="307646" algn="l"/>
                <a:tab pos="1059671" algn="l"/>
              </a:tabLst>
              <a:defRPr/>
            </a:pPr>
            <a:endParaRPr lang="en-US" altLang="zh-CN" sz="3600" dirty="0" smtClean="0">
              <a:solidFill>
                <a:srgbClr val="000000"/>
              </a:solidFill>
              <a:latin typeface="微软雅黑"/>
            </a:endParaRPr>
          </a:p>
          <a:p>
            <a:pPr defTabSz="820391">
              <a:lnSpc>
                <a:spcPts val="3528"/>
              </a:lnSpc>
              <a:tabLst>
                <a:tab pos="307646" algn="l"/>
                <a:tab pos="105967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给定</a:t>
            </a:r>
            <a:r>
              <a:rPr lang="zh-CN" altLang="en-US" sz="2900" dirty="0" smtClean="0">
                <a:solidFill>
                  <a:srgbClr val="0070C0"/>
                </a:solidFill>
                <a:latin typeface="Times New Roman"/>
              </a:rPr>
              <a:t>某用户</a:t>
            </a:r>
            <a:r>
              <a:rPr lang="en-US" altLang="zh-CN" sz="2900" dirty="0" smtClean="0">
                <a:solidFill>
                  <a:srgbClr val="0070C0"/>
                </a:solidFill>
                <a:latin typeface="Times New Roman"/>
              </a:rPr>
              <a:t>a</a:t>
            </a:r>
            <a:r>
              <a:rPr lang="zh-CN" altLang="en-US" sz="2900" dirty="0" smtClean="0">
                <a:solidFill>
                  <a:srgbClr val="000000"/>
                </a:solidFill>
                <a:latin typeface="Times New Roman"/>
              </a:rPr>
              <a:t>，利用他的</a:t>
            </a:r>
            <a:r>
              <a:rPr lang="zh-CN" altLang="en-US" sz="2900" dirty="0" smtClean="0">
                <a:solidFill>
                  <a:schemeClr val="accent4">
                    <a:lumMod val="75000"/>
                  </a:schemeClr>
                </a:solidFill>
                <a:latin typeface="Times New Roman"/>
              </a:rPr>
              <a:t>社会网络</a:t>
            </a:r>
            <a:r>
              <a:rPr lang="zh-CN" altLang="en-US" sz="2900" dirty="0" smtClean="0">
                <a:solidFill>
                  <a:srgbClr val="000000"/>
                </a:solidFill>
                <a:latin typeface="Times New Roman"/>
              </a:rPr>
              <a:t>信息来找到他</a:t>
            </a:r>
            <a:endParaRPr lang="en-US" altLang="zh-CN" sz="2900" dirty="0" smtClean="0">
              <a:solidFill>
                <a:srgbClr val="000000"/>
              </a:solidFill>
              <a:latin typeface="Times New Roman"/>
            </a:endParaRPr>
          </a:p>
          <a:p>
            <a:pPr defTabSz="820391">
              <a:lnSpc>
                <a:spcPts val="3528"/>
              </a:lnSpc>
              <a:tabLst>
                <a:tab pos="307646" algn="l"/>
                <a:tab pos="1059671" algn="l"/>
              </a:tabLst>
              <a:defRPr/>
            </a:pPr>
            <a:r>
              <a:rPr lang="zh-CN" altLang="en-US" sz="2900" dirty="0" smtClean="0">
                <a:solidFill>
                  <a:srgbClr val="000000"/>
                </a:solidFill>
                <a:latin typeface="Times New Roman"/>
              </a:rPr>
              <a:t>  的</a:t>
            </a:r>
            <a:r>
              <a:rPr lang="zh-CN" altLang="en-US" sz="2900" dirty="0" smtClean="0">
                <a:solidFill>
                  <a:srgbClr val="FF0000"/>
                </a:solidFill>
                <a:latin typeface="Times New Roman"/>
              </a:rPr>
              <a:t>近邻集合</a:t>
            </a:r>
            <a:r>
              <a:rPr lang="en-US" altLang="zh-CN" sz="2900" dirty="0" smtClean="0">
                <a:solidFill>
                  <a:srgbClr val="FF0000"/>
                </a:solidFill>
                <a:latin typeface="Times New Roman"/>
              </a:rPr>
              <a:t>N</a:t>
            </a:r>
            <a:r>
              <a:rPr lang="zh-CN" altLang="en-US" sz="2900" dirty="0" smtClean="0">
                <a:latin typeface="Times New Roman"/>
              </a:rPr>
              <a:t>（以前是基于</a:t>
            </a:r>
            <a:r>
              <a:rPr lang="zh-CN" altLang="en-US" sz="2900" dirty="0" smtClean="0">
                <a:solidFill>
                  <a:schemeClr val="accent4">
                    <a:lumMod val="75000"/>
                  </a:schemeClr>
                </a:solidFill>
                <a:latin typeface="Times New Roman"/>
              </a:rPr>
              <a:t>用户</a:t>
            </a:r>
            <a:r>
              <a:rPr lang="zh-CN" altLang="en-US" sz="2900" dirty="0" smtClean="0">
                <a:latin typeface="Times New Roman"/>
              </a:rPr>
              <a:t>或</a:t>
            </a:r>
            <a:r>
              <a:rPr lang="zh-CN" altLang="en-US" sz="2900" dirty="0" smtClean="0">
                <a:solidFill>
                  <a:schemeClr val="accent4">
                    <a:lumMod val="75000"/>
                  </a:schemeClr>
                </a:solidFill>
                <a:latin typeface="Times New Roman"/>
              </a:rPr>
              <a:t>物品</a:t>
            </a:r>
            <a:r>
              <a:rPr lang="zh-CN" altLang="en-US" sz="2900" dirty="0" smtClean="0">
                <a:latin typeface="Times New Roman"/>
              </a:rPr>
              <a:t>）</a:t>
            </a:r>
            <a:endParaRPr lang="en-US" altLang="zh-CN" sz="2900" dirty="0" smtClean="0">
              <a:latin typeface="微软雅黑"/>
            </a:endParaRPr>
          </a:p>
          <a:p>
            <a:pPr defTabSz="820391">
              <a:lnSpc>
                <a:spcPts val="3342"/>
              </a:lnSpc>
              <a:tabLst>
                <a:tab pos="307646" algn="l"/>
                <a:tab pos="105967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根据</a:t>
            </a:r>
            <a:r>
              <a:rPr lang="zh-CN" altLang="en-US" sz="2900" dirty="0" smtClean="0">
                <a:solidFill>
                  <a:srgbClr val="FF0000"/>
                </a:solidFill>
                <a:latin typeface="Times New Roman"/>
              </a:rPr>
              <a:t>集合</a:t>
            </a:r>
            <a:r>
              <a:rPr lang="en-US" altLang="zh-CN" sz="2900" dirty="0" smtClean="0">
                <a:solidFill>
                  <a:srgbClr val="FF0000"/>
                </a:solidFill>
                <a:latin typeface="Times New Roman"/>
              </a:rPr>
              <a:t>N</a:t>
            </a:r>
            <a:r>
              <a:rPr lang="zh-CN" altLang="en-US" sz="2900" dirty="0" smtClean="0">
                <a:solidFill>
                  <a:srgbClr val="000000"/>
                </a:solidFill>
                <a:latin typeface="Times New Roman"/>
              </a:rPr>
              <a:t>中用户的评分来计算预测</a:t>
            </a:r>
            <a:r>
              <a:rPr lang="zh-CN" altLang="en-US" sz="2900" dirty="0" smtClean="0">
                <a:solidFill>
                  <a:srgbClr val="0070C0"/>
                </a:solidFill>
                <a:latin typeface="Times New Roman"/>
              </a:rPr>
              <a:t>用户</a:t>
            </a:r>
            <a:r>
              <a:rPr lang="en-US" altLang="zh-CN" sz="2900" dirty="0" smtClean="0">
                <a:solidFill>
                  <a:srgbClr val="0070C0"/>
                </a:solidFill>
                <a:latin typeface="Times New Roman"/>
              </a:rPr>
              <a:t>a</a:t>
            </a:r>
            <a:r>
              <a:rPr lang="zh-CN" altLang="en-US" sz="2900" dirty="0" smtClean="0">
                <a:solidFill>
                  <a:srgbClr val="000000"/>
                </a:solidFill>
                <a:latin typeface="Times New Roman"/>
              </a:rPr>
              <a:t>的评分</a:t>
            </a:r>
            <a:endParaRPr lang="en-US" altLang="zh-CN" sz="2900" dirty="0" smtClean="0">
              <a:solidFill>
                <a:srgbClr val="000000"/>
              </a:solidFill>
              <a:latin typeface="微软雅黑"/>
            </a:endParaRPr>
          </a:p>
          <a:p>
            <a:pPr defTabSz="820391">
              <a:lnSpc>
                <a:spcPts val="897"/>
              </a:lnSpc>
              <a:tabLst>
                <a:tab pos="307646" algn="l"/>
                <a:tab pos="1059671" algn="l"/>
              </a:tabLst>
              <a:defRPr/>
            </a:pPr>
            <a:endParaRPr lang="en-US" altLang="zh-CN" sz="2900" dirty="0" smtClean="0">
              <a:solidFill>
                <a:srgbClr val="000000"/>
              </a:solidFill>
              <a:latin typeface="微软雅黑"/>
            </a:endParaRPr>
          </a:p>
          <a:p>
            <a:pPr defTabSz="820391">
              <a:lnSpc>
                <a:spcPts val="3342"/>
              </a:lnSpc>
              <a:tabLst>
                <a:tab pos="307646" algn="l"/>
                <a:tab pos="105967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不同的推荐方法，在计算近邻集合</a:t>
            </a:r>
            <a:r>
              <a:rPr lang="en-US" altLang="zh-CN" sz="2900" dirty="0" smtClean="0">
                <a:solidFill>
                  <a:srgbClr val="000000"/>
                </a:solidFill>
                <a:latin typeface="Times New Roman"/>
              </a:rPr>
              <a:t>N(“</a:t>
            </a:r>
            <a:r>
              <a:rPr lang="en-US" altLang="zh-CN" sz="2900" dirty="0" smtClean="0">
                <a:solidFill>
                  <a:srgbClr val="FF0000"/>
                </a:solidFill>
                <a:latin typeface="微软雅黑"/>
              </a:rPr>
              <a:t>trusted</a:t>
            </a:r>
          </a:p>
          <a:p>
            <a:pPr defTabSz="820391">
              <a:lnSpc>
                <a:spcPts val="3329"/>
              </a:lnSpc>
              <a:tabLst>
                <a:tab pos="307646" algn="l"/>
                <a:tab pos="1059671" algn="l"/>
              </a:tabLst>
              <a:defRPr/>
            </a:pPr>
            <a:r>
              <a:rPr lang="en-US" altLang="zh-CN" sz="2900" dirty="0" smtClean="0">
                <a:solidFill>
                  <a:srgbClr val="FF0000"/>
                </a:solidFill>
                <a:latin typeface="微软雅黑"/>
              </a:rPr>
              <a:t>	neighborhood”</a:t>
            </a:r>
            <a:r>
              <a:rPr lang="en-US" altLang="zh-CN" sz="2900" dirty="0" smtClean="0">
                <a:solidFill>
                  <a:srgbClr val="000000"/>
                </a:solidFill>
                <a:latin typeface="微软雅黑"/>
              </a:rPr>
              <a:t>)</a:t>
            </a:r>
            <a:r>
              <a:rPr lang="zh-CN" altLang="en-US" sz="2900" dirty="0" smtClean="0">
                <a:solidFill>
                  <a:srgbClr val="000000"/>
                </a:solidFill>
                <a:latin typeface="微软雅黑"/>
              </a:rPr>
              <a:t>时所用到的策略不同</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DD551D7A-4E51-4837-8F42-80F6E9600EAF}"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B86.tmp"/>
          <p:cNvPicPr>
            <a:picLocks/>
          </p:cNvPicPr>
          <p:nvPr/>
        </p:nvPicPr>
        <p:blipFill>
          <a:blip r:embed="rId2" cstate="print"/>
          <a:stretch>
            <a:fillRect/>
          </a:stretch>
        </p:blipFill>
        <p:spPr>
          <a:xfrm>
            <a:off x="2597727" y="3731559"/>
            <a:ext cx="3556000" cy="1109382"/>
          </a:xfrm>
          <a:prstGeom prst="rect">
            <a:avLst/>
          </a:prstGeom>
        </p:spPr>
      </p:pic>
      <p:sp>
        <p:nvSpPr>
          <p:cNvPr id="8" name="TextBox 7"/>
          <p:cNvSpPr txBox="1"/>
          <p:nvPr/>
        </p:nvSpPr>
        <p:spPr>
          <a:xfrm>
            <a:off x="914392" y="817903"/>
            <a:ext cx="7620419" cy="5757987"/>
          </a:xfrm>
          <a:prstGeom prst="rect">
            <a:avLst/>
          </a:prstGeom>
          <a:noFill/>
        </p:spPr>
        <p:txBody>
          <a:bodyPr vert="horz" wrap="none" lIns="0" tIns="0" rIns="0" bIns="0" rtlCol="0">
            <a:spAutoFit/>
          </a:bodyPr>
          <a:lstStyle/>
          <a:p>
            <a:pPr defTabSz="820391">
              <a:lnSpc>
                <a:spcPts val="3207"/>
              </a:lnSpc>
              <a:tabLst>
                <a:tab pos="307646" algn="l"/>
                <a:tab pos="2689057" algn="l"/>
                <a:tab pos="2768818" algn="l"/>
              </a:tabLst>
              <a:defRPr/>
            </a:pPr>
            <a:r>
              <a:rPr lang="en-US" altLang="zh-CN" dirty="0" smtClean="0"/>
              <a:t>		</a:t>
            </a:r>
            <a:r>
              <a:rPr lang="en-US" altLang="zh-CN" sz="3600" dirty="0" err="1" smtClean="0">
                <a:solidFill>
                  <a:srgbClr val="000000"/>
                </a:solidFill>
                <a:latin typeface="微软雅黑"/>
              </a:rPr>
              <a:t>TidalTrust</a:t>
            </a:r>
            <a:endParaRPr lang="en-US" altLang="zh-CN" sz="3600" dirty="0" smtClean="0">
              <a:solidFill>
                <a:srgbClr val="000000"/>
              </a:solidFill>
              <a:latin typeface="微软雅黑"/>
            </a:endParaRPr>
          </a:p>
          <a:p>
            <a:pPr defTabSz="820391">
              <a:lnSpc>
                <a:spcPts val="2707"/>
              </a:lnSpc>
              <a:tabLst>
                <a:tab pos="307646" algn="l"/>
                <a:tab pos="2689057" algn="l"/>
                <a:tab pos="2768818" algn="l"/>
              </a:tabLst>
              <a:defRPr/>
            </a:pPr>
            <a:r>
              <a:rPr lang="en-US" altLang="zh-CN" sz="3600" dirty="0" smtClean="0">
                <a:solidFill>
                  <a:srgbClr val="000000"/>
                </a:solidFill>
                <a:latin typeface="微软雅黑"/>
              </a:rPr>
              <a:t>			</a:t>
            </a:r>
            <a:r>
              <a:rPr lang="en-US" altLang="zh-CN" sz="2200" dirty="0" smtClean="0">
                <a:solidFill>
                  <a:srgbClr val="000000"/>
                </a:solidFill>
                <a:latin typeface="微软雅黑"/>
              </a:rPr>
              <a:t>[</a:t>
            </a:r>
            <a:r>
              <a:rPr lang="en-US" altLang="zh-CN" sz="2200" dirty="0" err="1" smtClean="0">
                <a:solidFill>
                  <a:srgbClr val="000000"/>
                </a:solidFill>
                <a:latin typeface="微软雅黑"/>
              </a:rPr>
              <a:t>Golbeck</a:t>
            </a:r>
            <a:r>
              <a:rPr lang="en-US" altLang="zh-CN" sz="2200" dirty="0" smtClean="0">
                <a:solidFill>
                  <a:srgbClr val="000000"/>
                </a:solidFill>
                <a:latin typeface="微软雅黑"/>
              </a:rPr>
              <a:t> 2005]</a:t>
            </a:r>
          </a:p>
          <a:p>
            <a:pPr defTabSz="820391">
              <a:lnSpc>
                <a:spcPts val="897"/>
              </a:lnSpc>
              <a:tabLst>
                <a:tab pos="307646" algn="l"/>
                <a:tab pos="2689057" algn="l"/>
                <a:tab pos="2768818" algn="l"/>
              </a:tabLst>
              <a:defRPr/>
            </a:pPr>
            <a:endParaRPr lang="en-US" altLang="zh-CN" sz="22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2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200" dirty="0" smtClean="0">
              <a:solidFill>
                <a:srgbClr val="000000"/>
              </a:solidFill>
              <a:latin typeface="微软雅黑"/>
            </a:endParaRPr>
          </a:p>
          <a:p>
            <a:pPr defTabSz="820391">
              <a:lnSpc>
                <a:spcPts val="3011"/>
              </a:lnSpc>
              <a:tabLst>
                <a:tab pos="307646" algn="l"/>
                <a:tab pos="2689057" algn="l"/>
                <a:tab pos="2768818"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在计算</a:t>
            </a:r>
            <a:r>
              <a:rPr lang="en-US" altLang="zh-CN" sz="2900" dirty="0" smtClean="0">
                <a:solidFill>
                  <a:srgbClr val="000000"/>
                </a:solidFill>
                <a:latin typeface="Times New Roman"/>
              </a:rPr>
              <a:t>Trust</a:t>
            </a:r>
            <a:r>
              <a:rPr lang="zh-CN" altLang="en-US" sz="2900" dirty="0" smtClean="0">
                <a:solidFill>
                  <a:srgbClr val="000000"/>
                </a:solidFill>
                <a:latin typeface="Times New Roman"/>
              </a:rPr>
              <a:t>值（相当于</a:t>
            </a:r>
            <a:r>
              <a:rPr lang="en-US" altLang="zh-CN" sz="2900" dirty="0" smtClean="0">
                <a:solidFill>
                  <a:srgbClr val="000000"/>
                </a:solidFill>
                <a:latin typeface="Times New Roman"/>
              </a:rPr>
              <a:t>similarity</a:t>
            </a:r>
            <a:r>
              <a:rPr lang="zh-CN" altLang="en-US" sz="2900" dirty="0" smtClean="0">
                <a:solidFill>
                  <a:srgbClr val="000000"/>
                </a:solidFill>
                <a:latin typeface="Times New Roman"/>
              </a:rPr>
              <a:t>）时，对网络</a:t>
            </a:r>
            <a:endParaRPr lang="en-US" altLang="zh-CN" sz="2900" dirty="0" smtClean="0">
              <a:solidFill>
                <a:srgbClr val="000000"/>
              </a:solidFill>
              <a:latin typeface="Times New Roman"/>
            </a:endParaRPr>
          </a:p>
          <a:p>
            <a:pPr defTabSz="820391">
              <a:lnSpc>
                <a:spcPts val="3011"/>
              </a:lnSpc>
              <a:tabLst>
                <a:tab pos="307646" algn="l"/>
                <a:tab pos="2689057" algn="l"/>
                <a:tab pos="2768818" algn="l"/>
              </a:tabLst>
              <a:defRPr/>
            </a:pPr>
            <a:r>
              <a:rPr lang="zh-CN" altLang="en-US" sz="2900" dirty="0" smtClean="0">
                <a:solidFill>
                  <a:srgbClr val="000000"/>
                </a:solidFill>
                <a:latin typeface="Times New Roman"/>
              </a:rPr>
              <a:t>  进行广度优先遍历</a:t>
            </a:r>
            <a:endParaRPr lang="en-US" altLang="zh-CN" sz="2900" dirty="0" smtClean="0">
              <a:solidFill>
                <a:srgbClr val="000000"/>
              </a:solidFill>
              <a:latin typeface="Times New Roman"/>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3227"/>
              </a:lnSpc>
              <a:tabLst>
                <a:tab pos="307646" algn="l"/>
                <a:tab pos="2689057" algn="l"/>
                <a:tab pos="2768818" algn="l"/>
              </a:tabLst>
              <a:defRPr/>
            </a:pPr>
            <a:endParaRPr lang="en-US" altLang="zh-CN" sz="2900" dirty="0" smtClean="0">
              <a:solidFill>
                <a:srgbClr val="000000"/>
              </a:solidFill>
              <a:latin typeface="Times New Roman"/>
            </a:endParaRPr>
          </a:p>
          <a:p>
            <a:pPr defTabSz="820391">
              <a:lnSpc>
                <a:spcPts val="3227"/>
              </a:lnSpc>
              <a:tabLst>
                <a:tab pos="307646" algn="l"/>
                <a:tab pos="2689057" algn="l"/>
                <a:tab pos="2768818"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网络中两个用户</a:t>
            </a:r>
            <a:r>
              <a:rPr lang="en-US" altLang="zh-CN" sz="2900" dirty="0" smtClean="0">
                <a:solidFill>
                  <a:srgbClr val="FF0000"/>
                </a:solidFill>
                <a:latin typeface="微软雅黑"/>
              </a:rPr>
              <a:t>u</a:t>
            </a:r>
            <a:r>
              <a:rPr lang="zh-CN" altLang="en-US" sz="2900" dirty="0" smtClean="0">
                <a:solidFill>
                  <a:srgbClr val="FF0000"/>
                </a:solidFill>
                <a:latin typeface="微软雅黑"/>
              </a:rPr>
              <a:t>和</a:t>
            </a:r>
            <a:r>
              <a:rPr lang="en-US" altLang="zh-CN" sz="2900" dirty="0" smtClean="0">
                <a:solidFill>
                  <a:srgbClr val="FF0000"/>
                </a:solidFill>
                <a:latin typeface="微软雅黑"/>
              </a:rPr>
              <a:t>v</a:t>
            </a:r>
            <a:r>
              <a:rPr lang="zh-CN" altLang="en-US" sz="2900" dirty="0" smtClean="0">
                <a:solidFill>
                  <a:srgbClr val="FF0000"/>
                </a:solidFill>
                <a:latin typeface="微软雅黑"/>
              </a:rPr>
              <a:t>之间的</a:t>
            </a:r>
            <a:r>
              <a:rPr lang="en-US" altLang="zh-CN" sz="2900" dirty="0" smtClean="0">
                <a:solidFill>
                  <a:srgbClr val="FF0000"/>
                </a:solidFill>
                <a:latin typeface="微软雅黑"/>
              </a:rPr>
              <a:t>Trust</a:t>
            </a:r>
            <a:r>
              <a:rPr lang="zh-CN" altLang="en-US" sz="2900" dirty="0" smtClean="0">
                <a:solidFill>
                  <a:srgbClr val="FF0000"/>
                </a:solidFill>
                <a:latin typeface="微软雅黑"/>
              </a:rPr>
              <a:t>值</a:t>
            </a:r>
            <a:r>
              <a:rPr lang="zh-CN" altLang="en-US" sz="2900" dirty="0" smtClean="0">
                <a:solidFill>
                  <a:srgbClr val="000000"/>
                </a:solidFill>
                <a:latin typeface="Times New Roman"/>
              </a:rPr>
              <a:t>为：</a:t>
            </a:r>
            <a:endParaRPr lang="en-US" altLang="zh-CN" sz="2900" dirty="0" smtClean="0">
              <a:solidFill>
                <a:srgbClr val="FF0000"/>
              </a:solidFill>
              <a:latin typeface="微软雅黑"/>
            </a:endParaRPr>
          </a:p>
          <a:p>
            <a:pPr defTabSz="820391">
              <a:lnSpc>
                <a:spcPts val="3227"/>
              </a:lnSpc>
              <a:tabLst>
                <a:tab pos="307646" algn="l"/>
                <a:tab pos="2689057" algn="l"/>
                <a:tab pos="2768818" algn="l"/>
              </a:tabLst>
              <a:defRPr/>
            </a:pPr>
            <a:endParaRPr lang="en-US" altLang="zh-CN" sz="2900" dirty="0" smtClean="0">
              <a:solidFill>
                <a:srgbClr val="FF0000"/>
              </a:solidFill>
              <a:latin typeface="微软雅黑"/>
            </a:endParaRPr>
          </a:p>
          <a:p>
            <a:pPr defTabSz="820391">
              <a:lnSpc>
                <a:spcPts val="3227"/>
              </a:lnSpc>
              <a:tabLst>
                <a:tab pos="307646" algn="l"/>
                <a:tab pos="2689057" algn="l"/>
                <a:tab pos="2768818" algn="l"/>
              </a:tabLst>
              <a:defRPr/>
            </a:pPr>
            <a:endParaRPr lang="en-US" altLang="zh-CN" sz="2900" dirty="0" smtClean="0">
              <a:solidFill>
                <a:srgbClr val="FF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900" dirty="0" smtClean="0">
              <a:solidFill>
                <a:srgbClr val="000000"/>
              </a:solidFill>
              <a:latin typeface="微软雅黑"/>
            </a:endParaRPr>
          </a:p>
          <a:p>
            <a:pPr defTabSz="820391">
              <a:lnSpc>
                <a:spcPts val="2680"/>
              </a:lnSpc>
              <a:tabLst>
                <a:tab pos="307646" algn="l"/>
                <a:tab pos="2689057" algn="l"/>
                <a:tab pos="2768818"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其中</a:t>
            </a:r>
            <a:r>
              <a:rPr lang="en-US" altLang="zh-CN" sz="2200" dirty="0" smtClean="0">
                <a:solidFill>
                  <a:srgbClr val="000000"/>
                </a:solidFill>
                <a:latin typeface="微软雅黑"/>
              </a:rPr>
              <a:t>N</a:t>
            </a:r>
            <a:r>
              <a:rPr lang="en-US" altLang="zh-CN" sz="1400" dirty="0" smtClean="0">
                <a:solidFill>
                  <a:srgbClr val="000000"/>
                </a:solidFill>
                <a:latin typeface="微软雅黑"/>
              </a:rPr>
              <a:t>u </a:t>
            </a:r>
            <a:r>
              <a:rPr lang="zh-CN" altLang="en-US" sz="2200" dirty="0" smtClean="0">
                <a:solidFill>
                  <a:srgbClr val="000000"/>
                </a:solidFill>
                <a:latin typeface="微软雅黑"/>
              </a:rPr>
              <a:t>指</a:t>
            </a:r>
            <a:r>
              <a:rPr lang="en-US" altLang="zh-CN" sz="2200" dirty="0" smtClean="0">
                <a:solidFill>
                  <a:srgbClr val="000000"/>
                </a:solidFill>
                <a:latin typeface="微软雅黑"/>
              </a:rPr>
              <a:t>u</a:t>
            </a:r>
            <a:r>
              <a:rPr lang="zh-CN" altLang="en-US" sz="2200" dirty="0" smtClean="0">
                <a:solidFill>
                  <a:srgbClr val="000000"/>
                </a:solidFill>
                <a:latin typeface="微软雅黑"/>
              </a:rPr>
              <a:t>在网络上的直接邻居（朋友）</a:t>
            </a:r>
            <a:endParaRPr lang="en-US" altLang="zh-CN" sz="2200" dirty="0" smtClean="0">
              <a:solidFill>
                <a:srgbClr val="000000"/>
              </a:solidFill>
              <a:latin typeface="微软雅黑"/>
            </a:endParaRPr>
          </a:p>
          <a:p>
            <a:pPr defTabSz="820391">
              <a:lnSpc>
                <a:spcPts val="897"/>
              </a:lnSpc>
              <a:tabLst>
                <a:tab pos="307646" algn="l"/>
                <a:tab pos="2689057" algn="l"/>
                <a:tab pos="2768818" algn="l"/>
              </a:tabLst>
              <a:defRPr/>
            </a:pPr>
            <a:endParaRPr lang="en-US" altLang="zh-CN" sz="2200" dirty="0" smtClean="0">
              <a:solidFill>
                <a:srgbClr val="000000"/>
              </a:solidFill>
              <a:latin typeface="微软雅黑"/>
            </a:endParaRPr>
          </a:p>
          <a:p>
            <a:pPr defTabSz="820391">
              <a:lnSpc>
                <a:spcPts val="2493"/>
              </a:lnSpc>
              <a:tabLst>
                <a:tab pos="307646" algn="l"/>
                <a:tab pos="2689057" algn="l"/>
                <a:tab pos="2768818" algn="l"/>
              </a:tabLst>
              <a:defRPr/>
            </a:pPr>
            <a:endParaRPr lang="zh-CN" altLang="en-US" sz="2500" dirty="0">
              <a:solidFill>
                <a:srgbClr val="000000"/>
              </a:solidFill>
              <a:latin typeface="微软雅黑"/>
            </a:endParaRPr>
          </a:p>
        </p:txBody>
      </p:sp>
      <p:sp>
        <p:nvSpPr>
          <p:cNvPr id="6" name="日期占位符 5"/>
          <p:cNvSpPr>
            <a:spLocks noGrp="1"/>
          </p:cNvSpPr>
          <p:nvPr>
            <p:ph type="dt" sz="half" idx="10"/>
          </p:nvPr>
        </p:nvSpPr>
        <p:spPr/>
        <p:txBody>
          <a:bodyPr/>
          <a:lstStyle/>
          <a:p>
            <a:fld id="{52C2CCF1-011B-4270-85AD-284C2628EBFE}"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128A.tmp"/>
          <p:cNvPicPr>
            <a:picLocks/>
          </p:cNvPicPr>
          <p:nvPr/>
        </p:nvPicPr>
        <p:blipFill>
          <a:blip r:embed="rId2" cstate="print"/>
          <a:stretch>
            <a:fillRect/>
          </a:stretch>
        </p:blipFill>
        <p:spPr>
          <a:xfrm>
            <a:off x="2794000" y="2476502"/>
            <a:ext cx="3059545" cy="896471"/>
          </a:xfrm>
          <a:prstGeom prst="rect">
            <a:avLst/>
          </a:prstGeom>
        </p:spPr>
      </p:pic>
      <p:sp>
        <p:nvSpPr>
          <p:cNvPr id="8" name="TextBox 7"/>
          <p:cNvSpPr txBox="1"/>
          <p:nvPr/>
        </p:nvSpPr>
        <p:spPr>
          <a:xfrm>
            <a:off x="914396" y="979266"/>
            <a:ext cx="7474803" cy="5232202"/>
          </a:xfrm>
          <a:prstGeom prst="rect">
            <a:avLst/>
          </a:prstGeom>
          <a:noFill/>
        </p:spPr>
        <p:txBody>
          <a:bodyPr vert="horz" wrap="none" lIns="0" tIns="0" rIns="0" bIns="0" rtlCol="0">
            <a:spAutoFit/>
          </a:bodyPr>
          <a:lstStyle/>
          <a:p>
            <a:pPr defTabSz="820391">
              <a:lnSpc>
                <a:spcPts val="3207"/>
              </a:lnSpc>
              <a:tabLst>
                <a:tab pos="307646" algn="l"/>
                <a:tab pos="410195" algn="l"/>
                <a:tab pos="2689057" algn="l"/>
              </a:tabLst>
              <a:defRPr/>
            </a:pPr>
            <a:r>
              <a:rPr lang="en-US" altLang="zh-CN" dirty="0" smtClean="0"/>
              <a:t>			</a:t>
            </a:r>
            <a:r>
              <a:rPr lang="en-US" altLang="zh-CN" sz="3600" dirty="0" err="1" smtClean="0">
                <a:solidFill>
                  <a:srgbClr val="000000"/>
                </a:solidFill>
                <a:latin typeface="微软雅黑"/>
              </a:rPr>
              <a:t>TidalTrust</a:t>
            </a:r>
            <a:endParaRPr lang="en-US" altLang="zh-CN" sz="36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36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36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36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3600" dirty="0" smtClean="0">
              <a:solidFill>
                <a:srgbClr val="000000"/>
              </a:solidFill>
              <a:latin typeface="微软雅黑"/>
            </a:endParaRPr>
          </a:p>
          <a:p>
            <a:pPr defTabSz="820391">
              <a:lnSpc>
                <a:spcPts val="3528"/>
              </a:lnSpc>
              <a:tabLst>
                <a:tab pos="307646" algn="l"/>
                <a:tab pos="410195" algn="l"/>
                <a:tab pos="2689057"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用户</a:t>
            </a:r>
            <a:r>
              <a:rPr lang="en-US" altLang="zh-CN" sz="2900" dirty="0" smtClean="0">
                <a:solidFill>
                  <a:srgbClr val="000000"/>
                </a:solidFill>
                <a:latin typeface="Times New Roman"/>
              </a:rPr>
              <a:t>u</a:t>
            </a:r>
            <a:r>
              <a:rPr lang="zh-CN" altLang="en-US" sz="2900" dirty="0" smtClean="0">
                <a:solidFill>
                  <a:srgbClr val="000000"/>
                </a:solidFill>
                <a:latin typeface="Times New Roman"/>
              </a:rPr>
              <a:t>对物品</a:t>
            </a:r>
            <a:r>
              <a:rPr lang="en-US" altLang="zh-CN" sz="2900" dirty="0" err="1" smtClean="0">
                <a:solidFill>
                  <a:srgbClr val="000000"/>
                </a:solidFill>
                <a:latin typeface="Times New Roman"/>
              </a:rPr>
              <a:t>i</a:t>
            </a:r>
            <a:r>
              <a:rPr lang="zh-CN" altLang="en-US" sz="2900" dirty="0" smtClean="0">
                <a:solidFill>
                  <a:srgbClr val="000000"/>
                </a:solidFill>
                <a:latin typeface="Times New Roman"/>
              </a:rPr>
              <a:t>的评分可预测为：</a:t>
            </a: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900" dirty="0" smtClean="0">
              <a:solidFill>
                <a:srgbClr val="000000"/>
              </a:solidFill>
              <a:latin typeface="微软雅黑"/>
            </a:endParaRPr>
          </a:p>
          <a:p>
            <a:pPr defTabSz="820391">
              <a:lnSpc>
                <a:spcPts val="2680"/>
              </a:lnSpc>
              <a:tabLst>
                <a:tab pos="307646" algn="l"/>
                <a:tab pos="410195" algn="l"/>
                <a:tab pos="2689057" algn="l"/>
              </a:tabLst>
              <a:defRPr/>
            </a:pPr>
            <a:r>
              <a:rPr lang="en-US" altLang="zh-CN" sz="2900" dirty="0" smtClean="0">
                <a:solidFill>
                  <a:srgbClr val="000000"/>
                </a:solidFill>
                <a:latin typeface="微软雅黑"/>
              </a:rPr>
              <a:t>	</a:t>
            </a:r>
            <a:r>
              <a:rPr lang="zh-CN" altLang="en-US" sz="2900" dirty="0" smtClean="0">
                <a:solidFill>
                  <a:srgbClr val="000000"/>
                </a:solidFill>
                <a:latin typeface="微软雅黑"/>
              </a:rPr>
              <a:t>其中</a:t>
            </a:r>
            <a:r>
              <a:rPr lang="en-US" altLang="zh-CN" sz="2200" dirty="0" err="1" smtClean="0">
                <a:solidFill>
                  <a:srgbClr val="000000"/>
                </a:solidFill>
                <a:latin typeface="微软雅黑"/>
              </a:rPr>
              <a:t>r</a:t>
            </a:r>
            <a:r>
              <a:rPr lang="en-US" altLang="zh-CN" sz="1400" dirty="0" err="1" smtClean="0">
                <a:solidFill>
                  <a:srgbClr val="000000"/>
                </a:solidFill>
                <a:latin typeface="微软雅黑"/>
              </a:rPr>
              <a:t>v,i</a:t>
            </a:r>
            <a:r>
              <a:rPr lang="en-US" altLang="zh-CN" sz="1400" dirty="0" smtClean="0">
                <a:solidFill>
                  <a:srgbClr val="000000"/>
                </a:solidFill>
                <a:latin typeface="微软雅黑"/>
              </a:rPr>
              <a:t> </a:t>
            </a:r>
            <a:r>
              <a:rPr lang="zh-CN" altLang="en-US" sz="2200" dirty="0" smtClean="0">
                <a:solidFill>
                  <a:srgbClr val="000000"/>
                </a:solidFill>
                <a:latin typeface="微软雅黑"/>
              </a:rPr>
              <a:t>指用户</a:t>
            </a:r>
            <a:r>
              <a:rPr lang="en-US" altLang="zh-CN" sz="2200" dirty="0" smtClean="0">
                <a:solidFill>
                  <a:srgbClr val="000000"/>
                </a:solidFill>
                <a:latin typeface="微软雅黑"/>
              </a:rPr>
              <a:t>v</a:t>
            </a:r>
            <a:r>
              <a:rPr lang="zh-CN" altLang="en-US" sz="2200" dirty="0" smtClean="0">
                <a:solidFill>
                  <a:srgbClr val="000000"/>
                </a:solidFill>
                <a:latin typeface="微软雅黑"/>
              </a:rPr>
              <a:t>对物品</a:t>
            </a:r>
            <a:r>
              <a:rPr lang="en-US" altLang="zh-CN" sz="2200" dirty="0" err="1" smtClean="0">
                <a:solidFill>
                  <a:srgbClr val="000000"/>
                </a:solidFill>
                <a:latin typeface="微软雅黑"/>
              </a:rPr>
              <a:t>i</a:t>
            </a:r>
            <a:r>
              <a:rPr lang="zh-CN" altLang="en-US" sz="2200" dirty="0" smtClean="0">
                <a:solidFill>
                  <a:srgbClr val="000000"/>
                </a:solidFill>
                <a:latin typeface="微软雅黑"/>
              </a:rPr>
              <a:t>的评分</a:t>
            </a:r>
            <a:endParaRPr lang="en-US" altLang="zh-CN" sz="2200" dirty="0" smtClean="0">
              <a:solidFill>
                <a:srgbClr val="000000"/>
              </a:solidFill>
              <a:latin typeface="微软雅黑"/>
            </a:endParaRPr>
          </a:p>
          <a:p>
            <a:pPr defTabSz="820391">
              <a:lnSpc>
                <a:spcPts val="897"/>
              </a:lnSpc>
              <a:tabLst>
                <a:tab pos="307646" algn="l"/>
                <a:tab pos="410195" algn="l"/>
                <a:tab pos="2689057" algn="l"/>
              </a:tabLst>
              <a:defRPr/>
            </a:pPr>
            <a:endParaRPr lang="en-US" altLang="zh-CN" sz="2200" dirty="0" smtClean="0">
              <a:solidFill>
                <a:srgbClr val="000000"/>
              </a:solidFill>
              <a:latin typeface="微软雅黑"/>
            </a:endParaRPr>
          </a:p>
          <a:p>
            <a:pPr defTabSz="820391">
              <a:lnSpc>
                <a:spcPts val="3058"/>
              </a:lnSpc>
              <a:tabLst>
                <a:tab pos="307646" algn="l"/>
                <a:tab pos="410195" algn="l"/>
                <a:tab pos="2689057"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可以看出，在预测时，只用到了用户</a:t>
            </a:r>
            <a:r>
              <a:rPr lang="en-US" altLang="zh-CN" sz="2900" dirty="0" smtClean="0">
                <a:solidFill>
                  <a:srgbClr val="000000"/>
                </a:solidFill>
                <a:latin typeface="Times New Roman"/>
              </a:rPr>
              <a:t>u</a:t>
            </a:r>
            <a:r>
              <a:rPr lang="zh-CN" altLang="en-US" sz="2900" dirty="0" smtClean="0">
                <a:solidFill>
                  <a:srgbClr val="000000"/>
                </a:solidFill>
                <a:latin typeface="Times New Roman"/>
              </a:rPr>
              <a:t>的</a:t>
            </a:r>
            <a:r>
              <a:rPr lang="zh-CN" altLang="en-US" sz="2900" dirty="0" smtClean="0">
                <a:solidFill>
                  <a:srgbClr val="C00000"/>
                </a:solidFill>
                <a:latin typeface="Times New Roman"/>
              </a:rPr>
              <a:t>直接</a:t>
            </a:r>
            <a:endParaRPr lang="en-US" altLang="zh-CN" sz="2900" dirty="0" smtClean="0">
              <a:solidFill>
                <a:srgbClr val="C00000"/>
              </a:solidFill>
              <a:latin typeface="Times New Roman"/>
            </a:endParaRPr>
          </a:p>
          <a:p>
            <a:pPr defTabSz="820391">
              <a:lnSpc>
                <a:spcPts val="3058"/>
              </a:lnSpc>
              <a:tabLst>
                <a:tab pos="307646" algn="l"/>
                <a:tab pos="410195" algn="l"/>
                <a:tab pos="2689057" algn="l"/>
              </a:tabLst>
              <a:defRPr/>
            </a:pPr>
            <a:r>
              <a:rPr lang="zh-CN" altLang="en-US" sz="2900" dirty="0" smtClean="0">
                <a:solidFill>
                  <a:srgbClr val="000000"/>
                </a:solidFill>
                <a:latin typeface="Times New Roman"/>
              </a:rPr>
              <a:t>   邻居的评分信息，该算法的特点是：</a:t>
            </a:r>
            <a:endParaRPr lang="en-US" altLang="zh-CN" sz="2900" dirty="0" smtClean="0">
              <a:solidFill>
                <a:srgbClr val="000000"/>
              </a:solidFill>
              <a:latin typeface="微软雅黑"/>
            </a:endParaRPr>
          </a:p>
          <a:p>
            <a:pPr defTabSz="820391">
              <a:lnSpc>
                <a:spcPts val="2760"/>
              </a:lnSpc>
              <a:tabLst>
                <a:tab pos="307646" algn="l"/>
                <a:tab pos="410195" algn="l"/>
                <a:tab pos="2689057"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高效</a:t>
            </a:r>
            <a:r>
              <a:rPr lang="en-US" altLang="zh-CN" sz="2500" dirty="0" smtClean="0">
                <a:solidFill>
                  <a:srgbClr val="000000"/>
                </a:solidFill>
                <a:latin typeface="微软雅黑"/>
              </a:rPr>
              <a:t>,</a:t>
            </a:r>
          </a:p>
          <a:p>
            <a:pPr defTabSz="820391">
              <a:lnSpc>
                <a:spcPts val="897"/>
              </a:lnSpc>
              <a:tabLst>
                <a:tab pos="307646" algn="l"/>
                <a:tab pos="410195" algn="l"/>
                <a:tab pos="2689057" algn="l"/>
              </a:tabLst>
              <a:defRPr/>
            </a:pPr>
            <a:endParaRPr lang="en-US" altLang="zh-CN" sz="2500" dirty="0" smtClean="0">
              <a:solidFill>
                <a:srgbClr val="000000"/>
              </a:solidFill>
              <a:latin typeface="微软雅黑"/>
            </a:endParaRPr>
          </a:p>
          <a:p>
            <a:pPr defTabSz="820391">
              <a:lnSpc>
                <a:spcPts val="2721"/>
              </a:lnSpc>
              <a:tabLst>
                <a:tab pos="307646" algn="l"/>
                <a:tab pos="410195" algn="l"/>
                <a:tab pos="2689057"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准确率高</a:t>
            </a:r>
            <a:r>
              <a:rPr lang="en-US" altLang="zh-CN" sz="2500" dirty="0" smtClean="0">
                <a:solidFill>
                  <a:srgbClr val="000000"/>
                </a:solidFill>
                <a:latin typeface="微软雅黑"/>
              </a:rPr>
              <a:t>,</a:t>
            </a:r>
          </a:p>
          <a:p>
            <a:pPr defTabSz="820391">
              <a:lnSpc>
                <a:spcPts val="897"/>
              </a:lnSpc>
              <a:tabLst>
                <a:tab pos="307646" algn="l"/>
                <a:tab pos="410195" algn="l"/>
                <a:tab pos="2689057" algn="l"/>
              </a:tabLst>
              <a:defRPr/>
            </a:pPr>
            <a:endParaRPr lang="en-US" altLang="zh-CN" sz="2500" dirty="0" smtClean="0">
              <a:solidFill>
                <a:srgbClr val="000000"/>
              </a:solidFill>
              <a:latin typeface="微软雅黑"/>
            </a:endParaRPr>
          </a:p>
          <a:p>
            <a:pPr defTabSz="820391">
              <a:lnSpc>
                <a:spcPts val="2732"/>
              </a:lnSpc>
              <a:tabLst>
                <a:tab pos="307646" algn="l"/>
                <a:tab pos="410195" algn="l"/>
                <a:tab pos="2689057"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召回率低</a:t>
            </a:r>
            <a:r>
              <a:rPr lang="en-US" altLang="zh-CN" sz="2500" dirty="0" smtClean="0">
                <a:solidFill>
                  <a:srgbClr val="000000"/>
                </a:solidFill>
                <a:latin typeface="微软雅黑"/>
              </a:rPr>
              <a:t>.</a:t>
            </a:r>
            <a:endParaRPr lang="zh-CN" altLang="en-US" sz="2500" dirty="0">
              <a:solidFill>
                <a:srgbClr val="000000"/>
              </a:solidFill>
              <a:latin typeface="微软雅黑"/>
            </a:endParaRPr>
          </a:p>
        </p:txBody>
      </p:sp>
      <p:sp>
        <p:nvSpPr>
          <p:cNvPr id="6" name="日期占位符 5"/>
          <p:cNvSpPr>
            <a:spLocks noGrp="1"/>
          </p:cNvSpPr>
          <p:nvPr>
            <p:ph type="dt" sz="half" idx="10"/>
          </p:nvPr>
        </p:nvSpPr>
        <p:spPr/>
        <p:txBody>
          <a:bodyPr/>
          <a:lstStyle/>
          <a:p>
            <a:fld id="{F5C6AA61-5BA8-44E2-AF11-F9D2E267BE24}"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52</a:t>
            </a:fld>
            <a:endParaRPr lang="zh-CN"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7" name="TextBox 6"/>
          <p:cNvSpPr txBox="1"/>
          <p:nvPr/>
        </p:nvSpPr>
        <p:spPr>
          <a:xfrm>
            <a:off x="914395" y="817902"/>
            <a:ext cx="7474803" cy="3052118"/>
          </a:xfrm>
          <a:prstGeom prst="rect">
            <a:avLst/>
          </a:prstGeom>
          <a:noFill/>
        </p:spPr>
        <p:txBody>
          <a:bodyPr vert="horz" wrap="none" lIns="0" tIns="0" rIns="0" bIns="0" rtlCol="0">
            <a:spAutoFit/>
          </a:bodyPr>
          <a:lstStyle/>
          <a:p>
            <a:pPr defTabSz="820391">
              <a:lnSpc>
                <a:spcPts val="3207"/>
              </a:lnSpc>
              <a:tabLst>
                <a:tab pos="307646" algn="l"/>
                <a:tab pos="2278863" algn="l"/>
                <a:tab pos="2643481" algn="l"/>
              </a:tabLst>
              <a:defRPr/>
            </a:pPr>
            <a:r>
              <a:rPr lang="en-US" altLang="zh-CN" dirty="0" smtClean="0"/>
              <a:t>			</a:t>
            </a:r>
            <a:r>
              <a:rPr lang="en-US" altLang="zh-CN" sz="3600" dirty="0" err="1" smtClean="0">
                <a:solidFill>
                  <a:srgbClr val="000000"/>
                </a:solidFill>
                <a:latin typeface="微软雅黑"/>
              </a:rPr>
              <a:t>MoleTrust</a:t>
            </a:r>
            <a:endParaRPr lang="en-US" altLang="zh-CN" sz="3600" dirty="0" smtClean="0">
              <a:solidFill>
                <a:srgbClr val="000000"/>
              </a:solidFill>
              <a:latin typeface="微软雅黑"/>
            </a:endParaRPr>
          </a:p>
          <a:p>
            <a:pPr defTabSz="820391">
              <a:lnSpc>
                <a:spcPts val="2707"/>
              </a:lnSpc>
              <a:tabLst>
                <a:tab pos="307646" algn="l"/>
                <a:tab pos="2278863" algn="l"/>
                <a:tab pos="2643481" algn="l"/>
              </a:tabLst>
              <a:defRPr/>
            </a:pPr>
            <a:r>
              <a:rPr lang="en-US" altLang="zh-CN" sz="3600" dirty="0" smtClean="0">
                <a:solidFill>
                  <a:srgbClr val="000000"/>
                </a:solidFill>
                <a:latin typeface="微软雅黑"/>
              </a:rPr>
              <a:t>		</a:t>
            </a:r>
            <a:r>
              <a:rPr lang="en-US" altLang="zh-CN" sz="2200" dirty="0" smtClean="0">
                <a:solidFill>
                  <a:srgbClr val="000000"/>
                </a:solidFill>
                <a:latin typeface="微软雅黑"/>
              </a:rPr>
              <a:t>[Massa &amp; </a:t>
            </a:r>
            <a:r>
              <a:rPr lang="en-US" altLang="zh-CN" sz="2200" dirty="0" err="1" smtClean="0">
                <a:solidFill>
                  <a:srgbClr val="000000"/>
                </a:solidFill>
                <a:latin typeface="微软雅黑"/>
              </a:rPr>
              <a:t>Avesani</a:t>
            </a:r>
            <a:r>
              <a:rPr lang="en-US" altLang="zh-CN" sz="2200" dirty="0" smtClean="0">
                <a:solidFill>
                  <a:srgbClr val="000000"/>
                </a:solidFill>
                <a:latin typeface="微软雅黑"/>
              </a:rPr>
              <a:t> 2007]</a:t>
            </a:r>
          </a:p>
          <a:p>
            <a:pPr defTabSz="820391">
              <a:lnSpc>
                <a:spcPts val="897"/>
              </a:lnSpc>
              <a:tabLst>
                <a:tab pos="307646" algn="l"/>
                <a:tab pos="2278863" algn="l"/>
                <a:tab pos="2643481" algn="l"/>
              </a:tabLst>
              <a:defRPr/>
            </a:pPr>
            <a:endParaRPr lang="en-US" altLang="zh-CN" sz="2200" dirty="0" smtClean="0">
              <a:solidFill>
                <a:srgbClr val="000000"/>
              </a:solidFill>
              <a:latin typeface="微软雅黑"/>
            </a:endParaRPr>
          </a:p>
          <a:p>
            <a:pPr defTabSz="820391">
              <a:lnSpc>
                <a:spcPts val="897"/>
              </a:lnSpc>
              <a:tabLst>
                <a:tab pos="307646" algn="l"/>
                <a:tab pos="2278863" algn="l"/>
                <a:tab pos="2643481" algn="l"/>
              </a:tabLst>
              <a:defRPr/>
            </a:pPr>
            <a:endParaRPr lang="en-US" altLang="zh-CN" sz="2200" dirty="0" smtClean="0">
              <a:solidFill>
                <a:srgbClr val="000000"/>
              </a:solidFill>
              <a:latin typeface="微软雅黑"/>
            </a:endParaRPr>
          </a:p>
          <a:p>
            <a:pPr defTabSz="820391">
              <a:lnSpc>
                <a:spcPts val="897"/>
              </a:lnSpc>
              <a:tabLst>
                <a:tab pos="307646" algn="l"/>
                <a:tab pos="2278863" algn="l"/>
                <a:tab pos="2643481" algn="l"/>
              </a:tabLst>
              <a:defRPr/>
            </a:pPr>
            <a:endParaRPr lang="en-US" altLang="zh-CN" sz="2200" dirty="0" smtClean="0">
              <a:solidFill>
                <a:srgbClr val="000000"/>
              </a:solidFill>
              <a:latin typeface="微软雅黑"/>
            </a:endParaRPr>
          </a:p>
          <a:p>
            <a:pPr defTabSz="820391">
              <a:lnSpc>
                <a:spcPts val="3011"/>
              </a:lnSpc>
              <a:tabLst>
                <a:tab pos="307646" algn="l"/>
                <a:tab pos="2278863" algn="l"/>
                <a:tab pos="26434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和</a:t>
            </a:r>
            <a:r>
              <a:rPr lang="en-US" altLang="zh-CN" sz="2900" dirty="0" err="1" smtClean="0">
                <a:solidFill>
                  <a:srgbClr val="000000"/>
                </a:solidFill>
                <a:latin typeface="微软雅黑"/>
              </a:rPr>
              <a:t>TidalTrust</a:t>
            </a:r>
            <a:r>
              <a:rPr lang="zh-CN" altLang="en-US" sz="2900" dirty="0" smtClean="0">
                <a:solidFill>
                  <a:srgbClr val="000000"/>
                </a:solidFill>
                <a:latin typeface="微软雅黑"/>
              </a:rPr>
              <a:t>方法类似</a:t>
            </a:r>
            <a:endParaRPr lang="en-US" altLang="zh-CN" sz="2900" dirty="0" smtClean="0">
              <a:solidFill>
                <a:srgbClr val="000000"/>
              </a:solidFill>
              <a:latin typeface="微软雅黑"/>
            </a:endParaRPr>
          </a:p>
          <a:p>
            <a:pPr defTabSz="820391">
              <a:lnSpc>
                <a:spcPts val="897"/>
              </a:lnSpc>
              <a:tabLst>
                <a:tab pos="307646" algn="l"/>
                <a:tab pos="2278863" algn="l"/>
                <a:tab pos="2643481" algn="l"/>
              </a:tabLst>
              <a:defRPr/>
            </a:pPr>
            <a:endParaRPr lang="en-US" altLang="zh-CN" sz="2900" dirty="0" smtClean="0">
              <a:solidFill>
                <a:srgbClr val="000000"/>
              </a:solidFill>
              <a:latin typeface="微软雅黑"/>
            </a:endParaRPr>
          </a:p>
          <a:p>
            <a:pPr defTabSz="820391">
              <a:lnSpc>
                <a:spcPts val="3227"/>
              </a:lnSpc>
              <a:tabLst>
                <a:tab pos="307646" algn="l"/>
                <a:tab pos="2278863" algn="l"/>
                <a:tab pos="26434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考虑最长</a:t>
            </a:r>
            <a:r>
              <a:rPr lang="en-US" altLang="zh-CN" sz="2900" dirty="0" smtClean="0">
                <a:solidFill>
                  <a:srgbClr val="000000"/>
                </a:solidFill>
                <a:latin typeface="Times New Roman"/>
              </a:rPr>
              <a:t>d</a:t>
            </a:r>
            <a:r>
              <a:rPr lang="zh-CN" altLang="en-US" sz="2900" dirty="0" smtClean="0">
                <a:solidFill>
                  <a:srgbClr val="000000"/>
                </a:solidFill>
                <a:latin typeface="Times New Roman"/>
              </a:rPr>
              <a:t>步（</a:t>
            </a:r>
            <a:r>
              <a:rPr lang="zh-CN" altLang="en-US" sz="2900" dirty="0" smtClean="0">
                <a:solidFill>
                  <a:srgbClr val="C00000"/>
                </a:solidFill>
                <a:latin typeface="Times New Roman"/>
              </a:rPr>
              <a:t>间接</a:t>
            </a:r>
            <a:r>
              <a:rPr lang="zh-CN" altLang="en-US" sz="2900" dirty="0" smtClean="0">
                <a:solidFill>
                  <a:srgbClr val="000000"/>
                </a:solidFill>
                <a:latin typeface="Times New Roman"/>
              </a:rPr>
              <a:t>）邻居</a:t>
            </a:r>
            <a:endParaRPr lang="en-US" altLang="zh-CN" sz="2900" dirty="0" smtClean="0">
              <a:solidFill>
                <a:srgbClr val="000000"/>
              </a:solidFill>
              <a:latin typeface="微软雅黑"/>
            </a:endParaRPr>
          </a:p>
          <a:p>
            <a:pPr defTabSz="820391">
              <a:lnSpc>
                <a:spcPts val="897"/>
              </a:lnSpc>
              <a:tabLst>
                <a:tab pos="307646" algn="l"/>
                <a:tab pos="2278863" algn="l"/>
                <a:tab pos="2643481" algn="l"/>
              </a:tabLst>
              <a:defRPr/>
            </a:pPr>
            <a:endParaRPr lang="en-US" altLang="zh-CN" sz="2900" dirty="0" smtClean="0">
              <a:solidFill>
                <a:srgbClr val="000000"/>
              </a:solidFill>
              <a:latin typeface="微软雅黑"/>
            </a:endParaRPr>
          </a:p>
          <a:p>
            <a:pPr defTabSz="820391">
              <a:lnSpc>
                <a:spcPts val="3238"/>
              </a:lnSpc>
              <a:tabLst>
                <a:tab pos="307646" algn="l"/>
                <a:tab pos="2278863" algn="l"/>
                <a:tab pos="264348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通过调整</a:t>
            </a:r>
            <a:r>
              <a:rPr lang="en-US" altLang="zh-CN" sz="2900" dirty="0" smtClean="0">
                <a:solidFill>
                  <a:srgbClr val="000000"/>
                </a:solidFill>
                <a:latin typeface="Times New Roman"/>
              </a:rPr>
              <a:t>d</a:t>
            </a:r>
            <a:r>
              <a:rPr lang="zh-CN" altLang="en-US" sz="2900" dirty="0" smtClean="0">
                <a:solidFill>
                  <a:srgbClr val="000000"/>
                </a:solidFill>
                <a:latin typeface="Times New Roman"/>
              </a:rPr>
              <a:t>值的大小，在准确性（以及效率）</a:t>
            </a:r>
            <a:endParaRPr lang="en-US" altLang="zh-CN" sz="2900" dirty="0" smtClean="0">
              <a:solidFill>
                <a:srgbClr val="000000"/>
              </a:solidFill>
              <a:latin typeface="Times New Roman"/>
            </a:endParaRPr>
          </a:p>
          <a:p>
            <a:pPr defTabSz="820391">
              <a:lnSpc>
                <a:spcPts val="3238"/>
              </a:lnSpc>
              <a:tabLst>
                <a:tab pos="307646" algn="l"/>
                <a:tab pos="2278863" algn="l"/>
                <a:tab pos="2643481" algn="l"/>
              </a:tabLst>
              <a:defRPr/>
            </a:pPr>
            <a:r>
              <a:rPr lang="zh-CN" altLang="en-US" sz="2900" dirty="0" smtClean="0">
                <a:solidFill>
                  <a:srgbClr val="000000"/>
                </a:solidFill>
                <a:latin typeface="Times New Roman"/>
              </a:rPr>
              <a:t>   和召回率之间取得平衡</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D72ED347-259F-427B-922B-80D34E65A0C0}"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53</a:t>
            </a:fld>
            <a:endParaRPr lang="zh-CN"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1E02.tmp"/>
          <p:cNvPicPr>
            <a:picLocks/>
          </p:cNvPicPr>
          <p:nvPr/>
        </p:nvPicPr>
        <p:blipFill>
          <a:blip r:embed="rId2" cstate="print"/>
          <a:stretch>
            <a:fillRect/>
          </a:stretch>
        </p:blipFill>
        <p:spPr>
          <a:xfrm>
            <a:off x="2540000" y="3675530"/>
            <a:ext cx="3486727" cy="1983441"/>
          </a:xfrm>
          <a:prstGeom prst="rect">
            <a:avLst/>
          </a:prstGeom>
        </p:spPr>
      </p:pic>
      <p:sp>
        <p:nvSpPr>
          <p:cNvPr id="8" name="TextBox 7"/>
          <p:cNvSpPr txBox="1"/>
          <p:nvPr/>
        </p:nvSpPr>
        <p:spPr>
          <a:xfrm>
            <a:off x="914396" y="799914"/>
            <a:ext cx="7468391" cy="2769989"/>
          </a:xfrm>
          <a:prstGeom prst="rect">
            <a:avLst/>
          </a:prstGeom>
          <a:noFill/>
        </p:spPr>
        <p:txBody>
          <a:bodyPr vert="horz" wrap="none" lIns="0" tIns="0" rIns="0" bIns="0" rtlCol="0">
            <a:spAutoFit/>
          </a:bodyPr>
          <a:lstStyle/>
          <a:p>
            <a:pPr defTabSz="820391">
              <a:lnSpc>
                <a:spcPts val="3538"/>
              </a:lnSpc>
              <a:tabLst>
                <a:tab pos="307646" algn="l"/>
                <a:tab pos="2358623" algn="l"/>
                <a:tab pos="2426990" algn="l"/>
              </a:tabLst>
              <a:defRPr/>
            </a:pPr>
            <a:r>
              <a:rPr lang="en-US" altLang="zh-CN" dirty="0" smtClean="0"/>
              <a:t>		</a:t>
            </a:r>
            <a:r>
              <a:rPr lang="en-US" altLang="zh-CN" sz="4000" dirty="0" err="1" smtClean="0">
                <a:solidFill>
                  <a:srgbClr val="000000"/>
                </a:solidFill>
                <a:latin typeface="微软雅黑"/>
              </a:rPr>
              <a:t>TrustWalker</a:t>
            </a:r>
            <a:endParaRPr lang="en-US" altLang="zh-CN" sz="4000" dirty="0" smtClean="0">
              <a:solidFill>
                <a:srgbClr val="000000"/>
              </a:solidFill>
              <a:latin typeface="微软雅黑"/>
            </a:endParaRPr>
          </a:p>
          <a:p>
            <a:pPr defTabSz="820391">
              <a:lnSpc>
                <a:spcPts val="2738"/>
              </a:lnSpc>
              <a:tabLst>
                <a:tab pos="307646" algn="l"/>
                <a:tab pos="2358623" algn="l"/>
                <a:tab pos="2426990" algn="l"/>
              </a:tabLst>
              <a:defRPr/>
            </a:pPr>
            <a:r>
              <a:rPr lang="en-US" altLang="zh-CN" sz="4000" dirty="0" smtClean="0">
                <a:solidFill>
                  <a:srgbClr val="000000"/>
                </a:solidFill>
                <a:latin typeface="微软雅黑"/>
              </a:rPr>
              <a:t>			</a:t>
            </a:r>
            <a:r>
              <a:rPr lang="en-US" altLang="zh-CN" sz="2200" dirty="0" smtClean="0">
                <a:solidFill>
                  <a:srgbClr val="000000"/>
                </a:solidFill>
                <a:latin typeface="微软雅黑"/>
              </a:rPr>
              <a:t>[</a:t>
            </a:r>
            <a:r>
              <a:rPr lang="en-US" altLang="zh-CN" sz="2200" dirty="0" err="1" smtClean="0">
                <a:solidFill>
                  <a:srgbClr val="000000"/>
                </a:solidFill>
                <a:latin typeface="微软雅黑"/>
              </a:rPr>
              <a:t>Jamali</a:t>
            </a:r>
            <a:r>
              <a:rPr lang="en-US" altLang="zh-CN" sz="2200" dirty="0" smtClean="0">
                <a:solidFill>
                  <a:srgbClr val="000000"/>
                </a:solidFill>
                <a:latin typeface="微软雅黑"/>
              </a:rPr>
              <a:t> &amp; Ester 2009]</a:t>
            </a:r>
          </a:p>
          <a:p>
            <a:pPr defTabSz="820391">
              <a:lnSpc>
                <a:spcPts val="897"/>
              </a:lnSpc>
              <a:tabLst>
                <a:tab pos="307646" algn="l"/>
                <a:tab pos="2358623" algn="l"/>
                <a:tab pos="2426990" algn="l"/>
              </a:tabLst>
              <a:defRPr/>
            </a:pPr>
            <a:endParaRPr lang="en-US" altLang="zh-CN" sz="2200" dirty="0" smtClean="0">
              <a:solidFill>
                <a:srgbClr val="000000"/>
              </a:solidFill>
              <a:latin typeface="微软雅黑"/>
            </a:endParaRPr>
          </a:p>
          <a:p>
            <a:pPr defTabSz="820391">
              <a:lnSpc>
                <a:spcPts val="897"/>
              </a:lnSpc>
              <a:tabLst>
                <a:tab pos="307646" algn="l"/>
                <a:tab pos="2358623" algn="l"/>
                <a:tab pos="2426990" algn="l"/>
              </a:tabLst>
              <a:defRPr/>
            </a:pPr>
            <a:endParaRPr lang="en-US" altLang="zh-CN" sz="2200" dirty="0" smtClean="0">
              <a:solidFill>
                <a:srgbClr val="000000"/>
              </a:solidFill>
              <a:latin typeface="微软雅黑"/>
            </a:endParaRPr>
          </a:p>
          <a:p>
            <a:pPr defTabSz="820391">
              <a:lnSpc>
                <a:spcPts val="3424"/>
              </a:lnSpc>
              <a:tabLst>
                <a:tab pos="307646" algn="l"/>
                <a:tab pos="2358623" algn="l"/>
                <a:tab pos="2426990"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到底应该考虑多少步以内的（间接）邻居呢</a:t>
            </a:r>
            <a:r>
              <a:rPr lang="en-US" altLang="zh-CN" sz="2900" dirty="0" smtClean="0">
                <a:solidFill>
                  <a:srgbClr val="000000"/>
                </a:solidFill>
                <a:latin typeface="微软雅黑"/>
              </a:rPr>
              <a:t>?</a:t>
            </a:r>
          </a:p>
          <a:p>
            <a:pPr defTabSz="820391">
              <a:lnSpc>
                <a:spcPts val="897"/>
              </a:lnSpc>
              <a:tabLst>
                <a:tab pos="307646" algn="l"/>
                <a:tab pos="2358623" algn="l"/>
                <a:tab pos="2426990" algn="l"/>
              </a:tabLst>
              <a:defRPr/>
            </a:pPr>
            <a:endParaRPr lang="en-US" altLang="zh-CN" sz="2900" dirty="0" smtClean="0">
              <a:solidFill>
                <a:srgbClr val="000000"/>
              </a:solidFill>
              <a:latin typeface="微软雅黑"/>
            </a:endParaRPr>
          </a:p>
          <a:p>
            <a:pPr defTabSz="820391">
              <a:lnSpc>
                <a:spcPts val="2882"/>
              </a:lnSpc>
              <a:tabLst>
                <a:tab pos="307646" algn="l"/>
                <a:tab pos="2358623" algn="l"/>
                <a:tab pos="2426990"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现在是，利用远距离邻居对同一物品的评分</a:t>
            </a:r>
            <a:endParaRPr lang="en-US" altLang="zh-CN" sz="2900" dirty="0" smtClean="0">
              <a:solidFill>
                <a:srgbClr val="000000"/>
              </a:solidFill>
              <a:latin typeface="Times New Roman"/>
            </a:endParaRPr>
          </a:p>
          <a:p>
            <a:pPr defTabSz="820391">
              <a:lnSpc>
                <a:spcPts val="2882"/>
              </a:lnSpc>
              <a:tabLst>
                <a:tab pos="307646" algn="l"/>
                <a:tab pos="2358623" algn="l"/>
                <a:tab pos="2426990" algn="l"/>
              </a:tabLst>
              <a:defRPr/>
            </a:pPr>
            <a:r>
              <a:rPr lang="zh-CN" altLang="en-US" sz="2900" dirty="0" smtClean="0">
                <a:solidFill>
                  <a:srgbClr val="000000"/>
                </a:solidFill>
                <a:latin typeface="Times New Roman"/>
              </a:rPr>
              <a:t>  信息。换个思路，是否可以考虑利用近距离</a:t>
            </a:r>
            <a:endParaRPr lang="en-US" altLang="zh-CN" sz="2900" dirty="0" smtClean="0">
              <a:solidFill>
                <a:srgbClr val="000000"/>
              </a:solidFill>
              <a:latin typeface="Times New Roman"/>
            </a:endParaRPr>
          </a:p>
          <a:p>
            <a:pPr defTabSz="820391">
              <a:lnSpc>
                <a:spcPts val="2882"/>
              </a:lnSpc>
              <a:tabLst>
                <a:tab pos="307646" algn="l"/>
                <a:tab pos="2358623" algn="l"/>
                <a:tab pos="2426990" algn="l"/>
              </a:tabLst>
              <a:defRPr/>
            </a:pPr>
            <a:r>
              <a:rPr lang="zh-CN" altLang="en-US" sz="2900" dirty="0" smtClean="0">
                <a:solidFill>
                  <a:srgbClr val="000000"/>
                </a:solidFill>
                <a:latin typeface="Times New Roman"/>
              </a:rPr>
              <a:t>  邻居对相似物品的评分信息？</a:t>
            </a:r>
            <a:endParaRPr lang="zh-CN" altLang="en-US" sz="2900" dirty="0">
              <a:solidFill>
                <a:srgbClr val="000000"/>
              </a:solidFill>
              <a:latin typeface="微软雅黑"/>
            </a:endParaRPr>
          </a:p>
        </p:txBody>
      </p:sp>
      <p:sp>
        <p:nvSpPr>
          <p:cNvPr id="6" name="日期占位符 5"/>
          <p:cNvSpPr>
            <a:spLocks noGrp="1"/>
          </p:cNvSpPr>
          <p:nvPr>
            <p:ph type="dt" sz="half" idx="10"/>
          </p:nvPr>
        </p:nvSpPr>
        <p:spPr/>
        <p:txBody>
          <a:bodyPr/>
          <a:lstStyle/>
          <a:p>
            <a:fld id="{EA9DC0CC-35EA-4082-9001-F3222C01AF9A}"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54</a:t>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7" name="TextBox 6"/>
          <p:cNvSpPr txBox="1"/>
          <p:nvPr/>
        </p:nvSpPr>
        <p:spPr>
          <a:xfrm>
            <a:off x="914396" y="961277"/>
            <a:ext cx="7660752" cy="4296048"/>
          </a:xfrm>
          <a:prstGeom prst="rect">
            <a:avLst/>
          </a:prstGeom>
          <a:noFill/>
        </p:spPr>
        <p:txBody>
          <a:bodyPr vert="horz" wrap="none" lIns="0" tIns="0" rIns="0" bIns="0" rtlCol="0">
            <a:spAutoFit/>
          </a:bodyPr>
          <a:lstStyle/>
          <a:p>
            <a:pPr defTabSz="820391">
              <a:lnSpc>
                <a:spcPts val="3538"/>
              </a:lnSpc>
              <a:tabLst>
                <a:tab pos="307646" algn="l"/>
                <a:tab pos="2358623" algn="l"/>
              </a:tabLst>
              <a:defRPr/>
            </a:pPr>
            <a:r>
              <a:rPr lang="en-US" altLang="zh-CN" dirty="0" smtClean="0"/>
              <a:t>		</a:t>
            </a:r>
            <a:r>
              <a:rPr lang="en-US" altLang="zh-CN" sz="4000" dirty="0" err="1" smtClean="0">
                <a:solidFill>
                  <a:srgbClr val="000000"/>
                </a:solidFill>
                <a:latin typeface="微软雅黑"/>
              </a:rPr>
              <a:t>TrustWalker</a:t>
            </a:r>
            <a:endParaRPr lang="en-US" altLang="zh-CN" sz="4000" dirty="0" smtClean="0">
              <a:solidFill>
                <a:srgbClr val="000000"/>
              </a:solidFill>
              <a:latin typeface="微软雅黑"/>
            </a:endParaRPr>
          </a:p>
          <a:p>
            <a:pPr defTabSz="820391">
              <a:lnSpc>
                <a:spcPts val="897"/>
              </a:lnSpc>
              <a:tabLst>
                <a:tab pos="307646" algn="l"/>
                <a:tab pos="2358623" algn="l"/>
              </a:tabLst>
              <a:defRPr/>
            </a:pPr>
            <a:endParaRPr lang="en-US" altLang="zh-CN" sz="4000" dirty="0" smtClean="0">
              <a:solidFill>
                <a:srgbClr val="000000"/>
              </a:solidFill>
              <a:latin typeface="微软雅黑"/>
            </a:endParaRPr>
          </a:p>
          <a:p>
            <a:pPr defTabSz="820391">
              <a:lnSpc>
                <a:spcPts val="897"/>
              </a:lnSpc>
              <a:tabLst>
                <a:tab pos="307646" algn="l"/>
                <a:tab pos="2358623" algn="l"/>
              </a:tabLst>
              <a:defRPr/>
            </a:pPr>
            <a:endParaRPr lang="en-US" altLang="zh-CN" sz="4000" dirty="0" smtClean="0">
              <a:solidFill>
                <a:srgbClr val="000000"/>
              </a:solidFill>
              <a:latin typeface="微软雅黑"/>
            </a:endParaRPr>
          </a:p>
          <a:p>
            <a:pPr defTabSz="820391">
              <a:lnSpc>
                <a:spcPts val="897"/>
              </a:lnSpc>
              <a:tabLst>
                <a:tab pos="307646" algn="l"/>
                <a:tab pos="2358623" algn="l"/>
              </a:tabLst>
              <a:defRPr/>
            </a:pPr>
            <a:endParaRPr lang="en-US" altLang="zh-CN" sz="4000" dirty="0" smtClean="0">
              <a:solidFill>
                <a:srgbClr val="000000"/>
              </a:solidFill>
              <a:latin typeface="微软雅黑"/>
            </a:endParaRPr>
          </a:p>
          <a:p>
            <a:pPr defTabSz="820391">
              <a:lnSpc>
                <a:spcPts val="897"/>
              </a:lnSpc>
              <a:tabLst>
                <a:tab pos="307646" algn="l"/>
                <a:tab pos="2358623" algn="l"/>
              </a:tabLst>
              <a:defRPr/>
            </a:pPr>
            <a:endParaRPr lang="en-US" altLang="zh-CN" sz="4000" dirty="0" smtClean="0">
              <a:solidFill>
                <a:srgbClr val="000000"/>
              </a:solidFill>
              <a:latin typeface="微软雅黑"/>
            </a:endParaRPr>
          </a:p>
          <a:p>
            <a:pPr defTabSz="820391">
              <a:lnSpc>
                <a:spcPts val="3345"/>
              </a:lnSpc>
              <a:tabLst>
                <a:tab pos="307646"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基于</a:t>
            </a:r>
            <a:r>
              <a:rPr lang="zh-CN" altLang="en-US" sz="2900" dirty="0" smtClean="0">
                <a:solidFill>
                  <a:srgbClr val="C00000"/>
                </a:solidFill>
                <a:latin typeface="Times New Roman"/>
              </a:rPr>
              <a:t>随机游走</a:t>
            </a:r>
            <a:r>
              <a:rPr lang="zh-CN" altLang="en-US" sz="2900" dirty="0" smtClean="0">
                <a:solidFill>
                  <a:srgbClr val="000000"/>
                </a:solidFill>
                <a:latin typeface="Times New Roman"/>
              </a:rPr>
              <a:t>模型</a:t>
            </a:r>
            <a:endParaRPr lang="en-US" altLang="zh-CN" sz="2900" dirty="0" smtClean="0">
              <a:solidFill>
                <a:srgbClr val="000000"/>
              </a:solidFill>
              <a:latin typeface="微软雅黑"/>
            </a:endParaRPr>
          </a:p>
          <a:p>
            <a:pPr defTabSz="820391">
              <a:lnSpc>
                <a:spcPts val="897"/>
              </a:lnSpc>
              <a:tabLst>
                <a:tab pos="307646" algn="l"/>
                <a:tab pos="2358623" algn="l"/>
              </a:tabLst>
              <a:defRPr/>
            </a:pPr>
            <a:endParaRPr lang="en-US" altLang="zh-CN" sz="2900" dirty="0" smtClean="0">
              <a:solidFill>
                <a:srgbClr val="000000"/>
              </a:solidFill>
              <a:latin typeface="微软雅黑"/>
            </a:endParaRPr>
          </a:p>
          <a:p>
            <a:pPr defTabSz="820391">
              <a:lnSpc>
                <a:spcPts val="3227"/>
              </a:lnSpc>
              <a:tabLst>
                <a:tab pos="307646"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将</a:t>
            </a:r>
            <a:r>
              <a:rPr lang="en-US" altLang="zh-CN" sz="2900" dirty="0" smtClean="0">
                <a:solidFill>
                  <a:srgbClr val="000000"/>
                </a:solidFill>
                <a:latin typeface="微软雅黑"/>
              </a:rPr>
              <a:t>item-based</a:t>
            </a:r>
            <a:r>
              <a:rPr lang="zh-CN" altLang="en-US" sz="2900" dirty="0" smtClean="0">
                <a:solidFill>
                  <a:srgbClr val="000000"/>
                </a:solidFill>
                <a:latin typeface="微软雅黑"/>
              </a:rPr>
              <a:t>和</a:t>
            </a:r>
            <a:r>
              <a:rPr lang="en-US" altLang="zh-CN" sz="2900" dirty="0" smtClean="0">
                <a:solidFill>
                  <a:srgbClr val="000000"/>
                </a:solidFill>
                <a:latin typeface="微软雅黑"/>
              </a:rPr>
              <a:t>trust-based</a:t>
            </a:r>
            <a:r>
              <a:rPr lang="zh-CN" altLang="en-US" sz="2900" dirty="0" smtClean="0">
                <a:solidFill>
                  <a:srgbClr val="000000"/>
                </a:solidFill>
                <a:latin typeface="微软雅黑"/>
              </a:rPr>
              <a:t>推荐技术相结合</a:t>
            </a:r>
            <a:endParaRPr lang="en-US" altLang="zh-CN" sz="2900" dirty="0" smtClean="0">
              <a:solidFill>
                <a:srgbClr val="000000"/>
              </a:solidFill>
              <a:latin typeface="微软雅黑"/>
            </a:endParaRPr>
          </a:p>
          <a:p>
            <a:pPr defTabSz="820391">
              <a:lnSpc>
                <a:spcPts val="897"/>
              </a:lnSpc>
              <a:tabLst>
                <a:tab pos="307646" algn="l"/>
                <a:tab pos="2358623" algn="l"/>
              </a:tabLst>
              <a:defRPr/>
            </a:pPr>
            <a:endParaRPr lang="en-US" altLang="zh-CN" sz="2900" dirty="0" smtClean="0">
              <a:solidFill>
                <a:srgbClr val="000000"/>
              </a:solidFill>
              <a:latin typeface="微软雅黑"/>
            </a:endParaRPr>
          </a:p>
          <a:p>
            <a:pPr defTabSz="820391">
              <a:lnSpc>
                <a:spcPts val="3342"/>
              </a:lnSpc>
              <a:tabLst>
                <a:tab pos="307646"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在网络上进行多次随机游走</a:t>
            </a:r>
            <a:endParaRPr lang="en-US" altLang="zh-CN" sz="2900" dirty="0" smtClean="0">
              <a:solidFill>
                <a:srgbClr val="000000"/>
              </a:solidFill>
              <a:latin typeface="微软雅黑"/>
            </a:endParaRPr>
          </a:p>
          <a:p>
            <a:pPr defTabSz="820391">
              <a:lnSpc>
                <a:spcPts val="897"/>
              </a:lnSpc>
              <a:tabLst>
                <a:tab pos="307646" algn="l"/>
                <a:tab pos="2358623" algn="l"/>
              </a:tabLst>
              <a:defRPr/>
            </a:pPr>
            <a:endParaRPr lang="en-US" altLang="zh-CN" sz="2900" dirty="0" smtClean="0">
              <a:solidFill>
                <a:srgbClr val="000000"/>
              </a:solidFill>
              <a:latin typeface="微软雅黑"/>
            </a:endParaRPr>
          </a:p>
          <a:p>
            <a:pPr defTabSz="820391">
              <a:lnSpc>
                <a:spcPts val="3353"/>
              </a:lnSpc>
              <a:tabLst>
                <a:tab pos="307646"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每次随机游走返回目标物品或其某个相似物品</a:t>
            </a:r>
            <a:endParaRPr lang="en-US" altLang="zh-CN" sz="2900" dirty="0" smtClean="0">
              <a:solidFill>
                <a:srgbClr val="000000"/>
              </a:solidFill>
              <a:latin typeface="Times New Roman"/>
            </a:endParaRPr>
          </a:p>
          <a:p>
            <a:pPr defTabSz="820391">
              <a:lnSpc>
                <a:spcPts val="3353"/>
              </a:lnSpc>
              <a:tabLst>
                <a:tab pos="307646" algn="l"/>
                <a:tab pos="2358623" algn="l"/>
              </a:tabLst>
              <a:defRPr/>
            </a:pPr>
            <a:r>
              <a:rPr lang="zh-CN" altLang="en-US" sz="2900" dirty="0" smtClean="0">
                <a:solidFill>
                  <a:srgbClr val="000000"/>
                </a:solidFill>
                <a:latin typeface="Times New Roman"/>
              </a:rPr>
              <a:t>   的评分</a:t>
            </a:r>
            <a:endParaRPr lang="en-US" altLang="zh-CN" sz="2900" dirty="0" smtClean="0">
              <a:solidFill>
                <a:srgbClr val="000000"/>
              </a:solidFill>
              <a:latin typeface="微软雅黑"/>
            </a:endParaRPr>
          </a:p>
          <a:p>
            <a:pPr defTabSz="820391">
              <a:lnSpc>
                <a:spcPts val="3353"/>
              </a:lnSpc>
              <a:tabLst>
                <a:tab pos="307646"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预测评分值由多次随机游走</a:t>
            </a:r>
            <a:r>
              <a:rPr lang="zh-CN" altLang="en-US" sz="2900" dirty="0" smtClean="0">
                <a:solidFill>
                  <a:srgbClr val="000000"/>
                </a:solidFill>
                <a:latin typeface="微软雅黑"/>
              </a:rPr>
              <a:t>返回的多个评分聚</a:t>
            </a:r>
            <a:endParaRPr lang="en-US" altLang="zh-CN" sz="2900" dirty="0" smtClean="0">
              <a:solidFill>
                <a:srgbClr val="000000"/>
              </a:solidFill>
              <a:latin typeface="微软雅黑"/>
            </a:endParaRPr>
          </a:p>
          <a:p>
            <a:pPr defTabSz="820391">
              <a:lnSpc>
                <a:spcPts val="3353"/>
              </a:lnSpc>
              <a:tabLst>
                <a:tab pos="307646" algn="l"/>
                <a:tab pos="2358623" algn="l"/>
              </a:tabLst>
              <a:defRPr/>
            </a:pPr>
            <a:r>
              <a:rPr lang="zh-CN" altLang="en-US" sz="2900" dirty="0" smtClean="0">
                <a:solidFill>
                  <a:srgbClr val="000000"/>
                </a:solidFill>
                <a:latin typeface="微软雅黑"/>
              </a:rPr>
              <a:t>  集而成</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550D7884-06EE-4B20-A063-548C8F5B9EC1}"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2738.tmp"/>
          <p:cNvPicPr>
            <a:picLocks/>
          </p:cNvPicPr>
          <p:nvPr/>
        </p:nvPicPr>
        <p:blipFill>
          <a:blip r:embed="rId2" cstate="print"/>
          <a:stretch>
            <a:fillRect/>
          </a:stretch>
        </p:blipFill>
        <p:spPr>
          <a:xfrm>
            <a:off x="4756727" y="2398059"/>
            <a:ext cx="3382818" cy="1680882"/>
          </a:xfrm>
          <a:prstGeom prst="rect">
            <a:avLst/>
          </a:prstGeom>
        </p:spPr>
      </p:pic>
      <p:sp>
        <p:nvSpPr>
          <p:cNvPr id="8" name="TextBox 7"/>
          <p:cNvSpPr txBox="1"/>
          <p:nvPr/>
        </p:nvSpPr>
        <p:spPr>
          <a:xfrm>
            <a:off x="914383" y="961277"/>
            <a:ext cx="8196154" cy="4783361"/>
          </a:xfrm>
          <a:prstGeom prst="rect">
            <a:avLst/>
          </a:prstGeom>
          <a:noFill/>
        </p:spPr>
        <p:txBody>
          <a:bodyPr vert="horz" wrap="none" lIns="0" tIns="0" rIns="0" bIns="0" rtlCol="0">
            <a:spAutoFit/>
          </a:bodyPr>
          <a:lstStyle/>
          <a:p>
            <a:pPr defTabSz="820391">
              <a:lnSpc>
                <a:spcPts val="3538"/>
              </a:lnSpc>
              <a:tabLst>
                <a:tab pos="410195" algn="l"/>
                <a:tab pos="660870" algn="l"/>
                <a:tab pos="2358623" algn="l"/>
              </a:tabLst>
              <a:defRPr/>
            </a:pPr>
            <a:r>
              <a:rPr lang="en-US" altLang="zh-CN" dirty="0" smtClean="0"/>
              <a:t>			</a:t>
            </a:r>
            <a:r>
              <a:rPr lang="en-US" altLang="zh-CN" sz="4000" dirty="0" err="1" smtClean="0">
                <a:solidFill>
                  <a:srgbClr val="000000"/>
                </a:solidFill>
                <a:latin typeface="微软雅黑"/>
              </a:rPr>
              <a:t>TrustWalker</a:t>
            </a:r>
            <a:endParaRPr lang="en-US" altLang="zh-CN" sz="40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40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40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40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4000" dirty="0" smtClean="0">
              <a:solidFill>
                <a:srgbClr val="000000"/>
              </a:solidFill>
              <a:latin typeface="微软雅黑"/>
            </a:endParaRPr>
          </a:p>
          <a:p>
            <a:pPr defTabSz="820391">
              <a:lnSpc>
                <a:spcPts val="3774"/>
              </a:lnSpc>
              <a:tabLst>
                <a:tab pos="410195" algn="l"/>
                <a:tab pos="660870"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每次随机游走都从目标用户</a:t>
            </a:r>
            <a:r>
              <a:rPr lang="en-US" altLang="zh-CN" sz="2900" dirty="0" smtClean="0">
                <a:solidFill>
                  <a:srgbClr val="0070C0"/>
                </a:solidFill>
                <a:latin typeface="微软雅黑"/>
              </a:rPr>
              <a:t>u</a:t>
            </a:r>
            <a:r>
              <a:rPr lang="en-US" altLang="zh-CN" sz="1900" dirty="0" smtClean="0">
                <a:solidFill>
                  <a:srgbClr val="0070C0"/>
                </a:solidFill>
                <a:latin typeface="微软雅黑"/>
              </a:rPr>
              <a:t>0</a:t>
            </a:r>
            <a:r>
              <a:rPr lang="zh-CN" altLang="en-US" sz="2900" dirty="0" smtClean="0">
                <a:solidFill>
                  <a:srgbClr val="000000"/>
                </a:solidFill>
                <a:latin typeface="微软雅黑"/>
              </a:rPr>
              <a:t>开始</a:t>
            </a: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2978"/>
              </a:lnSpc>
              <a:tabLst>
                <a:tab pos="410195" algn="l"/>
                <a:tab pos="660870" algn="l"/>
                <a:tab pos="2358623"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假设第</a:t>
            </a:r>
            <a:r>
              <a:rPr lang="en-US" altLang="zh-CN" sz="2900" dirty="0" smtClean="0">
                <a:solidFill>
                  <a:srgbClr val="000000"/>
                </a:solidFill>
                <a:latin typeface="微软雅黑"/>
              </a:rPr>
              <a:t>k</a:t>
            </a:r>
            <a:r>
              <a:rPr lang="zh-CN" altLang="en-US" sz="2900" dirty="0" smtClean="0">
                <a:solidFill>
                  <a:srgbClr val="000000"/>
                </a:solidFill>
                <a:latin typeface="微软雅黑"/>
              </a:rPr>
              <a:t>步时</a:t>
            </a:r>
            <a:r>
              <a:rPr lang="en-US" altLang="zh-CN" sz="2900" dirty="0" smtClean="0">
                <a:solidFill>
                  <a:srgbClr val="000000"/>
                </a:solidFill>
                <a:latin typeface="微软雅黑"/>
              </a:rPr>
              <a:t>, </a:t>
            </a:r>
            <a:r>
              <a:rPr lang="zh-CN" altLang="en-US" sz="2900" dirty="0" smtClean="0">
                <a:solidFill>
                  <a:srgbClr val="000000"/>
                </a:solidFill>
                <a:latin typeface="微软雅黑"/>
              </a:rPr>
              <a:t>到达</a:t>
            </a:r>
            <a:r>
              <a:rPr lang="en-US" altLang="zh-CN" sz="2900" dirty="0" smtClean="0">
                <a:solidFill>
                  <a:srgbClr val="0070C0"/>
                </a:solidFill>
                <a:latin typeface="微软雅黑"/>
              </a:rPr>
              <a:t>u</a:t>
            </a:r>
            <a:r>
              <a:rPr lang="en-US" altLang="zh-CN" sz="2900" dirty="0" smtClean="0">
                <a:solidFill>
                  <a:srgbClr val="000000"/>
                </a:solidFill>
                <a:latin typeface="微软雅黑"/>
              </a:rPr>
              <a:t>:</a:t>
            </a:r>
          </a:p>
          <a:p>
            <a:pPr defTabSz="820391">
              <a:lnSpc>
                <a:spcPts val="897"/>
              </a:lnSpc>
              <a:tabLst>
                <a:tab pos="410195" algn="l"/>
                <a:tab pos="660870" algn="l"/>
                <a:tab pos="2358623" algn="l"/>
              </a:tabLst>
              <a:defRPr/>
            </a:pPr>
            <a:endParaRPr lang="en-US" altLang="zh-CN" sz="2900" dirty="0" smtClean="0">
              <a:solidFill>
                <a:srgbClr val="000000"/>
              </a:solidFill>
              <a:latin typeface="微软雅黑"/>
            </a:endParaRPr>
          </a:p>
          <a:p>
            <a:pPr defTabSz="820391">
              <a:lnSpc>
                <a:spcPts val="3127"/>
              </a:lnSpc>
              <a:tabLst>
                <a:tab pos="410195" algn="l"/>
                <a:tab pos="660870" algn="l"/>
                <a:tab pos="2358623"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如果</a:t>
            </a:r>
            <a:r>
              <a:rPr lang="en-US" altLang="zh-CN" sz="2500" dirty="0" smtClean="0">
                <a:solidFill>
                  <a:srgbClr val="000000"/>
                </a:solidFill>
                <a:latin typeface="微软雅黑"/>
              </a:rPr>
              <a:t>u</a:t>
            </a:r>
            <a:r>
              <a:rPr lang="zh-CN" altLang="en-US" sz="2500" dirty="0" smtClean="0">
                <a:solidFill>
                  <a:srgbClr val="000000"/>
                </a:solidFill>
                <a:latin typeface="微软雅黑"/>
              </a:rPr>
              <a:t>对</a:t>
            </a:r>
            <a:r>
              <a:rPr lang="en-US" altLang="zh-CN" sz="2500" dirty="0" err="1" smtClean="0">
                <a:solidFill>
                  <a:srgbClr val="000000"/>
                </a:solidFill>
                <a:latin typeface="微软雅黑"/>
              </a:rPr>
              <a:t>i</a:t>
            </a:r>
            <a:r>
              <a:rPr lang="zh-CN" altLang="en-US" sz="2500" dirty="0" smtClean="0">
                <a:solidFill>
                  <a:srgbClr val="000000"/>
                </a:solidFill>
                <a:latin typeface="微软雅黑"/>
              </a:rPr>
              <a:t>进行过评分</a:t>
            </a:r>
            <a:r>
              <a:rPr lang="en-US" altLang="zh-CN" sz="2500" dirty="0" smtClean="0">
                <a:solidFill>
                  <a:srgbClr val="000000"/>
                </a:solidFill>
                <a:latin typeface="微软雅黑"/>
              </a:rPr>
              <a:t>, </a:t>
            </a:r>
            <a:r>
              <a:rPr lang="zh-CN" altLang="en-US" sz="2500" dirty="0" smtClean="0">
                <a:solidFill>
                  <a:srgbClr val="000000"/>
                </a:solidFill>
                <a:latin typeface="微软雅黑"/>
              </a:rPr>
              <a:t>则返回</a:t>
            </a:r>
            <a:r>
              <a:rPr lang="en-US" altLang="zh-CN" sz="2500" dirty="0" err="1" smtClean="0">
                <a:solidFill>
                  <a:srgbClr val="000000"/>
                </a:solidFill>
                <a:latin typeface="微软雅黑"/>
              </a:rPr>
              <a:t>r</a:t>
            </a:r>
            <a:r>
              <a:rPr lang="en-US" altLang="zh-CN" sz="1700" dirty="0" err="1" smtClean="0">
                <a:solidFill>
                  <a:srgbClr val="000000"/>
                </a:solidFill>
                <a:latin typeface="微软雅黑"/>
              </a:rPr>
              <a:t>u,i</a:t>
            </a:r>
            <a:endParaRPr lang="en-US" altLang="zh-CN" sz="2500" dirty="0" smtClean="0">
              <a:solidFill>
                <a:srgbClr val="000000"/>
              </a:solidFill>
              <a:latin typeface="微软雅黑"/>
            </a:endParaRPr>
          </a:p>
          <a:p>
            <a:pPr defTabSz="820391">
              <a:lnSpc>
                <a:spcPts val="3627"/>
              </a:lnSpc>
              <a:tabLst>
                <a:tab pos="410195" algn="l"/>
                <a:tab pos="660870" algn="l"/>
                <a:tab pos="2358623"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否则，以</a:t>
            </a:r>
            <a:r>
              <a:rPr lang="en-US" altLang="zh-CN" sz="2500" dirty="0" err="1" smtClean="0">
                <a:solidFill>
                  <a:srgbClr val="000000"/>
                </a:solidFill>
                <a:latin typeface="微软雅黑"/>
              </a:rPr>
              <a:t>Φ</a:t>
            </a:r>
            <a:r>
              <a:rPr lang="en-US" altLang="zh-CN" sz="1700" dirty="0" err="1" smtClean="0">
                <a:solidFill>
                  <a:srgbClr val="000000"/>
                </a:solidFill>
                <a:latin typeface="微软雅黑"/>
              </a:rPr>
              <a:t>u,i,k</a:t>
            </a:r>
            <a:r>
              <a:rPr lang="en-US" altLang="zh-CN" sz="1700" dirty="0" smtClean="0">
                <a:solidFill>
                  <a:srgbClr val="000000"/>
                </a:solidFill>
                <a:latin typeface="微软雅黑"/>
              </a:rPr>
              <a:t> </a:t>
            </a:r>
            <a:r>
              <a:rPr lang="zh-CN" altLang="en-US" sz="2500" dirty="0" smtClean="0">
                <a:solidFill>
                  <a:srgbClr val="000000"/>
                </a:solidFill>
                <a:latin typeface="Times New Roman"/>
              </a:rPr>
              <a:t>的概率</a:t>
            </a:r>
            <a:r>
              <a:rPr lang="en-US" altLang="zh-CN" sz="2500" dirty="0" smtClean="0">
                <a:solidFill>
                  <a:srgbClr val="000000"/>
                </a:solidFill>
                <a:latin typeface="微软雅黑"/>
              </a:rPr>
              <a:t>, </a:t>
            </a:r>
            <a:r>
              <a:rPr lang="zh-CN" altLang="en-US" sz="2500" dirty="0" smtClean="0">
                <a:solidFill>
                  <a:srgbClr val="000000"/>
                </a:solidFill>
                <a:latin typeface="微软雅黑"/>
              </a:rPr>
              <a:t>停止随机游走</a:t>
            </a:r>
            <a:r>
              <a:rPr lang="en-US" altLang="zh-CN" sz="2500" dirty="0" smtClean="0">
                <a:solidFill>
                  <a:srgbClr val="000000"/>
                </a:solidFill>
                <a:latin typeface="微软雅黑"/>
              </a:rPr>
              <a:t>, </a:t>
            </a:r>
            <a:r>
              <a:rPr lang="zh-CN" altLang="en-US" sz="2500" dirty="0" smtClean="0">
                <a:solidFill>
                  <a:srgbClr val="000000"/>
                </a:solidFill>
                <a:latin typeface="微软雅黑"/>
              </a:rPr>
              <a:t>随机地选择</a:t>
            </a:r>
            <a:r>
              <a:rPr lang="en-US" altLang="zh-CN" sz="2500" dirty="0" smtClean="0">
                <a:solidFill>
                  <a:srgbClr val="0070C0"/>
                </a:solidFill>
                <a:latin typeface="微软雅黑"/>
              </a:rPr>
              <a:t>u </a:t>
            </a:r>
            <a:endParaRPr lang="en-US" altLang="zh-CN" sz="2500" dirty="0" smtClean="0">
              <a:solidFill>
                <a:srgbClr val="000000"/>
              </a:solidFill>
              <a:latin typeface="微软雅黑"/>
            </a:endParaRPr>
          </a:p>
          <a:p>
            <a:pPr defTabSz="820391">
              <a:lnSpc>
                <a:spcPts val="3013"/>
              </a:lnSpc>
              <a:tabLst>
                <a:tab pos="410195" algn="l"/>
                <a:tab pos="660870" algn="l"/>
                <a:tab pos="2358623" algn="l"/>
              </a:tabLst>
              <a:defRPr/>
            </a:pPr>
            <a:r>
              <a:rPr lang="en-US" altLang="zh-CN" sz="2500" dirty="0" smtClean="0">
                <a:solidFill>
                  <a:srgbClr val="000000"/>
                </a:solidFill>
                <a:latin typeface="微软雅黑"/>
              </a:rPr>
              <a:t>		</a:t>
            </a:r>
            <a:r>
              <a:rPr lang="zh-CN" altLang="en-US" sz="2500" dirty="0" smtClean="0">
                <a:solidFill>
                  <a:srgbClr val="000000"/>
                </a:solidFill>
                <a:latin typeface="微软雅黑"/>
              </a:rPr>
              <a:t>对某物品</a:t>
            </a:r>
            <a:r>
              <a:rPr lang="en-US" altLang="zh-CN" sz="2500" dirty="0" smtClean="0">
                <a:solidFill>
                  <a:srgbClr val="0070C0"/>
                </a:solidFill>
                <a:latin typeface="微软雅黑"/>
              </a:rPr>
              <a:t>j</a:t>
            </a:r>
            <a:r>
              <a:rPr lang="zh-CN" altLang="en-US" sz="2500" dirty="0" smtClean="0">
                <a:solidFill>
                  <a:srgbClr val="000000"/>
                </a:solidFill>
                <a:latin typeface="Times New Roman"/>
              </a:rPr>
              <a:t>的评分</a:t>
            </a:r>
            <a:r>
              <a:rPr lang="en-US" altLang="zh-CN" sz="2500" dirty="0" err="1" smtClean="0">
                <a:solidFill>
                  <a:srgbClr val="000000"/>
                </a:solidFill>
                <a:latin typeface="微软雅黑"/>
              </a:rPr>
              <a:t>r</a:t>
            </a:r>
            <a:r>
              <a:rPr lang="en-US" altLang="zh-CN" sz="1700" dirty="0" err="1" smtClean="0">
                <a:solidFill>
                  <a:srgbClr val="000000"/>
                </a:solidFill>
                <a:latin typeface="微软雅黑"/>
              </a:rPr>
              <a:t>u,j</a:t>
            </a:r>
            <a:r>
              <a:rPr lang="en-US" altLang="zh-CN" sz="1700" dirty="0" smtClean="0">
                <a:solidFill>
                  <a:srgbClr val="000000"/>
                </a:solidFill>
                <a:latin typeface="微软雅黑"/>
              </a:rPr>
              <a:t> </a:t>
            </a:r>
            <a:r>
              <a:rPr lang="zh-CN" altLang="en-US" sz="2500" dirty="0" smtClean="0">
                <a:solidFill>
                  <a:srgbClr val="000000"/>
                </a:solidFill>
                <a:latin typeface="微软雅黑"/>
              </a:rPr>
              <a:t>返回。或者，以</a:t>
            </a:r>
            <a:r>
              <a:rPr lang="en-US" altLang="zh-CN" sz="2500" dirty="0" smtClean="0">
                <a:solidFill>
                  <a:srgbClr val="000000"/>
                </a:solidFill>
                <a:latin typeface="微软雅黑"/>
              </a:rPr>
              <a:t>1- </a:t>
            </a:r>
            <a:r>
              <a:rPr lang="en-US" altLang="zh-CN" sz="2500" dirty="0" err="1" smtClean="0">
                <a:solidFill>
                  <a:srgbClr val="000000"/>
                </a:solidFill>
                <a:latin typeface="微软雅黑"/>
              </a:rPr>
              <a:t>Φ</a:t>
            </a:r>
            <a:r>
              <a:rPr lang="en-US" altLang="zh-CN" sz="1700" dirty="0" err="1" smtClean="0">
                <a:solidFill>
                  <a:srgbClr val="000000"/>
                </a:solidFill>
                <a:latin typeface="微软雅黑"/>
              </a:rPr>
              <a:t>u,i,k</a:t>
            </a:r>
            <a:r>
              <a:rPr lang="en-US" altLang="zh-CN" sz="1700" dirty="0" smtClean="0">
                <a:solidFill>
                  <a:srgbClr val="000000"/>
                </a:solidFill>
                <a:latin typeface="微软雅黑"/>
              </a:rPr>
              <a:t> </a:t>
            </a:r>
            <a:r>
              <a:rPr lang="zh-CN" altLang="en-US" sz="2500" dirty="0" smtClean="0">
                <a:solidFill>
                  <a:srgbClr val="000000"/>
                </a:solidFill>
                <a:latin typeface="微软雅黑"/>
              </a:rPr>
              <a:t>的概率，</a:t>
            </a:r>
            <a:endParaRPr lang="en-US" altLang="zh-CN" sz="2500" dirty="0" smtClean="0">
              <a:solidFill>
                <a:srgbClr val="000000"/>
              </a:solidFill>
              <a:latin typeface="微软雅黑"/>
            </a:endParaRPr>
          </a:p>
          <a:p>
            <a:pPr defTabSz="820391">
              <a:lnSpc>
                <a:spcPts val="3013"/>
              </a:lnSpc>
              <a:tabLst>
                <a:tab pos="410195" algn="l"/>
                <a:tab pos="660870" algn="l"/>
                <a:tab pos="2358623" algn="l"/>
              </a:tabLst>
              <a:defRPr/>
            </a:pPr>
            <a:r>
              <a:rPr lang="zh-CN" altLang="en-US" sz="2500" dirty="0" smtClean="0">
                <a:solidFill>
                  <a:srgbClr val="000000"/>
                </a:solidFill>
                <a:latin typeface="微软雅黑"/>
              </a:rPr>
              <a:t>       继续游走到</a:t>
            </a:r>
            <a:r>
              <a:rPr lang="en-US" altLang="zh-CN" sz="2500" dirty="0" smtClean="0">
                <a:solidFill>
                  <a:srgbClr val="0070C0"/>
                </a:solidFill>
                <a:latin typeface="微软雅黑"/>
              </a:rPr>
              <a:t>u</a:t>
            </a:r>
            <a:r>
              <a:rPr lang="zh-CN" altLang="en-US" sz="2500" dirty="0" smtClean="0">
                <a:solidFill>
                  <a:srgbClr val="000000"/>
                </a:solidFill>
                <a:latin typeface="微软雅黑"/>
              </a:rPr>
              <a:t>的某个直接邻居</a:t>
            </a:r>
            <a:endParaRPr lang="zh-CN" altLang="en-US" sz="2500" dirty="0">
              <a:solidFill>
                <a:srgbClr val="000000"/>
              </a:solidFill>
              <a:latin typeface="微软雅黑"/>
            </a:endParaRPr>
          </a:p>
        </p:txBody>
      </p:sp>
      <p:sp>
        <p:nvSpPr>
          <p:cNvPr id="6" name="日期占位符 5"/>
          <p:cNvSpPr>
            <a:spLocks noGrp="1"/>
          </p:cNvSpPr>
          <p:nvPr>
            <p:ph type="dt" sz="half" idx="10"/>
          </p:nvPr>
        </p:nvSpPr>
        <p:spPr/>
        <p:txBody>
          <a:bodyPr/>
          <a:lstStyle/>
          <a:p>
            <a:fld id="{A28BDF9A-E8CF-47E1-A7D5-DC7E78E8AE36}"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4E03.tmp"/>
          <p:cNvPicPr>
            <a:picLocks/>
          </p:cNvPicPr>
          <p:nvPr/>
        </p:nvPicPr>
        <p:blipFill>
          <a:blip r:embed="rId2" cstate="print"/>
          <a:stretch>
            <a:fillRect/>
          </a:stretch>
        </p:blipFill>
        <p:spPr>
          <a:xfrm>
            <a:off x="3221182" y="3350559"/>
            <a:ext cx="1824182" cy="425824"/>
          </a:xfrm>
          <a:prstGeom prst="rect">
            <a:avLst/>
          </a:prstGeom>
        </p:spPr>
      </p:pic>
      <p:pic>
        <p:nvPicPr>
          <p:cNvPr id="6" name="图片 5" descr="ws_4E13.tmp"/>
          <p:cNvPicPr>
            <a:picLocks/>
          </p:cNvPicPr>
          <p:nvPr/>
        </p:nvPicPr>
        <p:blipFill>
          <a:blip r:embed="rId3" cstate="print"/>
          <a:stretch>
            <a:fillRect/>
          </a:stretch>
        </p:blipFill>
        <p:spPr>
          <a:xfrm>
            <a:off x="3186547" y="4437529"/>
            <a:ext cx="1893455" cy="425824"/>
          </a:xfrm>
          <a:prstGeom prst="rect">
            <a:avLst/>
          </a:prstGeom>
        </p:spPr>
      </p:pic>
      <p:pic>
        <p:nvPicPr>
          <p:cNvPr id="7" name="图片 6" descr="ws_4E24.tmp"/>
          <p:cNvPicPr>
            <a:picLocks/>
          </p:cNvPicPr>
          <p:nvPr/>
        </p:nvPicPr>
        <p:blipFill>
          <a:blip r:embed="rId4" cstate="print"/>
          <a:stretch>
            <a:fillRect/>
          </a:stretch>
        </p:blipFill>
        <p:spPr>
          <a:xfrm>
            <a:off x="1870363" y="4941796"/>
            <a:ext cx="5172364" cy="806824"/>
          </a:xfrm>
          <a:prstGeom prst="rect">
            <a:avLst/>
          </a:prstGeom>
        </p:spPr>
      </p:pic>
      <p:sp>
        <p:nvSpPr>
          <p:cNvPr id="10" name="TextBox 9"/>
          <p:cNvSpPr txBox="1"/>
          <p:nvPr/>
        </p:nvSpPr>
        <p:spPr>
          <a:xfrm>
            <a:off x="914396" y="979268"/>
            <a:ext cx="4910062" cy="3449662"/>
          </a:xfrm>
          <a:prstGeom prst="rect">
            <a:avLst/>
          </a:prstGeom>
          <a:noFill/>
        </p:spPr>
        <p:txBody>
          <a:bodyPr vert="horz" wrap="none" lIns="0" tIns="0" rIns="0" bIns="0" rtlCol="0">
            <a:spAutoFit/>
          </a:bodyPr>
          <a:lstStyle/>
          <a:p>
            <a:pPr defTabSz="820391">
              <a:lnSpc>
                <a:spcPts val="3207"/>
              </a:lnSpc>
              <a:tabLst>
                <a:tab pos="1276164" algn="l"/>
              </a:tabLst>
              <a:defRPr/>
            </a:pPr>
            <a:r>
              <a:rPr lang="en-US" altLang="zh-CN" dirty="0" smtClean="0"/>
              <a:t>	</a:t>
            </a:r>
            <a:endParaRPr lang="en-US" altLang="zh-CN" sz="3600" dirty="0" smtClean="0">
              <a:solidFill>
                <a:srgbClr val="000000"/>
              </a:solidFill>
              <a:latin typeface="微软雅黑"/>
            </a:endParaRPr>
          </a:p>
          <a:p>
            <a:pPr defTabSz="820391">
              <a:lnSpc>
                <a:spcPts val="897"/>
              </a:lnSpc>
              <a:tabLst>
                <a:tab pos="1276164" algn="l"/>
              </a:tabLst>
              <a:defRPr/>
            </a:pPr>
            <a:endParaRPr lang="en-US" altLang="zh-CN" sz="3600" dirty="0" smtClean="0">
              <a:solidFill>
                <a:srgbClr val="000000"/>
              </a:solidFill>
              <a:latin typeface="微软雅黑"/>
            </a:endParaRPr>
          </a:p>
          <a:p>
            <a:pPr defTabSz="820391">
              <a:lnSpc>
                <a:spcPts val="897"/>
              </a:lnSpc>
              <a:tabLst>
                <a:tab pos="1276164" algn="l"/>
              </a:tabLst>
              <a:defRPr/>
            </a:pPr>
            <a:endParaRPr lang="en-US" altLang="zh-CN" sz="3600" dirty="0" smtClean="0">
              <a:solidFill>
                <a:srgbClr val="000000"/>
              </a:solidFill>
              <a:latin typeface="微软雅黑"/>
            </a:endParaRPr>
          </a:p>
          <a:p>
            <a:pPr defTabSz="820391">
              <a:lnSpc>
                <a:spcPts val="897"/>
              </a:lnSpc>
              <a:tabLst>
                <a:tab pos="1276164" algn="l"/>
              </a:tabLst>
              <a:defRPr/>
            </a:pPr>
            <a:endParaRPr lang="en-US" altLang="zh-CN" sz="3600" dirty="0" smtClean="0">
              <a:solidFill>
                <a:srgbClr val="000000"/>
              </a:solidFill>
              <a:latin typeface="微软雅黑"/>
            </a:endParaRPr>
          </a:p>
          <a:p>
            <a:pPr defTabSz="820391">
              <a:lnSpc>
                <a:spcPts val="897"/>
              </a:lnSpc>
              <a:tabLst>
                <a:tab pos="1276164" algn="l"/>
              </a:tabLst>
              <a:defRPr/>
            </a:pPr>
            <a:endParaRPr lang="en-US" altLang="zh-CN" sz="3600" dirty="0" smtClean="0">
              <a:solidFill>
                <a:srgbClr val="000000"/>
              </a:solidFill>
              <a:latin typeface="微软雅黑"/>
            </a:endParaRPr>
          </a:p>
          <a:p>
            <a:pPr defTabSz="820391">
              <a:lnSpc>
                <a:spcPts val="3528"/>
              </a:lnSpc>
              <a:tabLst>
                <a:tab pos="1276164"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矩阵分解模型</a:t>
            </a:r>
            <a:r>
              <a:rPr lang="en-US" altLang="zh-CN" sz="2200" dirty="0" smtClean="0">
                <a:solidFill>
                  <a:srgbClr val="000000"/>
                </a:solidFill>
                <a:latin typeface="微软雅黑"/>
              </a:rPr>
              <a:t>[</a:t>
            </a:r>
            <a:r>
              <a:rPr lang="en-US" altLang="zh-CN" sz="2200" dirty="0" err="1" smtClean="0">
                <a:solidFill>
                  <a:srgbClr val="000000"/>
                </a:solidFill>
                <a:latin typeface="微软雅黑"/>
              </a:rPr>
              <a:t>Koren</a:t>
            </a:r>
            <a:r>
              <a:rPr lang="en-US" altLang="zh-CN" sz="2200" dirty="0" smtClean="0">
                <a:solidFill>
                  <a:srgbClr val="000000"/>
                </a:solidFill>
                <a:latin typeface="微软雅黑"/>
              </a:rPr>
              <a:t> et al. 2009]</a:t>
            </a:r>
          </a:p>
          <a:p>
            <a:pPr defTabSz="820391">
              <a:lnSpc>
                <a:spcPts val="897"/>
              </a:lnSpc>
              <a:tabLst>
                <a:tab pos="1276164" algn="l"/>
              </a:tabLst>
              <a:defRPr/>
            </a:pPr>
            <a:endParaRPr lang="en-US" altLang="zh-CN" sz="2200" dirty="0" smtClean="0">
              <a:solidFill>
                <a:srgbClr val="000000"/>
              </a:solidFill>
              <a:latin typeface="微软雅黑"/>
            </a:endParaRPr>
          </a:p>
          <a:p>
            <a:pPr defTabSz="820391">
              <a:lnSpc>
                <a:spcPts val="3789"/>
              </a:lnSpc>
              <a:tabLst>
                <a:tab pos="1276164"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Observed ratings </a:t>
            </a:r>
            <a:r>
              <a:rPr lang="en-US" altLang="zh-CN" sz="2600" i="1" dirty="0" err="1" smtClean="0">
                <a:solidFill>
                  <a:srgbClr val="000000"/>
                </a:solidFill>
                <a:latin typeface="微软雅黑"/>
              </a:rPr>
              <a:t>R</a:t>
            </a:r>
            <a:r>
              <a:rPr lang="en-US" altLang="zh-CN" sz="1500" i="1" dirty="0" err="1" smtClean="0">
                <a:solidFill>
                  <a:srgbClr val="000000"/>
                </a:solidFill>
                <a:latin typeface="微软雅黑"/>
              </a:rPr>
              <a:t>u</a:t>
            </a:r>
            <a:r>
              <a:rPr lang="en-US" altLang="zh-CN" sz="1500" i="1" dirty="0" smtClean="0">
                <a:solidFill>
                  <a:srgbClr val="000000"/>
                </a:solidFill>
                <a:latin typeface="微软雅黑"/>
              </a:rPr>
              <a:t> </a:t>
            </a:r>
            <a:r>
              <a:rPr lang="en-US" altLang="zh-CN" sz="1500" dirty="0" smtClean="0">
                <a:solidFill>
                  <a:srgbClr val="000000"/>
                </a:solidFill>
                <a:latin typeface="Times New Roman"/>
              </a:rPr>
              <a:t>,</a:t>
            </a:r>
            <a:r>
              <a:rPr lang="en-US" altLang="zh-CN" sz="1500" i="1" dirty="0" err="1" smtClean="0">
                <a:solidFill>
                  <a:srgbClr val="000000"/>
                </a:solidFill>
                <a:latin typeface="微软雅黑"/>
              </a:rPr>
              <a:t>i</a:t>
            </a:r>
            <a:endParaRPr lang="en-US" altLang="zh-CN" sz="1500" i="1" dirty="0" smtClean="0">
              <a:solidFill>
                <a:srgbClr val="000000"/>
              </a:solidFill>
              <a:latin typeface="微软雅黑"/>
            </a:endParaRPr>
          </a:p>
          <a:p>
            <a:pPr defTabSz="820391">
              <a:lnSpc>
                <a:spcPts val="3573"/>
              </a:lnSpc>
              <a:tabLst>
                <a:tab pos="1276164"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Latent factors for users</a:t>
            </a:r>
          </a:p>
          <a:p>
            <a:pPr defTabSz="820391">
              <a:lnSpc>
                <a:spcPts val="897"/>
              </a:lnSpc>
              <a:tabLst>
                <a:tab pos="1276164" algn="l"/>
              </a:tabLst>
              <a:defRPr/>
            </a:pPr>
            <a:endParaRPr lang="en-US" altLang="zh-CN" sz="2900" dirty="0" smtClean="0">
              <a:solidFill>
                <a:srgbClr val="000000"/>
              </a:solidFill>
              <a:latin typeface="微软雅黑"/>
            </a:endParaRPr>
          </a:p>
          <a:p>
            <a:pPr defTabSz="820391">
              <a:lnSpc>
                <a:spcPts val="897"/>
              </a:lnSpc>
              <a:tabLst>
                <a:tab pos="1276164" algn="l"/>
              </a:tabLst>
              <a:defRPr/>
            </a:pPr>
            <a:endParaRPr lang="en-US" altLang="zh-CN" sz="2900" dirty="0" smtClean="0">
              <a:solidFill>
                <a:srgbClr val="000000"/>
              </a:solidFill>
              <a:latin typeface="微软雅黑"/>
            </a:endParaRPr>
          </a:p>
          <a:p>
            <a:pPr defTabSz="820391">
              <a:lnSpc>
                <a:spcPts val="897"/>
              </a:lnSpc>
              <a:tabLst>
                <a:tab pos="1276164" algn="l"/>
              </a:tabLst>
              <a:defRPr/>
            </a:pPr>
            <a:endParaRPr lang="en-US" altLang="zh-CN" sz="2900" dirty="0" smtClean="0">
              <a:solidFill>
                <a:srgbClr val="000000"/>
              </a:solidFill>
              <a:latin typeface="微软雅黑"/>
            </a:endParaRPr>
          </a:p>
          <a:p>
            <a:pPr defTabSz="820391">
              <a:lnSpc>
                <a:spcPts val="897"/>
              </a:lnSpc>
              <a:tabLst>
                <a:tab pos="1276164" algn="l"/>
              </a:tabLst>
              <a:defRPr/>
            </a:pPr>
            <a:endParaRPr lang="en-US" altLang="zh-CN" sz="2900" dirty="0" smtClean="0">
              <a:solidFill>
                <a:srgbClr val="000000"/>
              </a:solidFill>
              <a:latin typeface="微软雅黑"/>
            </a:endParaRPr>
          </a:p>
          <a:p>
            <a:pPr defTabSz="820391">
              <a:lnSpc>
                <a:spcPts val="897"/>
              </a:lnSpc>
              <a:tabLst>
                <a:tab pos="1276164" algn="l"/>
              </a:tabLst>
              <a:defRPr/>
            </a:pPr>
            <a:endParaRPr lang="en-US" altLang="zh-CN" sz="2900" dirty="0" smtClean="0">
              <a:solidFill>
                <a:srgbClr val="000000"/>
              </a:solidFill>
              <a:latin typeface="微软雅黑"/>
            </a:endParaRPr>
          </a:p>
          <a:p>
            <a:pPr defTabSz="820391">
              <a:lnSpc>
                <a:spcPts val="897"/>
              </a:lnSpc>
              <a:tabLst>
                <a:tab pos="1276164" algn="l"/>
              </a:tabLst>
              <a:defRPr/>
            </a:pPr>
            <a:endParaRPr lang="en-US" altLang="zh-CN" sz="2900" dirty="0" smtClean="0">
              <a:solidFill>
                <a:srgbClr val="000000"/>
              </a:solidFill>
              <a:latin typeface="微软雅黑"/>
            </a:endParaRPr>
          </a:p>
          <a:p>
            <a:pPr defTabSz="820391">
              <a:lnSpc>
                <a:spcPts val="2865"/>
              </a:lnSpc>
              <a:tabLst>
                <a:tab pos="1276164"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Latent factors for items</a:t>
            </a:r>
            <a:endParaRPr lang="zh-CN" altLang="en-US" sz="2900" dirty="0">
              <a:solidFill>
                <a:srgbClr val="000000"/>
              </a:solidFill>
              <a:latin typeface="微软雅黑"/>
            </a:endParaRPr>
          </a:p>
        </p:txBody>
      </p:sp>
      <p:sp>
        <p:nvSpPr>
          <p:cNvPr id="8" name="矩形 7"/>
          <p:cNvSpPr/>
          <p:nvPr/>
        </p:nvSpPr>
        <p:spPr>
          <a:xfrm>
            <a:off x="2236767" y="908720"/>
            <a:ext cx="3775393" cy="707886"/>
          </a:xfrm>
          <a:prstGeom prst="rect">
            <a:avLst/>
          </a:prstGeom>
        </p:spPr>
        <p:txBody>
          <a:bodyPr wrap="none">
            <a:spAutoFit/>
          </a:bodyPr>
          <a:lstStyle/>
          <a:p>
            <a:r>
              <a:rPr lang="zh-CN" altLang="en-US" sz="4000" dirty="0" smtClean="0">
                <a:solidFill>
                  <a:srgbClr val="000000"/>
                </a:solidFill>
                <a:latin typeface="Times New Roman"/>
              </a:rPr>
              <a:t>基于模型的方法</a:t>
            </a:r>
            <a:endParaRPr lang="zh-CN" altLang="en-US" sz="4000" dirty="0"/>
          </a:p>
        </p:txBody>
      </p:sp>
      <p:sp>
        <p:nvSpPr>
          <p:cNvPr id="9" name="日期占位符 8"/>
          <p:cNvSpPr>
            <a:spLocks noGrp="1"/>
          </p:cNvSpPr>
          <p:nvPr>
            <p:ph type="dt" sz="half" idx="10"/>
          </p:nvPr>
        </p:nvSpPr>
        <p:spPr/>
        <p:txBody>
          <a:bodyPr/>
          <a:lstStyle/>
          <a:p>
            <a:fld id="{12D43C50-93B7-4E7E-8CA9-FB6EF6299B5C}" type="datetime1">
              <a:rPr lang="zh-CN" altLang="en-US" smtClean="0"/>
              <a:pPr/>
              <a:t>2018/5/16</a:t>
            </a:fld>
            <a:endParaRPr lang="zh-CN" altLang="en-US"/>
          </a:p>
        </p:txBody>
      </p:sp>
      <p:sp>
        <p:nvSpPr>
          <p:cNvPr id="11" name="灯片编号占位符 10"/>
          <p:cNvSpPr>
            <a:spLocks noGrp="1"/>
          </p:cNvSpPr>
          <p:nvPr>
            <p:ph type="sldNum" sz="quarter" idx="12"/>
          </p:nvPr>
        </p:nvSpPr>
        <p:spPr/>
        <p:txBody>
          <a:bodyPr/>
          <a:lstStyle/>
          <a:p>
            <a:fld id="{6B8C3EBF-BD46-41DF-818D-366A09B431BB}" type="slidenum">
              <a:rPr lang="zh-CN" altLang="en-US" smtClean="0"/>
              <a:pPr/>
              <a:t>57</a:t>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13" name="图片 12" descr="ws_5528.tmp"/>
          <p:cNvPicPr>
            <a:picLocks/>
          </p:cNvPicPr>
          <p:nvPr/>
        </p:nvPicPr>
        <p:blipFill>
          <a:blip r:embed="rId2" cstate="print"/>
          <a:stretch>
            <a:fillRect/>
          </a:stretch>
        </p:blipFill>
        <p:spPr>
          <a:xfrm>
            <a:off x="3313545" y="1826559"/>
            <a:ext cx="2078182" cy="2879912"/>
          </a:xfrm>
          <a:prstGeom prst="rect">
            <a:avLst/>
          </a:prstGeom>
        </p:spPr>
      </p:pic>
      <p:sp>
        <p:nvSpPr>
          <p:cNvPr id="16" name="TextBox 15"/>
          <p:cNvSpPr txBox="1"/>
          <p:nvPr/>
        </p:nvSpPr>
        <p:spPr>
          <a:xfrm>
            <a:off x="914400" y="979268"/>
            <a:ext cx="6842835" cy="4783361"/>
          </a:xfrm>
          <a:prstGeom prst="rect">
            <a:avLst/>
          </a:prstGeom>
          <a:noFill/>
        </p:spPr>
        <p:txBody>
          <a:bodyPr vert="horz" wrap="none" lIns="0" tIns="0" rIns="0" bIns="0" rtlCol="0">
            <a:spAutoFit/>
          </a:bodyPr>
          <a:lstStyle/>
          <a:p>
            <a:pPr defTabSz="820391">
              <a:lnSpc>
                <a:spcPts val="3207"/>
              </a:lnSpc>
              <a:tabLst>
                <a:tab pos="307646" algn="l"/>
                <a:tab pos="546927" algn="l"/>
                <a:tab pos="1207798" algn="l"/>
                <a:tab pos="1276164" algn="l"/>
                <a:tab pos="2871367" algn="l"/>
              </a:tabLst>
              <a:defRPr/>
            </a:pPr>
            <a:r>
              <a:rPr lang="en-US" altLang="zh-CN" dirty="0" smtClean="0"/>
              <a:t>				</a:t>
            </a:r>
            <a:r>
              <a:rPr lang="en-US" altLang="zh-CN" sz="3600" dirty="0" smtClean="0">
                <a:solidFill>
                  <a:srgbClr val="000000"/>
                </a:solidFill>
                <a:latin typeface="微软雅黑"/>
              </a:rPr>
              <a:t>Model based approaches</a:t>
            </a: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3600" dirty="0" smtClean="0">
              <a:solidFill>
                <a:srgbClr val="000000"/>
              </a:solidFill>
              <a:latin typeface="微软雅黑"/>
            </a:endParaRPr>
          </a:p>
          <a:p>
            <a:pPr defTabSz="820391">
              <a:lnSpc>
                <a:spcPts val="2907"/>
              </a:lnSpc>
              <a:tabLst>
                <a:tab pos="307646" algn="l"/>
                <a:tab pos="546927" algn="l"/>
                <a:tab pos="1207798" algn="l"/>
                <a:tab pos="1276164" algn="l"/>
                <a:tab pos="2871367" algn="l"/>
              </a:tabLst>
              <a:defRPr/>
            </a:pPr>
            <a:r>
              <a:rPr lang="en-US" altLang="zh-CN" sz="3600" dirty="0" smtClean="0">
                <a:solidFill>
                  <a:srgbClr val="000000"/>
                </a:solidFill>
                <a:latin typeface="微软雅黑"/>
              </a:rPr>
              <a:t>	</a:t>
            </a:r>
            <a:r>
              <a:rPr lang="en-US" altLang="zh-CN" sz="2900" dirty="0" smtClean="0">
                <a:solidFill>
                  <a:srgbClr val="000000"/>
                </a:solidFill>
                <a:latin typeface="微软雅黑"/>
              </a:rPr>
              <a:t>Graphical</a:t>
            </a:r>
          </a:p>
          <a:p>
            <a:pPr defTabSz="820391">
              <a:lnSpc>
                <a:spcPts val="3446"/>
              </a:lnSpc>
              <a:tabLst>
                <a:tab pos="307646" algn="l"/>
                <a:tab pos="546927" algn="l"/>
                <a:tab pos="1207798" algn="l"/>
                <a:tab pos="1276164" algn="l"/>
                <a:tab pos="2871367" algn="l"/>
              </a:tabLst>
              <a:defRPr/>
            </a:pPr>
            <a:r>
              <a:rPr lang="en-US" altLang="zh-CN" sz="2900" dirty="0" smtClean="0">
                <a:solidFill>
                  <a:srgbClr val="000000"/>
                </a:solidFill>
                <a:latin typeface="微软雅黑"/>
              </a:rPr>
              <a:t>		model</a:t>
            </a: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897"/>
              </a:lnSpc>
              <a:tabLst>
                <a:tab pos="307646" algn="l"/>
                <a:tab pos="546927" algn="l"/>
                <a:tab pos="1207798" algn="l"/>
                <a:tab pos="1276164" algn="l"/>
                <a:tab pos="2871367" algn="l"/>
              </a:tabLst>
              <a:defRPr/>
            </a:pPr>
            <a:endParaRPr lang="en-US" altLang="zh-CN" sz="2900" dirty="0" smtClean="0">
              <a:solidFill>
                <a:srgbClr val="000000"/>
              </a:solidFill>
              <a:latin typeface="微软雅黑"/>
            </a:endParaRPr>
          </a:p>
          <a:p>
            <a:pPr defTabSz="820391">
              <a:lnSpc>
                <a:spcPts val="3525"/>
              </a:lnSpc>
              <a:tabLst>
                <a:tab pos="307646" algn="l"/>
                <a:tab pos="546927" algn="l"/>
                <a:tab pos="1207798" algn="l"/>
                <a:tab pos="1276164" algn="l"/>
                <a:tab pos="2871367"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Learn U, V that minimize</a:t>
            </a:r>
          </a:p>
          <a:p>
            <a:pPr defTabSz="820391">
              <a:lnSpc>
                <a:spcPts val="2590"/>
              </a:lnSpc>
              <a:tabLst>
                <a:tab pos="307646" algn="l"/>
                <a:tab pos="546927" algn="l"/>
                <a:tab pos="1207798" algn="l"/>
                <a:tab pos="1276164" algn="l"/>
                <a:tab pos="2871367" algn="l"/>
              </a:tabLst>
              <a:defRPr/>
            </a:pPr>
            <a:r>
              <a:rPr lang="en-US" altLang="zh-CN" sz="2900" dirty="0" smtClean="0">
                <a:solidFill>
                  <a:srgbClr val="000000"/>
                </a:solidFill>
                <a:latin typeface="微软雅黑"/>
              </a:rPr>
              <a:t>		</a:t>
            </a:r>
            <a:endParaRPr lang="zh-CN" altLang="en-US" sz="1500" dirty="0">
              <a:solidFill>
                <a:srgbClr val="000000"/>
              </a:solidFill>
              <a:latin typeface="Times New Roman"/>
            </a:endParaRPr>
          </a:p>
        </p:txBody>
      </p:sp>
      <p:pic>
        <p:nvPicPr>
          <p:cNvPr id="168962" name="Picture 2"/>
          <p:cNvPicPr>
            <a:picLocks noChangeAspect="1" noChangeArrowheads="1"/>
          </p:cNvPicPr>
          <p:nvPr/>
        </p:nvPicPr>
        <p:blipFill>
          <a:blip r:embed="rId3" cstate="print"/>
          <a:srcRect/>
          <a:stretch>
            <a:fillRect/>
          </a:stretch>
        </p:blipFill>
        <p:spPr bwMode="auto">
          <a:xfrm>
            <a:off x="2097883" y="5373218"/>
            <a:ext cx="4778375" cy="754063"/>
          </a:xfrm>
          <a:prstGeom prst="rect">
            <a:avLst/>
          </a:prstGeom>
          <a:noFill/>
          <a:ln w="9525">
            <a:noFill/>
            <a:miter lim="800000"/>
            <a:headEnd/>
            <a:tailEnd/>
          </a:ln>
        </p:spPr>
      </p:pic>
      <p:sp>
        <p:nvSpPr>
          <p:cNvPr id="7" name="日期占位符 6"/>
          <p:cNvSpPr>
            <a:spLocks noGrp="1"/>
          </p:cNvSpPr>
          <p:nvPr>
            <p:ph type="dt" sz="half" idx="10"/>
          </p:nvPr>
        </p:nvSpPr>
        <p:spPr/>
        <p:txBody>
          <a:bodyPr/>
          <a:lstStyle/>
          <a:p>
            <a:fld id="{CBBD6936-546E-4CC3-A128-14F2B4337726}" type="datetime1">
              <a:rPr lang="zh-CN" altLang="en-US" smtClean="0"/>
              <a:pPr/>
              <a:t>2018/5/16</a:t>
            </a:fld>
            <a:endParaRPr lang="zh-CN" altLang="en-US"/>
          </a:p>
        </p:txBody>
      </p:sp>
      <p:sp>
        <p:nvSpPr>
          <p:cNvPr id="8" name="灯片编号占位符 7"/>
          <p:cNvSpPr>
            <a:spLocks noGrp="1"/>
          </p:cNvSpPr>
          <p:nvPr>
            <p:ph type="sldNum" sz="quarter" idx="12"/>
          </p:nvPr>
        </p:nvSpPr>
        <p:spPr/>
        <p:txBody>
          <a:bodyPr/>
          <a:lstStyle/>
          <a:p>
            <a:fld id="{6B8C3EBF-BD46-41DF-818D-366A09B431BB}" type="slidenum">
              <a:rPr lang="zh-CN" altLang="en-US" smtClean="0"/>
              <a:pPr/>
              <a:t>58</a:t>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sp>
        <p:nvSpPr>
          <p:cNvPr id="3" name="任意多边形 2"/>
          <p:cNvSpPr/>
          <p:nvPr/>
        </p:nvSpPr>
        <p:spPr>
          <a:xfrm>
            <a:off x="840965" y="1683574"/>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39" tIns="41020" rIns="82039" bIns="41020" rtlCol="0" anchor="ctr"/>
          <a:lstStyle/>
          <a:p>
            <a:pPr algn="ctr"/>
            <a:endParaRPr lang="zh-CN" altLang="en-US"/>
          </a:p>
        </p:txBody>
      </p:sp>
      <p:pic>
        <p:nvPicPr>
          <p:cNvPr id="5" name="图片 4" descr="ws_5B61.tmp"/>
          <p:cNvPicPr>
            <a:picLocks/>
          </p:cNvPicPr>
          <p:nvPr/>
        </p:nvPicPr>
        <p:blipFill>
          <a:blip r:embed="rId2" cstate="print"/>
          <a:stretch>
            <a:fillRect/>
          </a:stretch>
        </p:blipFill>
        <p:spPr>
          <a:xfrm>
            <a:off x="5934364" y="2913529"/>
            <a:ext cx="2701636" cy="2308412"/>
          </a:xfrm>
          <a:prstGeom prst="rect">
            <a:avLst/>
          </a:prstGeom>
        </p:spPr>
      </p:pic>
      <p:sp>
        <p:nvSpPr>
          <p:cNvPr id="6" name="TextBox 5"/>
          <p:cNvSpPr txBox="1"/>
          <p:nvPr/>
        </p:nvSpPr>
        <p:spPr>
          <a:xfrm>
            <a:off x="8064727" y="6113179"/>
            <a:ext cx="195566" cy="145424"/>
          </a:xfrm>
          <a:prstGeom prst="rect">
            <a:avLst/>
          </a:prstGeom>
          <a:noFill/>
        </p:spPr>
        <p:txBody>
          <a:bodyPr vert="horz" wrap="none" lIns="0" tIns="0" rIns="0" bIns="0" rtlCol="0">
            <a:spAutoFit/>
          </a:bodyPr>
          <a:lstStyle/>
          <a:p>
            <a:pPr>
              <a:lnSpc>
                <a:spcPts val="1128"/>
              </a:lnSpc>
            </a:pPr>
            <a:r>
              <a:rPr lang="en-US" altLang="zh-CN" sz="1300" dirty="0" smtClean="0">
                <a:solidFill>
                  <a:srgbClr val="898989"/>
                </a:solidFill>
                <a:latin typeface="微软雅黑"/>
              </a:rPr>
              <a:t>47</a:t>
            </a:r>
            <a:endParaRPr lang="zh-CN" altLang="en-US" sz="1300" dirty="0">
              <a:solidFill>
                <a:srgbClr val="898989"/>
              </a:solidFill>
              <a:latin typeface="微软雅黑"/>
            </a:endParaRPr>
          </a:p>
        </p:txBody>
      </p:sp>
      <p:sp>
        <p:nvSpPr>
          <p:cNvPr id="7" name="TextBox 6"/>
          <p:cNvSpPr txBox="1"/>
          <p:nvPr/>
        </p:nvSpPr>
        <p:spPr>
          <a:xfrm>
            <a:off x="914394" y="799912"/>
            <a:ext cx="7583807" cy="5334794"/>
          </a:xfrm>
          <a:prstGeom prst="rect">
            <a:avLst/>
          </a:prstGeom>
          <a:noFill/>
        </p:spPr>
        <p:txBody>
          <a:bodyPr vert="horz" wrap="none" lIns="0" tIns="0" rIns="0" bIns="0" rtlCol="0">
            <a:spAutoFit/>
          </a:bodyPr>
          <a:lstStyle/>
          <a:p>
            <a:pPr defTabSz="820391">
              <a:lnSpc>
                <a:spcPts val="3538"/>
              </a:lnSpc>
              <a:tabLst>
                <a:tab pos="410195" algn="l"/>
                <a:tab pos="2723242" algn="l"/>
                <a:tab pos="2985311" algn="l"/>
              </a:tabLst>
              <a:defRPr/>
            </a:pPr>
            <a:r>
              <a:rPr lang="en-US" altLang="zh-CN" dirty="0" smtClean="0"/>
              <a:t>			</a:t>
            </a:r>
            <a:r>
              <a:rPr lang="en-US" altLang="zh-CN" sz="4000" dirty="0" err="1" smtClean="0">
                <a:solidFill>
                  <a:srgbClr val="000000"/>
                </a:solidFill>
                <a:latin typeface="微软雅黑"/>
              </a:rPr>
              <a:t>SoRec</a:t>
            </a:r>
            <a:endParaRPr lang="en-US" altLang="zh-CN" sz="4000" dirty="0" smtClean="0">
              <a:solidFill>
                <a:srgbClr val="000000"/>
              </a:solidFill>
              <a:latin typeface="微软雅黑"/>
            </a:endParaRPr>
          </a:p>
          <a:p>
            <a:pPr defTabSz="820391">
              <a:lnSpc>
                <a:spcPts val="2738"/>
              </a:lnSpc>
              <a:tabLst>
                <a:tab pos="410195" algn="l"/>
                <a:tab pos="2723242" algn="l"/>
                <a:tab pos="2985311" algn="l"/>
              </a:tabLst>
              <a:defRPr/>
            </a:pPr>
            <a:r>
              <a:rPr lang="en-US" altLang="zh-CN" sz="4000" dirty="0" smtClean="0">
                <a:solidFill>
                  <a:srgbClr val="000000"/>
                </a:solidFill>
                <a:latin typeface="微软雅黑"/>
              </a:rPr>
              <a:t>		</a:t>
            </a:r>
            <a:r>
              <a:rPr lang="en-US" altLang="zh-CN" sz="2200" dirty="0" smtClean="0">
                <a:solidFill>
                  <a:srgbClr val="000000"/>
                </a:solidFill>
                <a:latin typeface="微软雅黑"/>
              </a:rPr>
              <a:t>[Ma et al. 2008]</a:t>
            </a:r>
          </a:p>
          <a:p>
            <a:pPr defTabSz="820391">
              <a:lnSpc>
                <a:spcPts val="897"/>
              </a:lnSpc>
              <a:tabLst>
                <a:tab pos="410195" algn="l"/>
                <a:tab pos="2723242" algn="l"/>
                <a:tab pos="2985311" algn="l"/>
              </a:tabLst>
              <a:defRPr/>
            </a:pPr>
            <a:endParaRPr lang="en-US" altLang="zh-CN" sz="2200" dirty="0" smtClean="0">
              <a:solidFill>
                <a:srgbClr val="000000"/>
              </a:solidFill>
              <a:latin typeface="微软雅黑"/>
            </a:endParaRPr>
          </a:p>
          <a:p>
            <a:pPr defTabSz="820391">
              <a:lnSpc>
                <a:spcPts val="897"/>
              </a:lnSpc>
              <a:tabLst>
                <a:tab pos="410195" algn="l"/>
                <a:tab pos="2723242" algn="l"/>
                <a:tab pos="2985311" algn="l"/>
              </a:tabLst>
              <a:defRPr/>
            </a:pPr>
            <a:endParaRPr lang="en-US" altLang="zh-CN" sz="2200" dirty="0" smtClean="0">
              <a:solidFill>
                <a:srgbClr val="000000"/>
              </a:solidFill>
              <a:latin typeface="微软雅黑"/>
            </a:endParaRPr>
          </a:p>
          <a:p>
            <a:pPr defTabSz="820391">
              <a:lnSpc>
                <a:spcPts val="897"/>
              </a:lnSpc>
              <a:tabLst>
                <a:tab pos="410195" algn="l"/>
                <a:tab pos="2723242" algn="l"/>
                <a:tab pos="2985311" algn="l"/>
              </a:tabLst>
              <a:defRPr/>
            </a:pPr>
            <a:endParaRPr lang="en-US" altLang="zh-CN" sz="2200" dirty="0" smtClean="0">
              <a:solidFill>
                <a:srgbClr val="000000"/>
              </a:solidFill>
              <a:latin typeface="微软雅黑"/>
            </a:endParaRPr>
          </a:p>
          <a:p>
            <a:pPr defTabSz="820391">
              <a:lnSpc>
                <a:spcPts val="2795"/>
              </a:lnSpc>
              <a:tabLst>
                <a:tab pos="410195" algn="l"/>
                <a:tab pos="2723242" algn="l"/>
                <a:tab pos="298531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矩阵分解模型</a:t>
            </a:r>
            <a:endParaRPr lang="en-US" altLang="zh-CN" sz="2900" dirty="0" smtClean="0">
              <a:solidFill>
                <a:srgbClr val="000000"/>
              </a:solidFill>
              <a:latin typeface="微软雅黑"/>
            </a:endParaRPr>
          </a:p>
          <a:p>
            <a:pPr defTabSz="820391">
              <a:lnSpc>
                <a:spcPts val="897"/>
              </a:lnSpc>
              <a:tabLst>
                <a:tab pos="410195" algn="l"/>
                <a:tab pos="2723242" algn="l"/>
                <a:tab pos="2985311" algn="l"/>
              </a:tabLst>
              <a:defRPr/>
            </a:pPr>
            <a:endParaRPr lang="en-US" altLang="zh-CN" sz="2900" dirty="0" smtClean="0">
              <a:solidFill>
                <a:srgbClr val="000000"/>
              </a:solidFill>
              <a:latin typeface="微软雅黑"/>
            </a:endParaRPr>
          </a:p>
          <a:p>
            <a:pPr defTabSz="820391">
              <a:lnSpc>
                <a:spcPts val="2749"/>
              </a:lnSpc>
              <a:tabLst>
                <a:tab pos="410195" algn="l"/>
                <a:tab pos="2723242" algn="l"/>
                <a:tab pos="2985311"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将</a:t>
            </a:r>
            <a:r>
              <a:rPr lang="en-US" altLang="zh-CN" sz="2500" dirty="0" smtClean="0">
                <a:solidFill>
                  <a:srgbClr val="FF0000"/>
                </a:solidFill>
                <a:latin typeface="微软雅黑"/>
              </a:rPr>
              <a:t>ratings and links</a:t>
            </a:r>
            <a:r>
              <a:rPr lang="zh-CN" altLang="en-US" sz="2500" dirty="0" smtClean="0">
                <a:solidFill>
                  <a:srgbClr val="FF0000"/>
                </a:solidFill>
                <a:latin typeface="微软雅黑"/>
              </a:rPr>
              <a:t>同时进行分解</a:t>
            </a:r>
            <a:r>
              <a:rPr lang="en-US" altLang="zh-CN" sz="2500" dirty="0" smtClean="0">
                <a:solidFill>
                  <a:srgbClr val="000000"/>
                </a:solidFill>
                <a:latin typeface="微软雅黑"/>
              </a:rPr>
              <a:t>.</a:t>
            </a:r>
          </a:p>
          <a:p>
            <a:pPr defTabSz="820391">
              <a:lnSpc>
                <a:spcPts val="897"/>
              </a:lnSpc>
              <a:tabLst>
                <a:tab pos="410195" algn="l"/>
                <a:tab pos="2723242" algn="l"/>
                <a:tab pos="2985311" algn="l"/>
              </a:tabLst>
              <a:defRPr/>
            </a:pPr>
            <a:endParaRPr lang="en-US" altLang="zh-CN" sz="2500" dirty="0" smtClean="0">
              <a:solidFill>
                <a:srgbClr val="000000"/>
              </a:solidFill>
              <a:latin typeface="微软雅黑"/>
            </a:endParaRPr>
          </a:p>
          <a:p>
            <a:pPr defTabSz="820391">
              <a:lnSpc>
                <a:spcPts val="2732"/>
              </a:lnSpc>
              <a:tabLst>
                <a:tab pos="410195" algn="l"/>
                <a:tab pos="2723242" algn="l"/>
                <a:tab pos="2985311"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Social network as </a:t>
            </a:r>
            <a:r>
              <a:rPr lang="en-US" altLang="zh-CN" sz="2500" dirty="0" smtClean="0">
                <a:solidFill>
                  <a:srgbClr val="FF0000"/>
                </a:solidFill>
                <a:latin typeface="微软雅黑"/>
              </a:rPr>
              <a:t>a binary matrix</a:t>
            </a:r>
            <a:r>
              <a:rPr lang="en-US" altLang="zh-CN" sz="2500" dirty="0" smtClean="0">
                <a:solidFill>
                  <a:srgbClr val="000000"/>
                </a:solidFill>
                <a:latin typeface="微软雅黑"/>
              </a:rPr>
              <a:t>.</a:t>
            </a:r>
          </a:p>
          <a:p>
            <a:pPr defTabSz="820391">
              <a:lnSpc>
                <a:spcPts val="897"/>
              </a:lnSpc>
              <a:tabLst>
                <a:tab pos="410195" algn="l"/>
                <a:tab pos="2723242" algn="l"/>
                <a:tab pos="2985311" algn="l"/>
              </a:tabLst>
              <a:defRPr/>
            </a:pPr>
            <a:endParaRPr lang="en-US" altLang="zh-CN" sz="2500" dirty="0" smtClean="0">
              <a:solidFill>
                <a:srgbClr val="000000"/>
              </a:solidFill>
              <a:latin typeface="微软雅黑"/>
            </a:endParaRPr>
          </a:p>
          <a:p>
            <a:pPr defTabSz="820391">
              <a:lnSpc>
                <a:spcPts val="3197"/>
              </a:lnSpc>
              <a:tabLst>
                <a:tab pos="410195" algn="l"/>
                <a:tab pos="2723242" algn="l"/>
                <a:tab pos="2985311" algn="l"/>
              </a:tabLst>
              <a:defRPr/>
            </a:pPr>
            <a:r>
              <a:rPr lang="en-US" altLang="zh-CN" sz="2900" dirty="0" smtClean="0">
                <a:solidFill>
                  <a:srgbClr val="000000"/>
                </a:solidFill>
                <a:latin typeface="Times New Roman"/>
              </a:rPr>
              <a:t>• </a:t>
            </a:r>
            <a:r>
              <a:rPr lang="en-US" altLang="zh-CN" sz="2900" dirty="0" smtClean="0">
                <a:solidFill>
                  <a:srgbClr val="C00000"/>
                </a:solidFill>
                <a:latin typeface="微软雅黑"/>
              </a:rPr>
              <a:t>One</a:t>
            </a:r>
            <a:r>
              <a:rPr lang="en-US" altLang="zh-CN" sz="2900" dirty="0" smtClean="0">
                <a:solidFill>
                  <a:srgbClr val="000000"/>
                </a:solidFill>
                <a:latin typeface="微软雅黑"/>
              </a:rPr>
              <a:t> latent factor for </a:t>
            </a:r>
            <a:r>
              <a:rPr lang="en-US" altLang="zh-CN" sz="2900" dirty="0" smtClean="0">
                <a:solidFill>
                  <a:srgbClr val="C00000"/>
                </a:solidFill>
                <a:latin typeface="微软雅黑"/>
              </a:rPr>
              <a:t>items</a:t>
            </a:r>
            <a:r>
              <a:rPr lang="en-US" altLang="zh-CN" sz="2900" dirty="0" smtClean="0">
                <a:solidFill>
                  <a:srgbClr val="000000"/>
                </a:solidFill>
                <a:latin typeface="微软雅黑"/>
              </a:rPr>
              <a:t>.</a:t>
            </a:r>
          </a:p>
          <a:p>
            <a:pPr defTabSz="820391">
              <a:lnSpc>
                <a:spcPts val="897"/>
              </a:lnSpc>
              <a:tabLst>
                <a:tab pos="410195" algn="l"/>
                <a:tab pos="2723242" algn="l"/>
                <a:tab pos="2985311" algn="l"/>
              </a:tabLst>
              <a:defRPr/>
            </a:pPr>
            <a:endParaRPr lang="en-US" altLang="zh-CN" sz="2900" dirty="0" smtClean="0">
              <a:solidFill>
                <a:srgbClr val="000000"/>
              </a:solidFill>
              <a:latin typeface="微软雅黑"/>
            </a:endParaRPr>
          </a:p>
          <a:p>
            <a:pPr defTabSz="820391">
              <a:lnSpc>
                <a:spcPts val="3238"/>
              </a:lnSpc>
              <a:tabLst>
                <a:tab pos="410195" algn="l"/>
                <a:tab pos="2723242" algn="l"/>
                <a:tab pos="2985311" algn="l"/>
              </a:tabLst>
              <a:defRPr/>
            </a:pPr>
            <a:r>
              <a:rPr lang="en-US" altLang="zh-CN" sz="2900" dirty="0" smtClean="0">
                <a:solidFill>
                  <a:srgbClr val="000000"/>
                </a:solidFill>
                <a:latin typeface="Times New Roman"/>
              </a:rPr>
              <a:t>• </a:t>
            </a:r>
            <a:r>
              <a:rPr lang="en-US" altLang="zh-CN" sz="2900" dirty="0" smtClean="0">
                <a:solidFill>
                  <a:srgbClr val="0070C0"/>
                </a:solidFill>
                <a:latin typeface="微软雅黑"/>
              </a:rPr>
              <a:t>Two</a:t>
            </a:r>
            <a:r>
              <a:rPr lang="en-US" altLang="zh-CN" sz="2900" dirty="0" smtClean="0">
                <a:solidFill>
                  <a:srgbClr val="000000"/>
                </a:solidFill>
                <a:latin typeface="微软雅黑"/>
              </a:rPr>
              <a:t> latent factors for </a:t>
            </a:r>
            <a:r>
              <a:rPr lang="en-US" altLang="zh-CN" sz="2900" dirty="0" smtClean="0">
                <a:solidFill>
                  <a:srgbClr val="0070C0"/>
                </a:solidFill>
                <a:latin typeface="微软雅黑"/>
              </a:rPr>
              <a:t>users</a:t>
            </a:r>
            <a:r>
              <a:rPr lang="en-US" altLang="zh-CN" sz="2900" dirty="0" smtClean="0">
                <a:solidFill>
                  <a:srgbClr val="000000"/>
                </a:solidFill>
                <a:latin typeface="微软雅黑"/>
              </a:rPr>
              <a:t>:</a:t>
            </a:r>
          </a:p>
          <a:p>
            <a:pPr defTabSz="820391">
              <a:lnSpc>
                <a:spcPts val="897"/>
              </a:lnSpc>
              <a:tabLst>
                <a:tab pos="410195" algn="l"/>
                <a:tab pos="2723242" algn="l"/>
                <a:tab pos="2985311" algn="l"/>
              </a:tabLst>
              <a:defRPr/>
            </a:pPr>
            <a:endParaRPr lang="en-US" altLang="zh-CN" sz="2900" dirty="0" smtClean="0">
              <a:solidFill>
                <a:srgbClr val="000000"/>
              </a:solidFill>
              <a:latin typeface="微软雅黑"/>
            </a:endParaRPr>
          </a:p>
          <a:p>
            <a:pPr defTabSz="820391">
              <a:lnSpc>
                <a:spcPts val="2749"/>
              </a:lnSpc>
              <a:tabLst>
                <a:tab pos="410195" algn="l"/>
                <a:tab pos="2723242" algn="l"/>
                <a:tab pos="2985311"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One for the initiator,</a:t>
            </a:r>
          </a:p>
          <a:p>
            <a:pPr defTabSz="820391">
              <a:lnSpc>
                <a:spcPts val="897"/>
              </a:lnSpc>
              <a:tabLst>
                <a:tab pos="410195" algn="l"/>
                <a:tab pos="2723242" algn="l"/>
                <a:tab pos="2985311" algn="l"/>
              </a:tabLst>
              <a:defRPr/>
            </a:pPr>
            <a:endParaRPr lang="en-US" altLang="zh-CN" sz="2500" dirty="0" smtClean="0">
              <a:solidFill>
                <a:srgbClr val="000000"/>
              </a:solidFill>
              <a:latin typeface="微软雅黑"/>
            </a:endParaRPr>
          </a:p>
          <a:p>
            <a:pPr defTabSz="820391">
              <a:lnSpc>
                <a:spcPts val="2732"/>
              </a:lnSpc>
              <a:tabLst>
                <a:tab pos="410195" algn="l"/>
                <a:tab pos="2723242" algn="l"/>
                <a:tab pos="2985311"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One for the receiver.</a:t>
            </a:r>
          </a:p>
          <a:p>
            <a:pPr defTabSz="820391">
              <a:lnSpc>
                <a:spcPts val="897"/>
              </a:lnSpc>
              <a:tabLst>
                <a:tab pos="410195" algn="l"/>
                <a:tab pos="2723242" algn="l"/>
                <a:tab pos="2985311" algn="l"/>
              </a:tabLst>
              <a:defRPr/>
            </a:pPr>
            <a:endParaRPr lang="en-US" altLang="zh-CN" sz="2500" dirty="0" smtClean="0">
              <a:solidFill>
                <a:srgbClr val="000000"/>
              </a:solidFill>
              <a:latin typeface="微软雅黑"/>
            </a:endParaRPr>
          </a:p>
          <a:p>
            <a:pPr defTabSz="820391">
              <a:lnSpc>
                <a:spcPts val="3197"/>
              </a:lnSpc>
              <a:tabLst>
                <a:tab pos="410195" algn="l"/>
                <a:tab pos="2723242" algn="l"/>
                <a:tab pos="2985311"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其中一个用户的</a:t>
            </a:r>
            <a:r>
              <a:rPr lang="en-US" altLang="zh-CN" sz="2900" dirty="0" smtClean="0">
                <a:solidFill>
                  <a:srgbClr val="000000"/>
                </a:solidFill>
                <a:latin typeface="Times New Roman"/>
              </a:rPr>
              <a:t>latent factor</a:t>
            </a:r>
            <a:r>
              <a:rPr lang="zh-CN" altLang="en-US" sz="2900" dirty="0" smtClean="0">
                <a:solidFill>
                  <a:srgbClr val="000000"/>
                </a:solidFill>
                <a:latin typeface="Times New Roman"/>
              </a:rPr>
              <a:t>同时应用于评分和</a:t>
            </a:r>
            <a:endParaRPr lang="en-US" altLang="zh-CN" sz="2900" dirty="0" smtClean="0">
              <a:solidFill>
                <a:srgbClr val="000000"/>
              </a:solidFill>
              <a:latin typeface="Times New Roman"/>
            </a:endParaRPr>
          </a:p>
          <a:p>
            <a:pPr defTabSz="820391">
              <a:lnSpc>
                <a:spcPts val="3197"/>
              </a:lnSpc>
              <a:tabLst>
                <a:tab pos="410195" algn="l"/>
                <a:tab pos="2723242" algn="l"/>
                <a:tab pos="2985311" algn="l"/>
              </a:tabLst>
              <a:defRPr/>
            </a:pPr>
            <a:r>
              <a:rPr lang="zh-CN" altLang="en-US" sz="2900" dirty="0" smtClean="0">
                <a:solidFill>
                  <a:srgbClr val="000000"/>
                </a:solidFill>
                <a:latin typeface="Times New Roman"/>
              </a:rPr>
              <a:t>链接中</a:t>
            </a:r>
            <a:r>
              <a:rPr lang="en-US" altLang="zh-CN" sz="2900" dirty="0" smtClean="0">
                <a:solidFill>
                  <a:srgbClr val="000000"/>
                </a:solidFill>
                <a:latin typeface="微软雅黑"/>
              </a:rPr>
              <a:t>(rating</a:t>
            </a:r>
            <a:endParaRPr lang="zh-CN" altLang="en-US" sz="2900" dirty="0">
              <a:solidFill>
                <a:srgbClr val="000000"/>
              </a:solidFill>
              <a:latin typeface="微软雅黑"/>
            </a:endParaRPr>
          </a:p>
        </p:txBody>
      </p:sp>
      <p:sp>
        <p:nvSpPr>
          <p:cNvPr id="8" name="TextBox 7"/>
          <p:cNvSpPr txBox="1"/>
          <p:nvPr/>
        </p:nvSpPr>
        <p:spPr>
          <a:xfrm>
            <a:off x="3285098" y="5733256"/>
            <a:ext cx="4743286" cy="338554"/>
          </a:xfrm>
          <a:prstGeom prst="rect">
            <a:avLst/>
          </a:prstGeom>
          <a:noFill/>
        </p:spPr>
        <p:txBody>
          <a:bodyPr vert="horz" wrap="none" lIns="0" tIns="0" rIns="0" bIns="0" rtlCol="0">
            <a:spAutoFit/>
          </a:bodyPr>
          <a:lstStyle/>
          <a:p>
            <a:pPr defTabSz="820391">
              <a:lnSpc>
                <a:spcPts val="2574"/>
              </a:lnSpc>
              <a:tabLst>
                <a:tab pos="22789" algn="l"/>
              </a:tabLst>
              <a:defRPr/>
            </a:pPr>
            <a:r>
              <a:rPr lang="en-US" altLang="zh-CN" sz="2900" dirty="0" smtClean="0">
                <a:solidFill>
                  <a:srgbClr val="000000"/>
                </a:solidFill>
                <a:latin typeface="微软雅黑"/>
              </a:rPr>
              <a:t>actions and social actions).</a:t>
            </a:r>
            <a:endParaRPr lang="zh-CN" altLang="en-US" sz="1100" dirty="0">
              <a:solidFill>
                <a:srgbClr val="898989"/>
              </a:solidFill>
              <a:latin typeface="微软雅黑"/>
            </a:endParaRPr>
          </a:p>
        </p:txBody>
      </p:sp>
      <p:sp>
        <p:nvSpPr>
          <p:cNvPr id="9" name="日期占位符 8"/>
          <p:cNvSpPr>
            <a:spLocks noGrp="1"/>
          </p:cNvSpPr>
          <p:nvPr>
            <p:ph type="dt" sz="half" idx="10"/>
          </p:nvPr>
        </p:nvSpPr>
        <p:spPr/>
        <p:txBody>
          <a:bodyPr/>
          <a:lstStyle/>
          <a:p>
            <a:fld id="{995C3FCB-B26C-4889-8DE8-A09A00003D51}" type="datetime1">
              <a:rPr lang="zh-CN" altLang="en-US" smtClean="0"/>
              <a:pPr/>
              <a:t>2018/5/16</a:t>
            </a:fld>
            <a:endParaRPr lang="zh-CN" altLang="en-US"/>
          </a:p>
        </p:txBody>
      </p:sp>
      <p:sp>
        <p:nvSpPr>
          <p:cNvPr id="10" name="灯片编号占位符 9"/>
          <p:cNvSpPr>
            <a:spLocks noGrp="1"/>
          </p:cNvSpPr>
          <p:nvPr>
            <p:ph type="sldNum" sz="quarter" idx="12"/>
          </p:nvPr>
        </p:nvSpPr>
        <p:spPr/>
        <p:txBody>
          <a:bodyPr/>
          <a:lstStyle/>
          <a:p>
            <a:fld id="{6B8C3EBF-BD46-41DF-818D-366A09B431BB}" type="slidenum">
              <a:rPr lang="zh-CN" altLang="en-US" smtClean="0"/>
              <a:pPr/>
              <a:t>59</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827586" y="836714"/>
            <a:ext cx="2088232" cy="1296144"/>
          </a:xfrm>
          <a:prstGeom prst="roundRect">
            <a:avLst/>
          </a:prstGeom>
          <a:ln/>
        </p:spPr>
        <p:style>
          <a:lnRef idx="2">
            <a:schemeClr val="accent2"/>
          </a:lnRef>
          <a:fillRef idx="1">
            <a:schemeClr val="lt1"/>
          </a:fillRef>
          <a:effectRef idx="0">
            <a:schemeClr val="accent2"/>
          </a:effectRef>
          <a:fontRef idx="minor">
            <a:schemeClr val="dk1"/>
          </a:fontRef>
        </p:style>
        <p:txBody>
          <a:bodyPr lIns="91418" tIns="45709" rIns="91418" bIns="45709" rtlCol="0" anchor="ctr"/>
          <a:lstStyle/>
          <a:p>
            <a:pPr algn="ctr" defTabSz="914186"/>
            <a:endParaRPr lang="zh-CN" altLang="en-US" dirty="0">
              <a:solidFill>
                <a:prstClr val="black"/>
              </a:solidFill>
            </a:endParaRPr>
          </a:p>
        </p:txBody>
      </p:sp>
      <p:sp>
        <p:nvSpPr>
          <p:cNvPr id="17" name="圆角矩形 16"/>
          <p:cNvSpPr/>
          <p:nvPr/>
        </p:nvSpPr>
        <p:spPr>
          <a:xfrm>
            <a:off x="3563889" y="836714"/>
            <a:ext cx="2088232" cy="1296144"/>
          </a:xfrm>
          <a:prstGeom prst="roundRect">
            <a:avLst/>
          </a:prstGeom>
          <a:ln/>
        </p:spPr>
        <p:style>
          <a:lnRef idx="2">
            <a:schemeClr val="accent2"/>
          </a:lnRef>
          <a:fillRef idx="1">
            <a:schemeClr val="lt1"/>
          </a:fillRef>
          <a:effectRef idx="0">
            <a:schemeClr val="accent2"/>
          </a:effectRef>
          <a:fontRef idx="minor">
            <a:schemeClr val="dk1"/>
          </a:fontRef>
        </p:style>
        <p:txBody>
          <a:bodyPr lIns="91418" tIns="45709" rIns="91418" bIns="45709" rtlCol="0" anchor="ctr"/>
          <a:lstStyle/>
          <a:p>
            <a:pPr algn="ctr" defTabSz="914186"/>
            <a:endParaRPr lang="zh-CN" altLang="en-US" dirty="0">
              <a:solidFill>
                <a:prstClr val="black"/>
              </a:solidFill>
            </a:endParaRPr>
          </a:p>
        </p:txBody>
      </p:sp>
      <p:sp>
        <p:nvSpPr>
          <p:cNvPr id="18" name="圆角矩形 17"/>
          <p:cNvSpPr/>
          <p:nvPr/>
        </p:nvSpPr>
        <p:spPr>
          <a:xfrm>
            <a:off x="6372200" y="836714"/>
            <a:ext cx="2088232" cy="1296144"/>
          </a:xfrm>
          <a:prstGeom prst="roundRect">
            <a:avLst/>
          </a:prstGeom>
          <a:ln/>
        </p:spPr>
        <p:style>
          <a:lnRef idx="2">
            <a:schemeClr val="accent2"/>
          </a:lnRef>
          <a:fillRef idx="1">
            <a:schemeClr val="lt1"/>
          </a:fillRef>
          <a:effectRef idx="0">
            <a:schemeClr val="accent2"/>
          </a:effectRef>
          <a:fontRef idx="minor">
            <a:schemeClr val="dk1"/>
          </a:fontRef>
        </p:style>
        <p:txBody>
          <a:bodyPr lIns="91418" tIns="45709" rIns="91418" bIns="45709" rtlCol="0" anchor="ctr"/>
          <a:lstStyle/>
          <a:p>
            <a:pPr algn="ctr" defTabSz="914186"/>
            <a:endParaRPr lang="zh-CN" altLang="en-US" dirty="0">
              <a:solidFill>
                <a:prstClr val="black"/>
              </a:solidFill>
            </a:endParaRPr>
          </a:p>
        </p:txBody>
      </p:sp>
      <p:sp>
        <p:nvSpPr>
          <p:cNvPr id="2" name="标题 1"/>
          <p:cNvSpPr>
            <a:spLocks noGrp="1"/>
          </p:cNvSpPr>
          <p:nvPr>
            <p:ph type="title" idx="4294967295"/>
          </p:nvPr>
        </p:nvSpPr>
        <p:spPr>
          <a:xfrm>
            <a:off x="2" y="5314952"/>
            <a:ext cx="4259263" cy="561975"/>
          </a:xfrm>
        </p:spPr>
        <p:txBody>
          <a:bodyPr>
            <a:normAutofit fontScale="90000"/>
          </a:bodyPr>
          <a:lstStyle/>
          <a:p>
            <a:r>
              <a:rPr lang="en-US" altLang="zh-CN" sz="3600" b="1" dirty="0" smtClean="0"/>
              <a:t>Data</a:t>
            </a:r>
            <a:r>
              <a:rPr lang="en-US" altLang="zh-CN" dirty="0" smtClean="0"/>
              <a:t> </a:t>
            </a:r>
            <a:r>
              <a:rPr lang="en-US" altLang="zh-CN" sz="6000" b="1" dirty="0" smtClean="0">
                <a:solidFill>
                  <a:srgbClr val="B63E25"/>
                </a:solidFill>
              </a:rPr>
              <a:t>O</a:t>
            </a:r>
            <a:r>
              <a:rPr lang="en-US" altLang="zh-CN" b="1" dirty="0" smtClean="0">
                <a:solidFill>
                  <a:srgbClr val="B63E25"/>
                </a:solidFill>
              </a:rPr>
              <a:t>verload</a:t>
            </a:r>
            <a:endParaRPr lang="zh-CN" altLang="en-US" b="1" dirty="0">
              <a:solidFill>
                <a:srgbClr val="B63E25"/>
              </a:solidFill>
            </a:endParaRPr>
          </a:p>
        </p:txBody>
      </p:sp>
      <p:sp>
        <p:nvSpPr>
          <p:cNvPr id="3" name="内容占位符 2"/>
          <p:cNvSpPr>
            <a:spLocks noGrp="1"/>
          </p:cNvSpPr>
          <p:nvPr>
            <p:ph idx="4294967295"/>
          </p:nvPr>
        </p:nvSpPr>
        <p:spPr>
          <a:xfrm>
            <a:off x="6480177" y="2232027"/>
            <a:ext cx="2663825" cy="4221163"/>
          </a:xfrm>
        </p:spPr>
        <p:txBody>
          <a:bodyPr>
            <a:normAutofit fontScale="77500" lnSpcReduction="20000"/>
          </a:bodyPr>
          <a:lstStyle/>
          <a:p>
            <a:pPr algn="ctr">
              <a:buNone/>
            </a:pPr>
            <a:r>
              <a:rPr lang="en-US" altLang="zh-CN" sz="3100" dirty="0" smtClean="0">
                <a:solidFill>
                  <a:srgbClr val="B63E25"/>
                </a:solidFill>
              </a:rPr>
              <a:t>Facebook</a:t>
            </a:r>
          </a:p>
          <a:p>
            <a:pPr>
              <a:buNone/>
            </a:pPr>
            <a:r>
              <a:rPr lang="en-US" altLang="zh-CN" sz="2600" dirty="0" smtClean="0"/>
              <a:t> </a:t>
            </a:r>
            <a:r>
              <a:rPr lang="en-US" altLang="zh-CN" sz="2300" dirty="0" smtClean="0"/>
              <a:t>largest social network site</a:t>
            </a:r>
          </a:p>
          <a:p>
            <a:pPr>
              <a:buNone/>
            </a:pPr>
            <a:endParaRPr lang="en-US" altLang="zh-CN" sz="1400" dirty="0" smtClean="0"/>
          </a:p>
          <a:p>
            <a:pPr>
              <a:buNone/>
            </a:pPr>
            <a:r>
              <a:rPr lang="en-US" altLang="zh-CN" sz="2300" dirty="0" smtClean="0"/>
              <a:t>Over </a:t>
            </a:r>
            <a:r>
              <a:rPr lang="en-US" altLang="zh-CN" sz="2600" b="1" dirty="0">
                <a:solidFill>
                  <a:srgbClr val="B63E25"/>
                </a:solidFill>
              </a:rPr>
              <a:t>1 billion </a:t>
            </a:r>
            <a:r>
              <a:rPr lang="en-US" altLang="zh-CN" sz="2300" dirty="0"/>
              <a:t>users, </a:t>
            </a:r>
            <a:r>
              <a:rPr lang="en-US" altLang="zh-CN" sz="2600" b="1" dirty="0" smtClean="0">
                <a:solidFill>
                  <a:srgbClr val="B63E25"/>
                </a:solidFill>
              </a:rPr>
              <a:t>60</a:t>
            </a:r>
          </a:p>
          <a:p>
            <a:pPr>
              <a:buNone/>
            </a:pPr>
            <a:r>
              <a:rPr lang="en-US" altLang="zh-CN" sz="2600" b="1" dirty="0" smtClean="0">
                <a:solidFill>
                  <a:srgbClr val="B63E25"/>
                </a:solidFill>
              </a:rPr>
              <a:t>millions</a:t>
            </a:r>
            <a:r>
              <a:rPr lang="en-US" altLang="zh-CN" sz="2300" dirty="0" smtClean="0">
                <a:solidFill>
                  <a:srgbClr val="B63E25"/>
                </a:solidFill>
              </a:rPr>
              <a:t> </a:t>
            </a:r>
            <a:r>
              <a:rPr lang="en-US" altLang="zh-CN" sz="2300" dirty="0"/>
              <a:t>in </a:t>
            </a:r>
            <a:r>
              <a:rPr lang="en-US" altLang="zh-CN" sz="2300" dirty="0" smtClean="0"/>
              <a:t>China</a:t>
            </a:r>
          </a:p>
          <a:p>
            <a:pPr>
              <a:buNone/>
            </a:pPr>
            <a:endParaRPr lang="en-US" altLang="zh-CN" sz="2300" dirty="0" smtClean="0"/>
          </a:p>
          <a:p>
            <a:pPr>
              <a:buNone/>
            </a:pPr>
            <a:r>
              <a:rPr lang="en-US" altLang="zh-CN" sz="2600" b="1" dirty="0" smtClean="0">
                <a:solidFill>
                  <a:srgbClr val="B63E25"/>
                </a:solidFill>
              </a:rPr>
              <a:t>35,000,000,000</a:t>
            </a:r>
            <a:r>
              <a:rPr lang="en-US" altLang="zh-CN" sz="2300" dirty="0" smtClean="0">
                <a:solidFill>
                  <a:srgbClr val="B63E25"/>
                </a:solidFill>
              </a:rPr>
              <a:t> </a:t>
            </a:r>
            <a:r>
              <a:rPr lang="en-US" altLang="zh-CN" sz="2300" dirty="0" smtClean="0"/>
              <a:t>online</a:t>
            </a:r>
          </a:p>
          <a:p>
            <a:pPr>
              <a:buNone/>
            </a:pPr>
            <a:r>
              <a:rPr lang="en-US" altLang="zh-CN" sz="2300" dirty="0" smtClean="0"/>
              <a:t>“friends”</a:t>
            </a:r>
          </a:p>
          <a:p>
            <a:pPr>
              <a:buNone/>
            </a:pPr>
            <a:endParaRPr lang="en-US" altLang="zh-CN" sz="2300" dirty="0" smtClean="0"/>
          </a:p>
          <a:p>
            <a:pPr>
              <a:buNone/>
            </a:pPr>
            <a:r>
              <a:rPr lang="en-US" altLang="zh-CN" sz="2600" b="1" dirty="0" smtClean="0">
                <a:solidFill>
                  <a:srgbClr val="B63E25"/>
                </a:solidFill>
              </a:rPr>
              <a:t>900,000,000</a:t>
            </a:r>
            <a:r>
              <a:rPr lang="en-US" altLang="zh-CN" sz="2300" dirty="0" smtClean="0">
                <a:solidFill>
                  <a:srgbClr val="B63E25"/>
                </a:solidFill>
              </a:rPr>
              <a:t> </a:t>
            </a:r>
            <a:r>
              <a:rPr lang="en-US" altLang="zh-CN" sz="2300" dirty="0" smtClean="0"/>
              <a:t>objects</a:t>
            </a:r>
          </a:p>
          <a:p>
            <a:pPr>
              <a:buNone/>
            </a:pPr>
            <a:r>
              <a:rPr lang="en-US" altLang="zh-CN" sz="2300" dirty="0" smtClean="0"/>
              <a:t>people </a:t>
            </a:r>
            <a:r>
              <a:rPr lang="en-US" altLang="zh-CN" sz="2300" dirty="0"/>
              <a:t>interact </a:t>
            </a:r>
            <a:r>
              <a:rPr lang="en-US" altLang="zh-CN" sz="2300" dirty="0" smtClean="0"/>
              <a:t>with</a:t>
            </a:r>
          </a:p>
          <a:p>
            <a:pPr>
              <a:buNone/>
            </a:pPr>
            <a:endParaRPr lang="en-US" altLang="zh-CN" sz="2300" dirty="0" smtClean="0"/>
          </a:p>
          <a:p>
            <a:pPr>
              <a:buNone/>
            </a:pPr>
            <a:r>
              <a:rPr lang="en-US" altLang="zh-CN" sz="2600" b="1" dirty="0" smtClean="0">
                <a:solidFill>
                  <a:srgbClr val="B63E25"/>
                </a:solidFill>
              </a:rPr>
              <a:t>30,000,000,000</a:t>
            </a:r>
            <a:r>
              <a:rPr lang="en-US" altLang="zh-CN" sz="2300" dirty="0" smtClean="0"/>
              <a:t> shared</a:t>
            </a:r>
          </a:p>
          <a:p>
            <a:pPr>
              <a:buNone/>
            </a:pPr>
            <a:r>
              <a:rPr lang="en-US" altLang="zh-CN" sz="2300" dirty="0" smtClean="0"/>
              <a:t>content items/month</a:t>
            </a:r>
          </a:p>
        </p:txBody>
      </p: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876256" y="916721"/>
            <a:ext cx="1080120" cy="10721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43608" y="1042814"/>
            <a:ext cx="1656184" cy="8740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95936" y="980730"/>
            <a:ext cx="1296144" cy="104405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7" name="矩形 6"/>
          <p:cNvSpPr/>
          <p:nvPr/>
        </p:nvSpPr>
        <p:spPr>
          <a:xfrm>
            <a:off x="539552" y="2160242"/>
            <a:ext cx="2520280" cy="2431413"/>
          </a:xfrm>
          <a:prstGeom prst="rect">
            <a:avLst/>
          </a:prstGeom>
        </p:spPr>
        <p:txBody>
          <a:bodyPr wrap="square" lIns="91418" tIns="45709" rIns="91418" bIns="45709">
            <a:spAutoFit/>
          </a:bodyPr>
          <a:lstStyle/>
          <a:p>
            <a:pPr algn="ctr" defTabSz="914186"/>
            <a:r>
              <a:rPr lang="en-US" altLang="zh-CN" sz="2400" dirty="0" smtClean="0">
                <a:solidFill>
                  <a:srgbClr val="B63E25"/>
                </a:solidFill>
              </a:rPr>
              <a:t>YouTube</a:t>
            </a:r>
          </a:p>
          <a:p>
            <a:pPr defTabSz="914186"/>
            <a:r>
              <a:rPr lang="en-US" altLang="zh-CN" dirty="0" smtClean="0">
                <a:solidFill>
                  <a:prstClr val="black"/>
                </a:solidFill>
              </a:rPr>
              <a:t>largest video sharing site</a:t>
            </a:r>
          </a:p>
          <a:p>
            <a:pPr defTabSz="914186"/>
            <a:endParaRPr lang="en-US" altLang="zh-CN" sz="1100" dirty="0" smtClean="0">
              <a:solidFill>
                <a:srgbClr val="B63E25"/>
              </a:solidFill>
            </a:endParaRPr>
          </a:p>
          <a:p>
            <a:pPr defTabSz="914186"/>
            <a:r>
              <a:rPr lang="en-US" altLang="zh-CN" sz="2000" b="1" dirty="0" smtClean="0">
                <a:solidFill>
                  <a:srgbClr val="B63E25"/>
                </a:solidFill>
              </a:rPr>
              <a:t>2,000,000,000</a:t>
            </a:r>
            <a:r>
              <a:rPr lang="en-US" altLang="zh-CN" dirty="0" smtClean="0">
                <a:solidFill>
                  <a:srgbClr val="B63E25"/>
                </a:solidFill>
              </a:rPr>
              <a:t> </a:t>
            </a:r>
            <a:r>
              <a:rPr lang="en-US" altLang="zh-CN" dirty="0" smtClean="0">
                <a:solidFill>
                  <a:prstClr val="black"/>
                </a:solidFill>
              </a:rPr>
              <a:t>views per day</a:t>
            </a:r>
          </a:p>
          <a:p>
            <a:pPr defTabSz="914186"/>
            <a:endParaRPr lang="en-US" altLang="zh-CN" dirty="0" smtClean="0">
              <a:solidFill>
                <a:prstClr val="black"/>
              </a:solidFill>
            </a:endParaRPr>
          </a:p>
          <a:p>
            <a:pPr defTabSz="914186"/>
            <a:r>
              <a:rPr lang="en-US" altLang="zh-CN" sz="2000" b="1" dirty="0" smtClean="0">
                <a:solidFill>
                  <a:srgbClr val="B63E25"/>
                </a:solidFill>
              </a:rPr>
              <a:t>1,000,000</a:t>
            </a:r>
            <a:r>
              <a:rPr lang="en-US" altLang="zh-CN" dirty="0" smtClean="0">
                <a:solidFill>
                  <a:srgbClr val="B63E25"/>
                </a:solidFill>
              </a:rPr>
              <a:t> </a:t>
            </a:r>
            <a:r>
              <a:rPr lang="en-US" altLang="zh-CN" dirty="0" smtClean="0">
                <a:solidFill>
                  <a:prstClr val="black"/>
                </a:solidFill>
              </a:rPr>
              <a:t>video hours uploaded per month</a:t>
            </a:r>
          </a:p>
        </p:txBody>
      </p:sp>
      <p:sp>
        <p:nvSpPr>
          <p:cNvPr id="8" name="矩形 7"/>
          <p:cNvSpPr/>
          <p:nvPr/>
        </p:nvSpPr>
        <p:spPr>
          <a:xfrm>
            <a:off x="3419872" y="2160243"/>
            <a:ext cx="2664296" cy="3046966"/>
          </a:xfrm>
          <a:prstGeom prst="rect">
            <a:avLst/>
          </a:prstGeom>
        </p:spPr>
        <p:txBody>
          <a:bodyPr wrap="square" lIns="91418" tIns="45709" rIns="91418" bIns="45709">
            <a:spAutoFit/>
          </a:bodyPr>
          <a:lstStyle/>
          <a:p>
            <a:pPr defTabSz="914186"/>
            <a:r>
              <a:rPr lang="en-US" altLang="zh-CN" sz="2400" dirty="0" smtClean="0">
                <a:solidFill>
                  <a:srgbClr val="B63E25"/>
                </a:solidFill>
              </a:rPr>
              <a:t>           Twitter </a:t>
            </a:r>
          </a:p>
          <a:p>
            <a:pPr defTabSz="914186"/>
            <a:r>
              <a:rPr lang="en-US" altLang="zh-CN" dirty="0" smtClean="0">
                <a:solidFill>
                  <a:prstClr val="black"/>
                </a:solidFill>
              </a:rPr>
              <a:t>largest microblogging site</a:t>
            </a:r>
          </a:p>
          <a:p>
            <a:pPr defTabSz="914186"/>
            <a:endParaRPr lang="en-US" altLang="zh-CN" sz="1100" dirty="0" smtClean="0">
              <a:solidFill>
                <a:prstClr val="black"/>
              </a:solidFill>
            </a:endParaRPr>
          </a:p>
          <a:p>
            <a:pPr defTabSz="914186"/>
            <a:r>
              <a:rPr lang="en-US" altLang="zh-CN" sz="2000" b="1" dirty="0" smtClean="0">
                <a:solidFill>
                  <a:srgbClr val="B63E25"/>
                </a:solidFill>
              </a:rPr>
              <a:t>500,000,000</a:t>
            </a:r>
            <a:r>
              <a:rPr lang="en-US" altLang="zh-CN" dirty="0" smtClean="0">
                <a:solidFill>
                  <a:srgbClr val="B63E25"/>
                </a:solidFill>
              </a:rPr>
              <a:t> </a:t>
            </a:r>
            <a:r>
              <a:rPr lang="en-US" altLang="zh-CN" dirty="0" smtClean="0">
                <a:solidFill>
                  <a:prstClr val="black"/>
                </a:solidFill>
              </a:rPr>
              <a:t>users </a:t>
            </a:r>
          </a:p>
          <a:p>
            <a:pPr defTabSz="914186"/>
            <a:endParaRPr lang="en-US" altLang="zh-CN" dirty="0" smtClean="0">
              <a:solidFill>
                <a:prstClr val="black"/>
              </a:solidFill>
            </a:endParaRPr>
          </a:p>
          <a:p>
            <a:pPr defTabSz="914186"/>
            <a:r>
              <a:rPr lang="en-US" altLang="zh-CN" sz="2000" b="1" dirty="0" smtClean="0">
                <a:solidFill>
                  <a:srgbClr val="B63E25"/>
                </a:solidFill>
              </a:rPr>
              <a:t>65,000,000</a:t>
            </a:r>
            <a:r>
              <a:rPr lang="en-US" altLang="zh-CN" dirty="0" smtClean="0">
                <a:solidFill>
                  <a:srgbClr val="B63E25"/>
                </a:solidFill>
              </a:rPr>
              <a:t> </a:t>
            </a:r>
            <a:r>
              <a:rPr lang="en-US" altLang="zh-CN" dirty="0" smtClean="0">
                <a:solidFill>
                  <a:prstClr val="black"/>
                </a:solidFill>
              </a:rPr>
              <a:t>tweets per day(750 per second)</a:t>
            </a:r>
          </a:p>
          <a:p>
            <a:pPr defTabSz="914186"/>
            <a:endParaRPr lang="en-US" altLang="zh-CN" dirty="0" smtClean="0">
              <a:solidFill>
                <a:prstClr val="black"/>
              </a:solidFill>
            </a:endParaRPr>
          </a:p>
          <a:p>
            <a:pPr defTabSz="914186"/>
            <a:r>
              <a:rPr lang="en-US" altLang="zh-CN" sz="2000" b="1" dirty="0" smtClean="0">
                <a:solidFill>
                  <a:srgbClr val="B63E25"/>
                </a:solidFill>
              </a:rPr>
              <a:t>8,000,000</a:t>
            </a:r>
            <a:r>
              <a:rPr lang="en-US" altLang="zh-CN" dirty="0" smtClean="0">
                <a:solidFill>
                  <a:srgbClr val="B63E25"/>
                </a:solidFill>
              </a:rPr>
              <a:t> </a:t>
            </a:r>
            <a:r>
              <a:rPr lang="en-US" altLang="zh-CN" dirty="0" smtClean="0">
                <a:solidFill>
                  <a:prstClr val="black"/>
                </a:solidFill>
              </a:rPr>
              <a:t>followers of most popular user</a:t>
            </a:r>
            <a:endParaRPr lang="zh-CN" altLang="en-US" dirty="0">
              <a:solidFill>
                <a:prstClr val="black"/>
              </a:solidFill>
            </a:endParaRPr>
          </a:p>
        </p:txBody>
      </p:sp>
      <p:sp>
        <p:nvSpPr>
          <p:cNvPr id="10" name="矩形 9"/>
          <p:cNvSpPr/>
          <p:nvPr/>
        </p:nvSpPr>
        <p:spPr>
          <a:xfrm>
            <a:off x="-8802" y="6356177"/>
            <a:ext cx="5508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2846" tIns="51423" rIns="102846" bIns="51423" anchor="ctr"/>
          <a:lstStyle/>
          <a:p>
            <a:pPr algn="ctr" defTabSz="914186">
              <a:defRPr/>
            </a:pPr>
            <a:endParaRPr lang="zh-CN" altLang="en-US" dirty="0">
              <a:solidFill>
                <a:prstClr val="white"/>
              </a:solidFill>
            </a:endParaRPr>
          </a:p>
        </p:txBody>
      </p:sp>
      <p:pic>
        <p:nvPicPr>
          <p:cNvPr id="11" name="图片 10" descr="ruclogo_副本.jpg"/>
          <p:cNvPicPr>
            <a:picLocks noChangeAspect="1"/>
          </p:cNvPicPr>
          <p:nvPr/>
        </p:nvPicPr>
        <p:blipFill>
          <a:blip r:embed="rId5" cstate="print"/>
          <a:stretch>
            <a:fillRect/>
          </a:stretch>
        </p:blipFill>
        <p:spPr>
          <a:xfrm>
            <a:off x="683568" y="6093297"/>
            <a:ext cx="576064" cy="583357"/>
          </a:xfrm>
          <a:prstGeom prst="rect">
            <a:avLst/>
          </a:prstGeom>
          <a:ln w="57150">
            <a:solidFill>
              <a:schemeClr val="bg1"/>
            </a:solidFill>
          </a:ln>
        </p:spPr>
      </p:pic>
      <p:cxnSp>
        <p:nvCxnSpPr>
          <p:cNvPr id="12" name="直接连接符 11"/>
          <p:cNvCxnSpPr/>
          <p:nvPr/>
        </p:nvCxnSpPr>
        <p:spPr>
          <a:xfrm>
            <a:off x="3203848" y="836714"/>
            <a:ext cx="0" cy="4248472"/>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13" name="直接连接符 12"/>
          <p:cNvCxnSpPr/>
          <p:nvPr/>
        </p:nvCxnSpPr>
        <p:spPr>
          <a:xfrm>
            <a:off x="6012160" y="836712"/>
            <a:ext cx="0" cy="5400600"/>
          </a:xfrm>
          <a:prstGeom prst="line">
            <a:avLst/>
          </a:prstGeom>
          <a:ln/>
        </p:spPr>
        <p:style>
          <a:lnRef idx="1">
            <a:schemeClr val="accent2"/>
          </a:lnRef>
          <a:fillRef idx="0">
            <a:schemeClr val="accent2"/>
          </a:fillRef>
          <a:effectRef idx="0">
            <a:schemeClr val="accent2"/>
          </a:effectRef>
          <a:fontRef idx="minor">
            <a:schemeClr val="tx1"/>
          </a:fontRef>
        </p:style>
      </p:cxnSp>
      <p:sp>
        <p:nvSpPr>
          <p:cNvPr id="19" name="标题 1"/>
          <p:cNvSpPr txBox="1">
            <a:spLocks/>
          </p:cNvSpPr>
          <p:nvPr/>
        </p:nvSpPr>
        <p:spPr>
          <a:xfrm>
            <a:off x="230832" y="-243408"/>
            <a:ext cx="8229600" cy="1143000"/>
          </a:xfrm>
          <a:prstGeom prst="rect">
            <a:avLst/>
          </a:prstGeom>
        </p:spPr>
        <p:txBody>
          <a:bodyPr vert="horz" lIns="91418" tIns="45709" rIns="91418" bIns="45709" rtlCol="0" anchor="ctr">
            <a:normAutofit/>
          </a:bodyPr>
          <a:lstStyle/>
          <a:p>
            <a:pPr algn="ctr" defTabSz="914186">
              <a:spcBef>
                <a:spcPct val="0"/>
              </a:spcBef>
              <a:defRPr/>
            </a:pPr>
            <a:r>
              <a:rPr lang="en-US" altLang="zh-CN" sz="4400" dirty="0" smtClean="0">
                <a:solidFill>
                  <a:prstClr val="black"/>
                </a:solidFill>
              </a:rPr>
              <a:t>Networked World</a:t>
            </a:r>
            <a:endParaRPr lang="zh-CN" altLang="en-US" sz="4400" dirty="0">
              <a:solidFill>
                <a:prstClr val="black"/>
              </a:solidFill>
            </a:endParaRPr>
          </a:p>
        </p:txBody>
      </p:sp>
    </p:spTree>
    <p:extLst>
      <p:ext uri="{BB962C8B-B14F-4D97-AF65-F5344CB8AC3E}">
        <p14:creationId xmlns:p14="http://schemas.microsoft.com/office/powerpoint/2010/main" xmlns="" val="201229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fade">
                                      <p:cBhvr>
                                        <p:cTn id="10" dur="500"/>
                                        <p:tgtEl>
                                          <p:spTgt spid="307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2" presetClass="entr" presetSubtype="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slide(fromTop)">
                                      <p:cBhvr>
                                        <p:cTn id="16" dur="500"/>
                                        <p:tgtEl>
                                          <p:spTgt spid="1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3077"/>
                                        </p:tgtEl>
                                        <p:attrNameLst>
                                          <p:attrName>style.visibility</p:attrName>
                                        </p:attrNameLst>
                                      </p:cBhvr>
                                      <p:to>
                                        <p:strVal val="visible"/>
                                      </p:to>
                                    </p:set>
                                    <p:animEffect transition="in" filter="fade">
                                      <p:cBhvr>
                                        <p:cTn id="23" dur="500"/>
                                        <p:tgtEl>
                                          <p:spTgt spid="307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2" presetClass="entr" presetSubtype="1"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slide(fromTop)">
                                      <p:cBhvr>
                                        <p:cTn id="29" dur="500"/>
                                        <p:tgtEl>
                                          <p:spTgt spid="13"/>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500"/>
                                        <p:tgtEl>
                                          <p:spTgt spid="3">
                                            <p:txEl>
                                              <p:pRg st="4" end="4"/>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500"/>
                                        <p:tgtEl>
                                          <p:spTgt spid="3">
                                            <p:txEl>
                                              <p:pRg st="6" end="6"/>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500"/>
                                        <p:tgtEl>
                                          <p:spTgt spid="3">
                                            <p:txEl>
                                              <p:pRg st="9" end="9"/>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2" end="12"/>
                                            </p:txEl>
                                          </p:spTgt>
                                        </p:tgtEl>
                                        <p:attrNameLst>
                                          <p:attrName>style.visibility</p:attrName>
                                        </p:attrNameLst>
                                      </p:cBhvr>
                                      <p:to>
                                        <p:strVal val="visible"/>
                                      </p:to>
                                    </p:set>
                                    <p:animEffect transition="in" filter="fade">
                                      <p:cBhvr>
                                        <p:cTn id="60" dur="500"/>
                                        <p:tgtEl>
                                          <p:spTgt spid="3">
                                            <p:txEl>
                                              <p:pRg st="12" end="12"/>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Effect transition="in" filter="fade">
                                      <p:cBhvr>
                                        <p:cTn id="63" dur="500"/>
                                        <p:tgtEl>
                                          <p:spTgt spid="3">
                                            <p:txEl>
                                              <p:pRg st="13" end="13"/>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3075"/>
                                        </p:tgtEl>
                                        <p:attrNameLst>
                                          <p:attrName>style.visibility</p:attrName>
                                        </p:attrNameLst>
                                      </p:cBhvr>
                                      <p:to>
                                        <p:strVal val="visible"/>
                                      </p:to>
                                    </p:set>
                                    <p:animEffect transition="in" filter="fade">
                                      <p:cBhvr>
                                        <p:cTn id="66" dur="500"/>
                                        <p:tgtEl>
                                          <p:spTgt spid="3075"/>
                                        </p:tgtEl>
                                      </p:cBhvr>
                                    </p:animEffect>
                                  </p:childTnLst>
                                </p:cTn>
                              </p:par>
                              <p:par>
                                <p:cTn id="67" presetID="18" presetClass="entr" presetSubtype="12"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strips(downLeft)">
                                      <p:cBhvr>
                                        <p:cTn id="6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 grpId="0"/>
      <p:bldP spid="3" grpId="0" build="p"/>
      <p:bldP spid="7" grpId="0"/>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B097E-5D58-4086-B3A3-A3CAD2D9DD2C}" type="datetime1">
              <a:rPr lang="zh-CN" altLang="en-US" smtClean="0"/>
              <a:pPr/>
              <a:t>2018/5/16</a:t>
            </a:fld>
            <a:endParaRPr lang="zh-CN" altLang="en-US"/>
          </a:p>
        </p:txBody>
      </p:sp>
      <p:sp>
        <p:nvSpPr>
          <p:cNvPr id="3" name="灯片编号占位符 2"/>
          <p:cNvSpPr>
            <a:spLocks noGrp="1"/>
          </p:cNvSpPr>
          <p:nvPr>
            <p:ph type="sldNum" sz="quarter" idx="12"/>
          </p:nvPr>
        </p:nvSpPr>
        <p:spPr/>
        <p:txBody>
          <a:bodyPr/>
          <a:lstStyle/>
          <a:p>
            <a:fld id="{6B8C3EBF-BD46-41DF-818D-366A09B431BB}" type="slidenum">
              <a:rPr lang="zh-CN" altLang="en-US" smtClean="0"/>
              <a:pPr/>
              <a:t>60</a:t>
            </a:fld>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2348882"/>
            <a:ext cx="7488832" cy="523198"/>
          </a:xfrm>
          <a:prstGeom prst="rect">
            <a:avLst/>
          </a:prstGeom>
        </p:spPr>
        <p:txBody>
          <a:bodyPr wrap="square" lIns="91418" tIns="45709" rIns="91418" bIns="45709">
            <a:spAutoFit/>
          </a:bodyPr>
          <a:lstStyle/>
          <a:p>
            <a:pPr lvl="0">
              <a:defRPr/>
            </a:pPr>
            <a:r>
              <a:rPr lang="zh-CN" altLang="en-US" sz="2800" dirty="0" smtClean="0">
                <a:solidFill>
                  <a:srgbClr val="0070C0"/>
                </a:solidFill>
              </a:rPr>
              <a:t>                 利用推荐</a:t>
            </a:r>
            <a:r>
              <a:rPr lang="zh-CN" altLang="en-US" sz="2800" dirty="0" smtClean="0">
                <a:solidFill>
                  <a:srgbClr val="FF0000"/>
                </a:solidFill>
              </a:rPr>
              <a:t>增强社会网络链接预测</a:t>
            </a:r>
            <a:endParaRPr lang="zh-CN" altLang="en-US" sz="2800" dirty="0">
              <a:solidFill>
                <a:srgbClr val="FF0000"/>
              </a:solidFill>
            </a:endParaRPr>
          </a:p>
        </p:txBody>
      </p:sp>
      <p:sp>
        <p:nvSpPr>
          <p:cNvPr id="3" name="日期占位符 2"/>
          <p:cNvSpPr>
            <a:spLocks noGrp="1"/>
          </p:cNvSpPr>
          <p:nvPr>
            <p:ph type="dt" sz="half" idx="10"/>
          </p:nvPr>
        </p:nvSpPr>
        <p:spPr/>
        <p:txBody>
          <a:bodyPr/>
          <a:lstStyle/>
          <a:p>
            <a:fld id="{EBB22707-AE86-405B-AC65-48B3183765BA}" type="datetime1">
              <a:rPr lang="zh-CN" altLang="en-US" smtClean="0"/>
              <a:pPr/>
              <a:t>2018/5/16</a:t>
            </a:fld>
            <a:endParaRPr lang="zh-CN" altLang="en-US"/>
          </a:p>
        </p:txBody>
      </p:sp>
      <p:sp>
        <p:nvSpPr>
          <p:cNvPr id="4" name="灯片编号占位符 3"/>
          <p:cNvSpPr>
            <a:spLocks noGrp="1"/>
          </p:cNvSpPr>
          <p:nvPr>
            <p:ph type="sldNum" sz="quarter" idx="12"/>
          </p:nvPr>
        </p:nvSpPr>
        <p:spPr/>
        <p:txBody>
          <a:bodyPr/>
          <a:lstStyle/>
          <a:p>
            <a:fld id="{6B8C3EBF-BD46-41DF-818D-366A09B431BB}" type="slidenum">
              <a:rPr lang="zh-CN" altLang="en-US" smtClean="0"/>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25" y="2204864"/>
            <a:ext cx="5539978" cy="2872581"/>
          </a:xfrm>
          <a:prstGeom prst="rect">
            <a:avLst/>
          </a:prstGeom>
          <a:noFill/>
        </p:spPr>
        <p:txBody>
          <a:bodyPr vert="horz" wrap="none" lIns="0" tIns="0" rIns="0" bIns="0" rtlCol="0">
            <a:spAutoFit/>
          </a:bodyPr>
          <a:lstStyle/>
          <a:p>
            <a:pPr>
              <a:lnSpc>
                <a:spcPts val="2848"/>
              </a:lnSpc>
            </a:pPr>
            <a:r>
              <a:rPr lang="en-US" altLang="zh-CN" sz="2400" dirty="0" smtClean="0">
                <a:solidFill>
                  <a:srgbClr val="FF0000"/>
                </a:solidFill>
                <a:latin typeface="Times New Roman"/>
              </a:rPr>
              <a:t>1</a:t>
            </a:r>
            <a:r>
              <a:rPr lang="zh-CN" altLang="en-US" sz="2400" dirty="0" smtClean="0">
                <a:solidFill>
                  <a:srgbClr val="FF0000"/>
                </a:solidFill>
                <a:latin typeface="Times New Roman"/>
              </a:rPr>
              <a:t>  社会网络链接预测（以朋友推荐为例）</a:t>
            </a:r>
            <a:endParaRPr lang="en-US" altLang="zh-CN" sz="2400" dirty="0" smtClean="0">
              <a:solidFill>
                <a:srgbClr val="FF0000"/>
              </a:solidFill>
              <a:latin typeface="Times New Roman"/>
            </a:endParaRPr>
          </a:p>
          <a:p>
            <a:pPr>
              <a:lnSpc>
                <a:spcPts val="2848"/>
              </a:lnSpc>
            </a:pPr>
            <a:endParaRPr lang="en-US" altLang="zh-CN" sz="2400" dirty="0" smtClean="0">
              <a:solidFill>
                <a:srgbClr val="000000"/>
              </a:solidFill>
              <a:latin typeface="Times New Roman"/>
            </a:endParaRPr>
          </a:p>
          <a:p>
            <a:pPr>
              <a:lnSpc>
                <a:spcPts val="2848"/>
              </a:lnSpc>
            </a:pPr>
            <a:endParaRPr lang="en-US" altLang="zh-CN" sz="2400" dirty="0" smtClean="0">
              <a:solidFill>
                <a:srgbClr val="000000"/>
              </a:solidFill>
              <a:latin typeface="Times New Roman"/>
            </a:endParaRPr>
          </a:p>
          <a:p>
            <a:pPr>
              <a:lnSpc>
                <a:spcPts val="2848"/>
              </a:lnSpc>
            </a:pPr>
            <a:r>
              <a:rPr lang="en-US" altLang="zh-CN" sz="2400" dirty="0" smtClean="0">
                <a:solidFill>
                  <a:srgbClr val="000000"/>
                </a:solidFill>
                <a:latin typeface="Times New Roman"/>
              </a:rPr>
              <a:t>2</a:t>
            </a:r>
            <a:r>
              <a:rPr lang="zh-CN" altLang="en-US" sz="2400" dirty="0" smtClean="0">
                <a:solidFill>
                  <a:srgbClr val="000000"/>
                </a:solidFill>
                <a:latin typeface="Times New Roman"/>
              </a:rPr>
              <a:t>  利用社会网络增强链接预测精度</a:t>
            </a:r>
          </a:p>
          <a:p>
            <a:pPr>
              <a:lnSpc>
                <a:spcPts val="2848"/>
              </a:lnSpc>
            </a:pPr>
            <a:endParaRPr lang="en-US" altLang="zh-CN" sz="2400" dirty="0" smtClean="0">
              <a:solidFill>
                <a:srgbClr val="000000"/>
              </a:solidFill>
              <a:latin typeface="Times New Roman"/>
            </a:endParaRPr>
          </a:p>
          <a:p>
            <a:pPr>
              <a:lnSpc>
                <a:spcPts val="2848"/>
              </a:lnSpc>
            </a:pPr>
            <a:endParaRPr lang="en-US" altLang="zh-CN" sz="2400" dirty="0" smtClean="0">
              <a:solidFill>
                <a:srgbClr val="000000"/>
              </a:solidFill>
              <a:latin typeface="Times New Roman"/>
            </a:endParaRPr>
          </a:p>
          <a:p>
            <a:pPr>
              <a:lnSpc>
                <a:spcPts val="2848"/>
              </a:lnSpc>
            </a:pPr>
            <a:r>
              <a:rPr lang="en-US" altLang="zh-CN" sz="2400" dirty="0" smtClean="0">
                <a:solidFill>
                  <a:srgbClr val="000000"/>
                </a:solidFill>
                <a:latin typeface="Times New Roman"/>
              </a:rPr>
              <a:t>3</a:t>
            </a:r>
            <a:r>
              <a:rPr lang="zh-CN" altLang="en-US" sz="2400" dirty="0" smtClean="0">
                <a:solidFill>
                  <a:srgbClr val="000000"/>
                </a:solidFill>
                <a:latin typeface="Times New Roman"/>
              </a:rPr>
              <a:t>   符号预测</a:t>
            </a:r>
            <a:endParaRPr lang="en-US" altLang="zh-CN" sz="2400" dirty="0" smtClean="0">
              <a:solidFill>
                <a:srgbClr val="000000"/>
              </a:solidFill>
              <a:latin typeface="Times New Roman"/>
            </a:endParaRPr>
          </a:p>
          <a:p>
            <a:pPr>
              <a:lnSpc>
                <a:spcPts val="2848"/>
              </a:lnSpc>
            </a:pPr>
            <a:endParaRPr lang="en-US" altLang="zh-CN" sz="2400" dirty="0" smtClean="0">
              <a:solidFill>
                <a:srgbClr val="000000"/>
              </a:solidFill>
              <a:latin typeface="Times New Roman"/>
            </a:endParaRPr>
          </a:p>
        </p:txBody>
      </p:sp>
      <p:sp>
        <p:nvSpPr>
          <p:cNvPr id="3" name="日期占位符 2"/>
          <p:cNvSpPr>
            <a:spLocks noGrp="1"/>
          </p:cNvSpPr>
          <p:nvPr>
            <p:ph type="dt" sz="half" idx="10"/>
          </p:nvPr>
        </p:nvSpPr>
        <p:spPr/>
        <p:txBody>
          <a:bodyPr/>
          <a:lstStyle/>
          <a:p>
            <a:fld id="{4D6318CF-9541-451D-B558-84D12741EB7B}" type="datetime1">
              <a:rPr lang="zh-CN" altLang="en-US" smtClean="0"/>
              <a:pPr/>
              <a:t>2018/5/16</a:t>
            </a:fld>
            <a:endParaRPr lang="zh-CN" altLang="en-US"/>
          </a:p>
        </p:txBody>
      </p:sp>
      <p:sp>
        <p:nvSpPr>
          <p:cNvPr id="4" name="灯片编号占位符 3"/>
          <p:cNvSpPr>
            <a:spLocks noGrp="1"/>
          </p:cNvSpPr>
          <p:nvPr>
            <p:ph type="sldNum" sz="quarter" idx="12"/>
          </p:nvPr>
        </p:nvSpPr>
        <p:spPr/>
        <p:txBody>
          <a:bodyPr/>
          <a:lstStyle/>
          <a:p>
            <a:fld id="{6B8C3EBF-BD46-41DF-818D-366A09B431BB}" type="slidenum">
              <a:rPr lang="zh-CN" altLang="en-US" smtClean="0"/>
              <a:pPr/>
              <a:t>62</a:t>
            </a:fld>
            <a:endParaRPr lang="zh-CN" alt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488801" cy="4967700"/>
          </a:xfrm>
          <a:custGeom>
            <a:avLst/>
            <a:gdLst/>
            <a:ahLst/>
            <a:cxnLst/>
            <a:rect l="0" t="0" r="0" b="0"/>
            <a:pathLst>
              <a:path w="8488801" h="4967700">
                <a:moveTo>
                  <a:pt x="0" y="0"/>
                </a:moveTo>
                <a:lnTo>
                  <a:pt x="8488800" y="0"/>
                </a:lnTo>
                <a:lnTo>
                  <a:pt x="84888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1752602" y="2855975"/>
            <a:ext cx="5638801" cy="2924176"/>
          </a:xfrm>
          <a:custGeom>
            <a:avLst/>
            <a:gdLst/>
            <a:ahLst/>
            <a:cxnLst/>
            <a:rect l="0" t="0" r="0" b="0"/>
            <a:pathLst>
              <a:path w="5638801" h="2924176">
                <a:moveTo>
                  <a:pt x="0" y="0"/>
                </a:moveTo>
                <a:lnTo>
                  <a:pt x="5638800" y="0"/>
                </a:lnTo>
                <a:lnTo>
                  <a:pt x="5638800" y="2924175"/>
                </a:lnTo>
                <a:lnTo>
                  <a:pt x="0" y="2924175"/>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7" name="任意多边形 6"/>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9" name="TextBox 8"/>
          <p:cNvSpPr txBox="1"/>
          <p:nvPr/>
        </p:nvSpPr>
        <p:spPr>
          <a:xfrm>
            <a:off x="542927" y="1832840"/>
            <a:ext cx="7599837" cy="654025"/>
          </a:xfrm>
          <a:prstGeom prst="rect">
            <a:avLst/>
          </a:prstGeom>
          <a:noFill/>
        </p:spPr>
        <p:txBody>
          <a:bodyPr vert="horz" wrap="none" lIns="0" tIns="0" rIns="0" bIns="0" rtlCol="0">
            <a:spAutoFit/>
          </a:bodyPr>
          <a:lstStyle/>
          <a:p>
            <a:pPr>
              <a:lnSpc>
                <a:spcPts val="2251"/>
              </a:lnSpc>
            </a:pPr>
            <a:r>
              <a:rPr lang="zh-CN" altLang="en-US" sz="2400" dirty="0" smtClean="0">
                <a:solidFill>
                  <a:srgbClr val="000000"/>
                </a:solidFill>
                <a:latin typeface="Times New Roman"/>
              </a:rPr>
              <a:t>根据某人的社会关系</a:t>
            </a:r>
            <a:r>
              <a:rPr lang="en-US" altLang="zh-CN" sz="2400" dirty="0" smtClean="0">
                <a:solidFill>
                  <a:srgbClr val="000000"/>
                </a:solidFill>
                <a:latin typeface="Times New Roman"/>
              </a:rPr>
              <a:t>,</a:t>
            </a:r>
            <a:r>
              <a:rPr lang="zh-CN" altLang="en-US" sz="2400" dirty="0" smtClean="0">
                <a:solidFill>
                  <a:srgbClr val="000000"/>
                </a:solidFill>
                <a:latin typeface="Times New Roman"/>
              </a:rPr>
              <a:t>能否预测出他是谁或者他喜欢什么</a:t>
            </a:r>
            <a:r>
              <a:rPr lang="en-US" altLang="zh-CN" sz="2400" dirty="0" smtClean="0">
                <a:solidFill>
                  <a:srgbClr val="000000"/>
                </a:solidFill>
                <a:latin typeface="Times New Roman"/>
              </a:rPr>
              <a:t>?</a:t>
            </a:r>
          </a:p>
          <a:p>
            <a:pPr>
              <a:lnSpc>
                <a:spcPts val="2848"/>
              </a:lnSpc>
            </a:pPr>
            <a:endParaRPr lang="zh-CN" altLang="en-US" sz="2400" dirty="0">
              <a:solidFill>
                <a:srgbClr val="000000"/>
              </a:solidFill>
              <a:latin typeface="Times New Roman"/>
            </a:endParaRPr>
          </a:p>
        </p:txBody>
      </p:sp>
      <p:sp>
        <p:nvSpPr>
          <p:cNvPr id="11" name="TextBox 10"/>
          <p:cNvSpPr txBox="1"/>
          <p:nvPr/>
        </p:nvSpPr>
        <p:spPr>
          <a:xfrm>
            <a:off x="3131840" y="764704"/>
            <a:ext cx="2199320" cy="369717"/>
          </a:xfrm>
          <a:prstGeom prst="rect">
            <a:avLst/>
          </a:prstGeom>
          <a:noFill/>
        </p:spPr>
        <p:txBody>
          <a:bodyPr vert="horz" wrap="none" lIns="0" tIns="0" rIns="0" bIns="0" rtlCol="0">
            <a:spAutoFit/>
          </a:bodyPr>
          <a:lstStyle/>
          <a:p>
            <a:pPr>
              <a:lnSpc>
                <a:spcPts val="2812"/>
              </a:lnSpc>
            </a:pPr>
            <a:r>
              <a:rPr lang="zh-CN" altLang="en-US" sz="3200" dirty="0" smtClean="0">
                <a:solidFill>
                  <a:srgbClr val="FF0000"/>
                </a:solidFill>
              </a:rPr>
              <a:t>      链接预测</a:t>
            </a:r>
            <a:endParaRPr lang="zh-CN" altLang="en-US" sz="3000" b="1" dirty="0">
              <a:solidFill>
                <a:srgbClr val="000000"/>
              </a:solidFill>
              <a:latin typeface="Times New Roman"/>
            </a:endParaRPr>
          </a:p>
        </p:txBody>
      </p:sp>
      <p:pic>
        <p:nvPicPr>
          <p:cNvPr id="140290" name="Picture 2"/>
          <p:cNvPicPr>
            <a:picLocks noChangeAspect="1" noChangeArrowheads="1"/>
          </p:cNvPicPr>
          <p:nvPr/>
        </p:nvPicPr>
        <p:blipFill>
          <a:blip r:embed="rId2" cstate="print"/>
          <a:srcRect/>
          <a:stretch>
            <a:fillRect/>
          </a:stretch>
        </p:blipFill>
        <p:spPr bwMode="auto">
          <a:xfrm>
            <a:off x="509054" y="2708922"/>
            <a:ext cx="7201287" cy="3494906"/>
          </a:xfrm>
          <a:prstGeom prst="rect">
            <a:avLst/>
          </a:prstGeom>
          <a:noFill/>
          <a:ln w="9525">
            <a:noFill/>
            <a:miter lim="800000"/>
            <a:headEnd/>
            <a:tailEnd/>
          </a:ln>
        </p:spPr>
      </p:pic>
      <p:sp>
        <p:nvSpPr>
          <p:cNvPr id="10" name="日期占位符 9"/>
          <p:cNvSpPr>
            <a:spLocks noGrp="1"/>
          </p:cNvSpPr>
          <p:nvPr>
            <p:ph type="dt" sz="half" idx="10"/>
          </p:nvPr>
        </p:nvSpPr>
        <p:spPr/>
        <p:txBody>
          <a:bodyPr/>
          <a:lstStyle/>
          <a:p>
            <a:fld id="{9DBF5394-B414-41BD-B2E8-F5B9876F68F8}" type="datetime1">
              <a:rPr lang="zh-CN" altLang="en-US" smtClean="0"/>
              <a:pPr/>
              <a:t>2018/5/16</a:t>
            </a:fld>
            <a:endParaRPr lang="zh-CN" altLang="en-US"/>
          </a:p>
        </p:txBody>
      </p:sp>
      <p:sp>
        <p:nvSpPr>
          <p:cNvPr id="12" name="灯片编号占位符 11"/>
          <p:cNvSpPr>
            <a:spLocks noGrp="1"/>
          </p:cNvSpPr>
          <p:nvPr>
            <p:ph type="sldNum" sz="quarter" idx="12"/>
          </p:nvPr>
        </p:nvSpPr>
        <p:spPr/>
        <p:txBody>
          <a:bodyPr/>
          <a:lstStyle/>
          <a:p>
            <a:fld id="{6B8C3EBF-BD46-41DF-818D-366A09B431BB}" type="slidenum">
              <a:rPr lang="zh-CN" altLang="en-US" smtClean="0"/>
              <a:pPr/>
              <a:t>63</a:t>
            </a:fld>
            <a:endParaRPr lang="zh-CN" alt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457202" y="274651"/>
            <a:ext cx="8400601" cy="1143001"/>
          </a:xfrm>
          <a:custGeom>
            <a:avLst/>
            <a:gdLst/>
            <a:ahLst/>
            <a:cxnLst/>
            <a:rect l="0" t="0" r="0" b="0"/>
            <a:pathLst>
              <a:path w="8400601" h="1143001">
                <a:moveTo>
                  <a:pt x="0" y="0"/>
                </a:moveTo>
                <a:lnTo>
                  <a:pt x="8400600" y="0"/>
                </a:lnTo>
                <a:lnTo>
                  <a:pt x="8400600"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8" name="TextBox 7"/>
          <p:cNvSpPr txBox="1"/>
          <p:nvPr/>
        </p:nvSpPr>
        <p:spPr>
          <a:xfrm>
            <a:off x="587426" y="2204864"/>
            <a:ext cx="307777" cy="1782539"/>
          </a:xfrm>
          <a:prstGeom prst="rect">
            <a:avLst/>
          </a:prstGeom>
          <a:noFill/>
        </p:spPr>
        <p:txBody>
          <a:bodyPr vert="horz" wrap="none" lIns="0" tIns="0" rIns="0" bIns="0" rtlCol="0">
            <a:spAutoFit/>
          </a:bodyPr>
          <a:lstStyle/>
          <a:p>
            <a:pPr>
              <a:lnSpc>
                <a:spcPts val="2251"/>
              </a:lnSpc>
            </a:pPr>
            <a:r>
              <a:rPr lang="zh-CN" altLang="en-US" sz="2400" dirty="0" smtClean="0">
                <a:solidFill>
                  <a:srgbClr val="000000"/>
                </a:solidFill>
                <a:latin typeface="Times New Roman"/>
              </a:rPr>
              <a:t>●</a:t>
            </a:r>
          </a:p>
          <a:p>
            <a:pPr>
              <a:lnSpc>
                <a:spcPts val="2848"/>
              </a:lnSpc>
            </a:pPr>
            <a:r>
              <a:rPr lang="zh-CN" altLang="en-US" sz="2400" dirty="0" smtClean="0">
                <a:solidFill>
                  <a:srgbClr val="000000"/>
                </a:solidFill>
                <a:latin typeface="Times New Roman"/>
              </a:rPr>
              <a:t>●</a:t>
            </a:r>
          </a:p>
          <a:p>
            <a:pPr>
              <a:lnSpc>
                <a:spcPts val="2848"/>
              </a:lnSpc>
            </a:pPr>
            <a:r>
              <a:rPr lang="zh-CN" altLang="en-US" sz="2400" dirty="0" smtClean="0">
                <a:solidFill>
                  <a:srgbClr val="000000"/>
                </a:solidFill>
                <a:latin typeface="Times New Roman"/>
              </a:rPr>
              <a:t>●</a:t>
            </a:r>
          </a:p>
          <a:p>
            <a:pPr>
              <a:lnSpc>
                <a:spcPts val="2848"/>
              </a:lnSpc>
            </a:pPr>
            <a:r>
              <a:rPr lang="zh-CN" altLang="en-US" sz="2400" dirty="0" smtClean="0">
                <a:solidFill>
                  <a:srgbClr val="000000"/>
                </a:solidFill>
                <a:latin typeface="Times New Roman"/>
              </a:rPr>
              <a:t>●</a:t>
            </a:r>
          </a:p>
          <a:p>
            <a:pPr>
              <a:lnSpc>
                <a:spcPts val="2848"/>
              </a:lnSpc>
            </a:pPr>
            <a:r>
              <a:rPr lang="zh-CN" altLang="en-US" sz="2400" dirty="0" smtClean="0">
                <a:solidFill>
                  <a:srgbClr val="000000"/>
                </a:solidFill>
                <a:latin typeface="Times New Roman"/>
              </a:rPr>
              <a:t>●</a:t>
            </a:r>
            <a:endParaRPr lang="zh-CN" altLang="en-US" sz="2400" dirty="0">
              <a:solidFill>
                <a:srgbClr val="000000"/>
              </a:solidFill>
              <a:latin typeface="Times New Roman"/>
            </a:endParaRPr>
          </a:p>
        </p:txBody>
      </p:sp>
      <p:sp>
        <p:nvSpPr>
          <p:cNvPr id="9" name="TextBox 8"/>
          <p:cNvSpPr txBox="1"/>
          <p:nvPr/>
        </p:nvSpPr>
        <p:spPr>
          <a:xfrm>
            <a:off x="1000125" y="2204864"/>
            <a:ext cx="3898503" cy="1731243"/>
          </a:xfrm>
          <a:prstGeom prst="rect">
            <a:avLst/>
          </a:prstGeom>
          <a:noFill/>
        </p:spPr>
        <p:txBody>
          <a:bodyPr vert="horz" wrap="none" lIns="0" tIns="0" rIns="0" bIns="0" rtlCol="0">
            <a:spAutoFit/>
          </a:bodyPr>
          <a:lstStyle/>
          <a:p>
            <a:pPr>
              <a:lnSpc>
                <a:spcPts val="2251"/>
              </a:lnSpc>
            </a:pPr>
            <a:r>
              <a:rPr lang="zh-CN" altLang="en-US" sz="2400" dirty="0" smtClean="0">
                <a:solidFill>
                  <a:srgbClr val="000000"/>
                </a:solidFill>
                <a:latin typeface="Times New Roman"/>
              </a:rPr>
              <a:t>可能认识</a:t>
            </a:r>
            <a:r>
              <a:rPr lang="en-US" altLang="zh-CN" sz="2400" dirty="0" smtClean="0">
                <a:solidFill>
                  <a:srgbClr val="000000"/>
                </a:solidFill>
                <a:latin typeface="Times New Roman"/>
              </a:rPr>
              <a:t>(</a:t>
            </a:r>
            <a:r>
              <a:rPr lang="zh-CN" altLang="en-US" sz="2400" dirty="0" smtClean="0">
                <a:solidFill>
                  <a:srgbClr val="000000"/>
                </a:solidFill>
                <a:latin typeface="Times New Roman"/>
              </a:rPr>
              <a:t>或想要认识</a:t>
            </a:r>
            <a:r>
              <a:rPr lang="en-US" altLang="zh-CN" sz="2400" dirty="0" smtClean="0">
                <a:solidFill>
                  <a:srgbClr val="000000"/>
                </a:solidFill>
                <a:latin typeface="Times New Roman"/>
              </a:rPr>
              <a:t>)</a:t>
            </a:r>
            <a:r>
              <a:rPr lang="zh-CN" altLang="en-US" sz="2400" dirty="0" smtClean="0">
                <a:solidFill>
                  <a:srgbClr val="000000"/>
                </a:solidFill>
                <a:latin typeface="Times New Roman"/>
              </a:rPr>
              <a:t>的朋友</a:t>
            </a:r>
            <a:endParaRPr lang="en-US" altLang="zh-CN" sz="2400" dirty="0" smtClean="0">
              <a:solidFill>
                <a:srgbClr val="000000"/>
              </a:solidFill>
              <a:latin typeface="Times New Roman"/>
            </a:endParaRPr>
          </a:p>
          <a:p>
            <a:pPr>
              <a:lnSpc>
                <a:spcPts val="2848"/>
              </a:lnSpc>
            </a:pPr>
            <a:r>
              <a:rPr lang="zh-CN" altLang="en-US" sz="2400" dirty="0" smtClean="0">
                <a:solidFill>
                  <a:srgbClr val="000000"/>
                </a:solidFill>
                <a:latin typeface="Times New Roman"/>
              </a:rPr>
              <a:t>可能想要约会的人</a:t>
            </a:r>
            <a:endParaRPr lang="en-US" altLang="zh-CN" sz="2400" dirty="0" smtClean="0">
              <a:solidFill>
                <a:srgbClr val="000000"/>
              </a:solidFill>
              <a:latin typeface="Times New Roman"/>
            </a:endParaRPr>
          </a:p>
          <a:p>
            <a:pPr>
              <a:lnSpc>
                <a:spcPts val="2848"/>
              </a:lnSpc>
            </a:pPr>
            <a:r>
              <a:rPr lang="zh-CN" altLang="en-US" sz="2400" dirty="0" smtClean="0">
                <a:solidFill>
                  <a:srgbClr val="000000"/>
                </a:solidFill>
                <a:latin typeface="Times New Roman"/>
              </a:rPr>
              <a:t>可能能够提供帮助的人</a:t>
            </a:r>
            <a:endParaRPr lang="en-US" altLang="zh-CN" sz="2400" dirty="0" smtClean="0">
              <a:solidFill>
                <a:srgbClr val="000000"/>
              </a:solidFill>
              <a:latin typeface="Times New Roman"/>
            </a:endParaRPr>
          </a:p>
          <a:p>
            <a:pPr>
              <a:lnSpc>
                <a:spcPts val="2848"/>
              </a:lnSpc>
            </a:pPr>
            <a:r>
              <a:rPr lang="zh-CN" altLang="en-US" sz="2400" dirty="0" smtClean="0">
                <a:solidFill>
                  <a:srgbClr val="000000"/>
                </a:solidFill>
                <a:latin typeface="Times New Roman"/>
              </a:rPr>
              <a:t>可能适合的工作</a:t>
            </a:r>
            <a:endParaRPr lang="en-US" altLang="zh-CN" sz="2400" dirty="0" smtClean="0">
              <a:solidFill>
                <a:srgbClr val="000000"/>
              </a:solidFill>
              <a:latin typeface="Times New Roman"/>
            </a:endParaRPr>
          </a:p>
          <a:p>
            <a:pPr>
              <a:lnSpc>
                <a:spcPts val="2848"/>
              </a:lnSpc>
            </a:pPr>
            <a:r>
              <a:rPr lang="zh-CN" altLang="en-US" sz="2400" dirty="0" smtClean="0">
                <a:solidFill>
                  <a:srgbClr val="000000"/>
                </a:solidFill>
                <a:latin typeface="Times New Roman"/>
              </a:rPr>
              <a:t>可能适合加入的社区</a:t>
            </a:r>
            <a:endParaRPr lang="zh-CN" altLang="en-US" sz="2400" dirty="0">
              <a:solidFill>
                <a:srgbClr val="000000"/>
              </a:solidFill>
              <a:latin typeface="Times New Roman"/>
            </a:endParaRPr>
          </a:p>
        </p:txBody>
      </p:sp>
      <p:sp>
        <p:nvSpPr>
          <p:cNvPr id="10" name="TextBox 9"/>
          <p:cNvSpPr txBox="1"/>
          <p:nvPr/>
        </p:nvSpPr>
        <p:spPr>
          <a:xfrm>
            <a:off x="542925" y="705941"/>
            <a:ext cx="4162999" cy="1038746"/>
          </a:xfrm>
          <a:prstGeom prst="rect">
            <a:avLst/>
          </a:prstGeom>
          <a:noFill/>
        </p:spPr>
        <p:txBody>
          <a:bodyPr vert="horz" wrap="none" lIns="0" tIns="0" rIns="0" bIns="0" rtlCol="0">
            <a:spAutoFit/>
          </a:bodyPr>
          <a:lstStyle/>
          <a:p>
            <a:pPr>
              <a:lnSpc>
                <a:spcPts val="2812"/>
              </a:lnSpc>
            </a:pPr>
            <a:r>
              <a:rPr lang="en-US" altLang="zh-CN" dirty="0" smtClean="0"/>
              <a:t>	</a:t>
            </a:r>
            <a:r>
              <a:rPr lang="zh-CN" altLang="en-US" dirty="0" smtClean="0"/>
              <a:t>                             </a:t>
            </a:r>
            <a:r>
              <a:rPr lang="zh-CN" altLang="en-US" sz="3200" dirty="0" smtClean="0">
                <a:solidFill>
                  <a:srgbClr val="FF0000"/>
                </a:solidFill>
              </a:rPr>
              <a:t>链接预测</a:t>
            </a:r>
            <a:endParaRPr lang="en-US" altLang="zh-CN" sz="3000" b="1" dirty="0" smtClean="0">
              <a:solidFill>
                <a:srgbClr val="000000"/>
              </a:solidFill>
              <a:latin typeface="Times New Roman"/>
            </a:endParaRPr>
          </a:p>
          <a:p>
            <a:pPr defTabSz="914186">
              <a:lnSpc>
                <a:spcPts val="1000"/>
              </a:lnSpc>
              <a:tabLst>
                <a:tab pos="1587129" algn="l"/>
              </a:tabLst>
              <a:defRPr/>
            </a:pPr>
            <a:endParaRPr lang="en-US" altLang="zh-CN" sz="3000" b="1" dirty="0" smtClean="0">
              <a:solidFill>
                <a:srgbClr val="000000"/>
              </a:solidFill>
              <a:latin typeface="Times New Roman"/>
            </a:endParaRPr>
          </a:p>
          <a:p>
            <a:pPr defTabSz="914186">
              <a:lnSpc>
                <a:spcPts val="1000"/>
              </a:lnSpc>
              <a:tabLst>
                <a:tab pos="1587129" algn="l"/>
              </a:tabLst>
              <a:defRPr/>
            </a:pPr>
            <a:endParaRPr lang="en-US" altLang="zh-CN" sz="3000" b="1" dirty="0" smtClean="0">
              <a:solidFill>
                <a:srgbClr val="000000"/>
              </a:solidFill>
              <a:latin typeface="Times New Roman"/>
            </a:endParaRPr>
          </a:p>
          <a:p>
            <a:pPr defTabSz="914186">
              <a:lnSpc>
                <a:spcPts val="1000"/>
              </a:lnSpc>
              <a:tabLst>
                <a:tab pos="1587129" algn="l"/>
              </a:tabLst>
              <a:defRPr/>
            </a:pPr>
            <a:endParaRPr lang="en-US" altLang="zh-CN" sz="3000" b="1" dirty="0" smtClean="0">
              <a:solidFill>
                <a:srgbClr val="000000"/>
              </a:solidFill>
              <a:latin typeface="Times New Roman"/>
            </a:endParaRPr>
          </a:p>
          <a:p>
            <a:pPr defTabSz="914186">
              <a:lnSpc>
                <a:spcPts val="2310"/>
              </a:lnSpc>
              <a:tabLst>
                <a:tab pos="1587129" algn="l"/>
              </a:tabLst>
              <a:defRPr/>
            </a:pPr>
            <a:r>
              <a:rPr lang="zh-CN" altLang="en-US" sz="2400" dirty="0" smtClean="0">
                <a:solidFill>
                  <a:srgbClr val="000000"/>
                </a:solidFill>
                <a:latin typeface="Times New Roman"/>
              </a:rPr>
              <a:t>根据预测结果</a:t>
            </a:r>
            <a:r>
              <a:rPr lang="en-US" altLang="zh-CN" sz="2400" dirty="0" smtClean="0">
                <a:solidFill>
                  <a:srgbClr val="000000"/>
                </a:solidFill>
                <a:latin typeface="Times New Roman"/>
              </a:rPr>
              <a:t>,</a:t>
            </a:r>
            <a:r>
              <a:rPr lang="zh-CN" altLang="en-US" sz="2400" dirty="0" smtClean="0">
                <a:solidFill>
                  <a:srgbClr val="000000"/>
                </a:solidFill>
                <a:latin typeface="Times New Roman"/>
              </a:rPr>
              <a:t>可以向用户推荐</a:t>
            </a:r>
            <a:r>
              <a:rPr lang="en-US" altLang="zh-CN" sz="2400" dirty="0" smtClean="0">
                <a:solidFill>
                  <a:srgbClr val="000000"/>
                </a:solidFill>
                <a:latin typeface="Times New Roman"/>
              </a:rPr>
              <a:t>:</a:t>
            </a:r>
            <a:endParaRPr lang="zh-CN" altLang="en-US" sz="2400" dirty="0">
              <a:solidFill>
                <a:srgbClr val="000000"/>
              </a:solidFill>
              <a:latin typeface="Times New Roman"/>
            </a:endParaRPr>
          </a:p>
        </p:txBody>
      </p:sp>
      <p:sp>
        <p:nvSpPr>
          <p:cNvPr id="7" name="日期占位符 6"/>
          <p:cNvSpPr>
            <a:spLocks noGrp="1"/>
          </p:cNvSpPr>
          <p:nvPr>
            <p:ph type="dt" sz="half" idx="10"/>
          </p:nvPr>
        </p:nvSpPr>
        <p:spPr/>
        <p:txBody>
          <a:bodyPr/>
          <a:lstStyle/>
          <a:p>
            <a:fld id="{2D50F682-EB53-45E4-96C7-805E098A7FD5}" type="datetime1">
              <a:rPr lang="zh-CN" altLang="en-US" smtClean="0"/>
              <a:pPr/>
              <a:t>2018/5/16</a:t>
            </a:fld>
            <a:endParaRPr lang="zh-CN" altLang="en-US"/>
          </a:p>
        </p:txBody>
      </p:sp>
      <p:sp>
        <p:nvSpPr>
          <p:cNvPr id="11" name="灯片编号占位符 10"/>
          <p:cNvSpPr>
            <a:spLocks noGrp="1"/>
          </p:cNvSpPr>
          <p:nvPr>
            <p:ph type="sldNum" sz="quarter" idx="12"/>
          </p:nvPr>
        </p:nvSpPr>
        <p:spPr/>
        <p:txBody>
          <a:bodyPr/>
          <a:lstStyle/>
          <a:p>
            <a:fld id="{6B8C3EBF-BD46-41DF-818D-366A09B431BB}" type="slidenum">
              <a:rPr lang="zh-CN" altLang="en-US" smtClean="0"/>
              <a:pPr/>
              <a:t>64</a:t>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ws_35DF.tmp"/>
          <p:cNvPicPr>
            <a:picLocks/>
          </p:cNvPicPr>
          <p:nvPr/>
        </p:nvPicPr>
        <p:blipFill>
          <a:blip r:embed="rId2" cstate="print"/>
          <a:stretch>
            <a:fillRect/>
          </a:stretch>
        </p:blipFill>
        <p:spPr>
          <a:xfrm>
            <a:off x="0" y="0"/>
            <a:ext cx="9144000" cy="6858000"/>
          </a:xfrm>
          <a:prstGeom prst="rect">
            <a:avLst/>
          </a:prstGeom>
        </p:spPr>
      </p:pic>
      <p:pic>
        <p:nvPicPr>
          <p:cNvPr id="4" name="图片 3" descr="ws_3610.tmp"/>
          <p:cNvPicPr>
            <a:picLocks/>
          </p:cNvPicPr>
          <p:nvPr/>
        </p:nvPicPr>
        <p:blipFill>
          <a:blip r:embed="rId3" cstate="print"/>
          <a:stretch>
            <a:fillRect/>
          </a:stretch>
        </p:blipFill>
        <p:spPr>
          <a:xfrm>
            <a:off x="4381500" y="2273300"/>
            <a:ext cx="431800" cy="419100"/>
          </a:xfrm>
          <a:prstGeom prst="rect">
            <a:avLst/>
          </a:prstGeom>
        </p:spPr>
      </p:pic>
      <p:pic>
        <p:nvPicPr>
          <p:cNvPr id="5" name="图片 4" descr="ws_3611.tmp"/>
          <p:cNvPicPr>
            <a:picLocks/>
          </p:cNvPicPr>
          <p:nvPr/>
        </p:nvPicPr>
        <p:blipFill>
          <a:blip r:embed="rId4" cstate="print"/>
          <a:stretch>
            <a:fillRect/>
          </a:stretch>
        </p:blipFill>
        <p:spPr>
          <a:xfrm>
            <a:off x="4813300" y="2171700"/>
            <a:ext cx="1054100" cy="609600"/>
          </a:xfrm>
          <a:prstGeom prst="rect">
            <a:avLst/>
          </a:prstGeom>
        </p:spPr>
      </p:pic>
      <p:pic>
        <p:nvPicPr>
          <p:cNvPr id="6" name="图片 5" descr="ws_3621.tmp"/>
          <p:cNvPicPr>
            <a:picLocks/>
          </p:cNvPicPr>
          <p:nvPr/>
        </p:nvPicPr>
        <p:blipFill>
          <a:blip r:embed="rId5" cstate="print"/>
          <a:stretch>
            <a:fillRect/>
          </a:stretch>
        </p:blipFill>
        <p:spPr>
          <a:xfrm>
            <a:off x="4483100" y="2997202"/>
            <a:ext cx="762000" cy="254000"/>
          </a:xfrm>
          <a:prstGeom prst="rect">
            <a:avLst/>
          </a:prstGeom>
        </p:spPr>
      </p:pic>
      <p:pic>
        <p:nvPicPr>
          <p:cNvPr id="7" name="图片 6" descr="ws_3622.tmp"/>
          <p:cNvPicPr>
            <a:picLocks/>
          </p:cNvPicPr>
          <p:nvPr/>
        </p:nvPicPr>
        <p:blipFill>
          <a:blip r:embed="rId6" cstate="print"/>
          <a:stretch>
            <a:fillRect/>
          </a:stretch>
        </p:blipFill>
        <p:spPr>
          <a:xfrm>
            <a:off x="5334000" y="2819400"/>
            <a:ext cx="2882900" cy="609600"/>
          </a:xfrm>
          <a:prstGeom prst="rect">
            <a:avLst/>
          </a:prstGeom>
        </p:spPr>
      </p:pic>
      <p:pic>
        <p:nvPicPr>
          <p:cNvPr id="8" name="图片 7" descr="ws_3633.tmp"/>
          <p:cNvPicPr>
            <a:picLocks/>
          </p:cNvPicPr>
          <p:nvPr/>
        </p:nvPicPr>
        <p:blipFill>
          <a:blip r:embed="rId7" cstate="print"/>
          <a:stretch>
            <a:fillRect/>
          </a:stretch>
        </p:blipFill>
        <p:spPr>
          <a:xfrm>
            <a:off x="4851400" y="3657600"/>
            <a:ext cx="1092200" cy="241300"/>
          </a:xfrm>
          <a:prstGeom prst="rect">
            <a:avLst/>
          </a:prstGeom>
        </p:spPr>
      </p:pic>
      <p:pic>
        <p:nvPicPr>
          <p:cNvPr id="9" name="图片 8" descr="ws_3634.tmp"/>
          <p:cNvPicPr>
            <a:picLocks/>
          </p:cNvPicPr>
          <p:nvPr/>
        </p:nvPicPr>
        <p:blipFill>
          <a:blip r:embed="rId8" cstate="print"/>
          <a:stretch>
            <a:fillRect/>
          </a:stretch>
        </p:blipFill>
        <p:spPr>
          <a:xfrm>
            <a:off x="6096000" y="3657600"/>
            <a:ext cx="546100" cy="241300"/>
          </a:xfrm>
          <a:prstGeom prst="rect">
            <a:avLst/>
          </a:prstGeom>
        </p:spPr>
      </p:pic>
      <p:pic>
        <p:nvPicPr>
          <p:cNvPr id="10" name="图片 9" descr="ws_3644.tmp"/>
          <p:cNvPicPr>
            <a:picLocks/>
          </p:cNvPicPr>
          <p:nvPr/>
        </p:nvPicPr>
        <p:blipFill>
          <a:blip r:embed="rId9" cstate="print"/>
          <a:stretch>
            <a:fillRect/>
          </a:stretch>
        </p:blipFill>
        <p:spPr>
          <a:xfrm>
            <a:off x="4546600" y="5435601"/>
            <a:ext cx="1676400" cy="1079500"/>
          </a:xfrm>
          <a:prstGeom prst="rect">
            <a:avLst/>
          </a:prstGeom>
        </p:spPr>
      </p:pic>
      <p:sp>
        <p:nvSpPr>
          <p:cNvPr id="11" name="TextBox 10"/>
          <p:cNvSpPr txBox="1"/>
          <p:nvPr/>
        </p:nvSpPr>
        <p:spPr>
          <a:xfrm>
            <a:off x="587426" y="705944"/>
            <a:ext cx="6576862" cy="5270674"/>
          </a:xfrm>
          <a:prstGeom prst="rect">
            <a:avLst/>
          </a:prstGeom>
          <a:noFill/>
        </p:spPr>
        <p:txBody>
          <a:bodyPr vert="horz" wrap="square" lIns="0" tIns="0" rIns="0" bIns="0" rtlCol="0">
            <a:spAutoFit/>
          </a:bodyPr>
          <a:lstStyle/>
          <a:p>
            <a:pPr defTabSz="914186">
              <a:lnSpc>
                <a:spcPts val="2812"/>
              </a:lnSpc>
              <a:tabLst>
                <a:tab pos="457092" algn="l"/>
                <a:tab pos="914186" algn="l"/>
                <a:tab pos="1536341" algn="l"/>
              </a:tabLst>
              <a:defRPr/>
            </a:pPr>
            <a:r>
              <a:rPr lang="zh-CN" altLang="en-US" dirty="0" smtClean="0"/>
              <a:t>             </a:t>
            </a:r>
            <a:r>
              <a:rPr lang="en-US" altLang="zh-CN" dirty="0" smtClean="0"/>
              <a:t>	</a:t>
            </a:r>
            <a:r>
              <a:rPr lang="zh-CN" altLang="en-US" sz="3200" dirty="0" smtClean="0">
                <a:solidFill>
                  <a:srgbClr val="FF0000"/>
                </a:solidFill>
              </a:rPr>
              <a:t>           朋友推荐可能发生的场景</a:t>
            </a:r>
            <a:endParaRPr lang="en-US" altLang="zh-CN" sz="3200" b="1"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3200" b="1"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3000" b="1"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3000" b="1"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3000" b="1" dirty="0" smtClean="0">
              <a:solidFill>
                <a:srgbClr val="000000"/>
              </a:solidFill>
              <a:latin typeface="Times New Roman"/>
            </a:endParaRPr>
          </a:p>
          <a:p>
            <a:pPr defTabSz="914186">
              <a:lnSpc>
                <a:spcPts val="2310"/>
              </a:lnSpc>
              <a:tabLst>
                <a:tab pos="457092" algn="l"/>
                <a:tab pos="914186" algn="l"/>
                <a:tab pos="1536341" algn="l"/>
              </a:tabLst>
              <a:defRPr/>
            </a:pPr>
            <a:r>
              <a:rPr lang="en-US" altLang="zh-CN" sz="2400" dirty="0" smtClean="0">
                <a:solidFill>
                  <a:srgbClr val="000000"/>
                </a:solidFill>
                <a:latin typeface="Times New Roman"/>
              </a:rPr>
              <a:t>●  </a:t>
            </a:r>
            <a:r>
              <a:rPr lang="zh-CN" altLang="en-US" sz="2400" dirty="0" smtClean="0">
                <a:solidFill>
                  <a:srgbClr val="000000"/>
                </a:solidFill>
                <a:latin typeface="Times New Roman"/>
              </a:rPr>
              <a:t>朋友推荐可以发生在：</a:t>
            </a:r>
            <a:endParaRPr lang="en-US" altLang="zh-CN" sz="2400" dirty="0" smtClean="0">
              <a:solidFill>
                <a:srgbClr val="000000"/>
              </a:solidFill>
              <a:latin typeface="Times New Roman"/>
            </a:endParaRPr>
          </a:p>
          <a:p>
            <a:pPr defTabSz="914186">
              <a:lnSpc>
                <a:spcPts val="2426"/>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2426"/>
              </a:lnSpc>
              <a:tabLst>
                <a:tab pos="457092" algn="l"/>
                <a:tab pos="914186" algn="l"/>
                <a:tab pos="1536341" algn="l"/>
              </a:tabLst>
              <a:defRPr/>
            </a:pPr>
            <a:r>
              <a:rPr lang="en-US" altLang="zh-CN" sz="2400" dirty="0" smtClean="0">
                <a:solidFill>
                  <a:srgbClr val="000000"/>
                </a:solidFill>
                <a:latin typeface="Times New Roman"/>
              </a:rPr>
              <a:t>	○  </a:t>
            </a:r>
            <a:r>
              <a:rPr lang="zh-CN" altLang="en-US" sz="2400" dirty="0" smtClean="0">
                <a:solidFill>
                  <a:srgbClr val="000000"/>
                </a:solidFill>
                <a:latin typeface="Times New Roman"/>
              </a:rPr>
              <a:t>社会网络</a:t>
            </a:r>
            <a:r>
              <a:rPr lang="en-US" altLang="zh-CN" sz="2400" dirty="0" smtClean="0">
                <a:solidFill>
                  <a:srgbClr val="000000"/>
                </a:solidFill>
                <a:latin typeface="Times New Roman"/>
              </a:rPr>
              <a:t>:</a:t>
            </a: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2450"/>
              </a:lnSpc>
              <a:tabLst>
                <a:tab pos="457092" algn="l"/>
                <a:tab pos="914186" algn="l"/>
                <a:tab pos="1536341" algn="l"/>
              </a:tabLst>
              <a:defRPr/>
            </a:pPr>
            <a:r>
              <a:rPr lang="en-US" altLang="zh-CN" sz="2400" dirty="0" smtClean="0">
                <a:solidFill>
                  <a:srgbClr val="000000"/>
                </a:solidFill>
                <a:latin typeface="Times New Roman"/>
              </a:rPr>
              <a:t>	○  </a:t>
            </a:r>
            <a:r>
              <a:rPr lang="zh-CN" altLang="en-US" sz="2400" dirty="0" smtClean="0">
                <a:solidFill>
                  <a:srgbClr val="000000"/>
                </a:solidFill>
                <a:latin typeface="Times New Roman"/>
              </a:rPr>
              <a:t>在线社区</a:t>
            </a:r>
            <a:r>
              <a:rPr lang="en-US" altLang="zh-CN" sz="2400" dirty="0" smtClean="0">
                <a:solidFill>
                  <a:srgbClr val="000000"/>
                </a:solidFill>
                <a:latin typeface="Times New Roman"/>
              </a:rPr>
              <a:t>:</a:t>
            </a: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2450"/>
              </a:lnSpc>
              <a:tabLst>
                <a:tab pos="457092" algn="l"/>
                <a:tab pos="914186" algn="l"/>
                <a:tab pos="1536341" algn="l"/>
              </a:tabLst>
              <a:defRPr/>
            </a:pPr>
            <a:r>
              <a:rPr lang="en-US" altLang="zh-CN" sz="2400" dirty="0" smtClean="0">
                <a:solidFill>
                  <a:srgbClr val="000000"/>
                </a:solidFill>
                <a:latin typeface="Times New Roman"/>
              </a:rPr>
              <a:t>	○  </a:t>
            </a:r>
            <a:r>
              <a:rPr lang="zh-CN" altLang="en-US" sz="2400" dirty="0" smtClean="0">
                <a:solidFill>
                  <a:srgbClr val="000000"/>
                </a:solidFill>
                <a:latin typeface="Times New Roman"/>
              </a:rPr>
              <a:t>在线约会服务部门</a:t>
            </a:r>
            <a:r>
              <a:rPr lang="en-US" altLang="zh-CN" sz="2400" dirty="0" smtClean="0">
                <a:solidFill>
                  <a:srgbClr val="000000"/>
                </a:solidFill>
                <a:latin typeface="Times New Roman"/>
              </a:rPr>
              <a:t>:</a:t>
            </a: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2873"/>
              </a:lnSpc>
              <a:tabLst>
                <a:tab pos="457092" algn="l"/>
                <a:tab pos="914186" algn="l"/>
                <a:tab pos="1536341" algn="l"/>
              </a:tabLst>
              <a:defRPr/>
            </a:pPr>
            <a:r>
              <a:rPr lang="en-US" altLang="zh-CN" sz="2400" dirty="0" smtClean="0">
                <a:solidFill>
                  <a:srgbClr val="000000"/>
                </a:solidFill>
                <a:latin typeface="Times New Roman"/>
              </a:rPr>
              <a:t>	○  </a:t>
            </a:r>
            <a:r>
              <a:rPr lang="zh-CN" altLang="en-US" sz="2400" dirty="0" smtClean="0">
                <a:solidFill>
                  <a:srgbClr val="000000"/>
                </a:solidFill>
                <a:latin typeface="Times New Roman"/>
              </a:rPr>
              <a:t>教育服务部门</a:t>
            </a:r>
            <a:r>
              <a:rPr lang="en-US" altLang="zh-CN" sz="2400" dirty="0" smtClean="0">
                <a:solidFill>
                  <a:srgbClr val="000000"/>
                </a:solidFill>
                <a:latin typeface="Times New Roman"/>
              </a:rPr>
              <a:t>:</a:t>
            </a: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2426"/>
              </a:lnSpc>
              <a:tabLst>
                <a:tab pos="457092" algn="l"/>
                <a:tab pos="914186" algn="l"/>
                <a:tab pos="1536341" algn="l"/>
              </a:tabLst>
              <a:defRPr/>
            </a:pPr>
            <a:r>
              <a:rPr lang="en-US" altLang="zh-CN" sz="2400" dirty="0" smtClean="0">
                <a:solidFill>
                  <a:srgbClr val="000000"/>
                </a:solidFill>
                <a:latin typeface="Times New Roman"/>
              </a:rPr>
              <a:t>		■  </a:t>
            </a:r>
            <a:r>
              <a:rPr lang="zh-CN" altLang="en-US" sz="2400" dirty="0" smtClean="0">
                <a:solidFill>
                  <a:srgbClr val="000000"/>
                </a:solidFill>
                <a:latin typeface="Times New Roman"/>
              </a:rPr>
              <a:t>老师</a:t>
            </a:r>
            <a:r>
              <a:rPr lang="en-US" altLang="zh-CN" sz="2400" dirty="0" smtClean="0">
                <a:solidFill>
                  <a:srgbClr val="000000"/>
                </a:solidFill>
                <a:latin typeface="Times New Roman"/>
              </a:rPr>
              <a:t>/</a:t>
            </a:r>
            <a:r>
              <a:rPr lang="zh-CN" altLang="en-US" sz="2400" dirty="0" smtClean="0">
                <a:solidFill>
                  <a:srgbClr val="000000"/>
                </a:solidFill>
                <a:latin typeface="Times New Roman"/>
              </a:rPr>
              <a:t>学生匹配</a:t>
            </a:r>
            <a:r>
              <a:rPr lang="en-US" altLang="zh-CN" sz="2400" dirty="0" smtClean="0">
                <a:solidFill>
                  <a:srgbClr val="000000"/>
                </a:solidFill>
                <a:latin typeface="Times New Roman"/>
              </a:rPr>
              <a:t>, MOOCs</a:t>
            </a: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1000"/>
              </a:lnSpc>
              <a:tabLst>
                <a:tab pos="457092" algn="l"/>
                <a:tab pos="914186" algn="l"/>
                <a:tab pos="1536341" algn="l"/>
              </a:tabLst>
              <a:defRPr/>
            </a:pPr>
            <a:endParaRPr lang="en-US" altLang="zh-CN" sz="2400" dirty="0" smtClean="0">
              <a:solidFill>
                <a:srgbClr val="000000"/>
              </a:solidFill>
              <a:latin typeface="Times New Roman"/>
            </a:endParaRPr>
          </a:p>
          <a:p>
            <a:pPr defTabSz="914186">
              <a:lnSpc>
                <a:spcPts val="2873"/>
              </a:lnSpc>
              <a:tabLst>
                <a:tab pos="457092" algn="l"/>
                <a:tab pos="914186" algn="l"/>
                <a:tab pos="1536341" algn="l"/>
              </a:tabLst>
              <a:defRPr/>
            </a:pPr>
            <a:r>
              <a:rPr lang="en-US" altLang="zh-CN" sz="2400" dirty="0" smtClean="0">
                <a:solidFill>
                  <a:srgbClr val="000000"/>
                </a:solidFill>
                <a:latin typeface="Times New Roman"/>
              </a:rPr>
              <a:t>	○  </a:t>
            </a:r>
            <a:r>
              <a:rPr lang="zh-CN" altLang="en-US" sz="2400" dirty="0" smtClean="0">
                <a:solidFill>
                  <a:srgbClr val="000000"/>
                </a:solidFill>
                <a:latin typeface="Times New Roman"/>
              </a:rPr>
              <a:t>就业市场</a:t>
            </a:r>
            <a:r>
              <a:rPr lang="en-US" altLang="zh-CN" sz="2400" dirty="0" smtClean="0">
                <a:solidFill>
                  <a:srgbClr val="000000"/>
                </a:solidFill>
                <a:latin typeface="Times New Roman"/>
              </a:rPr>
              <a:t>:</a:t>
            </a:r>
            <a:endParaRPr lang="zh-CN" altLang="en-US" sz="2400" dirty="0">
              <a:solidFill>
                <a:srgbClr val="000000"/>
              </a:solidFill>
              <a:latin typeface="Times New Roman"/>
            </a:endParaRPr>
          </a:p>
        </p:txBody>
      </p:sp>
      <p:sp>
        <p:nvSpPr>
          <p:cNvPr id="12" name="TextBox 11"/>
          <p:cNvSpPr txBox="1"/>
          <p:nvPr/>
        </p:nvSpPr>
        <p:spPr>
          <a:xfrm>
            <a:off x="1044626" y="6195290"/>
            <a:ext cx="2393284"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社区服务部门</a:t>
            </a:r>
            <a:r>
              <a:rPr lang="en-US" altLang="zh-CN" sz="2400" dirty="0" smtClean="0">
                <a:solidFill>
                  <a:srgbClr val="000000"/>
                </a:solidFill>
                <a:latin typeface="Times New Roman"/>
              </a:rPr>
              <a:t>:</a:t>
            </a:r>
            <a:endParaRPr lang="zh-CN" altLang="en-US" sz="2400" dirty="0">
              <a:solidFill>
                <a:srgbClr val="000000"/>
              </a:solidFill>
              <a:latin typeface="Times New Roman"/>
            </a:endParaRPr>
          </a:p>
        </p:txBody>
      </p:sp>
      <p:sp>
        <p:nvSpPr>
          <p:cNvPr id="13" name="TextBox 12"/>
          <p:cNvSpPr txBox="1"/>
          <p:nvPr/>
        </p:nvSpPr>
        <p:spPr>
          <a:xfrm>
            <a:off x="5037075" y="6269556"/>
            <a:ext cx="2245808" cy="141834"/>
          </a:xfrm>
          <a:prstGeom prst="rect">
            <a:avLst/>
          </a:prstGeom>
          <a:noFill/>
        </p:spPr>
        <p:txBody>
          <a:bodyPr vert="horz" wrap="none" lIns="0" tIns="0" rIns="0" bIns="0" rtlCol="0">
            <a:spAutoFit/>
          </a:bodyPr>
          <a:lstStyle/>
          <a:p>
            <a:pPr>
              <a:lnSpc>
                <a:spcPts val="1126"/>
              </a:lnSpc>
            </a:pPr>
            <a:r>
              <a:rPr lang="en-US" altLang="zh-CN" sz="1200" b="1" dirty="0" err="1" smtClean="0">
                <a:solidFill>
                  <a:srgbClr val="333333"/>
                </a:solidFill>
                <a:latin typeface="Times New Roman"/>
              </a:rPr>
              <a:t>Neighbourhod</a:t>
            </a:r>
            <a:r>
              <a:rPr lang="en-US" altLang="zh-CN" sz="1200" b="1" dirty="0" smtClean="0">
                <a:solidFill>
                  <a:srgbClr val="333333"/>
                </a:solidFill>
                <a:latin typeface="Times New Roman"/>
              </a:rPr>
              <a:t> Networks .</a:t>
            </a:r>
            <a:r>
              <a:rPr lang="en-US" altLang="zh-CN" sz="1200" b="1" dirty="0" err="1" smtClean="0">
                <a:solidFill>
                  <a:srgbClr val="333333"/>
                </a:solidFill>
                <a:latin typeface="Times New Roman"/>
              </a:rPr>
              <a:t>com.au</a:t>
            </a:r>
            <a:endParaRPr lang="zh-CN" altLang="en-US" sz="1200" b="1" dirty="0">
              <a:solidFill>
                <a:srgbClr val="333333"/>
              </a:solidFill>
              <a:latin typeface="Times New Roman"/>
            </a:endParaRPr>
          </a:p>
        </p:txBody>
      </p:sp>
      <p:sp>
        <p:nvSpPr>
          <p:cNvPr id="14" name="日期占位符 13"/>
          <p:cNvSpPr>
            <a:spLocks noGrp="1"/>
          </p:cNvSpPr>
          <p:nvPr>
            <p:ph type="dt" sz="half" idx="10"/>
          </p:nvPr>
        </p:nvSpPr>
        <p:spPr/>
        <p:txBody>
          <a:bodyPr/>
          <a:lstStyle/>
          <a:p>
            <a:fld id="{55301C76-A542-4F5C-9368-2D68BA963CF3}" type="datetime1">
              <a:rPr lang="zh-CN" altLang="en-US" smtClean="0"/>
              <a:pPr/>
              <a:t>2018/5/16</a:t>
            </a:fld>
            <a:endParaRPr lang="zh-CN" altLang="en-US"/>
          </a:p>
        </p:txBody>
      </p:sp>
      <p:sp>
        <p:nvSpPr>
          <p:cNvPr id="15" name="灯片编号占位符 14"/>
          <p:cNvSpPr>
            <a:spLocks noGrp="1"/>
          </p:cNvSpPr>
          <p:nvPr>
            <p:ph type="sldNum" sz="quarter" idx="12"/>
          </p:nvPr>
        </p:nvSpPr>
        <p:spPr/>
        <p:txBody>
          <a:bodyPr/>
          <a:lstStyle/>
          <a:p>
            <a:fld id="{6B8C3EBF-BD46-41DF-818D-366A09B431BB}" type="slidenum">
              <a:rPr lang="zh-CN" altLang="en-US" smtClean="0"/>
              <a:pPr/>
              <a:t>65</a:t>
            </a:fld>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对象推荐</a:t>
            </a:r>
            <a:endParaRPr lang="zh-CN" altLang="en-US" dirty="0"/>
          </a:p>
        </p:txBody>
      </p:sp>
      <p:sp>
        <p:nvSpPr>
          <p:cNvPr id="3" name="内容占位符 2"/>
          <p:cNvSpPr>
            <a:spLocks noGrp="1"/>
          </p:cNvSpPr>
          <p:nvPr>
            <p:ph idx="1"/>
          </p:nvPr>
        </p:nvSpPr>
        <p:spPr/>
        <p:txBody>
          <a:bodyPr>
            <a:normAutofit/>
          </a:bodyPr>
          <a:lstStyle/>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66</a:t>
            </a:fld>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1118652" y="2433425"/>
            <a:ext cx="6906701" cy="4134475"/>
          </a:xfrm>
          <a:custGeom>
            <a:avLst/>
            <a:gdLst/>
            <a:ahLst/>
            <a:cxnLst/>
            <a:rect l="0" t="0" r="0" b="0"/>
            <a:pathLst>
              <a:path w="6906701" h="4134475">
                <a:moveTo>
                  <a:pt x="0" y="0"/>
                </a:moveTo>
                <a:lnTo>
                  <a:pt x="6906700" y="0"/>
                </a:lnTo>
                <a:lnTo>
                  <a:pt x="6906700" y="4134474"/>
                </a:lnTo>
                <a:lnTo>
                  <a:pt x="0" y="4134474"/>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7" name="任意多边形 6"/>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9" name="TextBox 8"/>
          <p:cNvSpPr txBox="1"/>
          <p:nvPr/>
        </p:nvSpPr>
        <p:spPr>
          <a:xfrm>
            <a:off x="542927" y="1832840"/>
            <a:ext cx="2422138"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What is traditional?</a:t>
            </a:r>
            <a:endParaRPr lang="zh-CN" altLang="en-US" sz="2400" dirty="0">
              <a:solidFill>
                <a:srgbClr val="000000"/>
              </a:solidFill>
              <a:latin typeface="Times New Roman"/>
            </a:endParaRPr>
          </a:p>
        </p:txBody>
      </p:sp>
      <p:sp>
        <p:nvSpPr>
          <p:cNvPr id="10" name="TextBox 9"/>
          <p:cNvSpPr txBox="1"/>
          <p:nvPr/>
        </p:nvSpPr>
        <p:spPr>
          <a:xfrm>
            <a:off x="2915816" y="692696"/>
            <a:ext cx="2592056" cy="294953"/>
          </a:xfrm>
          <a:prstGeom prst="rect">
            <a:avLst/>
          </a:prstGeom>
          <a:noFill/>
        </p:spPr>
        <p:txBody>
          <a:bodyPr vert="horz" wrap="none" lIns="0" tIns="0" rIns="0" bIns="0" rtlCol="0">
            <a:spAutoFit/>
          </a:bodyPr>
          <a:lstStyle/>
          <a:p>
            <a:pPr defTabSz="914186">
              <a:lnSpc>
                <a:spcPts val="2251"/>
              </a:lnSpc>
              <a:tabLst>
                <a:tab pos="126970" algn="l"/>
              </a:tabLst>
              <a:defRPr/>
            </a:pPr>
            <a:r>
              <a:rPr lang="zh-CN" altLang="en-US" sz="2400" b="1" dirty="0" smtClean="0">
                <a:solidFill>
                  <a:srgbClr val="000000"/>
                </a:solidFill>
                <a:latin typeface="Times New Roman"/>
              </a:rPr>
              <a:t>推荐人  </a:t>
            </a:r>
            <a:r>
              <a:rPr lang="en-US" altLang="zh-CN" sz="2400" b="1" dirty="0" smtClean="0">
                <a:solidFill>
                  <a:srgbClr val="000000"/>
                </a:solidFill>
                <a:latin typeface="Times New Roman"/>
              </a:rPr>
              <a:t> </a:t>
            </a:r>
            <a:r>
              <a:rPr lang="en-US" altLang="zh-CN" sz="2400" b="1" dirty="0" err="1" smtClean="0">
                <a:solidFill>
                  <a:srgbClr val="000000"/>
                </a:solidFill>
                <a:latin typeface="Times New Roman"/>
              </a:rPr>
              <a:t>vs</a:t>
            </a:r>
            <a:r>
              <a:rPr lang="zh-CN" altLang="en-US" sz="2400" b="1" dirty="0" smtClean="0">
                <a:solidFill>
                  <a:srgbClr val="000000"/>
                </a:solidFill>
                <a:latin typeface="Times New Roman"/>
              </a:rPr>
              <a:t>  推荐物 </a:t>
            </a:r>
            <a:endParaRPr lang="zh-CN" altLang="en-US" sz="2400" b="1" dirty="0">
              <a:solidFill>
                <a:srgbClr val="000000"/>
              </a:solidFill>
              <a:latin typeface="Times New Roman"/>
            </a:endParaRPr>
          </a:p>
        </p:txBody>
      </p:sp>
      <p:pic>
        <p:nvPicPr>
          <p:cNvPr id="153602" name="Picture 2"/>
          <p:cNvPicPr>
            <a:picLocks noChangeAspect="1" noChangeArrowheads="1"/>
          </p:cNvPicPr>
          <p:nvPr/>
        </p:nvPicPr>
        <p:blipFill>
          <a:blip r:embed="rId2" cstate="print"/>
          <a:srcRect/>
          <a:stretch>
            <a:fillRect/>
          </a:stretch>
        </p:blipFill>
        <p:spPr bwMode="auto">
          <a:xfrm>
            <a:off x="539552" y="2348880"/>
            <a:ext cx="7864475" cy="3978275"/>
          </a:xfrm>
          <a:prstGeom prst="rect">
            <a:avLst/>
          </a:prstGeom>
          <a:noFill/>
          <a:ln w="9525">
            <a:noFill/>
            <a:miter lim="800000"/>
            <a:headEnd/>
            <a:tailEnd/>
          </a:ln>
        </p:spPr>
      </p:pic>
      <p:sp>
        <p:nvSpPr>
          <p:cNvPr id="11" name="日期占位符 10"/>
          <p:cNvSpPr>
            <a:spLocks noGrp="1"/>
          </p:cNvSpPr>
          <p:nvPr>
            <p:ph type="dt" sz="half" idx="10"/>
          </p:nvPr>
        </p:nvSpPr>
        <p:spPr/>
        <p:txBody>
          <a:bodyPr/>
          <a:lstStyle/>
          <a:p>
            <a:fld id="{0AD58817-1FD2-40B9-8672-737FD7F02EB9}" type="datetime1">
              <a:rPr lang="zh-CN" altLang="en-US" smtClean="0"/>
              <a:pPr/>
              <a:t>2018/5/16</a:t>
            </a:fld>
            <a:endParaRPr lang="zh-CN" altLang="en-US"/>
          </a:p>
        </p:txBody>
      </p:sp>
      <p:sp>
        <p:nvSpPr>
          <p:cNvPr id="12" name="灯片编号占位符 11"/>
          <p:cNvSpPr>
            <a:spLocks noGrp="1"/>
          </p:cNvSpPr>
          <p:nvPr>
            <p:ph type="sldNum" sz="quarter" idx="12"/>
          </p:nvPr>
        </p:nvSpPr>
        <p:spPr/>
        <p:txBody>
          <a:bodyPr/>
          <a:lstStyle/>
          <a:p>
            <a:fld id="{6B8C3EBF-BD46-41DF-818D-366A09B431BB}" type="slidenum">
              <a:rPr lang="zh-CN" altLang="en-US" smtClean="0"/>
              <a:pPr/>
              <a:t>67</a:t>
            </a:fld>
            <a:endParaRPr lang="zh-CN"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29652"/>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1956099" y="274651"/>
            <a:ext cx="7026002" cy="1143001"/>
          </a:xfrm>
          <a:custGeom>
            <a:avLst/>
            <a:gdLst/>
            <a:ahLst/>
            <a:cxnLst/>
            <a:rect l="0" t="0" r="0" b="0"/>
            <a:pathLst>
              <a:path w="7026002" h="1143001">
                <a:moveTo>
                  <a:pt x="0" y="0"/>
                </a:moveTo>
                <a:lnTo>
                  <a:pt x="7026001" y="0"/>
                </a:lnTo>
                <a:lnTo>
                  <a:pt x="7026001"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任意多边形 4"/>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8" name="TextBox 7"/>
          <p:cNvSpPr txBox="1"/>
          <p:nvPr/>
        </p:nvSpPr>
        <p:spPr>
          <a:xfrm>
            <a:off x="542925" y="1832840"/>
            <a:ext cx="1538883" cy="294953"/>
          </a:xfrm>
          <a:prstGeom prst="rect">
            <a:avLst/>
          </a:prstGeom>
          <a:noFill/>
        </p:spPr>
        <p:txBody>
          <a:bodyPr vert="horz" wrap="none" lIns="0" tIns="0" rIns="0" bIns="0" rtlCol="0">
            <a:spAutoFit/>
          </a:bodyPr>
          <a:lstStyle/>
          <a:p>
            <a:pPr>
              <a:lnSpc>
                <a:spcPts val="2251"/>
              </a:lnSpc>
            </a:pPr>
            <a:r>
              <a:rPr lang="zh-CN" altLang="en-US" sz="2400" dirty="0" smtClean="0">
                <a:solidFill>
                  <a:srgbClr val="000000"/>
                </a:solidFill>
                <a:latin typeface="Times New Roman"/>
              </a:rPr>
              <a:t>推荐人时：</a:t>
            </a:r>
            <a:endParaRPr lang="zh-CN" altLang="en-US" sz="2400" dirty="0">
              <a:solidFill>
                <a:srgbClr val="000000"/>
              </a:solidFill>
              <a:latin typeface="Times New Roman"/>
            </a:endParaRPr>
          </a:p>
        </p:txBody>
      </p:sp>
      <p:sp>
        <p:nvSpPr>
          <p:cNvPr id="9" name="TextBox 8"/>
          <p:cNvSpPr txBox="1"/>
          <p:nvPr/>
        </p:nvSpPr>
        <p:spPr>
          <a:xfrm>
            <a:off x="587425" y="2270990"/>
            <a:ext cx="5386090"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推荐的主客体双方都同意才行，如：</a:t>
            </a:r>
            <a:endParaRPr lang="zh-CN" altLang="en-US" sz="2400" dirty="0">
              <a:solidFill>
                <a:srgbClr val="000000"/>
              </a:solidFill>
              <a:latin typeface="Times New Roman"/>
            </a:endParaRPr>
          </a:p>
        </p:txBody>
      </p:sp>
      <p:sp>
        <p:nvSpPr>
          <p:cNvPr id="11" name="TextBox 10"/>
          <p:cNvSpPr txBox="1"/>
          <p:nvPr/>
        </p:nvSpPr>
        <p:spPr>
          <a:xfrm>
            <a:off x="1044626" y="2994890"/>
            <a:ext cx="1077218"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约会</a:t>
            </a:r>
            <a:endParaRPr lang="zh-CN" altLang="en-US" sz="2400" dirty="0">
              <a:solidFill>
                <a:srgbClr val="000000"/>
              </a:solidFill>
              <a:latin typeface="Times New Roman"/>
            </a:endParaRPr>
          </a:p>
        </p:txBody>
      </p:sp>
      <p:sp>
        <p:nvSpPr>
          <p:cNvPr id="12" name="TextBox 11"/>
          <p:cNvSpPr txBox="1"/>
          <p:nvPr/>
        </p:nvSpPr>
        <p:spPr>
          <a:xfrm>
            <a:off x="1044624" y="3356840"/>
            <a:ext cx="1384995"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找工作</a:t>
            </a:r>
            <a:endParaRPr lang="zh-CN" altLang="en-US" sz="2400" dirty="0">
              <a:solidFill>
                <a:srgbClr val="000000"/>
              </a:solidFill>
              <a:latin typeface="Times New Roman"/>
            </a:endParaRPr>
          </a:p>
        </p:txBody>
      </p:sp>
      <p:sp>
        <p:nvSpPr>
          <p:cNvPr id="14" name="TextBox 13"/>
          <p:cNvSpPr txBox="1"/>
          <p:nvPr/>
        </p:nvSpPr>
        <p:spPr>
          <a:xfrm>
            <a:off x="2758716" y="554915"/>
            <a:ext cx="2592056" cy="294953"/>
          </a:xfrm>
          <a:prstGeom prst="rect">
            <a:avLst/>
          </a:prstGeom>
          <a:noFill/>
        </p:spPr>
        <p:txBody>
          <a:bodyPr vert="horz" wrap="none" lIns="0" tIns="0" rIns="0" bIns="0" rtlCol="0">
            <a:spAutoFit/>
          </a:bodyPr>
          <a:lstStyle/>
          <a:p>
            <a:pPr defTabSz="914186">
              <a:lnSpc>
                <a:spcPts val="2251"/>
              </a:lnSpc>
              <a:tabLst>
                <a:tab pos="126970" algn="l"/>
              </a:tabLst>
              <a:defRPr/>
            </a:pPr>
            <a:r>
              <a:rPr lang="zh-CN" altLang="en-US" sz="2400" b="1" dirty="0" smtClean="0">
                <a:solidFill>
                  <a:srgbClr val="000000"/>
                </a:solidFill>
                <a:latin typeface="Times New Roman"/>
              </a:rPr>
              <a:t>推荐人  </a:t>
            </a:r>
            <a:r>
              <a:rPr lang="en-US" altLang="zh-CN" sz="2400" b="1" dirty="0" smtClean="0">
                <a:solidFill>
                  <a:srgbClr val="000000"/>
                </a:solidFill>
                <a:latin typeface="Times New Roman"/>
              </a:rPr>
              <a:t> </a:t>
            </a:r>
            <a:r>
              <a:rPr lang="en-US" altLang="zh-CN" sz="2400" b="1" dirty="0" err="1" smtClean="0">
                <a:solidFill>
                  <a:srgbClr val="000000"/>
                </a:solidFill>
                <a:latin typeface="Times New Roman"/>
              </a:rPr>
              <a:t>vs</a:t>
            </a:r>
            <a:r>
              <a:rPr lang="zh-CN" altLang="en-US" sz="2400" b="1" dirty="0" smtClean="0">
                <a:solidFill>
                  <a:srgbClr val="000000"/>
                </a:solidFill>
                <a:latin typeface="Times New Roman"/>
              </a:rPr>
              <a:t>  推荐物 </a:t>
            </a:r>
            <a:endParaRPr lang="zh-CN" altLang="en-US" sz="2400" b="1" dirty="0">
              <a:solidFill>
                <a:srgbClr val="000000"/>
              </a:solidFill>
              <a:latin typeface="Times New Roman"/>
            </a:endParaRPr>
          </a:p>
        </p:txBody>
      </p:sp>
      <p:sp>
        <p:nvSpPr>
          <p:cNvPr id="13" name="日期占位符 12"/>
          <p:cNvSpPr>
            <a:spLocks noGrp="1"/>
          </p:cNvSpPr>
          <p:nvPr>
            <p:ph type="dt" sz="half" idx="10"/>
          </p:nvPr>
        </p:nvSpPr>
        <p:spPr/>
        <p:txBody>
          <a:bodyPr/>
          <a:lstStyle/>
          <a:p>
            <a:fld id="{0CC68F43-B707-4225-BA25-81CC4CD94DA3}" type="datetime1">
              <a:rPr lang="zh-CN" altLang="en-US" smtClean="0"/>
              <a:pPr/>
              <a:t>2018/5/16</a:t>
            </a:fld>
            <a:endParaRPr lang="zh-CN" altLang="en-US"/>
          </a:p>
        </p:txBody>
      </p:sp>
      <p:sp>
        <p:nvSpPr>
          <p:cNvPr id="15" name="灯片编号占位符 14"/>
          <p:cNvSpPr>
            <a:spLocks noGrp="1"/>
          </p:cNvSpPr>
          <p:nvPr>
            <p:ph type="sldNum" sz="quarter" idx="12"/>
          </p:nvPr>
        </p:nvSpPr>
        <p:spPr/>
        <p:txBody>
          <a:bodyPr/>
          <a:lstStyle/>
          <a:p>
            <a:fld id="{6B8C3EBF-BD46-41DF-818D-366A09B431BB}" type="slidenum">
              <a:rPr lang="zh-CN" altLang="en-US" smtClean="0"/>
              <a:pPr/>
              <a:t>68</a:t>
            </a:fld>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457202" y="3829052"/>
            <a:ext cx="8458201" cy="2876551"/>
          </a:xfrm>
          <a:custGeom>
            <a:avLst/>
            <a:gdLst/>
            <a:ahLst/>
            <a:cxnLst/>
            <a:rect l="0" t="0" r="0" b="0"/>
            <a:pathLst>
              <a:path w="8458201" h="2876551">
                <a:moveTo>
                  <a:pt x="0" y="0"/>
                </a:moveTo>
                <a:lnTo>
                  <a:pt x="8458200" y="0"/>
                </a:lnTo>
                <a:lnTo>
                  <a:pt x="8458200" y="2876550"/>
                </a:lnTo>
                <a:lnTo>
                  <a:pt x="0" y="28765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任意多边形 4"/>
          <p:cNvSpPr/>
          <p:nvPr/>
        </p:nvSpPr>
        <p:spPr>
          <a:xfrm>
            <a:off x="1956099" y="274651"/>
            <a:ext cx="7026002" cy="1143001"/>
          </a:xfrm>
          <a:custGeom>
            <a:avLst/>
            <a:gdLst/>
            <a:ahLst/>
            <a:cxnLst/>
            <a:rect l="0" t="0" r="0" b="0"/>
            <a:pathLst>
              <a:path w="7026002" h="1143001">
                <a:moveTo>
                  <a:pt x="0" y="0"/>
                </a:moveTo>
                <a:lnTo>
                  <a:pt x="7026001" y="0"/>
                </a:lnTo>
                <a:lnTo>
                  <a:pt x="7026001"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7" name="任意多边形 6"/>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9" name="TextBox 8"/>
          <p:cNvSpPr txBox="1"/>
          <p:nvPr/>
        </p:nvSpPr>
        <p:spPr>
          <a:xfrm>
            <a:off x="587426" y="1832840"/>
            <a:ext cx="2701060"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传统的物品推荐</a:t>
            </a:r>
            <a:r>
              <a:rPr lang="en-US" altLang="zh-CN" sz="2400" dirty="0" smtClean="0">
                <a:solidFill>
                  <a:srgbClr val="000000"/>
                </a:solidFill>
                <a:latin typeface="Times New Roman"/>
              </a:rPr>
              <a:t>:</a:t>
            </a:r>
            <a:endParaRPr lang="zh-CN" altLang="en-US" sz="2400" dirty="0">
              <a:solidFill>
                <a:srgbClr val="000000"/>
              </a:solidFill>
              <a:latin typeface="Times New Roman"/>
            </a:endParaRPr>
          </a:p>
        </p:txBody>
      </p:sp>
      <p:sp>
        <p:nvSpPr>
          <p:cNvPr id="10" name="TextBox 9"/>
          <p:cNvSpPr txBox="1"/>
          <p:nvPr/>
        </p:nvSpPr>
        <p:spPr>
          <a:xfrm>
            <a:off x="1044625" y="2267942"/>
            <a:ext cx="7848302"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某用户接收到多少次推荐，有多少次转化成购买行为？</a:t>
            </a:r>
            <a:endParaRPr lang="zh-CN" altLang="en-US" sz="2400" dirty="0">
              <a:solidFill>
                <a:srgbClr val="000000"/>
              </a:solidFill>
              <a:latin typeface="Times New Roman"/>
            </a:endParaRPr>
          </a:p>
        </p:txBody>
      </p:sp>
      <p:sp>
        <p:nvSpPr>
          <p:cNvPr id="12" name="TextBox 11"/>
          <p:cNvSpPr txBox="1"/>
          <p:nvPr/>
        </p:nvSpPr>
        <p:spPr>
          <a:xfrm>
            <a:off x="1044626" y="3087092"/>
            <a:ext cx="7540526"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某物品被推荐了多少次，有多少次转化成购买行为？</a:t>
            </a:r>
            <a:endParaRPr lang="zh-CN" altLang="en-US" sz="2400" dirty="0">
              <a:solidFill>
                <a:srgbClr val="000000"/>
              </a:solidFill>
              <a:latin typeface="Times New Roman"/>
            </a:endParaRPr>
          </a:p>
        </p:txBody>
      </p:sp>
      <p:sp>
        <p:nvSpPr>
          <p:cNvPr id="14" name="TextBox 13"/>
          <p:cNvSpPr txBox="1"/>
          <p:nvPr/>
        </p:nvSpPr>
        <p:spPr>
          <a:xfrm>
            <a:off x="2792725" y="735890"/>
            <a:ext cx="3403176" cy="294953"/>
          </a:xfrm>
          <a:prstGeom prst="rect">
            <a:avLst/>
          </a:prstGeom>
          <a:noFill/>
        </p:spPr>
        <p:txBody>
          <a:bodyPr vert="horz" wrap="none" lIns="0" tIns="0" rIns="0" bIns="0" rtlCol="0">
            <a:spAutoFit/>
          </a:bodyPr>
          <a:lstStyle/>
          <a:p>
            <a:pPr>
              <a:lnSpc>
                <a:spcPts val="2251"/>
              </a:lnSpc>
            </a:pPr>
            <a:r>
              <a:rPr lang="zh-CN" altLang="en-US" sz="2400" b="1" dirty="0" smtClean="0">
                <a:solidFill>
                  <a:srgbClr val="000000"/>
                </a:solidFill>
                <a:latin typeface="Times New Roman"/>
              </a:rPr>
              <a:t>推荐成功与否的衡量标准</a:t>
            </a:r>
            <a:endParaRPr lang="zh-CN" altLang="en-US" sz="2400" b="1" dirty="0">
              <a:solidFill>
                <a:srgbClr val="000000"/>
              </a:solidFill>
              <a:latin typeface="Times New Roman"/>
            </a:endParaRPr>
          </a:p>
        </p:txBody>
      </p:sp>
      <p:pic>
        <p:nvPicPr>
          <p:cNvPr id="150530" name="Picture 2"/>
          <p:cNvPicPr>
            <a:picLocks noChangeAspect="1" noChangeArrowheads="1"/>
          </p:cNvPicPr>
          <p:nvPr/>
        </p:nvPicPr>
        <p:blipFill>
          <a:blip r:embed="rId2" cstate="print"/>
          <a:srcRect/>
          <a:stretch>
            <a:fillRect/>
          </a:stretch>
        </p:blipFill>
        <p:spPr bwMode="auto">
          <a:xfrm>
            <a:off x="899592" y="3861048"/>
            <a:ext cx="7629525" cy="2714625"/>
          </a:xfrm>
          <a:prstGeom prst="rect">
            <a:avLst/>
          </a:prstGeom>
          <a:noFill/>
          <a:ln w="9525">
            <a:noFill/>
            <a:miter lim="800000"/>
            <a:headEnd/>
            <a:tailEnd/>
          </a:ln>
        </p:spPr>
      </p:pic>
      <p:sp>
        <p:nvSpPr>
          <p:cNvPr id="13" name="日期占位符 12"/>
          <p:cNvSpPr>
            <a:spLocks noGrp="1"/>
          </p:cNvSpPr>
          <p:nvPr>
            <p:ph type="dt" sz="half" idx="10"/>
          </p:nvPr>
        </p:nvSpPr>
        <p:spPr/>
        <p:txBody>
          <a:bodyPr/>
          <a:lstStyle/>
          <a:p>
            <a:fld id="{67F49DEF-A03A-444C-9060-F7C729ADE6A5}" type="datetime1">
              <a:rPr lang="zh-CN" altLang="en-US" smtClean="0"/>
              <a:pPr/>
              <a:t>2018/5/16</a:t>
            </a:fld>
            <a:endParaRPr lang="zh-CN" altLang="en-US"/>
          </a:p>
        </p:txBody>
      </p:sp>
      <p:sp>
        <p:nvSpPr>
          <p:cNvPr id="15" name="灯片编号占位符 14"/>
          <p:cNvSpPr>
            <a:spLocks noGrp="1"/>
          </p:cNvSpPr>
          <p:nvPr>
            <p:ph type="sldNum" sz="quarter" idx="12"/>
          </p:nvPr>
        </p:nvSpPr>
        <p:spPr/>
        <p:txBody>
          <a:bodyPr/>
          <a:lstStyle/>
          <a:p>
            <a:fld id="{6B8C3EBF-BD46-41DF-818D-366A09B431BB}" type="slidenum">
              <a:rPr lang="zh-CN" altLang="en-US" smtClean="0"/>
              <a:pPr/>
              <a:t>69</a:t>
            </a:fld>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1179240" y="3717032"/>
            <a:ext cx="4320480" cy="523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1418" tIns="45709" rIns="91418" bIns="45709">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defTabSz="914186" eaLnBrk="1" hangingPunct="1"/>
            <a:r>
              <a:rPr lang="en-US" altLang="zh-CN" sz="2800" b="1" dirty="0" smtClean="0">
                <a:solidFill>
                  <a:srgbClr val="B63E25"/>
                </a:solidFill>
                <a:latin typeface="微软雅黑" pitchFamily="34" charset="-122"/>
                <a:ea typeface="微软雅黑" pitchFamily="34" charset="-122"/>
              </a:rPr>
              <a:t>I</a:t>
            </a:r>
            <a:r>
              <a:rPr lang="en-US" altLang="zh-CN" sz="2400" b="1" dirty="0" smtClean="0">
                <a:solidFill>
                  <a:prstClr val="black">
                    <a:lumMod val="65000"/>
                    <a:lumOff val="35000"/>
                  </a:prstClr>
                </a:solidFill>
                <a:latin typeface="微软雅黑" pitchFamily="34" charset="-122"/>
                <a:ea typeface="微软雅黑" pitchFamily="34" charset="-122"/>
              </a:rPr>
              <a:t>nteraction  </a:t>
            </a:r>
            <a:r>
              <a:rPr lang="en-US" altLang="zh-CN" sz="2800" b="1" dirty="0" smtClean="0">
                <a:solidFill>
                  <a:srgbClr val="B63E25"/>
                </a:solidFill>
                <a:latin typeface="微软雅黑" pitchFamily="34" charset="-122"/>
                <a:ea typeface="微软雅黑" pitchFamily="34" charset="-122"/>
              </a:rPr>
              <a:t>O</a:t>
            </a:r>
            <a:r>
              <a:rPr lang="en-US" altLang="zh-CN" sz="2400" b="1" dirty="0" smtClean="0">
                <a:solidFill>
                  <a:prstClr val="black">
                    <a:lumMod val="65000"/>
                    <a:lumOff val="35000"/>
                  </a:prstClr>
                </a:solidFill>
                <a:latin typeface="微软雅黑" pitchFamily="34" charset="-122"/>
                <a:ea typeface="微软雅黑" pitchFamily="34" charset="-122"/>
              </a:rPr>
              <a:t>verload</a:t>
            </a:r>
          </a:p>
        </p:txBody>
      </p:sp>
      <p:sp>
        <p:nvSpPr>
          <p:cNvPr id="7" name="Text Box 15"/>
          <p:cNvSpPr txBox="1">
            <a:spLocks noChangeArrowheads="1"/>
          </p:cNvSpPr>
          <p:nvPr/>
        </p:nvSpPr>
        <p:spPr bwMode="auto">
          <a:xfrm>
            <a:off x="1179240" y="1700808"/>
            <a:ext cx="4256856" cy="5231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1418" tIns="45709" rIns="91418" bIns="45709">
            <a:spAutoFit/>
          </a:bodyPr>
          <a:lstStyle>
            <a:lvl1pPr eaLnBrk="0" hangingPunct="0">
              <a:defRPr sz="2000">
                <a:solidFill>
                  <a:schemeClr val="tx1"/>
                </a:solidFill>
                <a:latin typeface="Calibri" pitchFamily="34" charset="0"/>
                <a:ea typeface="宋体" charset="-122"/>
              </a:defRPr>
            </a:lvl1pPr>
            <a:lvl2pPr marL="742950" indent="-285750" eaLnBrk="0" hangingPunct="0">
              <a:defRPr sz="2000">
                <a:solidFill>
                  <a:schemeClr val="tx1"/>
                </a:solidFill>
                <a:latin typeface="Calibri" pitchFamily="34" charset="0"/>
                <a:ea typeface="宋体" charset="-122"/>
              </a:defRPr>
            </a:lvl2pPr>
            <a:lvl3pPr marL="1143000" indent="-228600" eaLnBrk="0" hangingPunct="0">
              <a:defRPr sz="2000">
                <a:solidFill>
                  <a:schemeClr val="tx1"/>
                </a:solidFill>
                <a:latin typeface="Calibri" pitchFamily="34" charset="0"/>
                <a:ea typeface="宋体" charset="-122"/>
              </a:defRPr>
            </a:lvl3pPr>
            <a:lvl4pPr marL="1600200" indent="-228600" eaLnBrk="0" hangingPunct="0">
              <a:defRPr sz="2000">
                <a:solidFill>
                  <a:schemeClr val="tx1"/>
                </a:solidFill>
                <a:latin typeface="Calibri" pitchFamily="34" charset="0"/>
                <a:ea typeface="宋体" charset="-122"/>
              </a:defRPr>
            </a:lvl4pPr>
            <a:lvl5pPr eaLnBrk="0" hangingPunct="0">
              <a:defRPr sz="2000">
                <a:solidFill>
                  <a:schemeClr val="tx1"/>
                </a:solidFill>
                <a:latin typeface="Calibri" pitchFamily="34" charset="0"/>
                <a:ea typeface="宋体" charset="-122"/>
              </a:defRPr>
            </a:lvl5pPr>
            <a:lvl6pPr marL="2514600" indent="-228600" defTabSz="1028700" eaLnBrk="0" fontAlgn="base" hangingPunct="0">
              <a:spcBef>
                <a:spcPct val="0"/>
              </a:spcBef>
              <a:spcAft>
                <a:spcPct val="0"/>
              </a:spcAft>
              <a:defRPr sz="2000">
                <a:solidFill>
                  <a:schemeClr val="tx1"/>
                </a:solidFill>
                <a:latin typeface="Calibri" pitchFamily="34" charset="0"/>
                <a:ea typeface="宋体" charset="-122"/>
              </a:defRPr>
            </a:lvl6pPr>
            <a:lvl7pPr marL="2971800" indent="-228600" defTabSz="1028700" eaLnBrk="0" fontAlgn="base" hangingPunct="0">
              <a:spcBef>
                <a:spcPct val="0"/>
              </a:spcBef>
              <a:spcAft>
                <a:spcPct val="0"/>
              </a:spcAft>
              <a:defRPr sz="2000">
                <a:solidFill>
                  <a:schemeClr val="tx1"/>
                </a:solidFill>
                <a:latin typeface="Calibri" pitchFamily="34" charset="0"/>
                <a:ea typeface="宋体" charset="-122"/>
              </a:defRPr>
            </a:lvl7pPr>
            <a:lvl8pPr marL="3429000" indent="-228600" defTabSz="1028700" eaLnBrk="0" fontAlgn="base" hangingPunct="0">
              <a:spcBef>
                <a:spcPct val="0"/>
              </a:spcBef>
              <a:spcAft>
                <a:spcPct val="0"/>
              </a:spcAft>
              <a:defRPr sz="2000">
                <a:solidFill>
                  <a:schemeClr val="tx1"/>
                </a:solidFill>
                <a:latin typeface="Calibri" pitchFamily="34" charset="0"/>
                <a:ea typeface="宋体" charset="-122"/>
              </a:defRPr>
            </a:lvl8pPr>
            <a:lvl9pPr marL="3886200" indent="-228600" defTabSz="1028700" eaLnBrk="0" fontAlgn="base" hangingPunct="0">
              <a:spcBef>
                <a:spcPct val="0"/>
              </a:spcBef>
              <a:spcAft>
                <a:spcPct val="0"/>
              </a:spcAft>
              <a:defRPr sz="2000">
                <a:solidFill>
                  <a:schemeClr val="tx1"/>
                </a:solidFill>
                <a:latin typeface="Calibri" pitchFamily="34" charset="0"/>
                <a:ea typeface="宋体" charset="-122"/>
              </a:defRPr>
            </a:lvl9pPr>
          </a:lstStyle>
          <a:p>
            <a:pPr defTabSz="914186" eaLnBrk="1" hangingPunct="1"/>
            <a:r>
              <a:rPr lang="en-US" altLang="zh-CN" sz="2800" b="1" dirty="0" smtClean="0">
                <a:solidFill>
                  <a:srgbClr val="B63E25"/>
                </a:solidFill>
                <a:latin typeface="微软雅黑" pitchFamily="34" charset="-122"/>
                <a:ea typeface="微软雅黑" pitchFamily="34" charset="-122"/>
              </a:rPr>
              <a:t>I</a:t>
            </a:r>
            <a:r>
              <a:rPr lang="en-US" altLang="zh-CN" sz="2400" b="1" dirty="0" smtClean="0">
                <a:solidFill>
                  <a:prstClr val="black">
                    <a:lumMod val="65000"/>
                    <a:lumOff val="35000"/>
                  </a:prstClr>
                </a:solidFill>
                <a:latin typeface="微软雅黑" pitchFamily="34" charset="-122"/>
                <a:ea typeface="微软雅黑" pitchFamily="34" charset="-122"/>
              </a:rPr>
              <a:t>nformation   </a:t>
            </a:r>
            <a:r>
              <a:rPr lang="en-US" altLang="zh-CN" sz="2800" b="1" dirty="0" smtClean="0">
                <a:solidFill>
                  <a:srgbClr val="B63E25"/>
                </a:solidFill>
                <a:latin typeface="微软雅黑" pitchFamily="34" charset="-122"/>
                <a:ea typeface="微软雅黑" pitchFamily="34" charset="-122"/>
              </a:rPr>
              <a:t>O</a:t>
            </a:r>
            <a:r>
              <a:rPr lang="en-US" altLang="zh-CN" sz="2400" b="1" dirty="0" smtClean="0">
                <a:solidFill>
                  <a:prstClr val="black">
                    <a:lumMod val="65000"/>
                    <a:lumOff val="35000"/>
                  </a:prstClr>
                </a:solidFill>
                <a:latin typeface="微软雅黑" pitchFamily="34" charset="-122"/>
                <a:ea typeface="微软雅黑" pitchFamily="34" charset="-122"/>
              </a:rPr>
              <a:t>verload</a:t>
            </a:r>
            <a:endParaRPr lang="zh-CN" altLang="en-US" sz="2400" b="1" dirty="0">
              <a:solidFill>
                <a:prstClr val="black">
                  <a:lumMod val="65000"/>
                  <a:lumOff val="35000"/>
                </a:prstClr>
              </a:solidFill>
              <a:latin typeface="微软雅黑" pitchFamily="34" charset="-122"/>
              <a:ea typeface="微软雅黑" pitchFamily="34" charset="-122"/>
            </a:endParaRPr>
          </a:p>
        </p:txBody>
      </p:sp>
      <p:sp>
        <p:nvSpPr>
          <p:cNvPr id="15" name="矩形 14"/>
          <p:cNvSpPr/>
          <p:nvPr/>
        </p:nvSpPr>
        <p:spPr>
          <a:xfrm>
            <a:off x="1395264" y="2204866"/>
            <a:ext cx="3816424" cy="1015663"/>
          </a:xfrm>
          <a:prstGeom prst="rect">
            <a:avLst/>
          </a:prstGeom>
        </p:spPr>
        <p:txBody>
          <a:bodyPr wrap="square" lIns="91418" tIns="45709" rIns="91418" bIns="45709">
            <a:spAutoFit/>
          </a:bodyPr>
          <a:lstStyle/>
          <a:p>
            <a:pPr marL="457092" lvl="1" defTabSz="914186"/>
            <a:r>
              <a:rPr lang="en-US" altLang="zh-CN" sz="2000" dirty="0" smtClean="0">
                <a:solidFill>
                  <a:prstClr val="black"/>
                </a:solidFill>
              </a:rPr>
              <a:t>blogs, microblogs, forums, wikis, news, bookmarked web pages,  photos, videos, …</a:t>
            </a:r>
          </a:p>
        </p:txBody>
      </p:sp>
      <p:sp>
        <p:nvSpPr>
          <p:cNvPr id="16" name="矩形 15"/>
          <p:cNvSpPr/>
          <p:nvPr/>
        </p:nvSpPr>
        <p:spPr>
          <a:xfrm>
            <a:off x="1539281" y="4213539"/>
            <a:ext cx="3824808" cy="1015663"/>
          </a:xfrm>
          <a:prstGeom prst="rect">
            <a:avLst/>
          </a:prstGeom>
        </p:spPr>
        <p:txBody>
          <a:bodyPr wrap="square" lIns="91418" tIns="45709" rIns="91418" bIns="45709">
            <a:spAutoFit/>
          </a:bodyPr>
          <a:lstStyle/>
          <a:p>
            <a:pPr marL="457092" lvl="1" defTabSz="914186"/>
            <a:r>
              <a:rPr lang="en-US" altLang="zh-CN" sz="2000" dirty="0" smtClean="0">
                <a:solidFill>
                  <a:prstClr val="black"/>
                </a:solidFill>
              </a:rPr>
              <a:t>friends, followers, followees, commenters, co-members, voters, “likers”, taggers,…</a:t>
            </a:r>
            <a:endParaRPr lang="zh-CN" altLang="en-US" sz="2000" dirty="0">
              <a:solidFill>
                <a:prstClr val="black"/>
              </a:solidFill>
            </a:endParaRPr>
          </a:p>
        </p:txBody>
      </p:sp>
      <p:sp>
        <p:nvSpPr>
          <p:cNvPr id="19" name="标题 1"/>
          <p:cNvSpPr txBox="1">
            <a:spLocks/>
          </p:cNvSpPr>
          <p:nvPr/>
        </p:nvSpPr>
        <p:spPr>
          <a:xfrm>
            <a:off x="5209283" y="3011043"/>
            <a:ext cx="4259263" cy="561975"/>
          </a:xfrm>
          <a:prstGeom prst="rect">
            <a:avLst/>
          </a:prstGeom>
        </p:spPr>
        <p:txBody>
          <a:bodyPr vert="horz" lIns="91418" tIns="45709" rIns="91418" bIns="45709" rtlCol="0" anchor="ctr">
            <a:noAutofit/>
          </a:bodyPr>
          <a:lstStyle/>
          <a:p>
            <a:pPr algn="ctr" defTabSz="914186">
              <a:spcBef>
                <a:spcPct val="0"/>
              </a:spcBef>
              <a:defRPr/>
            </a:pPr>
            <a:r>
              <a:rPr lang="en-US" altLang="zh-CN" sz="3200" b="1" dirty="0" smtClean="0">
                <a:solidFill>
                  <a:prstClr val="black"/>
                </a:solidFill>
              </a:rPr>
              <a:t>Data</a:t>
            </a:r>
            <a:r>
              <a:rPr lang="en-US" altLang="zh-CN" sz="3600" dirty="0" smtClean="0">
                <a:solidFill>
                  <a:prstClr val="black"/>
                </a:solidFill>
              </a:rPr>
              <a:t> </a:t>
            </a:r>
            <a:r>
              <a:rPr lang="en-US" altLang="zh-CN" sz="4800" b="1" dirty="0" smtClean="0">
                <a:solidFill>
                  <a:srgbClr val="B63E25"/>
                </a:solidFill>
              </a:rPr>
              <a:t>O</a:t>
            </a:r>
            <a:r>
              <a:rPr lang="en-US" altLang="zh-CN" sz="3600" b="1" dirty="0" smtClean="0">
                <a:solidFill>
                  <a:srgbClr val="B63E25"/>
                </a:solidFill>
              </a:rPr>
              <a:t>verload</a:t>
            </a:r>
            <a:endParaRPr lang="zh-CN" altLang="en-US" sz="3600" b="1" dirty="0">
              <a:solidFill>
                <a:srgbClr val="B63E25"/>
              </a:solidFill>
            </a:endParaRPr>
          </a:p>
        </p:txBody>
      </p:sp>
      <p:cxnSp>
        <p:nvCxnSpPr>
          <p:cNvPr id="20" name="直接连接符 19"/>
          <p:cNvCxnSpPr/>
          <p:nvPr/>
        </p:nvCxnSpPr>
        <p:spPr>
          <a:xfrm flipH="1">
            <a:off x="35496" y="3356992"/>
            <a:ext cx="5472000" cy="0"/>
          </a:xfrm>
          <a:prstGeom prst="line">
            <a:avLst/>
          </a:prstGeom>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strips(downLeft)">
                                      <p:cBhvr>
                                        <p:cTn id="10" dur="500"/>
                                        <p:tgtEl>
                                          <p:spTgt spid="7"/>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strips(downLeft)">
                                      <p:cBhvr>
                                        <p:cTn id="13" dur="500"/>
                                        <p:tgtEl>
                                          <p:spTgt spid="1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strips(downLeft)">
                                      <p:cBhvr>
                                        <p:cTn id="19" dur="500"/>
                                        <p:tgtEl>
                                          <p:spTgt spid="19"/>
                                        </p:tgtEl>
                                      </p:cBhvr>
                                    </p:animEffect>
                                  </p:childTnLst>
                                </p:cTn>
                              </p:par>
                              <p:par>
                                <p:cTn id="20" presetID="1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slide(fromLeft)">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5" grpId="0"/>
      <p:bldP spid="16" grpId="0"/>
      <p:bldP spid="1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457202" y="3829052"/>
            <a:ext cx="8458201" cy="2876551"/>
          </a:xfrm>
          <a:custGeom>
            <a:avLst/>
            <a:gdLst/>
            <a:ahLst/>
            <a:cxnLst/>
            <a:rect l="0" t="0" r="0" b="0"/>
            <a:pathLst>
              <a:path w="8458201" h="2876551">
                <a:moveTo>
                  <a:pt x="0" y="0"/>
                </a:moveTo>
                <a:lnTo>
                  <a:pt x="8458200" y="0"/>
                </a:lnTo>
                <a:lnTo>
                  <a:pt x="8458200" y="2876550"/>
                </a:lnTo>
                <a:lnTo>
                  <a:pt x="0" y="28765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任意多边形 4"/>
          <p:cNvSpPr/>
          <p:nvPr/>
        </p:nvSpPr>
        <p:spPr>
          <a:xfrm>
            <a:off x="1956099" y="274651"/>
            <a:ext cx="7026002" cy="1143001"/>
          </a:xfrm>
          <a:custGeom>
            <a:avLst/>
            <a:gdLst/>
            <a:ahLst/>
            <a:cxnLst/>
            <a:rect l="0" t="0" r="0" b="0"/>
            <a:pathLst>
              <a:path w="7026002" h="1143001">
                <a:moveTo>
                  <a:pt x="0" y="0"/>
                </a:moveTo>
                <a:lnTo>
                  <a:pt x="7026001" y="0"/>
                </a:lnTo>
                <a:lnTo>
                  <a:pt x="7026001"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7" name="任意多边形 6"/>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9" name="TextBox 8"/>
          <p:cNvSpPr txBox="1"/>
          <p:nvPr/>
        </p:nvSpPr>
        <p:spPr>
          <a:xfrm>
            <a:off x="587424" y="1832840"/>
            <a:ext cx="1469954"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推荐人</a:t>
            </a:r>
            <a:r>
              <a:rPr lang="en-US" altLang="zh-CN" sz="2400" dirty="0" smtClean="0">
                <a:solidFill>
                  <a:srgbClr val="000000"/>
                </a:solidFill>
                <a:latin typeface="Times New Roman"/>
              </a:rPr>
              <a:t>:</a:t>
            </a:r>
            <a:endParaRPr lang="zh-CN" altLang="en-US" sz="2400" dirty="0">
              <a:solidFill>
                <a:srgbClr val="000000"/>
              </a:solidFill>
              <a:latin typeface="Times New Roman"/>
            </a:endParaRPr>
          </a:p>
        </p:txBody>
      </p:sp>
      <p:sp>
        <p:nvSpPr>
          <p:cNvPr id="10" name="TextBox 9"/>
          <p:cNvSpPr txBox="1"/>
          <p:nvPr/>
        </p:nvSpPr>
        <p:spPr>
          <a:xfrm>
            <a:off x="1044624" y="2194790"/>
            <a:ext cx="8463855"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000000"/>
                </a:solidFill>
                <a:latin typeface="Times New Roman"/>
              </a:rPr>
              <a:t>和物品推荐类似，看有多少转化成具体行动（如约会）。</a:t>
            </a:r>
            <a:endParaRPr lang="zh-CN" altLang="en-US" sz="2400" dirty="0">
              <a:solidFill>
                <a:srgbClr val="000000"/>
              </a:solidFill>
              <a:latin typeface="Times New Roman"/>
            </a:endParaRPr>
          </a:p>
        </p:txBody>
      </p:sp>
      <p:sp>
        <p:nvSpPr>
          <p:cNvPr id="11" name="TextBox 10"/>
          <p:cNvSpPr txBox="1"/>
          <p:nvPr/>
        </p:nvSpPr>
        <p:spPr>
          <a:xfrm>
            <a:off x="1044626" y="2629892"/>
            <a:ext cx="7232749" cy="294953"/>
          </a:xfrm>
          <a:prstGeom prst="rect">
            <a:avLst/>
          </a:prstGeom>
          <a:noFill/>
        </p:spPr>
        <p:txBody>
          <a:bodyPr vert="horz" wrap="none" lIns="0" tIns="0" rIns="0" bIns="0" rtlCol="0">
            <a:spAutoFit/>
          </a:bodyPr>
          <a:lstStyle/>
          <a:p>
            <a:pPr>
              <a:lnSpc>
                <a:spcPts val="2251"/>
              </a:lnSpc>
            </a:pPr>
            <a:r>
              <a:rPr lang="en-US" altLang="zh-CN" sz="2400" dirty="0" smtClean="0">
                <a:solidFill>
                  <a:srgbClr val="000000"/>
                </a:solidFill>
                <a:latin typeface="Times New Roman"/>
              </a:rPr>
              <a:t>○  </a:t>
            </a:r>
            <a:r>
              <a:rPr lang="zh-CN" altLang="en-US" sz="2400" dirty="0" smtClean="0">
                <a:solidFill>
                  <a:srgbClr val="FF0000"/>
                </a:solidFill>
                <a:latin typeface="Times New Roman"/>
              </a:rPr>
              <a:t>但是，转换成行动后，最后联系成功，还是失败？</a:t>
            </a:r>
            <a:endParaRPr lang="zh-CN" altLang="en-US" sz="2400" dirty="0">
              <a:solidFill>
                <a:srgbClr val="FF0000"/>
              </a:solidFill>
              <a:latin typeface="Times New Roman"/>
            </a:endParaRPr>
          </a:p>
        </p:txBody>
      </p:sp>
      <p:sp>
        <p:nvSpPr>
          <p:cNvPr id="12" name="TextBox 11"/>
          <p:cNvSpPr txBox="1"/>
          <p:nvPr/>
        </p:nvSpPr>
        <p:spPr>
          <a:xfrm>
            <a:off x="1457325" y="3013940"/>
            <a:ext cx="3693319" cy="294953"/>
          </a:xfrm>
          <a:prstGeom prst="rect">
            <a:avLst/>
          </a:prstGeom>
          <a:noFill/>
        </p:spPr>
        <p:txBody>
          <a:bodyPr vert="horz" wrap="none" lIns="0" tIns="0" rIns="0" bIns="0" rtlCol="0">
            <a:spAutoFit/>
          </a:bodyPr>
          <a:lstStyle/>
          <a:p>
            <a:pPr>
              <a:lnSpc>
                <a:spcPts val="2251"/>
              </a:lnSpc>
            </a:pPr>
            <a:r>
              <a:rPr lang="zh-CN" altLang="en-US" sz="2400" dirty="0" smtClean="0">
                <a:solidFill>
                  <a:srgbClr val="FF0000"/>
                </a:solidFill>
                <a:latin typeface="Times New Roman"/>
              </a:rPr>
              <a:t>如，最后结婚，还是分手？</a:t>
            </a:r>
            <a:endParaRPr lang="zh-CN" altLang="en-US" sz="2400" dirty="0">
              <a:solidFill>
                <a:srgbClr val="FF0000"/>
              </a:solidFill>
              <a:latin typeface="Times New Roman"/>
            </a:endParaRPr>
          </a:p>
        </p:txBody>
      </p:sp>
      <p:sp>
        <p:nvSpPr>
          <p:cNvPr id="13" name="TextBox 12"/>
          <p:cNvSpPr txBox="1"/>
          <p:nvPr/>
        </p:nvSpPr>
        <p:spPr>
          <a:xfrm>
            <a:off x="2792725" y="735890"/>
            <a:ext cx="3403176" cy="294953"/>
          </a:xfrm>
          <a:prstGeom prst="rect">
            <a:avLst/>
          </a:prstGeom>
          <a:noFill/>
        </p:spPr>
        <p:txBody>
          <a:bodyPr vert="horz" wrap="none" lIns="0" tIns="0" rIns="0" bIns="0" rtlCol="0">
            <a:spAutoFit/>
          </a:bodyPr>
          <a:lstStyle/>
          <a:p>
            <a:pPr>
              <a:lnSpc>
                <a:spcPts val="2251"/>
              </a:lnSpc>
            </a:pPr>
            <a:r>
              <a:rPr lang="zh-CN" altLang="en-US" sz="2400" b="1" dirty="0" smtClean="0">
                <a:solidFill>
                  <a:srgbClr val="000000"/>
                </a:solidFill>
                <a:latin typeface="Times New Roman"/>
              </a:rPr>
              <a:t>推荐成功与否的衡量标准</a:t>
            </a:r>
            <a:endParaRPr lang="zh-CN" altLang="en-US" sz="2400" b="1" dirty="0">
              <a:solidFill>
                <a:srgbClr val="000000"/>
              </a:solidFill>
              <a:latin typeface="Times New Roman"/>
            </a:endParaRPr>
          </a:p>
        </p:txBody>
      </p:sp>
      <p:pic>
        <p:nvPicPr>
          <p:cNvPr id="149506" name="Picture 2"/>
          <p:cNvPicPr>
            <a:picLocks noChangeAspect="1" noChangeArrowheads="1"/>
          </p:cNvPicPr>
          <p:nvPr/>
        </p:nvPicPr>
        <p:blipFill>
          <a:blip r:embed="rId2" cstate="print"/>
          <a:srcRect/>
          <a:stretch>
            <a:fillRect/>
          </a:stretch>
        </p:blipFill>
        <p:spPr bwMode="auto">
          <a:xfrm>
            <a:off x="755576" y="3501008"/>
            <a:ext cx="7639050" cy="2867025"/>
          </a:xfrm>
          <a:prstGeom prst="rect">
            <a:avLst/>
          </a:prstGeom>
          <a:noFill/>
          <a:ln w="9525">
            <a:noFill/>
            <a:miter lim="800000"/>
            <a:headEnd/>
            <a:tailEnd/>
          </a:ln>
        </p:spPr>
      </p:pic>
      <p:sp>
        <p:nvSpPr>
          <p:cNvPr id="14" name="日期占位符 13"/>
          <p:cNvSpPr>
            <a:spLocks noGrp="1"/>
          </p:cNvSpPr>
          <p:nvPr>
            <p:ph type="dt" sz="half" idx="10"/>
          </p:nvPr>
        </p:nvSpPr>
        <p:spPr/>
        <p:txBody>
          <a:bodyPr/>
          <a:lstStyle/>
          <a:p>
            <a:fld id="{6E15CC25-239C-4636-9E60-879B81A99E15}" type="datetime1">
              <a:rPr lang="zh-CN" altLang="en-US" smtClean="0"/>
              <a:pPr/>
              <a:t>2018/5/16</a:t>
            </a:fld>
            <a:endParaRPr lang="zh-CN" altLang="en-US"/>
          </a:p>
        </p:txBody>
      </p:sp>
      <p:sp>
        <p:nvSpPr>
          <p:cNvPr id="15" name="灯片编号占位符 14"/>
          <p:cNvSpPr>
            <a:spLocks noGrp="1"/>
          </p:cNvSpPr>
          <p:nvPr>
            <p:ph type="sldNum" sz="quarter" idx="12"/>
          </p:nvPr>
        </p:nvSpPr>
        <p:spPr/>
        <p:txBody>
          <a:bodyPr/>
          <a:lstStyle/>
          <a:p>
            <a:fld id="{6B8C3EBF-BD46-41DF-818D-366A09B431BB}" type="slidenum">
              <a:rPr lang="zh-CN" altLang="en-US" smtClean="0"/>
              <a:pPr/>
              <a:t>70</a:t>
            </a:fld>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1956099" y="274651"/>
            <a:ext cx="7026002" cy="1143001"/>
          </a:xfrm>
          <a:custGeom>
            <a:avLst/>
            <a:gdLst/>
            <a:ahLst/>
            <a:cxnLst/>
            <a:rect l="0" t="0" r="0" b="0"/>
            <a:pathLst>
              <a:path w="7026002" h="1143001">
                <a:moveTo>
                  <a:pt x="0" y="0"/>
                </a:moveTo>
                <a:lnTo>
                  <a:pt x="7026001" y="0"/>
                </a:lnTo>
                <a:lnTo>
                  <a:pt x="7026001"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任意多边形 4"/>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8" name="TextBox 7"/>
          <p:cNvSpPr txBox="1"/>
          <p:nvPr/>
        </p:nvSpPr>
        <p:spPr>
          <a:xfrm>
            <a:off x="542924" y="1832840"/>
            <a:ext cx="3385542" cy="294953"/>
          </a:xfrm>
          <a:prstGeom prst="rect">
            <a:avLst/>
          </a:prstGeom>
          <a:noFill/>
        </p:spPr>
        <p:txBody>
          <a:bodyPr vert="horz" wrap="none" lIns="0" tIns="0" rIns="0" bIns="0" rtlCol="0">
            <a:spAutoFit/>
          </a:bodyPr>
          <a:lstStyle/>
          <a:p>
            <a:pPr>
              <a:lnSpc>
                <a:spcPts val="2251"/>
              </a:lnSpc>
            </a:pPr>
            <a:r>
              <a:rPr lang="zh-CN" altLang="en-US" sz="2400" dirty="0" smtClean="0">
                <a:solidFill>
                  <a:srgbClr val="000000"/>
                </a:solidFill>
                <a:latin typeface="Times New Roman"/>
              </a:rPr>
              <a:t>用户分为主动和被动两类</a:t>
            </a:r>
            <a:endParaRPr lang="zh-CN" altLang="en-US" sz="2400" dirty="0">
              <a:solidFill>
                <a:srgbClr val="000000"/>
              </a:solidFill>
              <a:latin typeface="Times New Roman"/>
            </a:endParaRPr>
          </a:p>
        </p:txBody>
      </p:sp>
      <p:sp>
        <p:nvSpPr>
          <p:cNvPr id="9" name="TextBox 8"/>
          <p:cNvSpPr txBox="1"/>
          <p:nvPr/>
        </p:nvSpPr>
        <p:spPr>
          <a:xfrm>
            <a:off x="542924" y="2709140"/>
            <a:ext cx="8277547" cy="294953"/>
          </a:xfrm>
          <a:prstGeom prst="rect">
            <a:avLst/>
          </a:prstGeom>
          <a:noFill/>
        </p:spPr>
        <p:txBody>
          <a:bodyPr vert="horz" wrap="square" lIns="0" tIns="0" rIns="0" bIns="0" rtlCol="0">
            <a:spAutoFit/>
          </a:bodyPr>
          <a:lstStyle/>
          <a:p>
            <a:pPr>
              <a:lnSpc>
                <a:spcPts val="2251"/>
              </a:lnSpc>
            </a:pPr>
            <a:r>
              <a:rPr lang="zh-CN" altLang="en-US" sz="2400" dirty="0" smtClean="0">
                <a:solidFill>
                  <a:srgbClr val="000000"/>
                </a:solidFill>
                <a:latin typeface="Times New Roman"/>
              </a:rPr>
              <a:t>主动型的用户可能不需要作为推荐的对象，但被动型用户需要</a:t>
            </a:r>
            <a:endParaRPr lang="zh-CN" altLang="en-US" sz="2400" dirty="0">
              <a:solidFill>
                <a:srgbClr val="000000"/>
              </a:solidFill>
              <a:latin typeface="Times New Roman"/>
            </a:endParaRPr>
          </a:p>
        </p:txBody>
      </p:sp>
      <p:sp>
        <p:nvSpPr>
          <p:cNvPr id="11" name="TextBox 10"/>
          <p:cNvSpPr txBox="1"/>
          <p:nvPr/>
        </p:nvSpPr>
        <p:spPr>
          <a:xfrm>
            <a:off x="2911787" y="735890"/>
            <a:ext cx="2592056" cy="294953"/>
          </a:xfrm>
          <a:prstGeom prst="rect">
            <a:avLst/>
          </a:prstGeom>
          <a:noFill/>
        </p:spPr>
        <p:txBody>
          <a:bodyPr vert="horz" wrap="none" lIns="0" tIns="0" rIns="0" bIns="0" rtlCol="0">
            <a:spAutoFit/>
          </a:bodyPr>
          <a:lstStyle/>
          <a:p>
            <a:pPr defTabSz="914186">
              <a:lnSpc>
                <a:spcPts val="2251"/>
              </a:lnSpc>
              <a:tabLst>
                <a:tab pos="126970" algn="l"/>
              </a:tabLst>
              <a:defRPr/>
            </a:pPr>
            <a:r>
              <a:rPr lang="zh-CN" altLang="en-US" sz="2400" b="1" dirty="0" smtClean="0">
                <a:solidFill>
                  <a:srgbClr val="000000"/>
                </a:solidFill>
                <a:latin typeface="Times New Roman"/>
              </a:rPr>
              <a:t>推荐人  </a:t>
            </a:r>
            <a:r>
              <a:rPr lang="en-US" altLang="zh-CN" sz="2400" b="1" dirty="0" smtClean="0">
                <a:solidFill>
                  <a:srgbClr val="000000"/>
                </a:solidFill>
                <a:latin typeface="Times New Roman"/>
              </a:rPr>
              <a:t> </a:t>
            </a:r>
            <a:r>
              <a:rPr lang="en-US" altLang="zh-CN" sz="2400" b="1" dirty="0" err="1" smtClean="0">
                <a:solidFill>
                  <a:srgbClr val="000000"/>
                </a:solidFill>
                <a:latin typeface="Times New Roman"/>
              </a:rPr>
              <a:t>vs</a:t>
            </a:r>
            <a:r>
              <a:rPr lang="zh-CN" altLang="en-US" sz="2400" b="1" dirty="0" smtClean="0">
                <a:solidFill>
                  <a:srgbClr val="000000"/>
                </a:solidFill>
                <a:latin typeface="Times New Roman"/>
              </a:rPr>
              <a:t>  推荐物 </a:t>
            </a:r>
            <a:endParaRPr lang="zh-CN" altLang="en-US" sz="2400" b="1" dirty="0">
              <a:solidFill>
                <a:srgbClr val="000000"/>
              </a:solidFill>
              <a:latin typeface="Times New Roman"/>
            </a:endParaRPr>
          </a:p>
        </p:txBody>
      </p:sp>
      <p:sp>
        <p:nvSpPr>
          <p:cNvPr id="10" name="日期占位符 9"/>
          <p:cNvSpPr>
            <a:spLocks noGrp="1"/>
          </p:cNvSpPr>
          <p:nvPr>
            <p:ph type="dt" sz="half" idx="10"/>
          </p:nvPr>
        </p:nvSpPr>
        <p:spPr/>
        <p:txBody>
          <a:bodyPr/>
          <a:lstStyle/>
          <a:p>
            <a:fld id="{862D16F9-9678-43E6-B0F2-92E7745A457B}" type="datetime1">
              <a:rPr lang="zh-CN" altLang="en-US" smtClean="0"/>
              <a:pPr/>
              <a:t>2018/5/16</a:t>
            </a:fld>
            <a:endParaRPr lang="zh-CN" altLang="en-US"/>
          </a:p>
        </p:txBody>
      </p:sp>
      <p:sp>
        <p:nvSpPr>
          <p:cNvPr id="12" name="灯片编号占位符 11"/>
          <p:cNvSpPr>
            <a:spLocks noGrp="1"/>
          </p:cNvSpPr>
          <p:nvPr>
            <p:ph type="sldNum" sz="quarter" idx="12"/>
          </p:nvPr>
        </p:nvSpPr>
        <p:spPr/>
        <p:txBody>
          <a:bodyPr/>
          <a:lstStyle/>
          <a:p>
            <a:fld id="{6B8C3EBF-BD46-41DF-818D-366A09B431BB}" type="slidenum">
              <a:rPr lang="zh-CN" altLang="en-US" smtClean="0"/>
              <a:pPr/>
              <a:t>71</a:t>
            </a:fld>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1956099" y="274651"/>
            <a:ext cx="7026002" cy="1143001"/>
          </a:xfrm>
          <a:custGeom>
            <a:avLst/>
            <a:gdLst/>
            <a:ahLst/>
            <a:cxnLst/>
            <a:rect l="0" t="0" r="0" b="0"/>
            <a:pathLst>
              <a:path w="7026002" h="1143001">
                <a:moveTo>
                  <a:pt x="0" y="0"/>
                </a:moveTo>
                <a:lnTo>
                  <a:pt x="7026001" y="0"/>
                </a:lnTo>
                <a:lnTo>
                  <a:pt x="7026001"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任意多边形 4"/>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8" name="TextBox 7"/>
          <p:cNvSpPr txBox="1"/>
          <p:nvPr/>
        </p:nvSpPr>
        <p:spPr>
          <a:xfrm>
            <a:off x="542926" y="1832840"/>
            <a:ext cx="7861126" cy="589905"/>
          </a:xfrm>
          <a:prstGeom prst="rect">
            <a:avLst/>
          </a:prstGeom>
          <a:noFill/>
        </p:spPr>
        <p:txBody>
          <a:bodyPr vert="horz" wrap="none" lIns="0" tIns="0" rIns="0" bIns="0" rtlCol="0">
            <a:spAutoFit/>
          </a:bodyPr>
          <a:lstStyle/>
          <a:p>
            <a:pPr>
              <a:lnSpc>
                <a:spcPts val="2251"/>
              </a:lnSpc>
            </a:pPr>
            <a:r>
              <a:rPr lang="zh-CN" altLang="en-US" sz="2400" b="1" dirty="0" smtClean="0">
                <a:solidFill>
                  <a:srgbClr val="FF0000"/>
                </a:solidFill>
                <a:latin typeface="Times New Roman"/>
              </a:rPr>
              <a:t>内容信息很丰富</a:t>
            </a:r>
            <a:r>
              <a:rPr lang="zh-CN" altLang="en-US" sz="2400" b="1" dirty="0" smtClean="0">
                <a:solidFill>
                  <a:srgbClr val="000000"/>
                </a:solidFill>
                <a:latin typeface="Times New Roman"/>
              </a:rPr>
              <a:t>：</a:t>
            </a:r>
            <a:r>
              <a:rPr lang="zh-CN" altLang="en-US" sz="2400" dirty="0" smtClean="0">
                <a:solidFill>
                  <a:srgbClr val="000000"/>
                </a:solidFill>
                <a:latin typeface="Times New Roman"/>
              </a:rPr>
              <a:t>用户可能提供了很详细的个人资料</a:t>
            </a:r>
            <a:r>
              <a:rPr lang="en-US" altLang="zh-CN" sz="2400" dirty="0" smtClean="0">
                <a:solidFill>
                  <a:srgbClr val="000000"/>
                </a:solidFill>
                <a:latin typeface="Times New Roman"/>
              </a:rPr>
              <a:t>, </a:t>
            </a:r>
            <a:r>
              <a:rPr lang="zh-CN" altLang="en-US" sz="2400" dirty="0" smtClean="0">
                <a:solidFill>
                  <a:srgbClr val="000000"/>
                </a:solidFill>
                <a:latin typeface="Times New Roman"/>
              </a:rPr>
              <a:t>包括</a:t>
            </a:r>
            <a:endParaRPr lang="en-US" altLang="zh-CN" sz="2400" dirty="0" smtClean="0">
              <a:solidFill>
                <a:srgbClr val="000000"/>
              </a:solidFill>
              <a:latin typeface="Times New Roman"/>
            </a:endParaRPr>
          </a:p>
          <a:p>
            <a:pPr>
              <a:lnSpc>
                <a:spcPts val="2251"/>
              </a:lnSpc>
            </a:pPr>
            <a:r>
              <a:rPr lang="zh-CN" altLang="en-US" sz="2400" dirty="0" smtClean="0">
                <a:solidFill>
                  <a:srgbClr val="000000"/>
                </a:solidFill>
                <a:latin typeface="Times New Roman"/>
              </a:rPr>
              <a:t>个人喜好等（当然未必准确）</a:t>
            </a:r>
            <a:endParaRPr lang="zh-CN" altLang="en-US" sz="2400" dirty="0">
              <a:solidFill>
                <a:srgbClr val="000000"/>
              </a:solidFill>
              <a:latin typeface="Times New Roman"/>
            </a:endParaRPr>
          </a:p>
        </p:txBody>
      </p:sp>
      <p:sp>
        <p:nvSpPr>
          <p:cNvPr id="9" name="TextBox 8"/>
          <p:cNvSpPr txBox="1"/>
          <p:nvPr/>
        </p:nvSpPr>
        <p:spPr>
          <a:xfrm>
            <a:off x="2183944" y="735890"/>
            <a:ext cx="5196368" cy="294953"/>
          </a:xfrm>
          <a:prstGeom prst="rect">
            <a:avLst/>
          </a:prstGeom>
          <a:noFill/>
        </p:spPr>
        <p:txBody>
          <a:bodyPr vert="horz" wrap="square" lIns="0" tIns="0" rIns="0" bIns="0" rtlCol="0">
            <a:spAutoFit/>
          </a:bodyPr>
          <a:lstStyle/>
          <a:p>
            <a:pPr>
              <a:lnSpc>
                <a:spcPts val="2251"/>
              </a:lnSpc>
            </a:pPr>
            <a:r>
              <a:rPr lang="zh-CN" altLang="en-US" sz="2400" b="1" dirty="0" smtClean="0">
                <a:solidFill>
                  <a:srgbClr val="000000"/>
                </a:solidFill>
                <a:latin typeface="Times New Roman"/>
              </a:rPr>
              <a:t>                 推荐人  </a:t>
            </a:r>
            <a:r>
              <a:rPr lang="en-US" altLang="zh-CN" sz="2400" b="1" dirty="0" smtClean="0">
                <a:solidFill>
                  <a:srgbClr val="000000"/>
                </a:solidFill>
                <a:latin typeface="Times New Roman"/>
              </a:rPr>
              <a:t> </a:t>
            </a:r>
            <a:r>
              <a:rPr lang="en-US" altLang="zh-CN" sz="2400" b="1" dirty="0" err="1" smtClean="0">
                <a:solidFill>
                  <a:srgbClr val="000000"/>
                </a:solidFill>
                <a:latin typeface="Times New Roman"/>
              </a:rPr>
              <a:t>vs</a:t>
            </a:r>
            <a:r>
              <a:rPr lang="zh-CN" altLang="en-US" sz="2400" b="1" dirty="0" smtClean="0">
                <a:solidFill>
                  <a:srgbClr val="000000"/>
                </a:solidFill>
                <a:latin typeface="Times New Roman"/>
              </a:rPr>
              <a:t>  推荐物</a:t>
            </a:r>
            <a:endParaRPr lang="zh-CN" altLang="en-US" sz="2400" b="1" dirty="0">
              <a:solidFill>
                <a:srgbClr val="000000"/>
              </a:solidFill>
              <a:latin typeface="Times New Roman"/>
            </a:endParaRPr>
          </a:p>
        </p:txBody>
      </p:sp>
      <p:sp>
        <p:nvSpPr>
          <p:cNvPr id="10" name="TextBox 9"/>
          <p:cNvSpPr txBox="1"/>
          <p:nvPr/>
        </p:nvSpPr>
        <p:spPr>
          <a:xfrm>
            <a:off x="467544" y="3271143"/>
            <a:ext cx="8091959" cy="589905"/>
          </a:xfrm>
          <a:prstGeom prst="rect">
            <a:avLst/>
          </a:prstGeom>
          <a:noFill/>
        </p:spPr>
        <p:txBody>
          <a:bodyPr vert="horz" wrap="none" lIns="0" tIns="0" rIns="0" bIns="0" rtlCol="0">
            <a:spAutoFit/>
          </a:bodyPr>
          <a:lstStyle/>
          <a:p>
            <a:pPr>
              <a:lnSpc>
                <a:spcPts val="2251"/>
              </a:lnSpc>
            </a:pPr>
            <a:r>
              <a:rPr lang="en-US" altLang="zh-CN" sz="2400" b="1" dirty="0" smtClean="0">
                <a:solidFill>
                  <a:srgbClr val="000000"/>
                </a:solidFill>
                <a:latin typeface="Times New Roman"/>
              </a:rPr>
              <a:t> </a:t>
            </a:r>
            <a:r>
              <a:rPr lang="zh-CN" altLang="en-US" sz="2400" b="1" dirty="0" smtClean="0">
                <a:solidFill>
                  <a:srgbClr val="FF0000"/>
                </a:solidFill>
                <a:latin typeface="Times New Roman"/>
              </a:rPr>
              <a:t>行为信息很贫乏</a:t>
            </a:r>
            <a:r>
              <a:rPr lang="zh-CN" altLang="en-US" sz="2400" b="1" dirty="0" smtClean="0">
                <a:solidFill>
                  <a:srgbClr val="000000"/>
                </a:solidFill>
                <a:latin typeface="Times New Roman"/>
              </a:rPr>
              <a:t>：</a:t>
            </a:r>
            <a:r>
              <a:rPr lang="zh-CN" altLang="en-US" sz="2400" dirty="0" smtClean="0">
                <a:solidFill>
                  <a:srgbClr val="000000"/>
                </a:solidFill>
                <a:latin typeface="Times New Roman"/>
              </a:rPr>
              <a:t>在特定的领域或者或者为了特定的目的，</a:t>
            </a:r>
            <a:endParaRPr lang="en-US" altLang="zh-CN" sz="2400" dirty="0" smtClean="0">
              <a:solidFill>
                <a:srgbClr val="000000"/>
              </a:solidFill>
              <a:latin typeface="Times New Roman"/>
            </a:endParaRPr>
          </a:p>
          <a:p>
            <a:pPr>
              <a:lnSpc>
                <a:spcPts val="2251"/>
              </a:lnSpc>
            </a:pPr>
            <a:r>
              <a:rPr lang="zh-CN" altLang="en-US" sz="2400" dirty="0" smtClean="0">
                <a:solidFill>
                  <a:srgbClr val="000000"/>
                </a:solidFill>
                <a:latin typeface="Times New Roman"/>
              </a:rPr>
              <a:t>用户可能只希望被成功推荐一次。</a:t>
            </a:r>
            <a:endParaRPr lang="zh-CN" altLang="en-US" sz="2400" dirty="0">
              <a:solidFill>
                <a:srgbClr val="000000"/>
              </a:solidFill>
              <a:latin typeface="Times New Roman"/>
            </a:endParaRPr>
          </a:p>
        </p:txBody>
      </p:sp>
      <p:sp>
        <p:nvSpPr>
          <p:cNvPr id="11" name="日期占位符 10"/>
          <p:cNvSpPr>
            <a:spLocks noGrp="1"/>
          </p:cNvSpPr>
          <p:nvPr>
            <p:ph type="dt" sz="half" idx="10"/>
          </p:nvPr>
        </p:nvSpPr>
        <p:spPr/>
        <p:txBody>
          <a:bodyPr/>
          <a:lstStyle/>
          <a:p>
            <a:fld id="{65E3E715-181F-4AE6-8833-902D0768EA98}" type="datetime1">
              <a:rPr lang="zh-CN" altLang="en-US" smtClean="0"/>
              <a:pPr/>
              <a:t>2018/5/16</a:t>
            </a:fld>
            <a:endParaRPr lang="zh-CN" altLang="en-US"/>
          </a:p>
        </p:txBody>
      </p:sp>
      <p:sp>
        <p:nvSpPr>
          <p:cNvPr id="12" name="灯片编号占位符 11"/>
          <p:cNvSpPr>
            <a:spLocks noGrp="1"/>
          </p:cNvSpPr>
          <p:nvPr>
            <p:ph type="sldNum" sz="quarter" idx="12"/>
          </p:nvPr>
        </p:nvSpPr>
        <p:spPr/>
        <p:txBody>
          <a:bodyPr/>
          <a:lstStyle/>
          <a:p>
            <a:fld id="{6B8C3EBF-BD46-41DF-818D-366A09B431BB}" type="slidenum">
              <a:rPr lang="zh-CN" altLang="en-US" smtClean="0"/>
              <a:pPr/>
              <a:t>72</a:t>
            </a:fld>
            <a:endParaRPr lang="zh-CN"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2" y="2"/>
            <a:ext cx="9144001" cy="6858001"/>
          </a:xfrm>
          <a:custGeom>
            <a:avLst/>
            <a:gdLst/>
            <a:ahLst/>
            <a:cxnLst/>
            <a:rect l="0" t="0" r="0" b="0"/>
            <a:pathLst>
              <a:path w="9144001" h="6858001">
                <a:moveTo>
                  <a:pt x="0" y="0"/>
                </a:moveTo>
                <a:lnTo>
                  <a:pt x="9144000" y="0"/>
                </a:lnTo>
                <a:lnTo>
                  <a:pt x="9144000" y="6858000"/>
                </a:lnTo>
                <a:lnTo>
                  <a:pt x="0" y="6858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3" name="任意多边形 2"/>
          <p:cNvSpPr/>
          <p:nvPr/>
        </p:nvSpPr>
        <p:spPr>
          <a:xfrm>
            <a:off x="457202" y="1600200"/>
            <a:ext cx="8229601" cy="4967700"/>
          </a:xfrm>
          <a:custGeom>
            <a:avLst/>
            <a:gdLst/>
            <a:ahLst/>
            <a:cxnLst/>
            <a:rect l="0" t="0" r="0" b="0"/>
            <a:pathLst>
              <a:path w="8229601" h="4967700">
                <a:moveTo>
                  <a:pt x="0" y="0"/>
                </a:moveTo>
                <a:lnTo>
                  <a:pt x="8229600" y="0"/>
                </a:lnTo>
                <a:lnTo>
                  <a:pt x="8229600" y="4967699"/>
                </a:lnTo>
                <a:lnTo>
                  <a:pt x="0" y="4967699"/>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4" name="任意多边形 3"/>
          <p:cNvSpPr/>
          <p:nvPr/>
        </p:nvSpPr>
        <p:spPr>
          <a:xfrm>
            <a:off x="1956099" y="274651"/>
            <a:ext cx="7026002" cy="1143001"/>
          </a:xfrm>
          <a:custGeom>
            <a:avLst/>
            <a:gdLst/>
            <a:ahLst/>
            <a:cxnLst/>
            <a:rect l="0" t="0" r="0" b="0"/>
            <a:pathLst>
              <a:path w="7026002" h="1143001">
                <a:moveTo>
                  <a:pt x="0" y="0"/>
                </a:moveTo>
                <a:lnTo>
                  <a:pt x="7026001" y="0"/>
                </a:lnTo>
                <a:lnTo>
                  <a:pt x="7026001" y="1143000"/>
                </a:lnTo>
                <a:lnTo>
                  <a:pt x="0" y="11430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5" name="任意多边形 4"/>
          <p:cNvSpPr/>
          <p:nvPr/>
        </p:nvSpPr>
        <p:spPr>
          <a:xfrm>
            <a:off x="2" y="0"/>
            <a:ext cx="275026" cy="6845301"/>
          </a:xfrm>
          <a:custGeom>
            <a:avLst/>
            <a:gdLst/>
            <a:ahLst/>
            <a:cxnLst/>
            <a:rect l="0" t="0" r="0" b="0"/>
            <a:pathLst>
              <a:path w="275026" h="6845301">
                <a:moveTo>
                  <a:pt x="0" y="0"/>
                </a:moveTo>
                <a:lnTo>
                  <a:pt x="275025" y="0"/>
                </a:lnTo>
                <a:lnTo>
                  <a:pt x="275025" y="6845300"/>
                </a:lnTo>
                <a:lnTo>
                  <a:pt x="0" y="684530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6" name="任意多边形 5"/>
          <p:cNvSpPr/>
          <p:nvPr/>
        </p:nvSpPr>
        <p:spPr>
          <a:xfrm>
            <a:off x="275027" y="3"/>
            <a:ext cx="1560250" cy="735451"/>
          </a:xfrm>
          <a:custGeom>
            <a:avLst/>
            <a:gdLst/>
            <a:ahLst/>
            <a:cxnLst/>
            <a:rect l="0" t="0" r="0" b="0"/>
            <a:pathLst>
              <a:path w="1560250" h="735451">
                <a:moveTo>
                  <a:pt x="0" y="0"/>
                </a:moveTo>
                <a:lnTo>
                  <a:pt x="1560249" y="0"/>
                </a:lnTo>
                <a:lnTo>
                  <a:pt x="1560249" y="735450"/>
                </a:lnTo>
                <a:lnTo>
                  <a:pt x="0" y="735450"/>
                </a:lnTo>
                <a:close/>
              </a:path>
            </a:pathLst>
          </a:custGeom>
          <a:solidFill>
            <a:srgbClr val="FFFFFF"/>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18" tIns="45709" rIns="91418" bIns="45709" rtlCol="0" anchor="ctr"/>
          <a:lstStyle/>
          <a:p>
            <a:pPr algn="ctr"/>
            <a:endParaRPr lang="zh-CN" altLang="en-US"/>
          </a:p>
        </p:txBody>
      </p:sp>
      <p:sp>
        <p:nvSpPr>
          <p:cNvPr id="8" name="TextBox 7"/>
          <p:cNvSpPr txBox="1"/>
          <p:nvPr/>
        </p:nvSpPr>
        <p:spPr>
          <a:xfrm>
            <a:off x="542927" y="1850515"/>
            <a:ext cx="7309693" cy="718530"/>
          </a:xfrm>
          <a:prstGeom prst="rect">
            <a:avLst/>
          </a:prstGeom>
          <a:noFill/>
        </p:spPr>
        <p:txBody>
          <a:bodyPr vert="horz" wrap="none" lIns="0" tIns="0" rIns="0" bIns="0" rtlCol="0">
            <a:spAutoFit/>
          </a:bodyPr>
          <a:lstStyle/>
          <a:p>
            <a:pPr>
              <a:lnSpc>
                <a:spcPts val="2812"/>
              </a:lnSpc>
            </a:pPr>
            <a:r>
              <a:rPr lang="zh-CN" altLang="en-US" sz="3000" dirty="0" smtClean="0">
                <a:solidFill>
                  <a:srgbClr val="000000"/>
                </a:solidFill>
                <a:latin typeface="Times New Roman"/>
              </a:rPr>
              <a:t>推荐人时，社会更复杂，出现诈骗，后果更</a:t>
            </a:r>
            <a:endParaRPr lang="en-US" altLang="zh-CN" sz="3000" dirty="0" smtClean="0">
              <a:solidFill>
                <a:srgbClr val="000000"/>
              </a:solidFill>
              <a:latin typeface="Times New Roman"/>
            </a:endParaRPr>
          </a:p>
          <a:p>
            <a:pPr>
              <a:lnSpc>
                <a:spcPts val="2812"/>
              </a:lnSpc>
            </a:pPr>
            <a:r>
              <a:rPr lang="zh-CN" altLang="en-US" sz="3000" dirty="0" smtClean="0">
                <a:solidFill>
                  <a:srgbClr val="000000"/>
                </a:solidFill>
                <a:latin typeface="Times New Roman"/>
              </a:rPr>
              <a:t>严重！</a:t>
            </a:r>
            <a:endParaRPr lang="zh-CN" altLang="en-US" sz="3000" dirty="0">
              <a:solidFill>
                <a:srgbClr val="000000"/>
              </a:solidFill>
              <a:latin typeface="Times New Roman"/>
            </a:endParaRPr>
          </a:p>
        </p:txBody>
      </p:sp>
      <p:sp>
        <p:nvSpPr>
          <p:cNvPr id="10" name="TextBox 9"/>
          <p:cNvSpPr txBox="1"/>
          <p:nvPr/>
        </p:nvSpPr>
        <p:spPr>
          <a:xfrm>
            <a:off x="2627784" y="836712"/>
            <a:ext cx="3390352" cy="294953"/>
          </a:xfrm>
          <a:prstGeom prst="rect">
            <a:avLst/>
          </a:prstGeom>
          <a:noFill/>
        </p:spPr>
        <p:txBody>
          <a:bodyPr vert="horz" wrap="none" lIns="0" tIns="0" rIns="0" bIns="0" rtlCol="0">
            <a:spAutoFit/>
          </a:bodyPr>
          <a:lstStyle/>
          <a:p>
            <a:pPr>
              <a:lnSpc>
                <a:spcPts val="2251"/>
              </a:lnSpc>
            </a:pPr>
            <a:r>
              <a:rPr lang="zh-CN" altLang="en-US" sz="2400" b="1" dirty="0" smtClean="0">
                <a:solidFill>
                  <a:srgbClr val="000000"/>
                </a:solidFill>
                <a:latin typeface="Times New Roman"/>
              </a:rPr>
              <a:t>推荐人  </a:t>
            </a:r>
            <a:r>
              <a:rPr lang="en-US" altLang="zh-CN" sz="2400" b="1" dirty="0" smtClean="0">
                <a:solidFill>
                  <a:srgbClr val="000000"/>
                </a:solidFill>
                <a:latin typeface="Times New Roman"/>
              </a:rPr>
              <a:t> </a:t>
            </a:r>
            <a:r>
              <a:rPr lang="en-US" altLang="zh-CN" sz="2400" b="1" dirty="0" err="1" smtClean="0">
                <a:solidFill>
                  <a:srgbClr val="000000"/>
                </a:solidFill>
                <a:latin typeface="Times New Roman"/>
              </a:rPr>
              <a:t>vs</a:t>
            </a:r>
            <a:r>
              <a:rPr lang="zh-CN" altLang="en-US" sz="2400" b="1" dirty="0" smtClean="0">
                <a:solidFill>
                  <a:srgbClr val="000000"/>
                </a:solidFill>
                <a:latin typeface="Times New Roman"/>
              </a:rPr>
              <a:t>  推荐物</a:t>
            </a:r>
            <a:r>
              <a:rPr lang="en-US" altLang="zh-CN" sz="2400" b="1" dirty="0" smtClean="0">
                <a:solidFill>
                  <a:srgbClr val="000000"/>
                </a:solidFill>
                <a:latin typeface="Times New Roman"/>
              </a:rPr>
              <a:t>:  </a:t>
            </a:r>
            <a:r>
              <a:rPr lang="zh-CN" altLang="en-US" sz="2400" b="1" dirty="0" smtClean="0">
                <a:solidFill>
                  <a:srgbClr val="000000"/>
                </a:solidFill>
                <a:latin typeface="Times New Roman"/>
              </a:rPr>
              <a:t>诈骗</a:t>
            </a:r>
            <a:endParaRPr lang="zh-CN" altLang="en-US" sz="2400" b="1" dirty="0">
              <a:solidFill>
                <a:srgbClr val="000000"/>
              </a:solidFill>
              <a:latin typeface="Times New Roman"/>
            </a:endParaRPr>
          </a:p>
        </p:txBody>
      </p:sp>
      <p:sp>
        <p:nvSpPr>
          <p:cNvPr id="11" name="TextBox 10"/>
          <p:cNvSpPr txBox="1"/>
          <p:nvPr/>
        </p:nvSpPr>
        <p:spPr>
          <a:xfrm>
            <a:off x="610195" y="2810371"/>
            <a:ext cx="7694414" cy="359073"/>
          </a:xfrm>
          <a:prstGeom prst="rect">
            <a:avLst/>
          </a:prstGeom>
          <a:noFill/>
        </p:spPr>
        <p:txBody>
          <a:bodyPr vert="horz" wrap="none" lIns="0" tIns="0" rIns="0" bIns="0" rtlCol="0">
            <a:spAutoFit/>
          </a:bodyPr>
          <a:lstStyle/>
          <a:p>
            <a:pPr>
              <a:lnSpc>
                <a:spcPts val="2812"/>
              </a:lnSpc>
            </a:pPr>
            <a:r>
              <a:rPr lang="zh-CN" altLang="en-US" sz="3000" dirty="0" smtClean="0">
                <a:solidFill>
                  <a:srgbClr val="000000"/>
                </a:solidFill>
                <a:latin typeface="Times New Roman"/>
              </a:rPr>
              <a:t>在推荐在线约会伙伴时，骗子的识别非常难！</a:t>
            </a:r>
            <a:endParaRPr lang="zh-CN" altLang="en-US" sz="3000" dirty="0">
              <a:solidFill>
                <a:srgbClr val="000000"/>
              </a:solidFill>
              <a:latin typeface="Times New Roman"/>
            </a:endParaRPr>
          </a:p>
        </p:txBody>
      </p:sp>
      <p:sp>
        <p:nvSpPr>
          <p:cNvPr id="12" name="TextBox 11"/>
          <p:cNvSpPr txBox="1"/>
          <p:nvPr/>
        </p:nvSpPr>
        <p:spPr>
          <a:xfrm>
            <a:off x="610192" y="3686671"/>
            <a:ext cx="7694414" cy="718145"/>
          </a:xfrm>
          <a:prstGeom prst="rect">
            <a:avLst/>
          </a:prstGeom>
          <a:noFill/>
        </p:spPr>
        <p:txBody>
          <a:bodyPr vert="horz" wrap="none" lIns="0" tIns="0" rIns="0" bIns="0" rtlCol="0">
            <a:spAutoFit/>
          </a:bodyPr>
          <a:lstStyle/>
          <a:p>
            <a:pPr>
              <a:lnSpc>
                <a:spcPts val="2812"/>
              </a:lnSpc>
            </a:pPr>
            <a:r>
              <a:rPr lang="zh-CN" altLang="en-US" sz="3000" dirty="0" smtClean="0">
                <a:solidFill>
                  <a:srgbClr val="000000"/>
                </a:solidFill>
                <a:latin typeface="Times New Roman"/>
              </a:rPr>
              <a:t>骗子的行为信息相对多一些，反而会影响推荐</a:t>
            </a:r>
            <a:endParaRPr lang="en-US" altLang="zh-CN" sz="3000" dirty="0" smtClean="0">
              <a:solidFill>
                <a:srgbClr val="000000"/>
              </a:solidFill>
              <a:latin typeface="Times New Roman"/>
            </a:endParaRPr>
          </a:p>
          <a:p>
            <a:pPr>
              <a:lnSpc>
                <a:spcPts val="2812"/>
              </a:lnSpc>
            </a:pPr>
            <a:r>
              <a:rPr lang="zh-CN" altLang="en-US" sz="3000" dirty="0" smtClean="0">
                <a:solidFill>
                  <a:srgbClr val="000000"/>
                </a:solidFill>
                <a:latin typeface="Times New Roman"/>
              </a:rPr>
              <a:t>系统。如何减小被骗的风险非常重要</a:t>
            </a:r>
            <a:endParaRPr lang="zh-CN" altLang="en-US" sz="3000" dirty="0">
              <a:solidFill>
                <a:srgbClr val="000000"/>
              </a:solidFill>
              <a:latin typeface="Times New Roman"/>
            </a:endParaRPr>
          </a:p>
        </p:txBody>
      </p:sp>
      <p:sp>
        <p:nvSpPr>
          <p:cNvPr id="13" name="日期占位符 12"/>
          <p:cNvSpPr>
            <a:spLocks noGrp="1"/>
          </p:cNvSpPr>
          <p:nvPr>
            <p:ph type="dt" sz="half" idx="10"/>
          </p:nvPr>
        </p:nvSpPr>
        <p:spPr/>
        <p:txBody>
          <a:bodyPr/>
          <a:lstStyle/>
          <a:p>
            <a:fld id="{9586FFDE-3D07-458F-81B2-F40E0B4A94ED}" type="datetime1">
              <a:rPr lang="zh-CN" altLang="en-US" smtClean="0"/>
              <a:pPr/>
              <a:t>2018/5/16</a:t>
            </a:fld>
            <a:endParaRPr lang="zh-CN" altLang="en-US"/>
          </a:p>
        </p:txBody>
      </p:sp>
      <p:sp>
        <p:nvSpPr>
          <p:cNvPr id="14" name="灯片编号占位符 13"/>
          <p:cNvSpPr>
            <a:spLocks noGrp="1"/>
          </p:cNvSpPr>
          <p:nvPr>
            <p:ph type="sldNum" sz="quarter" idx="12"/>
          </p:nvPr>
        </p:nvSpPr>
        <p:spPr/>
        <p:txBody>
          <a:bodyPr/>
          <a:lstStyle/>
          <a:p>
            <a:fld id="{6B8C3EBF-BD46-41DF-818D-366A09B431BB}" type="slidenum">
              <a:rPr lang="zh-CN" altLang="en-US" smtClean="0"/>
              <a:pPr/>
              <a:t>73</a:t>
            </a:fld>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7" name="TextBox 6"/>
          <p:cNvSpPr txBox="1"/>
          <p:nvPr/>
        </p:nvSpPr>
        <p:spPr>
          <a:xfrm>
            <a:off x="744383" y="1158081"/>
            <a:ext cx="7317709" cy="1872307"/>
          </a:xfrm>
          <a:prstGeom prst="rect">
            <a:avLst/>
          </a:prstGeom>
          <a:noFill/>
        </p:spPr>
        <p:txBody>
          <a:bodyPr vert="horz" wrap="none" lIns="0" tIns="0" rIns="0" bIns="0" rtlCol="0">
            <a:spAutoFit/>
          </a:bodyPr>
          <a:lstStyle/>
          <a:p>
            <a:pPr algn="ctr" defTabSz="820487">
              <a:lnSpc>
                <a:spcPts val="3538"/>
              </a:lnSpc>
              <a:tabLst>
                <a:tab pos="113956" algn="l"/>
                <a:tab pos="307682" algn="l"/>
              </a:tabLst>
              <a:defRPr/>
            </a:pPr>
            <a:r>
              <a:rPr lang="en-US" altLang="zh-CN" sz="3600" dirty="0" smtClean="0"/>
              <a:t>	</a:t>
            </a:r>
            <a:r>
              <a:rPr lang="zh-CN" altLang="en-US" sz="3600" dirty="0" smtClean="0"/>
              <a:t>朋友推荐方法</a:t>
            </a:r>
            <a:endParaRPr lang="en-US" altLang="zh-CN" sz="3600" dirty="0" smtClean="0">
              <a:solidFill>
                <a:srgbClr val="000000"/>
              </a:solidFill>
              <a:latin typeface="微软雅黑"/>
            </a:endParaRPr>
          </a:p>
          <a:p>
            <a:pPr defTabSz="820487">
              <a:lnSpc>
                <a:spcPts val="897"/>
              </a:lnSpc>
              <a:tabLst>
                <a:tab pos="113956" algn="l"/>
                <a:tab pos="307682" algn="l"/>
              </a:tabLst>
              <a:defRPr/>
            </a:pPr>
            <a:endParaRPr lang="en-US" altLang="zh-CN" sz="4000" dirty="0" smtClean="0">
              <a:solidFill>
                <a:srgbClr val="000000"/>
              </a:solidFill>
              <a:latin typeface="微软雅黑"/>
            </a:endParaRPr>
          </a:p>
          <a:p>
            <a:pPr defTabSz="820487">
              <a:lnSpc>
                <a:spcPts val="897"/>
              </a:lnSpc>
              <a:tabLst>
                <a:tab pos="113956" algn="l"/>
                <a:tab pos="307682" algn="l"/>
              </a:tabLst>
              <a:defRPr/>
            </a:pPr>
            <a:endParaRPr lang="en-US" altLang="zh-CN" sz="4000" dirty="0" smtClean="0">
              <a:solidFill>
                <a:srgbClr val="000000"/>
              </a:solidFill>
              <a:latin typeface="微软雅黑"/>
            </a:endParaRPr>
          </a:p>
          <a:p>
            <a:pPr defTabSz="820487">
              <a:lnSpc>
                <a:spcPts val="897"/>
              </a:lnSpc>
              <a:tabLst>
                <a:tab pos="113956" algn="l"/>
                <a:tab pos="307682" algn="l"/>
              </a:tabLst>
              <a:defRPr/>
            </a:pPr>
            <a:endParaRPr lang="en-US" altLang="zh-CN" sz="4000" dirty="0" smtClean="0">
              <a:solidFill>
                <a:srgbClr val="000000"/>
              </a:solidFill>
              <a:latin typeface="微软雅黑"/>
            </a:endParaRPr>
          </a:p>
          <a:p>
            <a:pPr defTabSz="820487">
              <a:lnSpc>
                <a:spcPts val="897"/>
              </a:lnSpc>
              <a:tabLst>
                <a:tab pos="113956" algn="l"/>
                <a:tab pos="307682" algn="l"/>
              </a:tabLst>
              <a:defRPr/>
            </a:pPr>
            <a:endParaRPr lang="en-US" altLang="zh-CN" sz="4000" dirty="0" smtClean="0">
              <a:solidFill>
                <a:srgbClr val="000000"/>
              </a:solidFill>
              <a:latin typeface="微软雅黑"/>
            </a:endParaRPr>
          </a:p>
          <a:p>
            <a:pPr defTabSz="820487">
              <a:lnSpc>
                <a:spcPts val="3345"/>
              </a:lnSpc>
              <a:tabLst>
                <a:tab pos="113956" algn="l"/>
                <a:tab pos="307682" algn="l"/>
              </a:tabLst>
              <a:defRPr/>
            </a:pPr>
            <a:r>
              <a:rPr lang="en-US" altLang="zh-CN" sz="2900" dirty="0" smtClean="0">
                <a:solidFill>
                  <a:srgbClr val="000000"/>
                </a:solidFill>
                <a:latin typeface="Times New Roman"/>
              </a:rPr>
              <a:t>		• </a:t>
            </a:r>
            <a:r>
              <a:rPr lang="zh-CN" altLang="en-US" sz="2900" dirty="0" smtClean="0">
                <a:solidFill>
                  <a:srgbClr val="000000"/>
                </a:solidFill>
                <a:latin typeface="Times New Roman"/>
              </a:rPr>
              <a:t>将和用户</a:t>
            </a:r>
            <a:r>
              <a:rPr lang="en-US" altLang="zh-CN" sz="2900" dirty="0" smtClean="0">
                <a:solidFill>
                  <a:srgbClr val="000000"/>
                </a:solidFill>
                <a:latin typeface="Times New Roman"/>
              </a:rPr>
              <a:t>u</a:t>
            </a:r>
            <a:r>
              <a:rPr lang="zh-CN" altLang="en-US" sz="2900" dirty="0" smtClean="0">
                <a:solidFill>
                  <a:srgbClr val="000000"/>
                </a:solidFill>
                <a:latin typeface="Times New Roman"/>
              </a:rPr>
              <a:t>非常相似的用户推荐给</a:t>
            </a:r>
            <a:r>
              <a:rPr lang="en-US" altLang="zh-CN" sz="2900" dirty="0" smtClean="0">
                <a:solidFill>
                  <a:srgbClr val="000000"/>
                </a:solidFill>
                <a:latin typeface="Times New Roman"/>
              </a:rPr>
              <a:t>u</a:t>
            </a:r>
            <a:r>
              <a:rPr lang="zh-CN" altLang="en-US" sz="2900" dirty="0" smtClean="0">
                <a:solidFill>
                  <a:srgbClr val="000000"/>
                </a:solidFill>
                <a:latin typeface="Times New Roman"/>
              </a:rPr>
              <a:t>做朋友</a:t>
            </a:r>
            <a:r>
              <a:rPr lang="en-US" altLang="zh-CN" sz="2900" dirty="0" smtClean="0">
                <a:solidFill>
                  <a:srgbClr val="000000"/>
                </a:solidFill>
                <a:latin typeface="微软雅黑"/>
              </a:rPr>
              <a:t>.</a:t>
            </a:r>
          </a:p>
          <a:p>
            <a:pPr defTabSz="820487">
              <a:lnSpc>
                <a:spcPts val="897"/>
              </a:lnSpc>
              <a:tabLst>
                <a:tab pos="113956" algn="l"/>
                <a:tab pos="307682" algn="l"/>
              </a:tabLst>
              <a:defRPr/>
            </a:pPr>
            <a:endParaRPr lang="en-US" altLang="zh-CN" sz="2900" dirty="0" smtClean="0">
              <a:solidFill>
                <a:srgbClr val="000000"/>
              </a:solidFill>
              <a:latin typeface="微软雅黑"/>
            </a:endParaRPr>
          </a:p>
          <a:p>
            <a:pPr defTabSz="820487">
              <a:lnSpc>
                <a:spcPts val="3342"/>
              </a:lnSpc>
              <a:tabLst>
                <a:tab pos="113956" algn="l"/>
                <a:tab pos="307682" algn="l"/>
              </a:tabLst>
              <a:defRPr/>
            </a:pPr>
            <a:r>
              <a:rPr lang="en-US" altLang="zh-CN" sz="2900" dirty="0" smtClean="0">
                <a:solidFill>
                  <a:srgbClr val="000000"/>
                </a:solidFill>
                <a:latin typeface="Times New Roman"/>
              </a:rPr>
              <a:t>		</a:t>
            </a:r>
            <a:endParaRPr lang="zh-CN" altLang="en-US" sz="2900" dirty="0">
              <a:solidFill>
                <a:srgbClr val="000000"/>
              </a:solidFill>
              <a:latin typeface="微软雅黑"/>
            </a:endParaRPr>
          </a:p>
        </p:txBody>
      </p:sp>
      <p:sp>
        <p:nvSpPr>
          <p:cNvPr id="5" name="日期占位符 4"/>
          <p:cNvSpPr>
            <a:spLocks noGrp="1"/>
          </p:cNvSpPr>
          <p:nvPr>
            <p:ph type="dt" sz="half" idx="10"/>
          </p:nvPr>
        </p:nvSpPr>
        <p:spPr/>
        <p:txBody>
          <a:bodyPr/>
          <a:lstStyle/>
          <a:p>
            <a:fld id="{D1701F73-DCC2-40A3-B3E2-2B26AA65DB22}"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74</a:t>
            </a:fld>
            <a:endParaRPr lang="zh-CN"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pic>
        <p:nvPicPr>
          <p:cNvPr id="5" name="图片 4" descr="ws_13BF.tmp"/>
          <p:cNvPicPr>
            <a:picLocks/>
          </p:cNvPicPr>
          <p:nvPr/>
        </p:nvPicPr>
        <p:blipFill>
          <a:blip r:embed="rId2" cstate="print"/>
          <a:stretch>
            <a:fillRect/>
          </a:stretch>
        </p:blipFill>
        <p:spPr>
          <a:xfrm>
            <a:off x="2123728" y="2996952"/>
            <a:ext cx="5033818" cy="862853"/>
          </a:xfrm>
          <a:prstGeom prst="rect">
            <a:avLst/>
          </a:prstGeom>
        </p:spPr>
      </p:pic>
      <p:sp>
        <p:nvSpPr>
          <p:cNvPr id="8" name="TextBox 7"/>
          <p:cNvSpPr txBox="1"/>
          <p:nvPr/>
        </p:nvSpPr>
        <p:spPr>
          <a:xfrm>
            <a:off x="1174396" y="1268760"/>
            <a:ext cx="7142020" cy="4347344"/>
          </a:xfrm>
          <a:prstGeom prst="rect">
            <a:avLst/>
          </a:prstGeom>
          <a:noFill/>
        </p:spPr>
        <p:txBody>
          <a:bodyPr vert="horz" wrap="none" lIns="0" tIns="0" rIns="0" bIns="0" rtlCol="0">
            <a:spAutoFit/>
          </a:bodyPr>
          <a:lstStyle/>
          <a:p>
            <a:pPr algn="ctr" defTabSz="820487">
              <a:lnSpc>
                <a:spcPts val="3208"/>
              </a:lnSpc>
              <a:tabLst>
                <a:tab pos="410243" algn="l"/>
                <a:tab pos="433034" algn="l"/>
                <a:tab pos="660948" algn="l"/>
              </a:tabLst>
              <a:defRPr/>
            </a:pPr>
            <a:r>
              <a:rPr lang="en-US" altLang="zh-CN" dirty="0" smtClean="0"/>
              <a:t>		</a:t>
            </a:r>
            <a:r>
              <a:rPr lang="zh-CN" altLang="en-US" sz="3600" dirty="0" smtClean="0"/>
              <a:t>朋友推荐方法</a:t>
            </a:r>
            <a:endParaRPr lang="en-US" altLang="zh-CN" sz="36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36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36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3600" dirty="0" smtClean="0">
              <a:solidFill>
                <a:srgbClr val="000000"/>
              </a:solidFill>
              <a:latin typeface="微软雅黑"/>
            </a:endParaRPr>
          </a:p>
          <a:p>
            <a:pPr defTabSz="820487">
              <a:lnSpc>
                <a:spcPts val="2830"/>
              </a:lnSpc>
              <a:tabLst>
                <a:tab pos="410243" algn="l"/>
                <a:tab pos="433034" algn="l"/>
                <a:tab pos="660948" algn="l"/>
              </a:tabLst>
              <a:defRPr/>
            </a:pPr>
            <a:r>
              <a:rPr lang="en-US" altLang="zh-CN" sz="2700" dirty="0" smtClean="0">
                <a:solidFill>
                  <a:srgbClr val="000000"/>
                </a:solidFill>
                <a:latin typeface="Times New Roman"/>
              </a:rPr>
              <a:t>•  </a:t>
            </a:r>
            <a:r>
              <a:rPr lang="zh-CN" altLang="en-US" sz="2700" dirty="0" smtClean="0">
                <a:solidFill>
                  <a:srgbClr val="000000"/>
                </a:solidFill>
                <a:latin typeface="Times New Roman"/>
              </a:rPr>
              <a:t>  用户</a:t>
            </a:r>
            <a:r>
              <a:rPr lang="en-US" altLang="zh-CN" sz="2700" dirty="0" smtClean="0">
                <a:solidFill>
                  <a:srgbClr val="000000"/>
                </a:solidFill>
                <a:latin typeface="Times New Roman"/>
              </a:rPr>
              <a:t>A</a:t>
            </a:r>
            <a:r>
              <a:rPr lang="zh-CN" altLang="en-US" sz="2700" dirty="0" smtClean="0">
                <a:solidFill>
                  <a:srgbClr val="000000"/>
                </a:solidFill>
                <a:latin typeface="Times New Roman"/>
              </a:rPr>
              <a:t>和</a:t>
            </a:r>
            <a:r>
              <a:rPr lang="en-US" altLang="zh-CN" sz="2700" dirty="0" smtClean="0">
                <a:solidFill>
                  <a:srgbClr val="000000"/>
                </a:solidFill>
                <a:latin typeface="Times New Roman"/>
              </a:rPr>
              <a:t>B</a:t>
            </a:r>
            <a:r>
              <a:rPr lang="zh-CN" altLang="en-US" sz="2700" dirty="0" smtClean="0">
                <a:solidFill>
                  <a:srgbClr val="000000"/>
                </a:solidFill>
                <a:latin typeface="Times New Roman"/>
              </a:rPr>
              <a:t>之间通用相似度可由下式算出</a:t>
            </a:r>
            <a:endParaRPr lang="en-US" altLang="zh-CN" sz="2700" dirty="0" smtClean="0">
              <a:solidFill>
                <a:srgbClr val="000000"/>
              </a:solidFill>
              <a:latin typeface="微软雅黑"/>
            </a:endParaRPr>
          </a:p>
          <a:p>
            <a:pPr defTabSz="820487">
              <a:lnSpc>
                <a:spcPts val="2786"/>
              </a:lnSpc>
              <a:tabLst>
                <a:tab pos="410243" algn="l"/>
                <a:tab pos="433034" algn="l"/>
                <a:tab pos="660948" algn="l"/>
              </a:tabLst>
              <a:defRPr/>
            </a:pPr>
            <a:r>
              <a:rPr lang="en-US" altLang="zh-CN" sz="2700" dirty="0" smtClean="0">
                <a:solidFill>
                  <a:srgbClr val="000000"/>
                </a:solidFill>
                <a:latin typeface="微软雅黑"/>
              </a:rPr>
              <a:t>	</a:t>
            </a:r>
            <a:r>
              <a:rPr lang="en-US" altLang="zh-CN" sz="2300" dirty="0" smtClean="0">
                <a:solidFill>
                  <a:srgbClr val="000000"/>
                </a:solidFill>
                <a:latin typeface="Times New Roman"/>
              </a:rPr>
              <a:t>– </a:t>
            </a:r>
            <a:r>
              <a:rPr lang="zh-CN" altLang="en-US" sz="2300" dirty="0" smtClean="0">
                <a:solidFill>
                  <a:srgbClr val="000000"/>
                </a:solidFill>
                <a:latin typeface="Times New Roman"/>
              </a:rPr>
              <a:t>描述</a:t>
            </a:r>
            <a:r>
              <a:rPr lang="en-US" altLang="zh-CN" sz="2300" dirty="0" smtClean="0">
                <a:solidFill>
                  <a:srgbClr val="000000"/>
                </a:solidFill>
                <a:latin typeface="Times New Roman"/>
              </a:rPr>
              <a:t>A</a:t>
            </a:r>
            <a:r>
              <a:rPr lang="zh-CN" altLang="en-US" sz="2300" dirty="0" smtClean="0">
                <a:solidFill>
                  <a:srgbClr val="000000"/>
                </a:solidFill>
                <a:latin typeface="Times New Roman"/>
              </a:rPr>
              <a:t>和</a:t>
            </a:r>
            <a:r>
              <a:rPr lang="en-US" altLang="zh-CN" sz="2300" dirty="0" smtClean="0">
                <a:solidFill>
                  <a:srgbClr val="000000"/>
                </a:solidFill>
                <a:latin typeface="Times New Roman"/>
              </a:rPr>
              <a:t>B</a:t>
            </a:r>
            <a:r>
              <a:rPr lang="zh-CN" altLang="en-US" sz="2300" dirty="0" smtClean="0">
                <a:solidFill>
                  <a:srgbClr val="000000"/>
                </a:solidFill>
                <a:latin typeface="Times New Roman"/>
              </a:rPr>
              <a:t>共同特征的信息</a:t>
            </a:r>
            <a:r>
              <a:rPr lang="en-US" altLang="zh-CN" sz="2300" dirty="0" smtClean="0">
                <a:solidFill>
                  <a:srgbClr val="000000"/>
                </a:solidFill>
                <a:latin typeface="Times New Roman"/>
              </a:rPr>
              <a:t>/</a:t>
            </a:r>
            <a:r>
              <a:rPr lang="zh-CN" altLang="en-US" sz="2300" dirty="0" smtClean="0">
                <a:solidFill>
                  <a:srgbClr val="000000"/>
                </a:solidFill>
                <a:latin typeface="Times New Roman"/>
              </a:rPr>
              <a:t>描述</a:t>
            </a:r>
            <a:r>
              <a:rPr lang="en-US" altLang="zh-CN" sz="2300" dirty="0" smtClean="0">
                <a:solidFill>
                  <a:srgbClr val="000000"/>
                </a:solidFill>
                <a:latin typeface="Times New Roman"/>
              </a:rPr>
              <a:t>A</a:t>
            </a:r>
            <a:r>
              <a:rPr lang="zh-CN" altLang="en-US" sz="2300" dirty="0" smtClean="0">
                <a:solidFill>
                  <a:srgbClr val="000000"/>
                </a:solidFill>
                <a:latin typeface="Times New Roman"/>
              </a:rPr>
              <a:t>和</a:t>
            </a:r>
            <a:r>
              <a:rPr lang="en-US" altLang="zh-CN" sz="2300" dirty="0" smtClean="0">
                <a:solidFill>
                  <a:srgbClr val="000000"/>
                </a:solidFill>
                <a:latin typeface="Times New Roman"/>
              </a:rPr>
              <a:t>B</a:t>
            </a:r>
            <a:r>
              <a:rPr lang="zh-CN" altLang="en-US" sz="2300" dirty="0" smtClean="0">
                <a:solidFill>
                  <a:srgbClr val="000000"/>
                </a:solidFill>
                <a:latin typeface="Times New Roman"/>
              </a:rPr>
              <a:t>独特特征的值</a:t>
            </a:r>
            <a:endParaRPr lang="en-US" altLang="zh-CN" sz="2300" dirty="0" smtClean="0">
              <a:solidFill>
                <a:srgbClr val="000000"/>
              </a:solidFill>
              <a:latin typeface="Times New Roman"/>
            </a:endParaRPr>
          </a:p>
          <a:p>
            <a:pPr defTabSz="820487">
              <a:lnSpc>
                <a:spcPts val="2240"/>
              </a:lnSpc>
              <a:tabLst>
                <a:tab pos="410243" algn="l"/>
                <a:tab pos="433034" algn="l"/>
                <a:tab pos="660948" algn="l"/>
              </a:tabLst>
              <a:defRPr/>
            </a:pPr>
            <a:r>
              <a:rPr lang="en-US" altLang="zh-CN" sz="2300" dirty="0" smtClean="0">
                <a:solidFill>
                  <a:srgbClr val="000000"/>
                </a:solidFill>
                <a:latin typeface="微软雅黑"/>
              </a:rPr>
              <a:t>			[Lin 1998]:</a:t>
            </a: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897"/>
              </a:lnSpc>
              <a:tabLst>
                <a:tab pos="410243" algn="l"/>
                <a:tab pos="433034" algn="l"/>
                <a:tab pos="660948" algn="l"/>
              </a:tabLst>
              <a:defRPr/>
            </a:pPr>
            <a:endParaRPr lang="en-US" altLang="zh-CN" sz="2300" dirty="0" smtClean="0">
              <a:solidFill>
                <a:srgbClr val="000000"/>
              </a:solidFill>
              <a:latin typeface="微软雅黑"/>
            </a:endParaRPr>
          </a:p>
          <a:p>
            <a:pPr defTabSz="820487">
              <a:lnSpc>
                <a:spcPts val="2773"/>
              </a:lnSpc>
              <a:tabLst>
                <a:tab pos="410243" algn="l"/>
                <a:tab pos="433034" algn="l"/>
                <a:tab pos="660948" algn="l"/>
              </a:tabLst>
              <a:defRPr/>
            </a:pPr>
            <a:r>
              <a:rPr lang="en-US" altLang="zh-CN" sz="2700" dirty="0" smtClean="0">
                <a:solidFill>
                  <a:srgbClr val="000000"/>
                </a:solidFill>
                <a:latin typeface="Times New Roman"/>
              </a:rPr>
              <a:t>•  </a:t>
            </a:r>
            <a:r>
              <a:rPr lang="zh-CN" altLang="en-US" sz="2700" dirty="0" smtClean="0">
                <a:solidFill>
                  <a:srgbClr val="000000"/>
                </a:solidFill>
                <a:latin typeface="Times New Roman"/>
              </a:rPr>
              <a:t> 特例：</a:t>
            </a:r>
            <a:endParaRPr lang="en-US" altLang="zh-CN" sz="2700" dirty="0" smtClean="0">
              <a:solidFill>
                <a:srgbClr val="000000"/>
              </a:solidFill>
              <a:latin typeface="Times New Roman"/>
            </a:endParaRPr>
          </a:p>
          <a:p>
            <a:pPr defTabSz="820487">
              <a:lnSpc>
                <a:spcPts val="2773"/>
              </a:lnSpc>
              <a:tabLst>
                <a:tab pos="410243" algn="l"/>
                <a:tab pos="433034" algn="l"/>
                <a:tab pos="660948" algn="l"/>
              </a:tabLst>
              <a:defRPr/>
            </a:pPr>
            <a:r>
              <a:rPr lang="en-US" altLang="zh-CN" sz="27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Cosine similarity</a:t>
            </a:r>
          </a:p>
          <a:p>
            <a:pPr defTabSz="820487">
              <a:lnSpc>
                <a:spcPts val="2800"/>
              </a:lnSpc>
              <a:tabLst>
                <a:tab pos="410243" algn="l"/>
                <a:tab pos="433034" algn="l"/>
                <a:tab pos="660948" algn="l"/>
              </a:tabLst>
              <a:defRPr/>
            </a:pPr>
            <a:r>
              <a:rPr lang="en-US" altLang="zh-CN" sz="23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smtClean="0">
                <a:solidFill>
                  <a:srgbClr val="000000"/>
                </a:solidFill>
                <a:latin typeface="微软雅黑"/>
              </a:rPr>
              <a:t>Pearson correlation</a:t>
            </a:r>
          </a:p>
          <a:p>
            <a:pPr defTabSz="820487">
              <a:lnSpc>
                <a:spcPts val="2811"/>
              </a:lnSpc>
              <a:tabLst>
                <a:tab pos="410243" algn="l"/>
                <a:tab pos="433034" algn="l"/>
                <a:tab pos="660948" algn="l"/>
              </a:tabLst>
              <a:defRPr/>
            </a:pPr>
            <a:r>
              <a:rPr lang="en-US" altLang="zh-CN" sz="2300" dirty="0" smtClean="0">
                <a:solidFill>
                  <a:srgbClr val="000000"/>
                </a:solidFill>
                <a:latin typeface="微软雅黑"/>
              </a:rPr>
              <a:t>	</a:t>
            </a:r>
            <a:r>
              <a:rPr lang="en-US" altLang="zh-CN" sz="2300" dirty="0" smtClean="0">
                <a:solidFill>
                  <a:srgbClr val="000000"/>
                </a:solidFill>
                <a:latin typeface="Times New Roman"/>
              </a:rPr>
              <a:t>– </a:t>
            </a:r>
            <a:r>
              <a:rPr lang="en-US" altLang="zh-CN" sz="2300" dirty="0" err="1" smtClean="0">
                <a:solidFill>
                  <a:srgbClr val="000000"/>
                </a:solidFill>
                <a:latin typeface="微软雅黑"/>
              </a:rPr>
              <a:t>Jaccard’s</a:t>
            </a:r>
            <a:r>
              <a:rPr lang="en-US" altLang="zh-CN" sz="2300" dirty="0" smtClean="0">
                <a:solidFill>
                  <a:srgbClr val="000000"/>
                </a:solidFill>
                <a:latin typeface="微软雅黑"/>
              </a:rPr>
              <a:t> coefficient</a:t>
            </a:r>
            <a:endParaRPr lang="zh-CN" altLang="en-US" sz="2300" dirty="0">
              <a:solidFill>
                <a:srgbClr val="000000"/>
              </a:solidFill>
              <a:latin typeface="微软雅黑"/>
            </a:endParaRPr>
          </a:p>
        </p:txBody>
      </p:sp>
      <p:sp>
        <p:nvSpPr>
          <p:cNvPr id="6" name="日期占位符 5"/>
          <p:cNvSpPr>
            <a:spLocks noGrp="1"/>
          </p:cNvSpPr>
          <p:nvPr>
            <p:ph type="dt" sz="half" idx="10"/>
          </p:nvPr>
        </p:nvSpPr>
        <p:spPr/>
        <p:txBody>
          <a:bodyPr/>
          <a:lstStyle/>
          <a:p>
            <a:fld id="{1209D46D-7B90-4EF4-9EFB-AC0643809478}"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75</a:t>
            </a:fld>
            <a:endParaRPr lang="zh-CN" alt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pic>
        <p:nvPicPr>
          <p:cNvPr id="5" name="图片 4" descr="ws_1B40.tmp"/>
          <p:cNvPicPr>
            <a:picLocks/>
          </p:cNvPicPr>
          <p:nvPr/>
        </p:nvPicPr>
        <p:blipFill>
          <a:blip r:embed="rId2" cstate="print"/>
          <a:stretch>
            <a:fillRect/>
          </a:stretch>
        </p:blipFill>
        <p:spPr>
          <a:xfrm>
            <a:off x="4883728" y="2655794"/>
            <a:ext cx="2909455" cy="347382"/>
          </a:xfrm>
          <a:prstGeom prst="rect">
            <a:avLst/>
          </a:prstGeom>
        </p:spPr>
      </p:pic>
      <p:pic>
        <p:nvPicPr>
          <p:cNvPr id="6" name="图片 5" descr="ws_1B60.tmp"/>
          <p:cNvPicPr>
            <a:picLocks/>
          </p:cNvPicPr>
          <p:nvPr/>
        </p:nvPicPr>
        <p:blipFill>
          <a:blip r:embed="rId3" cstate="print"/>
          <a:stretch>
            <a:fillRect/>
          </a:stretch>
        </p:blipFill>
        <p:spPr>
          <a:xfrm>
            <a:off x="4883727" y="3036794"/>
            <a:ext cx="3140364" cy="784412"/>
          </a:xfrm>
          <a:prstGeom prst="rect">
            <a:avLst/>
          </a:prstGeom>
        </p:spPr>
      </p:pic>
      <p:pic>
        <p:nvPicPr>
          <p:cNvPr id="7" name="图片 6" descr="ws_1B80.tmp"/>
          <p:cNvPicPr>
            <a:picLocks/>
          </p:cNvPicPr>
          <p:nvPr/>
        </p:nvPicPr>
        <p:blipFill>
          <a:blip r:embed="rId4" cstate="print"/>
          <a:stretch>
            <a:fillRect/>
          </a:stretch>
        </p:blipFill>
        <p:spPr>
          <a:xfrm>
            <a:off x="2794000" y="4628029"/>
            <a:ext cx="3856182" cy="806824"/>
          </a:xfrm>
          <a:prstGeom prst="rect">
            <a:avLst/>
          </a:prstGeom>
        </p:spPr>
      </p:pic>
      <p:sp>
        <p:nvSpPr>
          <p:cNvPr id="10" name="TextBox 9"/>
          <p:cNvSpPr txBox="1"/>
          <p:nvPr/>
        </p:nvSpPr>
        <p:spPr>
          <a:xfrm>
            <a:off x="504523" y="1124744"/>
            <a:ext cx="7163821" cy="3411190"/>
          </a:xfrm>
          <a:prstGeom prst="rect">
            <a:avLst/>
          </a:prstGeom>
          <a:noFill/>
        </p:spPr>
        <p:txBody>
          <a:bodyPr vert="horz" wrap="none" lIns="0" tIns="0" rIns="0" bIns="0" rtlCol="0">
            <a:spAutoFit/>
          </a:bodyPr>
          <a:lstStyle/>
          <a:p>
            <a:pPr algn="ctr" defTabSz="820487">
              <a:lnSpc>
                <a:spcPts val="3208"/>
              </a:lnSpc>
              <a:tabLst>
                <a:tab pos="307682" algn="l"/>
                <a:tab pos="1264917" algn="l"/>
              </a:tabLst>
              <a:defRPr/>
            </a:pPr>
            <a:r>
              <a:rPr lang="zh-CN" altLang="en-US" sz="3600" dirty="0" smtClean="0"/>
              <a:t>    基于拓扑计算相似度</a:t>
            </a:r>
            <a:endParaRPr lang="en-US" altLang="zh-CN" sz="3600" dirty="0" smtClean="0">
              <a:solidFill>
                <a:srgbClr val="000000"/>
              </a:solidFill>
              <a:latin typeface="微软雅黑"/>
            </a:endParaRPr>
          </a:p>
          <a:p>
            <a:pPr defTabSz="820487">
              <a:lnSpc>
                <a:spcPts val="897"/>
              </a:lnSpc>
              <a:tabLst>
                <a:tab pos="307682" algn="l"/>
                <a:tab pos="1264917" algn="l"/>
              </a:tabLst>
              <a:defRPr/>
            </a:pPr>
            <a:endParaRPr lang="en-US" altLang="zh-CN" sz="3600" dirty="0" smtClean="0">
              <a:solidFill>
                <a:srgbClr val="000000"/>
              </a:solidFill>
              <a:latin typeface="微软雅黑"/>
            </a:endParaRPr>
          </a:p>
          <a:p>
            <a:pPr defTabSz="820487">
              <a:lnSpc>
                <a:spcPts val="897"/>
              </a:lnSpc>
              <a:tabLst>
                <a:tab pos="307682" algn="l"/>
                <a:tab pos="1264917" algn="l"/>
              </a:tabLst>
              <a:defRPr/>
            </a:pPr>
            <a:endParaRPr lang="en-US" altLang="zh-CN" sz="3600" dirty="0" smtClean="0">
              <a:solidFill>
                <a:srgbClr val="000000"/>
              </a:solidFill>
              <a:latin typeface="微软雅黑"/>
            </a:endParaRPr>
          </a:p>
          <a:p>
            <a:pPr defTabSz="820487">
              <a:lnSpc>
                <a:spcPts val="897"/>
              </a:lnSpc>
              <a:tabLst>
                <a:tab pos="307682" algn="l"/>
                <a:tab pos="1264917" algn="l"/>
              </a:tabLst>
              <a:defRPr/>
            </a:pPr>
            <a:endParaRPr lang="en-US" altLang="zh-CN" sz="3600" dirty="0" smtClean="0">
              <a:solidFill>
                <a:srgbClr val="000000"/>
              </a:solidFill>
              <a:latin typeface="微软雅黑"/>
            </a:endParaRPr>
          </a:p>
          <a:p>
            <a:pPr defTabSz="820487">
              <a:lnSpc>
                <a:spcPts val="3258"/>
              </a:lnSpc>
              <a:tabLst>
                <a:tab pos="307682" algn="l"/>
                <a:tab pos="1264917" algn="l"/>
              </a:tabLst>
              <a:defRPr/>
            </a:pPr>
            <a:r>
              <a:rPr lang="en-US" altLang="zh-CN" sz="2900" dirty="0" smtClean="0">
                <a:solidFill>
                  <a:srgbClr val="000000"/>
                </a:solidFill>
                <a:latin typeface="Times New Roman"/>
              </a:rPr>
              <a:t>• </a:t>
            </a:r>
            <a:r>
              <a:rPr lang="zh-CN" altLang="en-US" sz="2900" dirty="0" smtClean="0">
                <a:solidFill>
                  <a:srgbClr val="000000"/>
                </a:solidFill>
                <a:latin typeface="微软雅黑"/>
              </a:rPr>
              <a:t>根据</a:t>
            </a:r>
            <a:r>
              <a:rPr lang="en-US" altLang="zh-CN" sz="2900" dirty="0" smtClean="0">
                <a:solidFill>
                  <a:srgbClr val="000000"/>
                </a:solidFill>
                <a:latin typeface="微软雅黑"/>
              </a:rPr>
              <a:t>A</a:t>
            </a:r>
            <a:r>
              <a:rPr lang="zh-CN" altLang="en-US" sz="2900" dirty="0" smtClean="0">
                <a:solidFill>
                  <a:srgbClr val="000000"/>
                </a:solidFill>
                <a:latin typeface="微软雅黑"/>
              </a:rPr>
              <a:t>和</a:t>
            </a:r>
            <a:r>
              <a:rPr lang="en-US" altLang="zh-CN" sz="2900" dirty="0" smtClean="0">
                <a:solidFill>
                  <a:srgbClr val="000000"/>
                </a:solidFill>
                <a:latin typeface="微软雅黑"/>
              </a:rPr>
              <a:t>B</a:t>
            </a:r>
            <a:r>
              <a:rPr lang="zh-CN" altLang="en-US" sz="2900" dirty="0" smtClean="0">
                <a:solidFill>
                  <a:srgbClr val="000000"/>
                </a:solidFill>
                <a:latin typeface="微软雅黑"/>
              </a:rPr>
              <a:t>的直接邻居，计算</a:t>
            </a:r>
            <a:r>
              <a:rPr lang="en-US" altLang="zh-CN" sz="2900" dirty="0" smtClean="0">
                <a:solidFill>
                  <a:srgbClr val="000000"/>
                </a:solidFill>
                <a:latin typeface="微软雅黑"/>
              </a:rPr>
              <a:t>A</a:t>
            </a:r>
            <a:r>
              <a:rPr lang="zh-CN" altLang="en-US" sz="2900" dirty="0" smtClean="0">
                <a:solidFill>
                  <a:srgbClr val="000000"/>
                </a:solidFill>
                <a:latin typeface="微软雅黑"/>
              </a:rPr>
              <a:t>和</a:t>
            </a:r>
            <a:r>
              <a:rPr lang="en-US" altLang="zh-CN" sz="2900" dirty="0" smtClean="0">
                <a:solidFill>
                  <a:srgbClr val="000000"/>
                </a:solidFill>
                <a:latin typeface="微软雅黑"/>
              </a:rPr>
              <a:t>B</a:t>
            </a:r>
            <a:r>
              <a:rPr lang="zh-CN" altLang="en-US" sz="2900" dirty="0" smtClean="0">
                <a:solidFill>
                  <a:srgbClr val="000000"/>
                </a:solidFill>
                <a:latin typeface="微软雅黑"/>
              </a:rPr>
              <a:t>的相似度</a:t>
            </a:r>
            <a:endParaRPr lang="en-US" altLang="zh-CN" sz="2900" dirty="0" smtClean="0">
              <a:solidFill>
                <a:srgbClr val="000000"/>
              </a:solidFill>
              <a:latin typeface="微软雅黑"/>
            </a:endParaRPr>
          </a:p>
          <a:p>
            <a:pPr defTabSz="820487">
              <a:lnSpc>
                <a:spcPts val="2996"/>
              </a:lnSpc>
              <a:tabLst>
                <a:tab pos="307682" algn="l"/>
                <a:tab pos="1264917" algn="l"/>
              </a:tabLst>
              <a:defRPr/>
            </a:pPr>
            <a:r>
              <a:rPr lang="en-US" altLang="zh-CN" sz="2900" dirty="0" smtClean="0">
                <a:solidFill>
                  <a:srgbClr val="000000"/>
                </a:solidFill>
                <a:latin typeface="Times New Roman"/>
              </a:rPr>
              <a:t>		</a:t>
            </a:r>
          </a:p>
          <a:p>
            <a:pPr defTabSz="820487">
              <a:lnSpc>
                <a:spcPts val="2996"/>
              </a:lnSpc>
              <a:tabLst>
                <a:tab pos="307682" algn="l"/>
                <a:tab pos="1264917" algn="l"/>
              </a:tabLst>
              <a:defRPr/>
            </a:pPr>
            <a:r>
              <a:rPr lang="en-US" altLang="zh-CN" sz="2900" dirty="0" smtClean="0">
                <a:solidFill>
                  <a:srgbClr val="000000"/>
                </a:solidFill>
                <a:latin typeface="Times New Roman"/>
              </a:rPr>
              <a:t>	 • </a:t>
            </a:r>
            <a:r>
              <a:rPr lang="en-US" altLang="zh-CN" sz="2900" dirty="0" smtClean="0">
                <a:solidFill>
                  <a:srgbClr val="000000"/>
                </a:solidFill>
                <a:latin typeface="微软雅黑"/>
              </a:rPr>
              <a:t>Common neighbors</a:t>
            </a:r>
          </a:p>
          <a:p>
            <a:pPr defTabSz="820487">
              <a:lnSpc>
                <a:spcPts val="897"/>
              </a:lnSpc>
              <a:tabLst>
                <a:tab pos="307682" algn="l"/>
                <a:tab pos="1264917" algn="l"/>
              </a:tabLst>
              <a:defRPr/>
            </a:pPr>
            <a:endParaRPr lang="en-US" altLang="zh-CN" sz="2900" dirty="0" smtClean="0">
              <a:solidFill>
                <a:srgbClr val="000000"/>
              </a:solidFill>
              <a:latin typeface="微软雅黑"/>
            </a:endParaRPr>
          </a:p>
          <a:p>
            <a:pPr defTabSz="820487">
              <a:lnSpc>
                <a:spcPts val="2882"/>
              </a:lnSpc>
              <a:tabLst>
                <a:tab pos="307682" algn="l"/>
                <a:tab pos="1264917" algn="l"/>
              </a:tabLst>
              <a:defRPr/>
            </a:pPr>
            <a:r>
              <a:rPr lang="zh-CN" altLang="en-US" sz="2900" dirty="0" smtClean="0">
                <a:solidFill>
                  <a:srgbClr val="000000"/>
                </a:solidFill>
                <a:latin typeface="Times New Roman"/>
              </a:rPr>
              <a:t>    </a:t>
            </a:r>
            <a:r>
              <a:rPr lang="en-US" altLang="zh-CN" sz="2900" dirty="0" smtClean="0">
                <a:solidFill>
                  <a:srgbClr val="000000"/>
                </a:solidFill>
                <a:latin typeface="Times New Roman"/>
              </a:rPr>
              <a:t>• </a:t>
            </a:r>
            <a:r>
              <a:rPr lang="en-US" altLang="zh-CN" sz="2900" dirty="0" err="1" smtClean="0">
                <a:solidFill>
                  <a:srgbClr val="000000"/>
                </a:solidFill>
                <a:latin typeface="微软雅黑"/>
              </a:rPr>
              <a:t>Jaccard’s</a:t>
            </a:r>
            <a:r>
              <a:rPr lang="en-US" altLang="zh-CN" sz="2900" dirty="0" smtClean="0">
                <a:solidFill>
                  <a:srgbClr val="000000"/>
                </a:solidFill>
                <a:latin typeface="微软雅黑"/>
              </a:rPr>
              <a:t> coefficient</a:t>
            </a:r>
          </a:p>
          <a:p>
            <a:pPr defTabSz="820487">
              <a:lnSpc>
                <a:spcPts val="897"/>
              </a:lnSpc>
              <a:tabLst>
                <a:tab pos="307682" algn="l"/>
                <a:tab pos="1264917" algn="l"/>
              </a:tabLst>
              <a:defRPr/>
            </a:pPr>
            <a:endParaRPr lang="en-US" altLang="zh-CN" sz="2900" dirty="0" smtClean="0">
              <a:solidFill>
                <a:srgbClr val="000000"/>
              </a:solidFill>
              <a:latin typeface="微软雅黑"/>
            </a:endParaRPr>
          </a:p>
          <a:p>
            <a:pPr defTabSz="820487">
              <a:lnSpc>
                <a:spcPts val="897"/>
              </a:lnSpc>
              <a:tabLst>
                <a:tab pos="307682" algn="l"/>
                <a:tab pos="1264917" algn="l"/>
              </a:tabLst>
              <a:defRPr/>
            </a:pPr>
            <a:endParaRPr lang="en-US" altLang="zh-CN" sz="2900" dirty="0" smtClean="0">
              <a:solidFill>
                <a:srgbClr val="000000"/>
              </a:solidFill>
              <a:latin typeface="微软雅黑"/>
            </a:endParaRPr>
          </a:p>
          <a:p>
            <a:pPr defTabSz="820487">
              <a:lnSpc>
                <a:spcPts val="897"/>
              </a:lnSpc>
              <a:tabLst>
                <a:tab pos="307682" algn="l"/>
                <a:tab pos="1264917" algn="l"/>
              </a:tabLst>
              <a:defRPr/>
            </a:pPr>
            <a:endParaRPr lang="en-US" altLang="zh-CN" sz="2900" dirty="0" smtClean="0">
              <a:solidFill>
                <a:srgbClr val="000000"/>
              </a:solidFill>
              <a:latin typeface="微软雅黑"/>
            </a:endParaRPr>
          </a:p>
          <a:p>
            <a:pPr defTabSz="820487">
              <a:lnSpc>
                <a:spcPts val="897"/>
              </a:lnSpc>
              <a:tabLst>
                <a:tab pos="307682" algn="l"/>
                <a:tab pos="1264917" algn="l"/>
              </a:tabLst>
              <a:defRPr/>
            </a:pPr>
            <a:endParaRPr lang="en-US" altLang="zh-CN" sz="2900" dirty="0" smtClean="0">
              <a:solidFill>
                <a:srgbClr val="000000"/>
              </a:solidFill>
              <a:latin typeface="微软雅黑"/>
            </a:endParaRPr>
          </a:p>
          <a:p>
            <a:pPr defTabSz="820487">
              <a:lnSpc>
                <a:spcPts val="897"/>
              </a:lnSpc>
              <a:tabLst>
                <a:tab pos="307682" algn="l"/>
                <a:tab pos="1264917" algn="l"/>
              </a:tabLst>
              <a:defRPr/>
            </a:pPr>
            <a:endParaRPr lang="en-US" altLang="zh-CN" sz="2900" dirty="0" smtClean="0">
              <a:solidFill>
                <a:srgbClr val="000000"/>
              </a:solidFill>
              <a:latin typeface="微软雅黑"/>
            </a:endParaRPr>
          </a:p>
          <a:p>
            <a:pPr defTabSz="820487">
              <a:lnSpc>
                <a:spcPts val="3073"/>
              </a:lnSpc>
              <a:tabLst>
                <a:tab pos="307682" algn="l"/>
                <a:tab pos="1264917" algn="l"/>
              </a:tabLst>
              <a:defRPr/>
            </a:pPr>
            <a:r>
              <a:rPr lang="zh-CN" altLang="en-US" sz="2900" dirty="0" smtClean="0">
                <a:solidFill>
                  <a:srgbClr val="000000"/>
                </a:solidFill>
                <a:latin typeface="Times New Roman"/>
              </a:rPr>
              <a:t>    </a:t>
            </a:r>
            <a:r>
              <a:rPr lang="en-US" altLang="zh-CN" sz="2900" dirty="0" smtClean="0">
                <a:solidFill>
                  <a:srgbClr val="000000"/>
                </a:solidFill>
                <a:latin typeface="Times New Roman"/>
              </a:rPr>
              <a:t>• </a:t>
            </a:r>
            <a:r>
              <a:rPr lang="en-US" altLang="zh-CN" sz="2900" dirty="0" smtClean="0">
                <a:solidFill>
                  <a:srgbClr val="000000"/>
                </a:solidFill>
                <a:latin typeface="微软雅黑"/>
              </a:rPr>
              <a:t>[</a:t>
            </a:r>
            <a:r>
              <a:rPr lang="en-US" altLang="zh-CN" sz="2900" dirty="0" err="1" smtClean="0">
                <a:solidFill>
                  <a:srgbClr val="000000"/>
                </a:solidFill>
                <a:latin typeface="微软雅黑"/>
              </a:rPr>
              <a:t>Adamic</a:t>
            </a:r>
            <a:r>
              <a:rPr lang="en-US" altLang="zh-CN" sz="2900" dirty="0" smtClean="0">
                <a:solidFill>
                  <a:srgbClr val="000000"/>
                </a:solidFill>
                <a:latin typeface="微软雅黑"/>
              </a:rPr>
              <a:t> &amp; Adar 2003]</a:t>
            </a:r>
            <a:endParaRPr lang="zh-CN" altLang="en-US" sz="2900" dirty="0">
              <a:solidFill>
                <a:srgbClr val="000000"/>
              </a:solidFill>
              <a:latin typeface="微软雅黑"/>
            </a:endParaRPr>
          </a:p>
        </p:txBody>
      </p:sp>
      <p:sp>
        <p:nvSpPr>
          <p:cNvPr id="8" name="日期占位符 7"/>
          <p:cNvSpPr>
            <a:spLocks noGrp="1"/>
          </p:cNvSpPr>
          <p:nvPr>
            <p:ph type="dt" sz="half" idx="10"/>
          </p:nvPr>
        </p:nvSpPr>
        <p:spPr/>
        <p:txBody>
          <a:bodyPr/>
          <a:lstStyle/>
          <a:p>
            <a:fld id="{1166FE8E-0C6B-485D-A96C-14D82F89957E}" type="datetime1">
              <a:rPr lang="zh-CN" altLang="en-US" smtClean="0"/>
              <a:pPr/>
              <a:t>2018/5/16</a:t>
            </a:fld>
            <a:endParaRPr lang="zh-CN" altLang="en-US"/>
          </a:p>
        </p:txBody>
      </p:sp>
      <p:sp>
        <p:nvSpPr>
          <p:cNvPr id="9" name="灯片编号占位符 8"/>
          <p:cNvSpPr>
            <a:spLocks noGrp="1"/>
          </p:cNvSpPr>
          <p:nvPr>
            <p:ph type="sldNum" sz="quarter" idx="12"/>
          </p:nvPr>
        </p:nvSpPr>
        <p:spPr/>
        <p:txBody>
          <a:bodyPr/>
          <a:lstStyle/>
          <a:p>
            <a:fld id="{6B8C3EBF-BD46-41DF-818D-366A09B431BB}" type="slidenum">
              <a:rPr lang="zh-CN" altLang="en-US" smtClean="0"/>
              <a:pPr/>
              <a:t>76</a:t>
            </a:fld>
            <a:endParaRPr lang="zh-CN"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pic>
        <p:nvPicPr>
          <p:cNvPr id="6" name="图片 5" descr="ws_2256.tmp"/>
          <p:cNvPicPr>
            <a:picLocks/>
          </p:cNvPicPr>
          <p:nvPr/>
        </p:nvPicPr>
        <p:blipFill>
          <a:blip r:embed="rId2" cstate="print"/>
          <a:stretch>
            <a:fillRect/>
          </a:stretch>
        </p:blipFill>
        <p:spPr>
          <a:xfrm>
            <a:off x="1743364" y="3501008"/>
            <a:ext cx="5403273" cy="806824"/>
          </a:xfrm>
          <a:prstGeom prst="rect">
            <a:avLst/>
          </a:prstGeom>
        </p:spPr>
      </p:pic>
      <p:pic>
        <p:nvPicPr>
          <p:cNvPr id="7" name="图片 6" descr="ws_2276.tmp"/>
          <p:cNvPicPr>
            <a:picLocks/>
          </p:cNvPicPr>
          <p:nvPr/>
        </p:nvPicPr>
        <p:blipFill>
          <a:blip r:embed="rId3" cstate="print"/>
          <a:stretch>
            <a:fillRect/>
          </a:stretch>
        </p:blipFill>
        <p:spPr>
          <a:xfrm>
            <a:off x="1743364" y="4509537"/>
            <a:ext cx="1939636" cy="358588"/>
          </a:xfrm>
          <a:prstGeom prst="rect">
            <a:avLst/>
          </a:prstGeom>
        </p:spPr>
      </p:pic>
      <p:sp>
        <p:nvSpPr>
          <p:cNvPr id="10" name="TextBox 9"/>
          <p:cNvSpPr txBox="1"/>
          <p:nvPr/>
        </p:nvSpPr>
        <p:spPr>
          <a:xfrm>
            <a:off x="755576" y="1205508"/>
            <a:ext cx="7579960" cy="2295500"/>
          </a:xfrm>
          <a:prstGeom prst="rect">
            <a:avLst/>
          </a:prstGeom>
          <a:noFill/>
        </p:spPr>
        <p:txBody>
          <a:bodyPr vert="horz" wrap="none" lIns="0" tIns="0" rIns="0" bIns="0" rtlCol="0">
            <a:spAutoFit/>
          </a:bodyPr>
          <a:lstStyle/>
          <a:p>
            <a:pPr algn="ctr" defTabSz="820487">
              <a:lnSpc>
                <a:spcPts val="3208"/>
              </a:lnSpc>
              <a:tabLst>
                <a:tab pos="307682" algn="l"/>
                <a:tab pos="1264917" algn="l"/>
              </a:tabLst>
              <a:defRPr/>
            </a:pPr>
            <a:r>
              <a:rPr lang="zh-CN" altLang="en-US" sz="3600" dirty="0" smtClean="0"/>
              <a:t>基于拓扑计算相似度</a:t>
            </a:r>
            <a:endParaRPr lang="en-US" altLang="zh-CN" sz="3600" dirty="0" smtClean="0">
              <a:solidFill>
                <a:srgbClr val="000000"/>
              </a:solidFill>
              <a:latin typeface="微软雅黑"/>
            </a:endParaRPr>
          </a:p>
          <a:p>
            <a:pPr defTabSz="820487">
              <a:lnSpc>
                <a:spcPts val="897"/>
              </a:lnSpc>
              <a:tabLst>
                <a:tab pos="410243" algn="l"/>
                <a:tab pos="660948" algn="l"/>
                <a:tab pos="820487" algn="l"/>
                <a:tab pos="1264917" algn="l"/>
              </a:tabLst>
              <a:defRPr/>
            </a:pPr>
            <a:endParaRPr lang="en-US" altLang="zh-CN" sz="3600" dirty="0" smtClean="0">
              <a:solidFill>
                <a:srgbClr val="000000"/>
              </a:solidFill>
              <a:latin typeface="微软雅黑"/>
            </a:endParaRPr>
          </a:p>
          <a:p>
            <a:pPr defTabSz="820487">
              <a:lnSpc>
                <a:spcPts val="897"/>
              </a:lnSpc>
              <a:tabLst>
                <a:tab pos="410243" algn="l"/>
                <a:tab pos="660948" algn="l"/>
                <a:tab pos="820487" algn="l"/>
                <a:tab pos="1264917" algn="l"/>
              </a:tabLst>
              <a:defRPr/>
            </a:pPr>
            <a:endParaRPr lang="en-US" altLang="zh-CN" sz="3600" dirty="0" smtClean="0">
              <a:solidFill>
                <a:srgbClr val="000000"/>
              </a:solidFill>
              <a:latin typeface="微软雅黑"/>
            </a:endParaRPr>
          </a:p>
          <a:p>
            <a:pPr defTabSz="820487">
              <a:lnSpc>
                <a:spcPts val="897"/>
              </a:lnSpc>
              <a:tabLst>
                <a:tab pos="410243" algn="l"/>
                <a:tab pos="660948" algn="l"/>
                <a:tab pos="820487" algn="l"/>
                <a:tab pos="1264917" algn="l"/>
              </a:tabLst>
              <a:defRPr/>
            </a:pPr>
            <a:endParaRPr lang="en-US" altLang="zh-CN" sz="3600" dirty="0" smtClean="0">
              <a:solidFill>
                <a:srgbClr val="000000"/>
              </a:solidFill>
              <a:latin typeface="微软雅黑"/>
            </a:endParaRPr>
          </a:p>
          <a:p>
            <a:pPr defTabSz="820487">
              <a:lnSpc>
                <a:spcPts val="897"/>
              </a:lnSpc>
              <a:tabLst>
                <a:tab pos="410243" algn="l"/>
                <a:tab pos="660948" algn="l"/>
                <a:tab pos="820487" algn="l"/>
                <a:tab pos="1264917" algn="l"/>
              </a:tabLst>
              <a:defRPr/>
            </a:pPr>
            <a:endParaRPr lang="en-US" altLang="zh-CN" sz="3600" dirty="0" smtClean="0">
              <a:solidFill>
                <a:srgbClr val="000000"/>
              </a:solidFill>
              <a:latin typeface="微软雅黑"/>
            </a:endParaRPr>
          </a:p>
          <a:p>
            <a:pPr defTabSz="820487">
              <a:lnSpc>
                <a:spcPts val="3258"/>
              </a:lnSpc>
              <a:tabLst>
                <a:tab pos="410243" algn="l"/>
                <a:tab pos="660948" algn="l"/>
                <a:tab pos="820487" algn="l"/>
                <a:tab pos="1264917" algn="l"/>
              </a:tabLst>
              <a:defRPr/>
            </a:pPr>
            <a:r>
              <a:rPr lang="en-US" altLang="zh-CN" sz="2900" dirty="0" smtClean="0">
                <a:solidFill>
                  <a:srgbClr val="000000"/>
                </a:solidFill>
                <a:latin typeface="Times New Roman"/>
              </a:rPr>
              <a:t>• </a:t>
            </a:r>
            <a:r>
              <a:rPr lang="en-US" altLang="zh-CN" sz="2900" dirty="0" err="1" smtClean="0">
                <a:solidFill>
                  <a:srgbClr val="000000"/>
                </a:solidFill>
                <a:latin typeface="微软雅黑"/>
              </a:rPr>
              <a:t>SimRank</a:t>
            </a:r>
            <a:r>
              <a:rPr lang="en-US" altLang="zh-CN" sz="2900" dirty="0" smtClean="0">
                <a:solidFill>
                  <a:srgbClr val="000000"/>
                </a:solidFill>
                <a:latin typeface="微软雅黑"/>
              </a:rPr>
              <a:t> [</a:t>
            </a:r>
            <a:r>
              <a:rPr lang="en-US" altLang="zh-CN" sz="2900" dirty="0" err="1" smtClean="0">
                <a:solidFill>
                  <a:srgbClr val="000000"/>
                </a:solidFill>
                <a:latin typeface="微软雅黑"/>
              </a:rPr>
              <a:t>Jeh</a:t>
            </a:r>
            <a:r>
              <a:rPr lang="en-US" altLang="zh-CN" sz="2900" dirty="0" smtClean="0">
                <a:solidFill>
                  <a:srgbClr val="000000"/>
                </a:solidFill>
                <a:latin typeface="微软雅黑"/>
              </a:rPr>
              <a:t> &amp; </a:t>
            </a:r>
            <a:r>
              <a:rPr lang="en-US" altLang="zh-CN" sz="2900" dirty="0" err="1" smtClean="0">
                <a:solidFill>
                  <a:srgbClr val="000000"/>
                </a:solidFill>
                <a:latin typeface="微软雅黑"/>
              </a:rPr>
              <a:t>Widom</a:t>
            </a:r>
            <a:r>
              <a:rPr lang="en-US" altLang="zh-CN" sz="2900" dirty="0" smtClean="0">
                <a:solidFill>
                  <a:srgbClr val="000000"/>
                </a:solidFill>
                <a:latin typeface="微软雅黑"/>
              </a:rPr>
              <a:t> 2002]</a:t>
            </a:r>
          </a:p>
          <a:p>
            <a:pPr defTabSz="820487">
              <a:lnSpc>
                <a:spcPts val="897"/>
              </a:lnSpc>
              <a:tabLst>
                <a:tab pos="410243" algn="l"/>
                <a:tab pos="660948" algn="l"/>
                <a:tab pos="820487" algn="l"/>
                <a:tab pos="1264917" algn="l"/>
              </a:tabLst>
              <a:defRPr/>
            </a:pPr>
            <a:endParaRPr lang="en-US" altLang="zh-CN" sz="2900" dirty="0" smtClean="0">
              <a:solidFill>
                <a:srgbClr val="000000"/>
              </a:solidFill>
              <a:latin typeface="微软雅黑"/>
            </a:endParaRPr>
          </a:p>
          <a:p>
            <a:pPr defTabSz="820487">
              <a:lnSpc>
                <a:spcPts val="2230"/>
              </a:lnSpc>
              <a:tabLst>
                <a:tab pos="410243" algn="l"/>
                <a:tab pos="660948" algn="l"/>
                <a:tab pos="820487" algn="l"/>
                <a:tab pos="1264917" algn="l"/>
              </a:tabLst>
              <a:defRPr/>
            </a:pPr>
            <a:r>
              <a:rPr lang="en-US" altLang="zh-CN" sz="2900" dirty="0" smtClean="0">
                <a:solidFill>
                  <a:srgbClr val="000000"/>
                </a:solidFill>
                <a:latin typeface="微软雅黑"/>
              </a:rPr>
              <a:t>	</a:t>
            </a:r>
            <a:r>
              <a:rPr lang="en-US" altLang="zh-CN" sz="2200" dirty="0" smtClean="0">
                <a:solidFill>
                  <a:srgbClr val="000000"/>
                </a:solidFill>
                <a:latin typeface="Times New Roman"/>
              </a:rPr>
              <a:t>– </a:t>
            </a:r>
          </a:p>
          <a:p>
            <a:pPr defTabSz="820487">
              <a:lnSpc>
                <a:spcPts val="2230"/>
              </a:lnSpc>
              <a:tabLst>
                <a:tab pos="410243" algn="l"/>
                <a:tab pos="660948" algn="l"/>
                <a:tab pos="820487" algn="l"/>
                <a:tab pos="1264917" algn="l"/>
              </a:tabLst>
              <a:defRPr/>
            </a:pPr>
            <a:r>
              <a:rPr lang="en-US" altLang="zh-CN" sz="2200" dirty="0" smtClean="0">
                <a:solidFill>
                  <a:srgbClr val="000000"/>
                </a:solidFill>
                <a:latin typeface="微软雅黑"/>
              </a:rPr>
              <a:t>Two user are similar to the extent that they are joined to</a:t>
            </a:r>
          </a:p>
          <a:p>
            <a:pPr defTabSz="820487">
              <a:lnSpc>
                <a:spcPts val="2497"/>
              </a:lnSpc>
              <a:tabLst>
                <a:tab pos="410243" algn="l"/>
                <a:tab pos="660948" algn="l"/>
                <a:tab pos="820487" algn="l"/>
                <a:tab pos="1264917" algn="l"/>
              </a:tabLst>
              <a:defRPr/>
            </a:pPr>
            <a:r>
              <a:rPr lang="en-US" altLang="zh-CN" sz="2200" dirty="0" smtClean="0">
                <a:solidFill>
                  <a:srgbClr val="000000"/>
                </a:solidFill>
                <a:latin typeface="微软雅黑"/>
              </a:rPr>
              <a:t>		similar neighbors.</a:t>
            </a:r>
            <a:endParaRPr lang="zh-CN" altLang="en-US" sz="2200" dirty="0">
              <a:solidFill>
                <a:srgbClr val="000000"/>
              </a:solidFill>
              <a:latin typeface="微软雅黑"/>
            </a:endParaRPr>
          </a:p>
        </p:txBody>
      </p:sp>
      <p:sp>
        <p:nvSpPr>
          <p:cNvPr id="8" name="日期占位符 7"/>
          <p:cNvSpPr>
            <a:spLocks noGrp="1"/>
          </p:cNvSpPr>
          <p:nvPr>
            <p:ph type="dt" sz="half" idx="10"/>
          </p:nvPr>
        </p:nvSpPr>
        <p:spPr/>
        <p:txBody>
          <a:bodyPr/>
          <a:lstStyle/>
          <a:p>
            <a:fld id="{5EF06005-45CD-4879-B286-EFF9ABC1C924}" type="datetime1">
              <a:rPr lang="zh-CN" altLang="en-US" smtClean="0"/>
              <a:pPr/>
              <a:t>2018/5/16</a:t>
            </a:fld>
            <a:endParaRPr lang="zh-CN" altLang="en-US"/>
          </a:p>
        </p:txBody>
      </p:sp>
      <p:sp>
        <p:nvSpPr>
          <p:cNvPr id="9" name="灯片编号占位符 8"/>
          <p:cNvSpPr>
            <a:spLocks noGrp="1"/>
          </p:cNvSpPr>
          <p:nvPr>
            <p:ph type="sldNum" sz="quarter" idx="12"/>
          </p:nvPr>
        </p:nvSpPr>
        <p:spPr/>
        <p:txBody>
          <a:bodyPr/>
          <a:lstStyle/>
          <a:p>
            <a:fld id="{6B8C3EBF-BD46-41DF-818D-366A09B431BB}" type="slidenum">
              <a:rPr lang="zh-CN" altLang="en-US" smtClean="0"/>
              <a:pPr/>
              <a:t>77</a:t>
            </a:fld>
            <a:endParaRPr lang="zh-CN" alt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pic>
        <p:nvPicPr>
          <p:cNvPr id="5" name="图片 4" descr="ws_28A0.tmp"/>
          <p:cNvPicPr>
            <a:picLocks/>
          </p:cNvPicPr>
          <p:nvPr/>
        </p:nvPicPr>
        <p:blipFill>
          <a:blip r:embed="rId2" cstate="print"/>
          <a:stretch>
            <a:fillRect/>
          </a:stretch>
        </p:blipFill>
        <p:spPr>
          <a:xfrm>
            <a:off x="3775364" y="2835088"/>
            <a:ext cx="4514273" cy="986118"/>
          </a:xfrm>
          <a:prstGeom prst="rect">
            <a:avLst/>
          </a:prstGeom>
        </p:spPr>
      </p:pic>
      <p:sp>
        <p:nvSpPr>
          <p:cNvPr id="8" name="TextBox 7"/>
          <p:cNvSpPr txBox="1"/>
          <p:nvPr/>
        </p:nvSpPr>
        <p:spPr>
          <a:xfrm>
            <a:off x="467544" y="1268760"/>
            <a:ext cx="7668253" cy="3898503"/>
          </a:xfrm>
          <a:prstGeom prst="rect">
            <a:avLst/>
          </a:prstGeom>
          <a:noFill/>
        </p:spPr>
        <p:txBody>
          <a:bodyPr vert="horz" wrap="none" lIns="0" tIns="0" rIns="0" bIns="0" rtlCol="0">
            <a:spAutoFit/>
          </a:bodyPr>
          <a:lstStyle/>
          <a:p>
            <a:pPr defTabSz="820487">
              <a:lnSpc>
                <a:spcPts val="3208"/>
              </a:lnSpc>
              <a:tabLst>
                <a:tab pos="307682" algn="l"/>
                <a:tab pos="410243" algn="l"/>
                <a:tab pos="660948" algn="l"/>
                <a:tab pos="1686556" algn="l"/>
              </a:tabLst>
              <a:defRPr/>
            </a:pPr>
            <a:r>
              <a:rPr lang="en-US" altLang="zh-CN" dirty="0" smtClean="0"/>
              <a:t>				</a:t>
            </a:r>
            <a:r>
              <a:rPr lang="zh-CN" altLang="en-US" dirty="0" smtClean="0"/>
              <a:t>    </a:t>
            </a:r>
            <a:r>
              <a:rPr lang="zh-CN" altLang="en-US" sz="3600" dirty="0" smtClean="0"/>
              <a:t>基于路径计算相似度</a:t>
            </a:r>
            <a:endParaRPr lang="en-US" altLang="zh-CN" sz="3600" dirty="0" smtClean="0"/>
          </a:p>
          <a:p>
            <a:pPr defTabSz="820487">
              <a:lnSpc>
                <a:spcPts val="897"/>
              </a:lnSpc>
              <a:tabLst>
                <a:tab pos="307682" algn="l"/>
                <a:tab pos="410243" algn="l"/>
                <a:tab pos="660948" algn="l"/>
                <a:tab pos="1686556" algn="l"/>
              </a:tabLst>
              <a:defRPr/>
            </a:pPr>
            <a:endParaRPr lang="en-US" altLang="zh-CN" sz="36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36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3600" dirty="0" smtClean="0">
              <a:solidFill>
                <a:srgbClr val="000000"/>
              </a:solidFill>
              <a:latin typeface="微软雅黑"/>
            </a:endParaRPr>
          </a:p>
          <a:p>
            <a:pPr defTabSz="820487">
              <a:lnSpc>
                <a:spcPts val="3451"/>
              </a:lnSpc>
              <a:tabLst>
                <a:tab pos="307682" algn="l"/>
                <a:tab pos="410243" algn="l"/>
                <a:tab pos="660948" algn="l"/>
                <a:tab pos="1686556" algn="l"/>
              </a:tabLst>
              <a:defRPr/>
            </a:pPr>
            <a:r>
              <a:rPr lang="en-US" altLang="zh-CN" sz="2900" dirty="0" smtClean="0">
                <a:solidFill>
                  <a:srgbClr val="000000"/>
                </a:solidFill>
                <a:latin typeface="Times New Roman"/>
              </a:rPr>
              <a:t>• </a:t>
            </a:r>
            <a:r>
              <a:rPr lang="zh-CN" altLang="en-US" sz="2900" dirty="0" smtClean="0">
                <a:solidFill>
                  <a:srgbClr val="000000"/>
                </a:solidFill>
                <a:latin typeface="Times New Roman"/>
              </a:rPr>
              <a:t>根据</a:t>
            </a:r>
            <a:r>
              <a:rPr lang="en-US" altLang="zh-CN" sz="2900" dirty="0" smtClean="0">
                <a:solidFill>
                  <a:srgbClr val="000000"/>
                </a:solidFill>
                <a:latin typeface="Times New Roman"/>
              </a:rPr>
              <a:t>A</a:t>
            </a:r>
            <a:r>
              <a:rPr lang="zh-CN" altLang="en-US" sz="2900" dirty="0" smtClean="0">
                <a:solidFill>
                  <a:srgbClr val="000000"/>
                </a:solidFill>
                <a:latin typeface="Times New Roman"/>
              </a:rPr>
              <a:t>和</a:t>
            </a:r>
            <a:r>
              <a:rPr lang="en-US" altLang="zh-CN" sz="2900" dirty="0" smtClean="0">
                <a:solidFill>
                  <a:srgbClr val="000000"/>
                </a:solidFill>
                <a:latin typeface="Times New Roman"/>
              </a:rPr>
              <a:t>B</a:t>
            </a:r>
            <a:r>
              <a:rPr lang="zh-CN" altLang="en-US" sz="2900" dirty="0" smtClean="0">
                <a:solidFill>
                  <a:srgbClr val="000000"/>
                </a:solidFill>
                <a:latin typeface="Times New Roman"/>
              </a:rPr>
              <a:t>之间路径，计算相似度</a:t>
            </a:r>
            <a:endParaRPr lang="en-US" altLang="zh-CN" sz="2900" dirty="0" smtClean="0">
              <a:solidFill>
                <a:srgbClr val="000000"/>
              </a:solidFill>
              <a:latin typeface="微软雅黑"/>
            </a:endParaRPr>
          </a:p>
          <a:p>
            <a:pPr defTabSz="820487">
              <a:lnSpc>
                <a:spcPts val="3267"/>
              </a:lnSpc>
              <a:tabLst>
                <a:tab pos="307682" algn="l"/>
                <a:tab pos="410243" algn="l"/>
                <a:tab pos="660948" algn="l"/>
                <a:tab pos="1686556" algn="l"/>
              </a:tabLst>
              <a:defRPr/>
            </a:pPr>
            <a:r>
              <a:rPr lang="en-US" altLang="zh-CN" sz="2900" dirty="0" smtClean="0">
                <a:solidFill>
                  <a:srgbClr val="000000"/>
                </a:solidFill>
                <a:latin typeface="Times New Roman"/>
              </a:rPr>
              <a:t>	• </a:t>
            </a:r>
            <a:r>
              <a:rPr lang="en-US" altLang="zh-CN" sz="2900" dirty="0" smtClean="0">
                <a:solidFill>
                  <a:srgbClr val="000000"/>
                </a:solidFill>
                <a:latin typeface="微软雅黑"/>
              </a:rPr>
              <a:t>Katz </a:t>
            </a:r>
            <a:r>
              <a:rPr lang="en-US" altLang="zh-CN" sz="2500" dirty="0" smtClean="0">
                <a:solidFill>
                  <a:srgbClr val="000000"/>
                </a:solidFill>
                <a:latin typeface="微软雅黑"/>
              </a:rPr>
              <a:t>[Katz 1953]</a:t>
            </a:r>
            <a:r>
              <a:rPr lang="en-US" altLang="zh-CN" sz="2900" dirty="0" smtClean="0">
                <a:solidFill>
                  <a:srgbClr val="000000"/>
                </a:solidFill>
                <a:latin typeface="微软雅黑"/>
              </a:rPr>
              <a:t>:</a:t>
            </a: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897"/>
              </a:lnSpc>
              <a:tabLst>
                <a:tab pos="307682" algn="l"/>
                <a:tab pos="410243" algn="l"/>
                <a:tab pos="660948" algn="l"/>
                <a:tab pos="1686556" algn="l"/>
              </a:tabLst>
              <a:defRPr/>
            </a:pPr>
            <a:endParaRPr lang="en-US" altLang="zh-CN" sz="2900" dirty="0" smtClean="0">
              <a:solidFill>
                <a:srgbClr val="000000"/>
              </a:solidFill>
              <a:latin typeface="微软雅黑"/>
            </a:endParaRPr>
          </a:p>
          <a:p>
            <a:pPr defTabSz="820487">
              <a:lnSpc>
                <a:spcPts val="3003"/>
              </a:lnSpc>
              <a:tabLst>
                <a:tab pos="307682" algn="l"/>
                <a:tab pos="410243" algn="l"/>
                <a:tab pos="660948" algn="l"/>
                <a:tab pos="1686556" algn="l"/>
              </a:tabLst>
              <a:defRPr/>
            </a:pPr>
            <a:r>
              <a:rPr lang="en-US" altLang="zh-CN" sz="2900" dirty="0" smtClean="0">
                <a:solidFill>
                  <a:srgbClr val="000000"/>
                </a:solidFill>
                <a:latin typeface="微软雅黑"/>
              </a:rPr>
              <a:t>		</a:t>
            </a:r>
            <a:r>
              <a:rPr lang="en-US" altLang="zh-CN" sz="2200" dirty="0" smtClean="0">
                <a:solidFill>
                  <a:srgbClr val="000000"/>
                </a:solidFill>
                <a:latin typeface="Times New Roman"/>
              </a:rPr>
              <a:t>– </a:t>
            </a:r>
            <a:r>
              <a:rPr lang="en-US" altLang="zh-CN" sz="2200" dirty="0" err="1" smtClean="0">
                <a:solidFill>
                  <a:srgbClr val="000000"/>
                </a:solidFill>
                <a:latin typeface="微软雅黑"/>
              </a:rPr>
              <a:t>path</a:t>
            </a:r>
            <a:r>
              <a:rPr lang="en-US" altLang="zh-CN" sz="1400" baseline="100000" dirty="0" err="1" smtClean="0">
                <a:solidFill>
                  <a:srgbClr val="000000"/>
                </a:solidFill>
                <a:latin typeface="微软雅黑"/>
              </a:rPr>
              <a:t>l</a:t>
            </a:r>
            <a:r>
              <a:rPr lang="en-US" altLang="zh-CN" sz="1400" dirty="0" err="1" smtClean="0">
                <a:solidFill>
                  <a:srgbClr val="000000"/>
                </a:solidFill>
                <a:latin typeface="微软雅黑"/>
              </a:rPr>
              <a:t>A,B</a:t>
            </a:r>
            <a:r>
              <a:rPr lang="en-US" altLang="zh-CN" sz="2200" dirty="0" smtClean="0">
                <a:solidFill>
                  <a:srgbClr val="000000"/>
                </a:solidFill>
                <a:latin typeface="微软雅黑"/>
              </a:rPr>
              <a:t>: number of paths of length l from A to B</a:t>
            </a:r>
          </a:p>
          <a:p>
            <a:pPr defTabSz="820487">
              <a:lnSpc>
                <a:spcPts val="897"/>
              </a:lnSpc>
              <a:tabLst>
                <a:tab pos="307682" algn="l"/>
                <a:tab pos="410243" algn="l"/>
                <a:tab pos="660948" algn="l"/>
                <a:tab pos="1686556" algn="l"/>
              </a:tabLst>
              <a:defRPr/>
            </a:pPr>
            <a:endParaRPr lang="en-US" altLang="zh-CN" sz="2200" dirty="0" smtClean="0">
              <a:solidFill>
                <a:srgbClr val="000000"/>
              </a:solidFill>
              <a:latin typeface="微软雅黑"/>
            </a:endParaRPr>
          </a:p>
          <a:p>
            <a:pPr defTabSz="820487">
              <a:lnSpc>
                <a:spcPts val="2865"/>
              </a:lnSpc>
              <a:tabLst>
                <a:tab pos="307682" algn="l"/>
                <a:tab pos="410243" algn="l"/>
                <a:tab pos="660948" algn="l"/>
                <a:tab pos="1686556"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Hitting time </a:t>
            </a:r>
            <a:r>
              <a:rPr lang="en-US" altLang="zh-CN" sz="2500" dirty="0" smtClean="0">
                <a:solidFill>
                  <a:srgbClr val="000000"/>
                </a:solidFill>
                <a:latin typeface="微软雅黑"/>
              </a:rPr>
              <a:t>[</a:t>
            </a:r>
            <a:r>
              <a:rPr lang="en-US" altLang="zh-CN" sz="2500" dirty="0" err="1" smtClean="0">
                <a:solidFill>
                  <a:srgbClr val="000000"/>
                </a:solidFill>
                <a:latin typeface="微软雅黑"/>
              </a:rPr>
              <a:t>Liben-Nowell</a:t>
            </a:r>
            <a:r>
              <a:rPr lang="en-US" altLang="zh-CN" sz="2500" dirty="0" smtClean="0">
                <a:solidFill>
                  <a:srgbClr val="000000"/>
                </a:solidFill>
                <a:latin typeface="微软雅黑"/>
              </a:rPr>
              <a:t> &amp;Kleinberg 2003]</a:t>
            </a:r>
          </a:p>
          <a:p>
            <a:pPr defTabSz="820487">
              <a:lnSpc>
                <a:spcPts val="897"/>
              </a:lnSpc>
              <a:tabLst>
                <a:tab pos="307682" algn="l"/>
                <a:tab pos="410243" algn="l"/>
                <a:tab pos="660948" algn="l"/>
                <a:tab pos="1686556" algn="l"/>
              </a:tabLst>
              <a:defRPr/>
            </a:pPr>
            <a:endParaRPr lang="en-US" altLang="zh-CN" sz="2500" dirty="0" smtClean="0">
              <a:solidFill>
                <a:srgbClr val="000000"/>
              </a:solidFill>
              <a:latin typeface="微软雅黑"/>
            </a:endParaRPr>
          </a:p>
          <a:p>
            <a:pPr defTabSz="820487">
              <a:lnSpc>
                <a:spcPts val="2760"/>
              </a:lnSpc>
              <a:tabLst>
                <a:tab pos="307682" algn="l"/>
                <a:tab pos="410243" algn="l"/>
                <a:tab pos="660948" algn="l"/>
                <a:tab pos="1686556"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en-US" altLang="zh-CN" sz="2500" dirty="0" smtClean="0">
                <a:solidFill>
                  <a:srgbClr val="000000"/>
                </a:solidFill>
                <a:latin typeface="微软雅黑"/>
              </a:rPr>
              <a:t>score(A,B): </a:t>
            </a:r>
            <a:r>
              <a:rPr lang="zh-CN" altLang="en-US" sz="2500" dirty="0" smtClean="0">
                <a:solidFill>
                  <a:srgbClr val="000000"/>
                </a:solidFill>
                <a:latin typeface="微软雅黑"/>
              </a:rPr>
              <a:t>从</a:t>
            </a:r>
            <a:r>
              <a:rPr lang="en-US" altLang="zh-CN" sz="2500" dirty="0" smtClean="0">
                <a:solidFill>
                  <a:srgbClr val="000000"/>
                </a:solidFill>
                <a:latin typeface="微软雅黑"/>
              </a:rPr>
              <a:t>A</a:t>
            </a:r>
            <a:r>
              <a:rPr lang="zh-CN" altLang="en-US" sz="2500" dirty="0" smtClean="0">
                <a:solidFill>
                  <a:srgbClr val="000000"/>
                </a:solidFill>
                <a:latin typeface="微软雅黑"/>
              </a:rPr>
              <a:t>到</a:t>
            </a:r>
            <a:r>
              <a:rPr lang="en-US" altLang="zh-CN" sz="2500" dirty="0" smtClean="0">
                <a:solidFill>
                  <a:srgbClr val="000000"/>
                </a:solidFill>
                <a:latin typeface="微软雅黑"/>
              </a:rPr>
              <a:t>B</a:t>
            </a:r>
            <a:r>
              <a:rPr lang="zh-CN" altLang="en-US" sz="2500" dirty="0" smtClean="0">
                <a:solidFill>
                  <a:srgbClr val="000000"/>
                </a:solidFill>
                <a:latin typeface="微软雅黑"/>
              </a:rPr>
              <a:t>随机游走一次所需的平均步数</a:t>
            </a:r>
            <a:endParaRPr lang="zh-CN" altLang="en-US" sz="2500" dirty="0">
              <a:solidFill>
                <a:srgbClr val="000000"/>
              </a:solidFill>
              <a:latin typeface="微软雅黑"/>
            </a:endParaRPr>
          </a:p>
        </p:txBody>
      </p:sp>
      <p:sp>
        <p:nvSpPr>
          <p:cNvPr id="6" name="日期占位符 5"/>
          <p:cNvSpPr>
            <a:spLocks noGrp="1"/>
          </p:cNvSpPr>
          <p:nvPr>
            <p:ph type="dt" sz="half" idx="10"/>
          </p:nvPr>
        </p:nvSpPr>
        <p:spPr/>
        <p:txBody>
          <a:bodyPr/>
          <a:lstStyle/>
          <a:p>
            <a:fld id="{392915F5-5F49-4F2A-BB4D-6647B10D3824}" type="datetime1">
              <a:rPr lang="zh-CN" altLang="en-US" smtClean="0"/>
              <a:pPr/>
              <a:t>2018/5/16</a:t>
            </a:fld>
            <a:endParaRPr lang="zh-CN" altLang="en-US"/>
          </a:p>
        </p:txBody>
      </p:sp>
      <p:sp>
        <p:nvSpPr>
          <p:cNvPr id="7" name="灯片编号占位符 6"/>
          <p:cNvSpPr>
            <a:spLocks noGrp="1"/>
          </p:cNvSpPr>
          <p:nvPr>
            <p:ph type="sldNum" sz="quarter" idx="12"/>
          </p:nvPr>
        </p:nvSpPr>
        <p:spPr/>
        <p:txBody>
          <a:bodyPr/>
          <a:lstStyle/>
          <a:p>
            <a:fld id="{6B8C3EBF-BD46-41DF-818D-366A09B431BB}" type="slidenum">
              <a:rPr lang="zh-CN" altLang="en-US" smtClean="0"/>
              <a:pPr/>
              <a:t>78</a:t>
            </a:fld>
            <a:endParaRPr lang="zh-CN"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7" name="TextBox 6"/>
          <p:cNvSpPr txBox="1"/>
          <p:nvPr/>
        </p:nvSpPr>
        <p:spPr>
          <a:xfrm>
            <a:off x="467544" y="1210444"/>
            <a:ext cx="8065349" cy="2498120"/>
          </a:xfrm>
          <a:prstGeom prst="rect">
            <a:avLst/>
          </a:prstGeom>
          <a:noFill/>
        </p:spPr>
        <p:txBody>
          <a:bodyPr vert="horz" wrap="none" lIns="0" tIns="0" rIns="0" bIns="0" rtlCol="0">
            <a:spAutoFit/>
          </a:bodyPr>
          <a:lstStyle/>
          <a:p>
            <a:pPr defTabSz="820487">
              <a:lnSpc>
                <a:spcPts val="3208"/>
              </a:lnSpc>
              <a:tabLst>
                <a:tab pos="410243" algn="l"/>
                <a:tab pos="660948" algn="l"/>
                <a:tab pos="1697952" algn="l"/>
              </a:tabLst>
              <a:defRPr/>
            </a:pPr>
            <a:r>
              <a:rPr lang="en-US" altLang="zh-CN" dirty="0" smtClean="0"/>
              <a:t>			</a:t>
            </a:r>
            <a:r>
              <a:rPr lang="zh-CN" altLang="en-US" sz="3600" dirty="0" smtClean="0"/>
              <a:t>基于路径计算相似度</a:t>
            </a:r>
            <a:endParaRPr lang="en-US" altLang="zh-CN" sz="3600" dirty="0" smtClean="0">
              <a:solidFill>
                <a:srgbClr val="000000"/>
              </a:solidFill>
              <a:latin typeface="微软雅黑"/>
            </a:endParaRPr>
          </a:p>
          <a:p>
            <a:pPr defTabSz="820487">
              <a:lnSpc>
                <a:spcPts val="897"/>
              </a:lnSpc>
              <a:tabLst>
                <a:tab pos="410243" algn="l"/>
                <a:tab pos="660948" algn="l"/>
                <a:tab pos="1697952" algn="l"/>
              </a:tabLst>
              <a:defRPr/>
            </a:pPr>
            <a:endParaRPr lang="en-US" altLang="zh-CN" sz="3600" dirty="0" smtClean="0">
              <a:solidFill>
                <a:srgbClr val="000000"/>
              </a:solidFill>
              <a:latin typeface="微软雅黑"/>
            </a:endParaRPr>
          </a:p>
          <a:p>
            <a:pPr defTabSz="820487">
              <a:lnSpc>
                <a:spcPts val="897"/>
              </a:lnSpc>
              <a:tabLst>
                <a:tab pos="410243" algn="l"/>
                <a:tab pos="660948" algn="l"/>
                <a:tab pos="1697952" algn="l"/>
              </a:tabLst>
              <a:defRPr/>
            </a:pPr>
            <a:endParaRPr lang="en-US" altLang="zh-CN" sz="3600" dirty="0" smtClean="0">
              <a:solidFill>
                <a:srgbClr val="000000"/>
              </a:solidFill>
              <a:latin typeface="微软雅黑"/>
            </a:endParaRPr>
          </a:p>
          <a:p>
            <a:pPr defTabSz="820487">
              <a:lnSpc>
                <a:spcPts val="897"/>
              </a:lnSpc>
              <a:tabLst>
                <a:tab pos="410243" algn="l"/>
                <a:tab pos="660948" algn="l"/>
                <a:tab pos="1697952" algn="l"/>
              </a:tabLst>
              <a:defRPr/>
            </a:pPr>
            <a:endParaRPr lang="en-US" altLang="zh-CN" sz="3600" dirty="0" smtClean="0">
              <a:solidFill>
                <a:srgbClr val="000000"/>
              </a:solidFill>
              <a:latin typeface="微软雅黑"/>
            </a:endParaRPr>
          </a:p>
          <a:p>
            <a:pPr defTabSz="820487">
              <a:lnSpc>
                <a:spcPts val="3528"/>
              </a:lnSpc>
              <a:tabLst>
                <a:tab pos="410243" algn="l"/>
                <a:tab pos="660948" algn="l"/>
                <a:tab pos="1697952"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Random walk with restart [Pan et al. 2004]</a:t>
            </a:r>
          </a:p>
          <a:p>
            <a:pPr defTabSz="820487">
              <a:lnSpc>
                <a:spcPts val="897"/>
              </a:lnSpc>
              <a:tabLst>
                <a:tab pos="410243" algn="l"/>
                <a:tab pos="660948" algn="l"/>
                <a:tab pos="1697952" algn="l"/>
              </a:tabLst>
              <a:defRPr/>
            </a:pPr>
            <a:endParaRPr lang="en-US" altLang="zh-CN" sz="2900" dirty="0" smtClean="0">
              <a:solidFill>
                <a:srgbClr val="000000"/>
              </a:solidFill>
              <a:latin typeface="微软雅黑"/>
            </a:endParaRPr>
          </a:p>
          <a:p>
            <a:pPr defTabSz="820487">
              <a:lnSpc>
                <a:spcPct val="150000"/>
              </a:lnSpc>
              <a:tabLst>
                <a:tab pos="410243" algn="l"/>
                <a:tab pos="660948" algn="l"/>
                <a:tab pos="1697952" algn="l"/>
              </a:tabLst>
              <a:defRPr/>
            </a:pPr>
            <a:r>
              <a:rPr lang="en-US" altLang="zh-CN" sz="2900" dirty="0" smtClean="0">
                <a:solidFill>
                  <a:srgbClr val="000000"/>
                </a:solidFill>
                <a:latin typeface="微软雅黑"/>
              </a:rPr>
              <a:t>	</a:t>
            </a:r>
            <a:r>
              <a:rPr lang="en-US" altLang="zh-CN" sz="2200" dirty="0" smtClean="0">
                <a:solidFill>
                  <a:srgbClr val="000000"/>
                </a:solidFill>
                <a:latin typeface="Times New Roman"/>
              </a:rPr>
              <a:t>– </a:t>
            </a:r>
            <a:r>
              <a:rPr lang="zh-CN" altLang="en-US" sz="2200" dirty="0" smtClean="0">
                <a:solidFill>
                  <a:srgbClr val="000000"/>
                </a:solidFill>
                <a:latin typeface="Times New Roman"/>
              </a:rPr>
              <a:t>从</a:t>
            </a:r>
            <a:r>
              <a:rPr lang="en-US" altLang="zh-CN" sz="2200" dirty="0" smtClean="0">
                <a:solidFill>
                  <a:srgbClr val="000000"/>
                </a:solidFill>
                <a:latin typeface="微软雅黑"/>
              </a:rPr>
              <a:t>A</a:t>
            </a:r>
            <a:r>
              <a:rPr lang="zh-CN" altLang="en-US" sz="2200" dirty="0" smtClean="0">
                <a:solidFill>
                  <a:srgbClr val="000000"/>
                </a:solidFill>
                <a:latin typeface="微软雅黑"/>
              </a:rPr>
              <a:t>开始的一次随机游走，到达每一个结点时，以</a:t>
            </a:r>
            <a:r>
              <a:rPr lang="en-US" altLang="zh-CN" sz="2200" dirty="0" smtClean="0">
                <a:solidFill>
                  <a:srgbClr val="000000"/>
                </a:solidFill>
                <a:latin typeface="微软雅黑"/>
              </a:rPr>
              <a:t>α</a:t>
            </a:r>
            <a:r>
              <a:rPr lang="zh-CN" altLang="en-US" sz="2200" dirty="0" smtClean="0">
                <a:solidFill>
                  <a:srgbClr val="000000"/>
                </a:solidFill>
                <a:latin typeface="微软雅黑"/>
              </a:rPr>
              <a:t>重新开始</a:t>
            </a:r>
            <a:endParaRPr lang="en-US" altLang="zh-CN" sz="2200" dirty="0" smtClean="0">
              <a:solidFill>
                <a:srgbClr val="000000"/>
              </a:solidFill>
              <a:latin typeface="微软雅黑"/>
            </a:endParaRPr>
          </a:p>
          <a:p>
            <a:pPr defTabSz="820487">
              <a:lnSpc>
                <a:spcPct val="150000"/>
              </a:lnSpc>
              <a:tabLst>
                <a:tab pos="410243" algn="l"/>
                <a:tab pos="660948" algn="l"/>
                <a:tab pos="1697952" algn="l"/>
              </a:tabLst>
              <a:defRPr/>
            </a:pPr>
            <a:r>
              <a:rPr lang="en-US" altLang="zh-CN" sz="2200" dirty="0" smtClean="0">
                <a:solidFill>
                  <a:srgbClr val="000000"/>
                </a:solidFill>
                <a:latin typeface="微软雅黑"/>
              </a:rPr>
              <a:t>	</a:t>
            </a:r>
            <a:r>
              <a:rPr lang="en-US" altLang="zh-CN" sz="2200" dirty="0" smtClean="0">
                <a:solidFill>
                  <a:srgbClr val="000000"/>
                </a:solidFill>
                <a:latin typeface="Times New Roman"/>
              </a:rPr>
              <a:t>– </a:t>
            </a:r>
            <a:r>
              <a:rPr lang="en-US" altLang="zh-CN" sz="2200" dirty="0" smtClean="0">
                <a:solidFill>
                  <a:srgbClr val="000000"/>
                </a:solidFill>
                <a:latin typeface="微软雅黑"/>
              </a:rPr>
              <a:t>score(A,B):</a:t>
            </a:r>
            <a:r>
              <a:rPr lang="zh-CN" altLang="en-US" sz="2200" dirty="0" smtClean="0">
                <a:solidFill>
                  <a:srgbClr val="000000"/>
                </a:solidFill>
                <a:latin typeface="微软雅黑"/>
              </a:rPr>
              <a:t>  从</a:t>
            </a:r>
            <a:r>
              <a:rPr lang="en-US" altLang="zh-CN" sz="2200" dirty="0" smtClean="0">
                <a:solidFill>
                  <a:srgbClr val="000000"/>
                </a:solidFill>
                <a:latin typeface="微软雅黑"/>
              </a:rPr>
              <a:t>A</a:t>
            </a:r>
            <a:r>
              <a:rPr lang="zh-CN" altLang="en-US" sz="2200" dirty="0" smtClean="0">
                <a:solidFill>
                  <a:srgbClr val="000000"/>
                </a:solidFill>
                <a:latin typeface="微软雅黑"/>
              </a:rPr>
              <a:t>开始的一次随机游走到达结点</a:t>
            </a:r>
            <a:r>
              <a:rPr lang="en-US" altLang="zh-CN" sz="2200" dirty="0" smtClean="0">
                <a:solidFill>
                  <a:srgbClr val="000000"/>
                </a:solidFill>
                <a:latin typeface="微软雅黑"/>
              </a:rPr>
              <a:t>B</a:t>
            </a:r>
            <a:r>
              <a:rPr lang="zh-CN" altLang="en-US" sz="2200" dirty="0" smtClean="0">
                <a:solidFill>
                  <a:srgbClr val="000000"/>
                </a:solidFill>
                <a:latin typeface="微软雅黑"/>
              </a:rPr>
              <a:t>的概率。</a:t>
            </a:r>
            <a:endParaRPr lang="zh-CN" altLang="en-US" sz="2200" dirty="0">
              <a:solidFill>
                <a:srgbClr val="000000"/>
              </a:solidFill>
              <a:latin typeface="微软雅黑"/>
            </a:endParaRPr>
          </a:p>
        </p:txBody>
      </p:sp>
      <p:sp>
        <p:nvSpPr>
          <p:cNvPr id="5" name="日期占位符 4"/>
          <p:cNvSpPr>
            <a:spLocks noGrp="1"/>
          </p:cNvSpPr>
          <p:nvPr>
            <p:ph type="dt" sz="half" idx="10"/>
          </p:nvPr>
        </p:nvSpPr>
        <p:spPr/>
        <p:txBody>
          <a:bodyPr/>
          <a:lstStyle/>
          <a:p>
            <a:fld id="{FEFEBC33-4649-4910-82CC-EDC0D102ED8C}"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79</a:t>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611560" y="764706"/>
            <a:ext cx="8147247" cy="4320479"/>
          </a:xfrm>
          <a:prstGeom prst="rect">
            <a:avLst/>
          </a:prstGeom>
        </p:spPr>
        <p:txBody>
          <a:bodyPr lIns="91418" tIns="45709" rIns="91418" bIns="45709"/>
          <a:lstStyle/>
          <a:p>
            <a:pPr algn="ctr" defTabSz="914186">
              <a:spcBef>
                <a:spcPct val="20000"/>
              </a:spcBef>
              <a:defRPr/>
            </a:pPr>
            <a:r>
              <a:rPr lang="en-US" altLang="zh-CN" sz="4400" dirty="0" smtClean="0">
                <a:solidFill>
                  <a:prstClr val="black"/>
                </a:solidFill>
              </a:rPr>
              <a:t>Solution</a:t>
            </a:r>
          </a:p>
          <a:p>
            <a:pPr marL="342820" indent="-342820" defTabSz="914186">
              <a:spcBef>
                <a:spcPct val="20000"/>
              </a:spcBef>
              <a:buFont typeface="Arial" pitchFamily="34" charset="0"/>
              <a:buChar char="•"/>
              <a:defRPr/>
            </a:pPr>
            <a:endParaRPr lang="en-US" altLang="zh-CN" sz="2800" dirty="0" smtClean="0">
              <a:solidFill>
                <a:prstClr val="black"/>
              </a:solidFill>
            </a:endParaRPr>
          </a:p>
          <a:p>
            <a:pPr marL="342820" indent="-342820" defTabSz="914186">
              <a:spcBef>
                <a:spcPct val="20000"/>
              </a:spcBef>
              <a:buFont typeface="Arial" pitchFamily="34" charset="0"/>
              <a:buChar char="•"/>
            </a:pPr>
            <a:r>
              <a:rPr lang="en-US" altLang="zh-CN" sz="2800" dirty="0" smtClean="0">
                <a:solidFill>
                  <a:prstClr val="black"/>
                </a:solidFill>
              </a:rPr>
              <a:t>Information  Retrieval</a:t>
            </a:r>
          </a:p>
          <a:p>
            <a:pPr marL="342820" indent="-342820" defTabSz="914186">
              <a:spcBef>
                <a:spcPct val="20000"/>
              </a:spcBef>
              <a:buFont typeface="Arial" pitchFamily="34" charset="0"/>
              <a:buChar char="•"/>
              <a:defRPr/>
            </a:pPr>
            <a:endParaRPr lang="en-US" altLang="zh-CN" sz="2800" dirty="0" smtClean="0">
              <a:solidFill>
                <a:prstClr val="black"/>
              </a:solidFill>
            </a:endParaRPr>
          </a:p>
          <a:p>
            <a:pPr marL="342820" indent="-342820" defTabSz="914186">
              <a:spcBef>
                <a:spcPct val="20000"/>
              </a:spcBef>
              <a:defRPr/>
            </a:pPr>
            <a:endParaRPr lang="en-US" altLang="zh-CN" sz="2800" dirty="0" smtClean="0">
              <a:solidFill>
                <a:prstClr val="black"/>
              </a:solidFill>
            </a:endParaRPr>
          </a:p>
          <a:p>
            <a:pPr marL="342820" indent="-342820" defTabSz="914186">
              <a:spcBef>
                <a:spcPct val="20000"/>
              </a:spcBef>
              <a:buFont typeface="Arial" pitchFamily="34" charset="0"/>
              <a:buChar char="•"/>
              <a:defRPr/>
            </a:pPr>
            <a:r>
              <a:rPr lang="en-US" altLang="zh-CN" sz="2800" dirty="0" smtClean="0">
                <a:solidFill>
                  <a:prstClr val="black"/>
                </a:solidFill>
              </a:rPr>
              <a:t>Recommender Systems</a:t>
            </a:r>
            <a:endParaRPr lang="zh-CN" altLang="en-US" sz="2800" dirty="0">
              <a:solidFill>
                <a:prstClr val="black"/>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7" name="TextBox 6"/>
          <p:cNvSpPr txBox="1"/>
          <p:nvPr/>
        </p:nvSpPr>
        <p:spPr>
          <a:xfrm>
            <a:off x="914395" y="1238944"/>
            <a:ext cx="8027454" cy="3180358"/>
          </a:xfrm>
          <a:prstGeom prst="rect">
            <a:avLst/>
          </a:prstGeom>
          <a:noFill/>
        </p:spPr>
        <p:txBody>
          <a:bodyPr vert="horz" wrap="none" lIns="0" tIns="0" rIns="0" bIns="0" rtlCol="0">
            <a:spAutoFit/>
          </a:bodyPr>
          <a:lstStyle/>
          <a:p>
            <a:pPr defTabSz="820487">
              <a:lnSpc>
                <a:spcPts val="3538"/>
              </a:lnSpc>
              <a:tabLst>
                <a:tab pos="410243" algn="l"/>
                <a:tab pos="660948" algn="l"/>
                <a:tab pos="1310500" algn="l"/>
              </a:tabLst>
              <a:defRPr/>
            </a:pPr>
            <a:r>
              <a:rPr lang="en-US" altLang="zh-CN" dirty="0" smtClean="0"/>
              <a:t>			</a:t>
            </a:r>
            <a:r>
              <a:rPr lang="zh-CN" altLang="en-US" sz="3600" dirty="0" smtClean="0"/>
              <a:t>基于模型计算相似度</a:t>
            </a:r>
            <a:endParaRPr lang="en-US" altLang="zh-CN" sz="3600" dirty="0" smtClean="0"/>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3345"/>
              </a:lnSpc>
              <a:tabLst>
                <a:tab pos="410243" algn="l"/>
                <a:tab pos="660948" algn="l"/>
                <a:tab pos="1310500" algn="l"/>
              </a:tabLst>
              <a:defRPr/>
            </a:pPr>
            <a:r>
              <a:rPr lang="en-US" altLang="zh-CN" sz="2900" dirty="0" smtClean="0">
                <a:solidFill>
                  <a:srgbClr val="000000"/>
                </a:solidFill>
                <a:latin typeface="Times New Roman"/>
              </a:rPr>
              <a:t>• </a:t>
            </a:r>
            <a:r>
              <a:rPr lang="en-US" altLang="zh-CN" sz="2900" dirty="0" smtClean="0">
                <a:solidFill>
                  <a:srgbClr val="000000"/>
                </a:solidFill>
                <a:latin typeface="微软雅黑"/>
              </a:rPr>
              <a:t>MF based models [</a:t>
            </a:r>
            <a:r>
              <a:rPr lang="en-US" altLang="zh-CN" sz="2900" dirty="0" err="1" smtClean="0">
                <a:solidFill>
                  <a:srgbClr val="000000"/>
                </a:solidFill>
                <a:latin typeface="微软雅黑"/>
              </a:rPr>
              <a:t>Rennie</a:t>
            </a:r>
            <a:r>
              <a:rPr lang="en-US" altLang="zh-CN" sz="2900" dirty="0" smtClean="0">
                <a:solidFill>
                  <a:srgbClr val="000000"/>
                </a:solidFill>
                <a:latin typeface="微软雅黑"/>
              </a:rPr>
              <a:t> &amp; </a:t>
            </a:r>
            <a:r>
              <a:rPr lang="en-US" altLang="zh-CN" sz="2900" dirty="0" err="1" smtClean="0">
                <a:solidFill>
                  <a:srgbClr val="000000"/>
                </a:solidFill>
                <a:latin typeface="微软雅黑"/>
              </a:rPr>
              <a:t>Srebo</a:t>
            </a:r>
            <a:r>
              <a:rPr lang="en-US" altLang="zh-CN" sz="2900" dirty="0" smtClean="0">
                <a:solidFill>
                  <a:srgbClr val="000000"/>
                </a:solidFill>
                <a:latin typeface="微软雅黑"/>
              </a:rPr>
              <a:t> 2005]</a:t>
            </a:r>
          </a:p>
          <a:p>
            <a:pPr defTabSz="820487">
              <a:lnSpc>
                <a:spcPts val="897"/>
              </a:lnSpc>
              <a:tabLst>
                <a:tab pos="410243" algn="l"/>
                <a:tab pos="660948" algn="l"/>
                <a:tab pos="1310500" algn="l"/>
              </a:tabLst>
              <a:defRPr/>
            </a:pPr>
            <a:endParaRPr lang="en-US" altLang="zh-CN" sz="2900" dirty="0" smtClean="0">
              <a:solidFill>
                <a:srgbClr val="000000"/>
              </a:solidFill>
              <a:latin typeface="微软雅黑"/>
            </a:endParaRPr>
          </a:p>
          <a:p>
            <a:pPr defTabSz="820487">
              <a:lnSpc>
                <a:spcPts val="2749"/>
              </a:lnSpc>
              <a:tabLst>
                <a:tab pos="410243" algn="l"/>
                <a:tab pos="660948" algn="l"/>
                <a:tab pos="1310500" algn="l"/>
              </a:tabLst>
              <a:defRPr/>
            </a:pPr>
            <a:r>
              <a:rPr lang="en-US" altLang="zh-CN" sz="29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社会网络作为</a:t>
            </a:r>
            <a:r>
              <a:rPr lang="en-US" altLang="zh-CN" sz="2500" dirty="0" smtClean="0">
                <a:solidFill>
                  <a:srgbClr val="000000"/>
                </a:solidFill>
                <a:latin typeface="Times New Roman"/>
              </a:rPr>
              <a:t>user-user</a:t>
            </a:r>
            <a:r>
              <a:rPr lang="zh-CN" altLang="en-US" sz="2500" dirty="0" smtClean="0">
                <a:solidFill>
                  <a:srgbClr val="000000"/>
                </a:solidFill>
                <a:latin typeface="Times New Roman"/>
              </a:rPr>
              <a:t>矩阵</a:t>
            </a:r>
            <a:endParaRPr lang="en-US" altLang="zh-CN" sz="2500" dirty="0" smtClean="0">
              <a:solidFill>
                <a:srgbClr val="000000"/>
              </a:solidFill>
              <a:latin typeface="Times New Roman"/>
            </a:endParaRPr>
          </a:p>
          <a:p>
            <a:pPr defTabSz="820487">
              <a:lnSpc>
                <a:spcPts val="897"/>
              </a:lnSpc>
              <a:tabLst>
                <a:tab pos="410243" algn="l"/>
                <a:tab pos="660948" algn="l"/>
                <a:tab pos="1310500" algn="l"/>
              </a:tabLst>
              <a:defRPr/>
            </a:pPr>
            <a:endParaRPr lang="en-US" altLang="zh-CN" sz="2500" dirty="0" smtClean="0">
              <a:solidFill>
                <a:srgbClr val="000000"/>
              </a:solidFill>
              <a:latin typeface="微软雅黑"/>
            </a:endParaRPr>
          </a:p>
          <a:p>
            <a:pPr defTabSz="820487">
              <a:lnSpc>
                <a:spcPts val="2732"/>
              </a:lnSpc>
              <a:tabLst>
                <a:tab pos="410243" algn="l"/>
                <a:tab pos="660948" algn="l"/>
                <a:tab pos="131050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类似于评分预测，将</a:t>
            </a:r>
            <a:r>
              <a:rPr lang="en-US" altLang="zh-CN" sz="2500" dirty="0" smtClean="0">
                <a:solidFill>
                  <a:srgbClr val="000000"/>
                </a:solidFill>
                <a:latin typeface="Times New Roman"/>
              </a:rPr>
              <a:t>user-user</a:t>
            </a:r>
            <a:r>
              <a:rPr lang="zh-CN" altLang="en-US" sz="2500" dirty="0" smtClean="0">
                <a:solidFill>
                  <a:srgbClr val="000000"/>
                </a:solidFill>
                <a:latin typeface="Times New Roman"/>
              </a:rPr>
              <a:t>矩阵分解为多个低秩</a:t>
            </a:r>
            <a:endParaRPr lang="en-US" altLang="zh-CN" sz="2500" dirty="0" smtClean="0">
              <a:solidFill>
                <a:srgbClr val="000000"/>
              </a:solidFill>
              <a:latin typeface="Times New Roman"/>
            </a:endParaRPr>
          </a:p>
          <a:p>
            <a:pPr defTabSz="820487">
              <a:lnSpc>
                <a:spcPts val="2732"/>
              </a:lnSpc>
              <a:tabLst>
                <a:tab pos="410243" algn="l"/>
                <a:tab pos="660948" algn="l"/>
                <a:tab pos="1310500" algn="l"/>
              </a:tabLst>
              <a:defRPr/>
            </a:pPr>
            <a:r>
              <a:rPr lang="en-US" altLang="zh-CN" sz="2500" dirty="0" smtClean="0">
                <a:solidFill>
                  <a:srgbClr val="000000"/>
                </a:solidFill>
                <a:latin typeface="Times New Roman"/>
              </a:rPr>
              <a:t>	   </a:t>
            </a:r>
            <a:r>
              <a:rPr lang="zh-CN" altLang="en-US" sz="2500" dirty="0" smtClean="0">
                <a:solidFill>
                  <a:srgbClr val="000000"/>
                </a:solidFill>
                <a:latin typeface="Times New Roman"/>
              </a:rPr>
              <a:t>矩阵的乘积</a:t>
            </a:r>
            <a:endParaRPr lang="en-US" altLang="zh-CN" sz="2500" dirty="0" smtClean="0">
              <a:solidFill>
                <a:srgbClr val="000000"/>
              </a:solidFill>
              <a:latin typeface="微软雅黑"/>
            </a:endParaRPr>
          </a:p>
          <a:p>
            <a:pPr defTabSz="820487">
              <a:lnSpc>
                <a:spcPts val="2721"/>
              </a:lnSpc>
              <a:tabLst>
                <a:tab pos="410243" algn="l"/>
                <a:tab pos="660948" algn="l"/>
                <a:tab pos="1310500" algn="l"/>
              </a:tabLst>
              <a:defRPr/>
            </a:pPr>
            <a:r>
              <a:rPr lang="en-US" altLang="zh-CN" sz="2500" dirty="0" smtClean="0">
                <a:solidFill>
                  <a:srgbClr val="000000"/>
                </a:solidFill>
                <a:latin typeface="微软雅黑"/>
              </a:rPr>
              <a:t>	</a:t>
            </a:r>
            <a:r>
              <a:rPr lang="en-US" altLang="zh-CN" sz="2500" dirty="0" smtClean="0">
                <a:solidFill>
                  <a:srgbClr val="000000"/>
                </a:solidFill>
                <a:latin typeface="Times New Roman"/>
              </a:rPr>
              <a:t>– </a:t>
            </a:r>
            <a:r>
              <a:rPr lang="zh-CN" altLang="en-US" sz="2500" dirty="0" smtClean="0">
                <a:solidFill>
                  <a:srgbClr val="000000"/>
                </a:solidFill>
                <a:latin typeface="Times New Roman"/>
              </a:rPr>
              <a:t>更高级的版本</a:t>
            </a:r>
            <a:r>
              <a:rPr lang="en-US" altLang="zh-CN" sz="2500" dirty="0" smtClean="0">
                <a:solidFill>
                  <a:srgbClr val="000000"/>
                </a:solidFill>
                <a:latin typeface="微软雅黑"/>
              </a:rPr>
              <a:t>[Yang et al. 2011]:</a:t>
            </a:r>
            <a:r>
              <a:rPr lang="zh-CN" altLang="en-US" sz="2500" dirty="0" smtClean="0">
                <a:solidFill>
                  <a:srgbClr val="000000"/>
                </a:solidFill>
                <a:latin typeface="微软雅黑"/>
              </a:rPr>
              <a:t>  同时将</a:t>
            </a:r>
            <a:r>
              <a:rPr lang="en-US" altLang="zh-CN" sz="2500" dirty="0" smtClean="0">
                <a:solidFill>
                  <a:srgbClr val="000000"/>
                </a:solidFill>
                <a:latin typeface="微软雅黑"/>
              </a:rPr>
              <a:t>user-user</a:t>
            </a:r>
          </a:p>
          <a:p>
            <a:pPr defTabSz="820487">
              <a:lnSpc>
                <a:spcPts val="2721"/>
              </a:lnSpc>
              <a:tabLst>
                <a:tab pos="410243" algn="l"/>
                <a:tab pos="660948" algn="l"/>
                <a:tab pos="1310500" algn="l"/>
              </a:tabLst>
              <a:defRPr/>
            </a:pPr>
            <a:r>
              <a:rPr lang="zh-CN" altLang="en-US" sz="2500" dirty="0" smtClean="0">
                <a:solidFill>
                  <a:srgbClr val="000000"/>
                </a:solidFill>
                <a:latin typeface="微软雅黑"/>
              </a:rPr>
              <a:t>       矩阵和</a:t>
            </a:r>
            <a:r>
              <a:rPr lang="en-US" altLang="zh-CN" sz="2500" dirty="0" smtClean="0">
                <a:solidFill>
                  <a:srgbClr val="000000"/>
                </a:solidFill>
                <a:latin typeface="微软雅黑"/>
              </a:rPr>
              <a:t>user-item</a:t>
            </a:r>
            <a:r>
              <a:rPr lang="zh-CN" altLang="en-US" sz="2500" dirty="0" smtClean="0">
                <a:solidFill>
                  <a:srgbClr val="000000"/>
                </a:solidFill>
                <a:latin typeface="微软雅黑"/>
              </a:rPr>
              <a:t>矩阵进行分解</a:t>
            </a:r>
            <a:r>
              <a:rPr lang="en-US" altLang="zh-CN" sz="2500" dirty="0" smtClean="0">
                <a:solidFill>
                  <a:srgbClr val="000000"/>
                </a:solidFill>
                <a:latin typeface="微软雅黑"/>
              </a:rPr>
              <a:t>.</a:t>
            </a:r>
            <a:r>
              <a:rPr lang="zh-CN" altLang="en-US" sz="2500" dirty="0" smtClean="0">
                <a:solidFill>
                  <a:srgbClr val="000000"/>
                </a:solidFill>
                <a:latin typeface="微软雅黑"/>
              </a:rPr>
              <a:t>（</a:t>
            </a:r>
            <a:r>
              <a:rPr lang="zh-CN" altLang="en-US" sz="2500" dirty="0" smtClean="0">
                <a:solidFill>
                  <a:srgbClr val="FF0000"/>
                </a:solidFill>
                <a:latin typeface="微软雅黑"/>
              </a:rPr>
              <a:t>用推荐增强预测</a:t>
            </a:r>
            <a:r>
              <a:rPr lang="zh-CN" altLang="en-US" sz="2500" dirty="0" smtClean="0">
                <a:solidFill>
                  <a:srgbClr val="000000"/>
                </a:solidFill>
                <a:latin typeface="微软雅黑"/>
              </a:rPr>
              <a:t>）</a:t>
            </a:r>
            <a:endParaRPr lang="zh-CN" altLang="en-US" sz="2500" dirty="0">
              <a:solidFill>
                <a:srgbClr val="000000"/>
              </a:solidFill>
              <a:latin typeface="微软雅黑"/>
            </a:endParaRPr>
          </a:p>
        </p:txBody>
      </p:sp>
      <p:sp>
        <p:nvSpPr>
          <p:cNvPr id="5" name="日期占位符 4"/>
          <p:cNvSpPr>
            <a:spLocks noGrp="1"/>
          </p:cNvSpPr>
          <p:nvPr>
            <p:ph type="dt" sz="half" idx="10"/>
          </p:nvPr>
        </p:nvSpPr>
        <p:spPr/>
        <p:txBody>
          <a:bodyPr/>
          <a:lstStyle/>
          <a:p>
            <a:fld id="{8BCB24E8-A9B0-48DE-8D0D-B145051B540D}"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80</a:t>
            </a:fld>
            <a:endParaRPr lang="zh-CN"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7" name="TextBox 6"/>
          <p:cNvSpPr txBox="1"/>
          <p:nvPr/>
        </p:nvSpPr>
        <p:spPr>
          <a:xfrm>
            <a:off x="179512" y="1196752"/>
            <a:ext cx="6696744" cy="8835752"/>
          </a:xfrm>
          <a:prstGeom prst="rect">
            <a:avLst/>
          </a:prstGeom>
          <a:noFill/>
        </p:spPr>
        <p:txBody>
          <a:bodyPr vert="horz" wrap="square" lIns="0" tIns="0" rIns="0" bIns="0" rtlCol="0">
            <a:spAutoFit/>
          </a:bodyPr>
          <a:lstStyle/>
          <a:p>
            <a:pPr defTabSz="820487">
              <a:lnSpc>
                <a:spcPts val="3538"/>
              </a:lnSpc>
              <a:tabLst>
                <a:tab pos="410243" algn="l"/>
                <a:tab pos="660948" algn="l"/>
                <a:tab pos="1310500" algn="l"/>
              </a:tabLst>
              <a:defRPr/>
            </a:pPr>
            <a:r>
              <a:rPr lang="en-US" altLang="zh-CN" dirty="0" smtClean="0"/>
              <a:t>			</a:t>
            </a:r>
            <a:r>
              <a:rPr lang="zh-CN" altLang="en-US" sz="3600" dirty="0" smtClean="0"/>
              <a:t>基于模型计算相似度</a:t>
            </a:r>
            <a:endParaRPr lang="en-US" altLang="zh-CN" sz="3600" dirty="0" smtClean="0"/>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3345"/>
              </a:lnSpc>
              <a:tabLst>
                <a:tab pos="410243" algn="l"/>
                <a:tab pos="660948" algn="l"/>
                <a:tab pos="1310500" algn="l"/>
              </a:tabLst>
              <a:defRPr/>
            </a:pPr>
            <a:r>
              <a:rPr lang="en-US" altLang="zh-CN" sz="2900" dirty="0" smtClean="0">
                <a:solidFill>
                  <a:srgbClr val="000000"/>
                </a:solidFill>
                <a:latin typeface="Times New Roman"/>
              </a:rPr>
              <a:t>•</a:t>
            </a:r>
            <a:r>
              <a:rPr lang="zh-CN" altLang="en-US" sz="3200" dirty="0" smtClean="0">
                <a:solidFill>
                  <a:srgbClr val="FF0000"/>
                </a:solidFill>
                <a:latin typeface="微软雅黑"/>
              </a:rPr>
              <a:t>用推荐增强预测</a:t>
            </a: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r>
              <a:rPr lang="zh-CN" altLang="en-US" sz="2000" dirty="0" smtClean="0">
                <a:solidFill>
                  <a:srgbClr val="FF0000"/>
                </a:solidFill>
                <a:latin typeface="微软雅黑"/>
              </a:rPr>
              <a:t>用户</a:t>
            </a:r>
            <a:r>
              <a:rPr lang="en-US" altLang="zh-CN" sz="2000" dirty="0" smtClean="0">
                <a:solidFill>
                  <a:srgbClr val="FF0000"/>
                </a:solidFill>
                <a:latin typeface="微软雅黑"/>
              </a:rPr>
              <a:t>u</a:t>
            </a:r>
            <a:r>
              <a:rPr lang="zh-CN" altLang="en-US" sz="2000" dirty="0" smtClean="0">
                <a:solidFill>
                  <a:srgbClr val="FF0000"/>
                </a:solidFill>
                <a:latin typeface="微软雅黑"/>
              </a:rPr>
              <a:t>对</a:t>
            </a:r>
            <a:r>
              <a:rPr lang="en-US" altLang="zh-CN" sz="2000" dirty="0" err="1" smtClean="0">
                <a:solidFill>
                  <a:srgbClr val="FF0000"/>
                </a:solidFill>
                <a:latin typeface="微软雅黑"/>
              </a:rPr>
              <a:t>i</a:t>
            </a:r>
            <a:r>
              <a:rPr lang="zh-CN" altLang="en-US" sz="2000" dirty="0" smtClean="0">
                <a:solidFill>
                  <a:srgbClr val="FF0000"/>
                </a:solidFill>
                <a:latin typeface="微软雅黑"/>
              </a:rPr>
              <a:t>的兴趣：</a:t>
            </a: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r>
              <a:rPr lang="zh-CN" altLang="en-US" sz="2000" dirty="0" smtClean="0">
                <a:solidFill>
                  <a:srgbClr val="FF0000"/>
                </a:solidFill>
                <a:latin typeface="微软雅黑"/>
              </a:rPr>
              <a:t>用户</a:t>
            </a:r>
            <a:r>
              <a:rPr lang="en-US" altLang="zh-CN" sz="2000" dirty="0" smtClean="0">
                <a:solidFill>
                  <a:srgbClr val="FF0000"/>
                </a:solidFill>
                <a:latin typeface="微软雅黑"/>
              </a:rPr>
              <a:t>u</a:t>
            </a:r>
            <a:r>
              <a:rPr lang="zh-CN" altLang="en-US" sz="2000" dirty="0" smtClean="0">
                <a:solidFill>
                  <a:srgbClr val="FF0000"/>
                </a:solidFill>
                <a:latin typeface="微软雅黑"/>
              </a:rPr>
              <a:t>对</a:t>
            </a:r>
            <a:r>
              <a:rPr lang="en-US" altLang="zh-CN" sz="2000" dirty="0" smtClean="0">
                <a:solidFill>
                  <a:srgbClr val="FF0000"/>
                </a:solidFill>
                <a:latin typeface="微软雅黑"/>
              </a:rPr>
              <a:t>v</a:t>
            </a:r>
            <a:r>
              <a:rPr lang="zh-CN" altLang="en-US" sz="2000" dirty="0" smtClean="0">
                <a:solidFill>
                  <a:srgbClr val="FF0000"/>
                </a:solidFill>
                <a:latin typeface="微软雅黑"/>
              </a:rPr>
              <a:t>的信任：</a:t>
            </a: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r>
              <a:rPr lang="zh-CN" altLang="en-US" sz="2000" dirty="0" smtClean="0">
                <a:solidFill>
                  <a:srgbClr val="FF0000"/>
                </a:solidFill>
                <a:latin typeface="微软雅黑"/>
              </a:rPr>
              <a:t>用户购买</a:t>
            </a:r>
            <a:r>
              <a:rPr lang="en-US" altLang="zh-CN" sz="2000" dirty="0" err="1" smtClean="0">
                <a:solidFill>
                  <a:srgbClr val="FF0000"/>
                </a:solidFill>
                <a:latin typeface="微软雅黑"/>
              </a:rPr>
              <a:t>i</a:t>
            </a:r>
            <a:r>
              <a:rPr lang="zh-CN" altLang="en-US" sz="2000" dirty="0" smtClean="0">
                <a:solidFill>
                  <a:srgbClr val="FF0000"/>
                </a:solidFill>
                <a:latin typeface="微软雅黑"/>
              </a:rPr>
              <a:t>的决策：</a:t>
            </a: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r>
              <a:rPr lang="zh-CN" altLang="en-US" sz="2000" dirty="0" smtClean="0">
                <a:solidFill>
                  <a:srgbClr val="FF0000"/>
                </a:solidFill>
                <a:latin typeface="微软雅黑"/>
              </a:rPr>
              <a:t>以</a:t>
            </a:r>
            <a:r>
              <a:rPr lang="en-US" altLang="zh-CN" sz="2000" dirty="0" smtClean="0">
                <a:solidFill>
                  <a:srgbClr val="FF0000"/>
                </a:solidFill>
                <a:latin typeface="微软雅黑"/>
              </a:rPr>
              <a:t>p</a:t>
            </a:r>
            <a:r>
              <a:rPr lang="zh-CN" altLang="en-US" sz="2000" dirty="0" smtClean="0">
                <a:solidFill>
                  <a:srgbClr val="FF0000"/>
                </a:solidFill>
                <a:latin typeface="微软雅黑"/>
              </a:rPr>
              <a:t>的概率遵循自己的意愿，</a:t>
            </a:r>
            <a:r>
              <a:rPr lang="en-US" altLang="zh-CN" sz="2000" dirty="0" smtClean="0">
                <a:solidFill>
                  <a:srgbClr val="FF0000"/>
                </a:solidFill>
                <a:latin typeface="微软雅黑"/>
              </a:rPr>
              <a:t>1-p</a:t>
            </a:r>
            <a:r>
              <a:rPr lang="zh-CN" altLang="en-US" sz="2000" dirty="0" smtClean="0">
                <a:solidFill>
                  <a:srgbClr val="FF0000"/>
                </a:solidFill>
                <a:latin typeface="微软雅黑"/>
              </a:rPr>
              <a:t>的概率征询朋友</a:t>
            </a:r>
            <a:r>
              <a:rPr lang="en-US" altLang="zh-CN" sz="2000" dirty="0" smtClean="0">
                <a:solidFill>
                  <a:srgbClr val="FF0000"/>
                </a:solidFill>
                <a:latin typeface="微软雅黑"/>
              </a:rPr>
              <a:t>v</a:t>
            </a:r>
            <a:r>
              <a:rPr lang="zh-CN" altLang="en-US" sz="2000" dirty="0" smtClean="0">
                <a:solidFill>
                  <a:srgbClr val="FF0000"/>
                </a:solidFill>
                <a:latin typeface="微软雅黑"/>
              </a:rPr>
              <a:t>的意见！</a:t>
            </a:r>
            <a:endParaRPr lang="en-US" altLang="zh-CN" sz="20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zh-CN" altLang="en-US" sz="2500" dirty="0">
              <a:solidFill>
                <a:srgbClr val="000000"/>
              </a:solidFill>
              <a:latin typeface="微软雅黑"/>
            </a:endParaRPr>
          </a:p>
        </p:txBody>
      </p:sp>
      <p:pic>
        <p:nvPicPr>
          <p:cNvPr id="1026" name="Picture 2"/>
          <p:cNvPicPr>
            <a:picLocks noChangeAspect="1" noChangeArrowheads="1"/>
          </p:cNvPicPr>
          <p:nvPr/>
        </p:nvPicPr>
        <p:blipFill>
          <a:blip r:embed="rId2" cstate="print"/>
          <a:srcRect/>
          <a:stretch>
            <a:fillRect/>
          </a:stretch>
        </p:blipFill>
        <p:spPr bwMode="auto">
          <a:xfrm>
            <a:off x="4067944" y="2204864"/>
            <a:ext cx="4773166" cy="2952328"/>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411760" y="2924944"/>
            <a:ext cx="720080" cy="46805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2483768" y="3717032"/>
            <a:ext cx="1008112" cy="504056"/>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1565666" y="5229200"/>
            <a:ext cx="2016224" cy="504056"/>
          </a:xfrm>
          <a:prstGeom prst="rect">
            <a:avLst/>
          </a:prstGeom>
          <a:noFill/>
          <a:ln w="9525">
            <a:noFill/>
            <a:miter lim="800000"/>
            <a:headEnd/>
            <a:tailEnd/>
          </a:ln>
        </p:spPr>
      </p:pic>
      <p:pic>
        <p:nvPicPr>
          <p:cNvPr id="1030" name="Picture 6"/>
          <p:cNvPicPr>
            <a:picLocks noChangeAspect="1" noChangeArrowheads="1"/>
          </p:cNvPicPr>
          <p:nvPr/>
        </p:nvPicPr>
        <p:blipFill>
          <a:blip r:embed="rId6" cstate="print"/>
          <a:srcRect/>
          <a:stretch>
            <a:fillRect/>
          </a:stretch>
        </p:blipFill>
        <p:spPr bwMode="auto">
          <a:xfrm>
            <a:off x="3491880" y="5229200"/>
            <a:ext cx="2574286" cy="468052"/>
          </a:xfrm>
          <a:prstGeom prst="rect">
            <a:avLst/>
          </a:prstGeom>
          <a:noFill/>
          <a:ln w="9525">
            <a:noFill/>
            <a:miter lim="800000"/>
            <a:headEnd/>
            <a:tailEnd/>
          </a:ln>
        </p:spPr>
      </p:pic>
      <p:pic>
        <p:nvPicPr>
          <p:cNvPr id="1031" name="Picture 7"/>
          <p:cNvPicPr>
            <a:picLocks noChangeAspect="1" noChangeArrowheads="1"/>
          </p:cNvPicPr>
          <p:nvPr/>
        </p:nvPicPr>
        <p:blipFill>
          <a:blip r:embed="rId6" cstate="print"/>
          <a:srcRect/>
          <a:stretch>
            <a:fillRect/>
          </a:stretch>
        </p:blipFill>
        <p:spPr bwMode="auto">
          <a:xfrm>
            <a:off x="3890963" y="3305175"/>
            <a:ext cx="1362075" cy="247650"/>
          </a:xfrm>
          <a:prstGeom prst="rect">
            <a:avLst/>
          </a:prstGeom>
          <a:noFill/>
          <a:ln w="9525">
            <a:noFill/>
            <a:miter lim="800000"/>
            <a:headEnd/>
            <a:tailEnd/>
          </a:ln>
        </p:spPr>
      </p:pic>
      <p:pic>
        <p:nvPicPr>
          <p:cNvPr id="1032" name="Picture 8"/>
          <p:cNvPicPr>
            <a:picLocks noChangeAspect="1" noChangeArrowheads="1"/>
          </p:cNvPicPr>
          <p:nvPr/>
        </p:nvPicPr>
        <p:blipFill>
          <a:blip r:embed="rId6" cstate="print"/>
          <a:srcRect/>
          <a:stretch>
            <a:fillRect/>
          </a:stretch>
        </p:blipFill>
        <p:spPr bwMode="auto">
          <a:xfrm>
            <a:off x="3890963" y="3305175"/>
            <a:ext cx="1362075" cy="247650"/>
          </a:xfrm>
          <a:prstGeom prst="rect">
            <a:avLst/>
          </a:prstGeom>
          <a:noFill/>
          <a:ln w="9525">
            <a:noFill/>
            <a:miter lim="800000"/>
            <a:headEnd/>
            <a:tailEnd/>
          </a:ln>
        </p:spPr>
      </p:pic>
      <p:sp>
        <p:nvSpPr>
          <p:cNvPr id="12" name="日期占位符 11"/>
          <p:cNvSpPr>
            <a:spLocks noGrp="1"/>
          </p:cNvSpPr>
          <p:nvPr>
            <p:ph type="dt" sz="half" idx="10"/>
          </p:nvPr>
        </p:nvSpPr>
        <p:spPr/>
        <p:txBody>
          <a:bodyPr/>
          <a:lstStyle/>
          <a:p>
            <a:fld id="{F624A2EA-0668-4FB6-A08F-B5F31A74BAB5}" type="datetime1">
              <a:rPr lang="zh-CN" altLang="en-US" smtClean="0"/>
              <a:pPr/>
              <a:t>2018/5/16</a:t>
            </a:fld>
            <a:endParaRPr lang="zh-CN" altLang="en-US"/>
          </a:p>
        </p:txBody>
      </p:sp>
      <p:sp>
        <p:nvSpPr>
          <p:cNvPr id="13" name="灯片编号占位符 12"/>
          <p:cNvSpPr>
            <a:spLocks noGrp="1"/>
          </p:cNvSpPr>
          <p:nvPr>
            <p:ph type="sldNum" sz="quarter" idx="12"/>
          </p:nvPr>
        </p:nvSpPr>
        <p:spPr/>
        <p:txBody>
          <a:bodyPr/>
          <a:lstStyle/>
          <a:p>
            <a:fld id="{6B8C3EBF-BD46-41DF-818D-366A09B431BB}" type="slidenum">
              <a:rPr lang="zh-CN" altLang="en-US" smtClean="0"/>
              <a:pPr/>
              <a:t>81</a:t>
            </a:fld>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25" y="2204864"/>
            <a:ext cx="5539978" cy="2872581"/>
          </a:xfrm>
          <a:prstGeom prst="rect">
            <a:avLst/>
          </a:prstGeom>
          <a:noFill/>
        </p:spPr>
        <p:txBody>
          <a:bodyPr vert="horz" wrap="none" lIns="0" tIns="0" rIns="0" bIns="0" rtlCol="0">
            <a:spAutoFit/>
          </a:bodyPr>
          <a:lstStyle/>
          <a:p>
            <a:pPr>
              <a:lnSpc>
                <a:spcPts val="2848"/>
              </a:lnSpc>
            </a:pPr>
            <a:r>
              <a:rPr lang="en-US" altLang="zh-CN" sz="2400" dirty="0" smtClean="0">
                <a:latin typeface="Times New Roman"/>
              </a:rPr>
              <a:t>1</a:t>
            </a:r>
            <a:r>
              <a:rPr lang="zh-CN" altLang="en-US" sz="2400" dirty="0" smtClean="0">
                <a:latin typeface="Times New Roman"/>
              </a:rPr>
              <a:t>  社会网络链接预测（以朋友推荐为例）</a:t>
            </a:r>
            <a:endParaRPr lang="en-US" altLang="zh-CN" sz="2400" dirty="0" smtClean="0">
              <a:latin typeface="Times New Roman"/>
            </a:endParaRPr>
          </a:p>
          <a:p>
            <a:pPr>
              <a:lnSpc>
                <a:spcPts val="2848"/>
              </a:lnSpc>
            </a:pPr>
            <a:endParaRPr lang="en-US" altLang="zh-CN" sz="2400" dirty="0" smtClean="0">
              <a:solidFill>
                <a:srgbClr val="000000"/>
              </a:solidFill>
              <a:latin typeface="Times New Roman"/>
            </a:endParaRPr>
          </a:p>
          <a:p>
            <a:pPr>
              <a:lnSpc>
                <a:spcPts val="2848"/>
              </a:lnSpc>
            </a:pPr>
            <a:endParaRPr lang="en-US" altLang="zh-CN" sz="2400" dirty="0" smtClean="0">
              <a:solidFill>
                <a:srgbClr val="000000"/>
              </a:solidFill>
              <a:latin typeface="Times New Roman"/>
            </a:endParaRPr>
          </a:p>
          <a:p>
            <a:pPr>
              <a:lnSpc>
                <a:spcPts val="2848"/>
              </a:lnSpc>
            </a:pPr>
            <a:r>
              <a:rPr lang="en-US" altLang="zh-CN" sz="2400" dirty="0" smtClean="0">
                <a:solidFill>
                  <a:srgbClr val="000000"/>
                </a:solidFill>
                <a:latin typeface="Times New Roman"/>
              </a:rPr>
              <a:t>2</a:t>
            </a:r>
            <a:r>
              <a:rPr lang="zh-CN" altLang="en-US" sz="2400" dirty="0" smtClean="0">
                <a:solidFill>
                  <a:srgbClr val="000000"/>
                </a:solidFill>
                <a:latin typeface="Times New Roman"/>
              </a:rPr>
              <a:t>  利用社会网络增强链接预测精度</a:t>
            </a:r>
          </a:p>
          <a:p>
            <a:pPr>
              <a:lnSpc>
                <a:spcPts val="2848"/>
              </a:lnSpc>
            </a:pPr>
            <a:endParaRPr lang="en-US" altLang="zh-CN" sz="2400" dirty="0" smtClean="0">
              <a:solidFill>
                <a:srgbClr val="000000"/>
              </a:solidFill>
              <a:latin typeface="Times New Roman"/>
            </a:endParaRPr>
          </a:p>
          <a:p>
            <a:pPr>
              <a:lnSpc>
                <a:spcPts val="2848"/>
              </a:lnSpc>
            </a:pPr>
            <a:endParaRPr lang="en-US" altLang="zh-CN" sz="2400" dirty="0" smtClean="0">
              <a:solidFill>
                <a:srgbClr val="000000"/>
              </a:solidFill>
              <a:latin typeface="Times New Roman"/>
            </a:endParaRPr>
          </a:p>
          <a:p>
            <a:pPr>
              <a:lnSpc>
                <a:spcPts val="2848"/>
              </a:lnSpc>
            </a:pPr>
            <a:r>
              <a:rPr lang="en-US" altLang="zh-CN" sz="2400" dirty="0" smtClean="0">
                <a:solidFill>
                  <a:srgbClr val="FF0000"/>
                </a:solidFill>
                <a:latin typeface="Times New Roman"/>
              </a:rPr>
              <a:t>3</a:t>
            </a:r>
            <a:r>
              <a:rPr lang="zh-CN" altLang="en-US" sz="2400" dirty="0" smtClean="0">
                <a:solidFill>
                  <a:srgbClr val="FF0000"/>
                </a:solidFill>
                <a:latin typeface="Times New Roman"/>
              </a:rPr>
              <a:t>   符号预测</a:t>
            </a:r>
            <a:endParaRPr lang="en-US" altLang="zh-CN" sz="2400" dirty="0" smtClean="0">
              <a:solidFill>
                <a:srgbClr val="FF0000"/>
              </a:solidFill>
              <a:latin typeface="Times New Roman"/>
            </a:endParaRPr>
          </a:p>
          <a:p>
            <a:pPr>
              <a:lnSpc>
                <a:spcPts val="2848"/>
              </a:lnSpc>
            </a:pPr>
            <a:endParaRPr lang="en-US" altLang="zh-CN" sz="2400" dirty="0" smtClean="0">
              <a:solidFill>
                <a:srgbClr val="000000"/>
              </a:solidFill>
              <a:latin typeface="Times New Roman"/>
            </a:endParaRPr>
          </a:p>
        </p:txBody>
      </p:sp>
      <p:sp>
        <p:nvSpPr>
          <p:cNvPr id="3" name="日期占位符 2"/>
          <p:cNvSpPr>
            <a:spLocks noGrp="1"/>
          </p:cNvSpPr>
          <p:nvPr>
            <p:ph type="dt" sz="half" idx="10"/>
          </p:nvPr>
        </p:nvSpPr>
        <p:spPr/>
        <p:txBody>
          <a:bodyPr/>
          <a:lstStyle/>
          <a:p>
            <a:fld id="{8CB82650-1FF3-4F37-BE01-A85456AC5938}" type="datetime1">
              <a:rPr lang="zh-CN" altLang="en-US" smtClean="0"/>
              <a:pPr/>
              <a:t>2018/5/16</a:t>
            </a:fld>
            <a:endParaRPr lang="zh-CN" altLang="en-US"/>
          </a:p>
        </p:txBody>
      </p:sp>
      <p:sp>
        <p:nvSpPr>
          <p:cNvPr id="4" name="灯片编号占位符 3"/>
          <p:cNvSpPr>
            <a:spLocks noGrp="1"/>
          </p:cNvSpPr>
          <p:nvPr>
            <p:ph type="sldNum" sz="quarter" idx="12"/>
          </p:nvPr>
        </p:nvSpPr>
        <p:spPr/>
        <p:txBody>
          <a:bodyPr/>
          <a:lstStyle/>
          <a:p>
            <a:fld id="{6B8C3EBF-BD46-41DF-818D-366A09B431BB}" type="slidenum">
              <a:rPr lang="zh-CN" altLang="en-US" smtClean="0"/>
              <a:pPr/>
              <a:t>82</a:t>
            </a:fld>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7" name="TextBox 6"/>
          <p:cNvSpPr txBox="1"/>
          <p:nvPr/>
        </p:nvSpPr>
        <p:spPr>
          <a:xfrm>
            <a:off x="611560" y="1124744"/>
            <a:ext cx="7848872" cy="7429213"/>
          </a:xfrm>
          <a:prstGeom prst="rect">
            <a:avLst/>
          </a:prstGeom>
          <a:noFill/>
        </p:spPr>
        <p:txBody>
          <a:bodyPr vert="horz" wrap="square" lIns="0" tIns="0" rIns="0" bIns="0" rtlCol="0">
            <a:spAutoFit/>
          </a:bodyPr>
          <a:lstStyle/>
          <a:p>
            <a:pPr defTabSz="820487">
              <a:lnSpc>
                <a:spcPts val="3538"/>
              </a:lnSpc>
              <a:tabLst>
                <a:tab pos="410243" algn="l"/>
                <a:tab pos="660948" algn="l"/>
                <a:tab pos="1310500" algn="l"/>
              </a:tabLst>
              <a:defRPr/>
            </a:pPr>
            <a:r>
              <a:rPr lang="en-US" altLang="zh-CN" dirty="0" smtClean="0"/>
              <a:t>			</a:t>
            </a:r>
            <a:r>
              <a:rPr lang="zh-CN" altLang="en-US" dirty="0" smtClean="0"/>
              <a:t>                   </a:t>
            </a:r>
            <a:r>
              <a:rPr lang="zh-CN" altLang="en-US" sz="4400" dirty="0" smtClean="0">
                <a:solidFill>
                  <a:srgbClr val="C00000"/>
                </a:solidFill>
                <a:latin typeface="+mj-lt"/>
                <a:ea typeface="+mj-ea"/>
                <a:cs typeface="+mj-cs"/>
              </a:rPr>
              <a:t>符号预测</a:t>
            </a:r>
            <a:endParaRPr lang="en-US" altLang="zh-CN" sz="4400" dirty="0" smtClean="0">
              <a:solidFill>
                <a:srgbClr val="C00000"/>
              </a:solidFill>
              <a:latin typeface="+mj-lt"/>
              <a:ea typeface="+mj-ea"/>
              <a:cs typeface="+mj-cs"/>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a:lnSpc>
                <a:spcPct val="90000"/>
              </a:lnSpc>
            </a:pPr>
            <a:r>
              <a:rPr lang="en-US" altLang="zh-CN" sz="2900" dirty="0" smtClean="0">
                <a:solidFill>
                  <a:srgbClr val="000000"/>
                </a:solidFill>
                <a:latin typeface="Times New Roman"/>
              </a:rPr>
              <a:t>•</a:t>
            </a:r>
            <a:r>
              <a:rPr lang="zh-CN" altLang="en-US" sz="2900" dirty="0" smtClean="0">
                <a:solidFill>
                  <a:srgbClr val="000000"/>
                </a:solidFill>
                <a:latin typeface="Times New Roman"/>
              </a:rPr>
              <a:t> 很多网络分析都把链接看作是正面的（</a:t>
            </a:r>
            <a:r>
              <a:rPr lang="en-US" altLang="zh-CN" sz="3000" dirty="0" smtClean="0">
                <a:solidFill>
                  <a:srgbClr val="6BB76D"/>
                </a:solidFill>
                <a:ea typeface="宋体" charset="-122"/>
              </a:rPr>
              <a:t>positive</a:t>
            </a:r>
            <a:r>
              <a:rPr lang="zh-CN" altLang="en-US" sz="3000" dirty="0" smtClean="0">
                <a:solidFill>
                  <a:srgbClr val="6BB76D"/>
                </a:solidFill>
                <a:ea typeface="宋体" charset="-122"/>
              </a:rPr>
              <a:t>）</a:t>
            </a:r>
            <a:endParaRPr lang="en-US" altLang="zh-CN" sz="3000" dirty="0" smtClean="0">
              <a:ea typeface="宋体" charset="-122"/>
            </a:endParaRPr>
          </a:p>
          <a:p>
            <a:pPr lvl="1">
              <a:lnSpc>
                <a:spcPct val="90000"/>
              </a:lnSpc>
            </a:pPr>
            <a:r>
              <a:rPr lang="en-US" altLang="zh-CN" sz="2600" dirty="0" smtClean="0">
                <a:ea typeface="宋体" charset="-122"/>
              </a:rPr>
              <a:t>Friends</a:t>
            </a:r>
          </a:p>
          <a:p>
            <a:pPr lvl="1">
              <a:lnSpc>
                <a:spcPct val="90000"/>
              </a:lnSpc>
            </a:pPr>
            <a:r>
              <a:rPr lang="en-US" altLang="zh-CN" sz="2600" dirty="0" smtClean="0">
                <a:ea typeface="宋体" charset="-122"/>
              </a:rPr>
              <a:t>Fans</a:t>
            </a:r>
          </a:p>
          <a:p>
            <a:pPr lvl="1">
              <a:lnSpc>
                <a:spcPct val="90000"/>
              </a:lnSpc>
            </a:pPr>
            <a:r>
              <a:rPr lang="en-US" altLang="zh-CN" sz="2600" dirty="0" smtClean="0">
                <a:ea typeface="宋体" charset="-122"/>
              </a:rPr>
              <a:t>Followers</a:t>
            </a:r>
          </a:p>
          <a:p>
            <a:pPr>
              <a:lnSpc>
                <a:spcPct val="90000"/>
              </a:lnSpc>
            </a:pPr>
            <a:endParaRPr lang="en-US" altLang="zh-CN" sz="3200" dirty="0" smtClean="0">
              <a:solidFill>
                <a:srgbClr val="000000"/>
              </a:solidFill>
              <a:latin typeface="Times New Roman"/>
            </a:endParaRPr>
          </a:p>
          <a:p>
            <a:pPr>
              <a:lnSpc>
                <a:spcPct val="90000"/>
              </a:lnSpc>
            </a:pPr>
            <a:r>
              <a:rPr lang="en-US" altLang="zh-CN" sz="3200" dirty="0" smtClean="0">
                <a:solidFill>
                  <a:srgbClr val="000000"/>
                </a:solidFill>
                <a:latin typeface="Times New Roman"/>
              </a:rPr>
              <a:t>•</a:t>
            </a:r>
            <a:r>
              <a:rPr lang="zh-CN" altLang="en-US" sz="3200" dirty="0" smtClean="0">
                <a:solidFill>
                  <a:srgbClr val="000000"/>
                </a:solidFill>
                <a:latin typeface="Times New Roman"/>
              </a:rPr>
              <a:t> </a:t>
            </a:r>
            <a:r>
              <a:rPr lang="zh-CN" altLang="en-US" sz="2900" dirty="0" smtClean="0">
                <a:solidFill>
                  <a:srgbClr val="000000"/>
                </a:solidFill>
                <a:latin typeface="Times New Roman"/>
              </a:rPr>
              <a:t>但实际上，链接既可以表示朋友关系，也可以</a:t>
            </a:r>
            <a:endParaRPr lang="en-US" altLang="zh-CN" sz="2900" dirty="0" smtClean="0">
              <a:solidFill>
                <a:srgbClr val="000000"/>
              </a:solidFill>
              <a:latin typeface="Times New Roman"/>
            </a:endParaRPr>
          </a:p>
          <a:p>
            <a:pPr>
              <a:lnSpc>
                <a:spcPct val="90000"/>
              </a:lnSpc>
            </a:pPr>
            <a:r>
              <a:rPr lang="zh-CN" altLang="en-US" sz="2900" dirty="0" smtClean="0">
                <a:solidFill>
                  <a:srgbClr val="000000"/>
                </a:solidFill>
                <a:latin typeface="Times New Roman"/>
              </a:rPr>
              <a:t>   表示敌人关系</a:t>
            </a:r>
            <a:endParaRPr lang="en-US" altLang="zh-CN" sz="2900" dirty="0" smtClean="0">
              <a:solidFill>
                <a:srgbClr val="000000"/>
              </a:solidFill>
              <a:latin typeface="Times New Roman"/>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zh-CN" altLang="en-US" sz="2500" dirty="0">
              <a:solidFill>
                <a:srgbClr val="000000"/>
              </a:solidFill>
              <a:latin typeface="微软雅黑"/>
            </a:endParaRPr>
          </a:p>
        </p:txBody>
      </p:sp>
      <p:sp>
        <p:nvSpPr>
          <p:cNvPr id="5" name="日期占位符 4"/>
          <p:cNvSpPr>
            <a:spLocks noGrp="1"/>
          </p:cNvSpPr>
          <p:nvPr>
            <p:ph type="dt" sz="half" idx="10"/>
          </p:nvPr>
        </p:nvSpPr>
        <p:spPr/>
        <p:txBody>
          <a:bodyPr/>
          <a:lstStyle/>
          <a:p>
            <a:fld id="{62D3AF2A-85C6-4D3F-8862-AD76C8C0A321}"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83</a:t>
            </a:fld>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3" name="任意多边形 2"/>
          <p:cNvSpPr/>
          <p:nvPr/>
        </p:nvSpPr>
        <p:spPr>
          <a:xfrm>
            <a:off x="840965" y="1683573"/>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48" tIns="41025" rIns="82048" bIns="41025" rtlCol="0" anchor="ctr"/>
          <a:lstStyle/>
          <a:p>
            <a:pPr algn="ctr"/>
            <a:endParaRPr lang="zh-CN" altLang="en-US"/>
          </a:p>
        </p:txBody>
      </p:sp>
      <p:sp>
        <p:nvSpPr>
          <p:cNvPr id="7" name="TextBox 6"/>
          <p:cNvSpPr txBox="1"/>
          <p:nvPr/>
        </p:nvSpPr>
        <p:spPr>
          <a:xfrm>
            <a:off x="611560" y="1124744"/>
            <a:ext cx="8352928" cy="6167329"/>
          </a:xfrm>
          <a:prstGeom prst="rect">
            <a:avLst/>
          </a:prstGeom>
          <a:noFill/>
        </p:spPr>
        <p:txBody>
          <a:bodyPr vert="horz" wrap="square" lIns="0" tIns="0" rIns="0" bIns="0" rtlCol="0">
            <a:spAutoFit/>
          </a:bodyPr>
          <a:lstStyle/>
          <a:p>
            <a:pPr defTabSz="820487">
              <a:lnSpc>
                <a:spcPts val="3538"/>
              </a:lnSpc>
              <a:tabLst>
                <a:tab pos="410243" algn="l"/>
                <a:tab pos="660948" algn="l"/>
                <a:tab pos="1310500" algn="l"/>
              </a:tabLst>
              <a:defRPr/>
            </a:pPr>
            <a:r>
              <a:rPr lang="en-US" altLang="zh-CN" dirty="0" smtClean="0"/>
              <a:t>			</a:t>
            </a:r>
            <a:r>
              <a:rPr lang="zh-CN" altLang="en-US" dirty="0" smtClean="0"/>
              <a:t>                   </a:t>
            </a:r>
            <a:r>
              <a:rPr lang="zh-CN" altLang="en-US" sz="3200" dirty="0" smtClean="0">
                <a:solidFill>
                  <a:srgbClr val="C00000"/>
                </a:solidFill>
              </a:rPr>
              <a:t>符号预测</a:t>
            </a:r>
            <a:endParaRPr lang="en-US" altLang="zh-CN" sz="3200" dirty="0" smtClean="0">
              <a:solidFill>
                <a:srgbClr val="C00000"/>
              </a:solidFill>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defTabSz="820487">
              <a:lnSpc>
                <a:spcPts val="897"/>
              </a:lnSpc>
              <a:tabLst>
                <a:tab pos="410243" algn="l"/>
                <a:tab pos="660948" algn="l"/>
                <a:tab pos="1310500" algn="l"/>
              </a:tabLst>
              <a:defRPr/>
            </a:pPr>
            <a:endParaRPr lang="en-US" altLang="zh-CN" sz="4000" dirty="0" smtClean="0">
              <a:solidFill>
                <a:srgbClr val="000000"/>
              </a:solidFill>
              <a:latin typeface="微软雅黑"/>
            </a:endParaRPr>
          </a:p>
          <a:p>
            <a:pPr>
              <a:lnSpc>
                <a:spcPct val="90000"/>
              </a:lnSpc>
            </a:pPr>
            <a:r>
              <a:rPr lang="en-US" altLang="zh-CN" sz="2900" dirty="0" smtClean="0">
                <a:solidFill>
                  <a:srgbClr val="000000"/>
                </a:solidFill>
                <a:latin typeface="Times New Roman"/>
              </a:rPr>
              <a:t>•</a:t>
            </a:r>
            <a:r>
              <a:rPr lang="zh-CN" altLang="en-US" sz="2900" dirty="0" smtClean="0">
                <a:solidFill>
                  <a:srgbClr val="000000"/>
                </a:solidFill>
                <a:latin typeface="Times New Roman"/>
              </a:rPr>
              <a:t> 链接的符号预测问题</a:t>
            </a:r>
            <a:r>
              <a:rPr lang="en-US" altLang="zh-CN" sz="2900" dirty="0" smtClean="0">
                <a:solidFill>
                  <a:srgbClr val="000000"/>
                </a:solidFill>
                <a:latin typeface="Times New Roman"/>
              </a:rPr>
              <a:t>: </a:t>
            </a:r>
            <a:r>
              <a:rPr lang="zh-CN" altLang="en-US" sz="2900" dirty="0" smtClean="0">
                <a:solidFill>
                  <a:srgbClr val="000000"/>
                </a:solidFill>
                <a:latin typeface="Times New Roman"/>
              </a:rPr>
              <a:t>给定一个网络，除了一条</a:t>
            </a:r>
            <a:endParaRPr lang="en-US" altLang="zh-CN" sz="2900" dirty="0" smtClean="0">
              <a:solidFill>
                <a:srgbClr val="000000"/>
              </a:solidFill>
              <a:latin typeface="Times New Roman"/>
            </a:endParaRPr>
          </a:p>
          <a:p>
            <a:pPr>
              <a:lnSpc>
                <a:spcPct val="90000"/>
              </a:lnSpc>
            </a:pPr>
            <a:r>
              <a:rPr lang="zh-CN" altLang="en-US" sz="2900" dirty="0" smtClean="0">
                <a:solidFill>
                  <a:srgbClr val="000000"/>
                </a:solidFill>
                <a:latin typeface="Times New Roman"/>
              </a:rPr>
              <a:t>  边外，其他边的符号都已知，预测这条边的符号</a:t>
            </a:r>
            <a:endParaRPr lang="en-US" altLang="zh-CN" sz="2900" dirty="0" smtClean="0">
              <a:solidFill>
                <a:srgbClr val="000000"/>
              </a:solidFill>
              <a:latin typeface="Times New Roman"/>
            </a:endParaRPr>
          </a:p>
          <a:p>
            <a:pPr>
              <a:lnSpc>
                <a:spcPct val="90000"/>
              </a:lnSpc>
            </a:pPr>
            <a:endParaRPr lang="en-US" altLang="zh-CN" sz="2900" dirty="0" smtClean="0">
              <a:solidFill>
                <a:srgbClr val="000000"/>
              </a:solidFill>
              <a:latin typeface="Times New Roman"/>
              <a:ea typeface="宋体" charset="-122"/>
            </a:endParaRPr>
          </a:p>
          <a:p>
            <a:pPr>
              <a:lnSpc>
                <a:spcPct val="90000"/>
              </a:lnSpc>
            </a:pPr>
            <a:r>
              <a:rPr lang="en-US" altLang="zh-CN" sz="2900" dirty="0" smtClean="0">
                <a:solidFill>
                  <a:srgbClr val="000000"/>
                </a:solidFill>
                <a:latin typeface="Times New Roman"/>
              </a:rPr>
              <a:t>•</a:t>
            </a:r>
            <a:r>
              <a:rPr lang="zh-CN" altLang="en-US" sz="2900" dirty="0" smtClean="0">
                <a:solidFill>
                  <a:srgbClr val="000000"/>
                </a:solidFill>
                <a:latin typeface="Times New Roman"/>
              </a:rPr>
              <a:t> 应用：朋友推荐</a:t>
            </a:r>
            <a:endParaRPr lang="en-US" altLang="zh-CN" sz="2900" dirty="0" smtClean="0">
              <a:solidFill>
                <a:srgbClr val="000000"/>
              </a:solidFill>
              <a:latin typeface="Times New Roman"/>
            </a:endParaRPr>
          </a:p>
          <a:p>
            <a:pPr>
              <a:lnSpc>
                <a:spcPct val="90000"/>
              </a:lnSpc>
            </a:pPr>
            <a:r>
              <a:rPr lang="zh-CN" altLang="en-US" sz="2900" dirty="0" smtClean="0">
                <a:solidFill>
                  <a:srgbClr val="000000"/>
                </a:solidFill>
                <a:latin typeface="Times New Roman"/>
              </a:rPr>
              <a:t>   </a:t>
            </a:r>
            <a:r>
              <a:rPr lang="en-US" altLang="zh-CN" sz="2900" dirty="0" smtClean="0">
                <a:solidFill>
                  <a:srgbClr val="000000"/>
                </a:solidFill>
                <a:latin typeface="Times New Roman"/>
              </a:rPr>
              <a:t>-</a:t>
            </a:r>
            <a:r>
              <a:rPr lang="zh-CN" altLang="en-US" sz="2000" dirty="0" smtClean="0">
                <a:solidFill>
                  <a:srgbClr val="000000"/>
                </a:solidFill>
                <a:latin typeface="Times New Roman"/>
              </a:rPr>
              <a:t>从你是否认识某人</a:t>
            </a:r>
            <a:endParaRPr lang="en-US" altLang="zh-CN" sz="2000" dirty="0" smtClean="0">
              <a:solidFill>
                <a:srgbClr val="000000"/>
              </a:solidFill>
              <a:latin typeface="Times New Roman"/>
            </a:endParaRPr>
          </a:p>
          <a:p>
            <a:pPr>
              <a:lnSpc>
                <a:spcPct val="90000"/>
              </a:lnSpc>
            </a:pPr>
            <a:r>
              <a:rPr lang="zh-CN" altLang="en-US" sz="2900" dirty="0" smtClean="0">
                <a:solidFill>
                  <a:srgbClr val="000000"/>
                </a:solidFill>
                <a:latin typeface="Times New Roman"/>
              </a:rPr>
              <a:t>   </a:t>
            </a:r>
            <a:r>
              <a:rPr lang="en-US" altLang="zh-CN" sz="2000" dirty="0" smtClean="0">
                <a:solidFill>
                  <a:srgbClr val="000000"/>
                </a:solidFill>
                <a:latin typeface="Times New Roman"/>
              </a:rPr>
              <a:t>-</a:t>
            </a:r>
            <a:r>
              <a:rPr lang="zh-CN" altLang="en-US" sz="2000" dirty="0" smtClean="0">
                <a:solidFill>
                  <a:srgbClr val="000000"/>
                </a:solidFill>
                <a:latin typeface="Times New Roman"/>
              </a:rPr>
              <a:t> 到你如何看他（正面或负面</a:t>
            </a:r>
            <a:r>
              <a:rPr lang="zh-CN" altLang="en-US" sz="2900" dirty="0" smtClean="0">
                <a:solidFill>
                  <a:srgbClr val="000000"/>
                </a:solidFill>
                <a:latin typeface="Times New Roman"/>
              </a:rPr>
              <a:t>）</a:t>
            </a:r>
            <a:endParaRPr lang="en-US" altLang="zh-CN" sz="2900" dirty="0" smtClean="0">
              <a:solidFill>
                <a:srgbClr val="000000"/>
              </a:solidFill>
              <a:latin typeface="Times New Roman"/>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en-US" altLang="zh-CN" sz="3200" dirty="0" smtClean="0">
              <a:solidFill>
                <a:srgbClr val="FF0000"/>
              </a:solidFill>
              <a:latin typeface="微软雅黑"/>
            </a:endParaRPr>
          </a:p>
          <a:p>
            <a:pPr defTabSz="820487">
              <a:lnSpc>
                <a:spcPts val="3345"/>
              </a:lnSpc>
              <a:tabLst>
                <a:tab pos="410243" algn="l"/>
                <a:tab pos="660948" algn="l"/>
                <a:tab pos="1310500" algn="l"/>
              </a:tabLst>
              <a:defRPr/>
            </a:pPr>
            <a:endParaRPr lang="zh-CN" altLang="en-US" sz="2500" dirty="0">
              <a:solidFill>
                <a:srgbClr val="000000"/>
              </a:solidFill>
              <a:latin typeface="微软雅黑"/>
            </a:endParaRPr>
          </a:p>
        </p:txBody>
      </p:sp>
      <p:grpSp>
        <p:nvGrpSpPr>
          <p:cNvPr id="5" name="Group 48"/>
          <p:cNvGrpSpPr>
            <a:grpSpLocks/>
          </p:cNvGrpSpPr>
          <p:nvPr/>
        </p:nvGrpSpPr>
        <p:grpSpPr bwMode="auto">
          <a:xfrm>
            <a:off x="4788024" y="3140968"/>
            <a:ext cx="3384376" cy="2592288"/>
            <a:chOff x="6324600" y="2438400"/>
            <a:chExt cx="2286000" cy="1752600"/>
          </a:xfrm>
        </p:grpSpPr>
        <p:grpSp>
          <p:nvGrpSpPr>
            <p:cNvPr id="6" name="Group 4"/>
            <p:cNvGrpSpPr>
              <a:grpSpLocks noChangeAspect="1"/>
            </p:cNvGrpSpPr>
            <p:nvPr/>
          </p:nvGrpSpPr>
          <p:grpSpPr bwMode="auto">
            <a:xfrm>
              <a:off x="6324600" y="2514600"/>
              <a:ext cx="2286000" cy="1676400"/>
              <a:chOff x="1675003" y="4761131"/>
              <a:chExt cx="2286000" cy="1676400"/>
            </a:xfrm>
          </p:grpSpPr>
          <p:sp>
            <p:nvSpPr>
              <p:cNvPr id="24" name="Line 32"/>
              <p:cNvSpPr>
                <a:spLocks noChangeShapeType="1"/>
              </p:cNvSpPr>
              <p:nvPr/>
            </p:nvSpPr>
            <p:spPr bwMode="auto">
              <a:xfrm>
                <a:off x="2437003" y="5505669"/>
                <a:ext cx="581025" cy="241300"/>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5" name="Line 31"/>
              <p:cNvSpPr>
                <a:spLocks noChangeShapeType="1"/>
              </p:cNvSpPr>
              <p:nvPr/>
            </p:nvSpPr>
            <p:spPr bwMode="auto">
              <a:xfrm flipV="1">
                <a:off x="2437003" y="5823169"/>
                <a:ext cx="581025" cy="241300"/>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6" name="Line 30"/>
              <p:cNvSpPr>
                <a:spLocks noChangeShapeType="1"/>
              </p:cNvSpPr>
              <p:nvPr/>
            </p:nvSpPr>
            <p:spPr bwMode="auto">
              <a:xfrm flipH="1">
                <a:off x="3170428" y="5413594"/>
                <a:ext cx="314325" cy="295275"/>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7" name="Line 5"/>
              <p:cNvSpPr>
                <a:spLocks noChangeShapeType="1"/>
              </p:cNvSpPr>
              <p:nvPr/>
            </p:nvSpPr>
            <p:spPr bwMode="auto">
              <a:xfrm>
                <a:off x="1865503" y="5226269"/>
                <a:ext cx="485775" cy="230187"/>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8" name="Line 6"/>
              <p:cNvSpPr>
                <a:spLocks noChangeShapeType="1"/>
              </p:cNvSpPr>
              <p:nvPr/>
            </p:nvSpPr>
            <p:spPr bwMode="auto">
              <a:xfrm flipV="1">
                <a:off x="2437003" y="5184994"/>
                <a:ext cx="495300" cy="320675"/>
              </a:xfrm>
              <a:prstGeom prst="line">
                <a:avLst/>
              </a:prstGeom>
              <a:ln w="28575">
                <a:solidFill>
                  <a:srgbClr val="FF0000"/>
                </a:solidFill>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9" name="Line 7"/>
              <p:cNvSpPr>
                <a:spLocks noChangeShapeType="1"/>
              </p:cNvSpPr>
              <p:nvPr/>
            </p:nvSpPr>
            <p:spPr bwMode="auto">
              <a:xfrm flipV="1">
                <a:off x="3046603" y="4999256"/>
                <a:ext cx="257175" cy="142875"/>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0" name="Line 8"/>
              <p:cNvSpPr>
                <a:spLocks noChangeShapeType="1"/>
              </p:cNvSpPr>
              <p:nvPr/>
            </p:nvSpPr>
            <p:spPr bwMode="auto">
              <a:xfrm flipH="1">
                <a:off x="2432241" y="5505669"/>
                <a:ext cx="4762" cy="455612"/>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1" name="Line 9"/>
              <p:cNvSpPr>
                <a:spLocks noChangeShapeType="1"/>
              </p:cNvSpPr>
              <p:nvPr/>
            </p:nvSpPr>
            <p:spPr bwMode="auto">
              <a:xfrm flipV="1">
                <a:off x="1770253" y="5542181"/>
                <a:ext cx="571500" cy="242888"/>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2" name="Line 10"/>
              <p:cNvSpPr>
                <a:spLocks noChangeShapeType="1"/>
              </p:cNvSpPr>
              <p:nvPr/>
            </p:nvSpPr>
            <p:spPr bwMode="auto">
              <a:xfrm>
                <a:off x="1770253" y="5785069"/>
                <a:ext cx="585788" cy="247650"/>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3" name="Line 11"/>
              <p:cNvSpPr>
                <a:spLocks noChangeShapeType="1"/>
              </p:cNvSpPr>
              <p:nvPr/>
            </p:nvSpPr>
            <p:spPr bwMode="auto">
              <a:xfrm flipV="1">
                <a:off x="1865503" y="4913531"/>
                <a:ext cx="495300" cy="312738"/>
              </a:xfrm>
              <a:prstGeom prst="line">
                <a:avLst/>
              </a:prstGeom>
              <a:ln>
                <a:headEnd type="triangle"/>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4" name="Line 12"/>
              <p:cNvSpPr>
                <a:spLocks noChangeShapeType="1"/>
              </p:cNvSpPr>
              <p:nvPr/>
            </p:nvSpPr>
            <p:spPr bwMode="auto">
              <a:xfrm>
                <a:off x="2437003" y="4854794"/>
                <a:ext cx="495300" cy="230187"/>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5" name="Line 13"/>
              <p:cNvSpPr>
                <a:spLocks noChangeShapeType="1"/>
              </p:cNvSpPr>
              <p:nvPr/>
            </p:nvSpPr>
            <p:spPr bwMode="auto">
              <a:xfrm>
                <a:off x="2437003" y="6061294"/>
                <a:ext cx="490538" cy="233362"/>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6" name="Line 14"/>
              <p:cNvSpPr>
                <a:spLocks noChangeShapeType="1"/>
              </p:cNvSpPr>
              <p:nvPr/>
            </p:nvSpPr>
            <p:spPr bwMode="auto">
              <a:xfrm>
                <a:off x="3013266" y="5132606"/>
                <a:ext cx="80962" cy="552450"/>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7" name="Oval 15"/>
              <p:cNvSpPr>
                <a:spLocks noChangeArrowheads="1"/>
              </p:cNvSpPr>
              <p:nvPr/>
            </p:nvSpPr>
            <p:spPr bwMode="auto">
              <a:xfrm>
                <a:off x="1770253" y="51341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38" name="Oval 16"/>
              <p:cNvSpPr>
                <a:spLocks noChangeArrowheads="1"/>
              </p:cNvSpPr>
              <p:nvPr/>
            </p:nvSpPr>
            <p:spPr bwMode="auto">
              <a:xfrm>
                <a:off x="1675003" y="56929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39" name="Oval 17"/>
              <p:cNvSpPr>
                <a:spLocks noChangeArrowheads="1"/>
              </p:cNvSpPr>
              <p:nvPr/>
            </p:nvSpPr>
            <p:spPr bwMode="auto">
              <a:xfrm>
                <a:off x="2341753" y="54135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0" name="Oval 18"/>
              <p:cNvSpPr>
                <a:spLocks noChangeArrowheads="1"/>
              </p:cNvSpPr>
              <p:nvPr/>
            </p:nvSpPr>
            <p:spPr bwMode="auto">
              <a:xfrm>
                <a:off x="2341753" y="59723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1" name="Oval 19"/>
              <p:cNvSpPr>
                <a:spLocks noChangeArrowheads="1"/>
              </p:cNvSpPr>
              <p:nvPr/>
            </p:nvSpPr>
            <p:spPr bwMode="auto">
              <a:xfrm>
                <a:off x="2913253" y="5040531"/>
                <a:ext cx="190500" cy="185738"/>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2" name="Oval 20"/>
              <p:cNvSpPr>
                <a:spLocks noChangeArrowheads="1"/>
              </p:cNvSpPr>
              <p:nvPr/>
            </p:nvSpPr>
            <p:spPr bwMode="auto">
              <a:xfrm>
                <a:off x="3008503" y="56929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3" name="Oval 21"/>
              <p:cNvSpPr>
                <a:spLocks noChangeArrowheads="1"/>
              </p:cNvSpPr>
              <p:nvPr/>
            </p:nvSpPr>
            <p:spPr bwMode="auto">
              <a:xfrm>
                <a:off x="2341753" y="4761131"/>
                <a:ext cx="190500" cy="185738"/>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4" name="Oval 22"/>
              <p:cNvSpPr>
                <a:spLocks noChangeArrowheads="1"/>
              </p:cNvSpPr>
              <p:nvPr/>
            </p:nvSpPr>
            <p:spPr bwMode="auto">
              <a:xfrm>
                <a:off x="2913253" y="62517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5" name="Oval 23"/>
              <p:cNvSpPr>
                <a:spLocks noChangeArrowheads="1"/>
              </p:cNvSpPr>
              <p:nvPr/>
            </p:nvSpPr>
            <p:spPr bwMode="auto">
              <a:xfrm>
                <a:off x="3294253" y="48547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6" name="Line 24"/>
              <p:cNvSpPr>
                <a:spLocks noChangeShapeType="1"/>
              </p:cNvSpPr>
              <p:nvPr/>
            </p:nvSpPr>
            <p:spPr bwMode="auto">
              <a:xfrm flipV="1">
                <a:off x="3503803" y="5265956"/>
                <a:ext cx="266700" cy="180975"/>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r>
                  <a:rPr lang="en-US" dirty="0"/>
                  <a:t>     </a:t>
                </a:r>
              </a:p>
            </p:txBody>
          </p:sp>
          <p:sp>
            <p:nvSpPr>
              <p:cNvPr id="47" name="Line 25"/>
              <p:cNvSpPr>
                <a:spLocks noChangeShapeType="1"/>
              </p:cNvSpPr>
              <p:nvPr/>
            </p:nvSpPr>
            <p:spPr bwMode="auto">
              <a:xfrm>
                <a:off x="3484753" y="5413594"/>
                <a:ext cx="85725" cy="566737"/>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48" name="Oval 26"/>
              <p:cNvSpPr>
                <a:spLocks noChangeArrowheads="1"/>
              </p:cNvSpPr>
              <p:nvPr/>
            </p:nvSpPr>
            <p:spPr bwMode="auto">
              <a:xfrm>
                <a:off x="3389503" y="5319931"/>
                <a:ext cx="190500" cy="185738"/>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9" name="Oval 27"/>
              <p:cNvSpPr>
                <a:spLocks noChangeArrowheads="1"/>
              </p:cNvSpPr>
              <p:nvPr/>
            </p:nvSpPr>
            <p:spPr bwMode="auto">
              <a:xfrm>
                <a:off x="3484753" y="59723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50" name="Oval 31"/>
              <p:cNvSpPr>
                <a:spLocks noChangeArrowheads="1"/>
              </p:cNvSpPr>
              <p:nvPr/>
            </p:nvSpPr>
            <p:spPr bwMode="auto">
              <a:xfrm>
                <a:off x="3770503" y="5134194"/>
                <a:ext cx="190500" cy="185737"/>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grpSp>
        <p:grpSp>
          <p:nvGrpSpPr>
            <p:cNvPr id="8" name="Group 65"/>
            <p:cNvGrpSpPr>
              <a:grpSpLocks/>
            </p:cNvGrpSpPr>
            <p:nvPr/>
          </p:nvGrpSpPr>
          <p:grpSpPr bwMode="auto">
            <a:xfrm>
              <a:off x="6553200" y="2438400"/>
              <a:ext cx="1862141" cy="1664732"/>
              <a:chOff x="6858000" y="1447800"/>
              <a:chExt cx="1862141" cy="1664732"/>
            </a:xfrm>
          </p:grpSpPr>
          <p:sp>
            <p:nvSpPr>
              <p:cNvPr id="9" name="TextBox 33"/>
              <p:cNvSpPr txBox="1">
                <a:spLocks noChangeArrowheads="1"/>
              </p:cNvSpPr>
              <p:nvPr/>
            </p:nvSpPr>
            <p:spPr bwMode="auto">
              <a:xfrm>
                <a:off x="7543800" y="14478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0" name="TextBox 34"/>
              <p:cNvSpPr txBox="1">
                <a:spLocks noChangeArrowheads="1"/>
              </p:cNvSpPr>
              <p:nvPr/>
            </p:nvSpPr>
            <p:spPr bwMode="auto">
              <a:xfrm>
                <a:off x="7924800" y="19812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1" name="TextBox 35"/>
              <p:cNvSpPr txBox="1">
                <a:spLocks noChangeArrowheads="1"/>
              </p:cNvSpPr>
              <p:nvPr/>
            </p:nvSpPr>
            <p:spPr bwMode="auto">
              <a:xfrm>
                <a:off x="7467600" y="1840468"/>
                <a:ext cx="288862" cy="369332"/>
              </a:xfrm>
              <a:prstGeom prst="rect">
                <a:avLst/>
              </a:prstGeom>
              <a:noFill/>
              <a:ln w="9525">
                <a:noFill/>
                <a:miter lim="800000"/>
                <a:headEnd/>
                <a:tailEnd/>
              </a:ln>
            </p:spPr>
            <p:txBody>
              <a:bodyPr wrap="none">
                <a:spAutoFit/>
              </a:bodyPr>
              <a:lstStyle/>
              <a:p>
                <a:r>
                  <a:rPr lang="en-US" altLang="zh-CN" b="1">
                    <a:solidFill>
                      <a:srgbClr val="FF0000"/>
                    </a:solidFill>
                    <a:latin typeface="Corbel" pitchFamily="34" charset="0"/>
                    <a:ea typeface="宋体" charset="-122"/>
                  </a:rPr>
                  <a:t>?</a:t>
                </a:r>
              </a:p>
            </p:txBody>
          </p:sp>
          <p:sp>
            <p:nvSpPr>
              <p:cNvPr id="12" name="TextBox 36"/>
              <p:cNvSpPr txBox="1">
                <a:spLocks noChangeArrowheads="1"/>
              </p:cNvSpPr>
              <p:nvPr/>
            </p:nvSpPr>
            <p:spPr bwMode="auto">
              <a:xfrm>
                <a:off x="7620000" y="21336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 name="TextBox 37"/>
              <p:cNvSpPr txBox="1">
                <a:spLocks noChangeArrowheads="1"/>
              </p:cNvSpPr>
              <p:nvPr/>
            </p:nvSpPr>
            <p:spPr bwMode="auto">
              <a:xfrm>
                <a:off x="7543800" y="24384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4" name="TextBox 38"/>
              <p:cNvSpPr txBox="1">
                <a:spLocks noChangeArrowheads="1"/>
              </p:cNvSpPr>
              <p:nvPr/>
            </p:nvSpPr>
            <p:spPr bwMode="auto">
              <a:xfrm>
                <a:off x="7621512" y="27432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5" name="TextBox 39"/>
              <p:cNvSpPr txBox="1">
                <a:spLocks noChangeArrowheads="1"/>
              </p:cNvSpPr>
              <p:nvPr/>
            </p:nvSpPr>
            <p:spPr bwMode="auto">
              <a:xfrm>
                <a:off x="6934200" y="2602468"/>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6" name="TextBox 40"/>
              <p:cNvSpPr txBox="1">
                <a:spLocks noChangeArrowheads="1"/>
              </p:cNvSpPr>
              <p:nvPr/>
            </p:nvSpPr>
            <p:spPr bwMode="auto">
              <a:xfrm>
                <a:off x="8416853" y="1852615"/>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7" name="TextBox 41"/>
              <p:cNvSpPr txBox="1">
                <a:spLocks noChangeArrowheads="1"/>
              </p:cNvSpPr>
              <p:nvPr/>
            </p:nvSpPr>
            <p:spPr bwMode="auto">
              <a:xfrm>
                <a:off x="6858000" y="2133600"/>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8" name="TextBox 42"/>
              <p:cNvSpPr txBox="1">
                <a:spLocks noChangeArrowheads="1"/>
              </p:cNvSpPr>
              <p:nvPr/>
            </p:nvSpPr>
            <p:spPr bwMode="auto">
              <a:xfrm>
                <a:off x="7162800" y="2362200"/>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9" name="TextBox 43"/>
              <p:cNvSpPr txBox="1">
                <a:spLocks noChangeArrowheads="1"/>
              </p:cNvSpPr>
              <p:nvPr/>
            </p:nvSpPr>
            <p:spPr bwMode="auto">
              <a:xfrm>
                <a:off x="8077200" y="2069068"/>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20" name="TextBox 44"/>
              <p:cNvSpPr txBox="1">
                <a:spLocks noChangeArrowheads="1"/>
              </p:cNvSpPr>
              <p:nvPr/>
            </p:nvSpPr>
            <p:spPr bwMode="auto">
              <a:xfrm>
                <a:off x="8268371" y="2373868"/>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21" name="TextBox 45"/>
              <p:cNvSpPr txBox="1">
                <a:spLocks noChangeArrowheads="1"/>
              </p:cNvSpPr>
              <p:nvPr/>
            </p:nvSpPr>
            <p:spPr bwMode="auto">
              <a:xfrm>
                <a:off x="7947013" y="1585911"/>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22" name="TextBox 46"/>
              <p:cNvSpPr txBox="1">
                <a:spLocks noChangeArrowheads="1"/>
              </p:cNvSpPr>
              <p:nvPr/>
            </p:nvSpPr>
            <p:spPr bwMode="auto">
              <a:xfrm>
                <a:off x="6934200" y="1524000"/>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23" name="TextBox 47"/>
              <p:cNvSpPr txBox="1">
                <a:spLocks noChangeArrowheads="1"/>
              </p:cNvSpPr>
              <p:nvPr/>
            </p:nvSpPr>
            <p:spPr bwMode="auto">
              <a:xfrm>
                <a:off x="6999706" y="1883612"/>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grpSp>
      </p:grpSp>
      <p:sp>
        <p:nvSpPr>
          <p:cNvPr id="51" name="日期占位符 50"/>
          <p:cNvSpPr>
            <a:spLocks noGrp="1"/>
          </p:cNvSpPr>
          <p:nvPr>
            <p:ph type="dt" sz="half" idx="10"/>
          </p:nvPr>
        </p:nvSpPr>
        <p:spPr/>
        <p:txBody>
          <a:bodyPr/>
          <a:lstStyle/>
          <a:p>
            <a:fld id="{A92D7C84-D3FE-44B6-92A4-4D3E87258375}" type="datetime1">
              <a:rPr lang="zh-CN" altLang="en-US" smtClean="0"/>
              <a:pPr/>
              <a:t>2018/5/16</a:t>
            </a:fld>
            <a:endParaRPr lang="zh-CN" altLang="en-US"/>
          </a:p>
        </p:txBody>
      </p:sp>
      <p:sp>
        <p:nvSpPr>
          <p:cNvPr id="52" name="灯片编号占位符 51"/>
          <p:cNvSpPr>
            <a:spLocks noGrp="1"/>
          </p:cNvSpPr>
          <p:nvPr>
            <p:ph type="sldNum" sz="quarter" idx="12"/>
          </p:nvPr>
        </p:nvSpPr>
        <p:spPr/>
        <p:txBody>
          <a:bodyPr/>
          <a:lstStyle/>
          <a:p>
            <a:fld id="{6B8C3EBF-BD46-41DF-818D-366A09B431BB}" type="slidenum">
              <a:rPr lang="zh-CN" altLang="en-US" smtClean="0"/>
              <a:pPr/>
              <a:t>84</a:t>
            </a:fld>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smtClean="0">
                <a:solidFill>
                  <a:srgbClr val="C00000"/>
                </a:solidFill>
              </a:rPr>
              <a:t>符号预测</a:t>
            </a:r>
            <a:endParaRPr lang="en-US" dirty="0">
              <a:solidFill>
                <a:schemeClr val="accent1">
                  <a:satMod val="150000"/>
                </a:schemeClr>
              </a:solidFill>
            </a:endParaRPr>
          </a:p>
        </p:txBody>
      </p:sp>
      <p:sp>
        <p:nvSpPr>
          <p:cNvPr id="3" name="Content Placeholder 2"/>
          <p:cNvSpPr>
            <a:spLocks noGrp="1"/>
          </p:cNvSpPr>
          <p:nvPr>
            <p:ph idx="1"/>
          </p:nvPr>
        </p:nvSpPr>
        <p:spPr>
          <a:xfrm>
            <a:off x="457200" y="1524000"/>
            <a:ext cx="8686800" cy="5029200"/>
          </a:xfrm>
        </p:spPr>
        <p:txBody>
          <a:bodyPr rtlCol="0">
            <a:normAutofit/>
          </a:bodyPr>
          <a:lstStyle/>
          <a:p>
            <a:pPr marL="438912" indent="-320040" fontAlgn="auto">
              <a:spcBef>
                <a:spcPts val="0"/>
              </a:spcBef>
              <a:spcAft>
                <a:spcPts val="0"/>
              </a:spcAft>
              <a:buFont typeface="Wingdings 2"/>
              <a:buChar char=""/>
              <a:defRPr/>
            </a:pPr>
            <a:r>
              <a:rPr lang="zh-CN" altLang="en-US" dirty="0" smtClean="0">
                <a:ea typeface="+mn-ea"/>
              </a:rPr>
              <a:t>仅基于网络的</a:t>
            </a:r>
            <a:r>
              <a:rPr lang="zh-CN" altLang="en-US" dirty="0" smtClean="0"/>
              <a:t>局部</a:t>
            </a:r>
            <a:r>
              <a:rPr lang="zh-CN" altLang="en-US" dirty="0" smtClean="0">
                <a:ea typeface="+mn-ea"/>
              </a:rPr>
              <a:t>结构（结点的出入度、边参与三角形状与个数等）进行预测，准确率可达到</a:t>
            </a:r>
            <a:r>
              <a:rPr lang="en-US" dirty="0" smtClean="0">
                <a:solidFill>
                  <a:schemeClr val="accent3"/>
                </a:solidFill>
                <a:ea typeface="+mn-ea"/>
              </a:rPr>
              <a:t>90%</a:t>
            </a:r>
          </a:p>
          <a:p>
            <a:pPr marL="731520" lvl="1" indent="-274320" fontAlgn="auto">
              <a:spcAft>
                <a:spcPts val="0"/>
              </a:spcAft>
              <a:defRPr/>
            </a:pPr>
            <a:r>
              <a:rPr lang="zh-CN" altLang="en-US" dirty="0" smtClean="0">
                <a:ea typeface="+mn-ea"/>
              </a:rPr>
              <a:t>不需要全局传播机制</a:t>
            </a:r>
            <a:endParaRPr lang="en-US" altLang="zh-CN" dirty="0" smtClean="0">
              <a:ea typeface="+mn-ea"/>
            </a:endParaRPr>
          </a:p>
          <a:p>
            <a:pPr marL="731520" lvl="1" indent="-274320" fontAlgn="auto">
              <a:spcAft>
                <a:spcPts val="0"/>
              </a:spcAft>
              <a:buNone/>
              <a:defRPr/>
            </a:pPr>
            <a:endParaRPr lang="en-US" dirty="0" smtClean="0">
              <a:ea typeface="+mn-ea"/>
            </a:endParaRPr>
          </a:p>
          <a:p>
            <a:pPr marL="438912" indent="-320040" fontAlgn="auto">
              <a:spcBef>
                <a:spcPts val="0"/>
              </a:spcBef>
              <a:spcAft>
                <a:spcPts val="0"/>
              </a:spcAft>
              <a:buFont typeface="Wingdings 2"/>
              <a:buChar char=""/>
              <a:defRPr/>
            </a:pPr>
            <a:r>
              <a:rPr lang="zh-CN" altLang="en-US" dirty="0" smtClean="0">
                <a:solidFill>
                  <a:schemeClr val="accent2"/>
                </a:solidFill>
                <a:ea typeface="+mn-ea"/>
              </a:rPr>
              <a:t>结果与社会学中的某些理论（</a:t>
            </a:r>
            <a:r>
              <a:rPr lang="en-US" altLang="zh-CN" dirty="0" smtClean="0"/>
              <a:t> Balance and Status </a:t>
            </a:r>
            <a:r>
              <a:rPr lang="zh-CN" altLang="en-US" dirty="0" smtClean="0">
                <a:solidFill>
                  <a:schemeClr val="accent2"/>
                </a:solidFill>
                <a:ea typeface="+mn-ea"/>
              </a:rPr>
              <a:t>）相吻合，可互相验证</a:t>
            </a:r>
            <a:endParaRPr lang="en-US" dirty="0" smtClean="0">
              <a:solidFill>
                <a:schemeClr val="accent2"/>
              </a:solidFill>
              <a:ea typeface="+mn-ea"/>
            </a:endParaRPr>
          </a:p>
        </p:txBody>
      </p:sp>
      <p:sp>
        <p:nvSpPr>
          <p:cNvPr id="4" name="Slide Number Placeholder 3"/>
          <p:cNvSpPr>
            <a:spLocks noGrp="1"/>
          </p:cNvSpPr>
          <p:nvPr>
            <p:ph type="sldNum" sz="quarter" idx="12"/>
          </p:nvPr>
        </p:nvSpPr>
        <p:spPr/>
        <p:txBody>
          <a:bodyPr/>
          <a:lstStyle/>
          <a:p>
            <a:fld id="{41F07873-5715-41D4-99F5-9161F130642F}" type="slidenum">
              <a:rPr lang="en-US" altLang="zh-CN"/>
              <a:pPr/>
              <a:t>85</a:t>
            </a:fld>
            <a:endParaRPr lang="en-US" altLang="zh-CN"/>
          </a:p>
        </p:txBody>
      </p:sp>
      <p:sp>
        <p:nvSpPr>
          <p:cNvPr id="5" name="日期占位符 4"/>
          <p:cNvSpPr>
            <a:spLocks noGrp="1"/>
          </p:cNvSpPr>
          <p:nvPr>
            <p:ph type="dt" sz="half" idx="10"/>
          </p:nvPr>
        </p:nvSpPr>
        <p:spPr/>
        <p:txBody>
          <a:bodyPr/>
          <a:lstStyle/>
          <a:p>
            <a:fld id="{F30762E9-C153-4517-A74E-711A5B114102}" type="datetime1">
              <a:rPr lang="zh-CN" altLang="en-US" smtClean="0"/>
              <a:pPr/>
              <a:t>2018/5/16</a:t>
            </a:fld>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838200" y="4494213"/>
            <a:ext cx="4114800" cy="839787"/>
          </a:xfrm>
          <a:prstGeom prst="rect">
            <a:avLst/>
          </a:prstGeom>
          <a:noFill/>
          <a:ln w="9525">
            <a:noFill/>
            <a:miter lim="800000"/>
            <a:headEnd/>
            <a:tailEnd/>
          </a:ln>
        </p:spPr>
      </p:pic>
      <p:sp>
        <p:nvSpPr>
          <p:cNvPr id="2" name="Title 1"/>
          <p:cNvSpPr>
            <a:spLocks noGrp="1"/>
          </p:cNvSpPr>
          <p:nvPr>
            <p:ph type="title"/>
          </p:nvPr>
        </p:nvSpPr>
        <p:spPr/>
        <p:txBody>
          <a:bodyPr>
            <a:normAutofit/>
          </a:bodyPr>
          <a:lstStyle/>
          <a:p>
            <a:pPr fontAlgn="auto">
              <a:spcAft>
                <a:spcPts val="0"/>
              </a:spcAft>
              <a:defRPr/>
            </a:pPr>
            <a:r>
              <a:rPr lang="zh-CN" altLang="en-US" dirty="0" smtClean="0">
                <a:solidFill>
                  <a:srgbClr val="C00000"/>
                </a:solidFill>
              </a:rPr>
              <a:t>符号预测</a:t>
            </a:r>
            <a:r>
              <a:rPr lang="en-US" dirty="0" smtClean="0">
                <a:solidFill>
                  <a:schemeClr val="accent1">
                    <a:satMod val="150000"/>
                  </a:schemeClr>
                </a:solidFill>
              </a:rPr>
              <a:t>: </a:t>
            </a:r>
            <a:r>
              <a:rPr lang="zh-CN" altLang="en-US" dirty="0" smtClean="0">
                <a:solidFill>
                  <a:schemeClr val="accent1">
                    <a:satMod val="150000"/>
                  </a:schemeClr>
                </a:solidFill>
              </a:rPr>
              <a:t>转化为分类问题</a:t>
            </a:r>
            <a:endParaRPr lang="en-US" dirty="0">
              <a:solidFill>
                <a:schemeClr val="accent1">
                  <a:satMod val="150000"/>
                </a:schemeClr>
              </a:solidFill>
            </a:endParaRPr>
          </a:p>
        </p:txBody>
      </p:sp>
      <p:sp>
        <p:nvSpPr>
          <p:cNvPr id="3" name="Content Placeholder 2"/>
          <p:cNvSpPr>
            <a:spLocks noGrp="1"/>
          </p:cNvSpPr>
          <p:nvPr>
            <p:ph sz="half" idx="1"/>
          </p:nvPr>
        </p:nvSpPr>
        <p:spPr>
          <a:xfrm>
            <a:off x="457200" y="1600200"/>
            <a:ext cx="4876800" cy="5029200"/>
          </a:xfrm>
        </p:spPr>
        <p:txBody>
          <a:bodyPr>
            <a:normAutofit/>
          </a:bodyPr>
          <a:lstStyle/>
          <a:p>
            <a:pPr>
              <a:lnSpc>
                <a:spcPct val="90000"/>
              </a:lnSpc>
            </a:pPr>
            <a:r>
              <a:rPr lang="zh-CN" altLang="en-US" dirty="0" smtClean="0">
                <a:ea typeface="宋体" charset="-122"/>
              </a:rPr>
              <a:t>预测边</a:t>
            </a:r>
            <a:r>
              <a:rPr lang="en-US" altLang="zh-CN" dirty="0" smtClean="0">
                <a:ea typeface="宋体" charset="-122"/>
              </a:rPr>
              <a:t> (</a:t>
            </a:r>
            <a:r>
              <a:rPr lang="en-US" altLang="zh-CN" dirty="0" err="1" smtClean="0">
                <a:ea typeface="宋体" charset="-122"/>
              </a:rPr>
              <a:t>u,v</a:t>
            </a:r>
            <a:r>
              <a:rPr lang="en-US" altLang="zh-CN" dirty="0" smtClean="0">
                <a:ea typeface="宋体" charset="-122"/>
              </a:rPr>
              <a:t>)</a:t>
            </a:r>
            <a:r>
              <a:rPr lang="zh-CN" altLang="en-US" dirty="0" smtClean="0">
                <a:ea typeface="宋体" charset="-122"/>
              </a:rPr>
              <a:t>的符号</a:t>
            </a:r>
            <a:endParaRPr lang="en-US" altLang="zh-CN" dirty="0" smtClean="0">
              <a:ea typeface="宋体" charset="-122"/>
            </a:endParaRPr>
          </a:p>
          <a:p>
            <a:pPr>
              <a:lnSpc>
                <a:spcPct val="90000"/>
              </a:lnSpc>
            </a:pPr>
            <a:r>
              <a:rPr lang="zh-CN" altLang="en-US" dirty="0" smtClean="0">
                <a:solidFill>
                  <a:schemeClr val="accent2"/>
                </a:solidFill>
                <a:ea typeface="宋体" charset="-122"/>
              </a:rPr>
              <a:t>分类标号</a:t>
            </a:r>
            <a:r>
              <a:rPr lang="en-US" altLang="zh-CN" dirty="0" smtClean="0">
                <a:solidFill>
                  <a:schemeClr val="accent2"/>
                </a:solidFill>
                <a:ea typeface="宋体" charset="-122"/>
              </a:rPr>
              <a:t>: </a:t>
            </a:r>
          </a:p>
          <a:p>
            <a:pPr lvl="1">
              <a:lnSpc>
                <a:spcPct val="90000"/>
              </a:lnSpc>
            </a:pPr>
            <a:r>
              <a:rPr lang="en-US" altLang="zh-CN" dirty="0" smtClean="0">
                <a:ea typeface="宋体" charset="-122"/>
              </a:rPr>
              <a:t>+1: positive edge</a:t>
            </a:r>
          </a:p>
          <a:p>
            <a:pPr lvl="1">
              <a:lnSpc>
                <a:spcPct val="90000"/>
              </a:lnSpc>
            </a:pPr>
            <a:r>
              <a:rPr lang="en-US" altLang="zh-CN" dirty="0" smtClean="0">
                <a:ea typeface="宋体" charset="-122"/>
              </a:rPr>
              <a:t>-1: negative edge</a:t>
            </a:r>
          </a:p>
          <a:p>
            <a:pPr>
              <a:lnSpc>
                <a:spcPct val="90000"/>
              </a:lnSpc>
            </a:pPr>
            <a:r>
              <a:rPr lang="zh-CN" altLang="en-US" dirty="0" smtClean="0">
                <a:solidFill>
                  <a:schemeClr val="accent2"/>
                </a:solidFill>
                <a:ea typeface="宋体" charset="-122"/>
              </a:rPr>
              <a:t>学习模型</a:t>
            </a:r>
            <a:r>
              <a:rPr lang="en-US" altLang="zh-CN" dirty="0" smtClean="0">
                <a:solidFill>
                  <a:schemeClr val="accent2"/>
                </a:solidFill>
                <a:ea typeface="宋体" charset="-122"/>
              </a:rPr>
              <a:t>:</a:t>
            </a:r>
          </a:p>
          <a:p>
            <a:pPr lvl="1">
              <a:lnSpc>
                <a:spcPct val="90000"/>
              </a:lnSpc>
            </a:pPr>
            <a:r>
              <a:rPr lang="en-US" altLang="zh-CN" dirty="0" smtClean="0">
                <a:ea typeface="宋体" charset="-122"/>
              </a:rPr>
              <a:t>Logistic regression</a:t>
            </a:r>
          </a:p>
          <a:p>
            <a:pPr lvl="2">
              <a:lnSpc>
                <a:spcPct val="90000"/>
              </a:lnSpc>
            </a:pPr>
            <a:endParaRPr lang="en-US" altLang="zh-CN" dirty="0" smtClean="0">
              <a:solidFill>
                <a:schemeClr val="accent2"/>
              </a:solidFill>
              <a:ea typeface="宋体" charset="-122"/>
            </a:endParaRPr>
          </a:p>
          <a:p>
            <a:pPr lvl="4">
              <a:lnSpc>
                <a:spcPct val="90000"/>
              </a:lnSpc>
            </a:pPr>
            <a:endParaRPr altLang="zh-CN" dirty="0" smtClean="0">
              <a:solidFill>
                <a:schemeClr val="accent2"/>
              </a:solidFill>
              <a:ea typeface="宋体" charset="-122"/>
            </a:endParaRPr>
          </a:p>
          <a:p>
            <a:pPr lvl="4">
              <a:lnSpc>
                <a:spcPct val="90000"/>
              </a:lnSpc>
            </a:pPr>
            <a:endParaRPr altLang="zh-CN" dirty="0" smtClean="0">
              <a:solidFill>
                <a:schemeClr val="accent2"/>
              </a:solidFill>
              <a:ea typeface="宋体" charset="-122"/>
            </a:endParaRPr>
          </a:p>
          <a:p>
            <a:pPr>
              <a:lnSpc>
                <a:spcPct val="90000"/>
              </a:lnSpc>
            </a:pPr>
            <a:r>
              <a:rPr lang="zh-CN" altLang="en-US" dirty="0" smtClean="0">
                <a:solidFill>
                  <a:schemeClr val="accent2"/>
                </a:solidFill>
                <a:ea typeface="宋体" charset="-122"/>
              </a:rPr>
              <a:t>评价指标</a:t>
            </a:r>
            <a:r>
              <a:rPr lang="en-US" altLang="zh-CN" dirty="0" smtClean="0">
                <a:solidFill>
                  <a:schemeClr val="accent2"/>
                </a:solidFill>
                <a:ea typeface="宋体" charset="-122"/>
              </a:rPr>
              <a:t>:</a:t>
            </a:r>
          </a:p>
          <a:p>
            <a:pPr lvl="1">
              <a:lnSpc>
                <a:spcPct val="90000"/>
              </a:lnSpc>
            </a:pPr>
            <a:r>
              <a:rPr lang="en-US" altLang="zh-CN" dirty="0" smtClean="0">
                <a:ea typeface="宋体" charset="-122"/>
              </a:rPr>
              <a:t>Accuracy</a:t>
            </a:r>
          </a:p>
        </p:txBody>
      </p:sp>
      <p:sp>
        <p:nvSpPr>
          <p:cNvPr id="4" name="Slide Number Placeholder 3"/>
          <p:cNvSpPr>
            <a:spLocks noGrp="1"/>
          </p:cNvSpPr>
          <p:nvPr>
            <p:ph type="sldNum" sz="quarter" idx="12"/>
          </p:nvPr>
        </p:nvSpPr>
        <p:spPr/>
        <p:txBody>
          <a:bodyPr/>
          <a:lstStyle/>
          <a:p>
            <a:fld id="{81554198-F5B9-4EE3-AE63-D67D4D7426FA}" type="slidenum">
              <a:rPr lang="en-US" altLang="zh-CN"/>
              <a:pPr/>
              <a:t>86</a:t>
            </a:fld>
            <a:endParaRPr lang="en-US" altLang="zh-CN"/>
          </a:p>
        </p:txBody>
      </p:sp>
      <p:grpSp>
        <p:nvGrpSpPr>
          <p:cNvPr id="5" name="Group 4"/>
          <p:cNvGrpSpPr>
            <a:grpSpLocks/>
          </p:cNvGrpSpPr>
          <p:nvPr/>
        </p:nvGrpSpPr>
        <p:grpSpPr bwMode="auto">
          <a:xfrm>
            <a:off x="5486400" y="1524000"/>
            <a:ext cx="3124200" cy="3489176"/>
            <a:chOff x="6324600" y="2438400"/>
            <a:chExt cx="2286000" cy="1752600"/>
          </a:xfrm>
        </p:grpSpPr>
        <p:grpSp>
          <p:nvGrpSpPr>
            <p:cNvPr id="6" name="Group 4"/>
            <p:cNvGrpSpPr>
              <a:grpSpLocks noChangeAspect="1"/>
            </p:cNvGrpSpPr>
            <p:nvPr/>
          </p:nvGrpSpPr>
          <p:grpSpPr bwMode="auto">
            <a:xfrm>
              <a:off x="6324600" y="2514600"/>
              <a:ext cx="2286000" cy="1676400"/>
              <a:chOff x="1675003" y="4761131"/>
              <a:chExt cx="2286000" cy="1676400"/>
            </a:xfrm>
          </p:grpSpPr>
          <p:sp>
            <p:nvSpPr>
              <p:cNvPr id="23" name="Line 32"/>
              <p:cNvSpPr>
                <a:spLocks noChangeShapeType="1"/>
              </p:cNvSpPr>
              <p:nvPr/>
            </p:nvSpPr>
            <p:spPr bwMode="auto">
              <a:xfrm>
                <a:off x="2437003" y="5505322"/>
                <a:ext cx="580793" cy="241895"/>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4" name="Line 31"/>
              <p:cNvSpPr>
                <a:spLocks noChangeShapeType="1"/>
              </p:cNvSpPr>
              <p:nvPr/>
            </p:nvSpPr>
            <p:spPr bwMode="auto">
              <a:xfrm flipV="1">
                <a:off x="2437003" y="5823665"/>
                <a:ext cx="580793" cy="240755"/>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5" name="Line 30"/>
              <p:cNvSpPr>
                <a:spLocks noChangeShapeType="1"/>
              </p:cNvSpPr>
              <p:nvPr/>
            </p:nvSpPr>
            <p:spPr bwMode="auto">
              <a:xfrm flipH="1">
                <a:off x="3169964" y="5414041"/>
                <a:ext cx="314789" cy="294382"/>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6" name="Line 5"/>
              <p:cNvSpPr>
                <a:spLocks noChangeShapeType="1"/>
              </p:cNvSpPr>
              <p:nvPr/>
            </p:nvSpPr>
            <p:spPr bwMode="auto">
              <a:xfrm>
                <a:off x="1865503" y="5226914"/>
                <a:ext cx="485543" cy="229344"/>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7" name="Line 6"/>
              <p:cNvSpPr>
                <a:spLocks noChangeShapeType="1"/>
              </p:cNvSpPr>
              <p:nvPr/>
            </p:nvSpPr>
            <p:spPr bwMode="auto">
              <a:xfrm flipV="1">
                <a:off x="2437003" y="5184696"/>
                <a:ext cx="494835" cy="320626"/>
              </a:xfrm>
              <a:prstGeom prst="line">
                <a:avLst/>
              </a:prstGeom>
              <a:ln w="28575">
                <a:solidFill>
                  <a:srgbClr val="FF0000"/>
                </a:solidFill>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8" name="Line 7"/>
              <p:cNvSpPr>
                <a:spLocks noChangeShapeType="1"/>
              </p:cNvSpPr>
              <p:nvPr/>
            </p:nvSpPr>
            <p:spPr bwMode="auto">
              <a:xfrm flipV="1">
                <a:off x="3046836" y="4999852"/>
                <a:ext cx="256710" cy="142627"/>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29" name="Line 8"/>
              <p:cNvSpPr>
                <a:spLocks noChangeShapeType="1"/>
              </p:cNvSpPr>
              <p:nvPr/>
            </p:nvSpPr>
            <p:spPr bwMode="auto">
              <a:xfrm flipH="1">
                <a:off x="2432357" y="5505322"/>
                <a:ext cx="4646" cy="456406"/>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0" name="Line 9"/>
              <p:cNvSpPr>
                <a:spLocks noChangeShapeType="1"/>
              </p:cNvSpPr>
              <p:nvPr/>
            </p:nvSpPr>
            <p:spPr bwMode="auto">
              <a:xfrm flipV="1">
                <a:off x="1770253" y="5541834"/>
                <a:ext cx="571500" cy="243036"/>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1" name="Line 10"/>
              <p:cNvSpPr>
                <a:spLocks noChangeShapeType="1"/>
              </p:cNvSpPr>
              <p:nvPr/>
            </p:nvSpPr>
            <p:spPr bwMode="auto">
              <a:xfrm>
                <a:off x="1770253" y="5784870"/>
                <a:ext cx="585439" cy="247601"/>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2" name="Line 11"/>
              <p:cNvSpPr>
                <a:spLocks noChangeShapeType="1"/>
              </p:cNvSpPr>
              <p:nvPr/>
            </p:nvSpPr>
            <p:spPr bwMode="auto">
              <a:xfrm flipV="1">
                <a:off x="1865503" y="4914276"/>
                <a:ext cx="494835" cy="312638"/>
              </a:xfrm>
              <a:prstGeom prst="line">
                <a:avLst/>
              </a:prstGeom>
              <a:ln>
                <a:headEnd type="triangle"/>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3" name="Line 12"/>
              <p:cNvSpPr>
                <a:spLocks noChangeShapeType="1"/>
              </p:cNvSpPr>
              <p:nvPr/>
            </p:nvSpPr>
            <p:spPr bwMode="auto">
              <a:xfrm>
                <a:off x="2437003" y="4854943"/>
                <a:ext cx="494835" cy="230485"/>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4" name="Line 13"/>
              <p:cNvSpPr>
                <a:spLocks noChangeShapeType="1"/>
              </p:cNvSpPr>
              <p:nvPr/>
            </p:nvSpPr>
            <p:spPr bwMode="auto">
              <a:xfrm>
                <a:off x="2437003" y="6060996"/>
                <a:ext cx="490189" cy="233909"/>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5" name="Line 14"/>
              <p:cNvSpPr>
                <a:spLocks noChangeShapeType="1"/>
              </p:cNvSpPr>
              <p:nvPr/>
            </p:nvSpPr>
            <p:spPr bwMode="auto">
              <a:xfrm>
                <a:off x="3013149" y="5133351"/>
                <a:ext cx="81311" cy="552251"/>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36" name="Oval 15"/>
              <p:cNvSpPr>
                <a:spLocks noChangeArrowheads="1"/>
              </p:cNvSpPr>
              <p:nvPr/>
            </p:nvSpPr>
            <p:spPr bwMode="auto">
              <a:xfrm>
                <a:off x="1770253" y="5134491"/>
                <a:ext cx="190500" cy="185986"/>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37" name="Oval 16"/>
              <p:cNvSpPr>
                <a:spLocks noChangeArrowheads="1"/>
              </p:cNvSpPr>
              <p:nvPr/>
            </p:nvSpPr>
            <p:spPr bwMode="auto">
              <a:xfrm>
                <a:off x="1675003" y="5693589"/>
                <a:ext cx="190500" cy="18484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38" name="Oval 17"/>
              <p:cNvSpPr>
                <a:spLocks noChangeArrowheads="1"/>
              </p:cNvSpPr>
              <p:nvPr/>
            </p:nvSpPr>
            <p:spPr bwMode="auto">
              <a:xfrm>
                <a:off x="2341753" y="5414041"/>
                <a:ext cx="190500" cy="18598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9144" rIns="0" anchor="ctr"/>
              <a:lstStyle/>
              <a:p>
                <a:r>
                  <a:rPr lang="en-US" altLang="zh-CN">
                    <a:solidFill>
                      <a:srgbClr val="000000"/>
                    </a:solidFill>
                    <a:ea typeface="宋体" charset="-122"/>
                  </a:rPr>
                  <a:t>u</a:t>
                </a:r>
              </a:p>
            </p:txBody>
          </p:sp>
          <p:sp>
            <p:nvSpPr>
              <p:cNvPr id="39" name="Oval 18"/>
              <p:cNvSpPr>
                <a:spLocks noChangeArrowheads="1"/>
              </p:cNvSpPr>
              <p:nvPr/>
            </p:nvSpPr>
            <p:spPr bwMode="auto">
              <a:xfrm>
                <a:off x="2341753" y="5971997"/>
                <a:ext cx="190500" cy="185986"/>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0" name="Oval 19"/>
              <p:cNvSpPr>
                <a:spLocks noChangeArrowheads="1"/>
              </p:cNvSpPr>
              <p:nvPr/>
            </p:nvSpPr>
            <p:spPr bwMode="auto">
              <a:xfrm>
                <a:off x="2913253" y="5040928"/>
                <a:ext cx="190500" cy="185986"/>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lIns="18288" anchor="ctr"/>
              <a:lstStyle/>
              <a:p>
                <a:r>
                  <a:rPr lang="en-US" altLang="zh-CN">
                    <a:solidFill>
                      <a:srgbClr val="000000"/>
                    </a:solidFill>
                    <a:ea typeface="宋体" charset="-122"/>
                  </a:rPr>
                  <a:t>v</a:t>
                </a:r>
              </a:p>
            </p:txBody>
          </p:sp>
          <p:sp>
            <p:nvSpPr>
              <p:cNvPr id="41" name="Oval 20"/>
              <p:cNvSpPr>
                <a:spLocks noChangeArrowheads="1"/>
              </p:cNvSpPr>
              <p:nvPr/>
            </p:nvSpPr>
            <p:spPr bwMode="auto">
              <a:xfrm>
                <a:off x="3008503" y="5693589"/>
                <a:ext cx="190500" cy="18484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2" name="Oval 21"/>
              <p:cNvSpPr>
                <a:spLocks noChangeArrowheads="1"/>
              </p:cNvSpPr>
              <p:nvPr/>
            </p:nvSpPr>
            <p:spPr bwMode="auto">
              <a:xfrm>
                <a:off x="2341753" y="4761380"/>
                <a:ext cx="190500" cy="18598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3" name="Oval 22"/>
              <p:cNvSpPr>
                <a:spLocks noChangeArrowheads="1"/>
              </p:cNvSpPr>
              <p:nvPr/>
            </p:nvSpPr>
            <p:spPr bwMode="auto">
              <a:xfrm>
                <a:off x="2913253" y="6251546"/>
                <a:ext cx="190500" cy="18598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4" name="Oval 23"/>
              <p:cNvSpPr>
                <a:spLocks noChangeArrowheads="1"/>
              </p:cNvSpPr>
              <p:nvPr/>
            </p:nvSpPr>
            <p:spPr bwMode="auto">
              <a:xfrm>
                <a:off x="3294253" y="4854943"/>
                <a:ext cx="190500" cy="18598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5" name="Line 24"/>
              <p:cNvSpPr>
                <a:spLocks noChangeShapeType="1"/>
              </p:cNvSpPr>
              <p:nvPr/>
            </p:nvSpPr>
            <p:spPr bwMode="auto">
              <a:xfrm flipV="1">
                <a:off x="3503338" y="5265709"/>
                <a:ext cx="267165" cy="181421"/>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r>
                  <a:rPr lang="en-US" dirty="0"/>
                  <a:t>     </a:t>
                </a:r>
              </a:p>
            </p:txBody>
          </p:sp>
          <p:sp>
            <p:nvSpPr>
              <p:cNvPr id="46" name="Line 25"/>
              <p:cNvSpPr>
                <a:spLocks noChangeShapeType="1"/>
              </p:cNvSpPr>
              <p:nvPr/>
            </p:nvSpPr>
            <p:spPr bwMode="auto">
              <a:xfrm>
                <a:off x="3484753" y="5414041"/>
                <a:ext cx="85957" cy="565944"/>
              </a:xfrm>
              <a:prstGeom prst="line">
                <a:avLst/>
              </a:prstGeom>
              <a:ln>
                <a:headEnd/>
                <a:tailEnd type="stealth"/>
              </a:ln>
            </p:spPr>
            <p:style>
              <a:lnRef idx="1">
                <a:schemeClr val="dk1"/>
              </a:lnRef>
              <a:fillRef idx="2">
                <a:schemeClr val="dk1"/>
              </a:fillRef>
              <a:effectRef idx="1">
                <a:schemeClr val="dk1"/>
              </a:effectRef>
              <a:fontRef idx="minor">
                <a:schemeClr val="dk1"/>
              </a:fontRef>
            </p:style>
            <p:txBody>
              <a:bodyPr/>
              <a:lstStyle/>
              <a:p>
                <a:pPr fontAlgn="auto">
                  <a:spcBef>
                    <a:spcPts val="0"/>
                  </a:spcBef>
                  <a:spcAft>
                    <a:spcPts val="0"/>
                  </a:spcAft>
                  <a:defRPr/>
                </a:pPr>
                <a:endParaRPr lang="en-US" dirty="0"/>
              </a:p>
            </p:txBody>
          </p:sp>
          <p:sp>
            <p:nvSpPr>
              <p:cNvPr id="47" name="Oval 26"/>
              <p:cNvSpPr>
                <a:spLocks noChangeArrowheads="1"/>
              </p:cNvSpPr>
              <p:nvPr/>
            </p:nvSpPr>
            <p:spPr bwMode="auto">
              <a:xfrm>
                <a:off x="3389503" y="5320477"/>
                <a:ext cx="190500" cy="184845"/>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8" name="Oval 27"/>
              <p:cNvSpPr>
                <a:spLocks noChangeArrowheads="1"/>
              </p:cNvSpPr>
              <p:nvPr/>
            </p:nvSpPr>
            <p:spPr bwMode="auto">
              <a:xfrm>
                <a:off x="3484753" y="5971997"/>
                <a:ext cx="190500" cy="185986"/>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sp>
            <p:nvSpPr>
              <p:cNvPr id="49" name="Oval 48"/>
              <p:cNvSpPr>
                <a:spLocks noChangeArrowheads="1"/>
              </p:cNvSpPr>
              <p:nvPr/>
            </p:nvSpPr>
            <p:spPr bwMode="auto">
              <a:xfrm>
                <a:off x="3770503" y="5134491"/>
                <a:ext cx="190500" cy="185986"/>
              </a:xfrm>
              <a:prstGeom prst="ellipse">
                <a:avLst/>
              </a:prstGeom>
              <a:ln>
                <a:headEnd/>
                <a:tailEnd/>
              </a:ln>
            </p:spPr>
            <p:style>
              <a:lnRef idx="1">
                <a:schemeClr val="dk1"/>
              </a:lnRef>
              <a:fillRef idx="2">
                <a:schemeClr val="dk1"/>
              </a:fillRef>
              <a:effectRef idx="1">
                <a:schemeClr val="dk1"/>
              </a:effectRef>
              <a:fontRef idx="minor">
                <a:schemeClr val="dk1"/>
              </a:fontRef>
            </p:style>
            <p:txBody>
              <a:bodyPr wrap="none" anchor="ctr"/>
              <a:lstStyle/>
              <a:p>
                <a:endParaRPr lang="zh-CN" altLang="zh-CN">
                  <a:solidFill>
                    <a:srgbClr val="000000"/>
                  </a:solidFill>
                </a:endParaRPr>
              </a:p>
            </p:txBody>
          </p:sp>
        </p:grpSp>
        <p:grpSp>
          <p:nvGrpSpPr>
            <p:cNvPr id="7" name="Group 65"/>
            <p:cNvGrpSpPr>
              <a:grpSpLocks/>
            </p:cNvGrpSpPr>
            <p:nvPr/>
          </p:nvGrpSpPr>
          <p:grpSpPr bwMode="auto">
            <a:xfrm>
              <a:off x="6553200" y="2438400"/>
              <a:ext cx="1862141" cy="1664732"/>
              <a:chOff x="6858000" y="1447800"/>
              <a:chExt cx="1862141" cy="1664732"/>
            </a:xfrm>
          </p:grpSpPr>
          <p:sp>
            <p:nvSpPr>
              <p:cNvPr id="13322" name="TextBox 7"/>
              <p:cNvSpPr txBox="1">
                <a:spLocks noChangeArrowheads="1"/>
              </p:cNvSpPr>
              <p:nvPr/>
            </p:nvSpPr>
            <p:spPr bwMode="auto">
              <a:xfrm>
                <a:off x="7543800" y="14478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23" name="TextBox 8"/>
              <p:cNvSpPr txBox="1">
                <a:spLocks noChangeArrowheads="1"/>
              </p:cNvSpPr>
              <p:nvPr/>
            </p:nvSpPr>
            <p:spPr bwMode="auto">
              <a:xfrm>
                <a:off x="7924800" y="19812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24" name="TextBox 9"/>
              <p:cNvSpPr txBox="1">
                <a:spLocks noChangeArrowheads="1"/>
              </p:cNvSpPr>
              <p:nvPr/>
            </p:nvSpPr>
            <p:spPr bwMode="auto">
              <a:xfrm>
                <a:off x="7511416" y="1899999"/>
                <a:ext cx="288862" cy="369332"/>
              </a:xfrm>
              <a:prstGeom prst="rect">
                <a:avLst/>
              </a:prstGeom>
              <a:noFill/>
              <a:ln w="9525">
                <a:noFill/>
                <a:miter lim="800000"/>
                <a:headEnd/>
                <a:tailEnd/>
              </a:ln>
            </p:spPr>
            <p:txBody>
              <a:bodyPr wrap="none">
                <a:spAutoFit/>
              </a:bodyPr>
              <a:lstStyle/>
              <a:p>
                <a:r>
                  <a:rPr lang="en-US" altLang="zh-CN" b="1">
                    <a:solidFill>
                      <a:srgbClr val="FF0000"/>
                    </a:solidFill>
                    <a:latin typeface="Corbel" pitchFamily="34" charset="0"/>
                    <a:ea typeface="宋体" charset="-122"/>
                  </a:rPr>
                  <a:t>?</a:t>
                </a:r>
              </a:p>
            </p:txBody>
          </p:sp>
          <p:sp>
            <p:nvSpPr>
              <p:cNvPr id="13325" name="TextBox 10"/>
              <p:cNvSpPr txBox="1">
                <a:spLocks noChangeArrowheads="1"/>
              </p:cNvSpPr>
              <p:nvPr/>
            </p:nvSpPr>
            <p:spPr bwMode="auto">
              <a:xfrm>
                <a:off x="7620000" y="21336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26" name="TextBox 11"/>
              <p:cNvSpPr txBox="1">
                <a:spLocks noChangeArrowheads="1"/>
              </p:cNvSpPr>
              <p:nvPr/>
            </p:nvSpPr>
            <p:spPr bwMode="auto">
              <a:xfrm>
                <a:off x="7543800" y="24384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27" name="TextBox 12"/>
              <p:cNvSpPr txBox="1">
                <a:spLocks noChangeArrowheads="1"/>
              </p:cNvSpPr>
              <p:nvPr/>
            </p:nvSpPr>
            <p:spPr bwMode="auto">
              <a:xfrm>
                <a:off x="7621512" y="2743200"/>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28" name="TextBox 13"/>
              <p:cNvSpPr txBox="1">
                <a:spLocks noChangeArrowheads="1"/>
              </p:cNvSpPr>
              <p:nvPr/>
            </p:nvSpPr>
            <p:spPr bwMode="auto">
              <a:xfrm>
                <a:off x="6934200" y="2602468"/>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29" name="TextBox 14"/>
              <p:cNvSpPr txBox="1">
                <a:spLocks noChangeArrowheads="1"/>
              </p:cNvSpPr>
              <p:nvPr/>
            </p:nvSpPr>
            <p:spPr bwMode="auto">
              <a:xfrm>
                <a:off x="8416853" y="1852615"/>
                <a:ext cx="303288"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0" name="TextBox 15"/>
              <p:cNvSpPr txBox="1">
                <a:spLocks noChangeArrowheads="1"/>
              </p:cNvSpPr>
              <p:nvPr/>
            </p:nvSpPr>
            <p:spPr bwMode="auto">
              <a:xfrm>
                <a:off x="6858000" y="2133600"/>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1" name="TextBox 16"/>
              <p:cNvSpPr txBox="1">
                <a:spLocks noChangeArrowheads="1"/>
              </p:cNvSpPr>
              <p:nvPr/>
            </p:nvSpPr>
            <p:spPr bwMode="auto">
              <a:xfrm>
                <a:off x="7162800" y="2362200"/>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2" name="TextBox 17"/>
              <p:cNvSpPr txBox="1">
                <a:spLocks noChangeArrowheads="1"/>
              </p:cNvSpPr>
              <p:nvPr/>
            </p:nvSpPr>
            <p:spPr bwMode="auto">
              <a:xfrm>
                <a:off x="8077200" y="2069068"/>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3" name="TextBox 18"/>
              <p:cNvSpPr txBox="1">
                <a:spLocks noChangeArrowheads="1"/>
              </p:cNvSpPr>
              <p:nvPr/>
            </p:nvSpPr>
            <p:spPr bwMode="auto">
              <a:xfrm>
                <a:off x="8268371" y="2373868"/>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4" name="TextBox 19"/>
              <p:cNvSpPr txBox="1">
                <a:spLocks noChangeArrowheads="1"/>
              </p:cNvSpPr>
              <p:nvPr/>
            </p:nvSpPr>
            <p:spPr bwMode="auto">
              <a:xfrm>
                <a:off x="7947013" y="1585911"/>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5" name="TextBox 20"/>
              <p:cNvSpPr txBox="1">
                <a:spLocks noChangeArrowheads="1"/>
              </p:cNvSpPr>
              <p:nvPr/>
            </p:nvSpPr>
            <p:spPr bwMode="auto">
              <a:xfrm>
                <a:off x="6934200" y="1524000"/>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sp>
            <p:nvSpPr>
              <p:cNvPr id="13336" name="TextBox 21"/>
              <p:cNvSpPr txBox="1">
                <a:spLocks noChangeArrowheads="1"/>
              </p:cNvSpPr>
              <p:nvPr/>
            </p:nvSpPr>
            <p:spPr bwMode="auto">
              <a:xfrm>
                <a:off x="6999706" y="1883612"/>
                <a:ext cx="296876" cy="369332"/>
              </a:xfrm>
              <a:prstGeom prst="rect">
                <a:avLst/>
              </a:prstGeom>
              <a:noFill/>
              <a:ln w="9525">
                <a:noFill/>
                <a:miter lim="800000"/>
                <a:headEnd/>
                <a:tailEnd/>
              </a:ln>
            </p:spPr>
            <p:txBody>
              <a:bodyPr wrap="none">
                <a:spAutoFit/>
              </a:bodyPr>
              <a:lstStyle/>
              <a:p>
                <a:r>
                  <a:rPr lang="en-US" altLang="zh-CN">
                    <a:latin typeface="Corbel" pitchFamily="34" charset="0"/>
                    <a:ea typeface="宋体" charset="-122"/>
                  </a:rPr>
                  <a:t>–</a:t>
                </a:r>
              </a:p>
            </p:txBody>
          </p:sp>
        </p:grpSp>
      </p:grpSp>
      <p:sp>
        <p:nvSpPr>
          <p:cNvPr id="51" name="日期占位符 50"/>
          <p:cNvSpPr>
            <a:spLocks noGrp="1"/>
          </p:cNvSpPr>
          <p:nvPr>
            <p:ph type="dt" sz="half" idx="10"/>
          </p:nvPr>
        </p:nvSpPr>
        <p:spPr/>
        <p:txBody>
          <a:bodyPr/>
          <a:lstStyle/>
          <a:p>
            <a:fld id="{23E34310-159D-4242-874F-A9C6F3665247}" type="datetime1">
              <a:rPr lang="zh-CN" altLang="en-US" smtClean="0"/>
              <a:pPr/>
              <a:t>2018/5/16</a:t>
            </a:fld>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2843808" y="3501008"/>
            <a:ext cx="3886200" cy="2819400"/>
            <a:chOff x="5229228" y="1467050"/>
            <a:chExt cx="3838572" cy="2800150"/>
          </a:xfrm>
        </p:grpSpPr>
        <p:pic>
          <p:nvPicPr>
            <p:cNvPr id="14365" name="Picture 2"/>
            <p:cNvPicPr>
              <a:picLocks noChangeAspect="1" noChangeArrowheads="1"/>
            </p:cNvPicPr>
            <p:nvPr/>
          </p:nvPicPr>
          <p:blipFill>
            <a:blip r:embed="rId2" cstate="print"/>
            <a:srcRect/>
            <a:stretch>
              <a:fillRect/>
            </a:stretch>
          </p:blipFill>
          <p:spPr bwMode="auto">
            <a:xfrm>
              <a:off x="5257800" y="1467050"/>
              <a:ext cx="3743325" cy="723461"/>
            </a:xfrm>
            <a:prstGeom prst="rect">
              <a:avLst/>
            </a:prstGeom>
            <a:noFill/>
            <a:ln w="9525">
              <a:noFill/>
              <a:miter lim="800000"/>
              <a:headEnd/>
              <a:tailEnd/>
            </a:ln>
          </p:spPr>
        </p:pic>
        <p:pic>
          <p:nvPicPr>
            <p:cNvPr id="14366" name="Picture 4"/>
            <p:cNvPicPr>
              <a:picLocks noChangeAspect="1" noChangeArrowheads="1"/>
            </p:cNvPicPr>
            <p:nvPr/>
          </p:nvPicPr>
          <p:blipFill>
            <a:blip r:embed="rId3" cstate="print"/>
            <a:srcRect/>
            <a:stretch>
              <a:fillRect/>
            </a:stretch>
          </p:blipFill>
          <p:spPr bwMode="auto">
            <a:xfrm>
              <a:off x="5267425" y="2172100"/>
              <a:ext cx="3730196" cy="685800"/>
            </a:xfrm>
            <a:prstGeom prst="rect">
              <a:avLst/>
            </a:prstGeom>
            <a:noFill/>
            <a:ln w="9525">
              <a:noFill/>
              <a:miter lim="800000"/>
              <a:headEnd/>
              <a:tailEnd/>
            </a:ln>
          </p:spPr>
        </p:pic>
        <p:pic>
          <p:nvPicPr>
            <p:cNvPr id="14367" name="Picture 5"/>
            <p:cNvPicPr>
              <a:picLocks noChangeAspect="1" noChangeArrowheads="1"/>
            </p:cNvPicPr>
            <p:nvPr/>
          </p:nvPicPr>
          <p:blipFill>
            <a:blip r:embed="rId4" cstate="print"/>
            <a:srcRect/>
            <a:stretch>
              <a:fillRect/>
            </a:stretch>
          </p:blipFill>
          <p:spPr bwMode="auto">
            <a:xfrm>
              <a:off x="5249224" y="2862441"/>
              <a:ext cx="3818576" cy="718959"/>
            </a:xfrm>
            <a:prstGeom prst="rect">
              <a:avLst/>
            </a:prstGeom>
            <a:noFill/>
            <a:ln w="9525">
              <a:noFill/>
              <a:miter lim="800000"/>
              <a:headEnd/>
              <a:tailEnd/>
            </a:ln>
          </p:spPr>
        </p:pic>
        <p:pic>
          <p:nvPicPr>
            <p:cNvPr id="14368" name="Picture 6"/>
            <p:cNvPicPr>
              <a:picLocks noChangeAspect="1" noChangeArrowheads="1"/>
            </p:cNvPicPr>
            <p:nvPr/>
          </p:nvPicPr>
          <p:blipFill>
            <a:blip r:embed="rId5" cstate="print"/>
            <a:srcRect/>
            <a:stretch>
              <a:fillRect/>
            </a:stretch>
          </p:blipFill>
          <p:spPr bwMode="auto">
            <a:xfrm>
              <a:off x="5229228" y="3576638"/>
              <a:ext cx="3838572" cy="690562"/>
            </a:xfrm>
            <a:prstGeom prst="rect">
              <a:avLst/>
            </a:prstGeom>
            <a:noFill/>
            <a:ln w="9525">
              <a:noFill/>
              <a:miter lim="800000"/>
              <a:headEnd/>
              <a:tailEnd/>
            </a:ln>
          </p:spPr>
        </p:pic>
      </p:grpSp>
      <p:sp>
        <p:nvSpPr>
          <p:cNvPr id="2" name="Title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抽取的分类特征</a:t>
            </a:r>
            <a:endParaRPr lang="en-US" dirty="0">
              <a:solidFill>
                <a:schemeClr val="accent1">
                  <a:satMod val="150000"/>
                </a:schemeClr>
              </a:solidFill>
            </a:endParaRPr>
          </a:p>
        </p:txBody>
      </p:sp>
      <p:sp>
        <p:nvSpPr>
          <p:cNvPr id="3" name="Content Placeholder 2"/>
          <p:cNvSpPr>
            <a:spLocks noGrp="1"/>
          </p:cNvSpPr>
          <p:nvPr>
            <p:ph idx="1"/>
          </p:nvPr>
        </p:nvSpPr>
        <p:spPr>
          <a:xfrm>
            <a:off x="457200" y="1524000"/>
            <a:ext cx="8229600" cy="5181600"/>
          </a:xfrm>
        </p:spPr>
        <p:txBody>
          <a:bodyPr>
            <a:normAutofit/>
          </a:bodyPr>
          <a:lstStyle/>
          <a:p>
            <a:pPr>
              <a:lnSpc>
                <a:spcPct val="90000"/>
              </a:lnSpc>
              <a:buFont typeface="Wingdings 2" pitchFamily="18" charset="2"/>
              <a:buNone/>
            </a:pPr>
            <a:r>
              <a:rPr lang="zh-CN" altLang="en-US" sz="2800" dirty="0" smtClean="0">
                <a:solidFill>
                  <a:srgbClr val="E66C7D"/>
                </a:solidFill>
                <a:ea typeface="宋体" charset="-122"/>
              </a:rPr>
              <a:t>对边</a:t>
            </a:r>
            <a:r>
              <a:rPr lang="en-US" altLang="zh-CN" sz="2800" dirty="0" smtClean="0">
                <a:solidFill>
                  <a:srgbClr val="E66C7D"/>
                </a:solidFill>
                <a:ea typeface="宋体" charset="-122"/>
              </a:rPr>
              <a:t>(</a:t>
            </a:r>
            <a:r>
              <a:rPr lang="en-US" altLang="zh-CN" sz="2800" dirty="0" err="1" smtClean="0">
                <a:solidFill>
                  <a:srgbClr val="E66C7D"/>
                </a:solidFill>
                <a:ea typeface="宋体" charset="-122"/>
              </a:rPr>
              <a:t>u,v</a:t>
            </a:r>
            <a:r>
              <a:rPr lang="en-US" altLang="zh-CN" sz="2800" dirty="0" smtClean="0">
                <a:solidFill>
                  <a:srgbClr val="E66C7D"/>
                </a:solidFill>
                <a:ea typeface="宋体" charset="-122"/>
              </a:rPr>
              <a:t>)</a:t>
            </a:r>
            <a:r>
              <a:rPr lang="zh-CN" altLang="en-US" sz="2800" dirty="0" smtClean="0">
                <a:solidFill>
                  <a:srgbClr val="E66C7D"/>
                </a:solidFill>
                <a:ea typeface="宋体" charset="-122"/>
              </a:rPr>
              <a:t>，抽取两类特征：</a:t>
            </a:r>
            <a:endParaRPr lang="en-US" altLang="zh-CN" sz="2800" dirty="0" smtClean="0">
              <a:solidFill>
                <a:srgbClr val="E66C7D"/>
              </a:solidFill>
              <a:ea typeface="宋体" charset="-122"/>
            </a:endParaRPr>
          </a:p>
          <a:p>
            <a:pPr>
              <a:lnSpc>
                <a:spcPct val="90000"/>
              </a:lnSpc>
            </a:pPr>
            <a:r>
              <a:rPr lang="zh-CN" altLang="en-US" sz="2800" dirty="0" smtClean="0">
                <a:solidFill>
                  <a:srgbClr val="6BB76D"/>
                </a:solidFill>
                <a:ea typeface="宋体" charset="-122"/>
              </a:rPr>
              <a:t>第一类特征：</a:t>
            </a:r>
            <a:r>
              <a:rPr lang="en-US" altLang="zh-CN" sz="2800" dirty="0" smtClean="0">
                <a:solidFill>
                  <a:srgbClr val="E66C7D"/>
                </a:solidFill>
                <a:ea typeface="宋体" charset="-122"/>
              </a:rPr>
              <a:t> (</a:t>
            </a:r>
            <a:r>
              <a:rPr lang="en-US" altLang="zh-CN" sz="2800" dirty="0" err="1" smtClean="0">
                <a:solidFill>
                  <a:srgbClr val="E66C7D"/>
                </a:solidFill>
                <a:ea typeface="宋体" charset="-122"/>
              </a:rPr>
              <a:t>u,v</a:t>
            </a:r>
            <a:r>
              <a:rPr lang="en-US" altLang="zh-CN" sz="2800" dirty="0" smtClean="0">
                <a:solidFill>
                  <a:srgbClr val="E66C7D"/>
                </a:solidFill>
                <a:ea typeface="宋体" charset="-122"/>
              </a:rPr>
              <a:t>) </a:t>
            </a:r>
            <a:r>
              <a:rPr lang="zh-CN" altLang="en-US" sz="2800" dirty="0" smtClean="0">
                <a:solidFill>
                  <a:srgbClr val="E66C7D"/>
                </a:solidFill>
                <a:ea typeface="宋体" charset="-122"/>
              </a:rPr>
              <a:t>所参与的</a:t>
            </a:r>
            <a:endParaRPr lang="en-US" altLang="zh-CN" sz="2800" dirty="0" smtClean="0">
              <a:solidFill>
                <a:srgbClr val="E66C7D"/>
              </a:solidFill>
              <a:ea typeface="宋体" charset="-122"/>
            </a:endParaRPr>
          </a:p>
          <a:p>
            <a:pPr>
              <a:lnSpc>
                <a:spcPct val="90000"/>
              </a:lnSpc>
              <a:buNone/>
            </a:pPr>
            <a:r>
              <a:rPr lang="en-US" altLang="zh-CN" sz="2800" dirty="0" smtClean="0">
                <a:solidFill>
                  <a:srgbClr val="E66C7D"/>
                </a:solidFill>
                <a:ea typeface="宋体" charset="-122"/>
              </a:rPr>
              <a:t>	</a:t>
            </a:r>
            <a:r>
              <a:rPr lang="zh-CN" altLang="en-US" sz="2800" dirty="0" smtClean="0">
                <a:solidFill>
                  <a:srgbClr val="E66C7D"/>
                </a:solidFill>
                <a:ea typeface="宋体" charset="-122"/>
              </a:rPr>
              <a:t>不同类型三角形的个数。三</a:t>
            </a:r>
            <a:endParaRPr lang="en-US" altLang="zh-CN" sz="2800" dirty="0" smtClean="0">
              <a:solidFill>
                <a:srgbClr val="E66C7D"/>
              </a:solidFill>
              <a:ea typeface="宋体" charset="-122"/>
            </a:endParaRPr>
          </a:p>
          <a:p>
            <a:pPr>
              <a:lnSpc>
                <a:spcPct val="90000"/>
              </a:lnSpc>
              <a:buNone/>
            </a:pPr>
            <a:r>
              <a:rPr lang="zh-CN" altLang="en-US" sz="2800" dirty="0" smtClean="0">
                <a:solidFill>
                  <a:srgbClr val="E66C7D"/>
                </a:solidFill>
                <a:ea typeface="宋体" charset="-122"/>
              </a:rPr>
              <a:t>     角形的类型共有</a:t>
            </a:r>
            <a:r>
              <a:rPr lang="en-US" altLang="zh-CN" sz="2800" dirty="0" smtClean="0">
                <a:solidFill>
                  <a:srgbClr val="E66C7D"/>
                </a:solidFill>
                <a:ea typeface="宋体" charset="-122"/>
              </a:rPr>
              <a:t>16</a:t>
            </a:r>
            <a:r>
              <a:rPr lang="zh-CN" altLang="en-US" sz="2800" dirty="0" smtClean="0">
                <a:solidFill>
                  <a:srgbClr val="E66C7D"/>
                </a:solidFill>
                <a:ea typeface="宋体" charset="-122"/>
              </a:rPr>
              <a:t>种</a:t>
            </a:r>
            <a:endParaRPr lang="en-US" altLang="zh-CN" sz="2800" dirty="0" smtClean="0">
              <a:ea typeface="宋体" charset="-122"/>
            </a:endParaRPr>
          </a:p>
          <a:p>
            <a:pPr>
              <a:lnSpc>
                <a:spcPct val="90000"/>
              </a:lnSpc>
              <a:buFont typeface="Wingdings 2" pitchFamily="18" charset="2"/>
              <a:buNone/>
            </a:pPr>
            <a:endParaRPr lang="en-US" altLang="zh-CN" sz="3000" dirty="0" smtClean="0">
              <a:ea typeface="宋体" charset="-122"/>
            </a:endParaRPr>
          </a:p>
          <a:p>
            <a:pPr lvl="1">
              <a:lnSpc>
                <a:spcPct val="90000"/>
              </a:lnSpc>
            </a:pPr>
            <a:endParaRPr lang="en-US" altLang="zh-CN" sz="2600" dirty="0" smtClean="0">
              <a:ea typeface="宋体" charset="-122"/>
            </a:endParaRPr>
          </a:p>
        </p:txBody>
      </p:sp>
      <p:sp>
        <p:nvSpPr>
          <p:cNvPr id="4" name="Slide Number Placeholder 3"/>
          <p:cNvSpPr>
            <a:spLocks noGrp="1"/>
          </p:cNvSpPr>
          <p:nvPr>
            <p:ph type="sldNum" sz="quarter" idx="12"/>
          </p:nvPr>
        </p:nvSpPr>
        <p:spPr>
          <a:xfrm>
            <a:off x="4215408" y="5894958"/>
            <a:ext cx="2133600" cy="365125"/>
          </a:xfrm>
        </p:spPr>
        <p:txBody>
          <a:bodyPr/>
          <a:lstStyle/>
          <a:p>
            <a:fld id="{73F17D12-380C-4FCF-A809-B72482EBC345}" type="slidenum">
              <a:rPr lang="en-US" altLang="zh-CN"/>
              <a:pPr/>
              <a:t>87</a:t>
            </a:fld>
            <a:endParaRPr lang="en-US" altLang="zh-CN"/>
          </a:p>
        </p:txBody>
      </p:sp>
      <p:sp>
        <p:nvSpPr>
          <p:cNvPr id="10" name="Oval 9"/>
          <p:cNvSpPr/>
          <p:nvPr/>
        </p:nvSpPr>
        <p:spPr>
          <a:xfrm>
            <a:off x="5943600" y="2506663"/>
            <a:ext cx="365125" cy="366712"/>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a:solidFill>
                  <a:schemeClr val="tx1"/>
                </a:solidFill>
                <a:ea typeface="宋体" charset="-122"/>
              </a:rPr>
              <a:t>u</a:t>
            </a:r>
            <a:endParaRPr lang="en-US" altLang="zh-CN" sz="1600" b="1">
              <a:solidFill>
                <a:schemeClr val="tx1"/>
              </a:solidFill>
              <a:ea typeface="宋体" charset="-122"/>
            </a:endParaRPr>
          </a:p>
        </p:txBody>
      </p:sp>
      <p:sp>
        <p:nvSpPr>
          <p:cNvPr id="11" name="Oval 10"/>
          <p:cNvSpPr/>
          <p:nvPr/>
        </p:nvSpPr>
        <p:spPr>
          <a:xfrm>
            <a:off x="8442325" y="2522538"/>
            <a:ext cx="366713" cy="365125"/>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a:solidFill>
                  <a:schemeClr val="tx1"/>
                </a:solidFill>
                <a:ea typeface="宋体" charset="-122"/>
              </a:rPr>
              <a:t>v</a:t>
            </a:r>
            <a:endParaRPr lang="en-US" altLang="zh-CN" sz="1600" b="1">
              <a:solidFill>
                <a:schemeClr val="tx1"/>
              </a:solidFill>
              <a:ea typeface="宋体" charset="-122"/>
            </a:endParaRPr>
          </a:p>
        </p:txBody>
      </p:sp>
      <p:sp>
        <p:nvSpPr>
          <p:cNvPr id="12" name="Oval 11"/>
          <p:cNvSpPr/>
          <p:nvPr/>
        </p:nvSpPr>
        <p:spPr>
          <a:xfrm>
            <a:off x="7223125" y="1439863"/>
            <a:ext cx="366713" cy="366712"/>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13" name="Straight Connector 12"/>
          <p:cNvCxnSpPr>
            <a:stCxn id="10" idx="6"/>
            <a:endCxn id="11" idx="2"/>
          </p:cNvCxnSpPr>
          <p:nvPr/>
        </p:nvCxnSpPr>
        <p:spPr>
          <a:xfrm>
            <a:off x="6308725" y="2690813"/>
            <a:ext cx="2133600" cy="14287"/>
          </a:xfrm>
          <a:prstGeom prst="line">
            <a:avLst/>
          </a:prstGeom>
          <a:ln w="38100" cap="sq" cmpd="sng">
            <a:solidFill>
              <a:schemeClr val="accent3"/>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5"/>
            <a:endCxn id="11" idx="0"/>
          </p:cNvCxnSpPr>
          <p:nvPr/>
        </p:nvCxnSpPr>
        <p:spPr>
          <a:xfrm rot="16200000" flipH="1">
            <a:off x="7696200" y="1592263"/>
            <a:ext cx="769938" cy="1090612"/>
          </a:xfrm>
          <a:prstGeom prst="line">
            <a:avLst/>
          </a:prstGeom>
          <a:ln w="38100" cap="sq">
            <a:solidFill>
              <a:schemeClr val="tx1">
                <a:lumMod val="50000"/>
                <a:lumOff val="50000"/>
              </a:schemeClr>
            </a:solidFill>
            <a:prstDash val="solid"/>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3"/>
            <a:endCxn id="10" idx="0"/>
          </p:cNvCxnSpPr>
          <p:nvPr/>
        </p:nvCxnSpPr>
        <p:spPr>
          <a:xfrm rot="5400000">
            <a:off x="6324600" y="1554163"/>
            <a:ext cx="754063" cy="1150937"/>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908925" y="1668463"/>
            <a:ext cx="287338"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17" name="TextBox 16"/>
          <p:cNvSpPr txBox="1"/>
          <p:nvPr/>
        </p:nvSpPr>
        <p:spPr>
          <a:xfrm>
            <a:off x="6537325" y="17446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38" name="Oval 37"/>
          <p:cNvSpPr/>
          <p:nvPr/>
        </p:nvSpPr>
        <p:spPr>
          <a:xfrm>
            <a:off x="7223125" y="2049463"/>
            <a:ext cx="366713" cy="366712"/>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40" name="Straight Connector 39"/>
          <p:cNvCxnSpPr>
            <a:stCxn id="38" idx="6"/>
            <a:endCxn id="11" idx="1"/>
          </p:cNvCxnSpPr>
          <p:nvPr/>
        </p:nvCxnSpPr>
        <p:spPr>
          <a:xfrm>
            <a:off x="7589838" y="2233613"/>
            <a:ext cx="906462" cy="342900"/>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0" idx="7"/>
            <a:endCxn id="38" idx="2"/>
          </p:cNvCxnSpPr>
          <p:nvPr/>
        </p:nvCxnSpPr>
        <p:spPr>
          <a:xfrm rot="5400000" flipH="1" flipV="1">
            <a:off x="6576219" y="1913732"/>
            <a:ext cx="327025" cy="966787"/>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08925" y="20494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43" name="TextBox 42"/>
          <p:cNvSpPr txBox="1"/>
          <p:nvPr/>
        </p:nvSpPr>
        <p:spPr>
          <a:xfrm>
            <a:off x="6537325" y="20494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51" name="Oval 50"/>
          <p:cNvSpPr/>
          <p:nvPr/>
        </p:nvSpPr>
        <p:spPr>
          <a:xfrm>
            <a:off x="7192963" y="2911475"/>
            <a:ext cx="366712" cy="365125"/>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52" name="Straight Connector 51"/>
          <p:cNvCxnSpPr>
            <a:stCxn id="51" idx="6"/>
            <a:endCxn id="11" idx="3"/>
          </p:cNvCxnSpPr>
          <p:nvPr/>
        </p:nvCxnSpPr>
        <p:spPr>
          <a:xfrm flipV="1">
            <a:off x="7559675" y="2835275"/>
            <a:ext cx="936625" cy="258763"/>
          </a:xfrm>
          <a:prstGeom prst="line">
            <a:avLst/>
          </a:prstGeom>
          <a:ln w="38100" cap="sq">
            <a:solidFill>
              <a:schemeClr val="tx1">
                <a:lumMod val="50000"/>
                <a:lumOff val="50000"/>
              </a:schemeClr>
            </a:solidFill>
            <a:prstDash val="solid"/>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2"/>
            <a:endCxn id="10" idx="5"/>
          </p:cNvCxnSpPr>
          <p:nvPr/>
        </p:nvCxnSpPr>
        <p:spPr>
          <a:xfrm rot="10800000">
            <a:off x="6256338" y="2819400"/>
            <a:ext cx="936625" cy="274638"/>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756525" y="2655888"/>
            <a:ext cx="287338" cy="460375"/>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55" name="TextBox 54"/>
          <p:cNvSpPr txBox="1"/>
          <p:nvPr/>
        </p:nvSpPr>
        <p:spPr>
          <a:xfrm>
            <a:off x="6765925" y="2655888"/>
            <a:ext cx="287338" cy="460375"/>
          </a:xfrm>
          <a:prstGeom prst="rect">
            <a:avLst/>
          </a:prstGeom>
          <a:noFill/>
        </p:spPr>
        <p:txBody>
          <a:bodyPr wrap="none">
            <a:spAutoFit/>
          </a:bodyPr>
          <a:lstStyle/>
          <a:p>
            <a:r>
              <a:rPr lang="en-US" altLang="zh-CN" sz="2400" b="1" dirty="0">
                <a:solidFill>
                  <a:srgbClr val="7F7F7F"/>
                </a:solidFill>
                <a:latin typeface="Corbel" pitchFamily="34" charset="0"/>
                <a:ea typeface="宋体" charset="-122"/>
              </a:rPr>
              <a:t>-</a:t>
            </a:r>
          </a:p>
        </p:txBody>
      </p:sp>
      <p:sp>
        <p:nvSpPr>
          <p:cNvPr id="56" name="Oval 55"/>
          <p:cNvSpPr/>
          <p:nvPr/>
        </p:nvSpPr>
        <p:spPr>
          <a:xfrm>
            <a:off x="7192963" y="3521075"/>
            <a:ext cx="366712" cy="365125"/>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57" name="Straight Connector 56"/>
          <p:cNvCxnSpPr>
            <a:stCxn id="56" idx="6"/>
            <a:endCxn id="11" idx="4"/>
          </p:cNvCxnSpPr>
          <p:nvPr/>
        </p:nvCxnSpPr>
        <p:spPr>
          <a:xfrm flipV="1">
            <a:off x="7559675" y="2887663"/>
            <a:ext cx="1066800" cy="815975"/>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0" idx="4"/>
            <a:endCxn id="56" idx="2"/>
          </p:cNvCxnSpPr>
          <p:nvPr/>
        </p:nvCxnSpPr>
        <p:spPr>
          <a:xfrm rot="16200000" flipH="1">
            <a:off x="6244431" y="2755107"/>
            <a:ext cx="830263" cy="1066800"/>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56525" y="30400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60" name="TextBox 59"/>
          <p:cNvSpPr txBox="1"/>
          <p:nvPr/>
        </p:nvSpPr>
        <p:spPr>
          <a:xfrm>
            <a:off x="6461125" y="3192463"/>
            <a:ext cx="287338"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33" name="日期占位符 32"/>
          <p:cNvSpPr>
            <a:spLocks noGrp="1"/>
          </p:cNvSpPr>
          <p:nvPr>
            <p:ph type="dt" sz="half" idx="10"/>
          </p:nvPr>
        </p:nvSpPr>
        <p:spPr/>
        <p:txBody>
          <a:bodyPr/>
          <a:lstStyle/>
          <a:p>
            <a:fld id="{8569BAD1-E187-4D46-8EE1-CB7A829D2CB7}" type="datetime1">
              <a:rPr lang="zh-CN" altLang="en-US" smtClean="0"/>
              <a:pPr/>
              <a:t>2018/5/16</a:t>
            </a:fld>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zh-CN" altLang="en-US" dirty="0" smtClean="0">
                <a:solidFill>
                  <a:schemeClr val="accent1">
                    <a:satMod val="150000"/>
                  </a:schemeClr>
                </a:solidFill>
              </a:rPr>
              <a:t>抽取的分类特征</a:t>
            </a:r>
            <a:endParaRPr lang="en-US" dirty="0">
              <a:solidFill>
                <a:schemeClr val="accent1">
                  <a:satMod val="150000"/>
                </a:schemeClr>
              </a:solidFill>
            </a:endParaRPr>
          </a:p>
        </p:txBody>
      </p:sp>
      <p:sp>
        <p:nvSpPr>
          <p:cNvPr id="3" name="Content Placeholder 2"/>
          <p:cNvSpPr>
            <a:spLocks noGrp="1"/>
          </p:cNvSpPr>
          <p:nvPr>
            <p:ph idx="1"/>
          </p:nvPr>
        </p:nvSpPr>
        <p:spPr>
          <a:xfrm>
            <a:off x="457200" y="1524000"/>
            <a:ext cx="8229600" cy="5181600"/>
          </a:xfrm>
        </p:spPr>
        <p:txBody>
          <a:bodyPr>
            <a:normAutofit/>
          </a:bodyPr>
          <a:lstStyle/>
          <a:p>
            <a:pPr>
              <a:lnSpc>
                <a:spcPct val="90000"/>
              </a:lnSpc>
              <a:buNone/>
            </a:pPr>
            <a:r>
              <a:rPr lang="zh-CN" altLang="en-US" sz="2800" dirty="0" smtClean="0">
                <a:solidFill>
                  <a:srgbClr val="E66C7D"/>
                </a:solidFill>
                <a:ea typeface="宋体" charset="-122"/>
              </a:rPr>
              <a:t>对边</a:t>
            </a:r>
            <a:r>
              <a:rPr lang="en-US" altLang="zh-CN" sz="2800" dirty="0" smtClean="0">
                <a:solidFill>
                  <a:srgbClr val="E66C7D"/>
                </a:solidFill>
                <a:ea typeface="宋体" charset="-122"/>
              </a:rPr>
              <a:t>(</a:t>
            </a:r>
            <a:r>
              <a:rPr lang="en-US" altLang="zh-CN" sz="2800" dirty="0" err="1" smtClean="0">
                <a:solidFill>
                  <a:srgbClr val="E66C7D"/>
                </a:solidFill>
                <a:ea typeface="宋体" charset="-122"/>
              </a:rPr>
              <a:t>u,v</a:t>
            </a:r>
            <a:r>
              <a:rPr lang="en-US" altLang="zh-CN" sz="2800" dirty="0" smtClean="0">
                <a:solidFill>
                  <a:srgbClr val="E66C7D"/>
                </a:solidFill>
                <a:ea typeface="宋体" charset="-122"/>
              </a:rPr>
              <a:t>)</a:t>
            </a:r>
            <a:r>
              <a:rPr lang="zh-CN" altLang="en-US" sz="2800" dirty="0" smtClean="0">
                <a:solidFill>
                  <a:srgbClr val="E66C7D"/>
                </a:solidFill>
                <a:ea typeface="宋体" charset="-122"/>
              </a:rPr>
              <a:t>，抽取两类特征：</a:t>
            </a:r>
            <a:endParaRPr lang="en-US" altLang="zh-CN" sz="2800" dirty="0" smtClean="0">
              <a:solidFill>
                <a:srgbClr val="E66C7D"/>
              </a:solidFill>
              <a:ea typeface="宋体" charset="-122"/>
            </a:endParaRPr>
          </a:p>
          <a:p>
            <a:pPr>
              <a:lnSpc>
                <a:spcPct val="90000"/>
              </a:lnSpc>
            </a:pPr>
            <a:r>
              <a:rPr lang="zh-CN" altLang="en-US" sz="3000" dirty="0" smtClean="0">
                <a:solidFill>
                  <a:srgbClr val="6BB76D"/>
                </a:solidFill>
                <a:ea typeface="宋体" charset="-122"/>
              </a:rPr>
              <a:t>第二类特征：结点的度</a:t>
            </a:r>
            <a:r>
              <a:rPr lang="en-US" altLang="zh-CN" sz="3000" dirty="0" smtClean="0">
                <a:solidFill>
                  <a:schemeClr val="accent2"/>
                </a:solidFill>
                <a:ea typeface="宋体" charset="-122"/>
              </a:rPr>
              <a:t>(7</a:t>
            </a:r>
            <a:r>
              <a:rPr lang="zh-CN" altLang="en-US" sz="3000" dirty="0" smtClean="0">
                <a:solidFill>
                  <a:schemeClr val="accent2"/>
                </a:solidFill>
                <a:ea typeface="宋体" charset="-122"/>
              </a:rPr>
              <a:t>种</a:t>
            </a:r>
            <a:r>
              <a:rPr lang="en-US" altLang="zh-CN" sz="3000" dirty="0" smtClean="0">
                <a:solidFill>
                  <a:schemeClr val="accent2"/>
                </a:solidFill>
                <a:ea typeface="宋体" charset="-122"/>
              </a:rPr>
              <a:t>):</a:t>
            </a:r>
          </a:p>
          <a:p>
            <a:pPr lvl="1">
              <a:lnSpc>
                <a:spcPct val="90000"/>
              </a:lnSpc>
            </a:pPr>
            <a:r>
              <a:rPr lang="en-US" altLang="zh-CN" sz="2600" dirty="0" smtClean="0">
                <a:ea typeface="宋体" charset="-122"/>
              </a:rPr>
              <a:t>Signed degree: </a:t>
            </a:r>
          </a:p>
          <a:p>
            <a:pPr lvl="2">
              <a:lnSpc>
                <a:spcPct val="90000"/>
              </a:lnSpc>
            </a:pPr>
            <a:r>
              <a:rPr lang="en-US" altLang="zh-CN" sz="2200" dirty="0" err="1" smtClean="0">
                <a:ea typeface="宋体" charset="-122"/>
              </a:rPr>
              <a:t>d</a:t>
            </a:r>
            <a:r>
              <a:rPr lang="en-US" altLang="zh-CN" sz="2200" baseline="30000" dirty="0" err="1" smtClean="0">
                <a:ea typeface="宋体" charset="-122"/>
              </a:rPr>
              <a:t>+</a:t>
            </a:r>
            <a:r>
              <a:rPr lang="en-US" altLang="zh-CN" sz="2200" baseline="-25000" dirty="0" err="1" smtClean="0">
                <a:ea typeface="宋体" charset="-122"/>
              </a:rPr>
              <a:t>out</a:t>
            </a:r>
            <a:r>
              <a:rPr lang="en-US" altLang="zh-CN" sz="2200" dirty="0" smtClean="0">
                <a:ea typeface="宋体" charset="-122"/>
              </a:rPr>
              <a:t>(u)</a:t>
            </a:r>
            <a:r>
              <a:rPr lang="zh-CN" altLang="en-US" sz="2200" dirty="0" smtClean="0">
                <a:ea typeface="宋体" charset="-122"/>
              </a:rPr>
              <a:t>：从</a:t>
            </a:r>
            <a:r>
              <a:rPr lang="en-US" altLang="zh-CN" sz="2200" dirty="0" smtClean="0">
                <a:ea typeface="宋体" charset="-122"/>
              </a:rPr>
              <a:t>u</a:t>
            </a:r>
            <a:r>
              <a:rPr lang="zh-CN" altLang="en-US" sz="2200" dirty="0" smtClean="0">
                <a:ea typeface="宋体" charset="-122"/>
              </a:rPr>
              <a:t>出去的正边数</a:t>
            </a:r>
            <a:r>
              <a:rPr lang="en-US" altLang="zh-CN" sz="2200" dirty="0" smtClean="0">
                <a:ea typeface="宋体" charset="-122"/>
              </a:rPr>
              <a:t> </a:t>
            </a:r>
          </a:p>
          <a:p>
            <a:pPr lvl="2">
              <a:lnSpc>
                <a:spcPct val="90000"/>
              </a:lnSpc>
            </a:pPr>
            <a:r>
              <a:rPr lang="en-US" altLang="zh-CN" sz="2200" dirty="0" smtClean="0">
                <a:ea typeface="宋体" charset="-122"/>
              </a:rPr>
              <a:t>d</a:t>
            </a:r>
            <a:r>
              <a:rPr lang="en-US" altLang="zh-CN" sz="2200" baseline="30000" dirty="0" smtClean="0">
                <a:ea typeface="宋体" charset="-122"/>
              </a:rPr>
              <a:t>-</a:t>
            </a:r>
            <a:r>
              <a:rPr lang="en-US" altLang="zh-CN" sz="2200" baseline="-25000" dirty="0" smtClean="0">
                <a:ea typeface="宋体" charset="-122"/>
              </a:rPr>
              <a:t>out</a:t>
            </a:r>
            <a:r>
              <a:rPr lang="en-US" altLang="zh-CN" sz="2200" dirty="0" smtClean="0">
                <a:ea typeface="宋体" charset="-122"/>
              </a:rPr>
              <a:t>(u)</a:t>
            </a:r>
            <a:r>
              <a:rPr lang="zh-CN" altLang="en-US" sz="2200" dirty="0" smtClean="0">
                <a:ea typeface="宋体" charset="-122"/>
              </a:rPr>
              <a:t>：从</a:t>
            </a:r>
            <a:r>
              <a:rPr lang="en-US" altLang="zh-CN" sz="2200" dirty="0" smtClean="0">
                <a:ea typeface="宋体" charset="-122"/>
              </a:rPr>
              <a:t>u</a:t>
            </a:r>
            <a:r>
              <a:rPr lang="zh-CN" altLang="en-US" sz="2200" dirty="0" smtClean="0">
                <a:ea typeface="宋体" charset="-122"/>
              </a:rPr>
              <a:t>出去的负边数</a:t>
            </a:r>
            <a:endParaRPr lang="en-US" altLang="zh-CN" sz="2200" dirty="0" smtClean="0">
              <a:ea typeface="宋体" charset="-122"/>
            </a:endParaRPr>
          </a:p>
          <a:p>
            <a:pPr lvl="2">
              <a:lnSpc>
                <a:spcPct val="90000"/>
              </a:lnSpc>
            </a:pPr>
            <a:r>
              <a:rPr lang="en-US" altLang="zh-CN" sz="2200" dirty="0" err="1" smtClean="0">
                <a:ea typeface="宋体" charset="-122"/>
              </a:rPr>
              <a:t>d</a:t>
            </a:r>
            <a:r>
              <a:rPr lang="en-US" altLang="zh-CN" sz="2200" baseline="30000" dirty="0" err="1" smtClean="0">
                <a:ea typeface="宋体" charset="-122"/>
              </a:rPr>
              <a:t>+</a:t>
            </a:r>
            <a:r>
              <a:rPr lang="en-US" altLang="zh-CN" sz="2200" baseline="-25000" dirty="0" err="1" smtClean="0">
                <a:ea typeface="宋体" charset="-122"/>
              </a:rPr>
              <a:t>in</a:t>
            </a:r>
            <a:r>
              <a:rPr lang="en-US" altLang="zh-CN" sz="2200" dirty="0" smtClean="0">
                <a:ea typeface="宋体" charset="-122"/>
              </a:rPr>
              <a:t>(v)</a:t>
            </a:r>
            <a:r>
              <a:rPr lang="zh-CN" altLang="en-US" sz="2200" dirty="0" smtClean="0">
                <a:ea typeface="宋体" charset="-122"/>
              </a:rPr>
              <a:t> ：从</a:t>
            </a:r>
            <a:r>
              <a:rPr lang="en-US" altLang="zh-CN" sz="2200" dirty="0" smtClean="0">
                <a:ea typeface="宋体" charset="-122"/>
              </a:rPr>
              <a:t>v</a:t>
            </a:r>
            <a:r>
              <a:rPr lang="zh-CN" altLang="en-US" sz="2200" dirty="0" smtClean="0">
                <a:ea typeface="宋体" charset="-122"/>
              </a:rPr>
              <a:t>进来的正边数</a:t>
            </a:r>
            <a:endParaRPr lang="en-US" altLang="zh-CN" sz="2200" dirty="0" smtClean="0">
              <a:ea typeface="宋体" charset="-122"/>
            </a:endParaRPr>
          </a:p>
          <a:p>
            <a:pPr lvl="2">
              <a:lnSpc>
                <a:spcPct val="90000"/>
              </a:lnSpc>
            </a:pPr>
            <a:r>
              <a:rPr lang="en-US" altLang="zh-CN" sz="2200" dirty="0" smtClean="0">
                <a:ea typeface="宋体" charset="-122"/>
              </a:rPr>
              <a:t>d</a:t>
            </a:r>
            <a:r>
              <a:rPr lang="en-US" altLang="zh-CN" sz="2200" baseline="30000" dirty="0" smtClean="0">
                <a:ea typeface="宋体" charset="-122"/>
              </a:rPr>
              <a:t>-</a:t>
            </a:r>
            <a:r>
              <a:rPr lang="en-US" altLang="zh-CN" sz="2200" baseline="-25000" dirty="0" smtClean="0">
                <a:ea typeface="宋体" charset="-122"/>
              </a:rPr>
              <a:t>in</a:t>
            </a:r>
            <a:r>
              <a:rPr lang="en-US" altLang="zh-CN" sz="2200" dirty="0" smtClean="0">
                <a:ea typeface="宋体" charset="-122"/>
              </a:rPr>
              <a:t>(v)</a:t>
            </a:r>
            <a:r>
              <a:rPr lang="zh-CN" altLang="en-US" sz="2200" dirty="0" smtClean="0">
                <a:ea typeface="宋体" charset="-122"/>
              </a:rPr>
              <a:t> ：从</a:t>
            </a:r>
            <a:r>
              <a:rPr lang="en-US" altLang="zh-CN" sz="2200" dirty="0" smtClean="0">
                <a:ea typeface="宋体" charset="-122"/>
              </a:rPr>
              <a:t>v</a:t>
            </a:r>
            <a:r>
              <a:rPr lang="zh-CN" altLang="en-US" sz="2200" dirty="0" smtClean="0">
                <a:ea typeface="宋体" charset="-122"/>
              </a:rPr>
              <a:t>近来的负边数</a:t>
            </a:r>
            <a:endParaRPr lang="en-US" altLang="zh-CN" sz="2200" dirty="0" smtClean="0">
              <a:ea typeface="宋体" charset="-122"/>
            </a:endParaRPr>
          </a:p>
          <a:p>
            <a:pPr lvl="1">
              <a:lnSpc>
                <a:spcPct val="90000"/>
              </a:lnSpc>
            </a:pPr>
            <a:r>
              <a:rPr lang="en-US" altLang="zh-CN" sz="2600" dirty="0" smtClean="0">
                <a:ea typeface="宋体" charset="-122"/>
              </a:rPr>
              <a:t>Total degree: </a:t>
            </a:r>
          </a:p>
          <a:p>
            <a:pPr lvl="2">
              <a:lnSpc>
                <a:spcPct val="90000"/>
              </a:lnSpc>
            </a:pPr>
            <a:r>
              <a:rPr lang="en-US" altLang="zh-CN" sz="2200" dirty="0" err="1" smtClean="0">
                <a:ea typeface="宋体" charset="-122"/>
              </a:rPr>
              <a:t>d</a:t>
            </a:r>
            <a:r>
              <a:rPr lang="en-US" altLang="zh-CN" sz="2200" baseline="-25000" dirty="0" err="1" smtClean="0">
                <a:ea typeface="宋体" charset="-122"/>
              </a:rPr>
              <a:t>out</a:t>
            </a:r>
            <a:r>
              <a:rPr lang="en-US" altLang="zh-CN" sz="2200" dirty="0" smtClean="0">
                <a:ea typeface="宋体" charset="-122"/>
              </a:rPr>
              <a:t>(u)</a:t>
            </a:r>
            <a:r>
              <a:rPr lang="zh-CN" altLang="en-US" sz="2200" dirty="0" smtClean="0">
                <a:ea typeface="宋体" charset="-122"/>
              </a:rPr>
              <a:t>：从</a:t>
            </a:r>
            <a:r>
              <a:rPr lang="en-US" altLang="zh-CN" sz="2200" dirty="0" smtClean="0">
                <a:ea typeface="宋体" charset="-122"/>
              </a:rPr>
              <a:t>u</a:t>
            </a:r>
            <a:r>
              <a:rPr lang="zh-CN" altLang="en-US" sz="2200" dirty="0" smtClean="0">
                <a:ea typeface="宋体" charset="-122"/>
              </a:rPr>
              <a:t>出去的边总数（正边</a:t>
            </a:r>
            <a:r>
              <a:rPr lang="en-US" altLang="zh-CN" sz="2200" dirty="0" smtClean="0">
                <a:ea typeface="宋体" charset="-122"/>
              </a:rPr>
              <a:t>+</a:t>
            </a:r>
            <a:r>
              <a:rPr lang="zh-CN" altLang="en-US" sz="2200" dirty="0" smtClean="0">
                <a:ea typeface="宋体" charset="-122"/>
              </a:rPr>
              <a:t>负边）</a:t>
            </a:r>
            <a:endParaRPr lang="en-US" altLang="zh-CN" sz="2200" dirty="0" smtClean="0">
              <a:ea typeface="宋体" charset="-122"/>
            </a:endParaRPr>
          </a:p>
          <a:p>
            <a:pPr lvl="2">
              <a:lnSpc>
                <a:spcPct val="90000"/>
              </a:lnSpc>
            </a:pPr>
            <a:r>
              <a:rPr lang="en-US" altLang="zh-CN" sz="2200" dirty="0" smtClean="0">
                <a:ea typeface="宋体" charset="-122"/>
              </a:rPr>
              <a:t>d</a:t>
            </a:r>
            <a:r>
              <a:rPr lang="en-US" altLang="zh-CN" sz="2200" baseline="-25000" dirty="0" smtClean="0">
                <a:ea typeface="宋体" charset="-122"/>
              </a:rPr>
              <a:t>in</a:t>
            </a:r>
            <a:r>
              <a:rPr lang="en-US" altLang="zh-CN" sz="2200" dirty="0" smtClean="0">
                <a:ea typeface="宋体" charset="-122"/>
              </a:rPr>
              <a:t>(v)</a:t>
            </a:r>
            <a:r>
              <a:rPr lang="zh-CN" altLang="en-US" sz="2200" dirty="0" smtClean="0">
                <a:ea typeface="宋体" charset="-122"/>
              </a:rPr>
              <a:t> ：从</a:t>
            </a:r>
            <a:r>
              <a:rPr lang="en-US" altLang="zh-CN" sz="2200" dirty="0" smtClean="0">
                <a:ea typeface="宋体" charset="-122"/>
              </a:rPr>
              <a:t>v</a:t>
            </a:r>
            <a:r>
              <a:rPr lang="zh-CN" altLang="en-US" sz="2200" dirty="0" smtClean="0">
                <a:ea typeface="宋体" charset="-122"/>
              </a:rPr>
              <a:t>进来的边总数（正边</a:t>
            </a:r>
            <a:r>
              <a:rPr lang="en-US" altLang="zh-CN" sz="2200" dirty="0" smtClean="0">
                <a:ea typeface="宋体" charset="-122"/>
              </a:rPr>
              <a:t>+</a:t>
            </a:r>
            <a:r>
              <a:rPr lang="zh-CN" altLang="en-US" sz="2200" dirty="0" smtClean="0">
                <a:ea typeface="宋体" charset="-122"/>
              </a:rPr>
              <a:t>负边）</a:t>
            </a:r>
            <a:endParaRPr lang="en-US" altLang="zh-CN" sz="2200" dirty="0" smtClean="0">
              <a:ea typeface="宋体" charset="-122"/>
            </a:endParaRPr>
          </a:p>
          <a:p>
            <a:pPr lvl="1">
              <a:lnSpc>
                <a:spcPct val="90000"/>
              </a:lnSpc>
            </a:pPr>
            <a:r>
              <a:rPr lang="en-US" altLang="zh-CN" sz="2600" dirty="0" err="1" smtClean="0">
                <a:ea typeface="宋体" charset="-122"/>
              </a:rPr>
              <a:t>Embeddedness</a:t>
            </a:r>
            <a:r>
              <a:rPr lang="en-US" altLang="zh-CN" sz="2600" dirty="0" smtClean="0">
                <a:ea typeface="宋体" charset="-122"/>
              </a:rPr>
              <a:t> </a:t>
            </a:r>
            <a:br>
              <a:rPr lang="en-US" altLang="zh-CN" sz="2600" dirty="0" smtClean="0">
                <a:ea typeface="宋体" charset="-122"/>
              </a:rPr>
            </a:br>
            <a:r>
              <a:rPr lang="en-US" altLang="zh-CN" sz="2600" dirty="0" smtClean="0">
                <a:ea typeface="宋体" charset="-122"/>
              </a:rPr>
              <a:t>of edge (</a:t>
            </a:r>
            <a:r>
              <a:rPr lang="en-US" altLang="zh-CN" sz="2600" dirty="0" err="1" smtClean="0">
                <a:ea typeface="宋体" charset="-122"/>
              </a:rPr>
              <a:t>u,v</a:t>
            </a:r>
            <a:r>
              <a:rPr lang="en-US" altLang="zh-CN" sz="2600" dirty="0" smtClean="0">
                <a:ea typeface="宋体" charset="-122"/>
              </a:rPr>
              <a:t>)</a:t>
            </a:r>
            <a:r>
              <a:rPr lang="zh-CN" altLang="en-US" sz="2600" dirty="0" smtClean="0">
                <a:ea typeface="宋体" charset="-122"/>
              </a:rPr>
              <a:t>：</a:t>
            </a:r>
            <a:r>
              <a:rPr lang="en-US" altLang="zh-CN" sz="2600" dirty="0" smtClean="0">
                <a:ea typeface="宋体" charset="-122"/>
              </a:rPr>
              <a:t>u</a:t>
            </a:r>
            <a:r>
              <a:rPr lang="zh-CN" altLang="en-US" sz="2600" dirty="0" smtClean="0">
                <a:ea typeface="宋体" charset="-122"/>
              </a:rPr>
              <a:t>和</a:t>
            </a:r>
            <a:r>
              <a:rPr lang="en-US" altLang="zh-CN" sz="2600" dirty="0" smtClean="0">
                <a:ea typeface="宋体" charset="-122"/>
              </a:rPr>
              <a:t>v</a:t>
            </a:r>
            <a:r>
              <a:rPr lang="zh-CN" altLang="en-US" sz="2600" dirty="0" smtClean="0">
                <a:ea typeface="宋体" charset="-122"/>
              </a:rPr>
              <a:t>的共同邻居数</a:t>
            </a:r>
            <a:endParaRPr lang="en-US" altLang="zh-CN" sz="2600" dirty="0" smtClean="0">
              <a:ea typeface="宋体" charset="-122"/>
            </a:endParaRPr>
          </a:p>
          <a:p>
            <a:pPr>
              <a:lnSpc>
                <a:spcPct val="90000"/>
              </a:lnSpc>
              <a:buFont typeface="Wingdings 2" pitchFamily="18" charset="2"/>
              <a:buNone/>
            </a:pPr>
            <a:endParaRPr lang="en-US" altLang="zh-CN" sz="3000" dirty="0" smtClean="0">
              <a:ea typeface="宋体" charset="-122"/>
            </a:endParaRPr>
          </a:p>
          <a:p>
            <a:pPr lvl="1">
              <a:lnSpc>
                <a:spcPct val="90000"/>
              </a:lnSpc>
            </a:pPr>
            <a:endParaRPr lang="en-US" altLang="zh-CN" sz="2600" dirty="0" smtClean="0">
              <a:ea typeface="宋体" charset="-122"/>
            </a:endParaRPr>
          </a:p>
        </p:txBody>
      </p:sp>
      <p:sp>
        <p:nvSpPr>
          <p:cNvPr id="10" name="Oval 9"/>
          <p:cNvSpPr/>
          <p:nvPr/>
        </p:nvSpPr>
        <p:spPr>
          <a:xfrm>
            <a:off x="5943600" y="2506663"/>
            <a:ext cx="365125" cy="366712"/>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a:solidFill>
                  <a:schemeClr val="tx1"/>
                </a:solidFill>
                <a:ea typeface="宋体" charset="-122"/>
              </a:rPr>
              <a:t>u</a:t>
            </a:r>
            <a:endParaRPr lang="en-US" altLang="zh-CN" sz="1600" b="1">
              <a:solidFill>
                <a:schemeClr val="tx1"/>
              </a:solidFill>
              <a:ea typeface="宋体" charset="-122"/>
            </a:endParaRPr>
          </a:p>
        </p:txBody>
      </p:sp>
      <p:sp>
        <p:nvSpPr>
          <p:cNvPr id="11" name="Oval 10"/>
          <p:cNvSpPr/>
          <p:nvPr/>
        </p:nvSpPr>
        <p:spPr>
          <a:xfrm>
            <a:off x="8442325" y="2522538"/>
            <a:ext cx="366713" cy="365125"/>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ltLang="zh-CN" sz="2400" b="1">
                <a:solidFill>
                  <a:schemeClr val="tx1"/>
                </a:solidFill>
                <a:ea typeface="宋体" charset="-122"/>
              </a:rPr>
              <a:t>v</a:t>
            </a:r>
            <a:endParaRPr lang="en-US" altLang="zh-CN" sz="1600" b="1">
              <a:solidFill>
                <a:schemeClr val="tx1"/>
              </a:solidFill>
              <a:ea typeface="宋体" charset="-122"/>
            </a:endParaRPr>
          </a:p>
        </p:txBody>
      </p:sp>
      <p:sp>
        <p:nvSpPr>
          <p:cNvPr id="12" name="Oval 11"/>
          <p:cNvSpPr/>
          <p:nvPr/>
        </p:nvSpPr>
        <p:spPr>
          <a:xfrm>
            <a:off x="7223125" y="1439863"/>
            <a:ext cx="366713" cy="366712"/>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13" name="Straight Connector 12"/>
          <p:cNvCxnSpPr>
            <a:stCxn id="10" idx="6"/>
            <a:endCxn id="11" idx="2"/>
          </p:cNvCxnSpPr>
          <p:nvPr/>
        </p:nvCxnSpPr>
        <p:spPr>
          <a:xfrm>
            <a:off x="6308725" y="2690813"/>
            <a:ext cx="2133600" cy="14287"/>
          </a:xfrm>
          <a:prstGeom prst="line">
            <a:avLst/>
          </a:prstGeom>
          <a:ln w="38100" cap="sq" cmpd="sng">
            <a:solidFill>
              <a:schemeClr val="accent3"/>
            </a:solidFill>
            <a:prstDash val="solid"/>
            <a:tailEnd type="arrow" w="sm" len="sm"/>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2" idx="5"/>
            <a:endCxn id="11" idx="0"/>
          </p:cNvCxnSpPr>
          <p:nvPr/>
        </p:nvCxnSpPr>
        <p:spPr>
          <a:xfrm rot="16200000" flipH="1">
            <a:off x="7696200" y="1592263"/>
            <a:ext cx="769938" cy="1090612"/>
          </a:xfrm>
          <a:prstGeom prst="line">
            <a:avLst/>
          </a:prstGeom>
          <a:ln w="38100" cap="sq">
            <a:solidFill>
              <a:schemeClr val="tx1">
                <a:lumMod val="50000"/>
                <a:lumOff val="50000"/>
              </a:schemeClr>
            </a:solidFill>
            <a:prstDash val="solid"/>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3"/>
            <a:endCxn id="10" idx="0"/>
          </p:cNvCxnSpPr>
          <p:nvPr/>
        </p:nvCxnSpPr>
        <p:spPr>
          <a:xfrm rot="5400000">
            <a:off x="6324600" y="1554163"/>
            <a:ext cx="754063" cy="1150937"/>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908925" y="1668463"/>
            <a:ext cx="287338"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17" name="TextBox 16"/>
          <p:cNvSpPr txBox="1"/>
          <p:nvPr/>
        </p:nvSpPr>
        <p:spPr>
          <a:xfrm>
            <a:off x="6537325" y="17446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38" name="Oval 37"/>
          <p:cNvSpPr/>
          <p:nvPr/>
        </p:nvSpPr>
        <p:spPr>
          <a:xfrm>
            <a:off x="7223125" y="2049463"/>
            <a:ext cx="366713" cy="366712"/>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40" name="Straight Connector 39"/>
          <p:cNvCxnSpPr>
            <a:stCxn id="38" idx="6"/>
            <a:endCxn id="11" idx="1"/>
          </p:cNvCxnSpPr>
          <p:nvPr/>
        </p:nvCxnSpPr>
        <p:spPr>
          <a:xfrm>
            <a:off x="7589838" y="2233613"/>
            <a:ext cx="906462" cy="342900"/>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0" idx="7"/>
            <a:endCxn id="38" idx="2"/>
          </p:cNvCxnSpPr>
          <p:nvPr/>
        </p:nvCxnSpPr>
        <p:spPr>
          <a:xfrm rot="5400000" flipH="1" flipV="1">
            <a:off x="6576219" y="1913732"/>
            <a:ext cx="327025" cy="966787"/>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908925" y="20494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43" name="TextBox 42"/>
          <p:cNvSpPr txBox="1"/>
          <p:nvPr/>
        </p:nvSpPr>
        <p:spPr>
          <a:xfrm>
            <a:off x="6537325" y="20494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51" name="Oval 50"/>
          <p:cNvSpPr/>
          <p:nvPr/>
        </p:nvSpPr>
        <p:spPr>
          <a:xfrm>
            <a:off x="7192963" y="2911475"/>
            <a:ext cx="366712" cy="365125"/>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52" name="Straight Connector 51"/>
          <p:cNvCxnSpPr>
            <a:stCxn id="51" idx="6"/>
            <a:endCxn id="11" idx="3"/>
          </p:cNvCxnSpPr>
          <p:nvPr/>
        </p:nvCxnSpPr>
        <p:spPr>
          <a:xfrm flipV="1">
            <a:off x="7559675" y="2835275"/>
            <a:ext cx="936625" cy="258763"/>
          </a:xfrm>
          <a:prstGeom prst="line">
            <a:avLst/>
          </a:prstGeom>
          <a:ln w="38100" cap="sq">
            <a:solidFill>
              <a:schemeClr val="tx1">
                <a:lumMod val="50000"/>
                <a:lumOff val="50000"/>
              </a:schemeClr>
            </a:solidFill>
            <a:prstDash val="solid"/>
            <a:headEnd type="none" w="sm" len="sm"/>
            <a:tailEnd type="arrow" w="sm" len="sm"/>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51" idx="2"/>
            <a:endCxn id="10" idx="5"/>
          </p:cNvCxnSpPr>
          <p:nvPr/>
        </p:nvCxnSpPr>
        <p:spPr>
          <a:xfrm rot="10800000">
            <a:off x="6256338" y="2819400"/>
            <a:ext cx="936625" cy="274638"/>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756525" y="2655888"/>
            <a:ext cx="287338" cy="460375"/>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55" name="TextBox 54"/>
          <p:cNvSpPr txBox="1"/>
          <p:nvPr/>
        </p:nvSpPr>
        <p:spPr>
          <a:xfrm>
            <a:off x="6765925" y="2655888"/>
            <a:ext cx="287338" cy="460375"/>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56" name="Oval 55"/>
          <p:cNvSpPr/>
          <p:nvPr/>
        </p:nvSpPr>
        <p:spPr>
          <a:xfrm>
            <a:off x="7192963" y="3521075"/>
            <a:ext cx="366712" cy="365125"/>
          </a:xfrm>
          <a:prstGeom prst="ellipse">
            <a:avLst/>
          </a:prstGeom>
          <a:noFill/>
          <a:ln w="38100" cmpd="sng">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zh-CN" sz="1600" b="1">
              <a:solidFill>
                <a:schemeClr val="tx1"/>
              </a:solidFill>
            </a:endParaRPr>
          </a:p>
        </p:txBody>
      </p:sp>
      <p:cxnSp>
        <p:nvCxnSpPr>
          <p:cNvPr id="57" name="Straight Connector 56"/>
          <p:cNvCxnSpPr>
            <a:stCxn id="56" idx="6"/>
            <a:endCxn id="11" idx="4"/>
          </p:cNvCxnSpPr>
          <p:nvPr/>
        </p:nvCxnSpPr>
        <p:spPr>
          <a:xfrm flipV="1">
            <a:off x="7559675" y="2887663"/>
            <a:ext cx="1066800" cy="815975"/>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10" idx="4"/>
            <a:endCxn id="56" idx="2"/>
          </p:cNvCxnSpPr>
          <p:nvPr/>
        </p:nvCxnSpPr>
        <p:spPr>
          <a:xfrm rot="16200000" flipH="1">
            <a:off x="6244431" y="2755107"/>
            <a:ext cx="830263" cy="1066800"/>
          </a:xfrm>
          <a:prstGeom prst="line">
            <a:avLst/>
          </a:prstGeom>
          <a:ln w="38100" cap="sq">
            <a:solidFill>
              <a:schemeClr val="tx1">
                <a:lumMod val="50000"/>
                <a:lumOff val="50000"/>
              </a:schemeClr>
            </a:solidFill>
            <a:prstDash val="solid"/>
            <a:headEnd type="arrow" w="sm" len="sm"/>
            <a:tailEnd type="none" w="sm" len="sm"/>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56525" y="3040063"/>
            <a:ext cx="347663"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60" name="TextBox 59"/>
          <p:cNvSpPr txBox="1"/>
          <p:nvPr/>
        </p:nvSpPr>
        <p:spPr>
          <a:xfrm>
            <a:off x="6461125" y="3192463"/>
            <a:ext cx="287338" cy="461962"/>
          </a:xfrm>
          <a:prstGeom prst="rect">
            <a:avLst/>
          </a:prstGeom>
          <a:noFill/>
        </p:spPr>
        <p:txBody>
          <a:bodyPr wrap="none">
            <a:spAutoFit/>
          </a:bodyPr>
          <a:lstStyle/>
          <a:p>
            <a:r>
              <a:rPr lang="en-US" altLang="zh-CN" sz="2400" b="1">
                <a:solidFill>
                  <a:srgbClr val="7F7F7F"/>
                </a:solidFill>
                <a:latin typeface="Corbel" pitchFamily="34" charset="0"/>
                <a:ea typeface="宋体" charset="-122"/>
              </a:rPr>
              <a:t>-</a:t>
            </a:r>
          </a:p>
        </p:txBody>
      </p:sp>
      <p:sp>
        <p:nvSpPr>
          <p:cNvPr id="27" name="日期占位符 26"/>
          <p:cNvSpPr>
            <a:spLocks noGrp="1"/>
          </p:cNvSpPr>
          <p:nvPr>
            <p:ph type="dt" sz="half" idx="10"/>
          </p:nvPr>
        </p:nvSpPr>
        <p:spPr/>
        <p:txBody>
          <a:bodyPr/>
          <a:lstStyle/>
          <a:p>
            <a:fld id="{4FC8C297-72D5-4D69-BC00-8BD4317ED068}" type="datetime1">
              <a:rPr lang="zh-CN" altLang="en-US" smtClean="0"/>
              <a:pPr/>
              <a:t>2018/5/16</a:t>
            </a:fld>
            <a:endParaRPr lang="zh-CN" altLang="en-US"/>
          </a:p>
        </p:txBody>
      </p:sp>
      <p:sp>
        <p:nvSpPr>
          <p:cNvPr id="28" name="灯片编号占位符 27"/>
          <p:cNvSpPr>
            <a:spLocks noGrp="1"/>
          </p:cNvSpPr>
          <p:nvPr>
            <p:ph type="sldNum" sz="quarter" idx="12"/>
          </p:nvPr>
        </p:nvSpPr>
        <p:spPr/>
        <p:txBody>
          <a:bodyPr/>
          <a:lstStyle/>
          <a:p>
            <a:fld id="{6B8C3EBF-BD46-41DF-818D-366A09B431BB}" type="slidenum">
              <a:rPr lang="zh-CN" altLang="en-US" smtClean="0"/>
              <a:pPr/>
              <a:t>88</a:t>
            </a:fld>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5302250" y="1371600"/>
            <a:ext cx="3841750" cy="5476875"/>
          </a:xfrm>
          <a:prstGeom prst="rect">
            <a:avLst/>
          </a:prstGeom>
          <a:noFill/>
          <a:ln w="9525">
            <a:noFill/>
            <a:miter lim="800000"/>
            <a:headEnd/>
            <a:tailEnd/>
          </a:ln>
        </p:spPr>
      </p:pic>
      <p:sp>
        <p:nvSpPr>
          <p:cNvPr id="2" name="Title 1"/>
          <p:cNvSpPr>
            <a:spLocks noGrp="1"/>
          </p:cNvSpPr>
          <p:nvPr>
            <p:ph type="title"/>
          </p:nvPr>
        </p:nvSpPr>
        <p:spPr/>
        <p:txBody>
          <a:bodyPr/>
          <a:lstStyle/>
          <a:p>
            <a:pPr fontAlgn="auto">
              <a:spcAft>
                <a:spcPts val="0"/>
              </a:spcAft>
              <a:defRPr/>
            </a:pPr>
            <a:r>
              <a:rPr lang="zh-CN" altLang="en-US" dirty="0" smtClean="0">
                <a:solidFill>
                  <a:srgbClr val="C00000"/>
                </a:solidFill>
              </a:rPr>
              <a:t>符号预测</a:t>
            </a:r>
            <a:r>
              <a:rPr lang="en-US" altLang="zh-CN" dirty="0" smtClean="0">
                <a:solidFill>
                  <a:schemeClr val="accent1">
                    <a:satMod val="150000"/>
                  </a:schemeClr>
                </a:solidFill>
              </a:rPr>
              <a:t>:</a:t>
            </a:r>
            <a:endParaRPr lang="en-US" dirty="0">
              <a:solidFill>
                <a:schemeClr val="accent1">
                  <a:satMod val="150000"/>
                </a:schemeClr>
              </a:solidFill>
            </a:endParaRPr>
          </a:p>
        </p:txBody>
      </p:sp>
      <p:sp>
        <p:nvSpPr>
          <p:cNvPr id="3" name="Content Placeholder 2"/>
          <p:cNvSpPr>
            <a:spLocks noGrp="1"/>
          </p:cNvSpPr>
          <p:nvPr>
            <p:ph idx="1"/>
          </p:nvPr>
        </p:nvSpPr>
        <p:spPr>
          <a:xfrm>
            <a:off x="228600" y="1524000"/>
            <a:ext cx="5334000" cy="5181600"/>
          </a:xfrm>
        </p:spPr>
        <p:txBody>
          <a:bodyPr>
            <a:normAutofit/>
          </a:bodyPr>
          <a:lstStyle/>
          <a:p>
            <a:pPr>
              <a:lnSpc>
                <a:spcPct val="80000"/>
              </a:lnSpc>
            </a:pPr>
            <a:r>
              <a:rPr lang="en-US" altLang="zh-CN" sz="3000" dirty="0" smtClean="0">
                <a:solidFill>
                  <a:srgbClr val="6BB76D"/>
                </a:solidFill>
                <a:ea typeface="宋体" charset="-122"/>
              </a:rPr>
              <a:t>Error rates:</a:t>
            </a:r>
          </a:p>
          <a:p>
            <a:pPr lvl="1">
              <a:lnSpc>
                <a:spcPct val="80000"/>
              </a:lnSpc>
            </a:pPr>
            <a:r>
              <a:rPr lang="en-US" altLang="zh-CN" sz="2600" dirty="0" err="1" smtClean="0">
                <a:ea typeface="宋体" charset="-122"/>
              </a:rPr>
              <a:t>Epinions</a:t>
            </a:r>
            <a:r>
              <a:rPr lang="en-US" altLang="zh-CN" sz="2600" dirty="0" smtClean="0">
                <a:ea typeface="宋体" charset="-122"/>
              </a:rPr>
              <a:t>: 6.5%</a:t>
            </a:r>
          </a:p>
          <a:p>
            <a:pPr lvl="1">
              <a:lnSpc>
                <a:spcPct val="80000"/>
              </a:lnSpc>
            </a:pPr>
            <a:r>
              <a:rPr lang="en-US" altLang="zh-CN" sz="2600" dirty="0" smtClean="0">
                <a:ea typeface="宋体" charset="-122"/>
              </a:rPr>
              <a:t>Slashdot: 6.6%</a:t>
            </a:r>
          </a:p>
          <a:p>
            <a:pPr lvl="1">
              <a:lnSpc>
                <a:spcPct val="80000"/>
              </a:lnSpc>
            </a:pPr>
            <a:r>
              <a:rPr lang="en-US" altLang="zh-CN" sz="2600" dirty="0" smtClean="0">
                <a:ea typeface="宋体" charset="-122"/>
              </a:rPr>
              <a:t>Wikipedia: 19%</a:t>
            </a:r>
          </a:p>
          <a:p>
            <a:pPr>
              <a:lnSpc>
                <a:spcPct val="80000"/>
              </a:lnSpc>
            </a:pPr>
            <a:endParaRPr lang="en-US" altLang="zh-CN" sz="3000" dirty="0" smtClean="0">
              <a:solidFill>
                <a:srgbClr val="E66C7D"/>
              </a:solidFill>
              <a:ea typeface="宋体" charset="-122"/>
            </a:endParaRPr>
          </a:p>
          <a:p>
            <a:pPr>
              <a:lnSpc>
                <a:spcPct val="80000"/>
              </a:lnSpc>
            </a:pPr>
            <a:r>
              <a:rPr lang="zh-CN" altLang="en-US" sz="3000" dirty="0" smtClean="0">
                <a:solidFill>
                  <a:srgbClr val="E66C7D"/>
                </a:solidFill>
                <a:ea typeface="宋体" charset="-122"/>
              </a:rPr>
              <a:t>符号可以从局部网络结构预测出</a:t>
            </a:r>
            <a:endParaRPr lang="en-US" altLang="zh-CN" sz="3000" dirty="0" smtClean="0">
              <a:solidFill>
                <a:srgbClr val="E66C7D"/>
              </a:solidFill>
              <a:ea typeface="宋体" charset="-122"/>
            </a:endParaRPr>
          </a:p>
          <a:p>
            <a:pPr lvl="1">
              <a:lnSpc>
                <a:spcPct val="80000"/>
              </a:lnSpc>
            </a:pPr>
            <a:r>
              <a:rPr lang="en-US" altLang="zh-CN" sz="2600" dirty="0" smtClean="0">
                <a:ea typeface="宋体" charset="-122"/>
              </a:rPr>
              <a:t>Trust propagation model of </a:t>
            </a:r>
            <a:r>
              <a:rPr lang="en-US" altLang="zh-CN" sz="2600" dirty="0" smtClean="0">
                <a:solidFill>
                  <a:srgbClr val="7F7F7F"/>
                </a:solidFill>
                <a:ea typeface="宋体" charset="-122"/>
              </a:rPr>
              <a:t>[</a:t>
            </a:r>
            <a:r>
              <a:rPr lang="en-US" altLang="zh-CN" sz="2600" dirty="0" err="1" smtClean="0">
                <a:solidFill>
                  <a:srgbClr val="7F7F7F"/>
                </a:solidFill>
                <a:ea typeface="宋体" charset="-122"/>
              </a:rPr>
              <a:t>Guha</a:t>
            </a:r>
            <a:r>
              <a:rPr lang="en-US" altLang="zh-CN" sz="2600" dirty="0" smtClean="0">
                <a:solidFill>
                  <a:srgbClr val="7F7F7F"/>
                </a:solidFill>
                <a:ea typeface="宋体" charset="-122"/>
              </a:rPr>
              <a:t> et al. ‘04] </a:t>
            </a:r>
            <a:r>
              <a:rPr lang="en-US" altLang="zh-CN" sz="2600" dirty="0" smtClean="0">
                <a:ea typeface="宋体" charset="-122"/>
              </a:rPr>
              <a:t>has 14% error on </a:t>
            </a:r>
            <a:r>
              <a:rPr lang="en-US" altLang="zh-CN" sz="2600" dirty="0" err="1" smtClean="0">
                <a:ea typeface="宋体" charset="-122"/>
              </a:rPr>
              <a:t>Epinions</a:t>
            </a:r>
            <a:endParaRPr lang="en-US" altLang="zh-CN" sz="2600" dirty="0" smtClean="0">
              <a:ea typeface="宋体" charset="-122"/>
            </a:endParaRPr>
          </a:p>
          <a:p>
            <a:pPr>
              <a:lnSpc>
                <a:spcPct val="80000"/>
              </a:lnSpc>
            </a:pPr>
            <a:endParaRPr lang="en-US" altLang="zh-CN" sz="3000" dirty="0" smtClean="0">
              <a:ea typeface="宋体" charset="-122"/>
            </a:endParaRPr>
          </a:p>
        </p:txBody>
      </p:sp>
      <p:sp>
        <p:nvSpPr>
          <p:cNvPr id="5" name="Slide Number Placeholder 4"/>
          <p:cNvSpPr>
            <a:spLocks noGrp="1"/>
          </p:cNvSpPr>
          <p:nvPr>
            <p:ph type="sldNum" sz="quarter" idx="12"/>
          </p:nvPr>
        </p:nvSpPr>
        <p:spPr/>
        <p:txBody>
          <a:bodyPr/>
          <a:lstStyle/>
          <a:p>
            <a:fld id="{FDD9089C-F19C-4381-9D59-8F2E412DE72F}" type="slidenum">
              <a:rPr lang="en-US" altLang="zh-CN"/>
              <a:pPr/>
              <a:t>89</a:t>
            </a:fld>
            <a:endParaRPr lang="en-US" altLang="zh-CN"/>
          </a:p>
        </p:txBody>
      </p:sp>
      <p:sp>
        <p:nvSpPr>
          <p:cNvPr id="15366" name="TextBox 11"/>
          <p:cNvSpPr txBox="1">
            <a:spLocks noChangeArrowheads="1"/>
          </p:cNvSpPr>
          <p:nvPr/>
        </p:nvSpPr>
        <p:spPr bwMode="auto">
          <a:xfrm>
            <a:off x="5980113" y="1436688"/>
            <a:ext cx="752475" cy="461962"/>
          </a:xfrm>
          <a:prstGeom prst="rect">
            <a:avLst/>
          </a:prstGeom>
          <a:solidFill>
            <a:schemeClr val="bg1"/>
          </a:solidFill>
          <a:ln w="9525">
            <a:noFill/>
            <a:miter lim="800000"/>
            <a:headEnd/>
            <a:tailEnd/>
          </a:ln>
        </p:spPr>
        <p:txBody>
          <a:bodyPr wrap="none">
            <a:spAutoFit/>
          </a:bodyPr>
          <a:lstStyle/>
          <a:p>
            <a:r>
              <a:rPr lang="en-US" altLang="zh-CN" sz="2400">
                <a:latin typeface="Corbel" pitchFamily="34" charset="0"/>
                <a:ea typeface="宋体" charset="-122"/>
              </a:rPr>
              <a:t>Epin</a:t>
            </a:r>
          </a:p>
        </p:txBody>
      </p:sp>
      <p:sp>
        <p:nvSpPr>
          <p:cNvPr id="15367" name="TextBox 12"/>
          <p:cNvSpPr txBox="1">
            <a:spLocks noChangeArrowheads="1"/>
          </p:cNvSpPr>
          <p:nvPr/>
        </p:nvSpPr>
        <p:spPr bwMode="auto">
          <a:xfrm>
            <a:off x="5981700" y="3119438"/>
            <a:ext cx="866775" cy="461962"/>
          </a:xfrm>
          <a:prstGeom prst="rect">
            <a:avLst/>
          </a:prstGeom>
          <a:solidFill>
            <a:schemeClr val="bg1"/>
          </a:solidFill>
          <a:ln w="9525">
            <a:noFill/>
            <a:miter lim="800000"/>
            <a:headEnd/>
            <a:tailEnd/>
          </a:ln>
        </p:spPr>
        <p:txBody>
          <a:bodyPr wrap="none">
            <a:spAutoFit/>
          </a:bodyPr>
          <a:lstStyle/>
          <a:p>
            <a:r>
              <a:rPr lang="en-US" altLang="zh-CN" sz="2400">
                <a:latin typeface="Corbel" pitchFamily="34" charset="0"/>
                <a:ea typeface="宋体" charset="-122"/>
              </a:rPr>
              <a:t>Slash</a:t>
            </a:r>
          </a:p>
        </p:txBody>
      </p:sp>
      <p:sp>
        <p:nvSpPr>
          <p:cNvPr id="15368" name="TextBox 13"/>
          <p:cNvSpPr txBox="1">
            <a:spLocks noChangeArrowheads="1"/>
          </p:cNvSpPr>
          <p:nvPr/>
        </p:nvSpPr>
        <p:spPr bwMode="auto">
          <a:xfrm>
            <a:off x="5981700" y="4724400"/>
            <a:ext cx="749300" cy="461963"/>
          </a:xfrm>
          <a:prstGeom prst="rect">
            <a:avLst/>
          </a:prstGeom>
          <a:solidFill>
            <a:schemeClr val="bg1"/>
          </a:solidFill>
          <a:ln w="9525">
            <a:noFill/>
            <a:miter lim="800000"/>
            <a:headEnd/>
            <a:tailEnd/>
          </a:ln>
        </p:spPr>
        <p:txBody>
          <a:bodyPr wrap="none">
            <a:spAutoFit/>
          </a:bodyPr>
          <a:lstStyle/>
          <a:p>
            <a:r>
              <a:rPr lang="en-US" altLang="zh-CN" sz="2400">
                <a:latin typeface="Corbel" pitchFamily="34" charset="0"/>
                <a:ea typeface="宋体" charset="-122"/>
              </a:rPr>
              <a:t>Wiki</a:t>
            </a:r>
          </a:p>
        </p:txBody>
      </p:sp>
      <p:sp>
        <p:nvSpPr>
          <p:cNvPr id="9" name="日期占位符 8"/>
          <p:cNvSpPr>
            <a:spLocks noGrp="1"/>
          </p:cNvSpPr>
          <p:nvPr>
            <p:ph type="dt" sz="half" idx="10"/>
          </p:nvPr>
        </p:nvSpPr>
        <p:spPr/>
        <p:txBody>
          <a:bodyPr/>
          <a:lstStyle/>
          <a:p>
            <a:fld id="{B161E36F-5486-4A9C-BE7A-C246CBE22DF8}" type="datetime1">
              <a:rPr lang="zh-CN" altLang="en-US" smtClean="0"/>
              <a:pPr/>
              <a:t>2018/5/16</a:t>
            </a:fld>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a:bodyPr>
          <a:lstStyle/>
          <a:p>
            <a:r>
              <a:rPr lang="zh-CN" altLang="en-US" dirty="0" smtClean="0"/>
              <a:t>搜索引擎和推荐系统的产生为解决“信息过载”问题提供了非常重要的技术手段。</a:t>
            </a:r>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9</a:t>
            </a:fld>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社会推荐</a:t>
            </a:r>
            <a:r>
              <a:rPr lang="en-US" altLang="zh-CN" dirty="0" smtClean="0"/>
              <a:t>:</a:t>
            </a:r>
            <a:r>
              <a:rPr lang="zh-CN" altLang="en-US" dirty="0" smtClean="0"/>
              <a:t> 总结</a:t>
            </a:r>
            <a:endParaRPr lang="zh-CN" altLang="en-US" dirty="0"/>
          </a:p>
        </p:txBody>
      </p:sp>
      <p:sp>
        <p:nvSpPr>
          <p:cNvPr id="3" name="内容占位符 2"/>
          <p:cNvSpPr>
            <a:spLocks noGrp="1"/>
          </p:cNvSpPr>
          <p:nvPr>
            <p:ph idx="1"/>
          </p:nvPr>
        </p:nvSpPr>
        <p:spPr/>
        <p:txBody>
          <a:bodyPr/>
          <a:lstStyle/>
          <a:p>
            <a:pPr marL="457200" lvl="0" indent="-457200" defTabSz="914400">
              <a:lnSpc>
                <a:spcPts val="3600"/>
              </a:lnSpc>
              <a:buAutoNum type="arabicPeriod"/>
              <a:tabLst>
                <a:tab pos="25400" algn="l"/>
              </a:tabLst>
              <a:defRPr/>
            </a:pPr>
            <a:r>
              <a:rPr lang="zh-CN" altLang="en-US" sz="2400" dirty="0" smtClean="0">
                <a:solidFill>
                  <a:srgbClr val="000000"/>
                </a:solidFill>
              </a:rPr>
              <a:t>预测链接是否存在</a:t>
            </a:r>
            <a:r>
              <a:rPr lang="en-US" altLang="zh-CN" sz="2400" dirty="0" smtClean="0">
                <a:solidFill>
                  <a:srgbClr val="000000"/>
                </a:solidFill>
              </a:rPr>
              <a:t>(</a:t>
            </a:r>
            <a:r>
              <a:rPr lang="zh-CN" altLang="en-US" sz="2400" dirty="0" smtClean="0">
                <a:solidFill>
                  <a:srgbClr val="000000"/>
                </a:solidFill>
              </a:rPr>
              <a:t>符号</a:t>
            </a:r>
            <a:r>
              <a:rPr lang="en-US" altLang="zh-CN" sz="2400" dirty="0" smtClean="0">
                <a:solidFill>
                  <a:srgbClr val="000000"/>
                </a:solidFill>
              </a:rPr>
              <a:t>\</a:t>
            </a:r>
            <a:r>
              <a:rPr lang="zh-CN" altLang="en-US" sz="2400" dirty="0" smtClean="0">
                <a:solidFill>
                  <a:srgbClr val="000000"/>
                </a:solidFill>
              </a:rPr>
              <a:t>强度</a:t>
            </a:r>
            <a:r>
              <a:rPr lang="en-US" altLang="zh-CN" sz="2400" dirty="0" smtClean="0">
                <a:solidFill>
                  <a:srgbClr val="000000"/>
                </a:solidFill>
              </a:rPr>
              <a:t>\</a:t>
            </a:r>
            <a:r>
              <a:rPr lang="zh-CN" altLang="en-US" sz="2400" dirty="0" smtClean="0">
                <a:solidFill>
                  <a:srgbClr val="000000"/>
                </a:solidFill>
              </a:rPr>
              <a:t>类型</a:t>
            </a:r>
            <a:r>
              <a:rPr lang="en-US" altLang="zh-CN" sz="2400" dirty="0" smtClean="0">
                <a:solidFill>
                  <a:srgbClr val="000000"/>
                </a:solidFill>
              </a:rPr>
              <a:t>\</a:t>
            </a:r>
            <a:r>
              <a:rPr lang="zh-CN" altLang="en-US" sz="2400" dirty="0" smtClean="0">
                <a:solidFill>
                  <a:srgbClr val="000000"/>
                </a:solidFill>
              </a:rPr>
              <a:t>建立时间</a:t>
            </a:r>
            <a:r>
              <a:rPr lang="en-US" altLang="zh-CN" sz="2400" dirty="0" smtClean="0">
                <a:solidFill>
                  <a:srgbClr val="000000"/>
                </a:solidFill>
              </a:rPr>
              <a:t>)</a:t>
            </a:r>
            <a:r>
              <a:rPr lang="zh-CN" altLang="en-US" sz="2400" dirty="0" smtClean="0">
                <a:solidFill>
                  <a:srgbClr val="000000"/>
                </a:solidFill>
              </a:rPr>
              <a:t>等的深层机   理比较复杂</a:t>
            </a:r>
            <a:r>
              <a:rPr lang="en-US" altLang="zh-CN" sz="2400" dirty="0" smtClean="0">
                <a:solidFill>
                  <a:srgbClr val="000000"/>
                </a:solidFill>
              </a:rPr>
              <a:t>,</a:t>
            </a:r>
            <a:r>
              <a:rPr lang="zh-CN" altLang="en-US" sz="2400" dirty="0" smtClean="0">
                <a:solidFill>
                  <a:srgbClr val="000000"/>
                </a:solidFill>
              </a:rPr>
              <a:t>需要考虑社会学</a:t>
            </a:r>
            <a:r>
              <a:rPr lang="en-US" altLang="zh-CN" sz="2400" dirty="0" smtClean="0">
                <a:solidFill>
                  <a:srgbClr val="000000"/>
                </a:solidFill>
              </a:rPr>
              <a:t>\</a:t>
            </a:r>
            <a:r>
              <a:rPr lang="zh-CN" altLang="en-US" sz="2400" dirty="0" smtClean="0">
                <a:solidFill>
                  <a:srgbClr val="000000"/>
                </a:solidFill>
              </a:rPr>
              <a:t>心理学</a:t>
            </a:r>
            <a:r>
              <a:rPr lang="en-US" altLang="zh-CN" sz="2400" dirty="0" smtClean="0">
                <a:solidFill>
                  <a:srgbClr val="000000"/>
                </a:solidFill>
              </a:rPr>
              <a:t>\</a:t>
            </a:r>
            <a:r>
              <a:rPr lang="zh-CN" altLang="en-US" sz="2400" dirty="0" smtClean="0">
                <a:solidFill>
                  <a:srgbClr val="000000"/>
                </a:solidFill>
              </a:rPr>
              <a:t>经济学等诸多因素</a:t>
            </a:r>
            <a:endParaRPr lang="en-US" altLang="zh-CN" sz="2400" dirty="0" smtClean="0">
              <a:solidFill>
                <a:srgbClr val="000000"/>
              </a:solidFill>
            </a:endParaRPr>
          </a:p>
          <a:p>
            <a:pPr marL="457200" lvl="0" indent="-457200" defTabSz="914400">
              <a:lnSpc>
                <a:spcPts val="3600"/>
              </a:lnSpc>
              <a:buAutoNum type="arabicPeriod"/>
              <a:tabLst>
                <a:tab pos="25400" algn="l"/>
              </a:tabLst>
              <a:defRPr/>
            </a:pPr>
            <a:endParaRPr lang="en-US" altLang="zh-CN" sz="2400" dirty="0" smtClean="0">
              <a:solidFill>
                <a:srgbClr val="000000"/>
              </a:solidFill>
            </a:endParaRPr>
          </a:p>
          <a:p>
            <a:pPr marL="457200" lvl="0" indent="-457200" defTabSz="914400">
              <a:lnSpc>
                <a:spcPts val="3600"/>
              </a:lnSpc>
              <a:buAutoNum type="arabicPeriod"/>
              <a:tabLst>
                <a:tab pos="25400" algn="l"/>
              </a:tabLst>
              <a:defRPr/>
            </a:pPr>
            <a:r>
              <a:rPr lang="zh-CN" altLang="en-US" sz="2400" dirty="0" smtClean="0">
                <a:solidFill>
                  <a:srgbClr val="000000"/>
                </a:solidFill>
              </a:rPr>
              <a:t>如何利用社区进行协同推荐值得关注</a:t>
            </a:r>
            <a:endParaRPr lang="en-US" altLang="zh-CN" sz="2400" dirty="0" smtClean="0">
              <a:solidFill>
                <a:srgbClr val="000000"/>
              </a:solidFill>
            </a:endParaRPr>
          </a:p>
          <a:p>
            <a:pPr marL="457200" lvl="0" indent="-457200" defTabSz="914400">
              <a:lnSpc>
                <a:spcPts val="3600"/>
              </a:lnSpc>
              <a:buAutoNum type="arabicPeriod"/>
              <a:tabLst>
                <a:tab pos="25400" algn="l"/>
              </a:tabLst>
              <a:defRPr/>
            </a:pPr>
            <a:endParaRPr lang="en-US" altLang="zh-CN" sz="2400" dirty="0" smtClean="0">
              <a:solidFill>
                <a:srgbClr val="000000"/>
              </a:solidFill>
            </a:endParaRPr>
          </a:p>
          <a:p>
            <a:pPr marL="457200" lvl="0" indent="-457200" defTabSz="914400">
              <a:lnSpc>
                <a:spcPts val="3600"/>
              </a:lnSpc>
              <a:buAutoNum type="arabicPeriod"/>
              <a:tabLst>
                <a:tab pos="25400" algn="l"/>
              </a:tabLst>
              <a:defRPr/>
            </a:pPr>
            <a:r>
              <a:rPr lang="zh-CN" altLang="en-US" sz="2400" dirty="0" smtClean="0">
                <a:solidFill>
                  <a:srgbClr val="000000"/>
                </a:solidFill>
              </a:rPr>
              <a:t>如何驱动真实的应用</a:t>
            </a:r>
            <a:r>
              <a:rPr lang="en-US" altLang="zh-CN" sz="2400" dirty="0" smtClean="0">
                <a:solidFill>
                  <a:srgbClr val="000000"/>
                </a:solidFill>
              </a:rPr>
              <a:t>,</a:t>
            </a:r>
            <a:r>
              <a:rPr lang="zh-CN" altLang="en-US" sz="2400" dirty="0" smtClean="0">
                <a:solidFill>
                  <a:srgbClr val="000000"/>
                </a:solidFill>
              </a:rPr>
              <a:t>如工作</a:t>
            </a:r>
            <a:r>
              <a:rPr lang="zh-CN" altLang="en-US" sz="2400" smtClean="0">
                <a:solidFill>
                  <a:srgbClr val="000000"/>
                </a:solidFill>
              </a:rPr>
              <a:t>推荐等</a:t>
            </a:r>
            <a:endParaRPr lang="en-US" altLang="zh-CN" sz="2400" dirty="0" smtClean="0">
              <a:solidFill>
                <a:srgbClr val="000000"/>
              </a:solidFill>
            </a:endParaRPr>
          </a:p>
          <a:p>
            <a:endParaRPr lang="zh-CN" altLang="en-US" dirty="0"/>
          </a:p>
        </p:txBody>
      </p:sp>
      <p:sp>
        <p:nvSpPr>
          <p:cNvPr id="4" name="日期占位符 3"/>
          <p:cNvSpPr>
            <a:spLocks noGrp="1"/>
          </p:cNvSpPr>
          <p:nvPr>
            <p:ph type="dt" sz="half" idx="10"/>
          </p:nvPr>
        </p:nvSpPr>
        <p:spPr/>
        <p:txBody>
          <a:bodyPr/>
          <a:lstStyle/>
          <a:p>
            <a:fld id="{79DC85F2-6979-48A3-8E30-76CFD11A4D4A}" type="datetime1">
              <a:rPr lang="zh-CN" altLang="en-US" smtClean="0"/>
              <a:pPr/>
              <a:t>2018/5/16</a:t>
            </a:fld>
            <a:endParaRPr lang="zh-CN" altLang="en-US"/>
          </a:p>
        </p:txBody>
      </p:sp>
      <p:sp>
        <p:nvSpPr>
          <p:cNvPr id="5" name="灯片编号占位符 4"/>
          <p:cNvSpPr>
            <a:spLocks noGrp="1"/>
          </p:cNvSpPr>
          <p:nvPr>
            <p:ph type="sldNum" sz="quarter" idx="12"/>
          </p:nvPr>
        </p:nvSpPr>
        <p:spPr/>
        <p:txBody>
          <a:bodyPr/>
          <a:lstStyle/>
          <a:p>
            <a:fld id="{6B8C3EBF-BD46-41DF-818D-366A09B431BB}" type="slidenum">
              <a:rPr lang="zh-CN" altLang="en-US" smtClean="0"/>
              <a:pPr/>
              <a:t>90</a:t>
            </a:fld>
            <a:endParaRPr lang="zh-CN"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840965" y="1683572"/>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B4111B"/>
          </a:solidFill>
          <a:ln w="12700" cap="flat" cmpd="sng" algn="ctr">
            <a:solidFill>
              <a:srgbClr val="000000">
                <a:alpha val="0"/>
              </a:srgb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58" tIns="41029" rIns="82058" bIns="41029" rtlCol="0" anchor="ctr"/>
          <a:lstStyle/>
          <a:p>
            <a:pPr algn="ctr"/>
            <a:endParaRPr lang="zh-CN" altLang="en-US"/>
          </a:p>
        </p:txBody>
      </p:sp>
      <p:sp>
        <p:nvSpPr>
          <p:cNvPr id="3" name="任意多边形 2"/>
          <p:cNvSpPr/>
          <p:nvPr/>
        </p:nvSpPr>
        <p:spPr>
          <a:xfrm>
            <a:off x="840965" y="1683572"/>
            <a:ext cx="7463451" cy="110267"/>
          </a:xfrm>
          <a:custGeom>
            <a:avLst/>
            <a:gdLst/>
            <a:ahLst/>
            <a:cxnLst/>
            <a:rect l="0" t="0" r="0" b="0"/>
            <a:pathLst>
              <a:path w="8209796" h="124969">
                <a:moveTo>
                  <a:pt x="21336" y="0"/>
                </a:moveTo>
                <a:cubicBezTo>
                  <a:pt x="9144" y="0"/>
                  <a:pt x="0" y="9144"/>
                  <a:pt x="0" y="21335"/>
                </a:cubicBezTo>
                <a:lnTo>
                  <a:pt x="0" y="105156"/>
                </a:lnTo>
                <a:cubicBezTo>
                  <a:pt x="0" y="115824"/>
                  <a:pt x="9144" y="124968"/>
                  <a:pt x="21336" y="124968"/>
                </a:cubicBezTo>
                <a:lnTo>
                  <a:pt x="8188458" y="124968"/>
                </a:lnTo>
                <a:cubicBezTo>
                  <a:pt x="8200650" y="124968"/>
                  <a:pt x="8209795" y="115824"/>
                  <a:pt x="8209795" y="105156"/>
                </a:cubicBezTo>
                <a:lnTo>
                  <a:pt x="8209795" y="21335"/>
                </a:lnTo>
                <a:cubicBezTo>
                  <a:pt x="8209795" y="9144"/>
                  <a:pt x="8200650" y="0"/>
                  <a:pt x="8188458" y="0"/>
                </a:cubicBezTo>
                <a:close/>
              </a:path>
            </a:pathLst>
          </a:custGeom>
          <a:solidFill>
            <a:srgbClr val="000000">
              <a:alpha val="0"/>
            </a:srgbClr>
          </a:solidFill>
          <a:ln w="25400" cap="flat" cmpd="sng" algn="ctr">
            <a:solidFill>
              <a:srgbClr val="B4111B"/>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82058" tIns="41029" rIns="82058" bIns="41029" rtlCol="0" anchor="ctr"/>
          <a:lstStyle/>
          <a:p>
            <a:pPr algn="ctr"/>
            <a:endParaRPr lang="zh-CN" altLang="en-US"/>
          </a:p>
        </p:txBody>
      </p:sp>
      <p:sp>
        <p:nvSpPr>
          <p:cNvPr id="7" name="TextBox 6"/>
          <p:cNvSpPr txBox="1"/>
          <p:nvPr/>
        </p:nvSpPr>
        <p:spPr>
          <a:xfrm>
            <a:off x="1486592" y="3094549"/>
            <a:ext cx="5338193" cy="1077218"/>
          </a:xfrm>
          <a:prstGeom prst="rect">
            <a:avLst/>
          </a:prstGeom>
          <a:noFill/>
        </p:spPr>
        <p:txBody>
          <a:bodyPr vert="horz" wrap="none" lIns="0" tIns="0" rIns="0" bIns="0" rtlCol="0">
            <a:spAutoFit/>
          </a:bodyPr>
          <a:lstStyle/>
          <a:p>
            <a:pPr>
              <a:lnSpc>
                <a:spcPts val="8359"/>
              </a:lnSpc>
            </a:pPr>
            <a:r>
              <a:rPr lang="en-US" altLang="zh-CN" sz="7900" dirty="0" smtClean="0">
                <a:solidFill>
                  <a:srgbClr val="C00000"/>
                </a:solidFill>
                <a:latin typeface="微软雅黑"/>
              </a:rPr>
              <a:t>Thank You!</a:t>
            </a:r>
            <a:endParaRPr lang="zh-CN" altLang="en-US" sz="7900" dirty="0">
              <a:solidFill>
                <a:srgbClr val="C00000"/>
              </a:solidFill>
              <a:latin typeface="微软雅黑"/>
            </a:endParaRPr>
          </a:p>
        </p:txBody>
      </p:sp>
      <p:sp>
        <p:nvSpPr>
          <p:cNvPr id="5" name="日期占位符 4"/>
          <p:cNvSpPr>
            <a:spLocks noGrp="1"/>
          </p:cNvSpPr>
          <p:nvPr>
            <p:ph type="dt" sz="half" idx="10"/>
          </p:nvPr>
        </p:nvSpPr>
        <p:spPr/>
        <p:txBody>
          <a:bodyPr/>
          <a:lstStyle/>
          <a:p>
            <a:fld id="{7D47FE76-50BA-4799-ACF8-B834E7528CC2}" type="datetime1">
              <a:rPr lang="zh-CN" altLang="en-US" smtClean="0"/>
              <a:pPr/>
              <a:t>2018/5/16</a:t>
            </a:fld>
            <a:endParaRPr lang="zh-CN" altLang="en-US"/>
          </a:p>
        </p:txBody>
      </p:sp>
      <p:sp>
        <p:nvSpPr>
          <p:cNvPr id="6" name="灯片编号占位符 5"/>
          <p:cNvSpPr>
            <a:spLocks noGrp="1"/>
          </p:cNvSpPr>
          <p:nvPr>
            <p:ph type="sldNum" sz="quarter" idx="12"/>
          </p:nvPr>
        </p:nvSpPr>
        <p:spPr/>
        <p:txBody>
          <a:bodyPr/>
          <a:lstStyle/>
          <a:p>
            <a:fld id="{6B8C3EBF-BD46-41DF-818D-366A09B431BB}" type="slidenum">
              <a:rPr lang="zh-CN" altLang="en-US" smtClean="0"/>
              <a:pPr/>
              <a:t>91</a:t>
            </a:fld>
            <a:endParaRPr lang="zh-CN" alt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4|11.7"/>
</p:tagLst>
</file>

<file path=ppt/tags/tag2.xml><?xml version="1.0" encoding="utf-8"?>
<p:tagLst xmlns:a="http://schemas.openxmlformats.org/drawingml/2006/main" xmlns:r="http://schemas.openxmlformats.org/officeDocument/2006/relationships" xmlns:p="http://schemas.openxmlformats.org/presentationml/2006/main">
  <p:tag name="TIMING" val="|1.1|9.2|1.2|0.8|33.5"/>
</p:tagLst>
</file>

<file path=ppt/tags/tag3.xml><?xml version="1.0" encoding="utf-8"?>
<p:tagLst xmlns:a="http://schemas.openxmlformats.org/drawingml/2006/main" xmlns:r="http://schemas.openxmlformats.org/officeDocument/2006/relationships" xmlns:p="http://schemas.openxmlformats.org/presentationml/2006/main">
  <p:tag name="TIMING" val="|66.5"/>
</p:tagLst>
</file>

<file path=ppt/theme/theme1.xml><?xml version="1.0" encoding="utf-8"?>
<a:theme xmlns:a="http://schemas.openxmlformats.org/drawingml/2006/main" name="主题2">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木色弧线键盘背景PPT模板">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木色弧线键盘背景PPT模板 1">
        <a:dk1>
          <a:srgbClr val="000000"/>
        </a:dk1>
        <a:lt1>
          <a:srgbClr val="FFFFFF"/>
        </a:lt1>
        <a:dk2>
          <a:srgbClr val="4A2A28"/>
        </a:dk2>
        <a:lt2>
          <a:srgbClr val="BAB7AA"/>
        </a:lt2>
        <a:accent1>
          <a:srgbClr val="CBB61D"/>
        </a:accent1>
        <a:accent2>
          <a:srgbClr val="6CA5D8"/>
        </a:accent2>
        <a:accent3>
          <a:srgbClr val="FFFFFF"/>
        </a:accent3>
        <a:accent4>
          <a:srgbClr val="000000"/>
        </a:accent4>
        <a:accent5>
          <a:srgbClr val="E2D7AB"/>
        </a:accent5>
        <a:accent6>
          <a:srgbClr val="6195C4"/>
        </a:accent6>
        <a:hlink>
          <a:srgbClr val="587E50"/>
        </a:hlink>
        <a:folHlink>
          <a:srgbClr val="A45134"/>
        </a:folHlink>
      </a:clrScheme>
      <a:clrMap bg1="lt1" tx1="dk1" bg2="lt2" tx2="dk2" accent1="accent1" accent2="accent2" accent3="accent3" accent4="accent4" accent5="accent5" accent6="accent6" hlink="hlink" folHlink="folHlink"/>
    </a:extraClrScheme>
    <a:extraClrScheme>
      <a:clrScheme name="木色弧线键盘背景PPT模板 2">
        <a:dk1>
          <a:srgbClr val="000000"/>
        </a:dk1>
        <a:lt1>
          <a:srgbClr val="FFFFFF"/>
        </a:lt1>
        <a:dk2>
          <a:srgbClr val="603634"/>
        </a:dk2>
        <a:lt2>
          <a:srgbClr val="DDDDDD"/>
        </a:lt2>
        <a:accent1>
          <a:srgbClr val="A4A49C"/>
        </a:accent1>
        <a:accent2>
          <a:srgbClr val="7A95CA"/>
        </a:accent2>
        <a:accent3>
          <a:srgbClr val="FFFFFF"/>
        </a:accent3>
        <a:accent4>
          <a:srgbClr val="000000"/>
        </a:accent4>
        <a:accent5>
          <a:srgbClr val="CFCFCB"/>
        </a:accent5>
        <a:accent6>
          <a:srgbClr val="6E87B7"/>
        </a:accent6>
        <a:hlink>
          <a:srgbClr val="467288"/>
        </a:hlink>
        <a:folHlink>
          <a:srgbClr val="7050A4"/>
        </a:folHlink>
      </a:clrScheme>
      <a:clrMap bg1="lt1" tx1="dk1" bg2="lt2" tx2="dk2" accent1="accent1" accent2="accent2" accent3="accent3" accent4="accent4" accent5="accent5" accent6="accent6" hlink="hlink" folHlink="folHlink"/>
    </a:extraClrScheme>
    <a:extraClrScheme>
      <a:clrScheme name="木色弧线键盘背景PPT模板 3">
        <a:dk1>
          <a:srgbClr val="000000"/>
        </a:dk1>
        <a:lt1>
          <a:srgbClr val="FFFFFF"/>
        </a:lt1>
        <a:dk2>
          <a:srgbClr val="16307A"/>
        </a:dk2>
        <a:lt2>
          <a:srgbClr val="DDDDDD"/>
        </a:lt2>
        <a:accent1>
          <a:srgbClr val="407BD2"/>
        </a:accent1>
        <a:accent2>
          <a:srgbClr val="876ED6"/>
        </a:accent2>
        <a:accent3>
          <a:srgbClr val="FFFFFF"/>
        </a:accent3>
        <a:accent4>
          <a:srgbClr val="000000"/>
        </a:accent4>
        <a:accent5>
          <a:srgbClr val="AFBFE5"/>
        </a:accent5>
        <a:accent6>
          <a:srgbClr val="7A63C2"/>
        </a:accent6>
        <a:hlink>
          <a:srgbClr val="A82626"/>
        </a:hlink>
        <a:folHlink>
          <a:srgbClr val="106B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7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8643</TotalTime>
  <Words>2988</Words>
  <Application>Microsoft Office PowerPoint</Application>
  <PresentationFormat>全屏显示(4:3)</PresentationFormat>
  <Paragraphs>1114</Paragraphs>
  <Slides>91</Slides>
  <Notes>7</Notes>
  <HiddenSlides>0</HiddenSlides>
  <MMClips>0</MMClips>
  <ScaleCrop>false</ScaleCrop>
  <HeadingPairs>
    <vt:vector size="4" baseType="variant">
      <vt:variant>
        <vt:lpstr>主题</vt:lpstr>
      </vt:variant>
      <vt:variant>
        <vt:i4>4</vt:i4>
      </vt:variant>
      <vt:variant>
        <vt:lpstr>幻灯片标题</vt:lpstr>
      </vt:variant>
      <vt:variant>
        <vt:i4>91</vt:i4>
      </vt:variant>
    </vt:vector>
  </HeadingPairs>
  <TitlesOfParts>
    <vt:vector size="95" baseType="lpstr">
      <vt:lpstr>主题2</vt:lpstr>
      <vt:lpstr>Office 主题</vt:lpstr>
      <vt:lpstr>17_habv</vt:lpstr>
      <vt:lpstr>1_Office 主题</vt:lpstr>
      <vt:lpstr>社会推荐</vt:lpstr>
      <vt:lpstr>推荐系统与互联网</vt:lpstr>
      <vt:lpstr>幻灯片 3</vt:lpstr>
      <vt:lpstr>        2012.12 Active SN </vt:lpstr>
      <vt:lpstr>信息过载</vt:lpstr>
      <vt:lpstr>Data Overload</vt:lpstr>
      <vt:lpstr>幻灯片 7</vt:lpstr>
      <vt:lpstr>幻灯片 8</vt:lpstr>
      <vt:lpstr>幻灯片 9</vt:lpstr>
      <vt:lpstr>解决信息过载：搜索引擎</vt:lpstr>
      <vt:lpstr>解决信息过载：推荐系统</vt:lpstr>
      <vt:lpstr>幻灯片 12</vt:lpstr>
      <vt:lpstr>推荐系统与电子商务</vt:lpstr>
      <vt:lpstr>推荐系统与电子商务</vt:lpstr>
      <vt:lpstr>推荐系统与电子商务</vt:lpstr>
      <vt:lpstr>幻灯片 16</vt:lpstr>
      <vt:lpstr>推荐系统与移动网络</vt:lpstr>
      <vt:lpstr>推荐系统与移动网络</vt:lpstr>
      <vt:lpstr>推荐系统与社交网络</vt:lpstr>
      <vt:lpstr>推荐系统与社交网络</vt:lpstr>
      <vt:lpstr>推荐系统与社交网络</vt:lpstr>
      <vt:lpstr>Social Media and Networks</vt:lpstr>
      <vt:lpstr>幻灯片 23</vt:lpstr>
      <vt:lpstr>幻灯片 24</vt:lpstr>
      <vt:lpstr>幻灯片 25</vt:lpstr>
      <vt:lpstr>幻灯片 26</vt:lpstr>
      <vt:lpstr>幻灯片 27</vt:lpstr>
      <vt:lpstr>幻灯片 28</vt:lpstr>
      <vt:lpstr>推荐发生的两种不同场景</vt:lpstr>
      <vt:lpstr>Links Prediction in Social Networks</vt:lpstr>
      <vt:lpstr>Link Prediction in Rec  Systems</vt:lpstr>
      <vt:lpstr>Social Networks</vt:lpstr>
      <vt:lpstr>Core Research in Social Network</vt:lpstr>
      <vt:lpstr>RS基本问题：预测链接是否存在</vt:lpstr>
      <vt:lpstr>社会推荐主要研究内容</vt:lpstr>
      <vt:lpstr>幻灯片 36</vt:lpstr>
      <vt:lpstr>社会网络</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对象推荐</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符号预测</vt:lpstr>
      <vt:lpstr>符号预测: 转化为分类问题</vt:lpstr>
      <vt:lpstr>抽取的分类特征</vt:lpstr>
      <vt:lpstr>抽取的分类特征</vt:lpstr>
      <vt:lpstr>符号预测:</vt:lpstr>
      <vt:lpstr>社会推荐: 总结</vt:lpstr>
      <vt:lpstr>幻灯片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Social Recommendations  based on GPUs</dc:title>
  <dc:creator>Cuiping Li</dc:creator>
  <cp:lastModifiedBy>think</cp:lastModifiedBy>
  <cp:revision>160</cp:revision>
  <dcterms:created xsi:type="dcterms:W3CDTF">2013-04-02T10:12:30Z</dcterms:created>
  <dcterms:modified xsi:type="dcterms:W3CDTF">2018-05-16T09:48:12Z</dcterms:modified>
</cp:coreProperties>
</file>