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handoutMasterIdLst>
    <p:handoutMasterId r:id="rId8"/>
  </p:handoutMasterIdLst>
  <p:sldIdLst>
    <p:sldId id="350" r:id="rId3"/>
    <p:sldId id="351" r:id="rId4"/>
    <p:sldId id="352" r:id="rId5"/>
    <p:sldId id="354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FF0000"/>
    <a:srgbClr val="CC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3" autoAdjust="0"/>
    <p:restoredTop sz="94660"/>
  </p:normalViewPr>
  <p:slideViewPr>
    <p:cSldViewPr>
      <p:cViewPr>
        <p:scale>
          <a:sx n="108" d="100"/>
          <a:sy n="108" d="100"/>
        </p:scale>
        <p:origin x="-672" y="-7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107181-7EC4-4E50-B234-75D335B0D9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6640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21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E9EB9A-AAFB-427E-A837-31D950E5E5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471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FDC26-5849-46CE-BC57-E9C7F71D44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01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90C0D-DA46-49C7-81C5-B245D940DB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20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2B5B9-4BEE-42E7-884E-C62FD08A2B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032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5412081-7A82-4FB0-9ABC-F68FD4CDBD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5168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19-3-3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833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19-3-3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4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19-3-3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107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19-3-3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073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19-3-3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28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19-3-3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790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19-3-3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41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727B0-6AD9-4D67-AAC0-8FA62E3907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573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19-3-3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811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19-3-3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217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19-3-3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6274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19-3-3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52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26B192-D577-49A7-899F-CDB6F7316F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21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1F85A-1B84-4FC1-B2C6-3E27B30F8C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98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E168B0-5312-47BF-93AA-162D590F6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47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E644D-B5D4-43F5-8474-0441C6B21B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691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A4C77-044E-4C2D-9D83-C3AAE755BE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49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C2B34-7227-44CE-BCA2-F888C2DC7B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754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40615-7707-4D0A-A46A-5B6358617D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08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7A25AB6-BACA-4A43-ACAC-AE1E98C818D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2A3DE-9947-4FDD-B1C7-80601455B8E9}" type="datetimeFigureOut">
              <a:rPr lang="zh-CN" altLang="en-US" smtClean="0"/>
              <a:t>19-3-3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1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6" Type="http://schemas.openxmlformats.org/officeDocument/2006/relationships/image" Target="../media/image4.gif"/><Relationship Id="rId7" Type="http://schemas.openxmlformats.org/officeDocument/2006/relationships/image" Target="../media/image5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AAFD-59C4-40C8-BEAB-B29EFE06E099}" type="slidenum">
              <a:rPr lang="en-US" altLang="zh-CN"/>
              <a:pPr/>
              <a:t>1</a:t>
            </a:fld>
            <a:endParaRPr lang="en-US" altLang="zh-CN"/>
          </a:p>
        </p:txBody>
      </p:sp>
      <p:pic>
        <p:nvPicPr>
          <p:cNvPr id="130050" name="Picture 2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26988"/>
            <a:ext cx="1981200" cy="23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1835696" y="795338"/>
            <a:ext cx="719717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组合</a:t>
            </a:r>
            <a:r>
              <a:rPr kumimoji="1" lang="zh-CN" altLang="en-US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数学、图论、离散数学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endParaRPr kumimoji="1" lang="en-US" altLang="zh-CN" sz="44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2233613" y="1708150"/>
            <a:ext cx="6875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国考知识点汇总</a:t>
            </a:r>
            <a:endParaRPr kumimoji="1" lang="zh-CN" altLang="en-US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行楷" pitchFamily="2" charset="-122"/>
            </a:endParaRPr>
          </a:p>
        </p:txBody>
      </p:sp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179388" y="4365625"/>
          <a:ext cx="18351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6" name="Photo Editor 照片" r:id="rId4" imgW="6714286" imgH="6942857" progId="MSPhotoEd.3">
                  <p:embed/>
                </p:oleObj>
              </mc:Choice>
              <mc:Fallback>
                <p:oleObj name="Photo Editor 照片" r:id="rId4" imgW="6714286" imgH="6942857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65625"/>
                        <a:ext cx="18351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2051050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>
            <a:off x="34925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57" name="Picture 9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4799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58" name="Picture 10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1304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60" name="Line 12"/>
          <p:cNvSpPr>
            <a:spLocks noChangeShapeType="1"/>
          </p:cNvSpPr>
          <p:nvPr/>
        </p:nvSpPr>
        <p:spPr bwMode="auto">
          <a:xfrm>
            <a:off x="0" y="2420938"/>
            <a:ext cx="91440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65" name="Picture 17" descr="j0234687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" y="2420938"/>
            <a:ext cx="2016125" cy="125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66" name="Text Box 18"/>
          <p:cNvSpPr txBox="1">
            <a:spLocks noChangeArrowheads="1"/>
          </p:cNvSpPr>
          <p:nvPr/>
        </p:nvSpPr>
        <p:spPr bwMode="auto">
          <a:xfrm>
            <a:off x="4700787" y="4211638"/>
            <a:ext cx="210346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李昊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信息楼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312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0069" name="Picture 21" descr="D:\lihao's lair\RUC\人大校徽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" y="419492"/>
            <a:ext cx="1981870" cy="20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4C77-044E-4C2D-9D83-C3AAE755BEFB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467544" y="1239143"/>
            <a:ext cx="4732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solidFill>
                  <a:srgbClr val="0000FF"/>
                </a:solidFill>
              </a:rPr>
              <a:t>1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、排列组合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的计算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；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r>
              <a:rPr lang="zh-CN" altLang="zh-CN" sz="2400" b="1" dirty="0">
                <a:solidFill>
                  <a:srgbClr val="0000FF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  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特别是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圆周排列、可重复排列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467544" y="2060848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+mn-ea"/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错排</a:t>
            </a:r>
            <a:r>
              <a:rPr lang="en-US" altLang="zh-CN" sz="2400" b="1" dirty="0">
                <a:solidFill>
                  <a:srgbClr val="0000FF"/>
                </a:solidFill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完全错排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公式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467544" y="2636912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+mn-ea"/>
              </a:rPr>
              <a:t>3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扩展二项式公式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467544" y="3183359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+mn-ea"/>
              </a:rPr>
              <a:t>4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递推关系求通解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母函数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endParaRPr 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67544" y="3687415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+mn-ea"/>
              </a:rPr>
              <a:t>5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整数拆分</a:t>
            </a:r>
            <a:r>
              <a:rPr lang="en-US" altLang="zh-CN" sz="2400" dirty="0">
                <a:solidFill>
                  <a:srgbClr val="0000FF"/>
                </a:solidFill>
                <a:latin typeface="+mn-ea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母函数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467544" y="4233862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+mn-ea"/>
              </a:rPr>
              <a:t>6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指数型母函数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467544" y="4767535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+mn-ea"/>
              </a:rPr>
              <a:t>7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容斥原理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467544" y="5271591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+mn-ea"/>
              </a:rPr>
              <a:t>8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图论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15816" y="548680"/>
            <a:ext cx="30572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0000FF"/>
                </a:solidFill>
              </a:rPr>
              <a:t>组合数学与图论</a:t>
            </a:r>
            <a:endParaRPr kumimoji="1" lang="zh-CN" alt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87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4C77-044E-4C2D-9D83-C3AAE755BEFB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467544" y="1239143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solidFill>
                  <a:srgbClr val="0000FF"/>
                </a:solidFill>
              </a:rPr>
              <a:t>1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谓词逻辑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467544" y="1959223"/>
            <a:ext cx="257850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+mn-ea"/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逻辑联结词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r>
              <a:rPr lang="zh-CN" altLang="zh-CN" sz="24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       合取范式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r>
              <a:rPr lang="zh-CN" altLang="zh-CN" sz="2400" b="1" dirty="0">
                <a:solidFill>
                  <a:srgbClr val="0000FF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       析取范式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467544" y="3255367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+mn-ea"/>
              </a:rPr>
              <a:t>3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集合及其运算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467544" y="3975447"/>
            <a:ext cx="264687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+mn-ea"/>
              </a:rPr>
              <a:t>4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二元关系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r>
              <a:rPr lang="zh-CN" altLang="zh-CN" sz="2400" b="1" dirty="0">
                <a:solidFill>
                  <a:srgbClr val="0000FF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等价关系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zh-CN" sz="24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       偏序关系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ea typeface="+mn-ea"/>
              </a:rPr>
              <a:t>    </a:t>
            </a:r>
            <a:endParaRPr 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467544" y="5343599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+mn-ea"/>
              </a:rPr>
              <a:t>5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映射和集合的势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15816" y="548680"/>
            <a:ext cx="18261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0000FF"/>
                </a:solidFill>
              </a:rPr>
              <a:t>离散数学</a:t>
            </a:r>
            <a:endParaRPr kumimoji="1" lang="zh-CN" alt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64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5053726" y="332656"/>
            <a:ext cx="1009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0000FF"/>
                </a:solidFill>
                <a:latin typeface="Heiti SC Light"/>
                <a:ea typeface="Heiti SC Light"/>
                <a:cs typeface="Heiti SC Light"/>
              </a:rPr>
              <a:t>2018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Heiti SC Light"/>
                <a:ea typeface="Heiti SC Light"/>
                <a:cs typeface="Heiti SC Light"/>
              </a:rPr>
              <a:t>年</a:t>
            </a:r>
            <a:endParaRPr kumimoji="1" lang="zh-CN" altLang="en-US" sz="2000" b="1" dirty="0">
              <a:solidFill>
                <a:srgbClr val="0000FF"/>
              </a:solidFill>
              <a:latin typeface="Heiti SC Light"/>
              <a:ea typeface="Heiti SC Light"/>
              <a:cs typeface="Heiti SC Light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043816"/>
              </p:ext>
            </p:extLst>
          </p:nvPr>
        </p:nvGraphicFramePr>
        <p:xfrm>
          <a:off x="755576" y="720785"/>
          <a:ext cx="7992888" cy="5660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3672408"/>
                <a:gridCol w="1008112"/>
                <a:gridCol w="864096"/>
                <a:gridCol w="792088"/>
                <a:gridCol w="1008112"/>
              </a:tblGrid>
              <a:tr h="579120">
                <a:tc rowSpan="8">
                  <a:txBody>
                    <a:bodyPr/>
                    <a:lstStyle/>
                    <a:p>
                      <a:endParaRPr lang="en-US" altLang="zh-CN" sz="2800" b="1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zh-CN" altLang="en-US" sz="2800" b="1" dirty="0" smtClean="0">
                          <a:solidFill>
                            <a:srgbClr val="0000FF"/>
                          </a:solidFill>
                        </a:rPr>
                        <a:t>组合与图论</a:t>
                      </a:r>
                      <a:endParaRPr lang="en-US" altLang="zh-CN" sz="28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zh-CN" altLang="en-US" sz="1600" b="1" dirty="0" smtClean="0">
                          <a:solidFill>
                            <a:srgbClr val="0000FF"/>
                          </a:solidFill>
                        </a:rPr>
                        <a:t>、排列组合的计算；</a:t>
                      </a:r>
                      <a:endParaRPr lang="en-US" altLang="zh-CN" sz="1600" b="1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zh-CN" altLang="zh-CN" sz="1600" b="1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zh-CN" altLang="en-US" sz="1600" b="1" dirty="0" smtClean="0">
                          <a:solidFill>
                            <a:srgbClr val="0000FF"/>
                          </a:solidFill>
                        </a:rPr>
                        <a:t>   圆周排列、可重复排列</a:t>
                      </a:r>
                      <a:endParaRPr lang="en-US" altLang="zh-CN" sz="16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26223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  <a:latin typeface="+mn-ea"/>
                        </a:rPr>
                        <a:t>2</a:t>
                      </a:r>
                      <a:r>
                        <a:rPr lang="zh-CN" altLang="en-US" sz="1600" b="1" dirty="0" smtClean="0">
                          <a:solidFill>
                            <a:srgbClr val="0000FF"/>
                          </a:solidFill>
                        </a:rPr>
                        <a:t>、错排</a:t>
                      </a:r>
                      <a:r>
                        <a:rPr lang="en-US" altLang="zh-CN" sz="1600" b="1" dirty="0" smtClean="0">
                          <a:solidFill>
                            <a:srgbClr val="0000FF"/>
                          </a:solidFill>
                        </a:rPr>
                        <a:t>，</a:t>
                      </a:r>
                      <a:r>
                        <a:rPr lang="zh-CN" altLang="en-US" sz="1600" b="1" dirty="0" smtClean="0">
                          <a:solidFill>
                            <a:srgbClr val="0000FF"/>
                          </a:solidFill>
                        </a:rPr>
                        <a:t>完全错排公式</a:t>
                      </a:r>
                      <a:endParaRPr lang="en-US" altLang="zh-CN" sz="16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26223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  <a:latin typeface="+mn-ea"/>
                        </a:rPr>
                        <a:t>3</a:t>
                      </a:r>
                      <a:r>
                        <a:rPr lang="zh-CN" altLang="en-US" sz="1600" b="1" dirty="0" smtClean="0">
                          <a:solidFill>
                            <a:srgbClr val="0000FF"/>
                          </a:solidFill>
                        </a:rPr>
                        <a:t>、扩展二项式公式</a:t>
                      </a:r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26223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  <a:latin typeface="+mn-ea"/>
                        </a:rPr>
                        <a:t>4</a:t>
                      </a:r>
                      <a:r>
                        <a:rPr lang="zh-CN" altLang="en-US" sz="1600" b="1" dirty="0" smtClean="0">
                          <a:solidFill>
                            <a:srgbClr val="0000FF"/>
                          </a:solidFill>
                        </a:rPr>
                        <a:t>、递推关系求通解</a:t>
                      </a:r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母函数</a:t>
                      </a:r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zh-CN" sz="16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26223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  <a:latin typeface="+mn-ea"/>
                        </a:rPr>
                        <a:t>5</a:t>
                      </a:r>
                      <a:r>
                        <a:rPr lang="zh-CN" altLang="en-US" sz="1600" b="1" dirty="0" smtClean="0">
                          <a:solidFill>
                            <a:srgbClr val="0000FF"/>
                          </a:solidFill>
                        </a:rPr>
                        <a:t>、整数拆分</a:t>
                      </a:r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  <a:latin typeface="+mn-ea"/>
                        </a:rPr>
                        <a:t>(</a:t>
                      </a:r>
                      <a:r>
                        <a:rPr lang="zh-CN" altLang="en-US" sz="1600" dirty="0" smtClean="0">
                          <a:solidFill>
                            <a:srgbClr val="0000FF"/>
                          </a:solidFill>
                          <a:latin typeface="+mn-ea"/>
                        </a:rPr>
                        <a:t>母函数</a:t>
                      </a:r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  <a:latin typeface="+mn-ea"/>
                        </a:rPr>
                        <a:t>)</a:t>
                      </a:r>
                      <a:endParaRPr lang="en-US" altLang="zh-CN" sz="160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26223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  <a:latin typeface="+mn-ea"/>
                        </a:rPr>
                        <a:t>6</a:t>
                      </a:r>
                      <a:r>
                        <a:rPr lang="zh-CN" altLang="en-US" sz="1600" b="1" dirty="0" smtClean="0">
                          <a:solidFill>
                            <a:srgbClr val="0000FF"/>
                          </a:solidFill>
                        </a:rPr>
                        <a:t>、指数型母函数</a:t>
                      </a:r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26223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  <a:latin typeface="+mn-ea"/>
                        </a:rPr>
                        <a:t>7</a:t>
                      </a:r>
                      <a:r>
                        <a:rPr lang="zh-CN" altLang="en-US" sz="1600" b="1" dirty="0" smtClean="0">
                          <a:solidFill>
                            <a:srgbClr val="0000FF"/>
                          </a:solidFill>
                        </a:rPr>
                        <a:t>、容斥原理</a:t>
                      </a:r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26223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  <a:latin typeface="+mn-ea"/>
                        </a:rPr>
                        <a:t>8</a:t>
                      </a:r>
                      <a:r>
                        <a:rPr lang="zh-CN" altLang="en-US" sz="1600" b="1" dirty="0" smtClean="0">
                          <a:solidFill>
                            <a:srgbClr val="0000FF"/>
                          </a:solidFill>
                        </a:rPr>
                        <a:t>、图论</a:t>
                      </a:r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26223">
                <a:tc rowSpan="5">
                  <a:txBody>
                    <a:bodyPr/>
                    <a:lstStyle/>
                    <a:p>
                      <a:endParaRPr lang="en-US" altLang="zh-CN" sz="18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zh-CN" altLang="en-US" sz="2800" dirty="0" smtClean="0">
                          <a:solidFill>
                            <a:srgbClr val="0000FF"/>
                          </a:solidFill>
                        </a:rPr>
                        <a:t>离散数学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zh-CN" altLang="en-US" sz="1600" b="1" dirty="0" smtClean="0">
                          <a:solidFill>
                            <a:srgbClr val="0000FF"/>
                          </a:solidFill>
                        </a:rPr>
                        <a:t>、谓词逻辑</a:t>
                      </a:r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600863">
                <a:tc vMerge="1">
                  <a:txBody>
                    <a:bodyPr/>
                    <a:lstStyle/>
                    <a:p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  <a:latin typeface="+mn-ea"/>
                        </a:rPr>
                        <a:t>2</a:t>
                      </a:r>
                      <a:r>
                        <a:rPr lang="zh-CN" altLang="en-US" sz="1600" b="1" dirty="0" smtClean="0">
                          <a:solidFill>
                            <a:srgbClr val="0000FF"/>
                          </a:solidFill>
                        </a:rPr>
                        <a:t>、逻辑联结词</a:t>
                      </a:r>
                      <a:endParaRPr lang="en-US" altLang="zh-CN" sz="1600" b="1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zh-CN" altLang="zh-CN" sz="1600" b="1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zh-CN" altLang="en-US" sz="1600" b="1" dirty="0" smtClean="0">
                          <a:solidFill>
                            <a:srgbClr val="0000FF"/>
                          </a:solidFill>
                        </a:rPr>
                        <a:t> 合取范式</a:t>
                      </a:r>
                      <a:r>
                        <a:rPr lang="zh-CN" altLang="zh-CN" sz="1600" b="1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zh-CN" altLang="en-US" sz="1600" b="1" dirty="0" smtClean="0">
                          <a:solidFill>
                            <a:srgbClr val="0000FF"/>
                          </a:solidFill>
                        </a:rPr>
                        <a:t>析取范式</a:t>
                      </a:r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26223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  <a:latin typeface="+mn-ea"/>
                        </a:rPr>
                        <a:t>3</a:t>
                      </a:r>
                      <a:r>
                        <a:rPr lang="zh-CN" altLang="en-US" sz="1600" b="1" dirty="0" smtClean="0">
                          <a:solidFill>
                            <a:srgbClr val="0000FF"/>
                          </a:solidFill>
                        </a:rPr>
                        <a:t>、集合及其运算</a:t>
                      </a:r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815557">
                <a:tc vMerge="1">
                  <a:txBody>
                    <a:bodyPr/>
                    <a:lstStyle/>
                    <a:p>
                      <a:endParaRPr lang="en-US" altLang="zh-CN" sz="16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  <a:latin typeface="+mn-ea"/>
                        </a:rPr>
                        <a:t>4</a:t>
                      </a:r>
                      <a:r>
                        <a:rPr lang="zh-CN" altLang="en-US" sz="1600" b="1" dirty="0" smtClean="0">
                          <a:solidFill>
                            <a:srgbClr val="0000FF"/>
                          </a:solidFill>
                        </a:rPr>
                        <a:t>、二元关系</a:t>
                      </a:r>
                      <a:endParaRPr lang="en-US" altLang="zh-CN" sz="1600" b="1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zh-CN" altLang="zh-CN" sz="1600" b="1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zh-CN" altLang="en-US" sz="1600" b="1" dirty="0" smtClean="0">
                          <a:solidFill>
                            <a:srgbClr val="0000FF"/>
                          </a:solidFill>
                        </a:rPr>
                        <a:t>       等价关系</a:t>
                      </a:r>
                      <a:endParaRPr lang="en-US" altLang="zh-CN" sz="1600" b="1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zh-CN" altLang="zh-CN" sz="1600" b="1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altLang="en-US" sz="1600" b="1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      偏序关系    </a:t>
                      </a:r>
                      <a:endParaRPr lang="en-US" altLang="zh-CN" sz="16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26223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  <a:latin typeface="+mn-ea"/>
                        </a:rPr>
                        <a:t>5</a:t>
                      </a:r>
                      <a:r>
                        <a:rPr lang="zh-CN" altLang="en-US" sz="1600" b="1" dirty="0" smtClean="0">
                          <a:solidFill>
                            <a:srgbClr val="0000FF"/>
                          </a:solidFill>
                        </a:rPr>
                        <a:t>、映射和集合的势</a:t>
                      </a:r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012160" y="332656"/>
            <a:ext cx="1009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0000FF"/>
                </a:solidFill>
                <a:latin typeface="Heiti SC Light"/>
                <a:ea typeface="Heiti SC Light"/>
                <a:cs typeface="Heiti SC Light"/>
              </a:rPr>
              <a:t>201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Heiti SC Light"/>
                <a:ea typeface="Heiti SC Light"/>
                <a:cs typeface="Heiti SC Light"/>
              </a:rPr>
              <a:t>7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Heiti SC Light"/>
                <a:ea typeface="Heiti SC Light"/>
                <a:cs typeface="Heiti SC Light"/>
              </a:rPr>
              <a:t>年</a:t>
            </a:r>
            <a:endParaRPr kumimoji="1" lang="zh-CN" altLang="en-US" sz="2000" b="1" dirty="0">
              <a:solidFill>
                <a:srgbClr val="0000FF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76256" y="332656"/>
            <a:ext cx="1009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0000FF"/>
                </a:solidFill>
                <a:latin typeface="Heiti SC Light"/>
                <a:ea typeface="Heiti SC Light"/>
                <a:cs typeface="Heiti SC Light"/>
              </a:rPr>
              <a:t>201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Heiti SC Light"/>
                <a:ea typeface="Heiti SC Light"/>
                <a:cs typeface="Heiti SC Light"/>
              </a:rPr>
              <a:t>4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Heiti SC Light"/>
                <a:ea typeface="Heiti SC Light"/>
                <a:cs typeface="Heiti SC Light"/>
              </a:rPr>
              <a:t>年</a:t>
            </a:r>
            <a:endParaRPr kumimoji="1" lang="zh-CN" altLang="en-US" sz="2000" b="1" dirty="0">
              <a:solidFill>
                <a:srgbClr val="0000FF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834690" y="332656"/>
            <a:ext cx="1009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0000FF"/>
                </a:solidFill>
                <a:latin typeface="Heiti SC Light"/>
                <a:ea typeface="Heiti SC Light"/>
                <a:cs typeface="Heiti SC Light"/>
              </a:rPr>
              <a:t>201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Heiti SC Light"/>
                <a:ea typeface="Heiti SC Light"/>
                <a:cs typeface="Heiti SC Light"/>
              </a:rPr>
              <a:t>3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Heiti SC Light"/>
                <a:ea typeface="Heiti SC Light"/>
                <a:cs typeface="Heiti SC Light"/>
              </a:rPr>
              <a:t>年</a:t>
            </a:r>
            <a:endParaRPr kumimoji="1" lang="zh-CN" altLang="en-US" sz="2000" b="1" dirty="0">
              <a:solidFill>
                <a:srgbClr val="0000FF"/>
              </a:solidFill>
              <a:latin typeface="Heiti SC Light"/>
              <a:ea typeface="Heiti SC Light"/>
              <a:cs typeface="Heiti SC Light"/>
            </a:endParaRPr>
          </a:p>
        </p:txBody>
      </p:sp>
      <p:cxnSp>
        <p:nvCxnSpPr>
          <p:cNvPr id="30" name="直线连接符 29"/>
          <p:cNvCxnSpPr/>
          <p:nvPr/>
        </p:nvCxnSpPr>
        <p:spPr>
          <a:xfrm>
            <a:off x="755576" y="3861048"/>
            <a:ext cx="7992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1403648" y="764704"/>
            <a:ext cx="2664296" cy="5760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403648" y="1268760"/>
            <a:ext cx="2664296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403648" y="1700808"/>
            <a:ext cx="2664296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403648" y="3501008"/>
            <a:ext cx="2664296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403648" y="3861048"/>
            <a:ext cx="2664296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403648" y="2708920"/>
            <a:ext cx="2664296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403648" y="4797152"/>
            <a:ext cx="2664296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403648" y="5157192"/>
            <a:ext cx="2664296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4729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  <p:bldP spid="28" grpId="0"/>
      <p:bldP spid="29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3713</TotalTime>
  <Words>217</Words>
  <Application>Microsoft Macintosh PowerPoint</Application>
  <PresentationFormat>全屏显示(4:3)</PresentationFormat>
  <Paragraphs>88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默认设计模板</vt:lpstr>
      <vt:lpstr>自定义设计方案</vt:lpstr>
      <vt:lpstr>Photo Editor 照片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hli@RUC</dc:creator>
  <cp:lastModifiedBy>昊 李</cp:lastModifiedBy>
  <cp:revision>105</cp:revision>
  <dcterms:created xsi:type="dcterms:W3CDTF">2002-09-10T13:28:36Z</dcterms:created>
  <dcterms:modified xsi:type="dcterms:W3CDTF">2019-03-03T14:28:06Z</dcterms:modified>
</cp:coreProperties>
</file>