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523" r:id="rId2"/>
    <p:sldId id="345" r:id="rId3"/>
    <p:sldId id="489" r:id="rId4"/>
    <p:sldId id="490" r:id="rId5"/>
    <p:sldId id="491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500" r:id="rId14"/>
    <p:sldId id="501" r:id="rId15"/>
    <p:sldId id="521" r:id="rId16"/>
    <p:sldId id="524" r:id="rId17"/>
    <p:sldId id="488" r:id="rId18"/>
    <p:sldId id="502" r:id="rId19"/>
    <p:sldId id="525" r:id="rId20"/>
    <p:sldId id="522" r:id="rId21"/>
    <p:sldId id="526" r:id="rId22"/>
    <p:sldId id="442" r:id="rId23"/>
    <p:sldId id="443" r:id="rId24"/>
    <p:sldId id="503" r:id="rId25"/>
    <p:sldId id="504" r:id="rId26"/>
    <p:sldId id="505" r:id="rId27"/>
    <p:sldId id="508" r:id="rId28"/>
    <p:sldId id="509" r:id="rId29"/>
    <p:sldId id="510" r:id="rId30"/>
    <p:sldId id="514" r:id="rId31"/>
    <p:sldId id="515" r:id="rId32"/>
    <p:sldId id="446" r:id="rId33"/>
    <p:sldId id="474" r:id="rId34"/>
    <p:sldId id="519" r:id="rId35"/>
    <p:sldId id="520" r:id="rId3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宋体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jwan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009900"/>
    <a:srgbClr val="0000FF"/>
    <a:srgbClr val="FF0000"/>
    <a:srgbClr val="CC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081" autoAdjust="0"/>
  </p:normalViewPr>
  <p:slideViewPr>
    <p:cSldViewPr>
      <p:cViewPr varScale="1">
        <p:scale>
          <a:sx n="82" d="100"/>
          <a:sy n="82" d="100"/>
        </p:scale>
        <p:origin x="-112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00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EC0D2580-D757-4CB8-94C9-351FDF8E7D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72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218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</a:defRPr>
            </a:lvl1pPr>
          </a:lstStyle>
          <a:p>
            <a:fld id="{3DF941AA-36E2-43C7-A884-209F00D9C6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311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471DC0-30D8-4850-B7B8-4A3438D4B6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2627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58538-24B9-4CFC-AA18-FC4AA1B137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39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43B32-B971-4C83-863D-A96485BD0E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162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C48535-6428-4F98-807D-385C69D1D3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060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5FB9D-B868-4A98-841C-0F7007D815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88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87511C-C320-45B1-AB46-FB0911059D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987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806887-F148-4C40-B1D0-6D45352F85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590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A6C25-73F9-4D71-839D-F0A0CAB047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468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12F225-F595-4EA4-9500-DF9BE6C123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64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BAB43-CEE5-4D3B-B82E-2A71D00392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485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F007C9-8E6E-4ECF-8C91-F6CCCB550C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326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A1E1AC-DE5D-4C1F-BB9B-636D31B415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/>
              </a:defRPr>
            </a:lvl1pPr>
          </a:lstStyle>
          <a:p>
            <a:fld id="{BC3CDF23-3085-44B8-B95C-7CBAB771DF6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png"/><Relationship Id="rId6" Type="http://schemas.openxmlformats.org/officeDocument/2006/relationships/image" Target="../media/image3.gif"/><Relationship Id="rId7" Type="http://schemas.openxmlformats.org/officeDocument/2006/relationships/image" Target="../media/image4.jpe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12.wmf"/><Relationship Id="rId5" Type="http://schemas.openxmlformats.org/officeDocument/2006/relationships/oleObject" Target="../embeddings/oleObject8.bin"/><Relationship Id="rId6" Type="http://schemas.openxmlformats.org/officeDocument/2006/relationships/image" Target="../media/image1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5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4" Type="http://schemas.openxmlformats.org/officeDocument/2006/relationships/image" Target="../media/image16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7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8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4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6" Type="http://schemas.openxmlformats.org/officeDocument/2006/relationships/image" Target="../media/image20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26988"/>
            <a:ext cx="1981200" cy="2378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2124075" y="795338"/>
            <a:ext cx="6908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《</a:t>
            </a:r>
            <a:r>
              <a:rPr lang="zh-CN" altLang="en-US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离散数学</a:t>
            </a:r>
            <a:r>
              <a:rPr lang="en-US" altLang="zh-CN" sz="44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》 </a:t>
            </a:r>
          </a:p>
        </p:txBody>
      </p:sp>
      <p:sp>
        <p:nvSpPr>
          <p:cNvPr id="130052" name="Text Box 4"/>
          <p:cNvSpPr txBox="1">
            <a:spLocks noChangeArrowheads="1"/>
          </p:cNvSpPr>
          <p:nvPr/>
        </p:nvSpPr>
        <p:spPr bwMode="auto">
          <a:xfrm>
            <a:off x="2233613" y="1708150"/>
            <a:ext cx="6875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第</a:t>
            </a:r>
            <a:r>
              <a:rPr lang="zh-CN" alt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六</a:t>
            </a:r>
            <a:r>
              <a:rPr lang="zh-CN" altLang="en-US" sz="3600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华文行楷" pitchFamily="2" charset="-122"/>
              </a:rPr>
              <a:t>讲</a:t>
            </a:r>
            <a:endParaRPr lang="zh-CN" altLang="en-US" sz="3600" b="1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130053" name="Text Box 5"/>
          <p:cNvSpPr txBox="1">
            <a:spLocks noChangeArrowheads="1"/>
          </p:cNvSpPr>
          <p:nvPr/>
        </p:nvSpPr>
        <p:spPr bwMode="auto">
          <a:xfrm>
            <a:off x="2130425" y="2708275"/>
            <a:ext cx="6905625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代数结构</a:t>
            </a:r>
            <a:r>
              <a:rPr lang="zh-CN" altLang="en-US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之</a:t>
            </a:r>
            <a:r>
              <a:rPr lang="zh-CN" altLang="en-US" sz="48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itchFamily="2" charset="-122"/>
                <a:ea typeface="华文行楷" pitchFamily="2" charset="-122"/>
              </a:rPr>
              <a:t>群论引言</a:t>
            </a:r>
            <a:endParaRPr lang="zh-CN" altLang="en-US" sz="4800" b="1" dirty="0">
              <a:effectLst>
                <a:outerShdw blurRad="38100" dist="38100" dir="2700000" algn="tl">
                  <a:srgbClr val="C0C0C0"/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79388" y="4365625"/>
          <a:ext cx="18351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67" name="Photo Editor 照片" r:id="rId4" imgW="6714286" imgH="6942857" progId="MSPhotoEd.3">
                  <p:embed/>
                </p:oleObj>
              </mc:Choice>
              <mc:Fallback>
                <p:oleObj name="Photo Editor 照片" r:id="rId4" imgW="6714286" imgH="694285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65625"/>
                        <a:ext cx="18351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2051050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34925" y="0"/>
            <a:ext cx="0" cy="6858000"/>
          </a:xfrm>
          <a:prstGeom prst="line">
            <a:avLst/>
          </a:prstGeom>
          <a:noFill/>
          <a:ln w="101600">
            <a:solidFill>
              <a:srgbClr val="6600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21" name="Picture 9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479925"/>
            <a:ext cx="1981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0" descr="j01443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2130425"/>
            <a:ext cx="19812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3" name="Line 12"/>
          <p:cNvSpPr>
            <a:spLocks noChangeShapeType="1"/>
          </p:cNvSpPr>
          <p:nvPr/>
        </p:nvSpPr>
        <p:spPr bwMode="auto">
          <a:xfrm>
            <a:off x="0" y="2420938"/>
            <a:ext cx="9144000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24" name="Picture 17" descr="j0234687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2420938"/>
            <a:ext cx="2016125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4700588" y="4211638"/>
            <a:ext cx="2103437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李昊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algn="ctr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信息楼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312</a:t>
            </a:r>
          </a:p>
        </p:txBody>
      </p:sp>
      <p:pic>
        <p:nvPicPr>
          <p:cNvPr id="13326" name="Picture 21" descr="D:\lihao's lair\RUC\人大校徽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419100"/>
            <a:ext cx="1981200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ED0D7DEE-65A9-4742-99DB-C18C4F6BF101}" type="slidenum">
              <a:rPr kumimoji="0" lang="en-US" altLang="zh-CN" sz="1400" smtClean="0"/>
              <a:pPr eaLnBrk="1" hangingPunct="1"/>
              <a:t>1</a:t>
            </a:fld>
            <a:endParaRPr kumimoji="0" lang="en-US" altLang="zh-CN" sz="1400" smtClean="0"/>
          </a:p>
        </p:txBody>
      </p:sp>
    </p:spTree>
    <p:extLst>
      <p:ext uri="{BB962C8B-B14F-4D97-AF65-F5344CB8AC3E}">
        <p14:creationId xmlns:p14="http://schemas.microsoft.com/office/powerpoint/2010/main" val="162603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76C90-924C-4B55-99BB-76667708623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1788"/>
            <a:ext cx="8229600" cy="6265862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三失手稿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加之考巴黎高等工科大学两度失败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伽罗华遂对科学界产生排斥情绪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变成了学生激进分子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被学校开除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担任私人辅导教师谋生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但他的数学研</a:t>
            </a: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究工作依然相当活跃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在这一时期写出了最著名的论文“</a:t>
            </a: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关于方程可根式求解的条件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并于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1831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送交科学院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科学院方面仍杳无音讯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于是他写信给院长打听他的文章的下落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结果又如石沉大海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2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2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2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42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B3350-F055-4281-99E1-5021B024CC3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43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329237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他放弃了一切希望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参加了国民卫队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在那里和他在数学界一样运气不佳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他刚加入不久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卫队即遭控告阴谋造反而被解散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1831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日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进行的一次抗议聚宴上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伽罗华手中举着出鞘的刀提议为国王干杯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这一手势被同伙们解释成是要国王的命；第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天他就被捕了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后来被判无罪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并于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日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获释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3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3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BFA-64D2-4CA2-8681-22EF203BB5C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19125"/>
            <a:ext cx="8229600" cy="5473700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日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他终于打听到他给科学院的那篇论文的命运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因“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无法理解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”而遭拒绝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审稿人是著名的数学家泊松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Poisson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14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日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他又遭逮捕并被判了六个月监禁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因为他在公共场所身着已被解散的国民卫队的制服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在获释不久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他陷入了与斯特凡妮小姐的恋情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这导致了他的早亡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这次恋爱事件不知何故引出了一场决斗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endParaRPr lang="en-US" altLang="zh-CN" sz="36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4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4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4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44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428D4-DAF5-4F02-ACD8-2A997D1EDED8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46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74650" y="476250"/>
            <a:ext cx="8229600" cy="5832475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1832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29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日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决斗的前夜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伽罗华写了封很长的信给他的朋友舍瓦利耶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A.Chevalier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其中大致描述了他的数学理论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从而给数学界留下了唯一一份它将蒙受何等损失的提要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在第二天的决斗中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离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步远用手枪射击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伽罗华的胃部中弹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24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小时后去世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享年不足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21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岁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伽罗华留给世界的最核心的概念是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他成了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群论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的创始人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6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6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6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ACAD-1273-48EB-B529-8AF2EFA41407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579938"/>
            <a:ext cx="8229600" cy="2089150"/>
          </a:xfrm>
          <a:ln/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Born: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25 Oct 1811 in Bourg La Reine   </a:t>
            </a:r>
            <a:b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(near  Paris), France</a:t>
            </a:r>
            <a:b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altLang="zh-CN" sz="32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Died: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31 May 1832 in Paris, France</a:t>
            </a:r>
          </a:p>
        </p:txBody>
      </p:sp>
      <p:pic>
        <p:nvPicPr>
          <p:cNvPr id="447491" name="Picture 3" descr="Galois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260350"/>
            <a:ext cx="3403600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7492" name="Picture 4" descr="Galois_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6463" y="225425"/>
            <a:ext cx="3454400" cy="4140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49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058FF-7266-417B-B60A-7A46BA4C511E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77188" name="Text Box 4"/>
          <p:cNvSpPr txBox="1">
            <a:spLocks noChangeArrowheads="1"/>
          </p:cNvSpPr>
          <p:nvPr/>
        </p:nvSpPr>
        <p:spPr bwMode="auto">
          <a:xfrm>
            <a:off x="447675" y="11113"/>
            <a:ext cx="2632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伽罗华的遗书</a:t>
            </a:r>
          </a:p>
        </p:txBody>
      </p:sp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0" y="663575"/>
            <a:ext cx="9109075" cy="593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　　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我请求我的爱国同胞们，我的朋友们，不要指责我不是为我的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国家而死。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　我是作为一个不名誉的风骚女人和她的两个受骗者的牺牲品而死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的。我将在可耻的诽谤中结束我的生命。噢！为什么要为这么微不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足道的，这么可鄙的事去死呢？我恳求苍天为我作证，只有武力和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强迫才使我在我曾想方设法避开的挑衅中倒下。 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　　我亲爱的朋友： 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　　我已经得到分析学方面的一些新发现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…… 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　　在我一生中，我常常敢于预言当时我还不十分有把握的一些命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题。但是我在这里写下的这一切已经清清楚楚地在我的脑海里一年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多了，我不愿意使人怀疑我宣布了自己未完全证明的定理。 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　　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请公开请求雅可比或高斯就这些定理的重要性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不是就定理的</a:t>
            </a:r>
          </a:p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正确与否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发表他们的看法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。然后，我希望有人会发现将这一堆东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西整理清楚会是很有益处的一件事。 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　　热烈地拥抱你 </a:t>
            </a:r>
          </a:p>
          <a:p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　　</a:t>
            </a: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——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</a:rPr>
              <a:t>伽罗华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566C-4DAC-7B48-B897-19E1368E34A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II.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群的定义与基本性质</a:t>
            </a:r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107504" y="1341438"/>
            <a:ext cx="9036496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66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1.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群的定义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一个非空集合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中如果定义了一个“乘法”运算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满足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rgbClr val="FF0066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</a:t>
            </a:r>
            <a:r>
              <a:rPr lang="en-US" altLang="zh-CN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(1)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封闭性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en-US" altLang="zh-CN" dirty="0"/>
              <a:t>∀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a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,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b</a:t>
            </a:r>
            <a:r>
              <a:rPr lang="en-US" altLang="zh-CN" dirty="0" err="1"/>
              <a:t>∈</a:t>
            </a:r>
            <a:r>
              <a:rPr lang="en-US" altLang="zh-CN" sz="36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G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, 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a</a:t>
            </a:r>
            <a:r>
              <a:rPr lang="en-US" altLang="zh-CN" dirty="0" err="1">
                <a:solidFill>
                  <a:srgbClr val="0000FF"/>
                </a:solidFill>
              </a:rPr>
              <a:t>×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=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c</a:t>
            </a:r>
            <a:r>
              <a:rPr lang="en-US" altLang="zh-CN" dirty="0" err="1">
                <a:solidFill>
                  <a:srgbClr val="0000FF"/>
                </a:solidFill>
              </a:rPr>
              <a:t>∈</a:t>
            </a:r>
            <a:r>
              <a:rPr lang="en-US" altLang="zh-CN" sz="3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G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;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rgbClr val="FF0066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(2)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结合律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en-US" altLang="zh-CN" dirty="0"/>
              <a:t>∀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a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,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b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,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c</a:t>
            </a:r>
            <a:r>
              <a:rPr lang="en-US" altLang="zh-CN" dirty="0" err="1"/>
              <a:t>∈</a:t>
            </a:r>
            <a:r>
              <a:rPr lang="en-US" altLang="zh-CN" sz="36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G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</a:rPr>
              <a:t>× 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dirty="0" err="1">
                <a:solidFill>
                  <a:srgbClr val="0000FF"/>
                </a:solidFill>
              </a:rPr>
              <a:t>×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)=(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dirty="0" err="1">
                <a:solidFill>
                  <a:srgbClr val="0000FF"/>
                </a:solidFill>
              </a:rPr>
              <a:t>×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</a:t>
            </a:r>
            <a:r>
              <a:rPr lang="en-US" altLang="zh-CN" dirty="0">
                <a:solidFill>
                  <a:srgbClr val="0000FF"/>
                </a:solidFill>
              </a:rPr>
              <a:t> ×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endParaRPr lang="en-US" altLang="zh-CN" sz="3600" b="1" i="1" dirty="0">
              <a:solidFill>
                <a:srgbClr val="0000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342900" indent="-342900">
              <a:spcBef>
                <a:spcPct val="20000"/>
              </a:spcBef>
              <a:buClr>
                <a:srgbClr val="FF0066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</a:t>
            </a:r>
            <a:r>
              <a:rPr lang="en-US" altLang="zh-CN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(3)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有单位元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</a:t>
            </a:r>
            <a:r>
              <a:rPr lang="en-US" altLang="zh-CN" dirty="0"/>
              <a:t>∃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e</a:t>
            </a:r>
            <a:r>
              <a:rPr lang="en-US" altLang="zh-CN" dirty="0" err="1"/>
              <a:t>∈</a:t>
            </a:r>
            <a:r>
              <a:rPr lang="en-US" altLang="zh-CN" sz="36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G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, </a:t>
            </a:r>
            <a:r>
              <a:rPr lang="en-US" altLang="zh-CN" dirty="0"/>
              <a:t>∀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a</a:t>
            </a:r>
            <a:r>
              <a:rPr lang="en-US" altLang="zh-CN" dirty="0" err="1"/>
              <a:t>∈</a:t>
            </a:r>
            <a:r>
              <a:rPr lang="en-US" altLang="zh-CN" sz="36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G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,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e</a:t>
            </a:r>
            <a:r>
              <a:rPr lang="en-US" altLang="zh-CN" dirty="0" err="1">
                <a:solidFill>
                  <a:srgbClr val="0000FF"/>
                </a:solidFill>
              </a:rPr>
              <a:t>×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dirty="0" err="1">
                <a:solidFill>
                  <a:srgbClr val="0000FF"/>
                </a:solidFill>
              </a:rPr>
              <a:t>×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e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</a:p>
          <a:p>
            <a:pPr marL="342900" indent="-342900">
              <a:spcBef>
                <a:spcPct val="20000"/>
              </a:spcBef>
              <a:buClr>
                <a:srgbClr val="FF0066"/>
              </a:buClr>
              <a:buFont typeface="Wingdings" charset="0"/>
              <a:buNone/>
            </a:pPr>
            <a:r>
              <a:rPr lang="en-US" altLang="zh-CN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(4)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每个元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有逆元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 </a:t>
            </a:r>
            <a:r>
              <a:rPr lang="en-US" altLang="zh-CN" sz="3600" b="1" baseline="30000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 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dirty="0" err="1">
                <a:solidFill>
                  <a:srgbClr val="0000FF"/>
                </a:solidFill>
              </a:rPr>
              <a:t>×</a:t>
            </a:r>
            <a:r>
              <a:rPr lang="en-US" altLang="zh-CN" sz="3600" b="1" i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b="1" i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 </a:t>
            </a:r>
            <a:r>
              <a:rPr lang="en-US" altLang="zh-CN" sz="3600" b="1" i="1" baseline="30000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</a:t>
            </a:r>
            <a:r>
              <a:rPr lang="en-US" altLang="zh-CN" sz="3600" b="1" i="1" baseline="30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1</a:t>
            </a:r>
            <a:r>
              <a:rPr lang="en-US" altLang="zh-CN" dirty="0">
                <a:solidFill>
                  <a:srgbClr val="0000FF"/>
                </a:solidFill>
              </a:rPr>
              <a:t>×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=e</a:t>
            </a:r>
          </a:p>
          <a:p>
            <a:pPr marL="342900" indent="-342900">
              <a:spcBef>
                <a:spcPct val="20000"/>
              </a:spcBef>
              <a:buClr>
                <a:srgbClr val="FF0066"/>
              </a:buClr>
              <a:buFont typeface="Wingdings" charset="0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为一个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群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9888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4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46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46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46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46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46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4" grpId="0"/>
      <p:bldP spid="34611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91C8C-91F1-4481-BBD5-1B0BAA8B66D2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60363"/>
            <a:ext cx="8229600" cy="6164262"/>
          </a:xfrm>
        </p:spPr>
        <p:txBody>
          <a:bodyPr/>
          <a:lstStyle/>
          <a:p>
            <a:pPr marL="609600" indent="-609600"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交换律成立的群叫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交换群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Abel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否则叫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非交换群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非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Abel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marL="609600" indent="-609600"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所含元素个数叫群的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|G|. |G|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有限时叫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有限群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否则叫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无限群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 marL="609600" indent="-609600">
              <a:buFontTx/>
              <a:buNone/>
            </a:pP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G={1,-1}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关于普通乘法运算构成一个群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marL="609600" indent="-609600">
              <a:buFontTx/>
              <a:buNone/>
            </a:pP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G={1, -1, 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-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关于普通乘法运算构成一个群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 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=(-1)</a:t>
            </a:r>
            <a:r>
              <a:rPr lang="en-US" altLang="zh-CN" sz="3600" b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1/2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 marL="609600" indent="-609600">
              <a:buFontTx/>
              <a:buNone/>
            </a:pP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G={0, 1, …, 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-1}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关于模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的加法作成一个群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Z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4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4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4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4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34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9CFD-1F4C-47D3-92BF-AEB8D792706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832475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刚才所给的例子都是有限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Abel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容易看出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(Z,+), (Q,+), (R,+), (C,+)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都是无限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Abel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5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还有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(Q*, .), (R*, .) , (C*,.)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也是无限交换群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元素为实数或复数的</a:t>
            </a:r>
            <a:r>
              <a:rPr lang="en-US" altLang="zh-CN" sz="36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阶可逆矩阵的全体关于矩阵的乘法组成群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都是非交换群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叫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全线性群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记为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GL(</a:t>
            </a:r>
            <a:r>
              <a:rPr lang="en-US" altLang="zh-CN" sz="36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,R),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或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GL(</a:t>
            </a:r>
            <a:r>
              <a:rPr lang="en-US" altLang="zh-CN" sz="36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,C).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1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51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5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9BC0E-00D9-E04C-945A-12B53BBBD39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04813"/>
            <a:ext cx="8229600" cy="6192837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2.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群的基本性质</a:t>
            </a:r>
            <a:endParaRPr lang="en-US" altLang="zh-CN" sz="3600" b="1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609600" indent="-609600"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(1)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群中单位元是唯一的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 marL="609600" indent="-609600"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(2)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群中每个元素的逆元素是唯一的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 marL="609600" indent="-609600"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(3)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消去律成立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: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ab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ac </a:t>
            </a:r>
            <a:r>
              <a:rPr lang="en-US" altLang="zh-CN" sz="3600" dirty="0">
                <a:solidFill>
                  <a:srgbClr val="0000FF"/>
                </a:solidFill>
              </a:rPr>
              <a:t>⇒</a:t>
            </a:r>
            <a:r>
              <a:rPr lang="en-US" altLang="zh-CN" sz="3600" b="1" i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                </a:t>
            </a:r>
          </a:p>
          <a:p>
            <a:pPr marL="609600" indent="-609600">
              <a:buFontTx/>
              <a:buNone/>
            </a:pP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                          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ba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ca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en-US" altLang="zh-CN" sz="3600" dirty="0">
                <a:solidFill>
                  <a:srgbClr val="0000FF"/>
                </a:solidFill>
              </a:rPr>
              <a:t>⇒</a:t>
            </a:r>
            <a:r>
              <a:rPr lang="en-US" altLang="zh-CN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c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 marL="609600" indent="-609600"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(4)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设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的一个元素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称使得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i="1" baseline="30000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r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=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e</a:t>
            </a:r>
          </a:p>
          <a:p>
            <a:pPr marL="609600" indent="-609600"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的最小正整数为元素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阶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(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order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记为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609600" indent="-609600"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o(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).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如果不存在这样的正整数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称</a:t>
            </a:r>
            <a:r>
              <a:rPr lang="en-US" altLang="zh-CN" sz="3600" b="1" i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是一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609600" indent="-609600"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个无限阶元素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9698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53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53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53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53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53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3A002-0CF1-4FA1-BC5D-56292F92EA1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119813" name="Text Box 5"/>
          <p:cNvSpPr txBox="1">
            <a:spLocks noGrp="1" noChangeArrowheads="1"/>
          </p:cNvSpPr>
          <p:nvPr>
            <p:ph type="title"/>
          </p:nvPr>
        </p:nvSpPr>
        <p:spPr>
          <a:xfrm>
            <a:off x="250825" y="260350"/>
            <a:ext cx="8229600" cy="1143000"/>
          </a:xfrm>
          <a:noFill/>
          <a:ln/>
        </p:spPr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第六讲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: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代数结构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9820" name="Rectangle 12"/>
          <p:cNvSpPr>
            <a:spLocks noChangeArrowheads="1"/>
          </p:cNvSpPr>
          <p:nvPr/>
        </p:nvSpPr>
        <p:spPr bwMode="auto">
          <a:xfrm>
            <a:off x="1403350" y="3644900"/>
            <a:ext cx="44640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III.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置换与置换群</a:t>
            </a:r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1403350" y="2708275"/>
            <a:ext cx="5761038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II. 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群的定义与基本性质 </a:t>
            </a:r>
          </a:p>
        </p:txBody>
      </p:sp>
      <p:sp>
        <p:nvSpPr>
          <p:cNvPr id="119828" name="Rectangle 20"/>
          <p:cNvSpPr>
            <a:spLocks noChangeArrowheads="1"/>
          </p:cNvSpPr>
          <p:nvPr/>
        </p:nvSpPr>
        <p:spPr bwMode="auto">
          <a:xfrm>
            <a:off x="1331913" y="1773238"/>
            <a:ext cx="5761037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</a:pPr>
            <a:r>
              <a:rPr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I.  </a:t>
            </a:r>
            <a:r>
              <a:rPr lang="zh-CN" altLang="en-US" sz="4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群论的创始者</a:t>
            </a:r>
            <a:r>
              <a:rPr lang="en-US" altLang="zh-CN" sz="4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Galois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  <p:bldP spid="119820" grpId="0"/>
      <p:bldP spid="119826" grpId="0"/>
      <p:bldP spid="1198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49CFD-1F4C-47D3-92BF-AEB8D792706A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51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832475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中，证明</a:t>
            </a:r>
            <a:endParaRPr lang="en-US" altLang="zh-CN" sz="36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sz="3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是一个有限群，且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|G|=n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。则群中任何元素的阶都整除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194422"/>
              </p:ext>
            </p:extLst>
          </p:nvPr>
        </p:nvGraphicFramePr>
        <p:xfrm>
          <a:off x="2339752" y="1268760"/>
          <a:ext cx="4484687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8224" name="Equation" r:id="rId3" imgW="1625400" imgH="279360" progId="Equation.DSMT4">
                  <p:embed/>
                </p:oleObj>
              </mc:Choice>
              <mc:Fallback>
                <p:oleObj name="Equation" r:id="rId3" imgW="1625400" imgH="2793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1268760"/>
                        <a:ext cx="4484687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7820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1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451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86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41DE8-4571-DE40-B32B-C4468DA85678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611188" y="692150"/>
            <a:ext cx="8064500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设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 H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的一个非空子集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如果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在群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原来的运算下也成群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则称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为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子群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记为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zh-CN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&lt;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FF0000"/>
              </a:buClr>
              <a:buFont typeface="Wingdings" charset="0"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6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  (Z,+) </a:t>
            </a:r>
            <a:r>
              <a:rPr lang="zh-CN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&lt;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(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Q,+) </a:t>
            </a:r>
            <a:r>
              <a:rPr lang="zh-CN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&lt;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(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R,+) </a:t>
            </a:r>
            <a:r>
              <a:rPr lang="zh-CN" altLang="zh-CN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&lt;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(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C,+)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有限群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的非空子集合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是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G</a:t>
            </a: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的子群</a:t>
            </a:r>
            <a:endParaRPr lang="en-US" altLang="zh-CN" sz="3600" b="1" dirty="0">
              <a:effectLst>
                <a:outerShdw blurRad="38100" dist="38100" dir="2700000" algn="tl">
                  <a:srgbClr val="DDDDDD"/>
                </a:outerShdw>
              </a:effectLst>
              <a:latin typeface="Times New Roman" charset="0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FF0000"/>
              </a:buClr>
              <a:buFont typeface="Wingdings" charset="0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sym typeface="Symbol" charset="0"/>
              </a:rPr>
              <a:t>       </a:t>
            </a:r>
            <a:r>
              <a:rPr lang="en-US" altLang="zh-CN" dirty="0"/>
              <a:t>∀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b</a:t>
            </a:r>
            <a:r>
              <a:rPr lang="en-US" altLang="zh-CN" dirty="0" err="1"/>
              <a:t>∈</a:t>
            </a:r>
            <a:r>
              <a:rPr lang="en-US" altLang="zh-CN" sz="36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, </a:t>
            </a:r>
            <a:r>
              <a:rPr lang="en-US" altLang="zh-CN" sz="3600" b="1" i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ab</a:t>
            </a:r>
            <a:r>
              <a:rPr lang="en-US" altLang="zh-CN" dirty="0" err="1"/>
              <a:t>∈</a:t>
            </a:r>
            <a:r>
              <a:rPr lang="en-US" altLang="zh-CN" sz="3600" b="1" dirty="0" err="1" smtClean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H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FF0000"/>
              </a:buClr>
              <a:buFont typeface="Wingdings" charset="0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我们组合数学中主要要使用一种特殊的群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---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置换群</a:t>
            </a:r>
            <a:r>
              <a:rPr lang="en-US" altLang="zh-CN" sz="3600" b="1" dirty="0"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986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0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0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0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0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0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F53CC-FA4B-49DD-9779-71441F3ADEE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0" y="250936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5578" name="Rectangle 10"/>
          <p:cNvSpPr>
            <a:spLocks noChangeArrowheads="1"/>
          </p:cNvSpPr>
          <p:nvPr/>
        </p:nvSpPr>
        <p:spPr bwMode="auto">
          <a:xfrm>
            <a:off x="611560" y="1125786"/>
            <a:ext cx="8229600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1.</a:t>
            </a:r>
            <a:r>
              <a:rPr lang="en-US" altLang="zh-CN" sz="3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次置换及其运算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X={1,2,…,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与自身之间的一一对应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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,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=1,2,…,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称为一个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次置换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可记为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sp>
        <p:nvSpPr>
          <p:cNvPr id="365580" name="Rectangle 12"/>
          <p:cNvSpPr>
            <a:spLocks noChangeArrowheads="1"/>
          </p:cNvSpPr>
          <p:nvPr/>
        </p:nvSpPr>
        <p:spPr bwMode="auto">
          <a:xfrm>
            <a:off x="0" y="251889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5582" name="Rectangle 14"/>
          <p:cNvSpPr>
            <a:spLocks noChangeArrowheads="1"/>
          </p:cNvSpPr>
          <p:nvPr/>
        </p:nvSpPr>
        <p:spPr bwMode="auto">
          <a:xfrm>
            <a:off x="0" y="299831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8"/>
            <a:ext cx="8229600" cy="1008062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III. 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置换与置换群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504833" name="Object 1"/>
          <p:cNvGraphicFramePr>
            <a:graphicFrameLocks noChangeAspect="1"/>
          </p:cNvGraphicFramePr>
          <p:nvPr/>
        </p:nvGraphicFramePr>
        <p:xfrm>
          <a:off x="2123728" y="4149080"/>
          <a:ext cx="4673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43" name="公式" r:id="rId3" imgW="1752600" imgH="482600" progId="Equation.3">
                  <p:embed/>
                </p:oleObj>
              </mc:Choice>
              <mc:Fallback>
                <p:oleObj name="公式" r:id="rId3" imgW="1752600" imgH="482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149080"/>
                        <a:ext cx="46736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5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5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5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5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04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04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0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CFC88-33DD-4739-A224-B31A0E93DAF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692696"/>
            <a:ext cx="8229600" cy="1512887"/>
          </a:xfrm>
        </p:spPr>
        <p:txBody>
          <a:bodyPr/>
          <a:lstStyle/>
          <a:p>
            <a:pPr algn="just">
              <a:lnSpc>
                <a:spcPct val="110000"/>
              </a:lnSpc>
              <a:buFontTx/>
              <a:buNone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例如一个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6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次置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换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sp>
        <p:nvSpPr>
          <p:cNvPr id="366597" name="Rectangle 5"/>
          <p:cNvSpPr>
            <a:spLocks noChangeArrowheads="1"/>
          </p:cNvSpPr>
          <p:nvPr/>
        </p:nvSpPr>
        <p:spPr bwMode="auto">
          <a:xfrm>
            <a:off x="0" y="242307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6598" name="Rectangle 6"/>
          <p:cNvSpPr>
            <a:spLocks noChangeArrowheads="1"/>
          </p:cNvSpPr>
          <p:nvPr/>
        </p:nvSpPr>
        <p:spPr bwMode="auto">
          <a:xfrm>
            <a:off x="611560" y="3356992"/>
            <a:ext cx="8208963" cy="201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置换作为一种特殊的映射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可以利用映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射的复合来定义运算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上的两</a:t>
            </a:r>
          </a:p>
          <a:p>
            <a:pPr marL="342900" indent="-342900">
              <a:spcBef>
                <a:spcPct val="20000"/>
              </a:spcBef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次置换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其乘积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定义如下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sp>
        <p:nvSpPr>
          <p:cNvPr id="366602" name="Rectangle 10"/>
          <p:cNvSpPr>
            <a:spLocks noChangeArrowheads="1"/>
          </p:cNvSpPr>
          <p:nvPr/>
        </p:nvSpPr>
        <p:spPr bwMode="auto">
          <a:xfrm>
            <a:off x="0" y="25183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6604" name="Rectangle 12"/>
          <p:cNvSpPr>
            <a:spLocks noChangeArrowheads="1"/>
          </p:cNvSpPr>
          <p:nvPr/>
        </p:nvSpPr>
        <p:spPr bwMode="auto">
          <a:xfrm>
            <a:off x="0" y="25183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6608" name="Rectangle 16"/>
          <p:cNvSpPr>
            <a:spLocks noChangeArrowheads="1"/>
          </p:cNvSpPr>
          <p:nvPr/>
        </p:nvSpPr>
        <p:spPr bwMode="auto">
          <a:xfrm>
            <a:off x="0" y="239449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6610" name="Rectangle 18"/>
          <p:cNvSpPr>
            <a:spLocks noChangeArrowheads="1"/>
          </p:cNvSpPr>
          <p:nvPr/>
        </p:nvSpPr>
        <p:spPr bwMode="auto">
          <a:xfrm>
            <a:off x="0" y="2404021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6609" name="Object 17"/>
          <p:cNvGraphicFramePr>
            <a:graphicFrameLocks noChangeAspect="1"/>
          </p:cNvGraphicFramePr>
          <p:nvPr/>
        </p:nvGraphicFramePr>
        <p:xfrm>
          <a:off x="2195736" y="1485255"/>
          <a:ext cx="446405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638" name="公式" r:id="rId3" imgW="1676400" imgH="469900" progId="Equation.3">
                  <p:embed/>
                </p:oleObj>
              </mc:Choice>
              <mc:Fallback>
                <p:oleObj name="公式" r:id="rId3" imgW="1676400" imgH="4699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1485255"/>
                        <a:ext cx="4464050" cy="1241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6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6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59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1E6E-D87A-4407-99CB-2CF483FEF68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333375"/>
            <a:ext cx="8229600" cy="26638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 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 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)), </a:t>
            </a:r>
            <a:r>
              <a:rPr lang="en-US" altLang="zh-CN" sz="3600" b="1" i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=1,2,…,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</a:p>
          <a:p>
            <a:pPr>
              <a:buFontTx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即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先施行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再施行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所得到的结果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我们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的定义方式与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某些教科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书中的次序不一样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没有本质区别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453635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3637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3638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3639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3641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3644" name="Rectangle 12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3643" name="Object 11"/>
          <p:cNvGraphicFramePr>
            <a:graphicFrameLocks noChangeAspect="1"/>
          </p:cNvGraphicFramePr>
          <p:nvPr/>
        </p:nvGraphicFramePr>
        <p:xfrm>
          <a:off x="1258888" y="2855913"/>
          <a:ext cx="655320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80" name="公式" r:id="rId3" imgW="2501900" imgH="469900" progId="Equation.3">
                  <p:embed/>
                </p:oleObj>
              </mc:Choice>
              <mc:Fallback>
                <p:oleObj name="公式" r:id="rId3" imgW="2501900" imgH="4699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855913"/>
                        <a:ext cx="6553200" cy="1220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46" name="Rectangle 14"/>
          <p:cNvSpPr>
            <a:spLocks noChangeArrowheads="1"/>
          </p:cNvSpPr>
          <p:nvPr/>
        </p:nvSpPr>
        <p:spPr bwMode="auto">
          <a:xfrm>
            <a:off x="0" y="27098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3645" name="Object 13"/>
          <p:cNvGraphicFramePr>
            <a:graphicFrameLocks noChangeAspect="1"/>
          </p:cNvGraphicFramePr>
          <p:nvPr/>
        </p:nvGraphicFramePr>
        <p:xfrm>
          <a:off x="1187450" y="3933825"/>
          <a:ext cx="7488238" cy="240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81" name="公式" r:id="rId5" imgW="2971800" imgH="952500" progId="Equation.3">
                  <p:embed/>
                </p:oleObj>
              </mc:Choice>
              <mc:Fallback>
                <p:oleObj name="公式" r:id="rId5" imgW="2971800" imgH="9525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933825"/>
                        <a:ext cx="7488238" cy="240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3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3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53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53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53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4C7F-1948-493A-B399-35C0F3EC2CD2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404813"/>
            <a:ext cx="8229600" cy="324008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容易看出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X={1,2,…,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}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上全体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次置换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共有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!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它们关于上述置换的运算构成一个群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称为</a:t>
            </a:r>
            <a:r>
              <a:rPr lang="en-US" altLang="zh-CN" sz="36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次置换群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记以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|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! 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一般不是交换群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例如在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6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r>
              <a:rPr lang="en-US" altLang="zh-CN" sz="3600" dirty="0">
                <a:latin typeface="Times New Roman" pitchFamily="18" charset="0"/>
              </a:rPr>
              <a:t> </a:t>
            </a:r>
          </a:p>
        </p:txBody>
      </p:sp>
      <p:sp>
        <p:nvSpPr>
          <p:cNvPr id="454659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4661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4662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4663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4665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466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4667" name="Object 11"/>
          <p:cNvGraphicFramePr>
            <a:graphicFrameLocks noChangeAspect="1"/>
          </p:cNvGraphicFramePr>
          <p:nvPr/>
        </p:nvGraphicFramePr>
        <p:xfrm>
          <a:off x="2195513" y="3795713"/>
          <a:ext cx="3889375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05" name="公式" r:id="rId3" imgW="1409700" imgH="469900" progId="Equation.3">
                  <p:embed/>
                </p:oleObj>
              </mc:Choice>
              <mc:Fallback>
                <p:oleObj name="公式" r:id="rId3" imgW="1409700" imgH="4699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795713"/>
                        <a:ext cx="3889375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70" name="Rectangle 14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4669" name="Object 13"/>
          <p:cNvGraphicFramePr>
            <a:graphicFrameLocks noChangeAspect="1"/>
          </p:cNvGraphicFramePr>
          <p:nvPr/>
        </p:nvGraphicFramePr>
        <p:xfrm>
          <a:off x="2195513" y="5013325"/>
          <a:ext cx="410527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06" name="公式" r:id="rId5" imgW="1397000" imgH="469900" progId="Equation.3">
                  <p:embed/>
                </p:oleObj>
              </mc:Choice>
              <mc:Fallback>
                <p:oleObj name="公式" r:id="rId5" imgW="1397000" imgH="4699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013325"/>
                        <a:ext cx="4105275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4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54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54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54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546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5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54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25EE3-C384-4611-852B-55E07241A7A0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5568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560" y="1988840"/>
            <a:ext cx="8218488" cy="2981325"/>
          </a:xfrm>
        </p:spPr>
        <p:txBody>
          <a:bodyPr/>
          <a:lstStyle/>
          <a:p>
            <a:pPr algn="just">
              <a:lnSpc>
                <a:spcPct val="11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对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于一般置换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要熟悉下列运算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:</a:t>
            </a:r>
            <a:endParaRPr lang="en-US" altLang="zh-CN" sz="3600" dirty="0"/>
          </a:p>
        </p:txBody>
      </p:sp>
      <p:sp>
        <p:nvSpPr>
          <p:cNvPr id="455683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5685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5686" name="Rectangle 6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5687" name="Rectangle 7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5689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5692" name="Rectangle 12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5691" name="Object 11"/>
          <p:cNvGraphicFramePr>
            <a:graphicFrameLocks noChangeAspect="1"/>
          </p:cNvGraphicFramePr>
          <p:nvPr/>
        </p:nvGraphicFramePr>
        <p:xfrm>
          <a:off x="900113" y="3068638"/>
          <a:ext cx="7416800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22" name="公式" r:id="rId3" imgW="2603500" imgH="508000" progId="Equation.3">
                  <p:embed/>
                </p:oleObj>
              </mc:Choice>
              <mc:Fallback>
                <p:oleObj name="公式" r:id="rId3" imgW="2603500" imgH="5080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068638"/>
                        <a:ext cx="7416800" cy="1438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5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5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55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CB124-7D7E-4EDF-8C3D-693A93D4B503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59779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9781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9782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9783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9785" name="Rectangle 9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9784" name="Object 8"/>
          <p:cNvGraphicFramePr>
            <a:graphicFrameLocks noChangeAspect="1"/>
          </p:cNvGraphicFramePr>
          <p:nvPr/>
        </p:nvGraphicFramePr>
        <p:xfrm>
          <a:off x="720725" y="3094038"/>
          <a:ext cx="7812088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21" name="公式" r:id="rId3" imgW="2717800" imgH="469900" progId="Equation.3">
                  <p:embed/>
                </p:oleObj>
              </mc:Choice>
              <mc:Fallback>
                <p:oleObj name="公式" r:id="rId3" imgW="2717800" imgH="4699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3094038"/>
                        <a:ext cx="7812088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87" name="Rectangle 11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59786" name="Object 10"/>
          <p:cNvGraphicFramePr>
            <a:graphicFrameLocks noChangeAspect="1"/>
          </p:cNvGraphicFramePr>
          <p:nvPr/>
        </p:nvGraphicFramePr>
        <p:xfrm>
          <a:off x="827088" y="4583113"/>
          <a:ext cx="7561262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22" name="公式" r:id="rId5" imgW="2578100" imgH="469900" progId="Equation.3">
                  <p:embed/>
                </p:oleObj>
              </mc:Choice>
              <mc:Fallback>
                <p:oleObj name="公式" r:id="rId5" imgW="2578100" imgH="4699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83113"/>
                        <a:ext cx="7561262" cy="1366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539552" y="908720"/>
            <a:ext cx="8229600" cy="647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2. 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+mn-ea"/>
                <a:cs typeface="+mn-cs"/>
              </a:rPr>
              <a:t>置换的轮换表示与类型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9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9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C2607-A537-43E8-B7A2-97A33B2E3F7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54355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注意轮换就是一个圆排列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(123), (231), (312)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都表示同一个轮换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任何一个置换可以完全由它所包含的轮换所决定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两个轮换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a,b,c,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,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p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r,s,t,…,v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如果没有相同的文字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则称为是不相交的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不相交两轮换的乘积可交换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(132)(45)=(45)(132). 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可把刚才推导的结果总结成如下定理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sp>
        <p:nvSpPr>
          <p:cNvPr id="460803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06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0807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0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08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608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08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608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C48B-4787-4293-929F-604819F034BD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61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916832"/>
            <a:ext cx="8424862" cy="1367433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定理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任何一个置换都可以表示成若干不相交轮换的乘积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而且表示是唯一的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.</a:t>
            </a: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61827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1828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1829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1830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1831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1833" name="Rectangle 9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1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B2280-6916-4D20-AC47-A9CBA26619F6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I. </a:t>
            </a:r>
            <a:r>
              <a:rPr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群论的创始者</a:t>
            </a:r>
            <a:r>
              <a:rPr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—Galois</a:t>
            </a:r>
            <a:r>
              <a:rPr lang="en-US" altLang="zh-CN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1900237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群论是现代数学非常重要的分支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群论产生的开端非常平凡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但是群论的创立者却充满了传奇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我们熟知的公式</a:t>
            </a:r>
          </a:p>
        </p:txBody>
      </p:sp>
      <p:sp>
        <p:nvSpPr>
          <p:cNvPr id="435204" name="Rectangle 4"/>
          <p:cNvSpPr>
            <a:spLocks noChangeArrowheads="1"/>
          </p:cNvSpPr>
          <p:nvPr/>
        </p:nvSpPr>
        <p:spPr bwMode="auto">
          <a:xfrm>
            <a:off x="590550" y="4221163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66"/>
              </a:buClr>
              <a:buFont typeface="Wingdings" pitchFamily="2" charset="2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是二次方程</a:t>
            </a:r>
          </a:p>
        </p:txBody>
      </p:sp>
      <p:sp>
        <p:nvSpPr>
          <p:cNvPr id="435205" name="Rectangle 5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5206" name="Object 6"/>
          <p:cNvGraphicFramePr>
            <a:graphicFrameLocks noChangeAspect="1"/>
          </p:cNvGraphicFramePr>
          <p:nvPr/>
        </p:nvGraphicFramePr>
        <p:xfrm>
          <a:off x="2181225" y="3046413"/>
          <a:ext cx="355917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43" name="公式" r:id="rId3" imgW="1276280" imgH="447550" progId="Equation.3">
                  <p:embed/>
                </p:oleObj>
              </mc:Choice>
              <mc:Fallback>
                <p:oleObj name="公式" r:id="rId3" imgW="1276280" imgH="44755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3046413"/>
                        <a:ext cx="3559175" cy="1260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5207" name="Rectangle 7"/>
          <p:cNvSpPr>
            <a:spLocks noChangeArrowheads="1"/>
          </p:cNvSpPr>
          <p:nvPr/>
        </p:nvSpPr>
        <p:spPr bwMode="auto">
          <a:xfrm>
            <a:off x="806450" y="5661025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求根公式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435208" name="Rectangle 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5209" name="Object 9"/>
          <p:cNvGraphicFramePr>
            <a:graphicFrameLocks noChangeAspect="1"/>
          </p:cNvGraphicFramePr>
          <p:nvPr/>
        </p:nvGraphicFramePr>
        <p:xfrm>
          <a:off x="2843213" y="4941888"/>
          <a:ext cx="309721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44" name="公式" r:id="rId5" imgW="1009579" imgH="190573" progId="Equation.3">
                  <p:embed/>
                </p:oleObj>
              </mc:Choice>
              <mc:Fallback>
                <p:oleObj name="公式" r:id="rId5" imgW="1009579" imgH="190573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941888"/>
                        <a:ext cx="3097212" cy="60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5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3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35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2" grpId="0"/>
      <p:bldP spid="435203" grpId="0" build="p"/>
      <p:bldP spid="435204" grpId="0"/>
      <p:bldP spid="43520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1F7F-DFAD-4D1F-A849-13F01D5C35A8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333375"/>
            <a:ext cx="8229600" cy="626427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3.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置换的奇偶性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定义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叫做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的对换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         </a:t>
            </a:r>
          </a:p>
          <a:p>
            <a:pPr>
              <a:buFontTx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)=(1)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定理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任意一个置换都可以表达成若干对换之积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因为置换可以表示成轮换之积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只需要证明轮换可以表示成对换之积就可以了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很容易看出对任何一个轮换都有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a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k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)=(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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).</a:t>
            </a:r>
          </a:p>
          <a:p>
            <a:pPr>
              <a:buFontTx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(1346)=(16)(14)(13).</a:t>
            </a:r>
          </a:p>
        </p:txBody>
      </p:sp>
      <p:sp>
        <p:nvSpPr>
          <p:cNvPr id="465923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5927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5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5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65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59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65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65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63883-6F3C-4A74-B154-BEBC9BB3643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476250"/>
            <a:ext cx="8229600" cy="6048375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一般一个轮换分解成若干个对换之积不是唯一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甚至于连换位的数目都不相同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例如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(123)=(13)(12)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              =(13) (13)(13)(12)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但有一个性质却是不变的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即对换数目 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的奇偶性不变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(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证明略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若一个置换可分解成奇数个对换之积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则称为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奇置换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；若可分解成偶数个对换之积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则称为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偶置换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  <p:sp>
        <p:nvSpPr>
          <p:cNvPr id="466947" name="Rectangle 3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6948" name="Rectangle 4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6949" name="Rectangle 5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6950" name="Rectangle 6"/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66951" name="Rectangle 7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6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66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66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66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66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2A190-4DF5-480B-8CEA-0124556F89E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76263"/>
            <a:ext cx="8229600" cy="580548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根据这个定义不难知道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置换乘积的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奇偶性与因子的奇偶性有下面规律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  <a:p>
            <a:pPr algn="ctr"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en-US" altLang="zh-CN" sz="36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奇置换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奇置换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偶置换</a:t>
            </a:r>
          </a:p>
          <a:p>
            <a:pPr algn="ctr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偶置换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偶置换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偶置换</a:t>
            </a:r>
          </a:p>
          <a:p>
            <a:pPr algn="ctr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偶置换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奇置换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奇置换</a:t>
            </a:r>
          </a:p>
          <a:p>
            <a:pPr algn="ctr"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奇置换</a:t>
            </a:r>
            <a:r>
              <a:rPr lang="en-US" altLang="zh-CN" sz="3600" dirty="0">
                <a:solidFill>
                  <a:srgbClr val="0000FF"/>
                </a:solidFill>
              </a:rPr>
              <a:t>×</a:t>
            </a:r>
            <a:r>
              <a:rPr lang="zh-CN" altLang="en-US" sz="36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偶置换</a:t>
            </a:r>
            <a:r>
              <a:rPr lang="en-US" altLang="zh-CN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</a:t>
            </a: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奇置换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根据这个性质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如用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表示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次对称群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</a:t>
            </a:r>
            <a:r>
              <a:rPr lang="zh-CN" altLang="en-US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中全体偶置换作成的集合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sz="36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非空而且构成</a:t>
            </a:r>
            <a:r>
              <a:rPr lang="en-US" altLang="zh-CN" sz="36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6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的一个子群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</p:txBody>
      </p: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9672" name="Rectangle 8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69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69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69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69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A085-7AEC-45DF-9522-53841917623D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216058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定理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S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中偶置换的全体构成一个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!/2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阶的子群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称为</a:t>
            </a:r>
            <a:r>
              <a:rPr lang="en-US" altLang="zh-CN" sz="36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次交错群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记作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即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</a:p>
          <a:p>
            <a:pPr algn="ctr">
              <a:buFontTx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|=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!/2  (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≥2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).</a:t>
            </a:r>
          </a:p>
          <a:p>
            <a:pPr algn="ctr">
              <a:buFontTx/>
              <a:buNone/>
            </a:pP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7797" name="Rectangle 5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7799" name="Text Box 7"/>
          <p:cNvSpPr txBox="1">
            <a:spLocks noChangeArrowheads="1"/>
          </p:cNvSpPr>
          <p:nvPr/>
        </p:nvSpPr>
        <p:spPr bwMode="auto">
          <a:xfrm>
            <a:off x="558800" y="2420938"/>
            <a:ext cx="8116888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 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=2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显然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&gt;2.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R, T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分别表示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sz="3600" b="1" i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中奇置换的集合和偶置换的集合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用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(12)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去乘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中每个置换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得到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|R|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个不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同的偶置换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|R|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|T|.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再用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(12)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去乘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T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中每个置换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得到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|T|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个</a:t>
            </a:r>
          </a:p>
          <a:p>
            <a:pPr>
              <a:buClr>
                <a:srgbClr val="FF0000"/>
              </a:buClr>
              <a:buFont typeface="Wingdings" pitchFamily="2" charset="2"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   不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同的奇置换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所以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|T|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|R|.</a:t>
            </a:r>
          </a:p>
          <a:p>
            <a:pPr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故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|T|=|R|=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n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!/2.</a:t>
            </a:r>
            <a:endParaRPr lang="en-US" altLang="zh-CN" sz="36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7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17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17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17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17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177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417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/>
      <p:bldP spid="41779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00F88-73DB-4C8E-9B90-4440F6D33E62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475138" name="Text Box 2"/>
          <p:cNvSpPr txBox="1">
            <a:spLocks noChangeArrowheads="1"/>
          </p:cNvSpPr>
          <p:nvPr/>
        </p:nvSpPr>
        <p:spPr bwMode="auto">
          <a:xfrm>
            <a:off x="349250" y="492125"/>
            <a:ext cx="8440738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例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如图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是一个</a:t>
            </a:r>
            <a:r>
              <a:rPr lang="en-US" altLang="zh-CN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4</a:t>
            </a:r>
            <a:r>
              <a:rPr lang="en-US" altLang="zh-CN" sz="36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×4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棋盘的一个布局，与</a:t>
            </a:r>
          </a:p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数字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相邻的数字可以与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交换位置，得到</a:t>
            </a:r>
          </a:p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另一种布局，问从图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开始能否经过若干</a:t>
            </a:r>
          </a:p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次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与其他相邻的数字换位而达到图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475139" name="Group 3"/>
          <p:cNvGraphicFramePr>
            <a:graphicFrameLocks noGrp="1"/>
          </p:cNvGraphicFramePr>
          <p:nvPr/>
        </p:nvGraphicFramePr>
        <p:xfrm>
          <a:off x="971550" y="3213100"/>
          <a:ext cx="2663825" cy="2286000"/>
        </p:xfrm>
        <a:graphic>
          <a:graphicData uri="http://schemas.openxmlformats.org/drawingml/2006/table">
            <a:tbl>
              <a:tblPr/>
              <a:tblGrid>
                <a:gridCol w="666750"/>
                <a:gridCol w="665163"/>
                <a:gridCol w="666750"/>
                <a:gridCol w="665162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75166" name="Group 30"/>
          <p:cNvGraphicFramePr>
            <a:graphicFrameLocks noGrp="1"/>
          </p:cNvGraphicFramePr>
          <p:nvPr/>
        </p:nvGraphicFramePr>
        <p:xfrm>
          <a:off x="4932363" y="3159125"/>
          <a:ext cx="2663825" cy="2286000"/>
        </p:xfrm>
        <a:graphic>
          <a:graphicData uri="http://schemas.openxmlformats.org/drawingml/2006/table">
            <a:tbl>
              <a:tblPr/>
              <a:tblGrid>
                <a:gridCol w="666750"/>
                <a:gridCol w="665162"/>
                <a:gridCol w="666750"/>
                <a:gridCol w="665163"/>
              </a:tblGrid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5193" name="Text Box 57"/>
          <p:cNvSpPr txBox="1">
            <a:spLocks noChangeArrowheads="1"/>
          </p:cNvSpPr>
          <p:nvPr/>
        </p:nvSpPr>
        <p:spPr bwMode="auto">
          <a:xfrm>
            <a:off x="1527175" y="5451475"/>
            <a:ext cx="973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</a:p>
        </p:txBody>
      </p:sp>
      <p:sp>
        <p:nvSpPr>
          <p:cNvPr id="475194" name="Text Box 58"/>
          <p:cNvSpPr txBox="1">
            <a:spLocks noChangeArrowheads="1"/>
          </p:cNvSpPr>
          <p:nvPr/>
        </p:nvSpPr>
        <p:spPr bwMode="auto">
          <a:xfrm>
            <a:off x="5632450" y="5451475"/>
            <a:ext cx="9477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5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8" grpId="0"/>
      <p:bldP spid="475193" grpId="0"/>
      <p:bldP spid="47519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F26A-BE25-414E-877C-252C1428397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76162" name="Text Box 2"/>
          <p:cNvSpPr txBox="1">
            <a:spLocks noChangeArrowheads="1"/>
          </p:cNvSpPr>
          <p:nvPr/>
        </p:nvSpPr>
        <p:spPr bwMode="auto">
          <a:xfrm>
            <a:off x="303213" y="203200"/>
            <a:ext cx="8159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解：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到图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，相当于作下面的置换</a:t>
            </a:r>
          </a:p>
        </p:txBody>
      </p:sp>
      <p:graphicFrame>
        <p:nvGraphicFramePr>
          <p:cNvPr id="476163" name="Object 3"/>
          <p:cNvGraphicFramePr>
            <a:graphicFrameLocks noChangeAspect="1"/>
          </p:cNvGraphicFramePr>
          <p:nvPr/>
        </p:nvGraphicFramePr>
        <p:xfrm>
          <a:off x="179388" y="1052513"/>
          <a:ext cx="88201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00" name="公式" r:id="rId3" imgW="4483100" imgH="457200" progId="Equation.3">
                  <p:embed/>
                </p:oleObj>
              </mc:Choice>
              <mc:Fallback>
                <p:oleObj name="公式" r:id="rId3" imgW="4483100" imgH="4572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052513"/>
                        <a:ext cx="8820150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4" name="Object 4"/>
          <p:cNvGraphicFramePr>
            <a:graphicFrameLocks noChangeAspect="1"/>
          </p:cNvGraphicFramePr>
          <p:nvPr/>
        </p:nvGraphicFramePr>
        <p:xfrm>
          <a:off x="468313" y="2060575"/>
          <a:ext cx="7345362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01" name="公式" r:id="rId5" imgW="2755900" imgH="215900" progId="Equation.3">
                  <p:embed/>
                </p:oleObj>
              </mc:Choice>
              <mc:Fallback>
                <p:oleObj name="公式" r:id="rId5" imgW="2755900" imgH="2159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60575"/>
                        <a:ext cx="7345362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5" name="Text Box 5"/>
          <p:cNvSpPr txBox="1">
            <a:spLocks noChangeArrowheads="1"/>
          </p:cNvSpPr>
          <p:nvPr/>
        </p:nvSpPr>
        <p:spPr bwMode="auto">
          <a:xfrm>
            <a:off x="303213" y="2652713"/>
            <a:ext cx="3089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sz="36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是奇置换。</a:t>
            </a:r>
          </a:p>
        </p:txBody>
      </p:sp>
      <p:sp>
        <p:nvSpPr>
          <p:cNvPr id="476166" name="Text Box 6"/>
          <p:cNvSpPr txBox="1">
            <a:spLocks noChangeArrowheads="1"/>
          </p:cNvSpPr>
          <p:nvPr/>
        </p:nvSpPr>
        <p:spPr bwMode="auto">
          <a:xfrm>
            <a:off x="158750" y="3300413"/>
            <a:ext cx="8772525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从右下角出发再返回右下角，必须</a:t>
            </a:r>
          </a:p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经过偶数次换位才能实现，因此，从图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出</a:t>
            </a:r>
          </a:p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发经过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与其相邻的数字换位，不可能达到</a:t>
            </a:r>
          </a:p>
          <a:p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图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6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5" grpId="0"/>
      <p:bldP spid="4761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2B7D-62E2-4177-9936-DA1D4B4AB0FB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36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400675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人们试图对次数更高的方程得到类似的求解公式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公元前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1600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年的巴比伦数学家已知道如何解二次方程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尽管他们没有使用我们现在的代数符号去表达方程及其解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形如 </a:t>
            </a:r>
            <a:r>
              <a:rPr lang="en-US" altLang="zh-CN" sz="36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ax</a:t>
            </a:r>
            <a:r>
              <a:rPr lang="en-US" altLang="zh-CN" sz="3600" b="1" baseline="300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bx</a:t>
            </a:r>
            <a:r>
              <a:rPr lang="en-US" altLang="zh-CN" sz="3600" b="1" baseline="300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cx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+</a:t>
            </a:r>
            <a:r>
              <a:rPr lang="en-US" altLang="zh-CN" sz="36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=0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的三次方程的求根公式直至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16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世纪才被发现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它是由意大利数学家费罗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(Ferro)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和丰塔那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(Fontana)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彼此独立得到的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6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6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6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6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B5D12-15C6-4492-A24C-6C672ADCD3A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37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2300"/>
            <a:ext cx="8229600" cy="5399088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1545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卡尔达塔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Cardano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在他的</a:t>
            </a: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《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大术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》(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Ars Magna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一书中公开发表了丰塔那的方法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这部书还讲述了费拉里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Ferrari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求解四次方程的方法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但事情的发展似乎突然停了下来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虽然有很多数学家作出了努力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其中包括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世纪中叶伟大的瑞士数学家欧拉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Euler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但没有一个人能找出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五次方程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的求根公式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sz="36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7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7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7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7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5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382A-0355-4CED-A334-2B9C9C643E1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38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6264275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拉格朗日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Lagrange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1770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年猜测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           </a:t>
            </a: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这样的求根公式不存在</a:t>
            </a: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1824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挪威数学家阿贝尔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Abel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证明了拉格朗日的看法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但是虽然没有通用公式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有些特殊的五</a:t>
            </a:r>
          </a:p>
          <a:p>
            <a:pPr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次方程有求根公式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那么自然会问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 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如何判定一个给定的五次方程是否有这样的求根公式</a:t>
            </a: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?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阿贝尔去世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1829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26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岁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前一直在竭尽全力地研究这个问题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8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8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8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8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38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38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202CA-9049-4B6D-8ECA-69E802C80A1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60400"/>
            <a:ext cx="8229600" cy="5576888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在这一时期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碰巧还有一位年轻人也在勤奋地钻研这个问题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而且最终取得了成功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他就是伽罗华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Galois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可是这位年轻人获得的非凡成果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在他因决斗去世</a:t>
            </a:r>
            <a:r>
              <a:rPr lang="en-US" altLang="zh-CN" sz="3600" b="1"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11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年后才开始得到数学界的承认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1811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10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降生于巴黎近郊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14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岁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那年因考试不及格而重上三年级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9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39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9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39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CBCF1-3C9F-4B3F-93FC-9CC3342C1E87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427663"/>
          </a:xfrm>
        </p:spPr>
        <p:txBody>
          <a:bodyPr/>
          <a:lstStyle/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15</a:t>
            </a:r>
            <a:r>
              <a:rPr lang="zh-CN" altLang="en-US" sz="36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岁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参加声望很高的巴黎高等工科大学的入学考试时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伽罗华失败了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不得不进入较普通的师范学校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就是在这所学校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伽罗华写出了他的第一篇关于连分数的数学论文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显示了他的能力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他的下两篇关于多项式方程的论文遭到法国科学院的拒绝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更遭的是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两篇论文手稿还莫名其妙地被丢失了</a:t>
            </a:r>
            <a:r>
              <a:rPr lang="en-US" altLang="zh-CN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buClr>
                <a:srgbClr val="FF0066"/>
              </a:buClr>
              <a:buFont typeface="Wingdings" pitchFamily="2" charset="2"/>
              <a:buChar char="l"/>
            </a:pPr>
            <a:endParaRPr lang="en-US" altLang="zh-CN" sz="3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0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0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0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2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90DCB-1908-44F7-8722-03A8D2BEC31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41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832475"/>
          </a:xfrm>
        </p:spPr>
        <p:txBody>
          <a:bodyPr/>
          <a:lstStyle/>
          <a:p>
            <a:pPr>
              <a:lnSpc>
                <a:spcPct val="120000"/>
              </a:lnSpc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1829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月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他在巴黎高等工科大学的入学考试中再次失败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  <a:buClr>
                <a:srgbClr val="FF0066"/>
              </a:buClr>
              <a:buFont typeface="Wingdings" pitchFamily="2" charset="2"/>
              <a:buChar char="l"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怀着沮丧之情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伽罗华于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1830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年初又向科学院提交了另一篇论文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这次是为竞争一项数学大奖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</a:p>
          <a:p>
            <a:pPr>
              <a:lnSpc>
                <a:spcPct val="120000"/>
              </a:lnSpc>
              <a:buClr>
                <a:srgbClr val="FF0066"/>
              </a:buClr>
              <a:buFont typeface="Wingdings" pitchFamily="2" charset="2"/>
              <a:buChar char="l"/>
            </a:pP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科学院秘书傅立叶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</a:t>
            </a:r>
            <a:r>
              <a:rPr lang="en-US" altLang="zh-CN" sz="36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Fourier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将其手稿</a:t>
            </a:r>
          </a:p>
          <a:p>
            <a:pPr>
              <a:lnSpc>
                <a:spcPct val="120000"/>
              </a:lnSpc>
              <a:buClr>
                <a:srgbClr val="FF0066"/>
              </a:buClr>
              <a:buFont typeface="Wingdings" pitchFamily="2" charset="2"/>
              <a:buNone/>
            </a:pP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 拿回家去审读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不料在写出评审报告前去世了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此文再也没有找到</a:t>
            </a:r>
            <a:r>
              <a:rPr lang="en-US" altLang="zh-CN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. </a:t>
            </a:r>
            <a:endParaRPr lang="en-US" altLang="zh-CN" sz="360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1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1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41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6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10248</TotalTime>
  <Words>1942</Words>
  <Application>Microsoft Macintosh PowerPoint</Application>
  <PresentationFormat>On-screen Show (4:3)</PresentationFormat>
  <Paragraphs>234</Paragraphs>
  <Slides>35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默认设计模板</vt:lpstr>
      <vt:lpstr>Photo Editor 照片</vt:lpstr>
      <vt:lpstr>公式</vt:lpstr>
      <vt:lpstr>Equation</vt:lpstr>
      <vt:lpstr>PowerPoint Presentation</vt:lpstr>
      <vt:lpstr>第六讲: 代数结构</vt:lpstr>
      <vt:lpstr>I. 群论的创始者—Galois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Born: 25 Oct 1811 in Bourg La Reine               (near  Paris), France Died: 31 May 1832 in Paris, France</vt:lpstr>
      <vt:lpstr>PowerPoint Presentation</vt:lpstr>
      <vt:lpstr>II. 群的定义与基本性质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置换与置换群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lihao@ruc</dc:creator>
  <cp:lastModifiedBy>Xin Gao</cp:lastModifiedBy>
  <cp:revision>219</cp:revision>
  <dcterms:created xsi:type="dcterms:W3CDTF">2002-09-10T13:28:36Z</dcterms:created>
  <dcterms:modified xsi:type="dcterms:W3CDTF">2018-11-02T14:03:23Z</dcterms:modified>
</cp:coreProperties>
</file>