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handoutMasterIdLst>
    <p:handoutMasterId r:id="rId46"/>
  </p:handoutMasterIdLst>
  <p:sldIdLst>
    <p:sldId id="454" r:id="rId2"/>
    <p:sldId id="455" r:id="rId3"/>
    <p:sldId id="467" r:id="rId4"/>
    <p:sldId id="468" r:id="rId5"/>
    <p:sldId id="469" r:id="rId6"/>
    <p:sldId id="505" r:id="rId7"/>
    <p:sldId id="466" r:id="rId8"/>
    <p:sldId id="506" r:id="rId9"/>
    <p:sldId id="507" r:id="rId10"/>
    <p:sldId id="470" r:id="rId11"/>
    <p:sldId id="471" r:id="rId12"/>
    <p:sldId id="472" r:id="rId13"/>
    <p:sldId id="508" r:id="rId14"/>
    <p:sldId id="460" r:id="rId15"/>
    <p:sldId id="509" r:id="rId16"/>
    <p:sldId id="510" r:id="rId17"/>
    <p:sldId id="462" r:id="rId18"/>
    <p:sldId id="474" r:id="rId19"/>
    <p:sldId id="475" r:id="rId20"/>
    <p:sldId id="477" r:id="rId21"/>
    <p:sldId id="478" r:id="rId22"/>
    <p:sldId id="511" r:id="rId23"/>
    <p:sldId id="512" r:id="rId24"/>
    <p:sldId id="489" r:id="rId25"/>
    <p:sldId id="513" r:id="rId26"/>
    <p:sldId id="479" r:id="rId27"/>
    <p:sldId id="490" r:id="rId28"/>
    <p:sldId id="494" r:id="rId29"/>
    <p:sldId id="491" r:id="rId30"/>
    <p:sldId id="492" r:id="rId31"/>
    <p:sldId id="493" r:id="rId32"/>
    <p:sldId id="514" r:id="rId33"/>
    <p:sldId id="515" r:id="rId34"/>
    <p:sldId id="495" r:id="rId35"/>
    <p:sldId id="496" r:id="rId36"/>
    <p:sldId id="497" r:id="rId37"/>
    <p:sldId id="498" r:id="rId38"/>
    <p:sldId id="499" r:id="rId39"/>
    <p:sldId id="500" r:id="rId40"/>
    <p:sldId id="501" r:id="rId41"/>
    <p:sldId id="502" r:id="rId42"/>
    <p:sldId id="503" r:id="rId43"/>
    <p:sldId id="504" r:id="rId44"/>
  </p:sldIdLst>
  <p:sldSz cx="9144000" cy="6858000" type="screen4x3"/>
  <p:notesSz cx="6797675" cy="9928225"/>
  <p:custShowLst>
    <p:custShow name="分圆术" id="0">
      <p:sldLst/>
    </p:custShow>
  </p:custShowLst>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800000"/>
    <a:srgbClr val="FF9999"/>
    <a:srgbClr val="FFCC00"/>
    <a:srgbClr val="00FFFF"/>
    <a:srgbClr val="990099"/>
    <a:srgbClr val="FF0000"/>
    <a:srgbClr val="FF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7" autoAdjust="0"/>
    <p:restoredTop sz="86392" autoAdjust="0"/>
  </p:normalViewPr>
  <p:slideViewPr>
    <p:cSldViewPr>
      <p:cViewPr>
        <p:scale>
          <a:sx n="51" d="100"/>
          <a:sy n="51" d="100"/>
        </p:scale>
        <p:origin x="-156" y="-114"/>
      </p:cViewPr>
      <p:guideLst>
        <p:guide orient="horz" pos="432"/>
        <p:guide pos="432"/>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1.xml"/><Relationship Id="rId1" Type="http://schemas.openxmlformats.org/officeDocument/2006/relationships/slide" Target="slides/slide12.xml"/><Relationship Id="rId4"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BE14F09-C90C-B449-A17A-34177EE35A53}" type="datetimeFigureOut">
              <a:rPr kumimoji="1" lang="zh-CN" altLang="en-US" smtClean="0"/>
              <a:t>2018/1/9</a:t>
            </a:fld>
            <a:endParaRPr kumimoji="1"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FD25FD8-389B-DF4F-A161-1EE90307E755}" type="slidenum">
              <a:rPr kumimoji="1" lang="zh-CN" altLang="en-US" smtClean="0"/>
              <a:t>‹#›</a:t>
            </a:fld>
            <a:endParaRPr kumimoji="1" lang="zh-CN" altLang="en-US"/>
          </a:p>
        </p:txBody>
      </p:sp>
    </p:spTree>
    <p:extLst>
      <p:ext uri="{BB962C8B-B14F-4D97-AF65-F5344CB8AC3E}">
        <p14:creationId xmlns:p14="http://schemas.microsoft.com/office/powerpoint/2010/main" val="23852808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8915" name="Rectangle 3"/>
          <p:cNvSpPr>
            <a:spLocks noGrp="1" noChangeArrowheads="1"/>
          </p:cNvSpPr>
          <p:nvPr>
            <p:ph type="dt" idx="1"/>
          </p:nvPr>
        </p:nvSpPr>
        <p:spPr bwMode="auto">
          <a:xfrm>
            <a:off x="3852016"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89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8" name="Rectangle 6"/>
          <p:cNvSpPr>
            <a:spLocks noGrp="1" noChangeArrowheads="1"/>
          </p:cNvSpPr>
          <p:nvPr>
            <p:ph type="ftr" sz="quarter" idx="4"/>
          </p:nvPr>
        </p:nvSpPr>
        <p:spPr bwMode="auto">
          <a:xfrm>
            <a:off x="0"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8919"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DB4A14F-A52E-466F-AE34-22AF19E727B0}" type="slidenum">
              <a:rPr lang="en-US" altLang="zh-CN"/>
              <a:pPr/>
              <a:t>‹#›</a:t>
            </a:fld>
            <a:endParaRPr lang="en-US" altLang="zh-CN"/>
          </a:p>
        </p:txBody>
      </p:sp>
    </p:spTree>
    <p:extLst>
      <p:ext uri="{BB962C8B-B14F-4D97-AF65-F5344CB8AC3E}">
        <p14:creationId xmlns:p14="http://schemas.microsoft.com/office/powerpoint/2010/main" val="389231784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1007032942"/>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4047404267"/>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78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
        <p:nvSpPr>
          <p:cNvPr id="5" name="Text Box 10"/>
          <p:cNvSpPr txBox="1">
            <a:spLocks noChangeArrowheads="1"/>
          </p:cNvSpPr>
          <p:nvPr userDrawn="1"/>
        </p:nvSpPr>
        <p:spPr bwMode="auto">
          <a:xfrm>
            <a:off x="7667625" y="469900"/>
            <a:ext cx="1296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008A"/>
                </a:solidFill>
                <a:latin typeface="Tahoma" charset="0"/>
                <a:ea typeface="楷体" charset="0"/>
                <a:cs typeface="楷体" charset="0"/>
              </a:defRPr>
            </a:lvl1pPr>
            <a:lvl2pPr marL="742950" indent="-285750" eaLnBrk="0" hangingPunct="0">
              <a:defRPr sz="2800" b="1">
                <a:solidFill>
                  <a:srgbClr val="00008A"/>
                </a:solidFill>
                <a:latin typeface="Tahoma" charset="0"/>
                <a:ea typeface="楷体" charset="0"/>
                <a:cs typeface="楷体" charset="0"/>
              </a:defRPr>
            </a:lvl2pPr>
            <a:lvl3pPr marL="1143000" indent="-228600" eaLnBrk="0" hangingPunct="0">
              <a:defRPr sz="2800" b="1">
                <a:solidFill>
                  <a:srgbClr val="00008A"/>
                </a:solidFill>
                <a:latin typeface="Tahoma" charset="0"/>
                <a:ea typeface="楷体" charset="0"/>
                <a:cs typeface="楷体" charset="0"/>
              </a:defRPr>
            </a:lvl3pPr>
            <a:lvl4pPr marL="1600200" indent="-228600" eaLnBrk="0" hangingPunct="0">
              <a:defRPr sz="2800" b="1">
                <a:solidFill>
                  <a:srgbClr val="00008A"/>
                </a:solidFill>
                <a:latin typeface="Tahoma" charset="0"/>
                <a:ea typeface="楷体" charset="0"/>
                <a:cs typeface="楷体" charset="0"/>
              </a:defRPr>
            </a:lvl4pPr>
            <a:lvl5pPr marL="2057400" indent="-228600" eaLnBrk="0" hangingPunct="0">
              <a:defRPr sz="2800" b="1">
                <a:solidFill>
                  <a:srgbClr val="00008A"/>
                </a:solidFill>
                <a:latin typeface="Tahoma" charset="0"/>
                <a:ea typeface="楷体" charset="0"/>
                <a:cs typeface="楷体" charset="0"/>
              </a:defRPr>
            </a:lvl5pPr>
            <a:lvl6pPr marL="2514600" indent="-228600" eaLnBrk="0" fontAlgn="base" hangingPunct="0">
              <a:spcBef>
                <a:spcPct val="0"/>
              </a:spcBef>
              <a:spcAft>
                <a:spcPct val="0"/>
              </a:spcAft>
              <a:defRPr sz="2800" b="1">
                <a:solidFill>
                  <a:srgbClr val="00008A"/>
                </a:solidFill>
                <a:latin typeface="Tahoma" charset="0"/>
                <a:ea typeface="楷体" charset="0"/>
                <a:cs typeface="楷体" charset="0"/>
              </a:defRPr>
            </a:lvl6pPr>
            <a:lvl7pPr marL="2971800" indent="-228600" eaLnBrk="0" fontAlgn="base" hangingPunct="0">
              <a:spcBef>
                <a:spcPct val="0"/>
              </a:spcBef>
              <a:spcAft>
                <a:spcPct val="0"/>
              </a:spcAft>
              <a:defRPr sz="2800" b="1">
                <a:solidFill>
                  <a:srgbClr val="00008A"/>
                </a:solidFill>
                <a:latin typeface="Tahoma" charset="0"/>
                <a:ea typeface="楷体" charset="0"/>
                <a:cs typeface="楷体" charset="0"/>
              </a:defRPr>
            </a:lvl7pPr>
            <a:lvl8pPr marL="3429000" indent="-228600" eaLnBrk="0" fontAlgn="base" hangingPunct="0">
              <a:spcBef>
                <a:spcPct val="0"/>
              </a:spcBef>
              <a:spcAft>
                <a:spcPct val="0"/>
              </a:spcAft>
              <a:defRPr sz="2800" b="1">
                <a:solidFill>
                  <a:srgbClr val="00008A"/>
                </a:solidFill>
                <a:latin typeface="Tahoma" charset="0"/>
                <a:ea typeface="楷体" charset="0"/>
                <a:cs typeface="楷体" charset="0"/>
              </a:defRPr>
            </a:lvl8pPr>
            <a:lvl9pPr marL="3886200" indent="-228600" eaLnBrk="0" fontAlgn="base" hangingPunct="0">
              <a:spcBef>
                <a:spcPct val="0"/>
              </a:spcBef>
              <a:spcAft>
                <a:spcPct val="0"/>
              </a:spcAft>
              <a:defRPr sz="2800" b="1">
                <a:solidFill>
                  <a:srgbClr val="00008A"/>
                </a:solidFill>
                <a:latin typeface="Tahoma" charset="0"/>
                <a:ea typeface="楷体" charset="0"/>
                <a:cs typeface="楷体" charset="0"/>
              </a:defRPr>
            </a:lvl9pPr>
          </a:lstStyle>
          <a:p>
            <a:pPr eaLnBrk="1" hangingPunct="1"/>
            <a:r>
              <a:rPr kumimoji="1" lang="en-US" altLang="zh-CN" sz="1800" dirty="0">
                <a:solidFill>
                  <a:srgbClr val="003300"/>
                </a:solidFill>
                <a:latin typeface="Times New Roman" charset="0"/>
                <a:ea typeface="华文细黑" charset="0"/>
                <a:cs typeface="华文细黑" charset="0"/>
              </a:rPr>
              <a:t>Page </a:t>
            </a:r>
            <a:fld id="{BCDFCDE0-F2E7-9B40-9612-8A29C74FC977}" type="slidenum">
              <a:rPr kumimoji="1" lang="en-US" altLang="zh-CN" sz="1800">
                <a:solidFill>
                  <a:srgbClr val="003300"/>
                </a:solidFill>
                <a:latin typeface="Times New Roman" charset="0"/>
                <a:ea typeface="华文细黑" charset="0"/>
                <a:cs typeface="华文细黑" charset="0"/>
              </a:rPr>
              <a:pPr eaLnBrk="1" hangingPunct="1"/>
              <a:t>‹#›</a:t>
            </a:fld>
            <a:endParaRPr kumimoji="1" lang="en-US" altLang="zh-CN" sz="1800" dirty="0">
              <a:solidFill>
                <a:srgbClr val="003300"/>
              </a:solidFill>
              <a:latin typeface="Times New Roman" charset="0"/>
              <a:ea typeface="华文细黑" charset="0"/>
              <a:cs typeface="华文细黑" charset="0"/>
            </a:endParaRPr>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Lst>
  <p:transition>
    <p:wipe/>
  </p:transition>
  <p:timing>
    <p:tnLst>
      <p:par>
        <p:cTn id="1" dur="indefinite" restart="never" nodeType="tmRoot"/>
      </p:par>
    </p:tnLst>
  </p:timing>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gif"/><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3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6.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8.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5.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gif"/><Relationship Id="rId5" Type="http://schemas.openxmlformats.org/officeDocument/2006/relationships/image" Target="../media/image2.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0054"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1126" name="Photo Editor 照片" r:id="rId4" imgW="6714286" imgH="6942857" progId="MSPhotoEd.3">
                  <p:embed/>
                </p:oleObj>
              </mc:Choice>
              <mc:Fallback>
                <p:oleObj name="Photo Editor 照片" r:id="rId4" imgW="6714286" imgH="694285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0055"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6"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57"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130058"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130060" name="Line 12"/>
          <p:cNvSpPr>
            <a:spLocks noChangeShapeType="1"/>
          </p:cNvSpPr>
          <p:nvPr/>
        </p:nvSpPr>
        <p:spPr bwMode="auto">
          <a:xfrm>
            <a:off x="36512" y="3429000"/>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65"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4" y="2420938"/>
            <a:ext cx="2016125" cy="1255806"/>
          </a:xfrm>
          <a:prstGeom prst="rect">
            <a:avLst/>
          </a:prstGeom>
          <a:noFill/>
          <a:extLst>
            <a:ext uri="{909E8E84-426E-40DD-AFC4-6F175D3DCCD1}">
              <a14:hiddenFill xmlns:a14="http://schemas.microsoft.com/office/drawing/2010/main">
                <a:solidFill>
                  <a:srgbClr val="FFFFFF"/>
                </a:solidFill>
              </a14:hiddenFill>
            </a:ext>
          </a:extLst>
        </p:spPr>
      </p:pic>
      <p:sp>
        <p:nvSpPr>
          <p:cNvPr id="130066" name="Text Box 18"/>
          <p:cNvSpPr txBox="1">
            <a:spLocks noChangeArrowheads="1"/>
          </p:cNvSpPr>
          <p:nvPr/>
        </p:nvSpPr>
        <p:spPr bwMode="auto">
          <a:xfrm>
            <a:off x="4700787" y="4211638"/>
            <a:ext cx="210346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smtClean="0">
                <a:effectLst>
                  <a:outerShdw blurRad="38100" dist="38100" dir="2700000" algn="tl">
                    <a:srgbClr val="C0C0C0"/>
                  </a:outerShdw>
                </a:effectLst>
              </a:rPr>
              <a:t>李昊</a:t>
            </a:r>
            <a:endParaRPr lang="en-US" altLang="zh-CN" sz="3200" b="1" dirty="0" smtClean="0">
              <a:effectLst>
                <a:outerShdw blurRad="38100" dist="38100" dir="2700000" algn="tl">
                  <a:srgbClr val="C0C0C0"/>
                </a:outerShdw>
              </a:effectLst>
            </a:endParaRPr>
          </a:p>
          <a:p>
            <a:pPr algn="ctr"/>
            <a:r>
              <a:rPr lang="zh-CN" altLang="en-US" sz="3200" b="1" dirty="0" smtClean="0">
                <a:effectLst>
                  <a:outerShdw blurRad="38100" dist="38100" dir="2700000" algn="tl">
                    <a:srgbClr val="C0C0C0"/>
                  </a:outerShdw>
                </a:effectLst>
              </a:rPr>
              <a:t>信息楼</a:t>
            </a:r>
            <a:r>
              <a:rPr lang="en-US" altLang="zh-CN" sz="3200" b="1" dirty="0" smtClean="0">
                <a:effectLst>
                  <a:outerShdw blurRad="38100" dist="38100" dir="2700000" algn="tl">
                    <a:srgbClr val="C0C0C0"/>
                  </a:outerShdw>
                </a:effectLst>
              </a:rPr>
              <a:t>312</a:t>
            </a:r>
            <a:endParaRPr lang="en-US" altLang="zh-CN" sz="3200" b="1" dirty="0">
              <a:effectLst>
                <a:outerShdw blurRad="38100" dist="38100" dir="2700000" algn="tl">
                  <a:srgbClr val="C0C0C0"/>
                </a:outerShdw>
              </a:effectLst>
            </a:endParaRPr>
          </a:p>
        </p:txBody>
      </p:sp>
      <p:pic>
        <p:nvPicPr>
          <p:cNvPr id="130069"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
            <a:hlinkClick r:id="" action="ppaction://noaction" highlightClick="1"/>
            <a:hlinkHover r:id="" action="ppaction://noaction" highlightClick="1"/>
          </p:cNvPr>
          <p:cNvSpPr txBox="1">
            <a:spLocks noChangeArrowheads="1"/>
          </p:cNvSpPr>
          <p:nvPr/>
        </p:nvSpPr>
        <p:spPr bwMode="auto">
          <a:xfrm>
            <a:off x="3205038" y="1556792"/>
            <a:ext cx="5759450" cy="1433513"/>
          </a:xfrm>
          <a:prstGeom prst="rect">
            <a:avLst/>
          </a:prstGeom>
          <a:noFill/>
          <a:ln>
            <a:noFill/>
          </a:ln>
          <a:effectLst>
            <a:outerShdw blurRad="63500" dist="53882" dir="2700000" algn="ctr" rotWithShape="0">
              <a:schemeClr val="tx1">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8800" dirty="0">
                <a:solidFill>
                  <a:srgbClr val="FF9933"/>
                </a:solidFill>
                <a:latin typeface="Arial" charset="0"/>
              </a:rPr>
              <a:t>离散数学</a:t>
            </a:r>
          </a:p>
        </p:txBody>
      </p:sp>
    </p:spTree>
    <p:extLst>
      <p:ext uri="{BB962C8B-B14F-4D97-AF65-F5344CB8AC3E}">
        <p14:creationId xmlns:p14="http://schemas.microsoft.com/office/powerpoint/2010/main" val="13197956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iterate type="lt">
                                    <p:tmPct val="100000"/>
                                  </p:iterate>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p:cNvSpPr txBox="1">
            <a:spLocks noChangeArrowheads="1"/>
          </p:cNvSpPr>
          <p:nvPr/>
        </p:nvSpPr>
        <p:spPr>
          <a:xfrm>
            <a:off x="539552" y="1844824"/>
            <a:ext cx="7848600" cy="2209800"/>
          </a:xfrm>
          <a:prstGeom prst="rect">
            <a:avLst/>
          </a:prstGeom>
        </p:spPr>
        <p:txBody>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187325">
              <a:lnSpc>
                <a:spcPct val="120000"/>
              </a:lnSpc>
              <a:buFont typeface="Wingdings" charset="0"/>
              <a:buNone/>
            </a:pPr>
            <a:r>
              <a:rPr lang="zh-CN" altLang="en-US" sz="3600" dirty="0" smtClean="0">
                <a:latin typeface="华文中宋"/>
                <a:ea typeface="华文中宋"/>
                <a:cs typeface="华文中宋"/>
              </a:rPr>
              <a:t>命题  </a:t>
            </a:r>
            <a:r>
              <a:rPr lang="en-US" altLang="zh-CN" sz="3600" dirty="0" smtClean="0">
                <a:latin typeface="华文中宋"/>
                <a:ea typeface="华文中宋"/>
                <a:cs typeface="华文中宋"/>
              </a:rPr>
              <a:t>Proposition:</a:t>
            </a:r>
          </a:p>
          <a:p>
            <a:pPr marL="0" indent="187325">
              <a:lnSpc>
                <a:spcPct val="120000"/>
              </a:lnSpc>
              <a:buFont typeface="Wingdings" charset="0"/>
              <a:buNone/>
            </a:pPr>
            <a:r>
              <a:rPr lang="en-US" altLang="zh-CN" sz="3600" dirty="0" smtClean="0">
                <a:latin typeface="华文中宋"/>
                <a:ea typeface="华文中宋"/>
                <a:cs typeface="华文中宋"/>
              </a:rPr>
              <a:t>    </a:t>
            </a:r>
            <a:r>
              <a:rPr lang="zh-CN" altLang="en-US" sz="3600" dirty="0" smtClean="0">
                <a:latin typeface="华文中宋"/>
                <a:ea typeface="华文中宋"/>
                <a:cs typeface="华文中宋"/>
              </a:rPr>
              <a:t>能</a:t>
            </a:r>
            <a:r>
              <a:rPr lang="zh-CN" altLang="en-US" sz="3600" dirty="0" smtClean="0">
                <a:solidFill>
                  <a:srgbClr val="FF0000"/>
                </a:solidFill>
                <a:latin typeface="华文中宋"/>
                <a:ea typeface="华文中宋"/>
                <a:cs typeface="华文中宋"/>
              </a:rPr>
              <a:t>判断真假</a:t>
            </a:r>
            <a:r>
              <a:rPr lang="zh-CN" altLang="en-US" sz="3600" dirty="0" smtClean="0">
                <a:latin typeface="华文中宋"/>
                <a:ea typeface="华文中宋"/>
                <a:cs typeface="华文中宋"/>
              </a:rPr>
              <a:t>的陈述句。命题的判断结果称为</a:t>
            </a:r>
            <a:r>
              <a:rPr lang="zh-CN" altLang="en-US" sz="3600" dirty="0" smtClean="0">
                <a:solidFill>
                  <a:srgbClr val="FF0000"/>
                </a:solidFill>
                <a:latin typeface="华文中宋"/>
                <a:ea typeface="华文中宋"/>
                <a:cs typeface="华文中宋"/>
              </a:rPr>
              <a:t>真值</a:t>
            </a:r>
            <a:endParaRPr lang="zh-CN" altLang="en-US" sz="3600" dirty="0">
              <a:solidFill>
                <a:srgbClr val="FF0000"/>
              </a:solidFill>
              <a:latin typeface="华文中宋"/>
              <a:ea typeface="华文中宋"/>
              <a:cs typeface="华文中宋"/>
            </a:endParaRPr>
          </a:p>
        </p:txBody>
      </p:sp>
    </p:spTree>
    <p:extLst>
      <p:ext uri="{BB962C8B-B14F-4D97-AF65-F5344CB8AC3E}">
        <p14:creationId xmlns:p14="http://schemas.microsoft.com/office/powerpoint/2010/main" val="29319084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11560" y="836712"/>
            <a:ext cx="2971800" cy="541338"/>
          </a:xfrm>
        </p:spPr>
        <p:txBody>
          <a:bodyPr/>
          <a:lstStyle/>
          <a:p>
            <a:pPr eaLnBrk="1" hangingPunct="1"/>
            <a:r>
              <a:rPr lang="en-US" altLang="zh-CN" sz="2800" b="0" dirty="0">
                <a:solidFill>
                  <a:schemeClr val="accent6"/>
                </a:solidFill>
                <a:effectLst>
                  <a:outerShdw blurRad="38100" dist="38100" dir="2700000" algn="tl">
                    <a:srgbClr val="DDDDDD"/>
                  </a:outerShdw>
                </a:effectLst>
                <a:latin typeface="Arial Black" charset="0"/>
                <a:ea typeface="宋体" charset="0"/>
              </a:rPr>
              <a:t>EXAMPLE</a:t>
            </a:r>
            <a:r>
              <a:rPr lang="en-US" altLang="zh-CN" sz="500" b="0" dirty="0">
                <a:solidFill>
                  <a:schemeClr val="accent6"/>
                </a:solidFill>
                <a:effectLst>
                  <a:outerShdw blurRad="38100" dist="38100" dir="2700000" algn="tl">
                    <a:srgbClr val="DDDDDD"/>
                  </a:outerShdw>
                </a:effectLst>
                <a:latin typeface="Arial Black" charset="0"/>
                <a:ea typeface="宋体" charset="0"/>
              </a:rPr>
              <a:t> </a:t>
            </a:r>
            <a:r>
              <a:rPr lang="en-US" altLang="zh-CN" sz="2800" b="0" dirty="0">
                <a:solidFill>
                  <a:schemeClr val="accent6"/>
                </a:solidFill>
                <a:effectLst>
                  <a:outerShdw blurRad="38100" dist="38100" dir="2700000" algn="tl">
                    <a:srgbClr val="DDDDDD"/>
                  </a:outerShdw>
                </a:effectLst>
                <a:latin typeface="Arial Black" charset="0"/>
                <a:ea typeface="宋体" charset="0"/>
              </a:rPr>
              <a:t>1  </a:t>
            </a:r>
          </a:p>
        </p:txBody>
      </p:sp>
      <p:sp>
        <p:nvSpPr>
          <p:cNvPr id="15364" name="Rectangle 3"/>
          <p:cNvSpPr>
            <a:spLocks noGrp="1" noChangeArrowheads="1"/>
          </p:cNvSpPr>
          <p:nvPr>
            <p:ph type="body" idx="1"/>
          </p:nvPr>
        </p:nvSpPr>
        <p:spPr>
          <a:xfrm>
            <a:off x="467544" y="1700808"/>
            <a:ext cx="8382000" cy="2222500"/>
          </a:xfrm>
        </p:spPr>
        <p:txBody>
          <a:bodyPr/>
          <a:lstStyle/>
          <a:p>
            <a:pPr marL="0" indent="187325" eaLnBrk="1" hangingPunct="1">
              <a:lnSpc>
                <a:spcPct val="120000"/>
              </a:lnSpc>
              <a:buFont typeface="Wingdings" charset="0"/>
              <a:buNone/>
            </a:pPr>
            <a:r>
              <a:rPr lang="en-US" altLang="zh-CN" sz="2800" dirty="0">
                <a:latin typeface="华文中宋"/>
                <a:ea typeface="华文中宋"/>
                <a:cs typeface="华文中宋"/>
              </a:rPr>
              <a:t>1.</a:t>
            </a:r>
            <a:r>
              <a:rPr lang="zh-CN" altLang="en-US" sz="2800" dirty="0">
                <a:latin typeface="华文中宋"/>
                <a:ea typeface="华文中宋"/>
                <a:cs typeface="华文中宋"/>
              </a:rPr>
              <a:t>华盛顿是美国的首都</a:t>
            </a:r>
            <a:r>
              <a:rPr lang="en-US" altLang="zh-CN" sz="2800" dirty="0">
                <a:latin typeface="华文中宋"/>
                <a:ea typeface="华文中宋"/>
                <a:cs typeface="华文中宋"/>
              </a:rPr>
              <a:t>.</a:t>
            </a:r>
          </a:p>
          <a:p>
            <a:pPr marL="0" indent="187325" eaLnBrk="1" hangingPunct="1">
              <a:buFont typeface="Wingdings" charset="0"/>
              <a:buNone/>
            </a:pPr>
            <a:r>
              <a:rPr lang="en-US" altLang="zh-CN" sz="2800" dirty="0">
                <a:latin typeface="华文中宋"/>
                <a:ea typeface="华文中宋"/>
                <a:cs typeface="华文中宋"/>
              </a:rPr>
              <a:t>2. 2+2=3.</a:t>
            </a:r>
          </a:p>
          <a:p>
            <a:pPr marL="0" indent="187325" eaLnBrk="1" hangingPunct="1">
              <a:buFont typeface="Wingdings" charset="0"/>
              <a:buNone/>
            </a:pPr>
            <a:r>
              <a:rPr lang="en-US" altLang="zh-CN" sz="2800" dirty="0" smtClean="0">
                <a:latin typeface="华文中宋"/>
                <a:ea typeface="华文中宋"/>
                <a:cs typeface="华文中宋"/>
              </a:rPr>
              <a:t>3.A</a:t>
            </a:r>
            <a:r>
              <a:rPr lang="zh-CN" altLang="en-US" sz="2800" dirty="0">
                <a:latin typeface="华文中宋"/>
                <a:ea typeface="华文中宋"/>
                <a:cs typeface="华文中宋"/>
              </a:rPr>
              <a:t>给所有不能给自己理发的人理发。（前提：所有人都不能给自己理发）</a:t>
            </a:r>
          </a:p>
          <a:p>
            <a:pPr marL="0" indent="187325" eaLnBrk="1" hangingPunct="1">
              <a:buFont typeface="Wingdings" charset="0"/>
              <a:buNone/>
            </a:pPr>
            <a:r>
              <a:rPr lang="zh-CN" altLang="en-US" sz="2800" dirty="0">
                <a:latin typeface="华文中宋"/>
                <a:ea typeface="华文中宋"/>
                <a:cs typeface="华文中宋"/>
              </a:rPr>
              <a:t>       </a:t>
            </a:r>
          </a:p>
        </p:txBody>
      </p:sp>
      <p:sp>
        <p:nvSpPr>
          <p:cNvPr id="50180" name="Text Box 4"/>
          <p:cNvSpPr txBox="1">
            <a:spLocks noChangeArrowheads="1"/>
          </p:cNvSpPr>
          <p:nvPr/>
        </p:nvSpPr>
        <p:spPr bwMode="auto">
          <a:xfrm>
            <a:off x="1043608" y="4581128"/>
            <a:ext cx="7372350" cy="1050925"/>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1</a:t>
            </a:r>
            <a:r>
              <a:rPr lang="zh-CN" altLang="en-US" dirty="0">
                <a:solidFill>
                  <a:srgbClr val="FF0000"/>
                </a:solidFill>
              </a:rPr>
              <a:t>，</a:t>
            </a:r>
            <a:r>
              <a:rPr lang="en-US" altLang="zh-CN" dirty="0">
                <a:solidFill>
                  <a:srgbClr val="FF0000"/>
                </a:solidFill>
              </a:rPr>
              <a:t>2</a:t>
            </a:r>
            <a:r>
              <a:rPr lang="zh-CN" altLang="en-US" dirty="0">
                <a:solidFill>
                  <a:srgbClr val="FF0000"/>
                </a:solidFill>
              </a:rPr>
              <a:t>是命题</a:t>
            </a:r>
            <a:r>
              <a:rPr lang="en-US" altLang="zh-CN" dirty="0">
                <a:solidFill>
                  <a:srgbClr val="FF0000"/>
                </a:solidFill>
              </a:rPr>
              <a:t>.</a:t>
            </a:r>
            <a:r>
              <a:rPr lang="zh-CN" altLang="en-US" dirty="0">
                <a:solidFill>
                  <a:srgbClr val="FF0000"/>
                </a:solidFill>
              </a:rPr>
              <a:t>命题</a:t>
            </a:r>
            <a:r>
              <a:rPr lang="en-US" altLang="zh-CN" dirty="0">
                <a:solidFill>
                  <a:srgbClr val="FF0000"/>
                </a:solidFill>
              </a:rPr>
              <a:t>1</a:t>
            </a:r>
            <a:r>
              <a:rPr lang="zh-CN" altLang="en-US" dirty="0">
                <a:solidFill>
                  <a:srgbClr val="FF0000"/>
                </a:solidFill>
              </a:rPr>
              <a:t>的真值为真，</a:t>
            </a:r>
            <a:r>
              <a:rPr lang="en-US" altLang="zh-CN" dirty="0">
                <a:solidFill>
                  <a:srgbClr val="FF0000"/>
                </a:solidFill>
              </a:rPr>
              <a:t>2</a:t>
            </a:r>
            <a:r>
              <a:rPr lang="zh-CN" altLang="en-US" dirty="0">
                <a:solidFill>
                  <a:srgbClr val="FF0000"/>
                </a:solidFill>
              </a:rPr>
              <a:t>的真值为假。</a:t>
            </a:r>
            <a:r>
              <a:rPr lang="en-US" altLang="zh-CN" dirty="0">
                <a:solidFill>
                  <a:srgbClr val="FF0000"/>
                </a:solidFill>
              </a:rPr>
              <a:t>3</a:t>
            </a:r>
            <a:r>
              <a:rPr lang="zh-CN" altLang="en-US" dirty="0">
                <a:solidFill>
                  <a:srgbClr val="FF0000"/>
                </a:solidFill>
              </a:rPr>
              <a:t>非命题。 </a:t>
            </a:r>
            <a:endParaRPr lang="zh-CN" altLang="en-US" b="0" dirty="0">
              <a:solidFill>
                <a:srgbClr val="FF0000"/>
              </a:solidFill>
              <a:latin typeface="Tahoma" charset="0"/>
            </a:endParaRPr>
          </a:p>
        </p:txBody>
      </p:sp>
    </p:spTree>
    <p:extLst>
      <p:ext uri="{BB962C8B-B14F-4D97-AF65-F5344CB8AC3E}">
        <p14:creationId xmlns:p14="http://schemas.microsoft.com/office/powerpoint/2010/main" val="139352674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slide(fromBottom)">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idx="1"/>
          </p:nvPr>
        </p:nvSpPr>
        <p:spPr>
          <a:xfrm>
            <a:off x="395536" y="1484784"/>
            <a:ext cx="8269287" cy="2667000"/>
          </a:xfrm>
        </p:spPr>
        <p:txBody>
          <a:bodyPr/>
          <a:lstStyle/>
          <a:p>
            <a:pPr marL="0" indent="187325" defTabSz="222250" eaLnBrk="1" hangingPunct="1">
              <a:lnSpc>
                <a:spcPct val="120000"/>
              </a:lnSpc>
              <a:buFont typeface="Wingdings" charset="0"/>
              <a:buNone/>
            </a:pPr>
            <a:r>
              <a:rPr lang="en-US" altLang="zh-CN" sz="2800" dirty="0">
                <a:latin typeface="华文中宋"/>
                <a:ea typeface="华文中宋"/>
                <a:cs typeface="华文中宋"/>
              </a:rPr>
              <a:t> </a:t>
            </a:r>
            <a:r>
              <a:rPr lang="zh-CN" altLang="en-US" sz="2800" dirty="0">
                <a:latin typeface="华文中宋"/>
                <a:ea typeface="华文中宋"/>
                <a:cs typeface="华文中宋"/>
              </a:rPr>
              <a:t>再看几个例子：</a:t>
            </a:r>
          </a:p>
          <a:p>
            <a:pPr marL="0" indent="187325" defTabSz="222250" eaLnBrk="1" hangingPunct="1">
              <a:lnSpc>
                <a:spcPct val="120000"/>
              </a:lnSpc>
              <a:buFont typeface="Wingdings" charset="0"/>
              <a:buNone/>
            </a:pPr>
            <a:r>
              <a:rPr lang="zh-CN" altLang="en-US" sz="2800" dirty="0">
                <a:latin typeface="华文中宋"/>
                <a:ea typeface="华文中宋"/>
                <a:cs typeface="华文中宋"/>
              </a:rPr>
              <a:t>        </a:t>
            </a:r>
            <a:r>
              <a:rPr lang="en-US" altLang="zh-CN" sz="2800" dirty="0">
                <a:latin typeface="华文中宋"/>
                <a:ea typeface="华文中宋"/>
                <a:cs typeface="华文中宋"/>
              </a:rPr>
              <a:t>1. </a:t>
            </a:r>
            <a:r>
              <a:rPr lang="zh-CN" altLang="en-US" sz="2800" dirty="0">
                <a:latin typeface="华文中宋"/>
                <a:ea typeface="华文中宋"/>
                <a:cs typeface="华文中宋"/>
              </a:rPr>
              <a:t>现在几点了</a:t>
            </a:r>
            <a:r>
              <a:rPr lang="en-US" altLang="zh-CN" sz="2800" dirty="0">
                <a:latin typeface="华文中宋"/>
                <a:ea typeface="华文中宋"/>
                <a:cs typeface="华文中宋"/>
              </a:rPr>
              <a:t>?</a:t>
            </a:r>
          </a:p>
          <a:p>
            <a:pPr marL="0" indent="187325" defTabSz="222250" eaLnBrk="1" hangingPunct="1">
              <a:lnSpc>
                <a:spcPct val="120000"/>
              </a:lnSpc>
              <a:buFont typeface="Wingdings" charset="0"/>
              <a:buNone/>
            </a:pPr>
            <a:r>
              <a:rPr lang="en-US" altLang="zh-CN" sz="2800" dirty="0">
                <a:latin typeface="华文中宋"/>
                <a:ea typeface="华文中宋"/>
                <a:cs typeface="华文中宋"/>
              </a:rPr>
              <a:t>        2. </a:t>
            </a:r>
            <a:r>
              <a:rPr lang="zh-CN" altLang="en-US" sz="2800" dirty="0">
                <a:latin typeface="华文中宋"/>
                <a:ea typeface="华文中宋"/>
                <a:cs typeface="华文中宋"/>
              </a:rPr>
              <a:t>请保持安静</a:t>
            </a:r>
            <a:r>
              <a:rPr lang="en-US" altLang="zh-CN" sz="2800" dirty="0">
                <a:latin typeface="华文中宋"/>
                <a:ea typeface="华文中宋"/>
                <a:cs typeface="华文中宋"/>
              </a:rPr>
              <a:t>.</a:t>
            </a:r>
          </a:p>
          <a:p>
            <a:pPr marL="0" indent="187325" defTabSz="222250" eaLnBrk="1" hangingPunct="1">
              <a:lnSpc>
                <a:spcPct val="120000"/>
              </a:lnSpc>
              <a:buFont typeface="Wingdings" charset="0"/>
              <a:buNone/>
            </a:pPr>
            <a:r>
              <a:rPr lang="en-US" altLang="zh-CN" sz="2800" dirty="0">
                <a:latin typeface="华文中宋"/>
                <a:ea typeface="华文中宋"/>
                <a:cs typeface="华文中宋"/>
              </a:rPr>
              <a:t>        3.  x+1 =2.</a:t>
            </a:r>
          </a:p>
          <a:p>
            <a:pPr marL="0" indent="187325" defTabSz="222250" eaLnBrk="1" hangingPunct="1">
              <a:lnSpc>
                <a:spcPct val="120000"/>
              </a:lnSpc>
              <a:buFont typeface="Wingdings" charset="0"/>
              <a:buNone/>
            </a:pPr>
            <a:r>
              <a:rPr lang="en-US" altLang="zh-CN" sz="2800" dirty="0">
                <a:latin typeface="华文中宋"/>
                <a:ea typeface="华文中宋"/>
                <a:cs typeface="华文中宋"/>
              </a:rPr>
              <a:t>        4.  </a:t>
            </a:r>
            <a:r>
              <a:rPr lang="en-US" altLang="zh-CN" sz="2800" dirty="0" err="1">
                <a:latin typeface="华文中宋"/>
                <a:ea typeface="华文中宋"/>
                <a:cs typeface="华文中宋"/>
              </a:rPr>
              <a:t>x+y</a:t>
            </a:r>
            <a:r>
              <a:rPr lang="en-US" altLang="zh-CN" sz="2800" dirty="0">
                <a:latin typeface="华文中宋"/>
                <a:ea typeface="华文中宋"/>
                <a:cs typeface="华文中宋"/>
              </a:rPr>
              <a:t> = z.</a:t>
            </a:r>
          </a:p>
          <a:p>
            <a:pPr marL="0" indent="187325" defTabSz="222250" eaLnBrk="1" hangingPunct="1">
              <a:buFont typeface="Wingdings" charset="0"/>
              <a:buNone/>
            </a:pPr>
            <a:r>
              <a:rPr lang="en-US" altLang="zh-CN" sz="2800" dirty="0">
                <a:latin typeface="华文中宋"/>
                <a:ea typeface="华文中宋"/>
                <a:cs typeface="华文中宋"/>
              </a:rPr>
              <a:t>      </a:t>
            </a:r>
          </a:p>
        </p:txBody>
      </p:sp>
      <p:sp>
        <p:nvSpPr>
          <p:cNvPr id="4100" name="Text Box 4"/>
          <p:cNvSpPr txBox="1">
            <a:spLocks noChangeArrowheads="1"/>
          </p:cNvSpPr>
          <p:nvPr/>
        </p:nvSpPr>
        <p:spPr bwMode="auto">
          <a:xfrm>
            <a:off x="539552" y="4941168"/>
            <a:ext cx="8229600" cy="977900"/>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en-US" altLang="zh-CN" dirty="0">
                <a:solidFill>
                  <a:srgbClr val="FF0000"/>
                </a:solidFill>
              </a:rPr>
              <a:t>1</a:t>
            </a:r>
            <a:r>
              <a:rPr lang="zh-CN" altLang="en-US" dirty="0">
                <a:solidFill>
                  <a:srgbClr val="FF0000"/>
                </a:solidFill>
              </a:rPr>
              <a:t>， </a:t>
            </a:r>
            <a:r>
              <a:rPr lang="en-US" altLang="zh-CN" dirty="0">
                <a:solidFill>
                  <a:srgbClr val="FF0000"/>
                </a:solidFill>
              </a:rPr>
              <a:t>2</a:t>
            </a:r>
            <a:r>
              <a:rPr lang="zh-CN" altLang="en-US" dirty="0">
                <a:solidFill>
                  <a:srgbClr val="FF0000"/>
                </a:solidFill>
              </a:rPr>
              <a:t>不是命题，因为非陈述句</a:t>
            </a:r>
            <a:r>
              <a:rPr lang="en-US" altLang="zh-CN" dirty="0">
                <a:solidFill>
                  <a:srgbClr val="FF0000"/>
                </a:solidFill>
              </a:rPr>
              <a:t>. 3</a:t>
            </a:r>
            <a:r>
              <a:rPr lang="zh-CN" altLang="en-US" dirty="0">
                <a:solidFill>
                  <a:srgbClr val="FF0000"/>
                </a:solidFill>
              </a:rPr>
              <a:t>和 </a:t>
            </a:r>
            <a:r>
              <a:rPr lang="en-US" altLang="zh-CN" dirty="0">
                <a:solidFill>
                  <a:srgbClr val="FF0000"/>
                </a:solidFill>
              </a:rPr>
              <a:t>4</a:t>
            </a:r>
            <a:r>
              <a:rPr lang="zh-CN" altLang="en-US" dirty="0">
                <a:solidFill>
                  <a:srgbClr val="FF0000"/>
                </a:solidFill>
              </a:rPr>
              <a:t>也不是命题，因为既非真也非假。句子的真假和变量的赋值有关系</a:t>
            </a:r>
            <a:r>
              <a:rPr lang="en-US" altLang="zh-CN" dirty="0">
                <a:solidFill>
                  <a:srgbClr val="FF0000"/>
                </a:solidFill>
              </a:rPr>
              <a:t>. </a:t>
            </a:r>
            <a:endParaRPr lang="en-US" altLang="zh-CN" b="0" dirty="0">
              <a:solidFill>
                <a:srgbClr val="FF0000"/>
              </a:solidFill>
              <a:latin typeface="Tahoma" charset="0"/>
            </a:endParaRPr>
          </a:p>
        </p:txBody>
      </p:sp>
      <p:sp>
        <p:nvSpPr>
          <p:cNvPr id="7"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2</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266951670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left)">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691680" y="620688"/>
            <a:ext cx="5958408" cy="4196020"/>
            <a:chOff x="1259632" y="908720"/>
            <a:chExt cx="5958408" cy="4196020"/>
          </a:xfrm>
        </p:grpSpPr>
        <p:graphicFrame>
          <p:nvGraphicFramePr>
            <p:cNvPr id="4" name="Object 5"/>
            <p:cNvGraphicFramePr>
              <a:graphicFrameLocks noChangeAspect="1"/>
            </p:cNvGraphicFramePr>
            <p:nvPr>
              <p:extLst>
                <p:ext uri="{D42A27DB-BD31-4B8C-83A1-F6EECF244321}">
                  <p14:modId xmlns:p14="http://schemas.microsoft.com/office/powerpoint/2010/main" val="675418796"/>
                </p:ext>
              </p:extLst>
            </p:nvPr>
          </p:nvGraphicFramePr>
          <p:xfrm>
            <a:off x="1974751" y="1516782"/>
            <a:ext cx="581025" cy="400050"/>
          </p:xfrm>
          <a:graphic>
            <a:graphicData uri="http://schemas.openxmlformats.org/presentationml/2006/ole">
              <mc:AlternateContent xmlns:mc="http://schemas.openxmlformats.org/markup-compatibility/2006">
                <mc:Choice xmlns:v="urn:schemas-microsoft-com:vml" Requires="v">
                  <p:oleObj spid="_x0000_s43035" name="公式" r:id="rId3" imgW="241200" imgH="215640" progId="Equation.3">
                    <p:embed/>
                  </p:oleObj>
                </mc:Choice>
                <mc:Fallback>
                  <p:oleObj name="公式" r:id="rId3" imgW="2412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751" y="1516782"/>
                          <a:ext cx="581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Lst>
                      </p:spPr>
                    </p:pic>
                  </p:oleObj>
                </mc:Fallback>
              </mc:AlternateContent>
            </a:graphicData>
          </a:graphic>
        </p:graphicFrame>
        <p:sp>
          <p:nvSpPr>
            <p:cNvPr id="2" name="矩形 1"/>
            <p:cNvSpPr/>
            <p:nvPr/>
          </p:nvSpPr>
          <p:spPr>
            <a:xfrm>
              <a:off x="1259632" y="908720"/>
              <a:ext cx="5958408" cy="4196020"/>
            </a:xfrm>
            <a:prstGeom prst="rect">
              <a:avLst/>
            </a:prstGeom>
          </p:spPr>
          <p:txBody>
            <a:bodyPr wrap="square">
              <a:spAutoFit/>
            </a:bodyPr>
            <a:lstStyle/>
            <a:p>
              <a:pPr>
                <a:lnSpc>
                  <a:spcPts val="4000"/>
                </a:lnSpc>
              </a:pPr>
              <a:r>
                <a:rPr lang="zh-CN" altLang="zh-CN" b="1" dirty="0">
                  <a:solidFill>
                    <a:schemeClr val="accent2"/>
                  </a:solidFill>
                </a:rPr>
                <a:t>例</a:t>
              </a:r>
              <a:r>
                <a:rPr lang="en-US" altLang="zh-CN" b="1" dirty="0">
                  <a:solidFill>
                    <a:schemeClr val="accent2"/>
                  </a:solidFill>
                </a:rPr>
                <a:t>3 </a:t>
              </a:r>
              <a:r>
                <a:rPr lang="zh-CN" altLang="zh-CN" b="1" dirty="0">
                  <a:solidFill>
                    <a:schemeClr val="accent2"/>
                  </a:solidFill>
                </a:rPr>
                <a:t>下列句子中那些是命题？</a:t>
              </a:r>
            </a:p>
            <a:p>
              <a:pPr>
                <a:lnSpc>
                  <a:spcPts val="4000"/>
                </a:lnSpc>
              </a:pPr>
              <a:r>
                <a:rPr lang="zh-CN" altLang="en-US" b="1" dirty="0" smtClean="0">
                  <a:solidFill>
                    <a:schemeClr val="accent2"/>
                  </a:solidFill>
                </a:rPr>
                <a:t>（</a:t>
              </a:r>
              <a:r>
                <a:rPr lang="en-US" altLang="zh-CN" b="1" dirty="0" smtClean="0">
                  <a:solidFill>
                    <a:schemeClr val="accent2"/>
                  </a:solidFill>
                </a:rPr>
                <a:t>1</a:t>
              </a:r>
              <a:r>
                <a:rPr lang="zh-CN" altLang="en-US" b="1" dirty="0" smtClean="0">
                  <a:solidFill>
                    <a:schemeClr val="accent2"/>
                  </a:solidFill>
                </a:rPr>
                <a:t>）  </a:t>
              </a:r>
              <a:r>
                <a:rPr lang="en-US" altLang="zh-CN" b="1" dirty="0" smtClean="0">
                  <a:solidFill>
                    <a:schemeClr val="accent2"/>
                  </a:solidFill>
                </a:rPr>
                <a:t>    </a:t>
              </a:r>
              <a:r>
                <a:rPr lang="zh-CN" altLang="zh-CN" b="1" dirty="0">
                  <a:solidFill>
                    <a:schemeClr val="accent2"/>
                  </a:solidFill>
                </a:rPr>
                <a:t>是有理数</a:t>
              </a:r>
              <a:r>
                <a:rPr lang="en-US" altLang="zh-CN" b="1" dirty="0">
                  <a:solidFill>
                    <a:schemeClr val="accent2"/>
                  </a:solidFill>
                </a:rPr>
                <a:t>. </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2 + 5 </a:t>
              </a:r>
              <a:r>
                <a:rPr lang="zh-CN" altLang="zh-CN" b="1" dirty="0">
                  <a:solidFill>
                    <a:schemeClr val="accent2"/>
                  </a:solidFill>
                </a:rPr>
                <a:t>＝</a:t>
              </a:r>
              <a:r>
                <a:rPr lang="en-US" altLang="zh-CN" b="1" dirty="0">
                  <a:solidFill>
                    <a:schemeClr val="accent2"/>
                  </a:solidFill>
                </a:rPr>
                <a:t> 7.</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a:t>
              </a:r>
              <a:r>
                <a:rPr lang="en-US" altLang="zh-CN" b="1" i="1" dirty="0">
                  <a:solidFill>
                    <a:schemeClr val="accent2"/>
                  </a:solidFill>
                </a:rPr>
                <a:t>x</a:t>
              </a:r>
              <a:r>
                <a:rPr lang="en-US" altLang="zh-CN" b="1" dirty="0">
                  <a:solidFill>
                    <a:schemeClr val="accent2"/>
                  </a:solidFill>
                </a:rPr>
                <a:t> + 5 </a:t>
              </a:r>
              <a:r>
                <a:rPr lang="zh-CN" altLang="zh-CN" b="1" dirty="0">
                  <a:solidFill>
                    <a:schemeClr val="accent2"/>
                  </a:solidFill>
                </a:rPr>
                <a:t>＞</a:t>
              </a:r>
              <a:r>
                <a:rPr lang="en-US" altLang="zh-CN" b="1" dirty="0">
                  <a:solidFill>
                    <a:schemeClr val="accent2"/>
                  </a:solidFill>
                </a:rPr>
                <a:t> 3.</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）你去教室吗？</a:t>
              </a:r>
            </a:p>
            <a:p>
              <a:pPr>
                <a:lnSpc>
                  <a:spcPts val="4000"/>
                </a:lnSpc>
              </a:pPr>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）这个苹果真大呀！</a:t>
              </a:r>
            </a:p>
            <a:p>
              <a:pPr>
                <a:lnSpc>
                  <a:spcPts val="4000"/>
                </a:lnSpc>
              </a:pPr>
              <a:r>
                <a:rPr lang="zh-CN" altLang="zh-CN" b="1" dirty="0">
                  <a:solidFill>
                    <a:schemeClr val="accent2"/>
                  </a:solidFill>
                </a:rPr>
                <a:t>（</a:t>
              </a:r>
              <a:r>
                <a:rPr lang="en-US" altLang="zh-CN" b="1" dirty="0">
                  <a:solidFill>
                    <a:schemeClr val="accent2"/>
                  </a:solidFill>
                </a:rPr>
                <a:t>6</a:t>
              </a:r>
              <a:r>
                <a:rPr lang="zh-CN" altLang="zh-CN" b="1" dirty="0">
                  <a:solidFill>
                    <a:schemeClr val="accent2"/>
                  </a:solidFill>
                </a:rPr>
                <a:t>）请不要讲话！</a:t>
              </a:r>
            </a:p>
            <a:p>
              <a:pPr>
                <a:lnSpc>
                  <a:spcPts val="4000"/>
                </a:lnSpc>
              </a:pPr>
              <a:r>
                <a:rPr lang="zh-CN" altLang="zh-CN" b="1" dirty="0">
                  <a:solidFill>
                    <a:schemeClr val="accent2"/>
                  </a:solidFill>
                </a:rPr>
                <a:t>（</a:t>
              </a:r>
              <a:r>
                <a:rPr lang="en-US" altLang="zh-CN" b="1" dirty="0">
                  <a:solidFill>
                    <a:schemeClr val="accent2"/>
                  </a:solidFill>
                </a:rPr>
                <a:t>7</a:t>
              </a:r>
              <a:r>
                <a:rPr lang="zh-CN" altLang="zh-CN" b="1" dirty="0">
                  <a:solidFill>
                    <a:schemeClr val="accent2"/>
                  </a:solidFill>
                </a:rPr>
                <a:t>）</a:t>
              </a:r>
              <a:r>
                <a:rPr lang="en-US" altLang="zh-CN" b="1" dirty="0">
                  <a:solidFill>
                    <a:schemeClr val="accent2"/>
                  </a:solidFill>
                </a:rPr>
                <a:t>2025</a:t>
              </a:r>
              <a:r>
                <a:rPr lang="zh-CN" altLang="zh-CN" b="1" dirty="0">
                  <a:solidFill>
                    <a:schemeClr val="accent2"/>
                  </a:solidFill>
                </a:rPr>
                <a:t>年元旦下大雪</a:t>
              </a:r>
              <a:r>
                <a:rPr lang="en-US" altLang="zh-CN" b="1" dirty="0" smtClean="0">
                  <a:solidFill>
                    <a:schemeClr val="accent2"/>
                  </a:solidFill>
                </a:rPr>
                <a:t>.</a:t>
              </a:r>
              <a:r>
                <a:rPr lang="en-US" altLang="zh-CN" dirty="0"/>
                <a:t> </a:t>
              </a:r>
              <a:endParaRPr lang="zh-CN" altLang="zh-CN" dirty="0"/>
            </a:p>
          </p:txBody>
        </p:sp>
      </p:grpSp>
      <p:sp>
        <p:nvSpPr>
          <p:cNvPr id="6" name="矩形 5"/>
          <p:cNvSpPr/>
          <p:nvPr/>
        </p:nvSpPr>
        <p:spPr>
          <a:xfrm>
            <a:off x="683568" y="4941168"/>
            <a:ext cx="8208912" cy="1200329"/>
          </a:xfrm>
          <a:prstGeom prst="rect">
            <a:avLst/>
          </a:prstGeom>
        </p:spPr>
        <p:txBody>
          <a:bodyPr wrap="square">
            <a:spAutoFit/>
          </a:bodyPr>
          <a:lstStyle/>
          <a:p>
            <a:r>
              <a:rPr lang="zh-CN" altLang="zh-CN" b="1" dirty="0">
                <a:solidFill>
                  <a:srgbClr val="FF0000"/>
                </a:solidFill>
              </a:rPr>
              <a:t>不难看出：（</a:t>
            </a:r>
            <a:r>
              <a:rPr lang="en-US" altLang="zh-CN" b="1" dirty="0">
                <a:solidFill>
                  <a:srgbClr val="FF0000"/>
                </a:solidFill>
              </a:rPr>
              <a:t>1</a:t>
            </a:r>
            <a:r>
              <a:rPr lang="zh-CN" altLang="zh-CN" b="1" dirty="0">
                <a:solidFill>
                  <a:srgbClr val="FF0000"/>
                </a:solidFill>
              </a:rPr>
              <a:t>）是假命题，（</a:t>
            </a:r>
            <a:r>
              <a:rPr lang="en-US" altLang="zh-CN" b="1" dirty="0">
                <a:solidFill>
                  <a:srgbClr val="FF0000"/>
                </a:solidFill>
              </a:rPr>
              <a:t>2</a:t>
            </a:r>
            <a:r>
              <a:rPr lang="zh-CN" altLang="zh-CN" b="1" dirty="0">
                <a:solidFill>
                  <a:srgbClr val="FF0000"/>
                </a:solidFill>
              </a:rPr>
              <a:t>）是真命题</a:t>
            </a:r>
            <a:r>
              <a:rPr lang="en-US" altLang="zh-CN" b="1" dirty="0">
                <a:solidFill>
                  <a:srgbClr val="FF0000"/>
                </a:solidFill>
              </a:rPr>
              <a:t>.</a:t>
            </a:r>
            <a:r>
              <a:rPr lang="zh-CN" altLang="zh-CN" b="1" dirty="0">
                <a:solidFill>
                  <a:srgbClr val="FF0000"/>
                </a:solidFill>
              </a:rPr>
              <a:t>（</a:t>
            </a:r>
            <a:r>
              <a:rPr lang="en-US" altLang="zh-CN" b="1" dirty="0">
                <a:solidFill>
                  <a:srgbClr val="FF0000"/>
                </a:solidFill>
              </a:rPr>
              <a:t>7</a:t>
            </a:r>
            <a:r>
              <a:rPr lang="zh-CN" altLang="zh-CN" b="1" dirty="0">
                <a:solidFill>
                  <a:srgbClr val="FF0000"/>
                </a:solidFill>
              </a:rPr>
              <a:t>）是真命题，它的真值现在不知道，到</a:t>
            </a:r>
            <a:r>
              <a:rPr lang="en-US" altLang="zh-CN" b="1" dirty="0">
                <a:solidFill>
                  <a:srgbClr val="FF0000"/>
                </a:solidFill>
              </a:rPr>
              <a:t>2025</a:t>
            </a:r>
            <a:r>
              <a:rPr lang="zh-CN" altLang="zh-CN" b="1" dirty="0">
                <a:solidFill>
                  <a:srgbClr val="FF0000"/>
                </a:solidFill>
              </a:rPr>
              <a:t>年元旦就知道了</a:t>
            </a:r>
            <a:r>
              <a:rPr lang="en-US" altLang="zh-CN" b="1" dirty="0">
                <a:solidFill>
                  <a:srgbClr val="FF0000"/>
                </a:solidFill>
              </a:rPr>
              <a:t>. </a:t>
            </a:r>
            <a:r>
              <a:rPr lang="zh-CN" altLang="zh-CN" b="1" dirty="0">
                <a:solidFill>
                  <a:srgbClr val="FF0000"/>
                </a:solidFill>
              </a:rPr>
              <a:t>可见命题的真值是客观存在的，不以我们是否知道而改变</a:t>
            </a:r>
            <a:endParaRPr lang="zh-CN" altLang="zh-CN" b="1" dirty="0">
              <a:solidFill>
                <a:srgbClr val="FF0000"/>
              </a:solidFill>
            </a:endParaRPr>
          </a:p>
        </p:txBody>
      </p:sp>
    </p:spTree>
    <p:extLst>
      <p:ext uri="{BB962C8B-B14F-4D97-AF65-F5344CB8AC3E}">
        <p14:creationId xmlns:p14="http://schemas.microsoft.com/office/powerpoint/2010/main" val="321529401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57200" y="836713"/>
            <a:ext cx="8229600" cy="7920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altLang="zh-CN" sz="2000" dirty="0" smtClean="0">
                <a:solidFill>
                  <a:srgbClr val="FF0000"/>
                </a:solidFill>
                <a:latin typeface="华文中宋"/>
                <a:ea typeface="华文中宋"/>
                <a:cs typeface="华文中宋"/>
              </a:rPr>
              <a:t>(3)</a:t>
            </a:r>
            <a:r>
              <a:rPr lang="zh-CN" altLang="en-US" sz="2000" dirty="0" smtClean="0">
                <a:solidFill>
                  <a:srgbClr val="FF0000"/>
                </a:solidFill>
                <a:latin typeface="华文中宋"/>
                <a:ea typeface="华文中宋"/>
                <a:cs typeface="华文中宋"/>
              </a:rPr>
              <a:t>无确定的真值；（</a:t>
            </a:r>
            <a:r>
              <a:rPr lang="en-US" altLang="zh-CN" sz="2000" dirty="0" smtClean="0">
                <a:solidFill>
                  <a:srgbClr val="FF0000"/>
                </a:solidFill>
                <a:latin typeface="华文中宋"/>
                <a:ea typeface="华文中宋"/>
                <a:cs typeface="华文中宋"/>
              </a:rPr>
              <a:t>4</a:t>
            </a:r>
            <a:r>
              <a:rPr lang="zh-CN" altLang="en-US" sz="2000" dirty="0" smtClean="0">
                <a:solidFill>
                  <a:srgbClr val="FF0000"/>
                </a:solidFill>
                <a:latin typeface="华文中宋"/>
                <a:ea typeface="华文中宋"/>
                <a:cs typeface="华文中宋"/>
              </a:rPr>
              <a:t>）是疑问句，</a:t>
            </a:r>
            <a:r>
              <a:rPr lang="en-US" altLang="zh-CN" sz="2000" dirty="0" smtClean="0">
                <a:solidFill>
                  <a:srgbClr val="FF0000"/>
                </a:solidFill>
                <a:latin typeface="华文中宋"/>
                <a:ea typeface="华文中宋"/>
                <a:cs typeface="华文中宋"/>
              </a:rPr>
              <a:t> </a:t>
            </a:r>
            <a:r>
              <a:rPr lang="zh-CN" altLang="en-US" sz="2000" dirty="0" smtClean="0">
                <a:solidFill>
                  <a:srgbClr val="FF0000"/>
                </a:solidFill>
                <a:latin typeface="华文中宋"/>
                <a:ea typeface="华文中宋"/>
                <a:cs typeface="华文中宋"/>
              </a:rPr>
              <a:t>（</a:t>
            </a:r>
            <a:r>
              <a:rPr lang="en-US" altLang="zh-CN" sz="2000" dirty="0" smtClean="0">
                <a:solidFill>
                  <a:srgbClr val="FF0000"/>
                </a:solidFill>
                <a:latin typeface="华文中宋"/>
                <a:ea typeface="华文中宋"/>
                <a:cs typeface="华文中宋"/>
              </a:rPr>
              <a:t>5</a:t>
            </a:r>
            <a:r>
              <a:rPr lang="zh-CN" altLang="en-US" sz="2000" dirty="0" smtClean="0">
                <a:solidFill>
                  <a:srgbClr val="FF0000"/>
                </a:solidFill>
                <a:latin typeface="华文中宋"/>
                <a:ea typeface="华文中宋"/>
                <a:cs typeface="华文中宋"/>
              </a:rPr>
              <a:t>）（</a:t>
            </a:r>
            <a:r>
              <a:rPr lang="en-US" altLang="zh-CN" sz="2000" dirty="0" smtClean="0">
                <a:solidFill>
                  <a:srgbClr val="FF0000"/>
                </a:solidFill>
                <a:latin typeface="华文中宋"/>
                <a:ea typeface="华文中宋"/>
                <a:cs typeface="华文中宋"/>
              </a:rPr>
              <a:t>6</a:t>
            </a:r>
            <a:r>
              <a:rPr lang="zh-CN" altLang="en-US" sz="2000" dirty="0" smtClean="0">
                <a:solidFill>
                  <a:srgbClr val="FF0000"/>
                </a:solidFill>
                <a:latin typeface="华文中宋"/>
                <a:ea typeface="华文中宋"/>
                <a:cs typeface="华文中宋"/>
              </a:rPr>
              <a:t>）是感叹句</a:t>
            </a:r>
            <a:r>
              <a:rPr lang="en-US" altLang="zh-CN" sz="2000" dirty="0" smtClean="0">
                <a:solidFill>
                  <a:srgbClr val="FF0000"/>
                </a:solidFill>
                <a:latin typeface="华文中宋"/>
                <a:ea typeface="华文中宋"/>
                <a:cs typeface="华文中宋"/>
              </a:rPr>
              <a:t>  </a:t>
            </a:r>
            <a:r>
              <a:rPr lang="zh-CN" altLang="en-US" sz="2000" dirty="0" smtClean="0">
                <a:solidFill>
                  <a:srgbClr val="FF0000"/>
                </a:solidFill>
                <a:latin typeface="华文中宋"/>
                <a:ea typeface="华文中宋"/>
                <a:cs typeface="华文中宋"/>
              </a:rPr>
              <a:t>都不是</a:t>
            </a:r>
            <a:r>
              <a:rPr lang="zh-CN" altLang="en-US" sz="2000" dirty="0" smtClean="0">
                <a:solidFill>
                  <a:srgbClr val="FF0000"/>
                </a:solidFill>
                <a:latin typeface="华文中宋"/>
                <a:ea typeface="华文中宋"/>
                <a:cs typeface="华文中宋"/>
              </a:rPr>
              <a:t>命题</a:t>
            </a:r>
            <a:endParaRPr lang="en-US" altLang="zh-CN" sz="2000" dirty="0" smtClean="0">
              <a:solidFill>
                <a:srgbClr val="FF0000"/>
              </a:solidFill>
              <a:latin typeface="华文中宋"/>
              <a:ea typeface="华文中宋"/>
              <a:cs typeface="华文中宋"/>
            </a:endParaRPr>
          </a:p>
        </p:txBody>
      </p:sp>
      <p:sp>
        <p:nvSpPr>
          <p:cNvPr id="4" name="Rectangle 3"/>
          <p:cNvSpPr txBox="1">
            <a:spLocks noChangeArrowheads="1"/>
          </p:cNvSpPr>
          <p:nvPr/>
        </p:nvSpPr>
        <p:spPr bwMode="auto">
          <a:xfrm>
            <a:off x="609600" y="1772816"/>
            <a:ext cx="8229600" cy="45259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000" dirty="0" smtClean="0">
                <a:solidFill>
                  <a:schemeClr val="accent6"/>
                </a:solidFill>
                <a:latin typeface="华文中宋"/>
                <a:ea typeface="华文中宋"/>
                <a:cs typeface="华文中宋"/>
              </a:rPr>
              <a:t>（</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）我正在说假话。</a:t>
            </a:r>
            <a:endParaRPr lang="en-US" altLang="zh-CN" sz="2000" dirty="0" smtClean="0">
              <a:solidFill>
                <a:schemeClr val="accent6"/>
              </a:solidFill>
              <a:latin typeface="华文中宋"/>
              <a:ea typeface="华文中宋"/>
              <a:cs typeface="华文中宋"/>
            </a:endParaRPr>
          </a:p>
          <a:p>
            <a:endParaRPr lang="en-US" altLang="zh-CN" sz="2000" dirty="0" smtClean="0">
              <a:solidFill>
                <a:schemeClr val="accent6"/>
              </a:solidFill>
              <a:latin typeface="华文中宋"/>
              <a:ea typeface="华文中宋"/>
              <a:cs typeface="华文中宋"/>
            </a:endParaRPr>
          </a:p>
          <a:p>
            <a:r>
              <a:rPr lang="zh-CN" altLang="en-US" sz="2000" dirty="0" smtClean="0">
                <a:solidFill>
                  <a:schemeClr val="accent6"/>
                </a:solidFill>
                <a:latin typeface="华文中宋"/>
                <a:ea typeface="华文中宋"/>
                <a:cs typeface="华文中宋"/>
              </a:rPr>
              <a:t>若（</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）的真值为真，即“我正在说假话”为真，则（</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）的真值应该为假，反之，若（</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）的真值为假，</a:t>
            </a:r>
            <a:r>
              <a:rPr lang="en-US" altLang="zh-CN" sz="2000" dirty="0" smtClean="0">
                <a:solidFill>
                  <a:schemeClr val="accent6"/>
                </a:solidFill>
                <a:latin typeface="华文中宋"/>
                <a:ea typeface="华文中宋"/>
                <a:cs typeface="华文中宋"/>
              </a:rPr>
              <a:t> </a:t>
            </a:r>
            <a:r>
              <a:rPr lang="zh-CN" altLang="en-US" sz="2000" dirty="0" smtClean="0">
                <a:solidFill>
                  <a:schemeClr val="accent6"/>
                </a:solidFill>
                <a:latin typeface="华文中宋"/>
                <a:ea typeface="华文中宋"/>
                <a:cs typeface="华文中宋"/>
              </a:rPr>
              <a:t>即“我正在说假话”为假，</a:t>
            </a:r>
            <a:r>
              <a:rPr lang="en-US" altLang="zh-CN" sz="2000" dirty="0" smtClean="0">
                <a:solidFill>
                  <a:schemeClr val="accent6"/>
                </a:solidFill>
                <a:latin typeface="华文中宋"/>
                <a:ea typeface="华文中宋"/>
                <a:cs typeface="华文中宋"/>
              </a:rPr>
              <a:t> </a:t>
            </a:r>
            <a:r>
              <a:rPr lang="zh-CN" altLang="en-US" sz="2000" dirty="0" smtClean="0">
                <a:solidFill>
                  <a:schemeClr val="accent6"/>
                </a:solidFill>
                <a:latin typeface="华文中宋"/>
                <a:ea typeface="华文中宋"/>
                <a:cs typeface="华文中宋"/>
              </a:rPr>
              <a:t>也就是“我正在说真话”为真，</a:t>
            </a:r>
            <a:r>
              <a:rPr lang="en-US" altLang="zh-CN" sz="2000" dirty="0" smtClean="0">
                <a:solidFill>
                  <a:schemeClr val="accent6"/>
                </a:solidFill>
                <a:latin typeface="华文中宋"/>
                <a:ea typeface="华文中宋"/>
                <a:cs typeface="华文中宋"/>
              </a:rPr>
              <a:t> </a:t>
            </a:r>
            <a:r>
              <a:rPr lang="zh-CN" altLang="en-US" sz="2000" dirty="0" smtClean="0">
                <a:solidFill>
                  <a:schemeClr val="accent6"/>
                </a:solidFill>
                <a:latin typeface="华文中宋"/>
                <a:ea typeface="华文中宋"/>
                <a:cs typeface="华文中宋"/>
              </a:rPr>
              <a:t>则又推出（</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）的真值应为真，于是（</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）的真值无法确定，它显然不是命题。</a:t>
            </a:r>
            <a:endParaRPr lang="zh-CN" altLang="en-US" sz="2000" dirty="0">
              <a:solidFill>
                <a:schemeClr val="accent6"/>
              </a:solidFill>
              <a:latin typeface="华文中宋"/>
              <a:ea typeface="华文中宋"/>
              <a:cs typeface="华文中宋"/>
            </a:endParaRPr>
          </a:p>
        </p:txBody>
      </p:sp>
    </p:spTree>
    <p:extLst>
      <p:ext uri="{BB962C8B-B14F-4D97-AF65-F5344CB8AC3E}">
        <p14:creationId xmlns:p14="http://schemas.microsoft.com/office/powerpoint/2010/main" val="258910769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1" name="Object 5"/>
          <p:cNvGraphicFramePr>
            <a:graphicFrameLocks noChangeAspect="1"/>
          </p:cNvGraphicFramePr>
          <p:nvPr>
            <p:extLst>
              <p:ext uri="{D42A27DB-BD31-4B8C-83A1-F6EECF244321}">
                <p14:modId xmlns:p14="http://schemas.microsoft.com/office/powerpoint/2010/main" val="3651506861"/>
              </p:ext>
            </p:extLst>
          </p:nvPr>
        </p:nvGraphicFramePr>
        <p:xfrm>
          <a:off x="2339752" y="4485605"/>
          <a:ext cx="477837" cy="439738"/>
        </p:xfrm>
        <a:graphic>
          <a:graphicData uri="http://schemas.openxmlformats.org/presentationml/2006/ole">
            <mc:AlternateContent xmlns:mc="http://schemas.openxmlformats.org/markup-compatibility/2006">
              <mc:Choice xmlns:v="urn:schemas-microsoft-com:vml" Requires="v">
                <p:oleObj spid="_x0000_s44058" name="公式" r:id="rId3" imgW="241091" imgH="215713" progId="Equation.3">
                  <p:embed/>
                </p:oleObj>
              </mc:Choice>
              <mc:Fallback>
                <p:oleObj name="公式" r:id="rId3" imgW="241091"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485605"/>
                        <a:ext cx="4778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25" name="Picture 9" descr="Ball00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556572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5536" y="332656"/>
            <a:ext cx="8208912" cy="6199389"/>
          </a:xfrm>
          <a:prstGeom prst="rect">
            <a:avLst/>
          </a:prstGeom>
        </p:spPr>
        <p:txBody>
          <a:bodyPr wrap="square">
            <a:spAutoFit/>
          </a:bodyPr>
          <a:lstStyle/>
          <a:p>
            <a:pPr>
              <a:lnSpc>
                <a:spcPts val="4000"/>
              </a:lnSpc>
            </a:pPr>
            <a:r>
              <a:rPr lang="en-US" altLang="zh-CN" sz="2800" b="1" dirty="0">
                <a:solidFill>
                  <a:schemeClr val="accent2"/>
                </a:solidFill>
              </a:rPr>
              <a:t>2. </a:t>
            </a:r>
            <a:r>
              <a:rPr lang="zh-CN" altLang="zh-CN" sz="2800" b="1" dirty="0">
                <a:solidFill>
                  <a:schemeClr val="accent2"/>
                </a:solidFill>
              </a:rPr>
              <a:t>命题的分类</a:t>
            </a:r>
          </a:p>
          <a:p>
            <a:pPr>
              <a:lnSpc>
                <a:spcPts val="4000"/>
              </a:lnSpc>
            </a:pPr>
            <a:r>
              <a:rPr lang="zh-CN" altLang="zh-CN" sz="2800" b="1" dirty="0">
                <a:solidFill>
                  <a:schemeClr val="accent2"/>
                </a:solidFill>
              </a:rPr>
              <a:t>（</a:t>
            </a:r>
            <a:r>
              <a:rPr lang="en-US" altLang="zh-CN" sz="2800" b="1" dirty="0">
                <a:solidFill>
                  <a:schemeClr val="accent2"/>
                </a:solidFill>
              </a:rPr>
              <a:t>1</a:t>
            </a:r>
            <a:r>
              <a:rPr lang="zh-CN" altLang="zh-CN" sz="2800" b="1" dirty="0">
                <a:solidFill>
                  <a:schemeClr val="accent2"/>
                </a:solidFill>
              </a:rPr>
              <a:t>）简单命题（也称原子命题）</a:t>
            </a:r>
          </a:p>
          <a:p>
            <a:pPr>
              <a:lnSpc>
                <a:spcPts val="4000"/>
              </a:lnSpc>
            </a:pPr>
            <a:r>
              <a:rPr lang="zh-CN" altLang="zh-CN" sz="2800" b="1" dirty="0">
                <a:solidFill>
                  <a:schemeClr val="accent2"/>
                </a:solidFill>
              </a:rPr>
              <a:t>（</a:t>
            </a:r>
            <a:r>
              <a:rPr lang="en-US" altLang="zh-CN" sz="2800" b="1" dirty="0">
                <a:solidFill>
                  <a:schemeClr val="accent2"/>
                </a:solidFill>
              </a:rPr>
              <a:t>2</a:t>
            </a:r>
            <a:r>
              <a:rPr lang="zh-CN" altLang="zh-CN" sz="2800" b="1" dirty="0">
                <a:solidFill>
                  <a:schemeClr val="accent2"/>
                </a:solidFill>
              </a:rPr>
              <a:t>）复合命题</a:t>
            </a:r>
          </a:p>
          <a:p>
            <a:pPr>
              <a:lnSpc>
                <a:spcPts val="4000"/>
              </a:lnSpc>
            </a:pPr>
            <a:r>
              <a:rPr lang="en-US" altLang="zh-CN" sz="2800" b="1" dirty="0">
                <a:solidFill>
                  <a:schemeClr val="accent2"/>
                </a:solidFill>
              </a:rPr>
              <a:t>3. </a:t>
            </a:r>
            <a:r>
              <a:rPr lang="zh-CN" altLang="zh-CN" sz="2800" b="1" dirty="0">
                <a:solidFill>
                  <a:schemeClr val="accent2"/>
                </a:solidFill>
              </a:rPr>
              <a:t>简单命题符号化</a:t>
            </a:r>
          </a:p>
          <a:p>
            <a:pPr>
              <a:lnSpc>
                <a:spcPts val="4000"/>
              </a:lnSpc>
            </a:pPr>
            <a:r>
              <a:rPr lang="zh-CN" altLang="zh-CN" sz="2800" b="1" dirty="0">
                <a:solidFill>
                  <a:schemeClr val="accent2"/>
                </a:solidFill>
              </a:rPr>
              <a:t>（</a:t>
            </a:r>
            <a:r>
              <a:rPr lang="en-US" altLang="zh-CN" sz="2800" b="1" dirty="0">
                <a:solidFill>
                  <a:schemeClr val="accent2"/>
                </a:solidFill>
              </a:rPr>
              <a:t>1</a:t>
            </a:r>
            <a:r>
              <a:rPr lang="zh-CN" altLang="zh-CN" sz="2800" b="1" dirty="0">
                <a:solidFill>
                  <a:schemeClr val="accent2"/>
                </a:solidFill>
              </a:rPr>
              <a:t>）用小写英文字母</a:t>
            </a:r>
            <a:r>
              <a:rPr lang="en-US" altLang="zh-CN" sz="2800" b="1" i="1" dirty="0">
                <a:solidFill>
                  <a:schemeClr val="accent2"/>
                </a:solidFill>
              </a:rPr>
              <a:t>p</a:t>
            </a:r>
            <a:r>
              <a:rPr lang="zh-CN" altLang="zh-CN" sz="2800" b="1" dirty="0">
                <a:solidFill>
                  <a:schemeClr val="accent2"/>
                </a:solidFill>
              </a:rPr>
              <a:t>，</a:t>
            </a:r>
            <a:r>
              <a:rPr lang="en-US" altLang="zh-CN" sz="2800" b="1" i="1" dirty="0">
                <a:solidFill>
                  <a:schemeClr val="accent2"/>
                </a:solidFill>
              </a:rPr>
              <a:t>q</a:t>
            </a:r>
            <a:r>
              <a:rPr lang="zh-CN" altLang="zh-CN" sz="2800" b="1" dirty="0">
                <a:solidFill>
                  <a:schemeClr val="accent2"/>
                </a:solidFill>
              </a:rPr>
              <a:t>，</a:t>
            </a:r>
            <a:r>
              <a:rPr lang="en-US" altLang="zh-CN" sz="2800" b="1" i="1" dirty="0">
                <a:solidFill>
                  <a:schemeClr val="accent2"/>
                </a:solidFill>
              </a:rPr>
              <a:t>r</a:t>
            </a:r>
            <a:r>
              <a:rPr lang="zh-CN" altLang="zh-CN" sz="2800" b="1" dirty="0">
                <a:solidFill>
                  <a:schemeClr val="accent2"/>
                </a:solidFill>
              </a:rPr>
              <a:t>，</a:t>
            </a:r>
            <a:r>
              <a:rPr lang="en-US" altLang="zh-CN" sz="2800" b="1" dirty="0">
                <a:solidFill>
                  <a:schemeClr val="accent2"/>
                </a:solidFill>
              </a:rPr>
              <a:t>…</a:t>
            </a:r>
            <a:r>
              <a:rPr lang="zh-CN" altLang="zh-CN" sz="2800" b="1" dirty="0">
                <a:solidFill>
                  <a:schemeClr val="accent2"/>
                </a:solidFill>
              </a:rPr>
              <a:t>，</a:t>
            </a:r>
            <a:r>
              <a:rPr lang="en-US" altLang="zh-CN" sz="2800" b="1" i="1" dirty="0">
                <a:solidFill>
                  <a:schemeClr val="accent2"/>
                </a:solidFill>
              </a:rPr>
              <a:t>p</a:t>
            </a:r>
            <a:r>
              <a:rPr lang="en-US" altLang="zh-CN" sz="2800" b="1" i="1" baseline="-25000" dirty="0">
                <a:solidFill>
                  <a:schemeClr val="accent2"/>
                </a:solidFill>
              </a:rPr>
              <a:t>i</a:t>
            </a:r>
            <a:r>
              <a:rPr lang="zh-CN" altLang="zh-CN" sz="2800" b="1" dirty="0">
                <a:solidFill>
                  <a:schemeClr val="accent2"/>
                </a:solidFill>
              </a:rPr>
              <a:t>，</a:t>
            </a:r>
            <a:r>
              <a:rPr lang="en-US" altLang="zh-CN" sz="2800" b="1" i="1" dirty="0">
                <a:solidFill>
                  <a:schemeClr val="accent2"/>
                </a:solidFill>
              </a:rPr>
              <a:t>q</a:t>
            </a:r>
            <a:r>
              <a:rPr lang="en-US" altLang="zh-CN" sz="2800" b="1" i="1" baseline="-25000" dirty="0">
                <a:solidFill>
                  <a:schemeClr val="accent2"/>
                </a:solidFill>
              </a:rPr>
              <a:t>i</a:t>
            </a:r>
            <a:r>
              <a:rPr lang="zh-CN" altLang="zh-CN" sz="2800" b="1" dirty="0">
                <a:solidFill>
                  <a:schemeClr val="accent2"/>
                </a:solidFill>
              </a:rPr>
              <a:t>，</a:t>
            </a:r>
            <a:r>
              <a:rPr lang="en-US" altLang="zh-CN" sz="2800" b="1" i="1" dirty="0" err="1">
                <a:solidFill>
                  <a:schemeClr val="accent2"/>
                </a:solidFill>
              </a:rPr>
              <a:t>r</a:t>
            </a:r>
            <a:r>
              <a:rPr lang="en-US" altLang="zh-CN" sz="2800" b="1" i="1" baseline="-25000" dirty="0" err="1">
                <a:solidFill>
                  <a:schemeClr val="accent2"/>
                </a:solidFill>
              </a:rPr>
              <a:t>i</a:t>
            </a:r>
            <a:r>
              <a:rPr lang="en-US" altLang="zh-CN" sz="2800" b="1" dirty="0">
                <a:solidFill>
                  <a:schemeClr val="accent2"/>
                </a:solidFill>
              </a:rPr>
              <a:t> </a:t>
            </a:r>
            <a:r>
              <a:rPr lang="zh-CN" altLang="zh-CN" sz="2800" b="1" dirty="0">
                <a:solidFill>
                  <a:schemeClr val="accent2"/>
                </a:solidFill>
              </a:rPr>
              <a:t>（</a:t>
            </a:r>
            <a:r>
              <a:rPr lang="en-US" altLang="zh-CN" sz="2800" b="1" i="1" dirty="0">
                <a:solidFill>
                  <a:schemeClr val="accent2"/>
                </a:solidFill>
              </a:rPr>
              <a:t>i</a:t>
            </a:r>
            <a:r>
              <a:rPr lang="en-US" altLang="zh-CN" sz="2800" b="1" dirty="0">
                <a:solidFill>
                  <a:schemeClr val="accent2"/>
                </a:solidFill>
              </a:rPr>
              <a:t>≥1</a:t>
            </a:r>
            <a:r>
              <a:rPr lang="zh-CN" altLang="zh-CN" sz="2800" b="1" dirty="0">
                <a:solidFill>
                  <a:schemeClr val="accent2"/>
                </a:solidFill>
              </a:rPr>
              <a:t>）表示简单命题</a:t>
            </a:r>
          </a:p>
          <a:p>
            <a:pPr>
              <a:lnSpc>
                <a:spcPts val="4000"/>
              </a:lnSpc>
            </a:pPr>
            <a:r>
              <a:rPr lang="zh-CN" altLang="zh-CN" sz="2800" b="1" dirty="0">
                <a:solidFill>
                  <a:schemeClr val="accent2"/>
                </a:solidFill>
              </a:rPr>
              <a:t>（</a:t>
            </a:r>
            <a:r>
              <a:rPr lang="en-US" altLang="zh-CN" sz="2800" b="1" dirty="0">
                <a:solidFill>
                  <a:schemeClr val="accent2"/>
                </a:solidFill>
              </a:rPr>
              <a:t>2</a:t>
            </a:r>
            <a:r>
              <a:rPr lang="zh-CN" altLang="zh-CN" sz="2800" b="1" dirty="0">
                <a:solidFill>
                  <a:schemeClr val="accent2"/>
                </a:solidFill>
              </a:rPr>
              <a:t>）用“</a:t>
            </a:r>
            <a:r>
              <a:rPr lang="en-US" altLang="zh-CN" sz="2800" b="1" dirty="0">
                <a:solidFill>
                  <a:schemeClr val="accent2"/>
                </a:solidFill>
              </a:rPr>
              <a:t>1</a:t>
            </a:r>
            <a:r>
              <a:rPr lang="zh-CN" altLang="zh-CN" sz="2800" b="1" dirty="0">
                <a:solidFill>
                  <a:schemeClr val="accent2"/>
                </a:solidFill>
              </a:rPr>
              <a:t>”表示真，用“</a:t>
            </a:r>
            <a:r>
              <a:rPr lang="en-US" altLang="zh-CN" sz="2800" b="1" dirty="0">
                <a:solidFill>
                  <a:schemeClr val="accent2"/>
                </a:solidFill>
              </a:rPr>
              <a:t>0</a:t>
            </a:r>
            <a:r>
              <a:rPr lang="zh-CN" altLang="zh-CN" sz="2800" b="1" dirty="0">
                <a:solidFill>
                  <a:schemeClr val="accent2"/>
                </a:solidFill>
              </a:rPr>
              <a:t>”表示假</a:t>
            </a:r>
          </a:p>
          <a:p>
            <a:pPr>
              <a:lnSpc>
                <a:spcPts val="4000"/>
              </a:lnSpc>
            </a:pPr>
            <a:r>
              <a:rPr lang="zh-CN" altLang="zh-CN" sz="2800" b="1" dirty="0">
                <a:solidFill>
                  <a:schemeClr val="accent2"/>
                </a:solidFill>
              </a:rPr>
              <a:t>例如，令</a:t>
            </a:r>
          </a:p>
          <a:p>
            <a:pPr>
              <a:lnSpc>
                <a:spcPts val="4000"/>
              </a:lnSpc>
            </a:pPr>
            <a:r>
              <a:rPr lang="en-US" altLang="zh-CN" sz="2800" b="1" i="1" dirty="0" smtClean="0">
                <a:solidFill>
                  <a:schemeClr val="accent2"/>
                </a:solidFill>
              </a:rPr>
              <a:t>                 p</a:t>
            </a:r>
            <a:r>
              <a:rPr lang="zh-CN" altLang="zh-CN" sz="2800" b="1" dirty="0" smtClean="0">
                <a:solidFill>
                  <a:schemeClr val="accent2"/>
                </a:solidFill>
              </a:rPr>
              <a:t>：</a:t>
            </a:r>
            <a:r>
              <a:rPr lang="en-US" altLang="zh-CN" sz="2800" b="1" dirty="0" smtClean="0">
                <a:solidFill>
                  <a:schemeClr val="accent2"/>
                </a:solidFill>
              </a:rPr>
              <a:t>   </a:t>
            </a:r>
            <a:r>
              <a:rPr lang="zh-CN" altLang="zh-CN" sz="2800" b="1" dirty="0">
                <a:solidFill>
                  <a:schemeClr val="accent2"/>
                </a:solidFill>
              </a:rPr>
              <a:t>是有理数，则</a:t>
            </a:r>
            <a:r>
              <a:rPr lang="en-US" altLang="zh-CN" sz="2800" b="1" i="1" dirty="0">
                <a:solidFill>
                  <a:schemeClr val="accent2"/>
                </a:solidFill>
              </a:rPr>
              <a:t>p</a:t>
            </a:r>
            <a:r>
              <a:rPr lang="zh-CN" altLang="zh-CN" sz="2800" b="1" dirty="0">
                <a:solidFill>
                  <a:schemeClr val="accent2"/>
                </a:solidFill>
              </a:rPr>
              <a:t>的真值为</a:t>
            </a:r>
            <a:r>
              <a:rPr lang="en-US" altLang="zh-CN" sz="2800" b="1" dirty="0">
                <a:solidFill>
                  <a:schemeClr val="accent2"/>
                </a:solidFill>
              </a:rPr>
              <a:t>0</a:t>
            </a:r>
            <a:r>
              <a:rPr lang="zh-CN" altLang="zh-CN" sz="2800" b="1" dirty="0">
                <a:solidFill>
                  <a:schemeClr val="accent2"/>
                </a:solidFill>
              </a:rPr>
              <a:t>，</a:t>
            </a:r>
          </a:p>
          <a:p>
            <a:pPr>
              <a:lnSpc>
                <a:spcPts val="4000"/>
              </a:lnSpc>
            </a:pPr>
            <a:r>
              <a:rPr lang="en-US" altLang="zh-CN" sz="2800" b="1" i="1" dirty="0" smtClean="0">
                <a:solidFill>
                  <a:schemeClr val="accent2"/>
                </a:solidFill>
              </a:rPr>
              <a:t>                 q</a:t>
            </a:r>
            <a:r>
              <a:rPr lang="zh-CN" altLang="zh-CN" sz="2800" b="1" dirty="0">
                <a:solidFill>
                  <a:schemeClr val="accent2"/>
                </a:solidFill>
              </a:rPr>
              <a:t>：</a:t>
            </a:r>
            <a:r>
              <a:rPr lang="en-US" altLang="zh-CN" sz="2800" b="1" dirty="0">
                <a:solidFill>
                  <a:schemeClr val="accent2"/>
                </a:solidFill>
              </a:rPr>
              <a:t>2 + 5 = 7</a:t>
            </a:r>
            <a:r>
              <a:rPr lang="zh-CN" altLang="zh-CN" sz="2800" b="1" dirty="0">
                <a:solidFill>
                  <a:schemeClr val="accent2"/>
                </a:solidFill>
              </a:rPr>
              <a:t>，则</a:t>
            </a:r>
            <a:r>
              <a:rPr lang="en-US" altLang="zh-CN" sz="2800" b="1" i="1" dirty="0">
                <a:solidFill>
                  <a:schemeClr val="accent2"/>
                </a:solidFill>
              </a:rPr>
              <a:t>q</a:t>
            </a:r>
            <a:r>
              <a:rPr lang="zh-CN" altLang="zh-CN" sz="2800" b="1" dirty="0">
                <a:solidFill>
                  <a:schemeClr val="accent2"/>
                </a:solidFill>
              </a:rPr>
              <a:t>的真值为</a:t>
            </a:r>
            <a:r>
              <a:rPr lang="en-US" altLang="zh-CN" sz="2800" b="1" dirty="0">
                <a:solidFill>
                  <a:schemeClr val="accent2"/>
                </a:solidFill>
              </a:rPr>
              <a:t>1</a:t>
            </a:r>
            <a:endParaRPr lang="zh-CN" altLang="zh-CN" sz="2800" b="1" dirty="0">
              <a:solidFill>
                <a:schemeClr val="accent2"/>
              </a:solidFill>
            </a:endParaRPr>
          </a:p>
          <a:p>
            <a:pPr>
              <a:lnSpc>
                <a:spcPts val="4000"/>
              </a:lnSpc>
            </a:pPr>
            <a:r>
              <a:rPr lang="en-US" altLang="zh-CN" sz="2800" b="1" dirty="0" smtClean="0">
                <a:solidFill>
                  <a:schemeClr val="accent2"/>
                </a:solidFill>
              </a:rPr>
              <a:t>        </a:t>
            </a:r>
            <a:r>
              <a:rPr lang="zh-CN" altLang="zh-CN" sz="2800" b="1" dirty="0" smtClean="0">
                <a:solidFill>
                  <a:schemeClr val="accent2"/>
                </a:solidFill>
              </a:rPr>
              <a:t>在</a:t>
            </a:r>
            <a:r>
              <a:rPr lang="zh-CN" altLang="zh-CN" sz="2800" b="1" dirty="0">
                <a:solidFill>
                  <a:schemeClr val="accent2"/>
                </a:solidFill>
              </a:rPr>
              <a:t>本小节要弄清命题、命题的真值、真命题、假命题、简单（原子）命题、复合命题等</a:t>
            </a:r>
            <a:r>
              <a:rPr lang="zh-CN" altLang="zh-CN" sz="2800" b="1" dirty="0" smtClean="0">
                <a:solidFill>
                  <a:schemeClr val="accent2"/>
                </a:solidFill>
              </a:rPr>
              <a:t>概念</a:t>
            </a:r>
            <a:endParaRPr lang="zh-CN" altLang="zh-CN" sz="2800" b="1" dirty="0">
              <a:solidFill>
                <a:schemeClr val="accent2"/>
              </a:solidFill>
            </a:endParaRPr>
          </a:p>
        </p:txBody>
      </p:sp>
    </p:spTree>
    <p:extLst>
      <p:ext uri="{BB962C8B-B14F-4D97-AF65-F5344CB8AC3E}">
        <p14:creationId xmlns:p14="http://schemas.microsoft.com/office/powerpoint/2010/main" val="310318177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221"/>
                                        </p:tgtEl>
                                        <p:attrNameLst>
                                          <p:attrName>style.visibility</p:attrName>
                                        </p:attrNameLst>
                                      </p:cBhvr>
                                      <p:to>
                                        <p:strVal val="visible"/>
                                      </p:to>
                                    </p:set>
                                    <p:animEffect transition="in" filter="fade">
                                      <p:cBhvr>
                                        <p:cTn id="39" dur="500"/>
                                        <p:tgtEl>
                                          <p:spTgt spid="922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9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2656"/>
            <a:ext cx="8496944" cy="6199389"/>
          </a:xfrm>
          <a:prstGeom prst="rect">
            <a:avLst/>
          </a:prstGeom>
        </p:spPr>
        <p:txBody>
          <a:bodyPr wrap="square">
            <a:spAutoFit/>
          </a:bodyPr>
          <a:lstStyle/>
          <a:p>
            <a:pPr lvl="0">
              <a:lnSpc>
                <a:spcPts val="4000"/>
              </a:lnSpc>
            </a:pPr>
            <a:r>
              <a:rPr lang="zh-CN" altLang="en-US" sz="2800" b="1" dirty="0" smtClean="0">
                <a:solidFill>
                  <a:schemeClr val="accent2"/>
                </a:solidFill>
              </a:rPr>
              <a:t>二、</a:t>
            </a:r>
            <a:r>
              <a:rPr lang="zh-CN" altLang="zh-CN" sz="2800" b="1" dirty="0" smtClean="0">
                <a:solidFill>
                  <a:schemeClr val="accent2"/>
                </a:solidFill>
              </a:rPr>
              <a:t>联结词</a:t>
            </a:r>
            <a:r>
              <a:rPr lang="zh-CN" altLang="zh-CN" sz="2800" b="1" dirty="0">
                <a:solidFill>
                  <a:schemeClr val="accent2"/>
                </a:solidFill>
              </a:rPr>
              <a:t>与复合</a:t>
            </a:r>
            <a:r>
              <a:rPr lang="zh-CN" altLang="zh-CN" sz="2800" b="1" dirty="0" smtClean="0">
                <a:solidFill>
                  <a:schemeClr val="accent2"/>
                </a:solidFill>
              </a:rPr>
              <a:t>命题</a:t>
            </a:r>
            <a:endParaRPr lang="en-US" altLang="zh-CN" sz="1200" b="1" dirty="0">
              <a:solidFill>
                <a:schemeClr val="accent2"/>
              </a:solidFill>
            </a:endParaRPr>
          </a:p>
          <a:p>
            <a:pPr lvl="0">
              <a:lnSpc>
                <a:spcPts val="4000"/>
              </a:lnSpc>
            </a:pPr>
            <a:r>
              <a:rPr lang="en-US" altLang="zh-CN" sz="2800" b="1" dirty="0" smtClean="0">
                <a:solidFill>
                  <a:schemeClr val="accent2"/>
                </a:solidFill>
              </a:rPr>
              <a:t>1</a:t>
            </a:r>
            <a:r>
              <a:rPr lang="zh-CN" altLang="en-US" sz="2800" b="1" dirty="0" smtClean="0">
                <a:solidFill>
                  <a:schemeClr val="accent2"/>
                </a:solidFill>
              </a:rPr>
              <a:t>、否</a:t>
            </a:r>
            <a:r>
              <a:rPr lang="zh-CN" altLang="zh-CN" sz="2800" b="1" dirty="0" smtClean="0">
                <a:solidFill>
                  <a:schemeClr val="accent2"/>
                </a:solidFill>
              </a:rPr>
              <a:t>定式</a:t>
            </a:r>
            <a:r>
              <a:rPr lang="zh-CN" altLang="zh-CN" sz="2800" b="1" dirty="0">
                <a:solidFill>
                  <a:schemeClr val="accent2"/>
                </a:solidFill>
              </a:rPr>
              <a:t>与否定联结词“</a:t>
            </a:r>
            <a:r>
              <a:rPr lang="en-US" altLang="zh-CN" sz="2800" b="1" dirty="0">
                <a:solidFill>
                  <a:schemeClr val="accent2"/>
                </a:solidFill>
                <a:sym typeface="Symbol"/>
              </a:rPr>
              <a:t></a:t>
            </a:r>
            <a:r>
              <a:rPr lang="zh-CN" altLang="zh-CN" sz="2800" b="1" dirty="0">
                <a:solidFill>
                  <a:schemeClr val="accent2"/>
                </a:solidFill>
              </a:rPr>
              <a:t>”</a:t>
            </a:r>
            <a:endParaRPr lang="zh-CN" altLang="zh-CN" sz="1200" b="1" dirty="0">
              <a:solidFill>
                <a:schemeClr val="accent2"/>
              </a:solidFill>
            </a:endParaRPr>
          </a:p>
          <a:p>
            <a:pPr>
              <a:lnSpc>
                <a:spcPts val="4000"/>
              </a:lnSpc>
            </a:pPr>
            <a:r>
              <a:rPr lang="zh-CN" altLang="zh-CN" sz="2800" b="1" dirty="0">
                <a:solidFill>
                  <a:schemeClr val="accent2"/>
                </a:solidFill>
              </a:rPr>
              <a:t>定义</a:t>
            </a:r>
            <a:r>
              <a:rPr lang="en-US" altLang="zh-CN" sz="2800" b="1" dirty="0">
                <a:solidFill>
                  <a:schemeClr val="accent2"/>
                </a:solidFill>
              </a:rPr>
              <a:t>1.1 </a:t>
            </a:r>
            <a:r>
              <a:rPr lang="zh-CN" altLang="zh-CN" sz="2800" b="1" dirty="0">
                <a:solidFill>
                  <a:schemeClr val="accent2"/>
                </a:solidFill>
              </a:rPr>
              <a:t>设</a:t>
            </a:r>
            <a:r>
              <a:rPr lang="en-US" altLang="zh-CN" sz="2800" b="1" i="1" dirty="0">
                <a:solidFill>
                  <a:schemeClr val="accent2"/>
                </a:solidFill>
              </a:rPr>
              <a:t>p</a:t>
            </a:r>
            <a:r>
              <a:rPr lang="zh-CN" altLang="zh-CN" sz="2800" b="1" dirty="0">
                <a:solidFill>
                  <a:schemeClr val="accent2"/>
                </a:solidFill>
              </a:rPr>
              <a:t>为命题，符合命题“非</a:t>
            </a:r>
            <a:r>
              <a:rPr lang="en-US" altLang="zh-CN" sz="2800" b="1" i="1" dirty="0">
                <a:solidFill>
                  <a:schemeClr val="accent2"/>
                </a:solidFill>
              </a:rPr>
              <a:t>p</a:t>
            </a:r>
            <a:r>
              <a:rPr lang="zh-CN" altLang="zh-CN" sz="2800" b="1" dirty="0">
                <a:solidFill>
                  <a:schemeClr val="accent2"/>
                </a:solidFill>
              </a:rPr>
              <a:t>”（或“</a:t>
            </a:r>
            <a:r>
              <a:rPr lang="en-US" altLang="zh-CN" sz="2800" b="1" i="1" dirty="0">
                <a:solidFill>
                  <a:schemeClr val="accent2"/>
                </a:solidFill>
              </a:rPr>
              <a:t>p</a:t>
            </a:r>
            <a:r>
              <a:rPr lang="zh-CN" altLang="zh-CN" sz="2800" b="1" dirty="0">
                <a:solidFill>
                  <a:schemeClr val="accent2"/>
                </a:solidFill>
              </a:rPr>
              <a:t>的否定”）称为</a:t>
            </a:r>
            <a:r>
              <a:rPr lang="en-US" altLang="zh-CN" sz="2800" b="1" i="1" dirty="0">
                <a:solidFill>
                  <a:schemeClr val="accent2"/>
                </a:solidFill>
              </a:rPr>
              <a:t>p</a:t>
            </a:r>
            <a:r>
              <a:rPr lang="zh-CN" altLang="zh-CN" sz="2800" b="1" dirty="0">
                <a:solidFill>
                  <a:schemeClr val="accent2"/>
                </a:solidFill>
              </a:rPr>
              <a:t>的否定式，记作</a:t>
            </a:r>
            <a:r>
              <a:rPr lang="en-US" altLang="zh-CN" sz="2800" b="1" dirty="0">
                <a:solidFill>
                  <a:schemeClr val="accent2"/>
                </a:solidFill>
                <a:sym typeface="Symbol"/>
              </a:rPr>
              <a:t></a:t>
            </a:r>
            <a:r>
              <a:rPr lang="en-US" altLang="zh-CN" sz="2800" b="1" i="1" dirty="0">
                <a:solidFill>
                  <a:schemeClr val="accent2"/>
                </a:solidFill>
              </a:rPr>
              <a:t>p</a:t>
            </a:r>
            <a:r>
              <a:rPr lang="zh-CN" altLang="zh-CN" sz="2800" b="1" dirty="0">
                <a:solidFill>
                  <a:schemeClr val="accent2"/>
                </a:solidFill>
              </a:rPr>
              <a:t>，符号</a:t>
            </a:r>
            <a:r>
              <a:rPr lang="en-US" altLang="zh-CN" sz="2800" b="1" dirty="0">
                <a:solidFill>
                  <a:schemeClr val="accent2"/>
                </a:solidFill>
                <a:sym typeface="Symbol"/>
              </a:rPr>
              <a:t></a:t>
            </a:r>
            <a:r>
              <a:rPr lang="zh-CN" altLang="zh-CN" sz="2800" b="1" dirty="0">
                <a:solidFill>
                  <a:schemeClr val="accent2"/>
                </a:solidFill>
              </a:rPr>
              <a:t>称作否定联结词，并规定</a:t>
            </a:r>
            <a:r>
              <a:rPr lang="en-US" altLang="zh-CN" sz="2800" b="1" dirty="0">
                <a:solidFill>
                  <a:schemeClr val="accent2"/>
                </a:solidFill>
                <a:sym typeface="Symbol"/>
              </a:rPr>
              <a:t></a:t>
            </a:r>
            <a:r>
              <a:rPr lang="en-US" altLang="zh-CN" sz="2800" b="1" i="1" dirty="0">
                <a:solidFill>
                  <a:schemeClr val="accent2"/>
                </a:solidFill>
              </a:rPr>
              <a:t>p</a:t>
            </a:r>
            <a:r>
              <a:rPr lang="en-US" altLang="zh-CN" sz="2800" b="1" dirty="0">
                <a:solidFill>
                  <a:schemeClr val="accent2"/>
                </a:solidFill>
              </a:rPr>
              <a:t> </a:t>
            </a:r>
            <a:r>
              <a:rPr lang="zh-CN" altLang="zh-CN" sz="2800" b="1" dirty="0">
                <a:solidFill>
                  <a:schemeClr val="accent2"/>
                </a:solidFill>
              </a:rPr>
              <a:t>为真当且仅当</a:t>
            </a:r>
            <a:r>
              <a:rPr lang="en-US" altLang="zh-CN" sz="2800" b="1" i="1" dirty="0">
                <a:solidFill>
                  <a:schemeClr val="accent2"/>
                </a:solidFill>
              </a:rPr>
              <a:t>p</a:t>
            </a:r>
            <a:r>
              <a:rPr lang="zh-CN" altLang="zh-CN" sz="2800" b="1" dirty="0">
                <a:solidFill>
                  <a:schemeClr val="accent2"/>
                </a:solidFill>
              </a:rPr>
              <a:t>为假</a:t>
            </a:r>
            <a:r>
              <a:rPr lang="en-US" altLang="zh-CN" sz="2800" b="1" dirty="0" smtClean="0">
                <a:solidFill>
                  <a:schemeClr val="accent2"/>
                </a:solidFill>
              </a:rPr>
              <a:t>.</a:t>
            </a:r>
          </a:p>
          <a:p>
            <a:pPr>
              <a:lnSpc>
                <a:spcPts val="4000"/>
              </a:lnSpc>
            </a:pPr>
            <a:r>
              <a:rPr lang="en-US" altLang="zh-CN" sz="2800" b="1" dirty="0" smtClean="0">
                <a:solidFill>
                  <a:schemeClr val="accent2"/>
                </a:solidFill>
              </a:rPr>
              <a:t>2</a:t>
            </a:r>
            <a:r>
              <a:rPr lang="zh-CN" altLang="en-US" sz="2800" b="1" dirty="0" smtClean="0">
                <a:solidFill>
                  <a:schemeClr val="accent2"/>
                </a:solidFill>
              </a:rPr>
              <a:t>、</a:t>
            </a:r>
            <a:r>
              <a:rPr lang="zh-CN" altLang="zh-CN" sz="2800" b="1" dirty="0">
                <a:solidFill>
                  <a:schemeClr val="accent2"/>
                </a:solidFill>
              </a:rPr>
              <a:t>合</a:t>
            </a:r>
            <a:r>
              <a:rPr lang="zh-CN" altLang="zh-CN" sz="2800" b="1" dirty="0" smtClean="0">
                <a:solidFill>
                  <a:schemeClr val="accent2"/>
                </a:solidFill>
              </a:rPr>
              <a:t>取</a:t>
            </a:r>
            <a:r>
              <a:rPr lang="zh-CN" altLang="zh-CN" sz="2800" b="1" dirty="0">
                <a:solidFill>
                  <a:schemeClr val="accent2"/>
                </a:solidFill>
              </a:rPr>
              <a:t>式与合取联结词“∧”</a:t>
            </a:r>
            <a:endParaRPr lang="zh-CN" altLang="zh-CN" sz="1200" b="1" dirty="0">
              <a:solidFill>
                <a:schemeClr val="accent2"/>
              </a:solidFill>
            </a:endParaRPr>
          </a:p>
          <a:p>
            <a:pPr>
              <a:lnSpc>
                <a:spcPts val="4000"/>
              </a:lnSpc>
            </a:pPr>
            <a:r>
              <a:rPr lang="zh-CN" altLang="zh-CN" sz="2800" b="1" dirty="0">
                <a:solidFill>
                  <a:schemeClr val="accent2"/>
                </a:solidFill>
              </a:rPr>
              <a:t>定义</a:t>
            </a:r>
            <a:r>
              <a:rPr lang="en-US" altLang="zh-CN" sz="2800" b="1" dirty="0">
                <a:solidFill>
                  <a:schemeClr val="accent2"/>
                </a:solidFill>
              </a:rPr>
              <a:t>1.2 </a:t>
            </a:r>
            <a:r>
              <a:rPr lang="zh-CN" altLang="zh-CN" sz="2800" b="1" dirty="0">
                <a:solidFill>
                  <a:schemeClr val="accent2"/>
                </a:solidFill>
              </a:rPr>
              <a:t>设</a:t>
            </a:r>
            <a:r>
              <a:rPr lang="en-US" altLang="zh-CN" sz="2800" b="1" i="1" dirty="0">
                <a:solidFill>
                  <a:schemeClr val="accent2"/>
                </a:solidFill>
              </a:rPr>
              <a:t>p</a:t>
            </a:r>
            <a:r>
              <a:rPr lang="zh-CN" altLang="zh-CN" sz="2800" b="1" dirty="0">
                <a:solidFill>
                  <a:schemeClr val="accent2"/>
                </a:solidFill>
              </a:rPr>
              <a:t>，</a:t>
            </a:r>
            <a:r>
              <a:rPr lang="en-US" altLang="zh-CN" sz="2800" b="1" i="1" dirty="0">
                <a:solidFill>
                  <a:schemeClr val="accent2"/>
                </a:solidFill>
              </a:rPr>
              <a:t>q</a:t>
            </a:r>
            <a:r>
              <a:rPr lang="zh-CN" altLang="zh-CN" sz="2800" b="1" dirty="0">
                <a:solidFill>
                  <a:schemeClr val="accent2"/>
                </a:solidFill>
              </a:rPr>
              <a:t>为二命题，复合命题“</a:t>
            </a:r>
            <a:r>
              <a:rPr lang="en-US" altLang="zh-CN" sz="2800" b="1" i="1" dirty="0">
                <a:solidFill>
                  <a:schemeClr val="accent2"/>
                </a:solidFill>
              </a:rPr>
              <a:t>p</a:t>
            </a:r>
            <a:r>
              <a:rPr lang="zh-CN" altLang="zh-CN" sz="2800" b="1" dirty="0">
                <a:solidFill>
                  <a:schemeClr val="accent2"/>
                </a:solidFill>
              </a:rPr>
              <a:t>并且</a:t>
            </a:r>
            <a:r>
              <a:rPr lang="en-US" altLang="zh-CN" sz="2800" b="1" i="1" dirty="0">
                <a:solidFill>
                  <a:schemeClr val="accent2"/>
                </a:solidFill>
              </a:rPr>
              <a:t>q</a:t>
            </a:r>
            <a:r>
              <a:rPr lang="zh-CN" altLang="zh-CN" sz="2800" b="1" dirty="0">
                <a:solidFill>
                  <a:schemeClr val="accent2"/>
                </a:solidFill>
              </a:rPr>
              <a:t>”（或“</a:t>
            </a:r>
            <a:r>
              <a:rPr lang="en-US" altLang="zh-CN" sz="2800" b="1" i="1" dirty="0">
                <a:solidFill>
                  <a:schemeClr val="accent2"/>
                </a:solidFill>
              </a:rPr>
              <a:t>p</a:t>
            </a:r>
            <a:r>
              <a:rPr lang="zh-CN" altLang="zh-CN" sz="2800" b="1" dirty="0">
                <a:solidFill>
                  <a:schemeClr val="accent2"/>
                </a:solidFill>
              </a:rPr>
              <a:t>与</a:t>
            </a:r>
            <a:r>
              <a:rPr lang="en-US" altLang="zh-CN" sz="2800" b="1" i="1" dirty="0">
                <a:solidFill>
                  <a:schemeClr val="accent2"/>
                </a:solidFill>
              </a:rPr>
              <a:t>q</a:t>
            </a:r>
            <a:r>
              <a:rPr lang="zh-CN" altLang="zh-CN" sz="2800" b="1" dirty="0">
                <a:solidFill>
                  <a:schemeClr val="accent2"/>
                </a:solidFill>
              </a:rPr>
              <a:t>”）称为</a:t>
            </a:r>
            <a:r>
              <a:rPr lang="en-US" altLang="zh-CN" sz="2800" b="1" i="1" dirty="0">
                <a:solidFill>
                  <a:schemeClr val="accent2"/>
                </a:solidFill>
              </a:rPr>
              <a:t>p</a:t>
            </a:r>
            <a:r>
              <a:rPr lang="zh-CN" altLang="zh-CN" sz="2800" b="1" dirty="0">
                <a:solidFill>
                  <a:schemeClr val="accent2"/>
                </a:solidFill>
              </a:rPr>
              <a:t>与</a:t>
            </a:r>
            <a:r>
              <a:rPr lang="en-US" altLang="zh-CN" sz="2800" b="1" i="1" dirty="0">
                <a:solidFill>
                  <a:schemeClr val="accent2"/>
                </a:solidFill>
              </a:rPr>
              <a:t>q</a:t>
            </a:r>
            <a:r>
              <a:rPr lang="zh-CN" altLang="zh-CN" sz="2800" b="1" dirty="0">
                <a:solidFill>
                  <a:schemeClr val="accent2"/>
                </a:solidFill>
              </a:rPr>
              <a:t>的合取式，记作</a:t>
            </a:r>
            <a:r>
              <a:rPr lang="en-US" altLang="zh-CN" sz="2800" b="1" i="1" dirty="0">
                <a:solidFill>
                  <a:schemeClr val="accent2"/>
                </a:solidFill>
              </a:rPr>
              <a:t>p</a:t>
            </a:r>
            <a:r>
              <a:rPr lang="zh-CN" altLang="zh-CN" sz="2800" b="1" dirty="0">
                <a:solidFill>
                  <a:schemeClr val="accent2"/>
                </a:solidFill>
              </a:rPr>
              <a:t>∧</a:t>
            </a:r>
            <a:r>
              <a:rPr lang="en-US" altLang="zh-CN" sz="2800" b="1" i="1" dirty="0">
                <a:solidFill>
                  <a:schemeClr val="accent2"/>
                </a:solidFill>
              </a:rPr>
              <a:t>q</a:t>
            </a:r>
            <a:r>
              <a:rPr lang="zh-CN" altLang="zh-CN" sz="2800" b="1" dirty="0">
                <a:solidFill>
                  <a:schemeClr val="accent2"/>
                </a:solidFill>
              </a:rPr>
              <a:t>，∧称作合取联结词，并规定</a:t>
            </a:r>
            <a:r>
              <a:rPr lang="en-US" altLang="zh-CN" sz="2800" b="1" i="1" dirty="0">
                <a:solidFill>
                  <a:schemeClr val="accent2"/>
                </a:solidFill>
              </a:rPr>
              <a:t>p</a:t>
            </a:r>
            <a:r>
              <a:rPr lang="zh-CN" altLang="zh-CN" sz="2800" b="1" dirty="0">
                <a:solidFill>
                  <a:schemeClr val="accent2"/>
                </a:solidFill>
              </a:rPr>
              <a:t>∧</a:t>
            </a:r>
            <a:r>
              <a:rPr lang="en-US" altLang="zh-CN" sz="2800" b="1" i="1" dirty="0">
                <a:solidFill>
                  <a:schemeClr val="accent2"/>
                </a:solidFill>
              </a:rPr>
              <a:t>q</a:t>
            </a:r>
            <a:r>
              <a:rPr lang="zh-CN" altLang="zh-CN" sz="2800" b="1" dirty="0">
                <a:solidFill>
                  <a:schemeClr val="accent2"/>
                </a:solidFill>
              </a:rPr>
              <a:t>为真当且仅当</a:t>
            </a:r>
            <a:r>
              <a:rPr lang="en-US" altLang="zh-CN" sz="2800" b="1" i="1" dirty="0">
                <a:solidFill>
                  <a:schemeClr val="accent2"/>
                </a:solidFill>
              </a:rPr>
              <a:t>p</a:t>
            </a:r>
            <a:r>
              <a:rPr lang="zh-CN" altLang="zh-CN" sz="2800" b="1" dirty="0">
                <a:solidFill>
                  <a:schemeClr val="accent2"/>
                </a:solidFill>
              </a:rPr>
              <a:t>与</a:t>
            </a:r>
            <a:r>
              <a:rPr lang="en-US" altLang="zh-CN" sz="2800" b="1" i="1" dirty="0">
                <a:solidFill>
                  <a:schemeClr val="accent2"/>
                </a:solidFill>
              </a:rPr>
              <a:t>q</a:t>
            </a:r>
            <a:r>
              <a:rPr lang="zh-CN" altLang="zh-CN" sz="2800" b="1" dirty="0">
                <a:solidFill>
                  <a:schemeClr val="accent2"/>
                </a:solidFill>
              </a:rPr>
              <a:t>同时为真</a:t>
            </a:r>
            <a:r>
              <a:rPr lang="en-US" altLang="zh-CN" sz="2800" b="1" dirty="0">
                <a:solidFill>
                  <a:schemeClr val="accent2"/>
                </a:solidFill>
              </a:rPr>
              <a:t>.</a:t>
            </a:r>
            <a:endParaRPr lang="zh-CN" altLang="zh-CN" sz="1200" b="1" dirty="0">
              <a:solidFill>
                <a:schemeClr val="accent2"/>
              </a:solidFill>
            </a:endParaRPr>
          </a:p>
          <a:p>
            <a:pPr>
              <a:lnSpc>
                <a:spcPts val="4000"/>
              </a:lnSpc>
            </a:pPr>
            <a:r>
              <a:rPr lang="zh-CN" altLang="zh-CN" sz="2800" b="1" dirty="0">
                <a:solidFill>
                  <a:schemeClr val="accent2"/>
                </a:solidFill>
              </a:rPr>
              <a:t>使用合取联结词时要注意两点：</a:t>
            </a:r>
            <a:endParaRPr lang="zh-CN" altLang="zh-CN" sz="1200" b="1" dirty="0">
              <a:solidFill>
                <a:schemeClr val="accent2"/>
              </a:solidFill>
            </a:endParaRPr>
          </a:p>
          <a:p>
            <a:pPr marL="457200" indent="-457200">
              <a:lnSpc>
                <a:spcPts val="4000"/>
              </a:lnSpc>
              <a:buAutoNum type="arabicParenBoth"/>
            </a:pPr>
            <a:r>
              <a:rPr lang="zh-CN" altLang="zh-CN" sz="2800" b="1" dirty="0" smtClean="0">
                <a:solidFill>
                  <a:schemeClr val="accent2"/>
                </a:solidFill>
              </a:rPr>
              <a:t>描述</a:t>
            </a:r>
            <a:r>
              <a:rPr lang="zh-CN" altLang="zh-CN" sz="2800" b="1" dirty="0">
                <a:solidFill>
                  <a:schemeClr val="accent2"/>
                </a:solidFill>
              </a:rPr>
              <a:t>合取式的灵活性与</a:t>
            </a:r>
            <a:r>
              <a:rPr lang="zh-CN" altLang="zh-CN" sz="2800" b="1" dirty="0" smtClean="0">
                <a:solidFill>
                  <a:schemeClr val="accent2"/>
                </a:solidFill>
              </a:rPr>
              <a:t>多样性</a:t>
            </a:r>
            <a:endParaRPr lang="en-US" altLang="zh-CN" sz="1200" b="1" dirty="0">
              <a:solidFill>
                <a:schemeClr val="accent2"/>
              </a:solidFill>
            </a:endParaRPr>
          </a:p>
          <a:p>
            <a:pPr marL="457200" indent="-457200">
              <a:lnSpc>
                <a:spcPts val="4000"/>
              </a:lnSpc>
              <a:buAutoNum type="arabicParenBoth"/>
            </a:pPr>
            <a:r>
              <a:rPr lang="zh-CN" altLang="zh-CN" sz="2800" b="1" dirty="0" smtClean="0">
                <a:solidFill>
                  <a:schemeClr val="accent2"/>
                </a:solidFill>
              </a:rPr>
              <a:t>分清</a:t>
            </a:r>
            <a:r>
              <a:rPr lang="zh-CN" altLang="zh-CN" sz="2800" b="1" dirty="0">
                <a:solidFill>
                  <a:schemeClr val="accent2"/>
                </a:solidFill>
              </a:rPr>
              <a:t>简单命题与复合</a:t>
            </a:r>
            <a:r>
              <a:rPr lang="zh-CN" altLang="zh-CN" sz="2800" b="1" dirty="0" smtClean="0">
                <a:solidFill>
                  <a:schemeClr val="accent2"/>
                </a:solidFill>
              </a:rPr>
              <a:t>命题</a:t>
            </a:r>
            <a:endParaRPr lang="zh-CN" altLang="zh-CN" sz="1200" b="1" dirty="0">
              <a:solidFill>
                <a:schemeClr val="accent2"/>
              </a:solidFill>
            </a:endParaRPr>
          </a:p>
        </p:txBody>
      </p:sp>
    </p:spTree>
    <p:extLst>
      <p:ext uri="{BB962C8B-B14F-4D97-AF65-F5344CB8AC3E}">
        <p14:creationId xmlns:p14="http://schemas.microsoft.com/office/powerpoint/2010/main" val="2854951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57200" y="1600200"/>
            <a:ext cx="8229600" cy="355699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800" b="1" dirty="0" smtClean="0">
                <a:solidFill>
                  <a:srgbClr val="2D2DB9"/>
                </a:solidFill>
                <a:latin typeface="华文中宋"/>
                <a:ea typeface="华文中宋"/>
                <a:cs typeface="华文中宋"/>
              </a:rPr>
              <a:t>灵活性：自然语言中的“既。。。有。。”，“不但。。。而且。。”，“虽然。。。但是”，</a:t>
            </a:r>
            <a:r>
              <a:rPr lang="en-US" altLang="zh-CN" sz="2800" b="1" dirty="0" smtClean="0">
                <a:solidFill>
                  <a:srgbClr val="2D2DB9"/>
                </a:solidFill>
                <a:latin typeface="华文中宋"/>
                <a:ea typeface="华文中宋"/>
                <a:cs typeface="华文中宋"/>
              </a:rPr>
              <a:t> </a:t>
            </a:r>
            <a:r>
              <a:rPr lang="zh-CN" altLang="en-US" sz="2800" b="1" dirty="0" smtClean="0">
                <a:solidFill>
                  <a:srgbClr val="2D2DB9"/>
                </a:solidFill>
                <a:latin typeface="华文中宋"/>
                <a:ea typeface="华文中宋"/>
                <a:cs typeface="华文中宋"/>
              </a:rPr>
              <a:t>“一面。。。一面。。”等联结词都可以符号化合取联结词</a:t>
            </a:r>
            <a:r>
              <a:rPr lang="zh-CN" altLang="en-US" sz="2800" b="1" dirty="0" smtClean="0">
                <a:solidFill>
                  <a:srgbClr val="2D2DB9"/>
                </a:solidFill>
                <a:latin typeface="华文中宋"/>
                <a:ea typeface="华文中宋"/>
                <a:cs typeface="华文中宋"/>
              </a:rPr>
              <a:t>；</a:t>
            </a:r>
            <a:endParaRPr lang="en-US" altLang="zh-CN" sz="2800" b="1" dirty="0" smtClean="0">
              <a:solidFill>
                <a:srgbClr val="2D2DB9"/>
              </a:solidFill>
              <a:latin typeface="华文中宋"/>
              <a:ea typeface="华文中宋"/>
              <a:cs typeface="华文中宋"/>
            </a:endParaRPr>
          </a:p>
          <a:p>
            <a:pPr marL="0" indent="0">
              <a:buNone/>
            </a:pPr>
            <a:endParaRPr lang="en-US" altLang="zh-CN" sz="2800" b="1" dirty="0" smtClean="0">
              <a:solidFill>
                <a:srgbClr val="2D2DB9"/>
              </a:solidFill>
              <a:latin typeface="华文中宋"/>
              <a:ea typeface="华文中宋"/>
              <a:cs typeface="华文中宋"/>
            </a:endParaRPr>
          </a:p>
          <a:p>
            <a:r>
              <a:rPr lang="zh-CN" altLang="en-US" sz="2800" b="1" dirty="0" smtClean="0">
                <a:solidFill>
                  <a:srgbClr val="2D2DB9"/>
                </a:solidFill>
                <a:latin typeface="华文中宋"/>
                <a:ea typeface="华文中宋"/>
                <a:cs typeface="华文中宋"/>
              </a:rPr>
              <a:t>有些含有“与”或“和”有些是简单</a:t>
            </a:r>
            <a:r>
              <a:rPr lang="zh-CN" altLang="en-US" sz="2800" b="1" dirty="0" smtClean="0">
                <a:solidFill>
                  <a:srgbClr val="2D2DB9"/>
                </a:solidFill>
                <a:latin typeface="华文中宋"/>
                <a:ea typeface="华文中宋"/>
                <a:cs typeface="华文中宋"/>
              </a:rPr>
              <a:t>命题。</a:t>
            </a:r>
            <a:endParaRPr lang="zh-CN" altLang="en-US" sz="2800" b="1" dirty="0">
              <a:solidFill>
                <a:srgbClr val="2D2DB9"/>
              </a:solidFill>
              <a:latin typeface="华文中宋"/>
              <a:ea typeface="华文中宋"/>
              <a:cs typeface="华文中宋"/>
            </a:endParaRPr>
          </a:p>
        </p:txBody>
      </p:sp>
    </p:spTree>
    <p:extLst>
      <p:ext uri="{BB962C8B-B14F-4D97-AF65-F5344CB8AC3E}">
        <p14:creationId xmlns:p14="http://schemas.microsoft.com/office/powerpoint/2010/main" val="2589107691"/>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9552"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1</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57150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019002"/>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type="body" idx="1"/>
          </p:nvPr>
        </p:nvSpPr>
        <p:spPr>
          <a:xfrm>
            <a:off x="611560" y="1484784"/>
            <a:ext cx="7270750" cy="570384"/>
          </a:xfrm>
        </p:spPr>
        <p:txBody>
          <a:bodyPr/>
          <a:lstStyle/>
          <a:p>
            <a:pPr marL="0" indent="187325" eaLnBrk="1" hangingPunct="1">
              <a:buFont typeface="Wingdings" charset="0"/>
              <a:buNone/>
            </a:pPr>
            <a:r>
              <a:rPr lang="en-US" altLang="zh-CN" sz="2800" dirty="0" smtClean="0">
                <a:latin typeface="Times New Roman" charset="0"/>
                <a:ea typeface="宋体" charset="0"/>
              </a:rPr>
              <a:t>P</a:t>
            </a:r>
            <a:r>
              <a:rPr lang="zh-CN" altLang="en-US" sz="2800" dirty="0">
                <a:latin typeface="Times New Roman" charset="0"/>
                <a:ea typeface="宋体" charset="0"/>
              </a:rPr>
              <a:t>：上海是个大城市。</a:t>
            </a:r>
          </a:p>
          <a:p>
            <a:pPr marL="0" indent="187325" eaLnBrk="1" hangingPunct="1">
              <a:buFont typeface="Wingdings" charset="0"/>
              <a:buNone/>
            </a:pPr>
            <a:endParaRPr lang="en-US" altLang="zh-CN" sz="2800" dirty="0">
              <a:latin typeface="Times New Roman" charset="0"/>
              <a:ea typeface="宋体" charset="0"/>
            </a:endParaRPr>
          </a:p>
        </p:txBody>
      </p:sp>
      <p:grpSp>
        <p:nvGrpSpPr>
          <p:cNvPr id="2" name="Group 6"/>
          <p:cNvGrpSpPr>
            <a:grpSpLocks/>
          </p:cNvGrpSpPr>
          <p:nvPr/>
        </p:nvGrpSpPr>
        <p:grpSpPr bwMode="auto">
          <a:xfrm>
            <a:off x="1836886" y="1988840"/>
            <a:ext cx="5543550" cy="608012"/>
            <a:chOff x="295" y="1253"/>
            <a:chExt cx="3492" cy="383"/>
          </a:xfrm>
        </p:grpSpPr>
        <p:graphicFrame>
          <p:nvGraphicFramePr>
            <p:cNvPr id="2052" name="Object 4"/>
            <p:cNvGraphicFramePr>
              <a:graphicFrameLocks noChangeAspect="1"/>
            </p:cNvGraphicFramePr>
            <p:nvPr/>
          </p:nvGraphicFramePr>
          <p:xfrm>
            <a:off x="295" y="1298"/>
            <a:ext cx="496" cy="338"/>
          </p:xfrm>
          <a:graphic>
            <a:graphicData uri="http://schemas.openxmlformats.org/presentationml/2006/ole">
              <mc:AlternateContent xmlns:mc="http://schemas.openxmlformats.org/markup-compatibility/2006">
                <mc:Choice xmlns:v="urn:schemas-microsoft-com:vml" Requires="v">
                  <p:oleObj spid="_x0000_s17635" name="Equation" r:id="rId3" imgW="279360" imgH="190440" progId="Equation.DSMT4">
                    <p:embed/>
                  </p:oleObj>
                </mc:Choice>
                <mc:Fallback>
                  <p:oleObj name="Equation" r:id="rId3" imgW="27936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1298"/>
                          <a:ext cx="49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61" name="Text Box 5"/>
            <p:cNvSpPr txBox="1">
              <a:spLocks noChangeArrowheads="1"/>
            </p:cNvSpPr>
            <p:nvPr/>
          </p:nvSpPr>
          <p:spPr bwMode="auto">
            <a:xfrm>
              <a:off x="975" y="125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a:latin typeface="Tahoma" charset="0"/>
                </a:rPr>
                <a:t>上海不是个大城市。</a:t>
              </a:r>
            </a:p>
          </p:txBody>
        </p:sp>
      </p:grpSp>
      <p:grpSp>
        <p:nvGrpSpPr>
          <p:cNvPr id="3" name="Group 7"/>
          <p:cNvGrpSpPr>
            <a:grpSpLocks/>
          </p:cNvGrpSpPr>
          <p:nvPr/>
        </p:nvGrpSpPr>
        <p:grpSpPr bwMode="auto">
          <a:xfrm>
            <a:off x="1908323" y="2604790"/>
            <a:ext cx="5543550" cy="608012"/>
            <a:chOff x="295" y="1253"/>
            <a:chExt cx="3492" cy="383"/>
          </a:xfrm>
        </p:grpSpPr>
        <p:graphicFrame>
          <p:nvGraphicFramePr>
            <p:cNvPr id="2051" name="Object 8"/>
            <p:cNvGraphicFramePr>
              <a:graphicFrameLocks noChangeAspect="1"/>
            </p:cNvGraphicFramePr>
            <p:nvPr/>
          </p:nvGraphicFramePr>
          <p:xfrm>
            <a:off x="295" y="1298"/>
            <a:ext cx="496" cy="338"/>
          </p:xfrm>
          <a:graphic>
            <a:graphicData uri="http://schemas.openxmlformats.org/presentationml/2006/ole">
              <mc:AlternateContent xmlns:mc="http://schemas.openxmlformats.org/markup-compatibility/2006">
                <mc:Choice xmlns:v="urn:schemas-microsoft-com:vml" Requires="v">
                  <p:oleObj spid="_x0000_s17636" name="Equation" r:id="rId5" imgW="279360" imgH="190440" progId="Equation.DSMT4">
                    <p:embed/>
                  </p:oleObj>
                </mc:Choice>
                <mc:Fallback>
                  <p:oleObj name="Equation" r:id="rId5" imgW="279360" imgH="1904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1298"/>
                          <a:ext cx="49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60" name="Text Box 9"/>
            <p:cNvSpPr txBox="1">
              <a:spLocks noChangeArrowheads="1"/>
            </p:cNvSpPr>
            <p:nvPr/>
          </p:nvSpPr>
          <p:spPr bwMode="auto">
            <a:xfrm>
              <a:off x="975" y="125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a:latin typeface="Tahoma" charset="0"/>
                </a:rPr>
                <a:t>上海是个不大的城市。</a:t>
              </a:r>
            </a:p>
          </p:txBody>
        </p:sp>
      </p:grpSp>
      <p:sp>
        <p:nvSpPr>
          <p:cNvPr id="70666" name="Rectangle 10"/>
          <p:cNvSpPr>
            <a:spLocks noChangeArrowheads="1"/>
          </p:cNvSpPr>
          <p:nvPr/>
        </p:nvSpPr>
        <p:spPr bwMode="auto">
          <a:xfrm>
            <a:off x="755452" y="3652565"/>
            <a:ext cx="727075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7325">
              <a:lnSpc>
                <a:spcPct val="100000"/>
              </a:lnSpc>
            </a:pPr>
            <a:r>
              <a:rPr lang="en-US" altLang="zh-CN" sz="2800" dirty="0"/>
              <a:t>P</a:t>
            </a:r>
            <a:r>
              <a:rPr lang="zh-CN" altLang="en-US" sz="2800" dirty="0"/>
              <a:t>：今天星期五。</a:t>
            </a:r>
          </a:p>
          <a:p>
            <a:pPr indent="187325">
              <a:lnSpc>
                <a:spcPct val="100000"/>
              </a:lnSpc>
            </a:pPr>
            <a:endParaRPr lang="en-US" altLang="zh-CN" sz="2800" dirty="0"/>
          </a:p>
        </p:txBody>
      </p:sp>
      <p:grpSp>
        <p:nvGrpSpPr>
          <p:cNvPr id="4" name="Group 11"/>
          <p:cNvGrpSpPr>
            <a:grpSpLocks/>
          </p:cNvGrpSpPr>
          <p:nvPr/>
        </p:nvGrpSpPr>
        <p:grpSpPr bwMode="auto">
          <a:xfrm>
            <a:off x="2052786" y="4189140"/>
            <a:ext cx="5543550" cy="608012"/>
            <a:chOff x="295" y="1253"/>
            <a:chExt cx="3492" cy="383"/>
          </a:xfrm>
        </p:grpSpPr>
        <p:graphicFrame>
          <p:nvGraphicFramePr>
            <p:cNvPr id="2050" name="Object 12"/>
            <p:cNvGraphicFramePr>
              <a:graphicFrameLocks noChangeAspect="1"/>
            </p:cNvGraphicFramePr>
            <p:nvPr/>
          </p:nvGraphicFramePr>
          <p:xfrm>
            <a:off x="295" y="1298"/>
            <a:ext cx="496" cy="338"/>
          </p:xfrm>
          <a:graphic>
            <a:graphicData uri="http://schemas.openxmlformats.org/presentationml/2006/ole">
              <mc:AlternateContent xmlns:mc="http://schemas.openxmlformats.org/markup-compatibility/2006">
                <mc:Choice xmlns:v="urn:schemas-microsoft-com:vml" Requires="v">
                  <p:oleObj spid="_x0000_s17637" name="公式" r:id="rId7" imgW="279360" imgH="190440" progId="Equation.3">
                    <p:embed/>
                  </p:oleObj>
                </mc:Choice>
                <mc:Fallback>
                  <p:oleObj name="公式" r:id="rId7" imgW="27936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1298"/>
                          <a:ext cx="49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59" name="Text Box 13"/>
            <p:cNvSpPr txBox="1">
              <a:spLocks noChangeArrowheads="1"/>
            </p:cNvSpPr>
            <p:nvPr/>
          </p:nvSpPr>
          <p:spPr bwMode="auto">
            <a:xfrm>
              <a:off x="975" y="125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a:latin typeface="Tahoma" charset="0"/>
                </a:rPr>
                <a:t>今天不是星期五。</a:t>
              </a:r>
            </a:p>
          </p:txBody>
        </p:sp>
      </p:grpSp>
      <p:sp>
        <p:nvSpPr>
          <p:cNvPr id="14"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4</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220066686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66"/>
                                        </p:tgtEl>
                                        <p:attrNameLst>
                                          <p:attrName>style.visibility</p:attrName>
                                        </p:attrNameLst>
                                      </p:cBhvr>
                                      <p:to>
                                        <p:strVal val="visible"/>
                                      </p:to>
                                    </p:set>
                                    <p:animEffect transition="in" filter="wipe(left)">
                                      <p:cBhvr>
                                        <p:cTn id="17" dur="500"/>
                                        <p:tgtEl>
                                          <p:spTgt spid="70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692696"/>
            <a:ext cx="8280920" cy="830997"/>
          </a:xfrm>
          <a:prstGeom prst="rect">
            <a:avLst/>
          </a:prstGeom>
        </p:spPr>
        <p:txBody>
          <a:bodyPr wrap="square">
            <a:spAutoFit/>
          </a:bodyPr>
          <a:lstStyle/>
          <a:p>
            <a:r>
              <a:rPr lang="en-US" altLang="zh-CN" dirty="0" smtClean="0">
                <a:latin typeface="+mn-ea"/>
                <a:ea typeface="+mn-ea"/>
              </a:rPr>
              <a:t>    </a:t>
            </a:r>
            <a:r>
              <a:rPr lang="zh-CN" altLang="en-US" dirty="0" smtClean="0">
                <a:latin typeface="+mn-ea"/>
                <a:ea typeface="+mn-ea"/>
              </a:rPr>
              <a:t>离散</a:t>
            </a:r>
            <a:r>
              <a:rPr lang="zh-CN" altLang="en-US" dirty="0">
                <a:latin typeface="+mn-ea"/>
                <a:ea typeface="+mn-ea"/>
              </a:rPr>
              <a:t>数学</a:t>
            </a:r>
            <a:r>
              <a:rPr lang="en-US" altLang="zh-CN" dirty="0">
                <a:latin typeface="+mn-ea"/>
                <a:ea typeface="+mn-ea"/>
              </a:rPr>
              <a:t>(Discrete mathematics)</a:t>
            </a:r>
            <a:r>
              <a:rPr lang="zh-CN" altLang="en-US" dirty="0">
                <a:latin typeface="+mn-ea"/>
                <a:ea typeface="+mn-ea"/>
              </a:rPr>
              <a:t>是研究离散量的结构及其相互关系的数学学科</a:t>
            </a:r>
            <a:r>
              <a:rPr lang="zh-CN" altLang="en-US" dirty="0" smtClean="0">
                <a:latin typeface="+mn-ea"/>
                <a:ea typeface="+mn-ea"/>
              </a:rPr>
              <a:t>，是现代数学的一个重要分支。</a:t>
            </a:r>
            <a:endParaRPr lang="zh-CN" altLang="en-US" dirty="0">
              <a:solidFill>
                <a:srgbClr val="000000"/>
              </a:solidFill>
              <a:latin typeface="+mn-ea"/>
              <a:ea typeface="+mn-ea"/>
            </a:endParaRPr>
          </a:p>
        </p:txBody>
      </p:sp>
      <p:sp>
        <p:nvSpPr>
          <p:cNvPr id="4" name="矩形 3"/>
          <p:cNvSpPr/>
          <p:nvPr/>
        </p:nvSpPr>
        <p:spPr>
          <a:xfrm>
            <a:off x="395536" y="1844824"/>
            <a:ext cx="8280920" cy="1200328"/>
          </a:xfrm>
          <a:prstGeom prst="rect">
            <a:avLst/>
          </a:prstGeom>
        </p:spPr>
        <p:txBody>
          <a:bodyPr wrap="square">
            <a:spAutoFit/>
          </a:bodyPr>
          <a:lstStyle/>
          <a:p>
            <a:r>
              <a:rPr lang="en-US" altLang="zh-CN" dirty="0" smtClean="0"/>
              <a:t>        </a:t>
            </a:r>
            <a:r>
              <a:rPr lang="zh-CN" altLang="en-US" dirty="0" smtClean="0"/>
              <a:t>离</a:t>
            </a:r>
            <a:r>
              <a:rPr lang="zh-CN" altLang="en-US" dirty="0"/>
              <a:t>散的含义是指不同的连接在一起的元素，主要是研究基于离散量的结构和相互间的关系，其对象一般是有限个或可数个元素。</a:t>
            </a:r>
          </a:p>
        </p:txBody>
      </p:sp>
      <p:sp>
        <p:nvSpPr>
          <p:cNvPr id="6" name="矩形 5"/>
          <p:cNvSpPr/>
          <p:nvPr/>
        </p:nvSpPr>
        <p:spPr>
          <a:xfrm>
            <a:off x="395536" y="3140968"/>
            <a:ext cx="8352928" cy="3046988"/>
          </a:xfrm>
          <a:prstGeom prst="rect">
            <a:avLst/>
          </a:prstGeom>
        </p:spPr>
        <p:txBody>
          <a:bodyPr wrap="square">
            <a:spAutoFit/>
          </a:bodyPr>
          <a:lstStyle/>
          <a:p>
            <a:r>
              <a:rPr lang="en-US" altLang="zh-CN" dirty="0" smtClean="0"/>
              <a:t>        </a:t>
            </a:r>
            <a:r>
              <a:rPr lang="zh-CN" altLang="en-US" dirty="0" smtClean="0"/>
              <a:t>离散</a:t>
            </a:r>
            <a:r>
              <a:rPr lang="zh-CN" altLang="en-US" dirty="0"/>
              <a:t>数学在各学科领域，特别在计算机科学与技术领域有着广泛的应用，同时离散数学也是计算机专业的许多专业课程，如程序设计语言、数据结构、操作系统、编译技术、人工智能、数据库、算法设计与分析、理论计算机科学基础等必不可少的先行课程。通过离散数学的学习，不但可以掌握处理离散结构的描述工具和方法，为后续课程的学习创造条件，而且可以提高抽象思维和严格的逻辑推理能力，为将来参与创新性的研究和开发工作打下坚实的基础。</a:t>
            </a:r>
          </a:p>
        </p:txBody>
      </p:sp>
    </p:spTree>
    <p:extLst>
      <p:ext uri="{BB962C8B-B14F-4D97-AF65-F5344CB8AC3E}">
        <p14:creationId xmlns:p14="http://schemas.microsoft.com/office/powerpoint/2010/main" val="264927303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55576"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2</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57912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855291"/>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907970" y="1340768"/>
            <a:ext cx="8269288" cy="2398712"/>
          </a:xfrm>
        </p:spPr>
        <p:txBody>
          <a:bodyPr/>
          <a:lstStyle/>
          <a:p>
            <a:pPr marL="0" indent="184150" eaLnBrk="1" hangingPunct="1">
              <a:lnSpc>
                <a:spcPct val="170000"/>
              </a:lnSpc>
              <a:buFont typeface="Wingdings" charset="0"/>
              <a:buNone/>
            </a:pPr>
            <a:r>
              <a:rPr lang="en-US" altLang="zh-CN" sz="2800" dirty="0">
                <a:latin typeface="华文中宋"/>
                <a:ea typeface="华文中宋"/>
                <a:cs typeface="华文中宋"/>
              </a:rPr>
              <a:t>P</a:t>
            </a:r>
            <a:r>
              <a:rPr lang="zh-CN" altLang="en-US" sz="2800" dirty="0">
                <a:latin typeface="华文中宋"/>
                <a:ea typeface="华文中宋"/>
                <a:cs typeface="华文中宋"/>
              </a:rPr>
              <a:t>：今天星期五。</a:t>
            </a:r>
          </a:p>
          <a:p>
            <a:pPr marL="0" indent="184150" eaLnBrk="1" hangingPunct="1">
              <a:lnSpc>
                <a:spcPct val="170000"/>
              </a:lnSpc>
              <a:buFont typeface="Wingdings" charset="0"/>
              <a:buNone/>
            </a:pPr>
            <a:r>
              <a:rPr lang="zh-CN" altLang="en-US" sz="2800" dirty="0">
                <a:latin typeface="华文中宋"/>
                <a:ea typeface="华文中宋"/>
                <a:cs typeface="华文中宋"/>
              </a:rPr>
              <a:t> </a:t>
            </a:r>
            <a:r>
              <a:rPr lang="en-US" altLang="zh-CN" sz="2800" dirty="0">
                <a:latin typeface="华文中宋"/>
                <a:ea typeface="华文中宋"/>
                <a:cs typeface="华文中宋"/>
              </a:rPr>
              <a:t>q</a:t>
            </a:r>
            <a:r>
              <a:rPr lang="zh-CN" altLang="en-US" sz="2800" dirty="0">
                <a:latin typeface="华文中宋"/>
                <a:ea typeface="华文中宋"/>
                <a:cs typeface="华文中宋"/>
              </a:rPr>
              <a:t>：今天下雨</a:t>
            </a:r>
          </a:p>
        </p:txBody>
      </p:sp>
      <p:sp>
        <p:nvSpPr>
          <p:cNvPr id="12292" name="Text Box 4"/>
          <p:cNvSpPr txBox="1">
            <a:spLocks noChangeArrowheads="1"/>
          </p:cNvSpPr>
          <p:nvPr/>
        </p:nvSpPr>
        <p:spPr bwMode="auto">
          <a:xfrm>
            <a:off x="438472" y="3429000"/>
            <a:ext cx="8382000" cy="553998"/>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 </a:t>
            </a:r>
            <a:r>
              <a:rPr lang="en-US" altLang="zh-CN" dirty="0" err="1">
                <a:solidFill>
                  <a:srgbClr val="FF0000"/>
                </a:solidFill>
              </a:rPr>
              <a:t>p∧q</a:t>
            </a:r>
            <a:r>
              <a:rPr lang="zh-CN" altLang="en-US" dirty="0">
                <a:solidFill>
                  <a:srgbClr val="FF0000"/>
                </a:solidFill>
              </a:rPr>
              <a:t>：今天星期五且今天下雨</a:t>
            </a:r>
            <a:endParaRPr lang="zh-CN" altLang="en-US" b="0" dirty="0">
              <a:solidFill>
                <a:srgbClr val="FF0000"/>
              </a:solidFill>
              <a:latin typeface="Tahoma" charset="0"/>
            </a:endParaRPr>
          </a:p>
        </p:txBody>
      </p:sp>
      <p:sp>
        <p:nvSpPr>
          <p:cNvPr id="12293" name="Rectangle 5"/>
          <p:cNvSpPr>
            <a:spLocks noChangeArrowheads="1"/>
          </p:cNvSpPr>
          <p:nvPr/>
        </p:nvSpPr>
        <p:spPr bwMode="auto">
          <a:xfrm>
            <a:off x="874713" y="3861048"/>
            <a:ext cx="8269287"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4150">
              <a:lnSpc>
                <a:spcPct val="170000"/>
              </a:lnSpc>
            </a:pPr>
            <a:r>
              <a:rPr lang="en-US" altLang="zh-CN" sz="2800" dirty="0">
                <a:latin typeface="华文中宋"/>
                <a:ea typeface="华文中宋"/>
                <a:cs typeface="华文中宋"/>
              </a:rPr>
              <a:t>P</a:t>
            </a:r>
            <a:r>
              <a:rPr lang="zh-CN" altLang="en-US" sz="2800" dirty="0">
                <a:latin typeface="华文中宋"/>
                <a:ea typeface="华文中宋"/>
                <a:cs typeface="华文中宋"/>
              </a:rPr>
              <a:t>：我去看电影。</a:t>
            </a:r>
          </a:p>
          <a:p>
            <a:pPr indent="184150">
              <a:lnSpc>
                <a:spcPct val="170000"/>
              </a:lnSpc>
            </a:pPr>
            <a:r>
              <a:rPr lang="zh-CN" altLang="en-US" sz="2800" dirty="0">
                <a:latin typeface="华文中宋"/>
                <a:ea typeface="华文中宋"/>
                <a:cs typeface="华文中宋"/>
              </a:rPr>
              <a:t> </a:t>
            </a:r>
            <a:r>
              <a:rPr lang="en-US" altLang="zh-CN" sz="2800" dirty="0">
                <a:latin typeface="华文中宋"/>
                <a:ea typeface="华文中宋"/>
                <a:cs typeface="华文中宋"/>
              </a:rPr>
              <a:t>q</a:t>
            </a:r>
            <a:r>
              <a:rPr lang="zh-CN" altLang="en-US" sz="2800" dirty="0">
                <a:latin typeface="华文中宋"/>
                <a:ea typeface="华文中宋"/>
                <a:cs typeface="华文中宋"/>
              </a:rPr>
              <a:t>：山上有只兔子。</a:t>
            </a:r>
          </a:p>
        </p:txBody>
      </p:sp>
      <p:sp>
        <p:nvSpPr>
          <p:cNvPr id="12294" name="Text Box 6"/>
          <p:cNvSpPr txBox="1">
            <a:spLocks noChangeArrowheads="1"/>
          </p:cNvSpPr>
          <p:nvPr/>
        </p:nvSpPr>
        <p:spPr bwMode="auto">
          <a:xfrm>
            <a:off x="323528" y="5580063"/>
            <a:ext cx="8382000" cy="553998"/>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 </a:t>
            </a:r>
            <a:r>
              <a:rPr lang="en-US" altLang="zh-CN" dirty="0" err="1">
                <a:solidFill>
                  <a:srgbClr val="FF0000"/>
                </a:solidFill>
              </a:rPr>
              <a:t>p∧q</a:t>
            </a:r>
            <a:r>
              <a:rPr lang="zh-CN" altLang="en-US" dirty="0">
                <a:solidFill>
                  <a:srgbClr val="FF0000"/>
                </a:solidFill>
              </a:rPr>
              <a:t>：我去看电影与山上有只兔子</a:t>
            </a:r>
            <a:endParaRPr lang="zh-CN" altLang="en-US" b="0" dirty="0">
              <a:solidFill>
                <a:srgbClr val="FF0000"/>
              </a:solidFill>
              <a:latin typeface="Tahoma" charset="0"/>
            </a:endParaRPr>
          </a:p>
        </p:txBody>
      </p:sp>
      <p:sp>
        <p:nvSpPr>
          <p:cNvPr id="9"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5</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9573962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wipe(left)">
                                      <p:cBhvr>
                                        <p:cTn id="17" dur="500"/>
                                        <p:tgtEl>
                                          <p:spTgt spid="12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
                                            <p:txEl>
                                              <p:pRg st="0" end="0"/>
                                            </p:txEl>
                                          </p:spTgt>
                                        </p:tgtEl>
                                        <p:attrNameLst>
                                          <p:attrName>style.visibility</p:attrName>
                                        </p:attrNameLst>
                                      </p:cBhvr>
                                      <p:to>
                                        <p:strVal val="visible"/>
                                      </p:to>
                                    </p:set>
                                    <p:animEffect transition="in" filter="wipe(left)">
                                      <p:cBhvr>
                                        <p:cTn id="22" dur="500"/>
                                        <p:tgtEl>
                                          <p:spTgt spid="1229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3">
                                            <p:txEl>
                                              <p:pRg st="1" end="1"/>
                                            </p:txEl>
                                          </p:spTgt>
                                        </p:tgtEl>
                                        <p:attrNameLst>
                                          <p:attrName>style.visibility</p:attrName>
                                        </p:attrNameLst>
                                      </p:cBhvr>
                                      <p:to>
                                        <p:strVal val="visible"/>
                                      </p:to>
                                    </p:set>
                                    <p:animEffect transition="in" filter="wipe(left)">
                                      <p:cBhvr>
                                        <p:cTn id="27" dur="500"/>
                                        <p:tgtEl>
                                          <p:spTgt spid="1229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blinds(horizontal)">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animBg="1"/>
      <p:bldP spid="12293" grpId="0" build="p"/>
      <p:bldP spid="122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8964" y="476672"/>
            <a:ext cx="7992888" cy="5221942"/>
          </a:xfrm>
          <a:prstGeom prst="rect">
            <a:avLst/>
          </a:prstGeom>
        </p:spPr>
        <p:txBody>
          <a:bodyPr wrap="square">
            <a:spAutoFit/>
          </a:bodyPr>
          <a:lstStyle/>
          <a:p>
            <a:pPr>
              <a:lnSpc>
                <a:spcPts val="4000"/>
              </a:lnSpc>
            </a:pPr>
            <a:r>
              <a:rPr lang="zh-CN" altLang="zh-CN" b="1" dirty="0">
                <a:solidFill>
                  <a:schemeClr val="accent2"/>
                </a:solidFill>
              </a:rPr>
              <a:t>例</a:t>
            </a:r>
            <a:r>
              <a:rPr lang="en-US" altLang="zh-CN" b="1" dirty="0">
                <a:solidFill>
                  <a:schemeClr val="accent2"/>
                </a:solidFill>
              </a:rPr>
              <a:t>6 </a:t>
            </a:r>
            <a:r>
              <a:rPr lang="en-US" altLang="zh-CN" b="1" dirty="0" smtClean="0">
                <a:solidFill>
                  <a:schemeClr val="accent2"/>
                </a:solidFill>
              </a:rPr>
              <a:t>  </a:t>
            </a:r>
            <a:r>
              <a:rPr lang="zh-CN" altLang="zh-CN" b="1" dirty="0" smtClean="0">
                <a:solidFill>
                  <a:schemeClr val="accent2"/>
                </a:solidFill>
              </a:rPr>
              <a:t>将</a:t>
            </a:r>
            <a:r>
              <a:rPr lang="zh-CN" altLang="zh-CN" b="1" dirty="0">
                <a:solidFill>
                  <a:schemeClr val="accent2"/>
                </a:solidFill>
              </a:rPr>
              <a:t>下列命题符号化</a:t>
            </a:r>
            <a:r>
              <a:rPr lang="en-US" altLang="zh-CN" b="1" dirty="0">
                <a:solidFill>
                  <a:schemeClr val="accent2"/>
                </a:solidFill>
              </a:rPr>
              <a:t>.</a:t>
            </a:r>
            <a:endParaRPr lang="zh-CN" altLang="zh-CN" b="1" dirty="0">
              <a:solidFill>
                <a:schemeClr val="accent2"/>
              </a:solidFill>
            </a:endParaRPr>
          </a:p>
          <a:p>
            <a:pPr lvl="0">
              <a:lnSpc>
                <a:spcPts val="4000"/>
              </a:lnSpc>
            </a:pPr>
            <a:r>
              <a:rPr lang="zh-CN" altLang="en-US" b="1" dirty="0" smtClean="0">
                <a:solidFill>
                  <a:schemeClr val="accent2"/>
                </a:solidFill>
              </a:rPr>
              <a:t>（</a:t>
            </a:r>
            <a:r>
              <a:rPr lang="en-US" altLang="zh-CN" b="1" dirty="0" smtClean="0">
                <a:solidFill>
                  <a:schemeClr val="accent2"/>
                </a:solidFill>
              </a:rPr>
              <a:t>1</a:t>
            </a:r>
            <a:r>
              <a:rPr lang="zh-CN" altLang="en-US" b="1" dirty="0" smtClean="0">
                <a:solidFill>
                  <a:schemeClr val="accent2"/>
                </a:solidFill>
              </a:rPr>
              <a:t>）</a:t>
            </a:r>
            <a:r>
              <a:rPr lang="zh-CN" altLang="zh-CN" b="1" dirty="0" smtClean="0">
                <a:solidFill>
                  <a:schemeClr val="accent2"/>
                </a:solidFill>
              </a:rPr>
              <a:t>吴</a:t>
            </a:r>
            <a:r>
              <a:rPr lang="zh-CN" altLang="zh-CN" b="1" dirty="0">
                <a:solidFill>
                  <a:schemeClr val="accent2"/>
                </a:solidFill>
              </a:rPr>
              <a:t>颖既用功又聪明</a:t>
            </a:r>
            <a:r>
              <a:rPr lang="en-US" altLang="zh-CN" b="1" dirty="0">
                <a:solidFill>
                  <a:schemeClr val="accent2"/>
                </a:solidFill>
              </a:rPr>
              <a:t>.</a:t>
            </a:r>
            <a:endParaRPr lang="zh-CN" altLang="zh-CN" b="1" dirty="0">
              <a:solidFill>
                <a:schemeClr val="accent2"/>
              </a:solidFill>
            </a:endParaRPr>
          </a:p>
          <a:p>
            <a:pPr lvl="0">
              <a:lnSpc>
                <a:spcPts val="4000"/>
              </a:lnSpc>
            </a:pPr>
            <a:r>
              <a:rPr lang="zh-CN" altLang="en-US" b="1" dirty="0" smtClean="0">
                <a:solidFill>
                  <a:schemeClr val="accent2"/>
                </a:solidFill>
              </a:rPr>
              <a:t>（</a:t>
            </a:r>
            <a:r>
              <a:rPr lang="en-US" altLang="zh-CN" b="1" dirty="0" smtClean="0">
                <a:solidFill>
                  <a:schemeClr val="accent2"/>
                </a:solidFill>
              </a:rPr>
              <a:t>2</a:t>
            </a:r>
            <a:r>
              <a:rPr lang="zh-CN" altLang="en-US" b="1" dirty="0" smtClean="0">
                <a:solidFill>
                  <a:schemeClr val="accent2"/>
                </a:solidFill>
              </a:rPr>
              <a:t>）</a:t>
            </a:r>
            <a:r>
              <a:rPr lang="zh-CN" altLang="zh-CN" b="1" dirty="0" smtClean="0">
                <a:solidFill>
                  <a:schemeClr val="accent2"/>
                </a:solidFill>
              </a:rPr>
              <a:t>吴</a:t>
            </a:r>
            <a:r>
              <a:rPr lang="zh-CN" altLang="zh-CN" b="1" dirty="0">
                <a:solidFill>
                  <a:schemeClr val="accent2"/>
                </a:solidFill>
              </a:rPr>
              <a:t>颖不仅用功而且聪明</a:t>
            </a:r>
            <a:r>
              <a:rPr lang="en-US" altLang="zh-CN" b="1" dirty="0">
                <a:solidFill>
                  <a:schemeClr val="accent2"/>
                </a:solidFill>
              </a:rPr>
              <a:t>.</a:t>
            </a:r>
            <a:endParaRPr lang="zh-CN" altLang="zh-CN" b="1" dirty="0">
              <a:solidFill>
                <a:schemeClr val="accent2"/>
              </a:solidFill>
            </a:endParaRPr>
          </a:p>
          <a:p>
            <a:pPr lvl="0">
              <a:lnSpc>
                <a:spcPts val="4000"/>
              </a:lnSpc>
            </a:pPr>
            <a:r>
              <a:rPr lang="zh-CN" altLang="en-US" b="1" dirty="0" smtClean="0">
                <a:solidFill>
                  <a:schemeClr val="accent2"/>
                </a:solidFill>
              </a:rPr>
              <a:t>（</a:t>
            </a:r>
            <a:r>
              <a:rPr lang="en-US" altLang="zh-CN" b="1" dirty="0" smtClean="0">
                <a:solidFill>
                  <a:schemeClr val="accent2"/>
                </a:solidFill>
              </a:rPr>
              <a:t>3</a:t>
            </a:r>
            <a:r>
              <a:rPr lang="zh-CN" altLang="en-US" b="1" dirty="0" smtClean="0">
                <a:solidFill>
                  <a:schemeClr val="accent2"/>
                </a:solidFill>
              </a:rPr>
              <a:t>）</a:t>
            </a:r>
            <a:r>
              <a:rPr lang="zh-CN" altLang="zh-CN" b="1" dirty="0" smtClean="0">
                <a:solidFill>
                  <a:schemeClr val="accent2"/>
                </a:solidFill>
              </a:rPr>
              <a:t>吴</a:t>
            </a:r>
            <a:r>
              <a:rPr lang="zh-CN" altLang="zh-CN" b="1" dirty="0">
                <a:solidFill>
                  <a:schemeClr val="accent2"/>
                </a:solidFill>
              </a:rPr>
              <a:t>颖虽然聪明，但不用功</a:t>
            </a:r>
            <a:r>
              <a:rPr lang="en-US" altLang="zh-CN" b="1" dirty="0">
                <a:solidFill>
                  <a:schemeClr val="accent2"/>
                </a:solidFill>
              </a:rPr>
              <a:t>.</a:t>
            </a:r>
            <a:endParaRPr lang="zh-CN" altLang="zh-CN" b="1" dirty="0">
              <a:solidFill>
                <a:schemeClr val="accent2"/>
              </a:solidFill>
            </a:endParaRPr>
          </a:p>
          <a:p>
            <a:pPr lvl="0">
              <a:lnSpc>
                <a:spcPts val="4000"/>
              </a:lnSpc>
            </a:pPr>
            <a:r>
              <a:rPr lang="zh-CN" altLang="en-US" b="1" dirty="0" smtClean="0">
                <a:solidFill>
                  <a:schemeClr val="accent2"/>
                </a:solidFill>
              </a:rPr>
              <a:t>（</a:t>
            </a:r>
            <a:r>
              <a:rPr lang="en-US" altLang="zh-CN" b="1" dirty="0" smtClean="0">
                <a:solidFill>
                  <a:schemeClr val="accent2"/>
                </a:solidFill>
              </a:rPr>
              <a:t>4</a:t>
            </a:r>
            <a:r>
              <a:rPr lang="zh-CN" altLang="en-US" b="1" dirty="0" smtClean="0">
                <a:solidFill>
                  <a:schemeClr val="accent2"/>
                </a:solidFill>
              </a:rPr>
              <a:t>）</a:t>
            </a:r>
            <a:r>
              <a:rPr lang="zh-CN" altLang="zh-CN" b="1" dirty="0" smtClean="0">
                <a:solidFill>
                  <a:schemeClr val="accent2"/>
                </a:solidFill>
              </a:rPr>
              <a:t>张辉</a:t>
            </a:r>
            <a:r>
              <a:rPr lang="zh-CN" altLang="zh-CN" b="1" dirty="0">
                <a:solidFill>
                  <a:schemeClr val="accent2"/>
                </a:solidFill>
              </a:rPr>
              <a:t>与王丽是同学</a:t>
            </a:r>
            <a:r>
              <a:rPr lang="en-US" altLang="zh-CN" b="1" dirty="0" smtClean="0">
                <a:solidFill>
                  <a:schemeClr val="accent2"/>
                </a:solidFill>
              </a:rPr>
              <a:t>.</a:t>
            </a:r>
          </a:p>
          <a:p>
            <a:pPr lvl="0">
              <a:lnSpc>
                <a:spcPts val="4000"/>
              </a:lnSpc>
            </a:pP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）说明描述合取式的灵活性与多样性</a:t>
            </a:r>
          </a:p>
          <a:p>
            <a:pPr>
              <a:lnSpc>
                <a:spcPts val="40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）不是简单命题的合取。</a:t>
            </a:r>
          </a:p>
          <a:p>
            <a:pPr>
              <a:lnSpc>
                <a:spcPts val="4000"/>
              </a:lnSpc>
            </a:pPr>
            <a:r>
              <a:rPr lang="en-US" altLang="zh-CN" b="1" dirty="0">
                <a:solidFill>
                  <a:schemeClr val="accent2"/>
                </a:solidFill>
              </a:rPr>
              <a:t>            </a:t>
            </a:r>
            <a:r>
              <a:rPr lang="zh-CN" altLang="zh-CN" b="1" dirty="0">
                <a:solidFill>
                  <a:schemeClr val="accent2"/>
                </a:solidFill>
              </a:rPr>
              <a:t>要求分清联结词“与”联结的复合命题与简单命题</a:t>
            </a:r>
          </a:p>
          <a:p>
            <a:pPr>
              <a:lnSpc>
                <a:spcPts val="4000"/>
              </a:lnSpc>
            </a:pPr>
            <a:r>
              <a:rPr lang="zh-CN" altLang="zh-CN" b="1" dirty="0">
                <a:solidFill>
                  <a:schemeClr val="accent2"/>
                </a:solidFill>
              </a:rPr>
              <a:t>将各命题符号化</a:t>
            </a:r>
          </a:p>
        </p:txBody>
      </p:sp>
    </p:spTree>
    <p:extLst>
      <p:ext uri="{BB962C8B-B14F-4D97-AF65-F5344CB8AC3E}">
        <p14:creationId xmlns:p14="http://schemas.microsoft.com/office/powerpoint/2010/main" val="20770110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260648"/>
            <a:ext cx="7344816" cy="6760825"/>
          </a:xfrm>
          <a:prstGeom prst="rect">
            <a:avLst/>
          </a:prstGeom>
        </p:spPr>
        <p:txBody>
          <a:bodyPr wrap="square">
            <a:spAutoFit/>
          </a:bodyPr>
          <a:lstStyle/>
          <a:p>
            <a:pPr>
              <a:lnSpc>
                <a:spcPts val="4000"/>
              </a:lnSpc>
            </a:pPr>
            <a:r>
              <a:rPr lang="en-US" altLang="zh-CN" b="1" dirty="0">
                <a:solidFill>
                  <a:schemeClr val="accent2"/>
                </a:solidFill>
              </a:rPr>
              <a:t>3. </a:t>
            </a:r>
            <a:r>
              <a:rPr lang="zh-CN" altLang="zh-CN" b="1" dirty="0">
                <a:solidFill>
                  <a:schemeClr val="accent2"/>
                </a:solidFill>
              </a:rPr>
              <a:t>析取式与析取联结词“∨”</a:t>
            </a:r>
          </a:p>
          <a:p>
            <a:pPr>
              <a:lnSpc>
                <a:spcPts val="4000"/>
              </a:lnSpc>
            </a:pPr>
            <a:r>
              <a:rPr lang="zh-CN" altLang="zh-CN" b="1" dirty="0">
                <a:solidFill>
                  <a:schemeClr val="accent2"/>
                </a:solidFill>
              </a:rPr>
              <a:t>定义</a:t>
            </a:r>
            <a:r>
              <a:rPr lang="en-US" altLang="zh-CN" b="1" dirty="0">
                <a:solidFill>
                  <a:schemeClr val="accent2"/>
                </a:solidFill>
              </a:rPr>
              <a:t>1.3 </a:t>
            </a:r>
            <a:r>
              <a:rPr lang="zh-CN" altLang="zh-CN" b="1" dirty="0">
                <a:solidFill>
                  <a:schemeClr val="accent2"/>
                </a:solidFill>
              </a:rPr>
              <a:t>设</a:t>
            </a:r>
            <a:r>
              <a:rPr lang="en-US" altLang="zh-CN" b="1" i="1" dirty="0">
                <a:solidFill>
                  <a:schemeClr val="accent2"/>
                </a:solidFill>
              </a:rPr>
              <a:t>p</a:t>
            </a:r>
            <a:r>
              <a:rPr lang="en-US" altLang="zh-CN" b="1" dirty="0">
                <a:solidFill>
                  <a:schemeClr val="accent2"/>
                </a:solidFill>
              </a:rPr>
              <a:t>, </a:t>
            </a:r>
            <a:r>
              <a:rPr lang="en-US" altLang="zh-CN" b="1" i="1" dirty="0">
                <a:solidFill>
                  <a:schemeClr val="accent2"/>
                </a:solidFill>
              </a:rPr>
              <a:t>q</a:t>
            </a:r>
            <a:r>
              <a:rPr lang="zh-CN" altLang="zh-CN" b="1" dirty="0">
                <a:solidFill>
                  <a:schemeClr val="accent2"/>
                </a:solidFill>
              </a:rPr>
              <a:t>为二命题，复合命题“</a:t>
            </a:r>
            <a:r>
              <a:rPr lang="en-US" altLang="zh-CN" b="1" i="1" dirty="0">
                <a:solidFill>
                  <a:schemeClr val="accent2"/>
                </a:solidFill>
              </a:rPr>
              <a:t>p</a:t>
            </a:r>
            <a:r>
              <a:rPr lang="zh-CN" altLang="zh-CN" b="1" dirty="0">
                <a:solidFill>
                  <a:schemeClr val="accent2"/>
                </a:solidFill>
              </a:rPr>
              <a:t>或</a:t>
            </a:r>
            <a:r>
              <a:rPr lang="en-US" altLang="zh-CN" b="1" i="1" dirty="0">
                <a:solidFill>
                  <a:schemeClr val="accent2"/>
                </a:solidFill>
              </a:rPr>
              <a:t>q</a:t>
            </a:r>
            <a:r>
              <a:rPr lang="zh-CN" altLang="zh-CN" b="1" dirty="0">
                <a:solidFill>
                  <a:schemeClr val="accent2"/>
                </a:solidFill>
              </a:rPr>
              <a:t>”称作</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的析取式，记作</a:t>
            </a:r>
            <a:r>
              <a:rPr lang="en-US" altLang="zh-CN" b="1" i="1" dirty="0">
                <a:solidFill>
                  <a:schemeClr val="accent2"/>
                </a:solidFill>
              </a:rPr>
              <a:t>p</a:t>
            </a:r>
            <a:r>
              <a:rPr lang="zh-CN" altLang="zh-CN" b="1" dirty="0">
                <a:solidFill>
                  <a:schemeClr val="accent2"/>
                </a:solidFill>
              </a:rPr>
              <a:t>∨</a:t>
            </a:r>
            <a:r>
              <a:rPr lang="en-US" altLang="zh-CN" b="1" i="1" dirty="0">
                <a:solidFill>
                  <a:schemeClr val="accent2"/>
                </a:solidFill>
              </a:rPr>
              <a:t>q</a:t>
            </a:r>
            <a:r>
              <a:rPr lang="zh-CN" altLang="zh-CN" b="1" dirty="0">
                <a:solidFill>
                  <a:schemeClr val="accent2"/>
                </a:solidFill>
              </a:rPr>
              <a:t>，∨称作析取联结词，并规定</a:t>
            </a:r>
            <a:r>
              <a:rPr lang="en-US" altLang="zh-CN" b="1" i="1" dirty="0">
                <a:solidFill>
                  <a:schemeClr val="accent2"/>
                </a:solidFill>
              </a:rPr>
              <a:t>p</a:t>
            </a:r>
            <a:r>
              <a:rPr lang="zh-CN" altLang="zh-CN" b="1" dirty="0">
                <a:solidFill>
                  <a:schemeClr val="accent2"/>
                </a:solidFill>
              </a:rPr>
              <a:t>∨</a:t>
            </a:r>
            <a:r>
              <a:rPr lang="en-US" altLang="zh-CN" b="1" i="1" dirty="0">
                <a:solidFill>
                  <a:schemeClr val="accent2"/>
                </a:solidFill>
              </a:rPr>
              <a:t>q</a:t>
            </a:r>
            <a:r>
              <a:rPr lang="zh-CN" altLang="zh-CN" b="1" dirty="0">
                <a:solidFill>
                  <a:schemeClr val="accent2"/>
                </a:solidFill>
              </a:rPr>
              <a:t>为假当且仅当</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同时为假</a:t>
            </a:r>
            <a:r>
              <a:rPr lang="en-US" altLang="zh-CN" b="1" dirty="0" smtClean="0">
                <a:solidFill>
                  <a:schemeClr val="accent2"/>
                </a:solidFill>
              </a:rPr>
              <a:t>.</a:t>
            </a:r>
          </a:p>
          <a:p>
            <a:pPr>
              <a:lnSpc>
                <a:spcPts val="4000"/>
              </a:lnSpc>
            </a:pPr>
            <a:endParaRPr lang="zh-CN" altLang="zh-CN" b="1" dirty="0">
              <a:solidFill>
                <a:schemeClr val="accent2"/>
              </a:solidFill>
            </a:endParaRPr>
          </a:p>
          <a:p>
            <a:pPr>
              <a:lnSpc>
                <a:spcPts val="4000"/>
              </a:lnSpc>
            </a:pPr>
            <a:r>
              <a:rPr lang="zh-CN" altLang="zh-CN" b="1" dirty="0">
                <a:solidFill>
                  <a:schemeClr val="accent2"/>
                </a:solidFill>
              </a:rPr>
              <a:t>例 将下列命题符号化</a:t>
            </a:r>
          </a:p>
          <a:p>
            <a:pPr>
              <a:lnSpc>
                <a:spcPts val="4000"/>
              </a:lnSpc>
            </a:pPr>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或</a:t>
            </a:r>
            <a:r>
              <a:rPr lang="en-US" altLang="zh-CN" b="1" dirty="0">
                <a:solidFill>
                  <a:schemeClr val="accent2"/>
                </a:solidFill>
              </a:rPr>
              <a:t>4</a:t>
            </a:r>
            <a:r>
              <a:rPr lang="zh-CN" altLang="zh-CN" b="1" dirty="0">
                <a:solidFill>
                  <a:schemeClr val="accent2"/>
                </a:solidFill>
              </a:rPr>
              <a:t>是素数</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或</a:t>
            </a:r>
            <a:r>
              <a:rPr lang="en-US" altLang="zh-CN" b="1" dirty="0">
                <a:solidFill>
                  <a:schemeClr val="accent2"/>
                </a:solidFill>
              </a:rPr>
              <a:t>3</a:t>
            </a:r>
            <a:r>
              <a:rPr lang="zh-CN" altLang="zh-CN" b="1" dirty="0">
                <a:solidFill>
                  <a:schemeClr val="accent2"/>
                </a:solidFill>
              </a:rPr>
              <a:t>是素数</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或</a:t>
            </a:r>
            <a:r>
              <a:rPr lang="en-US" altLang="zh-CN" b="1" dirty="0">
                <a:solidFill>
                  <a:schemeClr val="accent2"/>
                </a:solidFill>
              </a:rPr>
              <a:t>6</a:t>
            </a:r>
            <a:r>
              <a:rPr lang="zh-CN" altLang="zh-CN" b="1" dirty="0">
                <a:solidFill>
                  <a:schemeClr val="accent2"/>
                </a:solidFill>
              </a:rPr>
              <a:t>是素数</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）小元元只能拿一个苹果或一个梨</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）王小红生于</a:t>
            </a:r>
            <a:r>
              <a:rPr lang="en-US" altLang="zh-CN" b="1" dirty="0">
                <a:solidFill>
                  <a:schemeClr val="accent2"/>
                </a:solidFill>
              </a:rPr>
              <a:t>1975</a:t>
            </a:r>
            <a:r>
              <a:rPr lang="zh-CN" altLang="zh-CN" b="1" dirty="0">
                <a:solidFill>
                  <a:schemeClr val="accent2"/>
                </a:solidFill>
              </a:rPr>
              <a:t>年或</a:t>
            </a:r>
            <a:r>
              <a:rPr lang="en-US" altLang="zh-CN" b="1" dirty="0">
                <a:solidFill>
                  <a:schemeClr val="accent2"/>
                </a:solidFill>
              </a:rPr>
              <a:t>1976</a:t>
            </a:r>
            <a:r>
              <a:rPr lang="zh-CN" altLang="zh-CN" b="1" dirty="0">
                <a:solidFill>
                  <a:schemeClr val="accent2"/>
                </a:solidFill>
              </a:rPr>
              <a:t>年</a:t>
            </a:r>
            <a:r>
              <a:rPr lang="en-US" altLang="zh-CN" b="1" dirty="0" smtClean="0">
                <a:solidFill>
                  <a:schemeClr val="accent2"/>
                </a:solidFill>
              </a:rPr>
              <a:t>.</a:t>
            </a:r>
          </a:p>
          <a:p>
            <a:pPr>
              <a:lnSpc>
                <a:spcPts val="4000"/>
              </a:lnSpc>
            </a:pPr>
            <a:r>
              <a:rPr lang="zh-CN" altLang="zh-CN" b="1" dirty="0" smtClean="0">
                <a:solidFill>
                  <a:srgbClr val="FF0000"/>
                </a:solidFill>
              </a:rPr>
              <a:t>（</a:t>
            </a:r>
            <a:r>
              <a:rPr lang="en-US" altLang="zh-CN" b="1" dirty="0">
                <a:solidFill>
                  <a:srgbClr val="FF0000"/>
                </a:solidFill>
              </a:rPr>
              <a:t>1</a:t>
            </a:r>
            <a:r>
              <a:rPr lang="zh-CN" altLang="zh-CN" b="1" dirty="0">
                <a:solidFill>
                  <a:srgbClr val="FF0000"/>
                </a:solidFill>
              </a:rPr>
              <a:t>）</a:t>
            </a:r>
            <a:r>
              <a:rPr lang="en-US" altLang="zh-CN" b="1" dirty="0">
                <a:solidFill>
                  <a:srgbClr val="FF0000"/>
                </a:solidFill>
              </a:rPr>
              <a:t>—</a:t>
            </a:r>
            <a:r>
              <a:rPr lang="zh-CN" altLang="zh-CN" b="1" dirty="0">
                <a:solidFill>
                  <a:srgbClr val="FF0000"/>
                </a:solidFill>
              </a:rPr>
              <a:t>（</a:t>
            </a:r>
            <a:r>
              <a:rPr lang="en-US" altLang="zh-CN" b="1" dirty="0">
                <a:solidFill>
                  <a:srgbClr val="FF0000"/>
                </a:solidFill>
              </a:rPr>
              <a:t>3</a:t>
            </a:r>
            <a:r>
              <a:rPr lang="zh-CN" altLang="zh-CN" b="1" dirty="0">
                <a:solidFill>
                  <a:srgbClr val="FF0000"/>
                </a:solidFill>
              </a:rPr>
              <a:t>）为相容</a:t>
            </a:r>
            <a:r>
              <a:rPr lang="zh-CN" altLang="zh-CN" b="1" dirty="0" smtClean="0">
                <a:solidFill>
                  <a:srgbClr val="FF0000"/>
                </a:solidFill>
              </a:rPr>
              <a:t>或</a:t>
            </a:r>
            <a:r>
              <a:rPr lang="en-US" altLang="zh-CN" b="1" dirty="0" smtClean="0">
                <a:solidFill>
                  <a:srgbClr val="FF0000"/>
                </a:solidFill>
              </a:rPr>
              <a:t>      </a:t>
            </a:r>
            <a:r>
              <a:rPr lang="zh-CN" altLang="zh-CN" b="1" dirty="0" smtClean="0">
                <a:solidFill>
                  <a:srgbClr val="FF0000"/>
                </a:solidFill>
              </a:rPr>
              <a:t>（</a:t>
            </a:r>
            <a:r>
              <a:rPr lang="en-US" altLang="zh-CN" b="1" dirty="0">
                <a:solidFill>
                  <a:srgbClr val="FF0000"/>
                </a:solidFill>
              </a:rPr>
              <a:t>4</a:t>
            </a:r>
            <a:r>
              <a:rPr lang="zh-CN" altLang="zh-CN" b="1" dirty="0">
                <a:solidFill>
                  <a:srgbClr val="FF0000"/>
                </a:solidFill>
              </a:rPr>
              <a:t>）</a:t>
            </a:r>
            <a:r>
              <a:rPr lang="en-US" altLang="zh-CN" b="1" dirty="0">
                <a:solidFill>
                  <a:srgbClr val="FF0000"/>
                </a:solidFill>
              </a:rPr>
              <a:t>—</a:t>
            </a:r>
            <a:r>
              <a:rPr lang="zh-CN" altLang="zh-CN" b="1" dirty="0">
                <a:solidFill>
                  <a:srgbClr val="FF0000"/>
                </a:solidFill>
              </a:rPr>
              <a:t>（</a:t>
            </a:r>
            <a:r>
              <a:rPr lang="en-US" altLang="zh-CN" b="1" dirty="0">
                <a:solidFill>
                  <a:srgbClr val="FF0000"/>
                </a:solidFill>
              </a:rPr>
              <a:t>5</a:t>
            </a:r>
            <a:r>
              <a:rPr lang="zh-CN" altLang="zh-CN" b="1" dirty="0">
                <a:solidFill>
                  <a:srgbClr val="FF0000"/>
                </a:solidFill>
              </a:rPr>
              <a:t>）为排斥或</a:t>
            </a:r>
          </a:p>
          <a:p>
            <a:pPr>
              <a:lnSpc>
                <a:spcPts val="4000"/>
              </a:lnSpc>
            </a:pPr>
            <a:r>
              <a:rPr lang="en-US" altLang="zh-CN" b="1" dirty="0">
                <a:solidFill>
                  <a:schemeClr val="accent2"/>
                </a:solidFill>
              </a:rPr>
              <a:t> </a:t>
            </a:r>
            <a:endParaRPr lang="zh-CN" altLang="zh-CN" b="1" dirty="0">
              <a:solidFill>
                <a:schemeClr val="accent2"/>
              </a:solidFill>
            </a:endParaRPr>
          </a:p>
        </p:txBody>
      </p:sp>
    </p:spTree>
    <p:extLst>
      <p:ext uri="{BB962C8B-B14F-4D97-AF65-F5344CB8AC3E}">
        <p14:creationId xmlns:p14="http://schemas.microsoft.com/office/powerpoint/2010/main" val="209068186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 calcmode="lin" valueType="num">
                                      <p:cBhvr additive="base">
                                        <p:cTn id="2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56388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55576"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a:t>
            </a:r>
            <a:r>
              <a:rPr lang="en-US" altLang="zh-CN" sz="2800" dirty="0" smtClean="0">
                <a:solidFill>
                  <a:srgbClr val="2D2DB9"/>
                </a:solidFill>
                <a:effectLst>
                  <a:outerShdw blurRad="38100" dist="38100" dir="2700000" algn="tl">
                    <a:srgbClr val="DDDDDD"/>
                  </a:outerShdw>
                </a:effectLst>
                <a:latin typeface="Arial Black" charset="0"/>
                <a:ea typeface="宋体" charset="0"/>
              </a:rPr>
              <a:t>3</a:t>
            </a:r>
            <a:endParaRPr lang="en-US" altLang="zh-CN" sz="2800" dirty="0">
              <a:solidFill>
                <a:srgbClr val="2D2DB9"/>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2069891125"/>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3510929"/>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3871292"/>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4303092"/>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4661867"/>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5061917"/>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99592" y="523701"/>
            <a:ext cx="7704856" cy="6001643"/>
          </a:xfrm>
          <a:prstGeom prst="rect">
            <a:avLst/>
          </a:prstGeom>
        </p:spPr>
        <p:txBody>
          <a:bodyPr wrap="square">
            <a:spAutoFit/>
          </a:bodyPr>
          <a:lstStyle/>
          <a:p>
            <a:r>
              <a:rPr lang="en-US" altLang="zh-CN" b="1" dirty="0">
                <a:solidFill>
                  <a:schemeClr val="accent2"/>
                </a:solidFill>
              </a:rPr>
              <a:t>4. </a:t>
            </a:r>
            <a:r>
              <a:rPr lang="zh-CN" altLang="zh-CN" b="1" dirty="0">
                <a:solidFill>
                  <a:schemeClr val="accent2"/>
                </a:solidFill>
              </a:rPr>
              <a:t>蕴涵式与蕴涵联结词“</a:t>
            </a:r>
            <a:r>
              <a:rPr lang="en-US" altLang="zh-CN" b="1" dirty="0">
                <a:solidFill>
                  <a:schemeClr val="accent2"/>
                </a:solidFill>
                <a:sym typeface="Symbol"/>
              </a:rPr>
              <a:t></a:t>
            </a:r>
            <a:r>
              <a:rPr lang="zh-CN" altLang="zh-CN" b="1" dirty="0">
                <a:solidFill>
                  <a:schemeClr val="accent2"/>
                </a:solidFill>
              </a:rPr>
              <a:t>”</a:t>
            </a:r>
          </a:p>
          <a:p>
            <a:r>
              <a:rPr lang="zh-CN" altLang="zh-CN" b="1" dirty="0">
                <a:solidFill>
                  <a:schemeClr val="accent2"/>
                </a:solidFill>
              </a:rPr>
              <a:t>定义</a:t>
            </a:r>
            <a:r>
              <a:rPr lang="en-US" altLang="zh-CN" b="1" dirty="0">
                <a:solidFill>
                  <a:schemeClr val="accent2"/>
                </a:solidFill>
              </a:rPr>
              <a:t>1.4 </a:t>
            </a:r>
            <a:r>
              <a:rPr lang="zh-CN" altLang="zh-CN" b="1" dirty="0">
                <a:solidFill>
                  <a:schemeClr val="accent2"/>
                </a:solidFill>
              </a:rPr>
              <a:t>设</a:t>
            </a:r>
            <a:r>
              <a:rPr lang="en-US" altLang="zh-CN" b="1" i="1" dirty="0">
                <a:solidFill>
                  <a:schemeClr val="accent2"/>
                </a:solidFill>
              </a:rPr>
              <a:t>p</a:t>
            </a:r>
            <a:r>
              <a:rPr lang="en-US" altLang="zh-CN" b="1" dirty="0">
                <a:solidFill>
                  <a:schemeClr val="accent2"/>
                </a:solidFill>
              </a:rPr>
              <a:t>, </a:t>
            </a:r>
            <a:r>
              <a:rPr lang="en-US" altLang="zh-CN" b="1" i="1" dirty="0">
                <a:solidFill>
                  <a:schemeClr val="accent2"/>
                </a:solidFill>
              </a:rPr>
              <a:t>q</a:t>
            </a:r>
            <a:r>
              <a:rPr lang="zh-CN" altLang="zh-CN" b="1" dirty="0">
                <a:solidFill>
                  <a:schemeClr val="accent2"/>
                </a:solidFill>
              </a:rPr>
              <a:t>为二命题，复合命题“如果</a:t>
            </a:r>
            <a:r>
              <a:rPr lang="en-US" altLang="zh-CN" b="1" i="1" dirty="0">
                <a:solidFill>
                  <a:schemeClr val="accent2"/>
                </a:solidFill>
              </a:rPr>
              <a:t>p</a:t>
            </a:r>
            <a:r>
              <a:rPr lang="en-US" altLang="zh-CN" b="1" dirty="0">
                <a:solidFill>
                  <a:schemeClr val="accent2"/>
                </a:solidFill>
              </a:rPr>
              <a:t>, </a:t>
            </a:r>
            <a:r>
              <a:rPr lang="zh-CN" altLang="zh-CN" b="1" dirty="0">
                <a:solidFill>
                  <a:schemeClr val="accent2"/>
                </a:solidFill>
              </a:rPr>
              <a:t>则</a:t>
            </a:r>
            <a:r>
              <a:rPr lang="en-US" altLang="zh-CN" b="1" i="1" dirty="0">
                <a:solidFill>
                  <a:schemeClr val="accent2"/>
                </a:solidFill>
              </a:rPr>
              <a:t>q</a:t>
            </a:r>
            <a:r>
              <a:rPr lang="zh-CN" altLang="zh-CN" b="1" dirty="0">
                <a:solidFill>
                  <a:schemeClr val="accent2"/>
                </a:solidFill>
              </a:rPr>
              <a:t>”称作</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的蕴涵式，记作</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，并称</a:t>
            </a:r>
            <a:r>
              <a:rPr lang="en-US" altLang="zh-CN" b="1" i="1" dirty="0">
                <a:solidFill>
                  <a:schemeClr val="accent2"/>
                </a:solidFill>
              </a:rPr>
              <a:t>p</a:t>
            </a:r>
            <a:r>
              <a:rPr lang="zh-CN" altLang="zh-CN" b="1" dirty="0">
                <a:solidFill>
                  <a:schemeClr val="accent2"/>
                </a:solidFill>
              </a:rPr>
              <a:t>是蕴涵式的前件，</a:t>
            </a:r>
            <a:r>
              <a:rPr lang="en-US" altLang="zh-CN" b="1" i="1" dirty="0">
                <a:solidFill>
                  <a:schemeClr val="accent2"/>
                </a:solidFill>
              </a:rPr>
              <a:t>q</a:t>
            </a:r>
            <a:r>
              <a:rPr lang="zh-CN" altLang="zh-CN" b="1" dirty="0">
                <a:solidFill>
                  <a:schemeClr val="accent2"/>
                </a:solidFill>
              </a:rPr>
              <a:t>为蕴涵式的后件，</a:t>
            </a:r>
            <a:r>
              <a:rPr lang="en-US" altLang="zh-CN" b="1" dirty="0">
                <a:solidFill>
                  <a:schemeClr val="accent2"/>
                </a:solidFill>
                <a:sym typeface="Symbol"/>
              </a:rPr>
              <a:t></a:t>
            </a:r>
            <a:r>
              <a:rPr lang="zh-CN" altLang="zh-CN" b="1" dirty="0">
                <a:solidFill>
                  <a:schemeClr val="accent2"/>
                </a:solidFill>
              </a:rPr>
              <a:t>称作蕴涵联结词，并规定，</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为假当且仅当</a:t>
            </a:r>
            <a:r>
              <a:rPr lang="en-US" altLang="zh-CN" b="1" i="1" dirty="0">
                <a:solidFill>
                  <a:schemeClr val="accent2"/>
                </a:solidFill>
              </a:rPr>
              <a:t>p</a:t>
            </a:r>
            <a:r>
              <a:rPr lang="zh-CN" altLang="zh-CN" b="1" dirty="0">
                <a:solidFill>
                  <a:schemeClr val="accent2"/>
                </a:solidFill>
              </a:rPr>
              <a:t>为真</a:t>
            </a:r>
            <a:r>
              <a:rPr lang="en-US" altLang="zh-CN" b="1" i="1" dirty="0">
                <a:solidFill>
                  <a:schemeClr val="accent2"/>
                </a:solidFill>
              </a:rPr>
              <a:t>q</a:t>
            </a:r>
            <a:r>
              <a:rPr lang="zh-CN" altLang="zh-CN" b="1" dirty="0">
                <a:solidFill>
                  <a:schemeClr val="accent2"/>
                </a:solidFill>
              </a:rPr>
              <a:t>为假</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说明：</a:t>
            </a:r>
          </a:p>
          <a:p>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的逻辑关系：</a:t>
            </a:r>
            <a:r>
              <a:rPr lang="en-US" altLang="zh-CN" b="1" i="1" dirty="0">
                <a:solidFill>
                  <a:schemeClr val="accent2"/>
                </a:solidFill>
              </a:rPr>
              <a:t>q</a:t>
            </a:r>
            <a:r>
              <a:rPr lang="zh-CN" altLang="zh-CN" b="1" dirty="0">
                <a:solidFill>
                  <a:schemeClr val="accent2"/>
                </a:solidFill>
              </a:rPr>
              <a:t>为</a:t>
            </a:r>
            <a:r>
              <a:rPr lang="en-US" altLang="zh-CN" b="1" i="1" dirty="0">
                <a:solidFill>
                  <a:schemeClr val="accent2"/>
                </a:solidFill>
              </a:rPr>
              <a:t>p</a:t>
            </a:r>
            <a:r>
              <a:rPr lang="zh-CN" altLang="zh-CN" b="1" dirty="0">
                <a:solidFill>
                  <a:schemeClr val="accent2"/>
                </a:solidFill>
              </a:rPr>
              <a:t>的必要条件</a:t>
            </a:r>
          </a:p>
          <a:p>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）“如果</a:t>
            </a:r>
            <a:r>
              <a:rPr lang="en-US" altLang="zh-CN" b="1" i="1" dirty="0">
                <a:solidFill>
                  <a:schemeClr val="accent2"/>
                </a:solidFill>
              </a:rPr>
              <a:t>p</a:t>
            </a:r>
            <a:r>
              <a:rPr lang="en-US" altLang="zh-CN" b="1" dirty="0">
                <a:solidFill>
                  <a:schemeClr val="accent2"/>
                </a:solidFill>
              </a:rPr>
              <a:t>, </a:t>
            </a:r>
            <a:r>
              <a:rPr lang="zh-CN" altLang="zh-CN" b="1" dirty="0">
                <a:solidFill>
                  <a:schemeClr val="accent2"/>
                </a:solidFill>
              </a:rPr>
              <a:t>则</a:t>
            </a:r>
            <a:r>
              <a:rPr lang="en-US" altLang="zh-CN" b="1" i="1" dirty="0">
                <a:solidFill>
                  <a:schemeClr val="accent2"/>
                </a:solidFill>
              </a:rPr>
              <a:t>q</a:t>
            </a:r>
            <a:r>
              <a:rPr lang="zh-CN" altLang="zh-CN" b="1" dirty="0">
                <a:solidFill>
                  <a:schemeClr val="accent2"/>
                </a:solidFill>
              </a:rPr>
              <a:t>的不同表述法很多：</a:t>
            </a:r>
          </a:p>
          <a:p>
            <a:r>
              <a:rPr lang="en-US" altLang="zh-CN" b="1" dirty="0" smtClean="0">
                <a:solidFill>
                  <a:schemeClr val="accent2"/>
                </a:solidFill>
              </a:rPr>
              <a:t>           </a:t>
            </a:r>
            <a:r>
              <a:rPr lang="zh-CN" altLang="zh-CN" b="1" dirty="0" smtClean="0">
                <a:solidFill>
                  <a:schemeClr val="accent2"/>
                </a:solidFill>
              </a:rPr>
              <a:t>若</a:t>
            </a:r>
            <a:r>
              <a:rPr lang="en-US" altLang="zh-CN" b="1" i="1" dirty="0">
                <a:solidFill>
                  <a:schemeClr val="accent2"/>
                </a:solidFill>
              </a:rPr>
              <a:t>p</a:t>
            </a:r>
            <a:r>
              <a:rPr lang="zh-CN" altLang="zh-CN" b="1" dirty="0">
                <a:solidFill>
                  <a:schemeClr val="accent2"/>
                </a:solidFill>
              </a:rPr>
              <a:t>，就</a:t>
            </a:r>
            <a:r>
              <a:rPr lang="en-US" altLang="zh-CN" b="1" i="1" dirty="0">
                <a:solidFill>
                  <a:schemeClr val="accent2"/>
                </a:solidFill>
              </a:rPr>
              <a:t>q</a:t>
            </a:r>
            <a:endParaRPr lang="zh-CN" altLang="zh-CN" b="1" dirty="0">
              <a:solidFill>
                <a:schemeClr val="accent2"/>
              </a:solidFill>
            </a:endParaRPr>
          </a:p>
          <a:p>
            <a:r>
              <a:rPr lang="en-US" altLang="zh-CN" b="1" dirty="0" smtClean="0">
                <a:solidFill>
                  <a:schemeClr val="accent2"/>
                </a:solidFill>
              </a:rPr>
              <a:t>           </a:t>
            </a:r>
            <a:r>
              <a:rPr lang="zh-CN" altLang="zh-CN" b="1" dirty="0" smtClean="0">
                <a:solidFill>
                  <a:schemeClr val="accent2"/>
                </a:solidFill>
              </a:rPr>
              <a:t>只要</a:t>
            </a:r>
            <a:r>
              <a:rPr lang="en-US" altLang="zh-CN" b="1" i="1" dirty="0">
                <a:solidFill>
                  <a:schemeClr val="accent2"/>
                </a:solidFill>
              </a:rPr>
              <a:t>p</a:t>
            </a:r>
            <a:r>
              <a:rPr lang="zh-CN" altLang="zh-CN" b="1" dirty="0">
                <a:solidFill>
                  <a:schemeClr val="accent2"/>
                </a:solidFill>
              </a:rPr>
              <a:t>，就</a:t>
            </a:r>
            <a:r>
              <a:rPr lang="en-US" altLang="zh-CN" b="1" i="1" dirty="0">
                <a:solidFill>
                  <a:schemeClr val="accent2"/>
                </a:solidFill>
              </a:rPr>
              <a:t>q</a:t>
            </a:r>
            <a:endParaRPr lang="zh-CN" altLang="zh-CN" b="1" dirty="0">
              <a:solidFill>
                <a:schemeClr val="accent2"/>
              </a:solidFill>
            </a:endParaRPr>
          </a:p>
          <a:p>
            <a:r>
              <a:rPr lang="en-US" altLang="zh-CN" b="1" i="1" dirty="0" smtClean="0">
                <a:solidFill>
                  <a:schemeClr val="accent2"/>
                </a:solidFill>
              </a:rPr>
              <a:t>           p</a:t>
            </a:r>
            <a:r>
              <a:rPr lang="zh-CN" altLang="zh-CN" b="1" dirty="0">
                <a:solidFill>
                  <a:schemeClr val="accent2"/>
                </a:solidFill>
              </a:rPr>
              <a:t>仅当</a:t>
            </a:r>
            <a:r>
              <a:rPr lang="en-US" altLang="zh-CN" b="1" i="1" dirty="0">
                <a:solidFill>
                  <a:schemeClr val="accent2"/>
                </a:solidFill>
              </a:rPr>
              <a:t>q</a:t>
            </a:r>
            <a:endParaRPr lang="zh-CN" altLang="zh-CN" b="1" dirty="0">
              <a:solidFill>
                <a:schemeClr val="accent2"/>
              </a:solidFill>
            </a:endParaRPr>
          </a:p>
          <a:p>
            <a:r>
              <a:rPr lang="en-US" altLang="zh-CN" b="1" dirty="0" smtClean="0">
                <a:solidFill>
                  <a:schemeClr val="accent2"/>
                </a:solidFill>
              </a:rPr>
              <a:t>          </a:t>
            </a:r>
            <a:r>
              <a:rPr lang="zh-CN" altLang="zh-CN" b="1" dirty="0" smtClean="0">
                <a:solidFill>
                  <a:schemeClr val="accent2"/>
                </a:solidFill>
              </a:rPr>
              <a:t>只有</a:t>
            </a:r>
            <a:r>
              <a:rPr lang="en-US" altLang="zh-CN" b="1" i="1" dirty="0">
                <a:solidFill>
                  <a:schemeClr val="accent2"/>
                </a:solidFill>
              </a:rPr>
              <a:t>q</a:t>
            </a:r>
            <a:r>
              <a:rPr lang="en-US" altLang="zh-CN" b="1" dirty="0">
                <a:solidFill>
                  <a:schemeClr val="accent2"/>
                </a:solidFill>
              </a:rPr>
              <a:t> </a:t>
            </a:r>
            <a:r>
              <a:rPr lang="zh-CN" altLang="zh-CN" b="1" dirty="0">
                <a:solidFill>
                  <a:schemeClr val="accent2"/>
                </a:solidFill>
              </a:rPr>
              <a:t>才</a:t>
            </a:r>
            <a:r>
              <a:rPr lang="en-US" altLang="zh-CN" b="1" i="1" dirty="0">
                <a:solidFill>
                  <a:schemeClr val="accent2"/>
                </a:solidFill>
              </a:rPr>
              <a:t>p</a:t>
            </a:r>
            <a:endParaRPr lang="zh-CN" altLang="zh-CN" b="1" dirty="0">
              <a:solidFill>
                <a:schemeClr val="accent2"/>
              </a:solidFill>
            </a:endParaRPr>
          </a:p>
          <a:p>
            <a:r>
              <a:rPr lang="en-US" altLang="zh-CN" b="1" dirty="0" smtClean="0">
                <a:solidFill>
                  <a:schemeClr val="accent2"/>
                </a:solidFill>
              </a:rPr>
              <a:t>          </a:t>
            </a:r>
            <a:r>
              <a:rPr lang="zh-CN" altLang="zh-CN" b="1" dirty="0" smtClean="0">
                <a:solidFill>
                  <a:schemeClr val="accent2"/>
                </a:solidFill>
              </a:rPr>
              <a:t>除非</a:t>
            </a:r>
            <a:r>
              <a:rPr lang="en-US" altLang="zh-CN" b="1" i="1" dirty="0">
                <a:solidFill>
                  <a:schemeClr val="accent2"/>
                </a:solidFill>
              </a:rPr>
              <a:t>q</a:t>
            </a:r>
            <a:r>
              <a:rPr lang="en-US" altLang="zh-CN" b="1" dirty="0">
                <a:solidFill>
                  <a:schemeClr val="accent2"/>
                </a:solidFill>
              </a:rPr>
              <a:t>, </a:t>
            </a:r>
            <a:r>
              <a:rPr lang="zh-CN" altLang="zh-CN" b="1" dirty="0">
                <a:solidFill>
                  <a:schemeClr val="accent2"/>
                </a:solidFill>
              </a:rPr>
              <a:t>才</a:t>
            </a:r>
            <a:r>
              <a:rPr lang="en-US" altLang="zh-CN" b="1" i="1" dirty="0">
                <a:solidFill>
                  <a:schemeClr val="accent2"/>
                </a:solidFill>
              </a:rPr>
              <a:t>p</a:t>
            </a:r>
            <a:r>
              <a:rPr lang="zh-CN" altLang="zh-CN" b="1" dirty="0">
                <a:solidFill>
                  <a:schemeClr val="accent2"/>
                </a:solidFill>
              </a:rPr>
              <a:t>或除非</a:t>
            </a:r>
            <a:r>
              <a:rPr lang="en-US" altLang="zh-CN" b="1" i="1" dirty="0">
                <a:solidFill>
                  <a:schemeClr val="accent2"/>
                </a:solidFill>
              </a:rPr>
              <a:t>q</a:t>
            </a:r>
            <a:r>
              <a:rPr lang="zh-CN" altLang="zh-CN" b="1" dirty="0">
                <a:solidFill>
                  <a:schemeClr val="accent2"/>
                </a:solidFill>
              </a:rPr>
              <a:t>，否则非</a:t>
            </a:r>
            <a:r>
              <a:rPr lang="en-US" altLang="zh-CN" b="1" i="1" dirty="0">
                <a:solidFill>
                  <a:schemeClr val="accent2"/>
                </a:solidFill>
              </a:rPr>
              <a:t>p</a:t>
            </a:r>
            <a:r>
              <a:rPr lang="zh-CN" altLang="zh-CN" b="1" dirty="0">
                <a:solidFill>
                  <a:schemeClr val="accent2"/>
                </a:solidFill>
              </a:rPr>
              <a:t>，</a:t>
            </a:r>
            <a:r>
              <a:rPr lang="en-US" altLang="zh-CN" b="1" dirty="0">
                <a:solidFill>
                  <a:schemeClr val="accent2"/>
                </a:solidFill>
              </a:rPr>
              <a:t>…</a:t>
            </a:r>
            <a:r>
              <a:rPr lang="zh-CN" altLang="zh-CN" b="1" dirty="0">
                <a:solidFill>
                  <a:schemeClr val="accent2"/>
                </a:solidFill>
              </a:rPr>
              <a:t>．</a:t>
            </a:r>
            <a:r>
              <a:rPr lang="en-US" altLang="zh-CN" b="1" dirty="0">
                <a:solidFill>
                  <a:schemeClr val="accent2"/>
                </a:solidFill>
              </a:rPr>
              <a:t> </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）当</a:t>
            </a:r>
            <a:r>
              <a:rPr lang="en-US" altLang="zh-CN" b="1" i="1" dirty="0">
                <a:solidFill>
                  <a:schemeClr val="accent2"/>
                </a:solidFill>
              </a:rPr>
              <a:t>p</a:t>
            </a:r>
            <a:r>
              <a:rPr lang="zh-CN" altLang="zh-CN" b="1" dirty="0">
                <a:solidFill>
                  <a:schemeClr val="accent2"/>
                </a:solidFill>
              </a:rPr>
              <a:t>为假时，</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为真，可称为空证明</a:t>
            </a:r>
          </a:p>
          <a:p>
            <a:r>
              <a:rPr lang="zh-CN" altLang="zh-CN" b="1" dirty="0">
                <a:solidFill>
                  <a:schemeClr val="accent2"/>
                </a:solidFill>
              </a:rPr>
              <a:t>（</a:t>
            </a:r>
            <a:r>
              <a:rPr lang="en-US" altLang="zh-CN" b="1" dirty="0">
                <a:solidFill>
                  <a:schemeClr val="accent2"/>
                </a:solidFill>
              </a:rPr>
              <a:t>4) </a:t>
            </a:r>
            <a:r>
              <a:rPr lang="zh-CN" altLang="zh-CN" b="1" dirty="0">
                <a:solidFill>
                  <a:schemeClr val="accent2"/>
                </a:solidFill>
              </a:rPr>
              <a:t>常出现的错误：不分充分与必要条件</a:t>
            </a:r>
          </a:p>
          <a:p>
            <a:r>
              <a:rPr lang="en-US" altLang="zh-CN" dirty="0"/>
              <a:t> </a:t>
            </a:r>
            <a:endParaRPr lang="zh-CN" altLang="zh-CN" dirty="0"/>
          </a:p>
        </p:txBody>
      </p:sp>
    </p:spTree>
    <p:extLst>
      <p:ext uri="{BB962C8B-B14F-4D97-AF65-F5344CB8AC3E}">
        <p14:creationId xmlns:p14="http://schemas.microsoft.com/office/powerpoint/2010/main" val="343674463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1000"/>
                                        <p:tgtEl>
                                          <p:spTgt spid="2">
                                            <p:txEl>
                                              <p:pRg st="5" end="5"/>
                                            </p:txEl>
                                          </p:spTgt>
                                        </p:tgtEl>
                                      </p:cBhvr>
                                    </p:animEffect>
                                    <p:anim calcmode="lin" valueType="num">
                                      <p:cBhvr>
                                        <p:cTn id="2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1000"/>
                                        <p:tgtEl>
                                          <p:spTgt spid="2">
                                            <p:txEl>
                                              <p:pRg st="7" end="7"/>
                                            </p:txEl>
                                          </p:spTgt>
                                        </p:tgtEl>
                                      </p:cBhvr>
                                    </p:animEffect>
                                    <p:anim calcmode="lin" valueType="num">
                                      <p:cBhvr>
                                        <p:cTn id="3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fade">
                                      <p:cBhvr>
                                        <p:cTn id="34" dur="1000"/>
                                        <p:tgtEl>
                                          <p:spTgt spid="2">
                                            <p:txEl>
                                              <p:pRg st="8" end="8"/>
                                            </p:txEl>
                                          </p:spTgt>
                                        </p:tgtEl>
                                      </p:cBhvr>
                                    </p:animEffect>
                                    <p:anim calcmode="lin" valueType="num">
                                      <p:cBhvr>
                                        <p:cTn id="3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fade">
                                      <p:cBhvr>
                                        <p:cTn id="39" dur="1000"/>
                                        <p:tgtEl>
                                          <p:spTgt spid="2">
                                            <p:txEl>
                                              <p:pRg st="9" end="9"/>
                                            </p:txEl>
                                          </p:spTgt>
                                        </p:tgtEl>
                                      </p:cBhvr>
                                    </p:animEffect>
                                    <p:anim calcmode="lin" valueType="num">
                                      <p:cBhvr>
                                        <p:cTn id="4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1000"/>
                                        <p:tgtEl>
                                          <p:spTgt spid="6"/>
                                        </p:tgtEl>
                                      </p:cBhvr>
                                    </p:animEffect>
                                    <p:anim calcmode="lin" valueType="num">
                                      <p:cBhvr>
                                        <p:cTn id="55" dur="1000" fill="hold"/>
                                        <p:tgtEl>
                                          <p:spTgt spid="6"/>
                                        </p:tgtEl>
                                        <p:attrNameLst>
                                          <p:attrName>ppt_x</p:attrName>
                                        </p:attrNameLst>
                                      </p:cBhvr>
                                      <p:tavLst>
                                        <p:tav tm="0">
                                          <p:val>
                                            <p:strVal val="#ppt_x"/>
                                          </p:val>
                                        </p:tav>
                                        <p:tav tm="100000">
                                          <p:val>
                                            <p:strVal val="#ppt_x"/>
                                          </p:val>
                                        </p:tav>
                                      </p:tavLst>
                                    </p:anim>
                                    <p:anim calcmode="lin" valueType="num">
                                      <p:cBhvr>
                                        <p:cTn id="56" dur="1000" fill="hold"/>
                                        <p:tgtEl>
                                          <p:spTgt spid="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
                                            <p:txEl>
                                              <p:pRg st="10" end="10"/>
                                            </p:txEl>
                                          </p:spTgt>
                                        </p:tgtEl>
                                        <p:attrNameLst>
                                          <p:attrName>style.visibility</p:attrName>
                                        </p:attrNameLst>
                                      </p:cBhvr>
                                      <p:to>
                                        <p:strVal val="visible"/>
                                      </p:to>
                                    </p:set>
                                    <p:animEffect transition="in" filter="fade">
                                      <p:cBhvr>
                                        <p:cTn id="71" dur="500"/>
                                        <p:tgtEl>
                                          <p:spTgt spid="2">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txBox="1">
            <a:spLocks noChangeArrowheads="1"/>
          </p:cNvSpPr>
          <p:nvPr/>
        </p:nvSpPr>
        <p:spPr bwMode="auto">
          <a:xfrm>
            <a:off x="755576" y="1844824"/>
            <a:ext cx="770485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sz="3200" dirty="0" err="1">
                <a:solidFill>
                  <a:srgbClr val="FF0000"/>
                </a:solidFill>
                <a:latin typeface="华文中宋"/>
                <a:ea typeface="华文中宋"/>
                <a:cs typeface="华文中宋"/>
              </a:rPr>
              <a:t>p→q</a:t>
            </a:r>
            <a:r>
              <a:rPr lang="zh-CN" altLang="en-US" sz="3200" dirty="0">
                <a:solidFill>
                  <a:srgbClr val="FF0000"/>
                </a:solidFill>
                <a:latin typeface="华文中宋"/>
                <a:ea typeface="华文中宋"/>
                <a:cs typeface="华文中宋"/>
              </a:rPr>
              <a:t>逻辑关系</a:t>
            </a:r>
            <a:r>
              <a:rPr lang="zh-CN" altLang="en-US" sz="3200" dirty="0" smtClean="0">
                <a:solidFill>
                  <a:srgbClr val="FF0000"/>
                </a:solidFill>
                <a:latin typeface="华文中宋"/>
                <a:ea typeface="华文中宋"/>
                <a:cs typeface="华文中宋"/>
              </a:rPr>
              <a:t>：</a:t>
            </a:r>
            <a:r>
              <a:rPr lang="en-US" altLang="zh-CN" sz="3200" dirty="0" smtClean="0">
                <a:solidFill>
                  <a:srgbClr val="FF0000"/>
                </a:solidFill>
                <a:latin typeface="华文中宋"/>
                <a:ea typeface="华文中宋"/>
                <a:cs typeface="华文中宋"/>
              </a:rPr>
              <a:t>p</a:t>
            </a:r>
            <a:r>
              <a:rPr lang="zh-CN" altLang="en-US" sz="3200" dirty="0" smtClean="0">
                <a:solidFill>
                  <a:srgbClr val="FF0000"/>
                </a:solidFill>
                <a:latin typeface="华文中宋"/>
                <a:ea typeface="华文中宋"/>
                <a:cs typeface="华文中宋"/>
              </a:rPr>
              <a:t>为</a:t>
            </a:r>
            <a:r>
              <a:rPr lang="en-US" altLang="zh-CN" sz="3200" dirty="0" smtClean="0">
                <a:solidFill>
                  <a:srgbClr val="FF0000"/>
                </a:solidFill>
                <a:latin typeface="华文中宋"/>
                <a:ea typeface="华文中宋"/>
                <a:cs typeface="华文中宋"/>
              </a:rPr>
              <a:t>q</a:t>
            </a:r>
            <a:r>
              <a:rPr lang="zh-CN" altLang="en-US" sz="3200" dirty="0" smtClean="0">
                <a:solidFill>
                  <a:srgbClr val="FF0000"/>
                </a:solidFill>
                <a:latin typeface="华文中宋"/>
                <a:ea typeface="华文中宋"/>
                <a:cs typeface="华文中宋"/>
              </a:rPr>
              <a:t>的充分条件；</a:t>
            </a:r>
            <a:r>
              <a:rPr lang="en-US" altLang="zh-CN" sz="3200" dirty="0" smtClean="0">
                <a:solidFill>
                  <a:srgbClr val="FF0000"/>
                </a:solidFill>
                <a:latin typeface="华文中宋"/>
                <a:ea typeface="华文中宋"/>
                <a:cs typeface="华文中宋"/>
              </a:rPr>
              <a:t>q</a:t>
            </a:r>
            <a:r>
              <a:rPr lang="zh-CN" altLang="en-US" sz="3200" dirty="0">
                <a:solidFill>
                  <a:srgbClr val="FF0000"/>
                </a:solidFill>
                <a:latin typeface="华文中宋"/>
                <a:ea typeface="华文中宋"/>
                <a:cs typeface="华文中宋"/>
              </a:rPr>
              <a:t>为</a:t>
            </a:r>
            <a:r>
              <a:rPr lang="en-US" altLang="zh-CN" sz="3200" dirty="0">
                <a:solidFill>
                  <a:srgbClr val="FF0000"/>
                </a:solidFill>
                <a:latin typeface="华文中宋"/>
                <a:ea typeface="华文中宋"/>
                <a:cs typeface="华文中宋"/>
              </a:rPr>
              <a:t>p</a:t>
            </a:r>
            <a:r>
              <a:rPr lang="zh-CN" altLang="en-US" sz="3200" dirty="0">
                <a:solidFill>
                  <a:srgbClr val="FF0000"/>
                </a:solidFill>
                <a:latin typeface="华文中宋"/>
                <a:ea typeface="华文中宋"/>
                <a:cs typeface="华文中宋"/>
              </a:rPr>
              <a:t>的必要条件。（不管用什么样的自然语言来描述）</a:t>
            </a:r>
          </a:p>
        </p:txBody>
      </p:sp>
    </p:spTree>
    <p:extLst>
      <p:ext uri="{BB962C8B-B14F-4D97-AF65-F5344CB8AC3E}">
        <p14:creationId xmlns:p14="http://schemas.microsoft.com/office/powerpoint/2010/main" val="2992285297"/>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椭圆 5"/>
          <p:cNvSpPr>
            <a:spLocks noChangeArrowheads="1"/>
          </p:cNvSpPr>
          <p:nvPr/>
        </p:nvSpPr>
        <p:spPr bwMode="auto">
          <a:xfrm>
            <a:off x="2286000" y="4643438"/>
            <a:ext cx="3929063" cy="428625"/>
          </a:xfrm>
          <a:prstGeom prst="ellipse">
            <a:avLst/>
          </a:prstGeom>
          <a:solidFill>
            <a:schemeClr val="bg1"/>
          </a:solidFill>
          <a:ln w="57150" cmpd="thinThick">
            <a:solidFill>
              <a:schemeClr val="bg2"/>
            </a:solidFill>
            <a:round/>
            <a:headEnd/>
            <a:tailEnd/>
          </a:ln>
          <a:effectLst>
            <a:prstShdw prst="shdw13" dist="53882" dir="13500000">
              <a:schemeClr val="bg2">
                <a:alpha val="74998"/>
              </a:schemeClr>
            </a:prstShdw>
          </a:effectLst>
        </p:spPr>
        <p:txBody>
          <a:bodyPr/>
          <a:lstStyle/>
          <a:p>
            <a:pPr indent="187325"/>
            <a:endParaRPr lang="zh-CN" altLang="en-US"/>
          </a:p>
        </p:txBody>
      </p:sp>
      <p:pic>
        <p:nvPicPr>
          <p:cNvPr id="256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6400800"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Box 4"/>
          <p:cNvSpPr txBox="1">
            <a:spLocks noChangeArrowheads="1"/>
          </p:cNvSpPr>
          <p:nvPr/>
        </p:nvSpPr>
        <p:spPr bwMode="auto">
          <a:xfrm>
            <a:off x="2555776" y="749201"/>
            <a:ext cx="535781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zh-CN" altLang="en-US" dirty="0">
                <a:solidFill>
                  <a:srgbClr val="FF0000"/>
                </a:solidFill>
              </a:rPr>
              <a:t>真值情况特别要注意！</a:t>
            </a:r>
          </a:p>
        </p:txBody>
      </p:sp>
      <p:sp>
        <p:nvSpPr>
          <p:cNvPr id="8" name="Rectangle 2"/>
          <p:cNvSpPr>
            <a:spLocks noGrp="1" noChangeArrowheads="1"/>
          </p:cNvSpPr>
          <p:nvPr>
            <p:ph type="title"/>
          </p:nvPr>
        </p:nvSpPr>
        <p:spPr>
          <a:xfrm>
            <a:off x="755576"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a:t>
            </a:r>
            <a:r>
              <a:rPr lang="en-US" altLang="zh-CN" sz="2800" dirty="0" smtClean="0">
                <a:solidFill>
                  <a:srgbClr val="2D2DB9"/>
                </a:solidFill>
                <a:effectLst>
                  <a:outerShdw blurRad="38100" dist="38100" dir="2700000" algn="tl">
                    <a:srgbClr val="DDDDDD"/>
                  </a:outerShdw>
                </a:effectLst>
                <a:latin typeface="Arial Black" charset="0"/>
                <a:ea typeface="宋体" charset="0"/>
              </a:rPr>
              <a:t>5</a:t>
            </a:r>
            <a:endParaRPr lang="en-US" altLang="zh-CN" sz="2800" dirty="0">
              <a:solidFill>
                <a:srgbClr val="2D2DB9"/>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1133326265"/>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txBox="1">
            <a:spLocks noChangeArrowheads="1"/>
          </p:cNvSpPr>
          <p:nvPr/>
        </p:nvSpPr>
        <p:spPr bwMode="auto">
          <a:xfrm>
            <a:off x="539552" y="1844824"/>
            <a:ext cx="82153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sz="3200" dirty="0" err="1">
                <a:solidFill>
                  <a:srgbClr val="FF0000"/>
                </a:solidFill>
                <a:latin typeface="华文中宋"/>
                <a:ea typeface="华文中宋"/>
                <a:cs typeface="华文中宋"/>
              </a:rPr>
              <a:t>p→q</a:t>
            </a:r>
            <a:r>
              <a:rPr lang="zh-CN" altLang="en-US" sz="3200" dirty="0">
                <a:solidFill>
                  <a:srgbClr val="FF0000"/>
                </a:solidFill>
                <a:latin typeface="华文中宋"/>
                <a:ea typeface="华文中宋"/>
                <a:cs typeface="华文中宋"/>
              </a:rPr>
              <a:t>逻辑关系</a:t>
            </a:r>
            <a:r>
              <a:rPr lang="zh-CN" altLang="en-US" sz="3200" dirty="0" smtClean="0">
                <a:solidFill>
                  <a:srgbClr val="FF0000"/>
                </a:solidFill>
                <a:latin typeface="华文中宋"/>
                <a:ea typeface="华文中宋"/>
                <a:cs typeface="华文中宋"/>
              </a:rPr>
              <a:t>：</a:t>
            </a:r>
            <a:r>
              <a:rPr lang="en-US" altLang="zh-CN" sz="3200" dirty="0" smtClean="0">
                <a:solidFill>
                  <a:srgbClr val="FF0000"/>
                </a:solidFill>
                <a:latin typeface="华文中宋"/>
                <a:ea typeface="华文中宋"/>
                <a:cs typeface="华文中宋"/>
              </a:rPr>
              <a:t>p</a:t>
            </a:r>
            <a:r>
              <a:rPr lang="zh-CN" altLang="en-US" sz="3200" dirty="0" smtClean="0">
                <a:solidFill>
                  <a:srgbClr val="FF0000"/>
                </a:solidFill>
                <a:latin typeface="华文中宋"/>
                <a:ea typeface="华文中宋"/>
                <a:cs typeface="华文中宋"/>
              </a:rPr>
              <a:t>为</a:t>
            </a:r>
            <a:r>
              <a:rPr lang="en-US" altLang="zh-CN" sz="3200" dirty="0" smtClean="0">
                <a:solidFill>
                  <a:srgbClr val="FF0000"/>
                </a:solidFill>
                <a:latin typeface="华文中宋"/>
                <a:ea typeface="华文中宋"/>
                <a:cs typeface="华文中宋"/>
              </a:rPr>
              <a:t>q</a:t>
            </a:r>
            <a:r>
              <a:rPr lang="zh-CN" altLang="en-US" sz="3200" dirty="0" smtClean="0">
                <a:solidFill>
                  <a:srgbClr val="FF0000"/>
                </a:solidFill>
                <a:latin typeface="华文中宋"/>
                <a:ea typeface="华文中宋"/>
                <a:cs typeface="华文中宋"/>
              </a:rPr>
              <a:t>的充分条件；</a:t>
            </a:r>
            <a:r>
              <a:rPr lang="en-US" altLang="zh-CN" sz="3200" dirty="0" smtClean="0">
                <a:solidFill>
                  <a:srgbClr val="FF0000"/>
                </a:solidFill>
                <a:latin typeface="华文中宋"/>
                <a:ea typeface="华文中宋"/>
                <a:cs typeface="华文中宋"/>
              </a:rPr>
              <a:t>q</a:t>
            </a:r>
            <a:r>
              <a:rPr lang="zh-CN" altLang="en-US" sz="3200" dirty="0">
                <a:solidFill>
                  <a:srgbClr val="FF0000"/>
                </a:solidFill>
                <a:latin typeface="华文中宋"/>
                <a:ea typeface="华文中宋"/>
                <a:cs typeface="华文中宋"/>
              </a:rPr>
              <a:t>为</a:t>
            </a:r>
            <a:r>
              <a:rPr lang="en-US" altLang="zh-CN" sz="3200" dirty="0">
                <a:solidFill>
                  <a:srgbClr val="FF0000"/>
                </a:solidFill>
                <a:latin typeface="华文中宋"/>
                <a:ea typeface="华文中宋"/>
                <a:cs typeface="华文中宋"/>
              </a:rPr>
              <a:t>p</a:t>
            </a:r>
            <a:r>
              <a:rPr lang="zh-CN" altLang="en-US" sz="3200" dirty="0">
                <a:solidFill>
                  <a:srgbClr val="FF0000"/>
                </a:solidFill>
                <a:latin typeface="华文中宋"/>
                <a:ea typeface="华文中宋"/>
                <a:cs typeface="华文中宋"/>
              </a:rPr>
              <a:t>的必要条件。（不管用什么样的自然语言来描述）</a:t>
            </a:r>
          </a:p>
        </p:txBody>
      </p:sp>
      <p:sp>
        <p:nvSpPr>
          <p:cNvPr id="4" name="TextBox 7"/>
          <p:cNvSpPr txBox="1">
            <a:spLocks noChangeArrowheads="1"/>
          </p:cNvSpPr>
          <p:nvPr/>
        </p:nvSpPr>
        <p:spPr bwMode="auto">
          <a:xfrm>
            <a:off x="683568" y="3645024"/>
            <a:ext cx="82153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sz="3200" dirty="0" err="1">
                <a:solidFill>
                  <a:srgbClr val="FF0000"/>
                </a:solidFill>
                <a:latin typeface="华文中宋"/>
                <a:ea typeface="华文中宋"/>
                <a:cs typeface="华文中宋"/>
              </a:rPr>
              <a:t>p→</a:t>
            </a:r>
            <a:r>
              <a:rPr lang="en-US" altLang="zh-CN" sz="3200" dirty="0" err="1" smtClean="0">
                <a:solidFill>
                  <a:srgbClr val="FF0000"/>
                </a:solidFill>
                <a:latin typeface="华文中宋"/>
                <a:ea typeface="华文中宋"/>
                <a:cs typeface="华文中宋"/>
              </a:rPr>
              <a:t>q</a:t>
            </a:r>
            <a:r>
              <a:rPr lang="zh-CN" altLang="en-US" sz="3200" dirty="0" smtClean="0">
                <a:solidFill>
                  <a:srgbClr val="FF0000"/>
                </a:solidFill>
                <a:latin typeface="华文中宋"/>
                <a:ea typeface="华文中宋"/>
                <a:cs typeface="华文中宋"/>
              </a:rPr>
              <a:t>和</a:t>
            </a:r>
            <a:r>
              <a:rPr lang="en-US" altLang="zh-CN" sz="3200" dirty="0" smtClean="0">
                <a:solidFill>
                  <a:srgbClr val="FF0000"/>
                </a:solidFill>
              </a:rPr>
              <a:t>¬</a:t>
            </a:r>
            <a:r>
              <a:rPr lang="en-US" altLang="zh-CN" sz="3200" dirty="0">
                <a:solidFill>
                  <a:srgbClr val="FF0000"/>
                </a:solidFill>
                <a:latin typeface="华文中宋"/>
                <a:ea typeface="华文中宋"/>
                <a:cs typeface="华文中宋"/>
              </a:rPr>
              <a:t>q</a:t>
            </a:r>
            <a:r>
              <a:rPr lang="en-US" altLang="zh-CN" sz="3200" dirty="0" smtClean="0">
                <a:solidFill>
                  <a:srgbClr val="FF0000"/>
                </a:solidFill>
                <a:latin typeface="华文中宋"/>
                <a:ea typeface="华文中宋"/>
                <a:cs typeface="华文中宋"/>
              </a:rPr>
              <a:t>→</a:t>
            </a:r>
            <a:r>
              <a:rPr lang="en-US" altLang="zh-CN" sz="3200" dirty="0" smtClean="0">
                <a:solidFill>
                  <a:srgbClr val="FF0000"/>
                </a:solidFill>
              </a:rPr>
              <a:t>¬p</a:t>
            </a:r>
            <a:r>
              <a:rPr lang="zh-CN" altLang="en-US" sz="3200" dirty="0" smtClean="0">
                <a:solidFill>
                  <a:srgbClr val="FF0000"/>
                </a:solidFill>
              </a:rPr>
              <a:t>是等价的，即他们表示同一个意思</a:t>
            </a:r>
            <a:endParaRPr lang="zh-CN" altLang="en-US" sz="3200" dirty="0">
              <a:solidFill>
                <a:srgbClr val="FF0000"/>
              </a:solidFill>
              <a:latin typeface="华文中宋"/>
              <a:ea typeface="华文中宋"/>
              <a:cs typeface="华文中宋"/>
            </a:endParaRPr>
          </a:p>
        </p:txBody>
      </p:sp>
    </p:spTree>
    <p:extLst>
      <p:ext uri="{BB962C8B-B14F-4D97-AF65-F5344CB8AC3E}">
        <p14:creationId xmlns:p14="http://schemas.microsoft.com/office/powerpoint/2010/main" val="307254683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type="body" idx="1"/>
          </p:nvPr>
        </p:nvSpPr>
        <p:spPr>
          <a:xfrm>
            <a:off x="683568" y="1268760"/>
            <a:ext cx="8269288" cy="2590800"/>
          </a:xfrm>
        </p:spPr>
        <p:txBody>
          <a:bodyPr/>
          <a:lstStyle/>
          <a:p>
            <a:pPr marL="0" indent="292100" eaLnBrk="1" hangingPunct="1">
              <a:lnSpc>
                <a:spcPct val="160000"/>
              </a:lnSpc>
              <a:buFont typeface="Wingdings" charset="0"/>
              <a:buNone/>
            </a:pPr>
            <a:r>
              <a:rPr lang="en-US" altLang="zh-CN" sz="2000" dirty="0">
                <a:latin typeface="华文中宋"/>
                <a:ea typeface="华文中宋"/>
                <a:cs typeface="华文中宋"/>
              </a:rPr>
              <a:t>“</a:t>
            </a:r>
            <a:r>
              <a:rPr lang="zh-CN" altLang="en-US" sz="2000" dirty="0">
                <a:latin typeface="华文中宋"/>
                <a:ea typeface="华文中宋"/>
                <a:cs typeface="华文中宋"/>
              </a:rPr>
              <a:t>你可以上校园网，仅当你是计算机专业的学生或者你非新生”</a:t>
            </a:r>
          </a:p>
          <a:p>
            <a:pPr marL="0" indent="292100" eaLnBrk="1" hangingPunct="1">
              <a:lnSpc>
                <a:spcPct val="160000"/>
              </a:lnSpc>
              <a:buFont typeface="Wingdings" charset="0"/>
              <a:buNone/>
            </a:pPr>
            <a:r>
              <a:rPr lang="en-US" altLang="zh-CN" sz="2000" dirty="0">
                <a:latin typeface="华文中宋"/>
                <a:ea typeface="华文中宋"/>
                <a:cs typeface="华文中宋"/>
              </a:rPr>
              <a:t>a</a:t>
            </a:r>
            <a:r>
              <a:rPr lang="zh-CN" altLang="en-US" sz="2000" dirty="0">
                <a:latin typeface="华文中宋"/>
                <a:ea typeface="华文中宋"/>
                <a:cs typeface="华文中宋"/>
              </a:rPr>
              <a:t>：你可以上校园网</a:t>
            </a:r>
          </a:p>
          <a:p>
            <a:pPr marL="0" indent="292100" eaLnBrk="1" hangingPunct="1">
              <a:lnSpc>
                <a:spcPct val="160000"/>
              </a:lnSpc>
              <a:buFont typeface="Wingdings" charset="0"/>
              <a:buNone/>
            </a:pPr>
            <a:r>
              <a:rPr lang="en-US" altLang="zh-CN" sz="2000" dirty="0">
                <a:latin typeface="华文中宋"/>
                <a:ea typeface="华文中宋"/>
                <a:cs typeface="华文中宋"/>
              </a:rPr>
              <a:t>c</a:t>
            </a:r>
            <a:r>
              <a:rPr lang="zh-CN" altLang="en-US" sz="2000" dirty="0">
                <a:latin typeface="华文中宋"/>
                <a:ea typeface="华文中宋"/>
                <a:cs typeface="华文中宋"/>
              </a:rPr>
              <a:t>：你是计算机专业的学生；</a:t>
            </a:r>
          </a:p>
          <a:p>
            <a:pPr marL="0" indent="292100" eaLnBrk="1" hangingPunct="1">
              <a:lnSpc>
                <a:spcPct val="160000"/>
              </a:lnSpc>
              <a:buFont typeface="Wingdings" charset="0"/>
              <a:buNone/>
            </a:pPr>
            <a:r>
              <a:rPr lang="en-US" altLang="zh-CN" sz="2000" dirty="0">
                <a:latin typeface="华文中宋"/>
                <a:ea typeface="华文中宋"/>
                <a:cs typeface="华文中宋"/>
              </a:rPr>
              <a:t>f</a:t>
            </a:r>
            <a:r>
              <a:rPr lang="zh-CN" altLang="en-US" sz="2000" dirty="0">
                <a:latin typeface="华文中宋"/>
                <a:ea typeface="华文中宋"/>
                <a:cs typeface="华文中宋"/>
              </a:rPr>
              <a:t>：你是新生</a:t>
            </a:r>
          </a:p>
        </p:txBody>
      </p:sp>
      <p:grpSp>
        <p:nvGrpSpPr>
          <p:cNvPr id="2" name="Group 6"/>
          <p:cNvGrpSpPr>
            <a:grpSpLocks/>
          </p:cNvGrpSpPr>
          <p:nvPr/>
        </p:nvGrpSpPr>
        <p:grpSpPr bwMode="auto">
          <a:xfrm>
            <a:off x="2915816" y="3861048"/>
            <a:ext cx="3124200" cy="1101725"/>
            <a:chOff x="1584" y="2976"/>
            <a:chExt cx="1968" cy="694"/>
          </a:xfrm>
        </p:grpSpPr>
        <p:sp>
          <p:nvSpPr>
            <p:cNvPr id="3079" name="Text Box 4"/>
            <p:cNvSpPr txBox="1">
              <a:spLocks noChangeArrowheads="1"/>
            </p:cNvSpPr>
            <p:nvPr/>
          </p:nvSpPr>
          <p:spPr bwMode="auto">
            <a:xfrm>
              <a:off x="1584" y="2976"/>
              <a:ext cx="1968" cy="694"/>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40000"/>
                </a:lnSpc>
              </a:pPr>
              <a:r>
                <a:rPr lang="en-US" altLang="zh-CN" dirty="0">
                  <a:solidFill>
                    <a:srgbClr val="FF0000"/>
                  </a:solidFill>
                </a:rPr>
                <a:t>Solution:</a:t>
              </a:r>
            </a:p>
            <a:p>
              <a:pPr eaLnBrk="1" hangingPunct="1">
                <a:lnSpc>
                  <a:spcPct val="140000"/>
                </a:lnSpc>
              </a:pPr>
              <a:r>
                <a:rPr lang="en-US" altLang="zh-CN" dirty="0">
                  <a:solidFill>
                    <a:srgbClr val="FF0000"/>
                  </a:solidFill>
                </a:rPr>
                <a:t> a → (c∨      f  ). </a:t>
              </a:r>
              <a:endParaRPr lang="en-US" altLang="zh-CN" b="0" dirty="0">
                <a:solidFill>
                  <a:srgbClr val="FF0000"/>
                </a:solidFill>
                <a:latin typeface="Tahoma" charset="0"/>
              </a:endParaRPr>
            </a:p>
          </p:txBody>
        </p:sp>
        <p:graphicFrame>
          <p:nvGraphicFramePr>
            <p:cNvPr id="3074" name="Object 5"/>
            <p:cNvGraphicFramePr>
              <a:graphicFrameLocks noChangeAspect="1"/>
            </p:cNvGraphicFramePr>
            <p:nvPr/>
          </p:nvGraphicFramePr>
          <p:xfrm>
            <a:off x="2448" y="3483"/>
            <a:ext cx="240" cy="165"/>
          </p:xfrm>
          <a:graphic>
            <a:graphicData uri="http://schemas.openxmlformats.org/presentationml/2006/ole">
              <mc:AlternateContent xmlns:mc="http://schemas.openxmlformats.org/markup-compatibility/2006">
                <mc:Choice xmlns:v="urn:schemas-microsoft-com:vml" Requires="v">
                  <p:oleObj spid="_x0000_s28740" name="公式" r:id="rId4" imgW="152268" imgH="101512" progId="Equation.3">
                    <p:embed/>
                  </p:oleObj>
                </mc:Choice>
                <mc:Fallback>
                  <p:oleObj name="公式" r:id="rId4" imgW="152268" imgH="1015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3483"/>
                          <a:ext cx="24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79" name="Text Box 7"/>
          <p:cNvSpPr txBox="1">
            <a:spLocks noChangeArrowheads="1"/>
          </p:cNvSpPr>
          <p:nvPr/>
        </p:nvSpPr>
        <p:spPr bwMode="auto">
          <a:xfrm>
            <a:off x="1403350" y="5300663"/>
            <a:ext cx="64817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b="0" dirty="0">
                <a:solidFill>
                  <a:srgbClr val="FF0000"/>
                </a:solidFill>
                <a:latin typeface="Tahoma" charset="0"/>
              </a:rPr>
              <a:t>一定要注意前件和后件，也就是条件和结论，根据逻辑关系（</a:t>
            </a:r>
            <a:r>
              <a:rPr lang="en-US" altLang="zh-CN" b="0" dirty="0">
                <a:solidFill>
                  <a:srgbClr val="FF0000"/>
                </a:solidFill>
                <a:latin typeface="Tahoma" charset="0"/>
              </a:rPr>
              <a:t>q</a:t>
            </a:r>
            <a:r>
              <a:rPr lang="zh-CN" altLang="en-US" b="0" dirty="0">
                <a:solidFill>
                  <a:srgbClr val="FF0000"/>
                </a:solidFill>
                <a:latin typeface="Tahoma" charset="0"/>
              </a:rPr>
              <a:t>是</a:t>
            </a:r>
            <a:r>
              <a:rPr lang="en-US" altLang="zh-CN" b="0" dirty="0">
                <a:solidFill>
                  <a:srgbClr val="FF0000"/>
                </a:solidFill>
                <a:latin typeface="Tahoma" charset="0"/>
              </a:rPr>
              <a:t>p</a:t>
            </a:r>
            <a:r>
              <a:rPr lang="zh-CN" altLang="en-US" b="0" dirty="0">
                <a:solidFill>
                  <a:srgbClr val="FF0000"/>
                </a:solidFill>
                <a:latin typeface="Tahoma" charset="0"/>
              </a:rPr>
              <a:t>的必要条件来确定）。</a:t>
            </a:r>
          </a:p>
        </p:txBody>
      </p:sp>
      <p:sp>
        <p:nvSpPr>
          <p:cNvPr id="8"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7</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92744275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679"/>
                                        </p:tgtEl>
                                        <p:attrNameLst>
                                          <p:attrName>style.visibility</p:attrName>
                                        </p:attrNameLst>
                                      </p:cBhvr>
                                      <p:to>
                                        <p:strVal val="visible"/>
                                      </p:to>
                                    </p:set>
                                    <p:animEffect transition="in" filter="wipe(left)">
                                      <p:cBhvr>
                                        <p:cTn id="13"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548680"/>
            <a:ext cx="8208912" cy="1200328"/>
          </a:xfrm>
          <a:prstGeom prst="rect">
            <a:avLst/>
          </a:prstGeom>
        </p:spPr>
        <p:txBody>
          <a:bodyPr wrap="square">
            <a:spAutoFit/>
          </a:bodyPr>
          <a:lstStyle/>
          <a:p>
            <a:r>
              <a:rPr lang="en-US" altLang="zh-CN" dirty="0" smtClean="0"/>
              <a:t>        </a:t>
            </a:r>
            <a:r>
              <a:rPr lang="zh-CN" altLang="en-US" dirty="0" smtClean="0"/>
              <a:t>随着信息时代的</a:t>
            </a:r>
            <a:r>
              <a:rPr lang="zh-CN" altLang="en-US" dirty="0"/>
              <a:t>到来，工业革命时代以微积分为代表的连续数学占主流的地位已经发生了变化，离散数学的重要性逐渐被人们认识。</a:t>
            </a:r>
          </a:p>
        </p:txBody>
      </p:sp>
      <p:sp>
        <p:nvSpPr>
          <p:cNvPr id="4" name="矩形 3"/>
          <p:cNvSpPr/>
          <p:nvPr/>
        </p:nvSpPr>
        <p:spPr>
          <a:xfrm>
            <a:off x="611560" y="1905506"/>
            <a:ext cx="8136904" cy="1569660"/>
          </a:xfrm>
          <a:prstGeom prst="rect">
            <a:avLst/>
          </a:prstGeom>
        </p:spPr>
        <p:txBody>
          <a:bodyPr wrap="square">
            <a:spAutoFit/>
          </a:bodyPr>
          <a:lstStyle/>
          <a:p>
            <a:r>
              <a:rPr lang="en-US" altLang="zh-CN" dirty="0" smtClean="0"/>
              <a:t>        </a:t>
            </a:r>
            <a:r>
              <a:rPr lang="zh-CN" altLang="en-US" dirty="0" smtClean="0"/>
              <a:t>离散数学课程所传授</a:t>
            </a:r>
            <a:r>
              <a:rPr lang="zh-CN" altLang="en-US" dirty="0"/>
              <a:t>的思想和方法，广泛地体现在计算机科学技术及相关专业的诸领域，从科学计算到信息处理，从理论计算机科学到计算机应用技术，从计算机软件到计算机硬件，从人工智能到认知系统，无不与离散数学密切相关。</a:t>
            </a:r>
          </a:p>
        </p:txBody>
      </p:sp>
      <p:sp>
        <p:nvSpPr>
          <p:cNvPr id="5" name="矩形 4"/>
          <p:cNvSpPr/>
          <p:nvPr/>
        </p:nvSpPr>
        <p:spPr>
          <a:xfrm>
            <a:off x="611560" y="3789040"/>
            <a:ext cx="8136904" cy="2308324"/>
          </a:xfrm>
          <a:prstGeom prst="rect">
            <a:avLst/>
          </a:prstGeom>
        </p:spPr>
        <p:txBody>
          <a:bodyPr wrap="square">
            <a:spAutoFit/>
          </a:bodyPr>
          <a:lstStyle/>
          <a:p>
            <a:r>
              <a:rPr lang="en-US" altLang="zh-CN" dirty="0" smtClean="0"/>
              <a:t>        </a:t>
            </a:r>
            <a:r>
              <a:rPr lang="zh-CN" altLang="en-US" dirty="0" smtClean="0"/>
              <a:t>由于数字电子计算机是一个离散结构</a:t>
            </a:r>
            <a:r>
              <a:rPr lang="zh-CN" altLang="en-US" dirty="0"/>
              <a:t>，它只能处理离散的或离散化了的数量关系， 因此，无论计算机科学本身，还是与计算机科学及其应用密切相关的现代科学研究领域，都面临着如何对离散结构建立相应的数学模型；又如何将已用连续数量关系建立起来的数学模型离散化，从而可由计算机加以处理。</a:t>
            </a:r>
          </a:p>
        </p:txBody>
      </p:sp>
    </p:spTree>
    <p:extLst>
      <p:ext uri="{BB962C8B-B14F-4D97-AF65-F5344CB8AC3E}">
        <p14:creationId xmlns:p14="http://schemas.microsoft.com/office/powerpoint/2010/main" val="19541176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Grp="1" noChangeArrowheads="1"/>
          </p:cNvSpPr>
          <p:nvPr>
            <p:ph type="body" idx="1"/>
          </p:nvPr>
        </p:nvSpPr>
        <p:spPr>
          <a:xfrm>
            <a:off x="685800" y="1558280"/>
            <a:ext cx="8269288" cy="2590800"/>
          </a:xfrm>
        </p:spPr>
        <p:txBody>
          <a:bodyPr/>
          <a:lstStyle/>
          <a:p>
            <a:pPr marL="0" indent="292100" eaLnBrk="1" hangingPunct="1">
              <a:lnSpc>
                <a:spcPct val="150000"/>
              </a:lnSpc>
              <a:buFont typeface="Wingdings" charset="0"/>
              <a:buNone/>
            </a:pPr>
            <a:r>
              <a:rPr lang="en-US" altLang="zh-CN" sz="2000" dirty="0">
                <a:latin typeface="Times New Roman" charset="0"/>
                <a:ea typeface="宋体" charset="0"/>
              </a:rPr>
              <a:t>“</a:t>
            </a:r>
            <a:r>
              <a:rPr lang="zh-CN" altLang="en-US" sz="2000" dirty="0">
                <a:latin typeface="Times New Roman" charset="0"/>
                <a:ea typeface="宋体" charset="0"/>
              </a:rPr>
              <a:t>如果你身高小于</a:t>
            </a:r>
            <a:r>
              <a:rPr lang="en-US" altLang="zh-CN" sz="2000" dirty="0">
                <a:latin typeface="Times New Roman" charset="0"/>
                <a:ea typeface="宋体" charset="0"/>
              </a:rPr>
              <a:t>1.5</a:t>
            </a:r>
            <a:r>
              <a:rPr lang="zh-CN" altLang="en-US" sz="2000" dirty="0">
                <a:latin typeface="Times New Roman" charset="0"/>
                <a:ea typeface="宋体" charset="0"/>
              </a:rPr>
              <a:t>米</a:t>
            </a:r>
            <a:r>
              <a:rPr lang="en-US" altLang="zh-CN" sz="2000" dirty="0">
                <a:latin typeface="Times New Roman" charset="0"/>
                <a:ea typeface="宋体" charset="0"/>
              </a:rPr>
              <a:t>,</a:t>
            </a:r>
            <a:r>
              <a:rPr lang="zh-CN" altLang="en-US" sz="2000" dirty="0">
                <a:latin typeface="Times New Roman" charset="0"/>
                <a:ea typeface="宋体" charset="0"/>
              </a:rPr>
              <a:t>你不能坐过山车，除非你超过</a:t>
            </a:r>
            <a:r>
              <a:rPr lang="en-US" altLang="zh-CN" sz="2000" dirty="0">
                <a:latin typeface="Times New Roman" charset="0"/>
                <a:ea typeface="宋体" charset="0"/>
              </a:rPr>
              <a:t>16</a:t>
            </a:r>
            <a:r>
              <a:rPr lang="zh-CN" altLang="en-US" sz="2000" dirty="0">
                <a:latin typeface="Times New Roman" charset="0"/>
                <a:ea typeface="宋体" charset="0"/>
              </a:rPr>
              <a:t>岁</a:t>
            </a:r>
            <a:r>
              <a:rPr lang="en-US" altLang="zh-CN" sz="2000" dirty="0">
                <a:latin typeface="Times New Roman" charset="0"/>
                <a:ea typeface="宋体" charset="0"/>
              </a:rPr>
              <a:t>.“</a:t>
            </a:r>
          </a:p>
          <a:p>
            <a:pPr marL="0" indent="292100" eaLnBrk="1" hangingPunct="1">
              <a:lnSpc>
                <a:spcPct val="150000"/>
              </a:lnSpc>
              <a:buFont typeface="Wingdings" charset="0"/>
              <a:buNone/>
            </a:pPr>
            <a:r>
              <a:rPr lang="en-US" altLang="zh-CN" sz="2000" dirty="0">
                <a:latin typeface="Times New Roman" charset="0"/>
                <a:ea typeface="宋体" charset="0"/>
              </a:rPr>
              <a:t>r</a:t>
            </a:r>
            <a:r>
              <a:rPr lang="zh-CN" altLang="en-US" sz="2000" dirty="0">
                <a:latin typeface="Times New Roman" charset="0"/>
                <a:ea typeface="宋体" charset="0"/>
              </a:rPr>
              <a:t>：你身高小于</a:t>
            </a:r>
            <a:r>
              <a:rPr lang="en-US" altLang="zh-CN" sz="2000" dirty="0" smtClean="0">
                <a:latin typeface="Times New Roman" charset="0"/>
                <a:ea typeface="宋体" charset="0"/>
              </a:rPr>
              <a:t>1</a:t>
            </a:r>
            <a:r>
              <a:rPr lang="zh-CN" altLang="en-US" sz="2000" dirty="0">
                <a:latin typeface="Times New Roman" charset="0"/>
                <a:ea typeface="宋体" charset="0"/>
              </a:rPr>
              <a:t>.</a:t>
            </a:r>
            <a:r>
              <a:rPr lang="en-US" altLang="zh-CN" sz="2000" dirty="0" smtClean="0">
                <a:latin typeface="Times New Roman" charset="0"/>
                <a:ea typeface="宋体" charset="0"/>
              </a:rPr>
              <a:t>5</a:t>
            </a:r>
            <a:r>
              <a:rPr lang="zh-CN" altLang="en-US" sz="2000" dirty="0">
                <a:latin typeface="Times New Roman" charset="0"/>
                <a:ea typeface="宋体" charset="0"/>
              </a:rPr>
              <a:t>米</a:t>
            </a:r>
          </a:p>
          <a:p>
            <a:pPr marL="0" indent="292100" eaLnBrk="1" hangingPunct="1">
              <a:lnSpc>
                <a:spcPct val="150000"/>
              </a:lnSpc>
              <a:buFont typeface="Wingdings" charset="0"/>
              <a:buNone/>
            </a:pPr>
            <a:r>
              <a:rPr lang="en-US" altLang="zh-CN" sz="2000" dirty="0">
                <a:latin typeface="Times New Roman" charset="0"/>
                <a:ea typeface="宋体" charset="0"/>
              </a:rPr>
              <a:t>s:</a:t>
            </a:r>
            <a:r>
              <a:rPr lang="zh-CN" altLang="en-US" sz="2000" dirty="0">
                <a:latin typeface="Times New Roman" charset="0"/>
                <a:ea typeface="宋体" charset="0"/>
              </a:rPr>
              <a:t>你可以坐过山车</a:t>
            </a:r>
          </a:p>
          <a:p>
            <a:pPr marL="0" indent="292100" eaLnBrk="1" hangingPunct="1">
              <a:lnSpc>
                <a:spcPct val="150000"/>
              </a:lnSpc>
              <a:buFont typeface="Wingdings" charset="0"/>
              <a:buNone/>
            </a:pPr>
            <a:r>
              <a:rPr lang="en-US" altLang="zh-CN" sz="2000" dirty="0">
                <a:latin typeface="Times New Roman" charset="0"/>
                <a:ea typeface="宋体" charset="0"/>
              </a:rPr>
              <a:t>q</a:t>
            </a:r>
            <a:r>
              <a:rPr lang="zh-CN" altLang="en-US" sz="2000" dirty="0">
                <a:latin typeface="Times New Roman" charset="0"/>
                <a:ea typeface="宋体" charset="0"/>
              </a:rPr>
              <a:t>：你超过</a:t>
            </a:r>
            <a:r>
              <a:rPr lang="en-US" altLang="zh-CN" sz="2000" dirty="0">
                <a:latin typeface="Times New Roman" charset="0"/>
                <a:ea typeface="宋体" charset="0"/>
              </a:rPr>
              <a:t>16</a:t>
            </a:r>
            <a:r>
              <a:rPr lang="zh-CN" altLang="en-US" sz="2000" dirty="0">
                <a:latin typeface="Times New Roman" charset="0"/>
                <a:ea typeface="宋体" charset="0"/>
              </a:rPr>
              <a:t>岁</a:t>
            </a:r>
          </a:p>
        </p:txBody>
      </p:sp>
      <p:sp>
        <p:nvSpPr>
          <p:cNvPr id="4104" name="Text Box 6"/>
          <p:cNvSpPr txBox="1">
            <a:spLocks noChangeArrowheads="1"/>
          </p:cNvSpPr>
          <p:nvPr/>
        </p:nvSpPr>
        <p:spPr bwMode="auto">
          <a:xfrm>
            <a:off x="2209800" y="4267202"/>
            <a:ext cx="3581400" cy="1033463"/>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Solution:</a:t>
            </a:r>
          </a:p>
          <a:p>
            <a:pPr eaLnBrk="1" hangingPunct="1">
              <a:lnSpc>
                <a:spcPct val="130000"/>
              </a:lnSpc>
            </a:pPr>
            <a:r>
              <a:rPr lang="en-US" altLang="zh-CN" dirty="0">
                <a:solidFill>
                  <a:srgbClr val="FF0000"/>
                </a:solidFill>
              </a:rPr>
              <a:t> (r∧ </a:t>
            </a:r>
            <a:r>
              <a:rPr lang="en-US" altLang="zh-CN" dirty="0" smtClean="0">
                <a:solidFill>
                  <a:srgbClr val="FF0000"/>
                </a:solidFill>
              </a:rPr>
              <a:t> </a:t>
            </a:r>
            <a:r>
              <a:rPr lang="en-US" altLang="zh-CN" dirty="0">
                <a:solidFill>
                  <a:srgbClr val="FF0000"/>
                </a:solidFill>
              </a:rPr>
              <a:t>s) </a:t>
            </a:r>
            <a:r>
              <a:rPr lang="en-US" altLang="zh-CN" dirty="0" smtClean="0">
                <a:solidFill>
                  <a:srgbClr val="FF0000"/>
                </a:solidFill>
              </a:rPr>
              <a:t>→q</a:t>
            </a:r>
            <a:r>
              <a:rPr lang="en-US" altLang="zh-CN" dirty="0">
                <a:solidFill>
                  <a:srgbClr val="FF0000"/>
                </a:solidFill>
              </a:rPr>
              <a:t>.</a:t>
            </a:r>
            <a:endParaRPr lang="en-US" altLang="zh-CN" b="0" dirty="0">
              <a:solidFill>
                <a:srgbClr val="FF0000"/>
              </a:solidFill>
              <a:latin typeface="Tahoma" charset="0"/>
            </a:endParaRPr>
          </a:p>
        </p:txBody>
      </p:sp>
      <p:sp>
        <p:nvSpPr>
          <p:cNvPr id="9" name="Rectangle 2"/>
          <p:cNvSpPr txBox="1">
            <a:spLocks noChangeArrowheads="1"/>
          </p:cNvSpPr>
          <p:nvPr/>
        </p:nvSpPr>
        <p:spPr bwMode="auto">
          <a:xfrm>
            <a:off x="611560" y="836712"/>
            <a:ext cx="29718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2800" dirty="0" smtClean="0">
                <a:solidFill>
                  <a:schemeClr val="accent6"/>
                </a:solidFill>
                <a:effectLst>
                  <a:outerShdw blurRad="38100" dist="38100" dir="2700000" algn="tl">
                    <a:srgbClr val="DDDDDD"/>
                  </a:outerShdw>
                </a:effectLst>
                <a:latin typeface="Arial Black" charset="0"/>
                <a:ea typeface="宋体" charset="0"/>
              </a:rPr>
              <a:t>EXAMPLE 8</a:t>
            </a:r>
            <a:r>
              <a:rPr lang="en-US" altLang="zh-CN" sz="50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178765816"/>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83568" y="980728"/>
            <a:ext cx="7772400" cy="4114800"/>
          </a:xfrm>
        </p:spPr>
        <p:txBody>
          <a:bodyPr/>
          <a:lstStyle/>
          <a:p>
            <a:pPr marL="0" indent="187325" eaLnBrk="1" hangingPunct="1">
              <a:buFont typeface="Wingdings" charset="0"/>
              <a:buNone/>
            </a:pPr>
            <a:r>
              <a:rPr lang="zh-CN" altLang="en-US" dirty="0">
                <a:latin typeface="Times New Roman" charset="0"/>
                <a:ea typeface="宋体" charset="0"/>
              </a:rPr>
              <a:t>在蕴含联结词中，一定要分清条件和结论。</a:t>
            </a:r>
          </a:p>
          <a:p>
            <a:pPr marL="0" indent="187325" eaLnBrk="1" hangingPunct="1">
              <a:buFont typeface="Wingdings" charset="0"/>
              <a:buNone/>
            </a:pPr>
            <a:r>
              <a:rPr lang="zh-CN" altLang="en-US" dirty="0">
                <a:latin typeface="Times New Roman" charset="0"/>
                <a:ea typeface="宋体" charset="0"/>
              </a:rPr>
              <a:t>如果</a:t>
            </a:r>
            <a:r>
              <a:rPr lang="en-US" altLang="zh-CN" dirty="0">
                <a:latin typeface="Times New Roman" charset="0"/>
                <a:ea typeface="宋体" charset="0"/>
              </a:rPr>
              <a:t>p</a:t>
            </a:r>
            <a:r>
              <a:rPr lang="zh-CN" altLang="en-US" dirty="0">
                <a:latin typeface="Times New Roman" charset="0"/>
                <a:ea typeface="宋体" charset="0"/>
              </a:rPr>
              <a:t>，则</a:t>
            </a:r>
            <a:r>
              <a:rPr lang="en-US" altLang="zh-CN" dirty="0">
                <a:latin typeface="Times New Roman" charset="0"/>
                <a:ea typeface="宋体" charset="0"/>
              </a:rPr>
              <a:t>q</a:t>
            </a:r>
            <a:r>
              <a:rPr lang="zh-CN" altLang="en-US" dirty="0">
                <a:latin typeface="Times New Roman" charset="0"/>
                <a:ea typeface="宋体" charset="0"/>
              </a:rPr>
              <a:t>。</a:t>
            </a:r>
          </a:p>
          <a:p>
            <a:pPr marL="0" indent="187325" eaLnBrk="1" hangingPunct="1">
              <a:buFont typeface="Wingdings" charset="0"/>
              <a:buNone/>
            </a:pPr>
            <a:r>
              <a:rPr lang="zh-CN" altLang="en-US" dirty="0">
                <a:latin typeface="Times New Roman" charset="0"/>
                <a:ea typeface="宋体" charset="0"/>
              </a:rPr>
              <a:t>因为</a:t>
            </a:r>
            <a:r>
              <a:rPr lang="en-US" altLang="zh-CN" dirty="0">
                <a:latin typeface="Times New Roman" charset="0"/>
                <a:ea typeface="宋体" charset="0"/>
              </a:rPr>
              <a:t>p</a:t>
            </a:r>
            <a:r>
              <a:rPr lang="zh-CN" altLang="en-US" dirty="0">
                <a:latin typeface="Times New Roman" charset="0"/>
                <a:ea typeface="宋体" charset="0"/>
              </a:rPr>
              <a:t>，所以</a:t>
            </a:r>
            <a:r>
              <a:rPr lang="en-US" altLang="zh-CN" dirty="0">
                <a:latin typeface="Times New Roman" charset="0"/>
                <a:ea typeface="宋体" charset="0"/>
              </a:rPr>
              <a:t>q</a:t>
            </a:r>
            <a:r>
              <a:rPr lang="zh-CN" altLang="en-US" dirty="0">
                <a:latin typeface="Times New Roman" charset="0"/>
                <a:ea typeface="宋体" charset="0"/>
              </a:rPr>
              <a:t>。</a:t>
            </a:r>
          </a:p>
          <a:p>
            <a:pPr marL="0" indent="187325" eaLnBrk="1" hangingPunct="1">
              <a:buFont typeface="Wingdings" charset="0"/>
              <a:buNone/>
            </a:pPr>
            <a:r>
              <a:rPr lang="en-US" altLang="zh-CN" dirty="0">
                <a:latin typeface="Times New Roman" charset="0"/>
                <a:ea typeface="宋体" charset="0"/>
              </a:rPr>
              <a:t>P</a:t>
            </a:r>
            <a:r>
              <a:rPr lang="zh-CN" altLang="en-US" dirty="0">
                <a:latin typeface="Times New Roman" charset="0"/>
                <a:ea typeface="宋体" charset="0"/>
              </a:rPr>
              <a:t>仅当</a:t>
            </a:r>
            <a:r>
              <a:rPr lang="en-US" altLang="zh-CN" dirty="0">
                <a:latin typeface="Times New Roman" charset="0"/>
                <a:ea typeface="宋体" charset="0"/>
              </a:rPr>
              <a:t>q</a:t>
            </a:r>
            <a:r>
              <a:rPr lang="zh-CN" altLang="en-US" dirty="0">
                <a:latin typeface="Times New Roman" charset="0"/>
                <a:ea typeface="宋体" charset="0"/>
              </a:rPr>
              <a:t>。</a:t>
            </a:r>
          </a:p>
          <a:p>
            <a:pPr marL="0" indent="187325" eaLnBrk="1" hangingPunct="1">
              <a:buFont typeface="Wingdings" charset="0"/>
              <a:buNone/>
            </a:pPr>
            <a:r>
              <a:rPr lang="zh-CN" altLang="en-US" dirty="0">
                <a:latin typeface="Times New Roman" charset="0"/>
                <a:ea typeface="宋体" charset="0"/>
              </a:rPr>
              <a:t>只有</a:t>
            </a:r>
            <a:r>
              <a:rPr lang="en-US" altLang="zh-CN" dirty="0">
                <a:latin typeface="Times New Roman" charset="0"/>
                <a:ea typeface="宋体" charset="0"/>
              </a:rPr>
              <a:t>q</a:t>
            </a:r>
            <a:r>
              <a:rPr lang="zh-CN" altLang="en-US" dirty="0" smtClean="0">
                <a:latin typeface="Times New Roman" charset="0"/>
                <a:ea typeface="宋体" charset="0"/>
              </a:rPr>
              <a:t>才会</a:t>
            </a:r>
            <a:r>
              <a:rPr lang="en-US" altLang="zh-CN" dirty="0" smtClean="0">
                <a:latin typeface="Times New Roman" charset="0"/>
                <a:ea typeface="宋体" charset="0"/>
              </a:rPr>
              <a:t>p</a:t>
            </a:r>
            <a:r>
              <a:rPr lang="zh-CN" altLang="en-US" dirty="0">
                <a:latin typeface="Times New Roman" charset="0"/>
                <a:ea typeface="宋体" charset="0"/>
              </a:rPr>
              <a:t>。</a:t>
            </a:r>
          </a:p>
          <a:p>
            <a:pPr marL="0" indent="187325" eaLnBrk="1" hangingPunct="1">
              <a:buFont typeface="Wingdings" charset="0"/>
              <a:buNone/>
            </a:pPr>
            <a:r>
              <a:rPr lang="zh-CN" altLang="en-US" dirty="0">
                <a:latin typeface="Times New Roman" charset="0"/>
                <a:ea typeface="宋体" charset="0"/>
              </a:rPr>
              <a:t>除非</a:t>
            </a:r>
            <a:r>
              <a:rPr lang="en-US" altLang="zh-CN" dirty="0">
                <a:latin typeface="Times New Roman" charset="0"/>
                <a:ea typeface="宋体" charset="0"/>
              </a:rPr>
              <a:t>q</a:t>
            </a:r>
            <a:r>
              <a:rPr lang="zh-CN" altLang="en-US" dirty="0">
                <a:latin typeface="Times New Roman" charset="0"/>
                <a:ea typeface="宋体" charset="0"/>
              </a:rPr>
              <a:t>，</a:t>
            </a:r>
            <a:r>
              <a:rPr lang="zh-CN" altLang="en-US" dirty="0" smtClean="0">
                <a:latin typeface="Times New Roman" charset="0"/>
                <a:ea typeface="宋体" charset="0"/>
              </a:rPr>
              <a:t>才会</a:t>
            </a:r>
            <a:r>
              <a:rPr lang="en-US" altLang="zh-CN" dirty="0" smtClean="0">
                <a:latin typeface="Times New Roman" charset="0"/>
                <a:ea typeface="宋体" charset="0"/>
              </a:rPr>
              <a:t>p</a:t>
            </a:r>
            <a:r>
              <a:rPr lang="zh-CN" altLang="en-US" dirty="0">
                <a:latin typeface="Times New Roman" charset="0"/>
                <a:ea typeface="宋体" charset="0"/>
              </a:rPr>
              <a:t>。</a:t>
            </a:r>
          </a:p>
          <a:p>
            <a:pPr marL="0" indent="187325" eaLnBrk="1" hangingPunct="1">
              <a:buFont typeface="Wingdings" charset="0"/>
              <a:buNone/>
            </a:pPr>
            <a:r>
              <a:rPr lang="zh-CN" altLang="en-US" b="1" dirty="0">
                <a:solidFill>
                  <a:srgbClr val="FF0000"/>
                </a:solidFill>
                <a:latin typeface="Times New Roman" charset="0"/>
                <a:ea typeface="宋体" charset="0"/>
              </a:rPr>
              <a:t>都表示</a:t>
            </a:r>
            <a:r>
              <a:rPr lang="en-US" altLang="zh-CN" b="1" dirty="0">
                <a:solidFill>
                  <a:srgbClr val="FF0000"/>
                </a:solidFill>
                <a:latin typeface="Times New Roman" charset="0"/>
                <a:ea typeface="宋体" charset="0"/>
              </a:rPr>
              <a:t>p</a:t>
            </a:r>
            <a:r>
              <a:rPr lang="zh-CN" altLang="en-US" b="1" dirty="0">
                <a:solidFill>
                  <a:srgbClr val="FF0000"/>
                </a:solidFill>
                <a:latin typeface="Times New Roman" charset="0"/>
                <a:ea typeface="宋体" charset="0"/>
              </a:rPr>
              <a:t>为</a:t>
            </a:r>
            <a:r>
              <a:rPr lang="en-US" altLang="zh-CN" b="1" dirty="0">
                <a:solidFill>
                  <a:srgbClr val="FF0000"/>
                </a:solidFill>
                <a:latin typeface="Times New Roman" charset="0"/>
                <a:ea typeface="宋体" charset="0"/>
              </a:rPr>
              <a:t>q</a:t>
            </a:r>
            <a:r>
              <a:rPr lang="zh-CN" altLang="en-US" b="1" dirty="0">
                <a:solidFill>
                  <a:srgbClr val="FF0000"/>
                </a:solidFill>
                <a:latin typeface="Times New Roman" charset="0"/>
                <a:ea typeface="宋体" charset="0"/>
              </a:rPr>
              <a:t>的条件。</a:t>
            </a:r>
          </a:p>
        </p:txBody>
      </p:sp>
    </p:spTree>
    <p:extLst>
      <p:ext uri="{BB962C8B-B14F-4D97-AF65-F5344CB8AC3E}">
        <p14:creationId xmlns:p14="http://schemas.microsoft.com/office/powerpoint/2010/main" val="1074213337"/>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869160"/>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522952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43608" y="764704"/>
            <a:ext cx="6174432" cy="5262979"/>
          </a:xfrm>
          <a:prstGeom prst="rect">
            <a:avLst/>
          </a:prstGeom>
        </p:spPr>
        <p:txBody>
          <a:bodyPr wrap="square">
            <a:spAutoFit/>
          </a:bodyPr>
          <a:lstStyle/>
          <a:p>
            <a:r>
              <a:rPr lang="zh-CN" altLang="zh-CN" b="1" dirty="0">
                <a:solidFill>
                  <a:schemeClr val="accent2"/>
                </a:solidFill>
              </a:rPr>
              <a:t>例</a:t>
            </a:r>
            <a:r>
              <a:rPr lang="en-US" altLang="zh-CN" b="1" dirty="0">
                <a:solidFill>
                  <a:schemeClr val="accent2"/>
                </a:solidFill>
              </a:rPr>
              <a:t>8  </a:t>
            </a:r>
            <a:r>
              <a:rPr lang="zh-CN" altLang="zh-CN" b="1" dirty="0">
                <a:solidFill>
                  <a:schemeClr val="accent2"/>
                </a:solidFill>
              </a:rPr>
              <a:t>设</a:t>
            </a:r>
            <a:r>
              <a:rPr lang="en-US" altLang="zh-CN" b="1" i="1" dirty="0">
                <a:solidFill>
                  <a:schemeClr val="accent2"/>
                </a:solidFill>
              </a:rPr>
              <a:t>p</a:t>
            </a:r>
            <a:r>
              <a:rPr lang="zh-CN" altLang="zh-CN" b="1" dirty="0">
                <a:solidFill>
                  <a:schemeClr val="accent2"/>
                </a:solidFill>
              </a:rPr>
              <a:t>：天冷，</a:t>
            </a:r>
            <a:r>
              <a:rPr lang="en-US" altLang="zh-CN" b="1" i="1" dirty="0">
                <a:solidFill>
                  <a:schemeClr val="accent2"/>
                </a:solidFill>
              </a:rPr>
              <a:t>q</a:t>
            </a:r>
            <a:r>
              <a:rPr lang="zh-CN" altLang="zh-CN" b="1" dirty="0">
                <a:solidFill>
                  <a:schemeClr val="accent2"/>
                </a:solidFill>
              </a:rPr>
              <a:t>：小王穿羽绒服，将下列命题符号化</a:t>
            </a:r>
          </a:p>
          <a:p>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）只要天冷，小王就穿羽绒服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）因为天冷，所以小王穿羽绒服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）若小王不穿羽绒服，则天不冷</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）只有天冷，小王才会穿羽绒服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）除非天冷，小王才会穿羽绒服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6</a:t>
            </a:r>
            <a:r>
              <a:rPr lang="zh-CN" altLang="zh-CN" b="1" dirty="0">
                <a:solidFill>
                  <a:schemeClr val="accent2"/>
                </a:solidFill>
              </a:rPr>
              <a:t>）如果天不冷，则小王不穿羽绒服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7</a:t>
            </a:r>
            <a:r>
              <a:rPr lang="zh-CN" altLang="zh-CN" b="1" dirty="0">
                <a:solidFill>
                  <a:schemeClr val="accent2"/>
                </a:solidFill>
              </a:rPr>
              <a:t>）小王穿羽绒服仅当天冷的时候</a:t>
            </a:r>
            <a:r>
              <a:rPr lang="en-US" altLang="zh-CN" b="1" dirty="0">
                <a:solidFill>
                  <a:schemeClr val="accent2"/>
                </a:solidFill>
              </a:rPr>
              <a:t>.</a:t>
            </a:r>
            <a:endParaRPr lang="zh-CN" altLang="zh-CN" b="1" dirty="0">
              <a:solidFill>
                <a:schemeClr val="accent2"/>
              </a:solidFill>
            </a:endParaRPr>
          </a:p>
          <a:p>
            <a:endParaRPr lang="en-US" altLang="zh-CN" b="1" dirty="0" smtClean="0">
              <a:solidFill>
                <a:schemeClr val="accent2"/>
              </a:solidFill>
            </a:endParaRPr>
          </a:p>
          <a:p>
            <a:r>
              <a:rPr lang="zh-CN" altLang="zh-CN" b="1" dirty="0" smtClean="0">
                <a:solidFill>
                  <a:schemeClr val="accent2"/>
                </a:solidFill>
              </a:rPr>
              <a:t>注意</a:t>
            </a:r>
            <a:r>
              <a:rPr lang="zh-CN" altLang="zh-CN" b="1" dirty="0">
                <a:solidFill>
                  <a:schemeClr val="accent2"/>
                </a:solidFill>
              </a:rPr>
              <a:t>： </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与</a:t>
            </a:r>
            <a:r>
              <a:rPr lang="en-US" altLang="zh-CN" b="1" dirty="0">
                <a:solidFill>
                  <a:schemeClr val="accent2"/>
                </a:solidFill>
                <a:sym typeface="Symbol"/>
              </a:rPr>
              <a:t></a:t>
            </a:r>
            <a:r>
              <a:rPr lang="en-US" altLang="zh-CN" b="1" i="1" dirty="0">
                <a:solidFill>
                  <a:schemeClr val="accent2"/>
                </a:solidFill>
              </a:rPr>
              <a:t>q</a:t>
            </a:r>
            <a:r>
              <a:rPr lang="en-US" altLang="zh-CN" b="1" dirty="0">
                <a:solidFill>
                  <a:schemeClr val="accent2"/>
                </a:solidFill>
                <a:sym typeface="Symbol"/>
              </a:rPr>
              <a:t></a:t>
            </a:r>
            <a:r>
              <a:rPr lang="en-US" altLang="zh-CN" b="1" i="1" dirty="0">
                <a:solidFill>
                  <a:schemeClr val="accent2"/>
                </a:solidFill>
              </a:rPr>
              <a:t>p</a:t>
            </a:r>
            <a:r>
              <a:rPr lang="zh-CN" altLang="zh-CN" b="1" dirty="0">
                <a:solidFill>
                  <a:schemeClr val="accent2"/>
                </a:solidFill>
              </a:rPr>
              <a:t>等值（真值相同）</a:t>
            </a:r>
          </a:p>
          <a:p>
            <a:r>
              <a:rPr lang="en-US" altLang="zh-CN" b="1" dirty="0" smtClean="0">
                <a:solidFill>
                  <a:schemeClr val="accent2"/>
                </a:solidFill>
              </a:rPr>
              <a:t>      </a:t>
            </a:r>
            <a:r>
              <a:rPr lang="zh-CN" altLang="zh-CN" b="1" dirty="0" smtClean="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）符号化为</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endParaRPr lang="zh-CN" altLang="zh-CN" b="1" dirty="0">
              <a:solidFill>
                <a:schemeClr val="accent2"/>
              </a:solidFill>
            </a:endParaRPr>
          </a:p>
          <a:p>
            <a:r>
              <a:rPr lang="en-US" altLang="zh-CN" b="1" dirty="0" smtClean="0">
                <a:solidFill>
                  <a:schemeClr val="accent2"/>
                </a:solidFill>
              </a:rPr>
              <a:t>        </a:t>
            </a:r>
            <a:r>
              <a:rPr lang="zh-CN" altLang="zh-CN" b="1" dirty="0" smtClean="0">
                <a:solidFill>
                  <a:schemeClr val="accent2"/>
                </a:solidFill>
              </a:rPr>
              <a:t>其余</a:t>
            </a:r>
            <a:r>
              <a:rPr lang="zh-CN" altLang="zh-CN" b="1" dirty="0">
                <a:solidFill>
                  <a:schemeClr val="accent2"/>
                </a:solidFill>
              </a:rPr>
              <a:t>的符号化为</a:t>
            </a:r>
            <a:r>
              <a:rPr lang="en-US" altLang="zh-CN" b="1" i="1" dirty="0" err="1">
                <a:solidFill>
                  <a:schemeClr val="accent2"/>
                </a:solidFill>
              </a:rPr>
              <a:t>q</a:t>
            </a:r>
            <a:r>
              <a:rPr lang="en-US" altLang="zh-CN" b="1" dirty="0" err="1">
                <a:solidFill>
                  <a:schemeClr val="accent2"/>
                </a:solidFill>
                <a:sym typeface="Symbol"/>
              </a:rPr>
              <a:t></a:t>
            </a:r>
            <a:r>
              <a:rPr lang="en-US" altLang="zh-CN" b="1" i="1" dirty="0" err="1">
                <a:solidFill>
                  <a:schemeClr val="accent2"/>
                </a:solidFill>
              </a:rPr>
              <a:t>p</a:t>
            </a:r>
            <a:endParaRPr lang="zh-CN" altLang="zh-CN" b="1" dirty="0">
              <a:solidFill>
                <a:schemeClr val="accent2"/>
              </a:solidFill>
            </a:endParaRPr>
          </a:p>
          <a:p>
            <a:r>
              <a:rPr lang="en-US" altLang="zh-CN" b="1" dirty="0">
                <a:solidFill>
                  <a:schemeClr val="accent2"/>
                </a:solidFill>
              </a:rPr>
              <a:t> </a:t>
            </a:r>
            <a:endParaRPr lang="zh-CN" altLang="zh-CN" b="1" dirty="0">
              <a:solidFill>
                <a:schemeClr val="accent2"/>
              </a:solidFill>
            </a:endParaRPr>
          </a:p>
        </p:txBody>
      </p:sp>
    </p:spTree>
    <p:extLst>
      <p:ext uri="{BB962C8B-B14F-4D97-AF65-F5344CB8AC3E}">
        <p14:creationId xmlns:p14="http://schemas.microsoft.com/office/powerpoint/2010/main" val="245889171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fade">
                                      <p:cBhvr>
                                        <p:cTn id="7" dur="500"/>
                                        <p:tgtEl>
                                          <p:spTgt spid="2">
                                            <p:txEl>
                                              <p:pRg st="10" end="1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9" end="9"/>
                                            </p:txEl>
                                          </p:spTgt>
                                        </p:tgtEl>
                                        <p:attrNameLst>
                                          <p:attrName>style.visibility</p:attrName>
                                        </p:attrNameLst>
                                      </p:cBhvr>
                                      <p:to>
                                        <p:strVal val="visible"/>
                                      </p:to>
                                    </p:set>
                                    <p:animEffect transition="in" filter="fade">
                                      <p:cBhvr>
                                        <p:cTn id="14" dur="500"/>
                                        <p:tgtEl>
                                          <p:spTgt spid="2">
                                            <p:txEl>
                                              <p:pRg st="9" end="9"/>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772353"/>
            <a:ext cx="7848872" cy="5427127"/>
          </a:xfrm>
          <a:prstGeom prst="rect">
            <a:avLst/>
          </a:prstGeom>
        </p:spPr>
        <p:txBody>
          <a:bodyPr wrap="square">
            <a:spAutoFit/>
          </a:bodyPr>
          <a:lstStyle/>
          <a:p>
            <a:pPr>
              <a:lnSpc>
                <a:spcPts val="3200"/>
              </a:lnSpc>
            </a:pPr>
            <a:r>
              <a:rPr lang="en-US" altLang="zh-CN" b="1" dirty="0">
                <a:solidFill>
                  <a:schemeClr val="accent2"/>
                </a:solidFill>
              </a:rPr>
              <a:t>5. </a:t>
            </a:r>
            <a:r>
              <a:rPr lang="zh-CN" altLang="zh-CN" b="1" dirty="0">
                <a:solidFill>
                  <a:schemeClr val="accent2"/>
                </a:solidFill>
              </a:rPr>
              <a:t>等价式与等价联结词“</a:t>
            </a:r>
            <a:r>
              <a:rPr lang="en-US" altLang="zh-CN" b="1" dirty="0">
                <a:solidFill>
                  <a:schemeClr val="accent2"/>
                </a:solidFill>
                <a:sym typeface="Symbol"/>
              </a:rPr>
              <a:t></a:t>
            </a:r>
            <a:r>
              <a:rPr lang="zh-CN" altLang="zh-CN" b="1" dirty="0">
                <a:solidFill>
                  <a:schemeClr val="accent2"/>
                </a:solidFill>
              </a:rPr>
              <a:t>”</a:t>
            </a:r>
          </a:p>
          <a:p>
            <a:pPr>
              <a:lnSpc>
                <a:spcPts val="3200"/>
              </a:lnSpc>
            </a:pPr>
            <a:r>
              <a:rPr lang="zh-CN" altLang="zh-CN" b="1" dirty="0">
                <a:solidFill>
                  <a:schemeClr val="accent2"/>
                </a:solidFill>
              </a:rPr>
              <a:t>定义</a:t>
            </a:r>
            <a:r>
              <a:rPr lang="en-US" altLang="zh-CN" b="1" dirty="0">
                <a:solidFill>
                  <a:schemeClr val="accent2"/>
                </a:solidFill>
              </a:rPr>
              <a:t>1.5 </a:t>
            </a:r>
            <a:r>
              <a:rPr lang="zh-CN" altLang="zh-CN" b="1" dirty="0">
                <a:solidFill>
                  <a:schemeClr val="accent2"/>
                </a:solidFill>
              </a:rPr>
              <a:t>设</a:t>
            </a:r>
            <a:r>
              <a:rPr lang="en-US" altLang="zh-CN" b="1" i="1" dirty="0">
                <a:solidFill>
                  <a:schemeClr val="accent2"/>
                </a:solidFill>
              </a:rPr>
              <a:t>p</a:t>
            </a:r>
            <a:r>
              <a:rPr lang="zh-CN" altLang="zh-CN" b="1" dirty="0">
                <a:solidFill>
                  <a:schemeClr val="accent2"/>
                </a:solidFill>
              </a:rPr>
              <a:t>，</a:t>
            </a:r>
            <a:r>
              <a:rPr lang="en-US" altLang="zh-CN" b="1" i="1" dirty="0">
                <a:solidFill>
                  <a:schemeClr val="accent2"/>
                </a:solidFill>
              </a:rPr>
              <a:t>q</a:t>
            </a:r>
            <a:r>
              <a:rPr lang="zh-CN" altLang="zh-CN" b="1" dirty="0">
                <a:solidFill>
                  <a:schemeClr val="accent2"/>
                </a:solidFill>
              </a:rPr>
              <a:t>为二命题，复合命题“</a:t>
            </a:r>
            <a:r>
              <a:rPr lang="en-US" altLang="zh-CN" b="1" i="1" dirty="0">
                <a:solidFill>
                  <a:schemeClr val="accent2"/>
                </a:solidFill>
              </a:rPr>
              <a:t>p</a:t>
            </a:r>
            <a:r>
              <a:rPr lang="zh-CN" altLang="zh-CN" b="1" dirty="0">
                <a:solidFill>
                  <a:schemeClr val="accent2"/>
                </a:solidFill>
              </a:rPr>
              <a:t>当且仅当</a:t>
            </a:r>
            <a:r>
              <a:rPr lang="en-US" altLang="zh-CN" b="1" i="1" dirty="0">
                <a:solidFill>
                  <a:schemeClr val="accent2"/>
                </a:solidFill>
              </a:rPr>
              <a:t>q</a:t>
            </a:r>
            <a:r>
              <a:rPr lang="zh-CN" altLang="zh-CN" b="1" dirty="0">
                <a:solidFill>
                  <a:schemeClr val="accent2"/>
                </a:solidFill>
              </a:rPr>
              <a:t>”称作</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的等价式，记作</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a:t>
            </a:r>
            <a:r>
              <a:rPr lang="en-US" altLang="zh-CN" b="1" dirty="0">
                <a:solidFill>
                  <a:schemeClr val="accent2"/>
                </a:solidFill>
                <a:sym typeface="Symbol"/>
              </a:rPr>
              <a:t></a:t>
            </a:r>
            <a:r>
              <a:rPr lang="zh-CN" altLang="zh-CN" b="1" dirty="0">
                <a:solidFill>
                  <a:schemeClr val="accent2"/>
                </a:solidFill>
              </a:rPr>
              <a:t>称作等价联结词</a:t>
            </a:r>
            <a:r>
              <a:rPr lang="en-US" altLang="zh-CN" b="1" dirty="0">
                <a:solidFill>
                  <a:schemeClr val="accent2"/>
                </a:solidFill>
              </a:rPr>
              <a:t>. </a:t>
            </a:r>
            <a:r>
              <a:rPr lang="zh-CN" altLang="zh-CN" b="1" dirty="0">
                <a:solidFill>
                  <a:schemeClr val="accent2"/>
                </a:solidFill>
              </a:rPr>
              <a:t>并规定</a:t>
            </a:r>
            <a:r>
              <a:rPr lang="en-US" altLang="zh-CN" b="1" dirty="0">
                <a:solidFill>
                  <a:schemeClr val="accent2"/>
                </a:solidFill>
                <a:sym typeface="Symbol"/>
              </a:rPr>
              <a:t></a:t>
            </a:r>
            <a:r>
              <a:rPr lang="zh-CN" altLang="zh-CN" b="1" dirty="0">
                <a:solidFill>
                  <a:schemeClr val="accent2"/>
                </a:solidFill>
              </a:rPr>
              <a:t>为真当且仅当</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同时为真或同时为假</a:t>
            </a:r>
            <a:r>
              <a:rPr lang="en-US" altLang="zh-CN" b="1" dirty="0">
                <a:solidFill>
                  <a:schemeClr val="accent2"/>
                </a:solidFill>
              </a:rPr>
              <a:t>.</a:t>
            </a:r>
            <a:endParaRPr lang="zh-CN" altLang="zh-CN" b="1" dirty="0">
              <a:solidFill>
                <a:schemeClr val="accent2"/>
              </a:solidFill>
            </a:endParaRPr>
          </a:p>
          <a:p>
            <a:pPr lvl="0">
              <a:lnSpc>
                <a:spcPts val="3200"/>
              </a:lnSpc>
            </a:pP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的逻辑关系：</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互为充分必要条件</a:t>
            </a:r>
          </a:p>
          <a:p>
            <a:pPr lvl="0">
              <a:lnSpc>
                <a:spcPts val="3200"/>
              </a:lnSpc>
            </a:pP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为真当且仅当</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同真或同假</a:t>
            </a:r>
          </a:p>
          <a:p>
            <a:pPr>
              <a:lnSpc>
                <a:spcPts val="3200"/>
              </a:lnSpc>
            </a:pPr>
            <a:endParaRPr lang="en-US" altLang="zh-CN" b="1" dirty="0" smtClean="0">
              <a:solidFill>
                <a:schemeClr val="accent2"/>
              </a:solidFill>
            </a:endParaRPr>
          </a:p>
          <a:p>
            <a:pPr>
              <a:lnSpc>
                <a:spcPts val="3200"/>
              </a:lnSpc>
            </a:pPr>
            <a:r>
              <a:rPr lang="zh-CN" altLang="zh-CN" b="1" dirty="0" smtClean="0">
                <a:solidFill>
                  <a:schemeClr val="accent2"/>
                </a:solidFill>
              </a:rPr>
              <a:t>例 </a:t>
            </a:r>
            <a:r>
              <a:rPr lang="zh-CN" altLang="zh-CN" b="1" dirty="0">
                <a:solidFill>
                  <a:schemeClr val="accent2"/>
                </a:solidFill>
              </a:rPr>
              <a:t>求下列复合命题的真值</a:t>
            </a:r>
          </a:p>
          <a:p>
            <a:pPr>
              <a:lnSpc>
                <a:spcPts val="3200"/>
              </a:lnSpc>
            </a:pPr>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2 + 2 </a:t>
            </a:r>
            <a:r>
              <a:rPr lang="zh-CN" altLang="zh-CN" b="1" dirty="0">
                <a:solidFill>
                  <a:schemeClr val="accent2"/>
                </a:solidFill>
              </a:rPr>
              <a:t>＝</a:t>
            </a:r>
            <a:r>
              <a:rPr lang="en-US" altLang="zh-CN" b="1" dirty="0">
                <a:solidFill>
                  <a:schemeClr val="accent2"/>
                </a:solidFill>
              </a:rPr>
              <a:t> 4</a:t>
            </a:r>
            <a:r>
              <a:rPr lang="zh-CN" altLang="zh-CN" b="1" dirty="0">
                <a:solidFill>
                  <a:schemeClr val="accent2"/>
                </a:solidFill>
              </a:rPr>
              <a:t>当且仅当</a:t>
            </a:r>
            <a:r>
              <a:rPr lang="en-US" altLang="zh-CN" b="1" dirty="0">
                <a:solidFill>
                  <a:schemeClr val="accent2"/>
                </a:solidFill>
              </a:rPr>
              <a:t>3 + 3 </a:t>
            </a:r>
            <a:r>
              <a:rPr lang="zh-CN" altLang="zh-CN" b="1" dirty="0">
                <a:solidFill>
                  <a:schemeClr val="accent2"/>
                </a:solidFill>
              </a:rPr>
              <a:t>＝</a:t>
            </a:r>
            <a:r>
              <a:rPr lang="en-US" altLang="zh-CN" b="1" dirty="0">
                <a:solidFill>
                  <a:schemeClr val="accent2"/>
                </a:solidFill>
              </a:rPr>
              <a:t> 6.</a:t>
            </a:r>
            <a:endParaRPr lang="zh-CN" altLang="zh-CN" b="1" dirty="0">
              <a:solidFill>
                <a:schemeClr val="accent2"/>
              </a:solidFill>
            </a:endParaRPr>
          </a:p>
          <a:p>
            <a:pPr>
              <a:lnSpc>
                <a:spcPts val="3200"/>
              </a:lnSpc>
            </a:pP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2 + 2 </a:t>
            </a:r>
            <a:r>
              <a:rPr lang="zh-CN" altLang="zh-CN" b="1" dirty="0">
                <a:solidFill>
                  <a:schemeClr val="accent2"/>
                </a:solidFill>
              </a:rPr>
              <a:t>＝</a:t>
            </a:r>
            <a:r>
              <a:rPr lang="en-US" altLang="zh-CN" b="1" dirty="0">
                <a:solidFill>
                  <a:schemeClr val="accent2"/>
                </a:solidFill>
              </a:rPr>
              <a:t> 4</a:t>
            </a:r>
            <a:r>
              <a:rPr lang="zh-CN" altLang="zh-CN" b="1" dirty="0">
                <a:solidFill>
                  <a:schemeClr val="accent2"/>
                </a:solidFill>
              </a:rPr>
              <a:t>当且仅当</a:t>
            </a:r>
            <a:r>
              <a:rPr lang="en-US" altLang="zh-CN" b="1" dirty="0">
                <a:solidFill>
                  <a:schemeClr val="accent2"/>
                </a:solidFill>
              </a:rPr>
              <a:t>3 </a:t>
            </a:r>
            <a:r>
              <a:rPr lang="zh-CN" altLang="zh-CN" b="1" dirty="0">
                <a:solidFill>
                  <a:schemeClr val="accent2"/>
                </a:solidFill>
              </a:rPr>
              <a:t>是偶数</a:t>
            </a:r>
            <a:r>
              <a:rPr lang="en-US" altLang="zh-CN" b="1" dirty="0">
                <a:solidFill>
                  <a:schemeClr val="accent2"/>
                </a:solidFill>
              </a:rPr>
              <a:t>.</a:t>
            </a:r>
            <a:endParaRPr lang="zh-CN" altLang="zh-CN" b="1" dirty="0">
              <a:solidFill>
                <a:schemeClr val="accent2"/>
              </a:solidFill>
            </a:endParaRPr>
          </a:p>
          <a:p>
            <a:pPr>
              <a:lnSpc>
                <a:spcPts val="3200"/>
              </a:lnSpc>
            </a:pP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a:t>
            </a:r>
            <a:r>
              <a:rPr lang="en-US" altLang="zh-CN" b="1" dirty="0">
                <a:solidFill>
                  <a:schemeClr val="accent2"/>
                </a:solidFill>
              </a:rPr>
              <a:t>2 + 2 </a:t>
            </a:r>
            <a:r>
              <a:rPr lang="zh-CN" altLang="zh-CN" b="1" dirty="0">
                <a:solidFill>
                  <a:schemeClr val="accent2"/>
                </a:solidFill>
              </a:rPr>
              <a:t>＝</a:t>
            </a:r>
            <a:r>
              <a:rPr lang="en-US" altLang="zh-CN" b="1" dirty="0">
                <a:solidFill>
                  <a:schemeClr val="accent2"/>
                </a:solidFill>
              </a:rPr>
              <a:t> 4</a:t>
            </a:r>
            <a:r>
              <a:rPr lang="zh-CN" altLang="zh-CN" b="1" dirty="0">
                <a:solidFill>
                  <a:schemeClr val="accent2"/>
                </a:solidFill>
              </a:rPr>
              <a:t>当且仅当太阳从东方升起</a:t>
            </a:r>
            <a:r>
              <a:rPr lang="en-US" altLang="zh-CN" b="1" dirty="0">
                <a:solidFill>
                  <a:schemeClr val="accent2"/>
                </a:solidFill>
              </a:rPr>
              <a:t>.</a:t>
            </a:r>
            <a:endParaRPr lang="zh-CN" altLang="zh-CN" b="1" dirty="0">
              <a:solidFill>
                <a:schemeClr val="accent2"/>
              </a:solidFill>
            </a:endParaRPr>
          </a:p>
          <a:p>
            <a:pPr>
              <a:lnSpc>
                <a:spcPts val="32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a:t>
            </a:r>
            <a:r>
              <a:rPr lang="en-US" altLang="zh-CN" b="1" dirty="0">
                <a:solidFill>
                  <a:schemeClr val="accent2"/>
                </a:solidFill>
              </a:rPr>
              <a:t>2 + 2 </a:t>
            </a:r>
            <a:r>
              <a:rPr lang="zh-CN" altLang="zh-CN" b="1" dirty="0">
                <a:solidFill>
                  <a:schemeClr val="accent2"/>
                </a:solidFill>
              </a:rPr>
              <a:t>＝</a:t>
            </a:r>
            <a:r>
              <a:rPr lang="en-US" altLang="zh-CN" b="1" dirty="0">
                <a:solidFill>
                  <a:schemeClr val="accent2"/>
                </a:solidFill>
              </a:rPr>
              <a:t> 4</a:t>
            </a:r>
            <a:r>
              <a:rPr lang="zh-CN" altLang="zh-CN" b="1" dirty="0">
                <a:solidFill>
                  <a:schemeClr val="accent2"/>
                </a:solidFill>
              </a:rPr>
              <a:t>当且仅当美国位于非洲</a:t>
            </a:r>
            <a:r>
              <a:rPr lang="en-US" altLang="zh-CN" b="1" dirty="0">
                <a:solidFill>
                  <a:schemeClr val="accent2"/>
                </a:solidFill>
              </a:rPr>
              <a:t>.</a:t>
            </a:r>
            <a:endParaRPr lang="zh-CN" altLang="zh-CN" b="1" dirty="0">
              <a:solidFill>
                <a:schemeClr val="accent2"/>
              </a:solidFill>
            </a:endParaRPr>
          </a:p>
          <a:p>
            <a:pPr>
              <a:lnSpc>
                <a:spcPts val="3200"/>
              </a:lnSpc>
            </a:pPr>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）函数</a:t>
            </a:r>
            <a:r>
              <a:rPr lang="en-US" altLang="zh-CN" b="1" i="1" dirty="0">
                <a:solidFill>
                  <a:schemeClr val="accent2"/>
                </a:solidFill>
              </a:rPr>
              <a:t>f</a:t>
            </a:r>
            <a:r>
              <a:rPr lang="en-US" altLang="zh-CN" b="1" dirty="0">
                <a:solidFill>
                  <a:schemeClr val="accent2"/>
                </a:solidFill>
              </a:rPr>
              <a:t> (</a:t>
            </a:r>
            <a:r>
              <a:rPr lang="en-US" altLang="zh-CN" b="1" i="1" dirty="0">
                <a:solidFill>
                  <a:schemeClr val="accent2"/>
                </a:solidFill>
              </a:rPr>
              <a:t>x</a:t>
            </a:r>
            <a:r>
              <a:rPr lang="en-US" altLang="zh-CN" b="1" dirty="0">
                <a:solidFill>
                  <a:schemeClr val="accent2"/>
                </a:solidFill>
              </a:rPr>
              <a:t>) </a:t>
            </a:r>
            <a:r>
              <a:rPr lang="zh-CN" altLang="zh-CN" b="1" dirty="0">
                <a:solidFill>
                  <a:schemeClr val="accent2"/>
                </a:solidFill>
              </a:rPr>
              <a:t>在</a:t>
            </a:r>
            <a:r>
              <a:rPr lang="en-US" altLang="zh-CN" b="1" i="1" dirty="0">
                <a:solidFill>
                  <a:schemeClr val="accent2"/>
                </a:solidFill>
              </a:rPr>
              <a:t>x</a:t>
            </a:r>
            <a:r>
              <a:rPr lang="en-US" altLang="zh-CN" b="1" baseline="-25000" dirty="0">
                <a:solidFill>
                  <a:schemeClr val="accent2"/>
                </a:solidFill>
              </a:rPr>
              <a:t>0</a:t>
            </a:r>
            <a:r>
              <a:rPr lang="en-US" altLang="zh-CN" b="1" dirty="0">
                <a:solidFill>
                  <a:schemeClr val="accent2"/>
                </a:solidFill>
              </a:rPr>
              <a:t> </a:t>
            </a:r>
            <a:r>
              <a:rPr lang="zh-CN" altLang="zh-CN" b="1" dirty="0">
                <a:solidFill>
                  <a:schemeClr val="accent2"/>
                </a:solidFill>
              </a:rPr>
              <a:t>可导的充要条件是它在 </a:t>
            </a:r>
            <a:r>
              <a:rPr lang="en-US" altLang="zh-CN" b="1" i="1" dirty="0">
                <a:solidFill>
                  <a:schemeClr val="accent2"/>
                </a:solidFill>
              </a:rPr>
              <a:t>x</a:t>
            </a:r>
            <a:r>
              <a:rPr lang="en-US" altLang="zh-CN" b="1" baseline="-25000" dirty="0">
                <a:solidFill>
                  <a:schemeClr val="accent2"/>
                </a:solidFill>
              </a:rPr>
              <a:t>0</a:t>
            </a:r>
            <a:r>
              <a:rPr lang="zh-CN" altLang="zh-CN" b="1" dirty="0">
                <a:solidFill>
                  <a:schemeClr val="accent2"/>
                </a:solidFill>
              </a:rPr>
              <a:t>连续</a:t>
            </a:r>
            <a:r>
              <a:rPr lang="en-US" altLang="zh-CN" b="1" dirty="0">
                <a:solidFill>
                  <a:schemeClr val="accent2"/>
                </a:solidFill>
              </a:rPr>
              <a:t>. </a:t>
            </a:r>
            <a:endParaRPr lang="zh-CN" altLang="zh-CN" b="1" dirty="0">
              <a:solidFill>
                <a:schemeClr val="accent2"/>
              </a:solidFill>
            </a:endParaRPr>
          </a:p>
        </p:txBody>
      </p:sp>
    </p:spTree>
    <p:extLst>
      <p:ext uri="{BB962C8B-B14F-4D97-AF65-F5344CB8AC3E}">
        <p14:creationId xmlns:p14="http://schemas.microsoft.com/office/powerpoint/2010/main" val="30346082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fade">
                                      <p:cBhvr>
                                        <p:cTn id="13" dur="500"/>
                                        <p:tgtEl>
                                          <p:spTgt spid="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fade">
                                      <p:cBhvr>
                                        <p:cTn id="16" dur="500"/>
                                        <p:tgtEl>
                                          <p:spTgt spid="2">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Effect transition="in" filter="fade">
                                      <p:cBhvr>
                                        <p:cTn id="19" dur="500"/>
                                        <p:tgtEl>
                                          <p:spTgt spid="2">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animEffect transition="in" filter="fade">
                                      <p:cBhvr>
                                        <p:cTn id="2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95400"/>
            <a:ext cx="6248400"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55576"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a:t>
            </a:r>
            <a:r>
              <a:rPr lang="en-US" altLang="zh-CN" sz="2800" dirty="0" smtClean="0">
                <a:solidFill>
                  <a:srgbClr val="2D2DB9"/>
                </a:solidFill>
                <a:effectLst>
                  <a:outerShdw blurRad="38100" dist="38100" dir="2700000" algn="tl">
                    <a:srgbClr val="DDDDDD"/>
                  </a:outerShdw>
                </a:effectLst>
                <a:latin typeface="Arial Black" charset="0"/>
                <a:ea typeface="宋体" charset="0"/>
              </a:rPr>
              <a:t>6</a:t>
            </a:r>
            <a:endParaRPr lang="en-US" altLang="zh-CN" sz="2800" dirty="0">
              <a:solidFill>
                <a:srgbClr val="2D2DB9"/>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3460066265"/>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533400" y="2819400"/>
            <a:ext cx="7848600" cy="2677656"/>
          </a:xfrm>
          <a:prstGeom prst="rect">
            <a:avLst/>
          </a:prstGeom>
          <a:solidFill>
            <a:srgbClr val="FFFFCC"/>
          </a:solidFill>
          <a:ln w="9525">
            <a:solidFill>
              <a:schemeClr val="bg2"/>
            </a:solidFill>
            <a:miter lim="800000"/>
            <a:headEnd/>
            <a:tailEnd/>
          </a:ln>
        </p:spPr>
        <p:txBody>
          <a:bodyPr>
            <a:spAutoFit/>
          </a:bodyPr>
          <a:lstStyle>
            <a:lvl1pPr indent="660400"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pPr>
            <a:r>
              <a:rPr lang="zh-CN" altLang="en-US" dirty="0">
                <a:solidFill>
                  <a:srgbClr val="FF0000"/>
                </a:solidFill>
              </a:rPr>
              <a:t>命题公式</a:t>
            </a:r>
            <a:r>
              <a:rPr lang="zh-CN" altLang="en-US" dirty="0">
                <a:solidFill>
                  <a:srgbClr val="FF0000"/>
                </a:solidFill>
                <a:sym typeface="Wingdings" charset="0"/>
              </a:rPr>
              <a:t>（合式公式）</a:t>
            </a:r>
            <a:endParaRPr lang="zh-CN" altLang="en-US" dirty="0">
              <a:solidFill>
                <a:srgbClr val="FF0000"/>
              </a:solidFill>
            </a:endParaRPr>
          </a:p>
          <a:p>
            <a:pPr eaLnBrk="1" hangingPunct="1">
              <a:lnSpc>
                <a:spcPct val="100000"/>
              </a:lnSpc>
            </a:pPr>
            <a:r>
              <a:rPr lang="en-US" altLang="zh-CN" dirty="0">
                <a:solidFill>
                  <a:srgbClr val="FF0000"/>
                </a:solidFill>
              </a:rPr>
              <a:t>1</a:t>
            </a:r>
            <a:r>
              <a:rPr lang="zh-CN" altLang="en-US" dirty="0">
                <a:solidFill>
                  <a:srgbClr val="FF0000"/>
                </a:solidFill>
              </a:rPr>
              <a:t>、单个命题变项是命题公式，简称原子命题公式；</a:t>
            </a:r>
          </a:p>
          <a:p>
            <a:pPr eaLnBrk="1" hangingPunct="1">
              <a:lnSpc>
                <a:spcPct val="100000"/>
              </a:lnSpc>
            </a:pPr>
            <a:r>
              <a:rPr lang="en-US" altLang="zh-CN" dirty="0">
                <a:solidFill>
                  <a:srgbClr val="FF0000"/>
                </a:solidFill>
              </a:rPr>
              <a:t>2</a:t>
            </a:r>
            <a:r>
              <a:rPr lang="zh-CN" altLang="en-US" dirty="0">
                <a:solidFill>
                  <a:srgbClr val="FF0000"/>
                </a:solidFill>
              </a:rPr>
              <a:t>、设</a:t>
            </a:r>
            <a:r>
              <a:rPr lang="en-US" altLang="zh-CN" dirty="0">
                <a:solidFill>
                  <a:srgbClr val="FF0000"/>
                </a:solidFill>
              </a:rPr>
              <a:t>P</a:t>
            </a:r>
            <a:r>
              <a:rPr lang="zh-CN" altLang="en-US" dirty="0">
                <a:solidFill>
                  <a:srgbClr val="FF0000"/>
                </a:solidFill>
              </a:rPr>
              <a:t>是命题公式，则</a:t>
            </a:r>
            <a:r>
              <a:rPr lang="en-US" altLang="zh-CN" dirty="0">
                <a:solidFill>
                  <a:srgbClr val="FF0000"/>
                </a:solidFill>
                <a:cs typeface="Times New Roman" charset="0"/>
              </a:rPr>
              <a:t>¬P</a:t>
            </a:r>
            <a:r>
              <a:rPr lang="zh-CN" altLang="en-US" dirty="0">
                <a:solidFill>
                  <a:srgbClr val="FF0000"/>
                </a:solidFill>
              </a:rPr>
              <a:t>也是命题公式；</a:t>
            </a:r>
          </a:p>
          <a:p>
            <a:pPr eaLnBrk="1" hangingPunct="1">
              <a:lnSpc>
                <a:spcPct val="100000"/>
              </a:lnSpc>
            </a:pPr>
            <a:r>
              <a:rPr lang="en-US" altLang="zh-CN" dirty="0">
                <a:solidFill>
                  <a:srgbClr val="FF0000"/>
                </a:solidFill>
              </a:rPr>
              <a:t>3</a:t>
            </a:r>
            <a:r>
              <a:rPr lang="zh-CN" altLang="en-US" dirty="0">
                <a:solidFill>
                  <a:srgbClr val="FF0000"/>
                </a:solidFill>
              </a:rPr>
              <a:t>、设</a:t>
            </a:r>
            <a:r>
              <a:rPr lang="en-US" altLang="zh-CN" dirty="0">
                <a:solidFill>
                  <a:srgbClr val="FF0000"/>
                </a:solidFill>
              </a:rPr>
              <a:t>P</a:t>
            </a:r>
            <a:r>
              <a:rPr lang="zh-CN" altLang="en-US" dirty="0">
                <a:solidFill>
                  <a:srgbClr val="FF0000"/>
                </a:solidFill>
              </a:rPr>
              <a:t>、</a:t>
            </a:r>
            <a:r>
              <a:rPr lang="en-US" altLang="zh-CN" dirty="0">
                <a:solidFill>
                  <a:srgbClr val="FF0000"/>
                </a:solidFill>
              </a:rPr>
              <a:t>Q</a:t>
            </a:r>
            <a:r>
              <a:rPr lang="zh-CN" altLang="en-US" dirty="0">
                <a:solidFill>
                  <a:srgbClr val="FF0000"/>
                </a:solidFill>
              </a:rPr>
              <a:t>是命题公式，则（</a:t>
            </a:r>
            <a:r>
              <a:rPr lang="en-US" altLang="zh-CN" dirty="0">
                <a:solidFill>
                  <a:srgbClr val="FF0000"/>
                </a:solidFill>
              </a:rPr>
              <a:t>P ∧ Q</a:t>
            </a:r>
            <a:r>
              <a:rPr lang="zh-CN" altLang="en-US" dirty="0">
                <a:solidFill>
                  <a:srgbClr val="FF0000"/>
                </a:solidFill>
              </a:rPr>
              <a:t>）、（</a:t>
            </a:r>
            <a:r>
              <a:rPr lang="en-US" altLang="zh-CN" dirty="0">
                <a:solidFill>
                  <a:srgbClr val="FF0000"/>
                </a:solidFill>
              </a:rPr>
              <a:t>P ∨ Q</a:t>
            </a:r>
            <a:r>
              <a:rPr lang="zh-CN" altLang="en-US" dirty="0">
                <a:solidFill>
                  <a:srgbClr val="FF0000"/>
                </a:solidFill>
              </a:rPr>
              <a:t>）、（</a:t>
            </a:r>
            <a:r>
              <a:rPr lang="en-US" altLang="zh-CN" dirty="0">
                <a:solidFill>
                  <a:srgbClr val="FF0000"/>
                </a:solidFill>
              </a:rPr>
              <a:t>P → Q</a:t>
            </a:r>
            <a:r>
              <a:rPr lang="zh-CN" altLang="en-US" dirty="0">
                <a:solidFill>
                  <a:srgbClr val="FF0000"/>
                </a:solidFill>
              </a:rPr>
              <a:t>）、（</a:t>
            </a:r>
            <a:r>
              <a:rPr lang="en-US" altLang="zh-CN" dirty="0">
                <a:solidFill>
                  <a:srgbClr val="FF0000"/>
                </a:solidFill>
              </a:rPr>
              <a:t>P </a:t>
            </a:r>
            <a:r>
              <a:rPr lang="en-US" altLang="zh-CN" dirty="0">
                <a:solidFill>
                  <a:srgbClr val="FF0000"/>
                </a:solidFill>
                <a:sym typeface="Wingdings" charset="0"/>
              </a:rPr>
              <a:t></a:t>
            </a:r>
            <a:r>
              <a:rPr lang="en-US" altLang="zh-CN" dirty="0">
                <a:solidFill>
                  <a:srgbClr val="FF0000"/>
                </a:solidFill>
              </a:rPr>
              <a:t> Q</a:t>
            </a:r>
            <a:r>
              <a:rPr lang="zh-CN" altLang="en-US" dirty="0">
                <a:solidFill>
                  <a:srgbClr val="FF0000"/>
                </a:solidFill>
              </a:rPr>
              <a:t>）也是命题公式；</a:t>
            </a:r>
          </a:p>
          <a:p>
            <a:pPr eaLnBrk="1" hangingPunct="1">
              <a:lnSpc>
                <a:spcPct val="100000"/>
              </a:lnSpc>
            </a:pPr>
            <a:r>
              <a:rPr lang="en-US" altLang="zh-CN" dirty="0">
                <a:solidFill>
                  <a:srgbClr val="FF0000"/>
                </a:solidFill>
              </a:rPr>
              <a:t>4</a:t>
            </a:r>
            <a:r>
              <a:rPr lang="zh-CN" altLang="en-US" dirty="0">
                <a:solidFill>
                  <a:srgbClr val="FF0000"/>
                </a:solidFill>
              </a:rPr>
              <a:t>、有限次地使用</a:t>
            </a:r>
            <a:r>
              <a:rPr lang="en-US" altLang="zh-CN" dirty="0">
                <a:solidFill>
                  <a:srgbClr val="FF0000"/>
                </a:solidFill>
              </a:rPr>
              <a:t>1</a:t>
            </a:r>
            <a:r>
              <a:rPr lang="zh-CN" altLang="en-US" dirty="0">
                <a:solidFill>
                  <a:srgbClr val="FF0000"/>
                </a:solidFill>
              </a:rPr>
              <a:t>、</a:t>
            </a:r>
            <a:r>
              <a:rPr lang="en-US" altLang="zh-CN" dirty="0">
                <a:solidFill>
                  <a:srgbClr val="FF0000"/>
                </a:solidFill>
              </a:rPr>
              <a:t>2</a:t>
            </a:r>
            <a:r>
              <a:rPr lang="zh-CN" altLang="en-US" dirty="0">
                <a:solidFill>
                  <a:srgbClr val="FF0000"/>
                </a:solidFill>
              </a:rPr>
              <a:t>、</a:t>
            </a:r>
            <a:r>
              <a:rPr lang="en-US" altLang="zh-CN" dirty="0">
                <a:solidFill>
                  <a:srgbClr val="FF0000"/>
                </a:solidFill>
              </a:rPr>
              <a:t>3</a:t>
            </a:r>
            <a:r>
              <a:rPr lang="zh-CN" altLang="en-US" dirty="0">
                <a:solidFill>
                  <a:srgbClr val="FF0000"/>
                </a:solidFill>
              </a:rPr>
              <a:t>所得到的符号串也是命题公式。</a:t>
            </a:r>
            <a:endParaRPr lang="en-US" altLang="zh-CN" dirty="0">
              <a:solidFill>
                <a:srgbClr val="FF0000"/>
              </a:solidFill>
            </a:endParaRPr>
          </a:p>
        </p:txBody>
      </p:sp>
      <p:sp>
        <p:nvSpPr>
          <p:cNvPr id="58376" name="Text Box 8"/>
          <p:cNvSpPr txBox="1">
            <a:spLocks noChangeArrowheads="1"/>
          </p:cNvSpPr>
          <p:nvPr/>
        </p:nvSpPr>
        <p:spPr bwMode="auto">
          <a:xfrm>
            <a:off x="662880" y="908720"/>
            <a:ext cx="8229600" cy="530225"/>
          </a:xfrm>
          <a:prstGeom prst="rect">
            <a:avLst/>
          </a:prstGeom>
          <a:solidFill>
            <a:schemeClr val="bg1"/>
          </a:solidFill>
          <a:ln w="0">
            <a:solidFill>
              <a:schemeClr val="bg1"/>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zh-CN" altLang="en-US">
                <a:latin typeface="Tahoma" charset="0"/>
              </a:rPr>
              <a:t>不能分解为更简单的陈述句</a:t>
            </a:r>
            <a:r>
              <a:rPr lang="en-US" altLang="zh-CN">
                <a:latin typeface="Tahoma" charset="0"/>
              </a:rPr>
              <a:t>---</a:t>
            </a:r>
            <a:r>
              <a:rPr lang="zh-CN" altLang="en-US">
                <a:latin typeface="Tahoma" charset="0"/>
              </a:rPr>
              <a:t>原子命题或简单命题</a:t>
            </a:r>
          </a:p>
        </p:txBody>
      </p:sp>
      <p:sp>
        <p:nvSpPr>
          <p:cNvPr id="58378" name="Text Box 10"/>
          <p:cNvSpPr txBox="1">
            <a:spLocks noChangeArrowheads="1"/>
          </p:cNvSpPr>
          <p:nvPr/>
        </p:nvSpPr>
        <p:spPr bwMode="auto">
          <a:xfrm>
            <a:off x="914400" y="1428750"/>
            <a:ext cx="8229600" cy="530225"/>
          </a:xfrm>
          <a:prstGeom prst="rect">
            <a:avLst/>
          </a:prstGeom>
          <a:solidFill>
            <a:schemeClr val="bg1"/>
          </a:solidFill>
          <a:ln w="0">
            <a:solidFill>
              <a:schemeClr val="bg1"/>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zh-CN" altLang="en-US" dirty="0">
                <a:latin typeface="Tahoma" charset="0"/>
              </a:rPr>
              <a:t>用联接词连接而成的陈述句</a:t>
            </a:r>
            <a:r>
              <a:rPr lang="en-US" altLang="zh-CN" dirty="0">
                <a:latin typeface="Tahoma" charset="0"/>
              </a:rPr>
              <a:t>---</a:t>
            </a:r>
            <a:r>
              <a:rPr lang="zh-CN" altLang="en-US" dirty="0">
                <a:latin typeface="Tahoma" charset="0"/>
              </a:rPr>
              <a:t>复合命题</a:t>
            </a:r>
          </a:p>
        </p:txBody>
      </p:sp>
      <p:sp>
        <p:nvSpPr>
          <p:cNvPr id="7" name="Text Box 10"/>
          <p:cNvSpPr txBox="1">
            <a:spLocks noChangeArrowheads="1"/>
          </p:cNvSpPr>
          <p:nvPr/>
        </p:nvSpPr>
        <p:spPr bwMode="auto">
          <a:xfrm>
            <a:off x="771525" y="2071688"/>
            <a:ext cx="8229600" cy="534987"/>
          </a:xfrm>
          <a:prstGeom prst="rect">
            <a:avLst/>
          </a:prstGeom>
          <a:solidFill>
            <a:schemeClr val="bg1"/>
          </a:solidFill>
          <a:ln w="0">
            <a:solidFill>
              <a:schemeClr val="bg1"/>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zh-CN" altLang="en-US">
                <a:latin typeface="Tahoma" charset="0"/>
              </a:rPr>
              <a:t>命题变项（命题变元）：真值可以变化的陈述句</a:t>
            </a:r>
          </a:p>
        </p:txBody>
      </p:sp>
      <p:sp>
        <p:nvSpPr>
          <p:cNvPr id="8" name="Text Box 10"/>
          <p:cNvSpPr txBox="1">
            <a:spLocks noChangeArrowheads="1"/>
          </p:cNvSpPr>
          <p:nvPr/>
        </p:nvSpPr>
        <p:spPr bwMode="auto">
          <a:xfrm>
            <a:off x="714375" y="5805264"/>
            <a:ext cx="8229600" cy="534987"/>
          </a:xfrm>
          <a:prstGeom prst="rect">
            <a:avLst/>
          </a:prstGeom>
          <a:solidFill>
            <a:schemeClr val="bg1"/>
          </a:solidFill>
          <a:ln w="0">
            <a:solidFill>
              <a:schemeClr val="bg1"/>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en-US" altLang="zh-CN">
                <a:latin typeface="Tahoma" charset="0"/>
              </a:rPr>
              <a:t>P</a:t>
            </a:r>
            <a:r>
              <a:rPr lang="zh-CN" altLang="en-US">
                <a:latin typeface="Tahoma" charset="0"/>
              </a:rPr>
              <a:t>，</a:t>
            </a:r>
            <a:r>
              <a:rPr lang="en-US" altLang="zh-CN">
                <a:latin typeface="Tahoma" charset="0"/>
              </a:rPr>
              <a:t>Q</a:t>
            </a:r>
            <a:r>
              <a:rPr lang="zh-CN" altLang="en-US">
                <a:latin typeface="Tahoma" charset="0"/>
              </a:rPr>
              <a:t>表示任意的合式公式</a:t>
            </a:r>
          </a:p>
        </p:txBody>
      </p:sp>
    </p:spTree>
    <p:extLst>
      <p:ext uri="{BB962C8B-B14F-4D97-AF65-F5344CB8AC3E}">
        <p14:creationId xmlns:p14="http://schemas.microsoft.com/office/powerpoint/2010/main" val="362117114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6"/>
                                        </p:tgtEl>
                                        <p:attrNameLst>
                                          <p:attrName>style.visibility</p:attrName>
                                        </p:attrNameLst>
                                      </p:cBhvr>
                                      <p:to>
                                        <p:strVal val="visible"/>
                                      </p:to>
                                    </p:set>
                                    <p:animEffect transition="in" filter="wipe(left)">
                                      <p:cBhvr>
                                        <p:cTn id="7" dur="500"/>
                                        <p:tgtEl>
                                          <p:spTgt spid="58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8"/>
                                        </p:tgtEl>
                                        <p:attrNameLst>
                                          <p:attrName>style.visibility</p:attrName>
                                        </p:attrNameLst>
                                      </p:cBhvr>
                                      <p:to>
                                        <p:strVal val="visible"/>
                                      </p:to>
                                    </p:set>
                                    <p:animEffect transition="in" filter="wipe(left)">
                                      <p:cBhvr>
                                        <p:cTn id="12" dur="500"/>
                                        <p:tgtEl>
                                          <p:spTgt spid="583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2"/>
                                        </p:tgtEl>
                                        <p:attrNameLst>
                                          <p:attrName>style.visibility</p:attrName>
                                        </p:attrNameLst>
                                      </p:cBhvr>
                                      <p:to>
                                        <p:strVal val="visible"/>
                                      </p:to>
                                    </p:set>
                                    <p:animEffect transition="in" filter="wipe(left)">
                                      <p:cBhvr>
                                        <p:cTn id="22" dur="500"/>
                                        <p:tgtEl>
                                          <p:spTgt spid="58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6" grpId="0" animBg="1"/>
      <p:bldP spid="58378"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533400" y="914400"/>
            <a:ext cx="8153400" cy="2227263"/>
          </a:xfrm>
        </p:spPr>
        <p:txBody>
          <a:bodyPr/>
          <a:lstStyle/>
          <a:p>
            <a:pPr marL="0" indent="292100" eaLnBrk="1" hangingPunct="1">
              <a:buFont typeface="Wingdings" charset="0"/>
              <a:buNone/>
            </a:pPr>
            <a:r>
              <a:rPr lang="zh-CN" altLang="en-US" dirty="0">
                <a:latin typeface="Times New Roman" charset="0"/>
                <a:ea typeface="宋体" charset="0"/>
              </a:rPr>
              <a:t>命题公式的运算规则：</a:t>
            </a:r>
          </a:p>
          <a:p>
            <a:pPr marL="0" indent="292100" eaLnBrk="1" hangingPunct="1">
              <a:buFont typeface="Wingdings" charset="0"/>
              <a:buNone/>
            </a:pPr>
            <a:endParaRPr lang="zh-CN" altLang="en-US" dirty="0">
              <a:latin typeface="Times New Roman" charset="0"/>
              <a:ea typeface="宋体" charset="0"/>
            </a:endParaRPr>
          </a:p>
          <a:p>
            <a:pPr marL="0" indent="292100" eaLnBrk="1" hangingPunct="1">
              <a:buFont typeface="Wingdings" charset="0"/>
              <a:buNone/>
            </a:pPr>
            <a:r>
              <a:rPr lang="zh-CN" altLang="en-US" dirty="0">
                <a:latin typeface="Times New Roman" charset="0"/>
                <a:ea typeface="宋体" charset="0"/>
              </a:rPr>
              <a:t>      逻辑联接词的优先级：</a:t>
            </a:r>
          </a:p>
          <a:p>
            <a:pPr marL="0" indent="292100" eaLnBrk="1" hangingPunct="1">
              <a:buFont typeface="Wingdings" charset="0"/>
              <a:buNone/>
            </a:pPr>
            <a:r>
              <a:rPr lang="zh-CN" altLang="en-US" dirty="0">
                <a:latin typeface="Times New Roman" charset="0"/>
                <a:ea typeface="宋体" charset="0"/>
              </a:rPr>
              <a:t>           </a:t>
            </a:r>
            <a:r>
              <a:rPr lang="en-US" altLang="zh-CN" dirty="0">
                <a:solidFill>
                  <a:srgbClr val="FF0000"/>
                </a:solidFill>
                <a:latin typeface="Times New Roman" charset="0"/>
                <a:ea typeface="宋体" charset="0"/>
                <a:cs typeface="Times New Roman" charset="0"/>
              </a:rPr>
              <a:t>¬ </a:t>
            </a:r>
            <a:r>
              <a:rPr lang="zh-CN" altLang="en-US" dirty="0">
                <a:solidFill>
                  <a:srgbClr val="FF0000"/>
                </a:solidFill>
                <a:latin typeface="Times New Roman" charset="0"/>
                <a:ea typeface="宋体" charset="0"/>
              </a:rPr>
              <a:t>、 ∧、 ∨、 → </a:t>
            </a:r>
            <a:r>
              <a:rPr lang="zh-CN" altLang="en-US" dirty="0" smtClean="0">
                <a:solidFill>
                  <a:srgbClr val="FF0000"/>
                </a:solidFill>
                <a:latin typeface="Times New Roman" charset="0"/>
                <a:ea typeface="宋体" charset="0"/>
              </a:rPr>
              <a:t>、</a:t>
            </a:r>
            <a:r>
              <a:rPr lang="en-US" altLang="zh-CN" dirty="0">
                <a:solidFill>
                  <a:srgbClr val="FF0000"/>
                </a:solidFill>
              </a:rPr>
              <a:t>↔</a:t>
            </a:r>
            <a:r>
              <a:rPr lang="zh-CN" altLang="en-US" dirty="0" smtClean="0">
                <a:latin typeface="Times New Roman" charset="0"/>
                <a:ea typeface="宋体" charset="0"/>
              </a:rPr>
              <a:t>      </a:t>
            </a:r>
            <a:endParaRPr lang="zh-CN" altLang="en-US" dirty="0">
              <a:latin typeface="Times New Roman" charset="0"/>
              <a:ea typeface="宋体" charset="0"/>
            </a:endParaRPr>
          </a:p>
        </p:txBody>
      </p:sp>
    </p:spTree>
    <p:extLst>
      <p:ext uri="{BB962C8B-B14F-4D97-AF65-F5344CB8AC3E}">
        <p14:creationId xmlns:p14="http://schemas.microsoft.com/office/powerpoint/2010/main" val="650807212"/>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type="body" idx="1"/>
          </p:nvPr>
        </p:nvSpPr>
        <p:spPr>
          <a:xfrm>
            <a:off x="611560" y="548680"/>
            <a:ext cx="8153400" cy="1447800"/>
          </a:xfrm>
        </p:spPr>
        <p:txBody>
          <a:bodyPr/>
          <a:lstStyle/>
          <a:p>
            <a:pPr marL="0" indent="292100" eaLnBrk="1" hangingPunct="1">
              <a:buFont typeface="Wingdings" charset="0"/>
              <a:buNone/>
            </a:pPr>
            <a:r>
              <a:rPr lang="zh-CN" altLang="en-US" sz="2800" dirty="0">
                <a:latin typeface="Times New Roman" charset="0"/>
                <a:ea typeface="宋体" charset="0"/>
              </a:rPr>
              <a:t>性质</a:t>
            </a:r>
            <a:r>
              <a:rPr lang="en-US" altLang="zh-CN" sz="2800" dirty="0">
                <a:latin typeface="Times New Roman" charset="0"/>
                <a:ea typeface="宋体" charset="0"/>
              </a:rPr>
              <a:t>1</a:t>
            </a:r>
            <a:r>
              <a:rPr lang="zh-CN" altLang="en-US" sz="2800" dirty="0">
                <a:latin typeface="Times New Roman" charset="0"/>
                <a:ea typeface="宋体" charset="0"/>
              </a:rPr>
              <a:t>：</a:t>
            </a:r>
          </a:p>
          <a:p>
            <a:pPr marL="0" indent="292100" eaLnBrk="1" hangingPunct="1">
              <a:buFont typeface="Wingdings" charset="0"/>
              <a:buNone/>
            </a:pPr>
            <a:r>
              <a:rPr lang="zh-CN" altLang="en-US" sz="2800" dirty="0">
                <a:latin typeface="Times New Roman" charset="0"/>
                <a:ea typeface="宋体" charset="0"/>
              </a:rPr>
              <a:t>如果一个命题公式有</a:t>
            </a:r>
            <a:r>
              <a:rPr lang="en-US" altLang="zh-CN" sz="2800" dirty="0">
                <a:latin typeface="Times New Roman" charset="0"/>
                <a:ea typeface="宋体" charset="0"/>
              </a:rPr>
              <a:t>n</a:t>
            </a:r>
            <a:r>
              <a:rPr lang="zh-CN" altLang="en-US" sz="2800" dirty="0">
                <a:latin typeface="Times New Roman" charset="0"/>
                <a:ea typeface="宋体" charset="0"/>
              </a:rPr>
              <a:t>个互异的命题变项，则命题公式对应的真值有</a:t>
            </a:r>
            <a:r>
              <a:rPr lang="en-US" altLang="zh-CN" sz="2800" dirty="0">
                <a:latin typeface="Times New Roman" charset="0"/>
                <a:ea typeface="宋体" charset="0"/>
              </a:rPr>
              <a:t>2</a:t>
            </a:r>
            <a:r>
              <a:rPr lang="zh-CN" altLang="en-US" sz="2800" dirty="0">
                <a:latin typeface="Times New Roman" charset="0"/>
                <a:ea typeface="宋体" charset="0"/>
              </a:rPr>
              <a:t>的</a:t>
            </a:r>
            <a:r>
              <a:rPr lang="en-US" altLang="zh-CN" sz="2800" dirty="0">
                <a:latin typeface="Times New Roman" charset="0"/>
                <a:ea typeface="宋体" charset="0"/>
              </a:rPr>
              <a:t>n</a:t>
            </a:r>
            <a:r>
              <a:rPr lang="zh-CN" altLang="en-US" sz="2800" dirty="0">
                <a:latin typeface="Times New Roman" charset="0"/>
                <a:ea typeface="宋体" charset="0"/>
              </a:rPr>
              <a:t>次幂种可能分布。</a:t>
            </a:r>
            <a:endParaRPr lang="zh-CN" altLang="en-US" sz="2800" dirty="0">
              <a:solidFill>
                <a:schemeClr val="hlink"/>
              </a:solidFill>
              <a:latin typeface="Times New Roman" charset="0"/>
              <a:ea typeface="宋体" charset="0"/>
            </a:endParaRPr>
          </a:p>
        </p:txBody>
      </p:sp>
      <p:sp>
        <p:nvSpPr>
          <p:cNvPr id="61445" name="Rectangle 5"/>
          <p:cNvSpPr>
            <a:spLocks noChangeArrowheads="1"/>
          </p:cNvSpPr>
          <p:nvPr/>
        </p:nvSpPr>
        <p:spPr bwMode="auto">
          <a:xfrm>
            <a:off x="539552" y="2204864"/>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zh-CN" altLang="en-US" dirty="0"/>
              <a:t>真值表：</a:t>
            </a:r>
          </a:p>
          <a:p>
            <a:pPr indent="292100">
              <a:lnSpc>
                <a:spcPct val="100000"/>
              </a:lnSpc>
            </a:pPr>
            <a:r>
              <a:rPr lang="zh-CN" altLang="en-US" dirty="0"/>
              <a:t>所有赋值下的取值情况对应成表，称为</a:t>
            </a:r>
            <a:r>
              <a:rPr lang="zh-CN" altLang="en-US" b="1" dirty="0">
                <a:solidFill>
                  <a:srgbClr val="FF0000"/>
                </a:solidFill>
              </a:rPr>
              <a:t>真值表</a:t>
            </a:r>
            <a:r>
              <a:rPr lang="zh-CN" altLang="en-US" dirty="0"/>
              <a:t>。</a:t>
            </a:r>
            <a:endParaRPr lang="zh-CN" altLang="en-US" dirty="0">
              <a:solidFill>
                <a:schemeClr val="hlink"/>
              </a:solidFill>
            </a:endParaRPr>
          </a:p>
        </p:txBody>
      </p:sp>
      <p:grpSp>
        <p:nvGrpSpPr>
          <p:cNvPr id="2" name="Group 9"/>
          <p:cNvGrpSpPr>
            <a:grpSpLocks/>
          </p:cNvGrpSpPr>
          <p:nvPr/>
        </p:nvGrpSpPr>
        <p:grpSpPr bwMode="auto">
          <a:xfrm>
            <a:off x="611560" y="3573016"/>
            <a:ext cx="8153400" cy="1447800"/>
            <a:chOff x="340" y="2382"/>
            <a:chExt cx="5136" cy="912"/>
          </a:xfrm>
        </p:grpSpPr>
        <p:sp>
          <p:nvSpPr>
            <p:cNvPr id="8201" name="Rectangle 7"/>
            <p:cNvSpPr>
              <a:spLocks noChangeArrowheads="1"/>
            </p:cNvSpPr>
            <p:nvPr/>
          </p:nvSpPr>
          <p:spPr bwMode="auto">
            <a:xfrm>
              <a:off x="340" y="2382"/>
              <a:ext cx="513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zh-CN" altLang="en-US" dirty="0"/>
                <a:t>列真值表的步骤：</a:t>
              </a:r>
            </a:p>
            <a:p>
              <a:pPr indent="292100">
                <a:lnSpc>
                  <a:spcPct val="100000"/>
                </a:lnSpc>
              </a:pPr>
              <a:r>
                <a:rPr lang="en-US" altLang="zh-CN" dirty="0"/>
                <a:t>1</a:t>
              </a:r>
              <a:r>
                <a:rPr lang="zh-CN" altLang="en-US" dirty="0"/>
                <a:t>。写出全部命题变项，共有    </a:t>
              </a:r>
              <a:r>
                <a:rPr lang="zh-CN" altLang="en-US" dirty="0" smtClean="0"/>
                <a:t>种赋值</a:t>
              </a:r>
              <a:r>
                <a:rPr lang="zh-CN" altLang="en-US" dirty="0"/>
                <a:t>方式；</a:t>
              </a:r>
            </a:p>
            <a:p>
              <a:pPr indent="292100">
                <a:lnSpc>
                  <a:spcPct val="100000"/>
                </a:lnSpc>
              </a:pPr>
              <a:r>
                <a:rPr lang="en-US" altLang="zh-CN" dirty="0"/>
                <a:t>2</a:t>
              </a:r>
              <a:r>
                <a:rPr lang="zh-CN" altLang="en-US" dirty="0"/>
                <a:t>。从低到高写出所有的层；</a:t>
              </a:r>
            </a:p>
            <a:p>
              <a:pPr indent="292100">
                <a:lnSpc>
                  <a:spcPct val="100000"/>
                </a:lnSpc>
              </a:pPr>
              <a:r>
                <a:rPr lang="en-US" altLang="zh-CN" dirty="0"/>
                <a:t>3</a:t>
              </a:r>
              <a:r>
                <a:rPr lang="zh-CN" altLang="en-US" dirty="0"/>
                <a:t>。计算真值。</a:t>
              </a:r>
              <a:endParaRPr lang="zh-CN" altLang="en-US" dirty="0">
                <a:solidFill>
                  <a:schemeClr val="hlink"/>
                </a:solidFill>
              </a:endParaRPr>
            </a:p>
          </p:txBody>
        </p:sp>
        <p:graphicFrame>
          <p:nvGraphicFramePr>
            <p:cNvPr id="8195" name="Object 8"/>
            <p:cNvGraphicFramePr>
              <a:graphicFrameLocks noChangeAspect="1"/>
            </p:cNvGraphicFramePr>
            <p:nvPr>
              <p:extLst>
                <p:ext uri="{D42A27DB-BD31-4B8C-83A1-F6EECF244321}">
                  <p14:modId xmlns:p14="http://schemas.microsoft.com/office/powerpoint/2010/main" val="2653879444"/>
                </p:ext>
              </p:extLst>
            </p:nvPr>
          </p:nvGraphicFramePr>
          <p:xfrm>
            <a:off x="3062" y="2609"/>
            <a:ext cx="239" cy="253"/>
          </p:xfrm>
          <a:graphic>
            <a:graphicData uri="http://schemas.openxmlformats.org/presentationml/2006/ole">
              <mc:AlternateContent xmlns:mc="http://schemas.openxmlformats.org/markup-compatibility/2006">
                <mc:Choice xmlns:v="urn:schemas-microsoft-com:vml" Requires="v">
                  <p:oleObj spid="_x0000_s37952" name="公式" r:id="rId3" imgW="215640" imgH="228600" progId="Equation.3">
                    <p:embed/>
                  </p:oleObj>
                </mc:Choice>
                <mc:Fallback>
                  <p:oleObj name="公式" r:id="rId3" imgW="215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2" y="2609"/>
                          <a:ext cx="23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212733073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wipe(left)">
                                      <p:cBhvr>
                                        <p:cTn id="7" dur="500"/>
                                        <p:tgtEl>
                                          <p:spTgt spid="61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9" name="Group 65"/>
          <p:cNvGraphicFramePr>
            <a:graphicFrameLocks noGrp="1"/>
          </p:cNvGraphicFramePr>
          <p:nvPr>
            <p:extLst>
              <p:ext uri="{D42A27DB-BD31-4B8C-83A1-F6EECF244321}">
                <p14:modId xmlns:p14="http://schemas.microsoft.com/office/powerpoint/2010/main" val="1406654363"/>
              </p:ext>
            </p:extLst>
          </p:nvPr>
        </p:nvGraphicFramePr>
        <p:xfrm>
          <a:off x="696416" y="1496218"/>
          <a:ext cx="7620000" cy="4237038"/>
        </p:xfrm>
        <a:graphic>
          <a:graphicData uri="http://schemas.openxmlformats.org/drawingml/2006/table">
            <a:tbl>
              <a:tblPr/>
              <a:tblGrid>
                <a:gridCol w="839787"/>
                <a:gridCol w="809625"/>
                <a:gridCol w="1530350"/>
                <a:gridCol w="1620838"/>
                <a:gridCol w="1549400"/>
                <a:gridCol w="1270000"/>
              </a:tblGrid>
              <a:tr h="1008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90575">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9218" name="Object 49"/>
          <p:cNvGraphicFramePr>
            <a:graphicFrameLocks noChangeAspect="1"/>
          </p:cNvGraphicFramePr>
          <p:nvPr>
            <p:extLst>
              <p:ext uri="{D42A27DB-BD31-4B8C-83A1-F6EECF244321}">
                <p14:modId xmlns:p14="http://schemas.microsoft.com/office/powerpoint/2010/main" val="339137514"/>
              </p:ext>
            </p:extLst>
          </p:nvPr>
        </p:nvGraphicFramePr>
        <p:xfrm>
          <a:off x="2728416" y="1799430"/>
          <a:ext cx="647700" cy="339725"/>
        </p:xfrm>
        <a:graphic>
          <a:graphicData uri="http://schemas.openxmlformats.org/presentationml/2006/ole">
            <mc:AlternateContent xmlns:mc="http://schemas.openxmlformats.org/markup-compatibility/2006">
              <mc:Choice xmlns:v="urn:schemas-microsoft-com:vml" Requires="v">
                <p:oleObj spid="_x0000_s39330" name="Equation" r:id="rId3" imgW="457200" imgH="190440" progId="Equation.DSMT4">
                  <p:embed/>
                </p:oleObj>
              </mc:Choice>
              <mc:Fallback>
                <p:oleObj name="Equation" r:id="rId3" imgW="45720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416" y="1799430"/>
                        <a:ext cx="6477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19" name="Object 50"/>
          <p:cNvGraphicFramePr>
            <a:graphicFrameLocks noChangeAspect="1"/>
          </p:cNvGraphicFramePr>
          <p:nvPr>
            <p:extLst>
              <p:ext uri="{D42A27DB-BD31-4B8C-83A1-F6EECF244321}">
                <p14:modId xmlns:p14="http://schemas.microsoft.com/office/powerpoint/2010/main" val="3123784729"/>
              </p:ext>
            </p:extLst>
          </p:nvPr>
        </p:nvGraphicFramePr>
        <p:xfrm>
          <a:off x="4223841" y="1783555"/>
          <a:ext cx="836612" cy="350838"/>
        </p:xfrm>
        <a:graphic>
          <a:graphicData uri="http://schemas.openxmlformats.org/presentationml/2006/ole">
            <mc:AlternateContent xmlns:mc="http://schemas.openxmlformats.org/markup-compatibility/2006">
              <mc:Choice xmlns:v="urn:schemas-microsoft-com:vml" Requires="v">
                <p:oleObj spid="_x0000_s39331" name="Equation" r:id="rId5" imgW="723600" imgH="241200" progId="Equation.DSMT4">
                  <p:embed/>
                </p:oleObj>
              </mc:Choice>
              <mc:Fallback>
                <p:oleObj name="Equation" r:id="rId5" imgW="7236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841" y="1783555"/>
                        <a:ext cx="836612"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0" name="Object 58"/>
          <p:cNvGraphicFramePr>
            <a:graphicFrameLocks noChangeAspect="1"/>
          </p:cNvGraphicFramePr>
          <p:nvPr>
            <p:extLst>
              <p:ext uri="{D42A27DB-BD31-4B8C-83A1-F6EECF244321}">
                <p14:modId xmlns:p14="http://schemas.microsoft.com/office/powerpoint/2010/main" val="1205288158"/>
              </p:ext>
            </p:extLst>
          </p:nvPr>
        </p:nvGraphicFramePr>
        <p:xfrm>
          <a:off x="5751016" y="1748630"/>
          <a:ext cx="808037" cy="277813"/>
        </p:xfrm>
        <a:graphic>
          <a:graphicData uri="http://schemas.openxmlformats.org/presentationml/2006/ole">
            <mc:AlternateContent xmlns:mc="http://schemas.openxmlformats.org/markup-compatibility/2006">
              <mc:Choice xmlns:v="urn:schemas-microsoft-com:vml" Requires="v">
                <p:oleObj spid="_x0000_s39332" name="Equation" r:id="rId7" imgW="698400" imgH="190440" progId="Equation.DSMT4">
                  <p:embed/>
                </p:oleObj>
              </mc:Choice>
              <mc:Fallback>
                <p:oleObj name="Equation" r:id="rId7" imgW="69840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1016" y="1748630"/>
                        <a:ext cx="808037"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1" name="Object 59"/>
          <p:cNvGraphicFramePr>
            <a:graphicFrameLocks noChangeAspect="1"/>
          </p:cNvGraphicFramePr>
          <p:nvPr>
            <p:extLst>
              <p:ext uri="{D42A27DB-BD31-4B8C-83A1-F6EECF244321}">
                <p14:modId xmlns:p14="http://schemas.microsoft.com/office/powerpoint/2010/main" val="1546228491"/>
              </p:ext>
            </p:extLst>
          </p:nvPr>
        </p:nvGraphicFramePr>
        <p:xfrm>
          <a:off x="7036891" y="1639093"/>
          <a:ext cx="1116012" cy="350837"/>
        </p:xfrm>
        <a:graphic>
          <a:graphicData uri="http://schemas.openxmlformats.org/presentationml/2006/ole">
            <mc:AlternateContent xmlns:mc="http://schemas.openxmlformats.org/markup-compatibility/2006">
              <mc:Choice xmlns:v="urn:schemas-microsoft-com:vml" Requires="v">
                <p:oleObj spid="_x0000_s39333" name="Equation" r:id="rId9" imgW="965160" imgH="241200" progId="Equation.DSMT4">
                  <p:embed/>
                </p:oleObj>
              </mc:Choice>
              <mc:Fallback>
                <p:oleObj name="Equation" r:id="rId9" imgW="9651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6891" y="1639093"/>
                        <a:ext cx="1116012"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2" name="Object 61"/>
          <p:cNvGraphicFramePr>
            <a:graphicFrameLocks noChangeAspect="1"/>
          </p:cNvGraphicFramePr>
          <p:nvPr>
            <p:extLst>
              <p:ext uri="{D42A27DB-BD31-4B8C-83A1-F6EECF244321}">
                <p14:modId xmlns:p14="http://schemas.microsoft.com/office/powerpoint/2010/main" val="4189428411"/>
              </p:ext>
            </p:extLst>
          </p:nvPr>
        </p:nvGraphicFramePr>
        <p:xfrm>
          <a:off x="2051720" y="548680"/>
          <a:ext cx="1116013" cy="350838"/>
        </p:xfrm>
        <a:graphic>
          <a:graphicData uri="http://schemas.openxmlformats.org/presentationml/2006/ole">
            <mc:AlternateContent xmlns:mc="http://schemas.openxmlformats.org/markup-compatibility/2006">
              <mc:Choice xmlns:v="urn:schemas-microsoft-com:vml" Requires="v">
                <p:oleObj spid="_x0000_s39334" name="Equation" r:id="rId11" imgW="965160" imgH="241200" progId="Equation.DSMT4">
                  <p:embed/>
                </p:oleObj>
              </mc:Choice>
              <mc:Fallback>
                <p:oleObj name="Equation" r:id="rId11" imgW="9651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548680"/>
                        <a:ext cx="111601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3" name="Object 62"/>
          <p:cNvGraphicFramePr>
            <a:graphicFrameLocks noChangeAspect="1"/>
          </p:cNvGraphicFramePr>
          <p:nvPr>
            <p:extLst>
              <p:ext uri="{D42A27DB-BD31-4B8C-83A1-F6EECF244321}">
                <p14:modId xmlns:p14="http://schemas.microsoft.com/office/powerpoint/2010/main" val="704042457"/>
              </p:ext>
            </p:extLst>
          </p:nvPr>
        </p:nvGraphicFramePr>
        <p:xfrm>
          <a:off x="7321053" y="2070893"/>
          <a:ext cx="808038" cy="277812"/>
        </p:xfrm>
        <a:graphic>
          <a:graphicData uri="http://schemas.openxmlformats.org/presentationml/2006/ole">
            <mc:AlternateContent xmlns:mc="http://schemas.openxmlformats.org/markup-compatibility/2006">
              <mc:Choice xmlns:v="urn:schemas-microsoft-com:vml" Requires="v">
                <p:oleObj spid="_x0000_s39335" name="Equation" r:id="rId12" imgW="698400" imgH="190440" progId="Equation.DSMT4">
                  <p:embed/>
                </p:oleObj>
              </mc:Choice>
              <mc:Fallback>
                <p:oleObj name="Equation" r:id="rId12" imgW="69840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21053" y="2070893"/>
                        <a:ext cx="808038"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4" name="Object 63"/>
          <p:cNvGraphicFramePr>
            <a:graphicFrameLocks noChangeAspect="1"/>
          </p:cNvGraphicFramePr>
          <p:nvPr>
            <p:extLst>
              <p:ext uri="{D42A27DB-BD31-4B8C-83A1-F6EECF244321}">
                <p14:modId xmlns:p14="http://schemas.microsoft.com/office/powerpoint/2010/main" val="964617186"/>
              </p:ext>
            </p:extLst>
          </p:nvPr>
        </p:nvGraphicFramePr>
        <p:xfrm>
          <a:off x="3275856" y="620688"/>
          <a:ext cx="808037" cy="277813"/>
        </p:xfrm>
        <a:graphic>
          <a:graphicData uri="http://schemas.openxmlformats.org/presentationml/2006/ole">
            <mc:AlternateContent xmlns:mc="http://schemas.openxmlformats.org/markup-compatibility/2006">
              <mc:Choice xmlns:v="urn:schemas-microsoft-com:vml" Requires="v">
                <p:oleObj spid="_x0000_s39336" name="公式" r:id="rId13" imgW="698400" imgH="190440" progId="Equation.3">
                  <p:embed/>
                </p:oleObj>
              </mc:Choice>
              <mc:Fallback>
                <p:oleObj name="公式" r:id="rId13" imgW="69840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620688"/>
                        <a:ext cx="808037"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270" name="Rectangle 64"/>
          <p:cNvSpPr>
            <a:spLocks noChangeArrowheads="1"/>
          </p:cNvSpPr>
          <p:nvPr/>
        </p:nvSpPr>
        <p:spPr bwMode="auto">
          <a:xfrm>
            <a:off x="323528" y="476672"/>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en-US" altLang="zh-CN" dirty="0"/>
              <a:t> </a:t>
            </a:r>
            <a:r>
              <a:rPr lang="zh-CN" altLang="en-US" dirty="0"/>
              <a:t>例：列出 </a:t>
            </a:r>
            <a:r>
              <a:rPr lang="zh-CN" altLang="en-US" dirty="0" smtClean="0"/>
              <a:t>                            </a:t>
            </a:r>
            <a:r>
              <a:rPr lang="zh-CN" altLang="en-US" dirty="0" smtClean="0"/>
              <a:t>的真值表</a:t>
            </a:r>
            <a:r>
              <a:rPr lang="zh-CN" altLang="en-US" dirty="0"/>
              <a:t>。</a:t>
            </a:r>
            <a:endParaRPr lang="zh-CN" altLang="en-US" dirty="0">
              <a:solidFill>
                <a:schemeClr val="hlink"/>
              </a:solidFill>
            </a:endParaRPr>
          </a:p>
        </p:txBody>
      </p:sp>
      <p:sp>
        <p:nvSpPr>
          <p:cNvPr id="12" name="TextBox 11"/>
          <p:cNvSpPr txBox="1">
            <a:spLocks noChangeArrowheads="1"/>
          </p:cNvSpPr>
          <p:nvPr/>
        </p:nvSpPr>
        <p:spPr bwMode="auto">
          <a:xfrm>
            <a:off x="2776364" y="24773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3" name="TextBox 12"/>
          <p:cNvSpPr txBox="1">
            <a:spLocks noChangeArrowheads="1"/>
          </p:cNvSpPr>
          <p:nvPr/>
        </p:nvSpPr>
        <p:spPr bwMode="auto">
          <a:xfrm>
            <a:off x="4067944" y="249289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0</a:t>
            </a:r>
            <a:endParaRPr lang="zh-CN" altLang="en-US" dirty="0"/>
          </a:p>
        </p:txBody>
      </p:sp>
      <p:sp>
        <p:nvSpPr>
          <p:cNvPr id="14" name="TextBox 13"/>
          <p:cNvSpPr txBox="1">
            <a:spLocks noChangeArrowheads="1"/>
          </p:cNvSpPr>
          <p:nvPr/>
        </p:nvSpPr>
        <p:spPr bwMode="auto">
          <a:xfrm>
            <a:off x="5871666" y="249289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0</a:t>
            </a:r>
            <a:endParaRPr lang="zh-CN" altLang="en-US" dirty="0"/>
          </a:p>
        </p:txBody>
      </p:sp>
      <p:sp>
        <p:nvSpPr>
          <p:cNvPr id="15" name="TextBox 14"/>
          <p:cNvSpPr txBox="1">
            <a:spLocks noChangeArrowheads="1"/>
          </p:cNvSpPr>
          <p:nvPr/>
        </p:nvSpPr>
        <p:spPr bwMode="auto">
          <a:xfrm>
            <a:off x="7228978" y="249289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6" name="TextBox 15"/>
          <p:cNvSpPr txBox="1">
            <a:spLocks noChangeArrowheads="1"/>
          </p:cNvSpPr>
          <p:nvPr/>
        </p:nvSpPr>
        <p:spPr bwMode="auto">
          <a:xfrm>
            <a:off x="2728416" y="3371055"/>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17" name="TextBox 16"/>
          <p:cNvSpPr txBox="1">
            <a:spLocks noChangeArrowheads="1"/>
          </p:cNvSpPr>
          <p:nvPr/>
        </p:nvSpPr>
        <p:spPr bwMode="auto">
          <a:xfrm>
            <a:off x="4085728" y="322818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8" name="TextBox 17"/>
          <p:cNvSpPr txBox="1">
            <a:spLocks noChangeArrowheads="1"/>
          </p:cNvSpPr>
          <p:nvPr/>
        </p:nvSpPr>
        <p:spPr bwMode="auto">
          <a:xfrm>
            <a:off x="5871666" y="3299618"/>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9" name="TextBox 18"/>
          <p:cNvSpPr txBox="1">
            <a:spLocks noChangeArrowheads="1"/>
          </p:cNvSpPr>
          <p:nvPr/>
        </p:nvSpPr>
        <p:spPr bwMode="auto">
          <a:xfrm>
            <a:off x="7300416" y="34424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0" name="TextBox 19"/>
          <p:cNvSpPr txBox="1">
            <a:spLocks noChangeArrowheads="1"/>
          </p:cNvSpPr>
          <p:nvPr/>
        </p:nvSpPr>
        <p:spPr bwMode="auto">
          <a:xfrm>
            <a:off x="2585541" y="40139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21" name="TextBox 20"/>
          <p:cNvSpPr txBox="1">
            <a:spLocks noChangeArrowheads="1"/>
          </p:cNvSpPr>
          <p:nvPr/>
        </p:nvSpPr>
        <p:spPr bwMode="auto">
          <a:xfrm>
            <a:off x="4085728" y="4156868"/>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2" name="TextBox 21"/>
          <p:cNvSpPr txBox="1">
            <a:spLocks noChangeArrowheads="1"/>
          </p:cNvSpPr>
          <p:nvPr/>
        </p:nvSpPr>
        <p:spPr bwMode="auto">
          <a:xfrm>
            <a:off x="5871666" y="408543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3" name="TextBox 22"/>
          <p:cNvSpPr txBox="1">
            <a:spLocks noChangeArrowheads="1"/>
          </p:cNvSpPr>
          <p:nvPr/>
        </p:nvSpPr>
        <p:spPr bwMode="auto">
          <a:xfrm>
            <a:off x="7228978" y="40139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4" name="TextBox 23"/>
          <p:cNvSpPr txBox="1">
            <a:spLocks noChangeArrowheads="1"/>
          </p:cNvSpPr>
          <p:nvPr/>
        </p:nvSpPr>
        <p:spPr bwMode="auto">
          <a:xfrm>
            <a:off x="2656978" y="494268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5" name="TextBox 24"/>
          <p:cNvSpPr txBox="1">
            <a:spLocks noChangeArrowheads="1"/>
          </p:cNvSpPr>
          <p:nvPr/>
        </p:nvSpPr>
        <p:spPr bwMode="auto">
          <a:xfrm>
            <a:off x="4085728" y="494268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6" name="TextBox 25"/>
          <p:cNvSpPr txBox="1">
            <a:spLocks noChangeArrowheads="1"/>
          </p:cNvSpPr>
          <p:nvPr/>
        </p:nvSpPr>
        <p:spPr bwMode="auto">
          <a:xfrm>
            <a:off x="5871666" y="487124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7" name="TextBox 26"/>
          <p:cNvSpPr txBox="1">
            <a:spLocks noChangeArrowheads="1"/>
          </p:cNvSpPr>
          <p:nvPr/>
        </p:nvSpPr>
        <p:spPr bwMode="auto">
          <a:xfrm>
            <a:off x="7300416" y="5014118"/>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Tree>
    <p:extLst>
      <p:ext uri="{BB962C8B-B14F-4D97-AF65-F5344CB8AC3E}">
        <p14:creationId xmlns:p14="http://schemas.microsoft.com/office/powerpoint/2010/main" val="255319399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5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00"/>
                                        <p:tgtEl>
                                          <p:spTgt spid="2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down)">
                                      <p:cBhvr>
                                        <p:cTn id="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9" name="Group 65"/>
          <p:cNvGraphicFramePr>
            <a:graphicFrameLocks noGrp="1"/>
          </p:cNvGraphicFramePr>
          <p:nvPr/>
        </p:nvGraphicFramePr>
        <p:xfrm>
          <a:off x="500063" y="1169988"/>
          <a:ext cx="7104062" cy="5099052"/>
        </p:xfrm>
        <a:graphic>
          <a:graphicData uri="http://schemas.openxmlformats.org/drawingml/2006/table">
            <a:tbl>
              <a:tblPr/>
              <a:tblGrid>
                <a:gridCol w="690562"/>
                <a:gridCol w="666750"/>
                <a:gridCol w="1258888"/>
                <a:gridCol w="1258887"/>
                <a:gridCol w="1333500"/>
                <a:gridCol w="1895475"/>
              </a:tblGrid>
              <a:tr h="1008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0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0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0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8625">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705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705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705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320" name="Rectangle 64"/>
          <p:cNvSpPr>
            <a:spLocks noChangeArrowheads="1"/>
          </p:cNvSpPr>
          <p:nvPr/>
        </p:nvSpPr>
        <p:spPr bwMode="auto">
          <a:xfrm>
            <a:off x="142875" y="500063"/>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en-US" altLang="zh-CN" dirty="0"/>
              <a:t> </a:t>
            </a:r>
            <a:r>
              <a:rPr lang="zh-CN" altLang="en-US" dirty="0"/>
              <a:t>例：列出              </a:t>
            </a:r>
            <a:r>
              <a:rPr lang="zh-CN" altLang="en-US" dirty="0" smtClean="0"/>
              <a:t>的</a:t>
            </a:r>
            <a:r>
              <a:rPr lang="zh-CN" altLang="en-US" dirty="0" smtClean="0">
                <a:solidFill>
                  <a:srgbClr val="000000"/>
                </a:solidFill>
              </a:rPr>
              <a:t>真值表</a:t>
            </a:r>
            <a:r>
              <a:rPr lang="zh-CN" altLang="en-US" dirty="0"/>
              <a:t>。</a:t>
            </a:r>
            <a:endParaRPr lang="zh-CN" altLang="en-US" dirty="0">
              <a:solidFill>
                <a:schemeClr val="hlink"/>
              </a:solidFill>
            </a:endParaRPr>
          </a:p>
        </p:txBody>
      </p:sp>
      <p:graphicFrame>
        <p:nvGraphicFramePr>
          <p:cNvPr id="10242" name="Object 9"/>
          <p:cNvGraphicFramePr>
            <a:graphicFrameLocks noChangeAspect="1"/>
          </p:cNvGraphicFramePr>
          <p:nvPr/>
        </p:nvGraphicFramePr>
        <p:xfrm>
          <a:off x="1928813" y="500063"/>
          <a:ext cx="1785937" cy="381000"/>
        </p:xfrm>
        <a:graphic>
          <a:graphicData uri="http://schemas.openxmlformats.org/presentationml/2006/ole">
            <mc:AlternateContent xmlns:mc="http://schemas.openxmlformats.org/markup-compatibility/2006">
              <mc:Choice xmlns:v="urn:schemas-microsoft-com:vml" Requires="v">
                <p:oleObj spid="_x0000_s40236" name="公式" r:id="rId3" imgW="952200" imgH="203040" progId="Equation.3">
                  <p:embed/>
                </p:oleObj>
              </mc:Choice>
              <mc:Fallback>
                <p:oleObj name="公式" r:id="rId3" imgW="9522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500063"/>
                        <a:ext cx="17859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3" name="Object 10"/>
          <p:cNvGraphicFramePr>
            <a:graphicFrameLocks noChangeAspect="1"/>
          </p:cNvGraphicFramePr>
          <p:nvPr>
            <p:extLst>
              <p:ext uri="{D42A27DB-BD31-4B8C-83A1-F6EECF244321}">
                <p14:modId xmlns:p14="http://schemas.microsoft.com/office/powerpoint/2010/main" val="872301341"/>
              </p:ext>
            </p:extLst>
          </p:nvPr>
        </p:nvGraphicFramePr>
        <p:xfrm>
          <a:off x="2195736" y="1340768"/>
          <a:ext cx="413792" cy="357188"/>
        </p:xfrm>
        <a:graphic>
          <a:graphicData uri="http://schemas.openxmlformats.org/presentationml/2006/ole">
            <mc:AlternateContent xmlns:mc="http://schemas.openxmlformats.org/markup-compatibility/2006">
              <mc:Choice xmlns:v="urn:schemas-microsoft-com:vml" Requires="v">
                <p:oleObj spid="_x0000_s40237" name="公式" r:id="rId5" imgW="114120" imgH="126720" progId="Equation.3">
                  <p:embed/>
                </p:oleObj>
              </mc:Choice>
              <mc:Fallback>
                <p:oleObj name="公式" r:id="rId5" imgW="114120" imgH="126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1340768"/>
                        <a:ext cx="413792" cy="357188"/>
                      </a:xfrm>
                      <a:prstGeom prst="rect">
                        <a:avLst/>
                      </a:prstGeom>
                      <a:noFill/>
                      <a:ln>
                        <a:noFill/>
                      </a:ln>
                      <a:effectLst/>
                    </p:spPr>
                  </p:pic>
                </p:oleObj>
              </mc:Fallback>
            </mc:AlternateContent>
          </a:graphicData>
        </a:graphic>
      </p:graphicFrame>
      <p:graphicFrame>
        <p:nvGraphicFramePr>
          <p:cNvPr id="10244" name="Object 11"/>
          <p:cNvGraphicFramePr>
            <a:graphicFrameLocks noChangeAspect="1"/>
          </p:cNvGraphicFramePr>
          <p:nvPr/>
        </p:nvGraphicFramePr>
        <p:xfrm>
          <a:off x="4462463" y="1285875"/>
          <a:ext cx="1252537" cy="428625"/>
        </p:xfrm>
        <a:graphic>
          <a:graphicData uri="http://schemas.openxmlformats.org/presentationml/2006/ole">
            <mc:AlternateContent xmlns:mc="http://schemas.openxmlformats.org/markup-compatibility/2006">
              <mc:Choice xmlns:v="urn:schemas-microsoft-com:vml" Requires="v">
                <p:oleObj spid="_x0000_s40238" name="公式" r:id="rId7" imgW="457200" imgH="164880" progId="Equation.3">
                  <p:embed/>
                </p:oleObj>
              </mc:Choice>
              <mc:Fallback>
                <p:oleObj name="公式" r:id="rId7" imgW="45720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463" y="1285875"/>
                        <a:ext cx="12525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5" name="Object 12"/>
          <p:cNvGraphicFramePr>
            <a:graphicFrameLocks noChangeAspect="1"/>
          </p:cNvGraphicFramePr>
          <p:nvPr/>
        </p:nvGraphicFramePr>
        <p:xfrm>
          <a:off x="5857875" y="1357313"/>
          <a:ext cx="1785938" cy="381000"/>
        </p:xfrm>
        <a:graphic>
          <a:graphicData uri="http://schemas.openxmlformats.org/presentationml/2006/ole">
            <mc:AlternateContent xmlns:mc="http://schemas.openxmlformats.org/markup-compatibility/2006">
              <mc:Choice xmlns:v="urn:schemas-microsoft-com:vml" Requires="v">
                <p:oleObj spid="_x0000_s40239" name="公式" r:id="rId9" imgW="952200" imgH="203040" progId="Equation.3">
                  <p:embed/>
                </p:oleObj>
              </mc:Choice>
              <mc:Fallback>
                <p:oleObj name="公式" r:id="rId9" imgW="9522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75" y="1357313"/>
                        <a:ext cx="17859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6" name="Object 13"/>
          <p:cNvGraphicFramePr>
            <a:graphicFrameLocks noChangeAspect="1"/>
          </p:cNvGraphicFramePr>
          <p:nvPr/>
        </p:nvGraphicFramePr>
        <p:xfrm>
          <a:off x="3438525" y="1428750"/>
          <a:ext cx="660400" cy="428625"/>
        </p:xfrm>
        <a:graphic>
          <a:graphicData uri="http://schemas.openxmlformats.org/presentationml/2006/ole">
            <mc:AlternateContent xmlns:mc="http://schemas.openxmlformats.org/markup-compatibility/2006">
              <mc:Choice xmlns:v="urn:schemas-microsoft-com:vml" Requires="v">
                <p:oleObj spid="_x0000_s40240" name="公式" r:id="rId11" imgW="241200" imgH="164880" progId="Equation.3">
                  <p:embed/>
                </p:oleObj>
              </mc:Choice>
              <mc:Fallback>
                <p:oleObj name="公式" r:id="rId11" imgW="24120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8525" y="1428750"/>
                        <a:ext cx="6604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 name="TextBox 10"/>
          <p:cNvSpPr txBox="1">
            <a:spLocks noChangeArrowheads="1"/>
          </p:cNvSpPr>
          <p:nvPr/>
        </p:nvSpPr>
        <p:spPr bwMode="auto">
          <a:xfrm>
            <a:off x="3589560" y="2204294"/>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12" name="TextBox 11"/>
          <p:cNvSpPr txBox="1">
            <a:spLocks noChangeArrowheads="1"/>
          </p:cNvSpPr>
          <p:nvPr/>
        </p:nvSpPr>
        <p:spPr bwMode="auto">
          <a:xfrm>
            <a:off x="4661123" y="21328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0</a:t>
            </a:r>
            <a:endParaRPr lang="zh-CN" altLang="en-US" dirty="0"/>
          </a:p>
        </p:txBody>
      </p:sp>
      <p:sp>
        <p:nvSpPr>
          <p:cNvPr id="14" name="TextBox 13"/>
          <p:cNvSpPr txBox="1">
            <a:spLocks noChangeArrowheads="1"/>
          </p:cNvSpPr>
          <p:nvPr/>
        </p:nvSpPr>
        <p:spPr bwMode="auto">
          <a:xfrm>
            <a:off x="6232748" y="21328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5" name="TextBox 14"/>
          <p:cNvSpPr txBox="1">
            <a:spLocks noChangeArrowheads="1"/>
          </p:cNvSpPr>
          <p:nvPr/>
        </p:nvSpPr>
        <p:spPr bwMode="auto">
          <a:xfrm>
            <a:off x="6018435" y="27043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6" name="TextBox 15"/>
          <p:cNvSpPr txBox="1">
            <a:spLocks noChangeArrowheads="1"/>
          </p:cNvSpPr>
          <p:nvPr/>
        </p:nvSpPr>
        <p:spPr bwMode="auto">
          <a:xfrm>
            <a:off x="6089873" y="32758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7" name="TextBox 16"/>
          <p:cNvSpPr txBox="1">
            <a:spLocks noChangeArrowheads="1"/>
          </p:cNvSpPr>
          <p:nvPr/>
        </p:nvSpPr>
        <p:spPr bwMode="auto">
          <a:xfrm>
            <a:off x="5946998" y="370448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9" name="TextBox 18"/>
          <p:cNvSpPr txBox="1">
            <a:spLocks noChangeArrowheads="1"/>
          </p:cNvSpPr>
          <p:nvPr/>
        </p:nvSpPr>
        <p:spPr bwMode="auto">
          <a:xfrm>
            <a:off x="3589560" y="413310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1</a:t>
            </a:r>
            <a:endParaRPr lang="zh-CN" altLang="en-US" dirty="0"/>
          </a:p>
        </p:txBody>
      </p:sp>
      <p:sp>
        <p:nvSpPr>
          <p:cNvPr id="20" name="TextBox 19"/>
          <p:cNvSpPr txBox="1">
            <a:spLocks noChangeArrowheads="1"/>
          </p:cNvSpPr>
          <p:nvPr/>
        </p:nvSpPr>
        <p:spPr bwMode="auto">
          <a:xfrm>
            <a:off x="4803998" y="413310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1" name="TextBox 20"/>
          <p:cNvSpPr txBox="1">
            <a:spLocks noChangeArrowheads="1"/>
          </p:cNvSpPr>
          <p:nvPr/>
        </p:nvSpPr>
        <p:spPr bwMode="auto">
          <a:xfrm>
            <a:off x="6089873" y="4204544"/>
            <a:ext cx="5715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22" name="TextBox 21"/>
          <p:cNvSpPr txBox="1">
            <a:spLocks noChangeArrowheads="1"/>
          </p:cNvSpPr>
          <p:nvPr/>
        </p:nvSpPr>
        <p:spPr bwMode="auto">
          <a:xfrm>
            <a:off x="3446685" y="46331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3" name="TextBox 22"/>
          <p:cNvSpPr txBox="1">
            <a:spLocks noChangeArrowheads="1"/>
          </p:cNvSpPr>
          <p:nvPr/>
        </p:nvSpPr>
        <p:spPr bwMode="auto">
          <a:xfrm>
            <a:off x="4732560" y="465313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1</a:t>
            </a:r>
            <a:endParaRPr lang="zh-CN" altLang="en-US" dirty="0"/>
          </a:p>
        </p:txBody>
      </p:sp>
      <p:sp>
        <p:nvSpPr>
          <p:cNvPr id="25" name="TextBox 24"/>
          <p:cNvSpPr txBox="1">
            <a:spLocks noChangeArrowheads="1"/>
          </p:cNvSpPr>
          <p:nvPr/>
        </p:nvSpPr>
        <p:spPr bwMode="auto">
          <a:xfrm>
            <a:off x="3518123" y="52046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6" name="TextBox 25"/>
          <p:cNvSpPr txBox="1">
            <a:spLocks noChangeArrowheads="1"/>
          </p:cNvSpPr>
          <p:nvPr/>
        </p:nvSpPr>
        <p:spPr bwMode="auto">
          <a:xfrm>
            <a:off x="5875560" y="52046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7" name="TextBox 26"/>
          <p:cNvSpPr txBox="1">
            <a:spLocks noChangeArrowheads="1"/>
          </p:cNvSpPr>
          <p:nvPr/>
        </p:nvSpPr>
        <p:spPr bwMode="auto">
          <a:xfrm>
            <a:off x="3589560" y="570473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8" name="TextBox 27"/>
          <p:cNvSpPr txBox="1">
            <a:spLocks noChangeArrowheads="1"/>
          </p:cNvSpPr>
          <p:nvPr/>
        </p:nvSpPr>
        <p:spPr bwMode="auto">
          <a:xfrm>
            <a:off x="5946998" y="570473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31" name="TextBox 30"/>
          <p:cNvSpPr txBox="1">
            <a:spLocks noChangeArrowheads="1"/>
          </p:cNvSpPr>
          <p:nvPr/>
        </p:nvSpPr>
        <p:spPr bwMode="auto">
          <a:xfrm>
            <a:off x="3518123" y="2775794"/>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2" name="TextBox 31"/>
          <p:cNvSpPr txBox="1">
            <a:spLocks noChangeArrowheads="1"/>
          </p:cNvSpPr>
          <p:nvPr/>
        </p:nvSpPr>
        <p:spPr bwMode="auto">
          <a:xfrm>
            <a:off x="4589685" y="2775794"/>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3" name="TextBox 32"/>
          <p:cNvSpPr txBox="1">
            <a:spLocks noChangeArrowheads="1"/>
          </p:cNvSpPr>
          <p:nvPr/>
        </p:nvSpPr>
        <p:spPr bwMode="auto">
          <a:xfrm>
            <a:off x="3446685" y="320441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4" name="TextBox 33"/>
          <p:cNvSpPr txBox="1">
            <a:spLocks noChangeArrowheads="1"/>
          </p:cNvSpPr>
          <p:nvPr/>
        </p:nvSpPr>
        <p:spPr bwMode="auto">
          <a:xfrm>
            <a:off x="4732560" y="320441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6" name="TextBox 35"/>
          <p:cNvSpPr txBox="1">
            <a:spLocks noChangeArrowheads="1"/>
          </p:cNvSpPr>
          <p:nvPr/>
        </p:nvSpPr>
        <p:spPr bwMode="auto">
          <a:xfrm>
            <a:off x="3589560" y="370448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7" name="TextBox 36"/>
          <p:cNvSpPr txBox="1">
            <a:spLocks noChangeArrowheads="1"/>
          </p:cNvSpPr>
          <p:nvPr/>
        </p:nvSpPr>
        <p:spPr bwMode="auto">
          <a:xfrm>
            <a:off x="4661123" y="377591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9" name="TextBox 38"/>
          <p:cNvSpPr txBox="1">
            <a:spLocks noChangeArrowheads="1"/>
          </p:cNvSpPr>
          <p:nvPr/>
        </p:nvSpPr>
        <p:spPr bwMode="auto">
          <a:xfrm>
            <a:off x="6018435" y="4633169"/>
            <a:ext cx="5715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40" name="TextBox 39"/>
          <p:cNvSpPr txBox="1">
            <a:spLocks noChangeArrowheads="1"/>
          </p:cNvSpPr>
          <p:nvPr/>
        </p:nvSpPr>
        <p:spPr bwMode="auto">
          <a:xfrm>
            <a:off x="4589685" y="52046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42" name="TextBox 41"/>
          <p:cNvSpPr txBox="1">
            <a:spLocks noChangeArrowheads="1"/>
          </p:cNvSpPr>
          <p:nvPr/>
        </p:nvSpPr>
        <p:spPr bwMode="auto">
          <a:xfrm>
            <a:off x="4875435" y="57761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Tree>
    <p:extLst>
      <p:ext uri="{BB962C8B-B14F-4D97-AF65-F5344CB8AC3E}">
        <p14:creationId xmlns:p14="http://schemas.microsoft.com/office/powerpoint/2010/main" val="425918328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down)">
                                      <p:cBhvr>
                                        <p:cTn id="42" dur="500"/>
                                        <p:tgtEl>
                                          <p:spTgt spid="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00"/>
                                        <p:tgtEl>
                                          <p:spTgt spid="2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down)">
                                      <p:cBhvr>
                                        <p:cTn id="97" dur="500"/>
                                        <p:tgtEl>
                                          <p:spTgt spid="2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down)">
                                      <p:cBhvr>
                                        <p:cTn id="102" dur="500"/>
                                        <p:tgtEl>
                                          <p:spTgt spid="4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wipe(down)">
                                      <p:cBhvr>
                                        <p:cTn id="107" dur="500"/>
                                        <p:tgtEl>
                                          <p:spTgt spid="2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down)">
                                      <p:cBhvr>
                                        <p:cTn id="112" dur="500"/>
                                        <p:tgtEl>
                                          <p:spTgt spid="2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wipe(down)">
                                      <p:cBhvr>
                                        <p:cTn id="1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P spid="19" grpId="0"/>
      <p:bldP spid="20" grpId="0"/>
      <p:bldP spid="21" grpId="0"/>
      <p:bldP spid="22" grpId="0"/>
      <p:bldP spid="23" grpId="0"/>
      <p:bldP spid="25" grpId="0"/>
      <p:bldP spid="26" grpId="0"/>
      <p:bldP spid="27" grpId="0"/>
      <p:bldP spid="28" grpId="0"/>
      <p:bldP spid="31" grpId="0"/>
      <p:bldP spid="32" grpId="0"/>
      <p:bldP spid="33" grpId="0"/>
      <p:bldP spid="34" grpId="0"/>
      <p:bldP spid="36" grpId="0"/>
      <p:bldP spid="37" grpId="0"/>
      <p:bldP spid="39" grpId="0"/>
      <p:bldP spid="40"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1124744"/>
            <a:ext cx="8280920" cy="1569660"/>
          </a:xfrm>
          <a:prstGeom prst="rect">
            <a:avLst/>
          </a:prstGeom>
        </p:spPr>
        <p:txBody>
          <a:bodyPr wrap="square">
            <a:spAutoFit/>
          </a:bodyPr>
          <a:lstStyle/>
          <a:p>
            <a:r>
              <a:rPr lang="en-US" altLang="zh-CN" dirty="0" smtClean="0"/>
              <a:t>        </a:t>
            </a:r>
            <a:r>
              <a:rPr lang="zh-CN" altLang="en-US" dirty="0" smtClean="0"/>
              <a:t>离散数学可以看成是构</a:t>
            </a:r>
            <a:r>
              <a:rPr lang="zh-CN" altLang="en-US" dirty="0"/>
              <a:t>筑在数学和计算机科学之间的桥梁，因为离散数学既离不开集合论、图论等数学知识，又和计算机科学中的数据库理论、数据结构等相关，它可以引导人们进入计算机科学的思维领域，促进了计算机科学的发展。</a:t>
            </a:r>
          </a:p>
        </p:txBody>
      </p:sp>
      <p:sp>
        <p:nvSpPr>
          <p:cNvPr id="4" name="矩形 3"/>
          <p:cNvSpPr/>
          <p:nvPr/>
        </p:nvSpPr>
        <p:spPr>
          <a:xfrm>
            <a:off x="467544" y="3212976"/>
            <a:ext cx="8208912" cy="1938992"/>
          </a:xfrm>
          <a:prstGeom prst="rect">
            <a:avLst/>
          </a:prstGeom>
        </p:spPr>
        <p:txBody>
          <a:bodyPr wrap="square">
            <a:spAutoFit/>
          </a:bodyPr>
          <a:lstStyle/>
          <a:p>
            <a:r>
              <a:rPr lang="en-US" altLang="zh-CN" dirty="0" smtClean="0"/>
              <a:t>        </a:t>
            </a:r>
            <a:r>
              <a:rPr lang="zh-CN" altLang="en-US" dirty="0" smtClean="0"/>
              <a:t>离散数学是传统</a:t>
            </a:r>
            <a:r>
              <a:rPr lang="zh-CN" altLang="en-US" dirty="0"/>
              <a:t>的逻辑学，集合论（包括函数），数论基础，算法设计，组合分析，离散概率，关系理论，图论与树，抽象代数（包括代数系统，群、环、域等），布尔代数，计算模型（语言与自动机）等汇集起来的一门综合学科。离散数学的应用遍及现代科学技术的诸多领域。</a:t>
            </a:r>
          </a:p>
        </p:txBody>
      </p:sp>
    </p:spTree>
    <p:extLst>
      <p:ext uri="{BB962C8B-B14F-4D97-AF65-F5344CB8AC3E}">
        <p14:creationId xmlns:p14="http://schemas.microsoft.com/office/powerpoint/2010/main" val="58527255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ChangeArrowheads="1"/>
          </p:cNvSpPr>
          <p:nvPr/>
        </p:nvSpPr>
        <p:spPr bwMode="auto">
          <a:xfrm>
            <a:off x="93091" y="836712"/>
            <a:ext cx="9015413"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50000"/>
              </a:lnSpc>
            </a:pPr>
            <a:r>
              <a:rPr lang="zh-CN" altLang="en-US" b="1" dirty="0">
                <a:solidFill>
                  <a:srgbClr val="2D2DB9"/>
                </a:solidFill>
              </a:rPr>
              <a:t>永真命题公式（重言式）</a:t>
            </a:r>
          </a:p>
          <a:p>
            <a:pPr indent="292100">
              <a:lnSpc>
                <a:spcPct val="150000"/>
              </a:lnSpc>
            </a:pPr>
            <a:r>
              <a:rPr lang="zh-CN" altLang="en-US" b="1" dirty="0">
                <a:solidFill>
                  <a:srgbClr val="2D2DB9"/>
                </a:solidFill>
              </a:rPr>
              <a:t>公式中的命题变量无论怎样代入，公式对应的真值恒为</a:t>
            </a:r>
            <a:r>
              <a:rPr lang="en-US" altLang="zh-CN" b="1" dirty="0">
                <a:solidFill>
                  <a:srgbClr val="2D2DB9"/>
                </a:solidFill>
              </a:rPr>
              <a:t>T</a:t>
            </a:r>
            <a:r>
              <a:rPr lang="zh-CN" altLang="en-US" b="1" dirty="0">
                <a:solidFill>
                  <a:srgbClr val="2D2DB9"/>
                </a:solidFill>
              </a:rPr>
              <a:t>。   </a:t>
            </a:r>
          </a:p>
          <a:p>
            <a:pPr indent="292100">
              <a:lnSpc>
                <a:spcPct val="150000"/>
              </a:lnSpc>
            </a:pPr>
            <a:r>
              <a:rPr lang="zh-CN" altLang="en-US" b="1" dirty="0">
                <a:solidFill>
                  <a:srgbClr val="2D2DB9"/>
                </a:solidFill>
              </a:rPr>
              <a:t> 永假命题公式（矛盾式</a:t>
            </a:r>
            <a:r>
              <a:rPr lang="en-US" altLang="zh-CN" b="1" dirty="0">
                <a:solidFill>
                  <a:srgbClr val="2D2DB9"/>
                </a:solidFill>
              </a:rPr>
              <a:t>)</a:t>
            </a:r>
          </a:p>
          <a:p>
            <a:pPr indent="292100">
              <a:lnSpc>
                <a:spcPct val="150000"/>
              </a:lnSpc>
            </a:pPr>
            <a:r>
              <a:rPr lang="zh-CN" altLang="en-US" b="1" dirty="0">
                <a:solidFill>
                  <a:srgbClr val="2D2DB9"/>
                </a:solidFill>
              </a:rPr>
              <a:t>公式中的命题变量无论怎样代入，公式对应的真值恒为</a:t>
            </a:r>
            <a:r>
              <a:rPr lang="en-US" altLang="zh-CN" b="1" dirty="0">
                <a:solidFill>
                  <a:srgbClr val="2D2DB9"/>
                </a:solidFill>
              </a:rPr>
              <a:t>F</a:t>
            </a:r>
            <a:r>
              <a:rPr lang="zh-CN" altLang="en-US" b="1" dirty="0">
                <a:solidFill>
                  <a:srgbClr val="2D2DB9"/>
                </a:solidFill>
              </a:rPr>
              <a:t>。</a:t>
            </a:r>
          </a:p>
          <a:p>
            <a:pPr indent="292100">
              <a:lnSpc>
                <a:spcPct val="150000"/>
              </a:lnSpc>
            </a:pPr>
            <a:r>
              <a:rPr lang="zh-CN" altLang="en-US" b="1" dirty="0">
                <a:solidFill>
                  <a:srgbClr val="2D2DB9"/>
                </a:solidFill>
              </a:rPr>
              <a:t> 可满足命题公式（即非永假式）</a:t>
            </a:r>
          </a:p>
          <a:p>
            <a:pPr indent="292100">
              <a:lnSpc>
                <a:spcPct val="150000"/>
              </a:lnSpc>
            </a:pPr>
            <a:r>
              <a:rPr lang="zh-CN" altLang="en-US" b="1" dirty="0">
                <a:solidFill>
                  <a:srgbClr val="2D2DB9"/>
                </a:solidFill>
              </a:rPr>
              <a:t>公式中的命题变量无论怎样代入，公式对应的真值总有一种情况为</a:t>
            </a:r>
            <a:r>
              <a:rPr lang="en-US" altLang="zh-CN" b="1" dirty="0">
                <a:solidFill>
                  <a:srgbClr val="2D2DB9"/>
                </a:solidFill>
              </a:rPr>
              <a:t>T</a:t>
            </a:r>
            <a:r>
              <a:rPr lang="zh-CN" altLang="en-US" b="1" dirty="0">
                <a:solidFill>
                  <a:srgbClr val="2D2DB9"/>
                </a:solidFill>
              </a:rPr>
              <a:t>。</a:t>
            </a:r>
          </a:p>
          <a:p>
            <a:pPr indent="292100">
              <a:lnSpc>
                <a:spcPct val="150000"/>
              </a:lnSpc>
            </a:pPr>
            <a:r>
              <a:rPr lang="zh-CN" altLang="en-US" b="1" dirty="0">
                <a:solidFill>
                  <a:srgbClr val="2D2DB9"/>
                </a:solidFill>
              </a:rPr>
              <a:t>一般命题公式（</a:t>
            </a:r>
            <a:r>
              <a:rPr lang="en-US" altLang="zh-CN" b="1" dirty="0">
                <a:solidFill>
                  <a:srgbClr val="2D2DB9"/>
                </a:solidFill>
              </a:rPr>
              <a:t>Contingency</a:t>
            </a:r>
            <a:r>
              <a:rPr lang="zh-CN" altLang="en-US" b="1" dirty="0">
                <a:solidFill>
                  <a:srgbClr val="2D2DB9"/>
                </a:solidFill>
              </a:rPr>
              <a:t>）</a:t>
            </a:r>
          </a:p>
          <a:p>
            <a:pPr indent="292100">
              <a:lnSpc>
                <a:spcPct val="150000"/>
              </a:lnSpc>
            </a:pPr>
            <a:r>
              <a:rPr lang="zh-CN" altLang="en-US" b="1" dirty="0">
                <a:solidFill>
                  <a:srgbClr val="2D2DB9"/>
                </a:solidFill>
              </a:rPr>
              <a:t>既不是永真公式也不是永假公式。</a:t>
            </a:r>
          </a:p>
        </p:txBody>
      </p:sp>
    </p:spTree>
    <p:extLst>
      <p:ext uri="{BB962C8B-B14F-4D97-AF65-F5344CB8AC3E}">
        <p14:creationId xmlns:p14="http://schemas.microsoft.com/office/powerpoint/2010/main" val="250420273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500"/>
                                        <p:tgtEl>
                                          <p:spTgt spid="3072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23">
                                            <p:txEl>
                                              <p:pRg st="3" end="3"/>
                                            </p:txEl>
                                          </p:spTgt>
                                        </p:tgtEl>
                                        <p:attrNameLst>
                                          <p:attrName>style.visibility</p:attrName>
                                        </p:attrNameLst>
                                      </p:cBhvr>
                                      <p:to>
                                        <p:strVal val="visible"/>
                                      </p:to>
                                    </p:set>
                                    <p:animEffect transition="in" filter="fade">
                                      <p:cBhvr>
                                        <p:cTn id="10" dur="500"/>
                                        <p:tgtEl>
                                          <p:spTgt spid="3072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animEffect transition="in" filter="fade">
                                      <p:cBhvr>
                                        <p:cTn id="21" dur="500"/>
                                        <p:tgtEl>
                                          <p:spTgt spid="3072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723">
                                            <p:txEl>
                                              <p:pRg st="7" end="7"/>
                                            </p:txEl>
                                          </p:spTgt>
                                        </p:tgtEl>
                                        <p:attrNameLst>
                                          <p:attrName>style.visibility</p:attrName>
                                        </p:attrNameLst>
                                      </p:cBhvr>
                                      <p:to>
                                        <p:strVal val="visible"/>
                                      </p:to>
                                    </p:set>
                                    <p:animEffect transition="in" filter="fade">
                                      <p:cBhvr>
                                        <p:cTn id="24"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ChangeArrowheads="1"/>
          </p:cNvSpPr>
          <p:nvPr/>
        </p:nvSpPr>
        <p:spPr bwMode="auto">
          <a:xfrm>
            <a:off x="416941" y="979488"/>
            <a:ext cx="869156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50000"/>
              </a:lnSpc>
            </a:pPr>
            <a:r>
              <a:rPr lang="zh-CN" altLang="en-US" b="1" dirty="0">
                <a:solidFill>
                  <a:schemeClr val="tx2"/>
                </a:solidFill>
              </a:rPr>
              <a:t>可以通过真值表来判断一个命题是永真式、永假式还是可满足式</a:t>
            </a:r>
          </a:p>
        </p:txBody>
      </p:sp>
      <p:graphicFrame>
        <p:nvGraphicFramePr>
          <p:cNvPr id="73731" name="Object 3"/>
          <p:cNvGraphicFramePr>
            <a:graphicFrameLocks noChangeAspect="1"/>
          </p:cNvGraphicFramePr>
          <p:nvPr/>
        </p:nvGraphicFramePr>
        <p:xfrm>
          <a:off x="611188" y="3141663"/>
          <a:ext cx="3803650" cy="874712"/>
        </p:xfrm>
        <a:graphic>
          <a:graphicData uri="http://schemas.openxmlformats.org/presentationml/2006/ole">
            <mc:AlternateContent xmlns:mc="http://schemas.openxmlformats.org/markup-compatibility/2006">
              <mc:Choice xmlns:v="urn:schemas-microsoft-com:vml" Requires="v">
                <p:oleObj spid="_x0000_s42101" name="Equation" r:id="rId3" imgW="1269720" imgH="291960" progId="Equation.DSMT4">
                  <p:embed/>
                </p:oleObj>
              </mc:Choice>
              <mc:Fallback>
                <p:oleObj name="Equation" r:id="rId3" imgW="126972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141663"/>
                        <a:ext cx="3803650"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3732" name="Rectangle 4"/>
          <p:cNvSpPr>
            <a:spLocks noChangeArrowheads="1"/>
          </p:cNvSpPr>
          <p:nvPr/>
        </p:nvSpPr>
        <p:spPr bwMode="auto">
          <a:xfrm>
            <a:off x="215900" y="2347913"/>
            <a:ext cx="869156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50000"/>
              </a:lnSpc>
            </a:pPr>
            <a:r>
              <a:rPr lang="zh-CN" altLang="en-US">
                <a:solidFill>
                  <a:schemeClr val="tx2"/>
                </a:solidFill>
              </a:rPr>
              <a:t>列出下式的真值表</a:t>
            </a:r>
          </a:p>
        </p:txBody>
      </p:sp>
      <p:graphicFrame>
        <p:nvGraphicFramePr>
          <p:cNvPr id="73733" name="Object 5"/>
          <p:cNvGraphicFramePr>
            <a:graphicFrameLocks noChangeAspect="1"/>
          </p:cNvGraphicFramePr>
          <p:nvPr>
            <p:extLst>
              <p:ext uri="{D42A27DB-BD31-4B8C-83A1-F6EECF244321}">
                <p14:modId xmlns:p14="http://schemas.microsoft.com/office/powerpoint/2010/main" val="681621907"/>
              </p:ext>
            </p:extLst>
          </p:nvPr>
        </p:nvGraphicFramePr>
        <p:xfrm>
          <a:off x="611560" y="4725144"/>
          <a:ext cx="4716462" cy="874713"/>
        </p:xfrm>
        <a:graphic>
          <a:graphicData uri="http://schemas.openxmlformats.org/presentationml/2006/ole">
            <mc:AlternateContent xmlns:mc="http://schemas.openxmlformats.org/markup-compatibility/2006">
              <mc:Choice xmlns:v="urn:schemas-microsoft-com:vml" Requires="v">
                <p:oleObj spid="_x0000_s42102" name="公式" r:id="rId5" imgW="1574640" imgH="291960" progId="Equation.3">
                  <p:embed/>
                </p:oleObj>
              </mc:Choice>
              <mc:Fallback>
                <p:oleObj name="公式" r:id="rId5" imgW="157464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725144"/>
                        <a:ext cx="4716462"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3734" name="Text Box 6"/>
          <p:cNvSpPr txBox="1">
            <a:spLocks noChangeArrowheads="1"/>
          </p:cNvSpPr>
          <p:nvPr/>
        </p:nvSpPr>
        <p:spPr bwMode="auto">
          <a:xfrm>
            <a:off x="5364163" y="3284538"/>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b="0">
                <a:latin typeface="Tahoma" charset="0"/>
              </a:rPr>
              <a:t>永真式</a:t>
            </a:r>
          </a:p>
        </p:txBody>
      </p:sp>
      <p:sp>
        <p:nvSpPr>
          <p:cNvPr id="73735" name="Text Box 7"/>
          <p:cNvSpPr txBox="1">
            <a:spLocks noChangeArrowheads="1"/>
          </p:cNvSpPr>
          <p:nvPr/>
        </p:nvSpPr>
        <p:spPr bwMode="auto">
          <a:xfrm>
            <a:off x="5795963" y="4987925"/>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b="0">
                <a:latin typeface="Tahoma" charset="0"/>
              </a:rPr>
              <a:t>可满足式</a:t>
            </a:r>
          </a:p>
        </p:txBody>
      </p:sp>
    </p:spTree>
    <p:extLst>
      <p:ext uri="{BB962C8B-B14F-4D97-AF65-F5344CB8AC3E}">
        <p14:creationId xmlns:p14="http://schemas.microsoft.com/office/powerpoint/2010/main" val="159721689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wipe(left)">
                                      <p:cBhvr>
                                        <p:cTn id="7" dur="500"/>
                                        <p:tgtEl>
                                          <p:spTgt spid="73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wipe(left)">
                                      <p:cBhvr>
                                        <p:cTn id="12" dur="500"/>
                                        <p:tgtEl>
                                          <p:spTgt spid="73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wipe(left)">
                                      <p:cBhvr>
                                        <p:cTn id="17" dur="500"/>
                                        <p:tgtEl>
                                          <p:spTgt spid="73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3734"/>
                                        </p:tgtEl>
                                        <p:attrNameLst>
                                          <p:attrName>style.visibility</p:attrName>
                                        </p:attrNameLst>
                                      </p:cBhvr>
                                      <p:to>
                                        <p:strVal val="visible"/>
                                      </p:to>
                                    </p:set>
                                    <p:animEffect transition="in" filter="wipe(down)">
                                      <p:cBhvr>
                                        <p:cTn id="22" dur="500"/>
                                        <p:tgtEl>
                                          <p:spTgt spid="737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3735"/>
                                        </p:tgtEl>
                                        <p:attrNameLst>
                                          <p:attrName>style.visibility</p:attrName>
                                        </p:attrNameLst>
                                      </p:cBhvr>
                                      <p:to>
                                        <p:strVal val="visible"/>
                                      </p:to>
                                    </p:set>
                                    <p:animEffect transition="in" filter="wipe(down)">
                                      <p:cBhvr>
                                        <p:cTn id="27"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34" grpId="0"/>
      <p:bldP spid="737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533400" y="548680"/>
            <a:ext cx="8153400" cy="5105400"/>
          </a:xfrm>
        </p:spPr>
        <p:txBody>
          <a:bodyPr/>
          <a:lstStyle/>
          <a:p>
            <a:pPr marL="0" indent="292100" eaLnBrk="1" hangingPunct="1">
              <a:buFont typeface="Wingdings" charset="0"/>
              <a:buNone/>
            </a:pPr>
            <a:endParaRPr lang="en-US" altLang="zh-CN" dirty="0">
              <a:solidFill>
                <a:srgbClr val="2D2DB9"/>
              </a:solidFill>
              <a:latin typeface="Times New Roman" charset="0"/>
              <a:ea typeface="宋体" charset="0"/>
            </a:endParaRPr>
          </a:p>
          <a:p>
            <a:pPr marL="0" indent="292100" eaLnBrk="1" hangingPunct="1">
              <a:buFont typeface="Wingdings" charset="0"/>
              <a:buNone/>
            </a:pPr>
            <a:r>
              <a:rPr lang="zh-CN" altLang="en-US" dirty="0">
                <a:solidFill>
                  <a:srgbClr val="2D2DB9"/>
                </a:solidFill>
                <a:latin typeface="Times New Roman" charset="0"/>
                <a:ea typeface="宋体" charset="0"/>
              </a:rPr>
              <a:t>性质</a:t>
            </a:r>
            <a:r>
              <a:rPr lang="en-US" altLang="zh-CN" dirty="0">
                <a:solidFill>
                  <a:srgbClr val="2D2DB9"/>
                </a:solidFill>
                <a:latin typeface="Times New Roman" charset="0"/>
                <a:ea typeface="宋体" charset="0"/>
              </a:rPr>
              <a:t>2</a:t>
            </a:r>
            <a:r>
              <a:rPr lang="zh-CN" altLang="en-US" dirty="0">
                <a:solidFill>
                  <a:srgbClr val="2D2DB9"/>
                </a:solidFill>
                <a:latin typeface="Times New Roman" charset="0"/>
                <a:ea typeface="宋体" charset="0"/>
              </a:rPr>
              <a:t>：</a:t>
            </a:r>
          </a:p>
          <a:p>
            <a:pPr marL="0" indent="292100" eaLnBrk="1" hangingPunct="1">
              <a:buFont typeface="Wingdings" charset="0"/>
              <a:buNone/>
            </a:pPr>
            <a:r>
              <a:rPr lang="zh-CN" altLang="en-US" dirty="0" smtClean="0">
                <a:solidFill>
                  <a:srgbClr val="2D2DB9"/>
                </a:solidFill>
                <a:latin typeface="Times New Roman" charset="0"/>
                <a:ea typeface="宋体" charset="0"/>
              </a:rPr>
              <a:t>（</a:t>
            </a:r>
            <a:r>
              <a:rPr lang="en-US" altLang="zh-CN" dirty="0">
                <a:solidFill>
                  <a:srgbClr val="2D2DB9"/>
                </a:solidFill>
                <a:latin typeface="Times New Roman" charset="0"/>
                <a:ea typeface="宋体" charset="0"/>
              </a:rPr>
              <a:t>1</a:t>
            </a:r>
            <a:r>
              <a:rPr lang="zh-CN" altLang="en-US" dirty="0">
                <a:solidFill>
                  <a:srgbClr val="2D2DB9"/>
                </a:solidFill>
                <a:latin typeface="Times New Roman" charset="0"/>
                <a:ea typeface="宋体" charset="0"/>
              </a:rPr>
              <a:t>）设</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是永真命题公式，则</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的否定公式是永假命题公式；</a:t>
            </a:r>
          </a:p>
          <a:p>
            <a:pPr marL="0" indent="292100" eaLnBrk="1" hangingPunct="1">
              <a:buFont typeface="Wingdings" charset="0"/>
              <a:buNone/>
            </a:pPr>
            <a:r>
              <a:rPr lang="zh-CN" altLang="en-US" dirty="0" smtClean="0">
                <a:solidFill>
                  <a:srgbClr val="2D2DB9"/>
                </a:solidFill>
                <a:latin typeface="Times New Roman" charset="0"/>
                <a:ea typeface="宋体" charset="0"/>
              </a:rPr>
              <a:t>（</a:t>
            </a:r>
            <a:r>
              <a:rPr lang="en-US" altLang="zh-CN" dirty="0">
                <a:solidFill>
                  <a:srgbClr val="2D2DB9"/>
                </a:solidFill>
                <a:latin typeface="Times New Roman" charset="0"/>
                <a:ea typeface="宋体" charset="0"/>
              </a:rPr>
              <a:t>2</a:t>
            </a:r>
            <a:r>
              <a:rPr lang="zh-CN" altLang="en-US" dirty="0">
                <a:solidFill>
                  <a:srgbClr val="2D2DB9"/>
                </a:solidFill>
                <a:latin typeface="Times New Roman" charset="0"/>
                <a:ea typeface="宋体" charset="0"/>
              </a:rPr>
              <a:t>）设</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是永假命题公式，则</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的否定公式是永真命题公式；</a:t>
            </a:r>
          </a:p>
          <a:p>
            <a:pPr marL="0" indent="292100" eaLnBrk="1" hangingPunct="1">
              <a:buFont typeface="Wingdings" charset="0"/>
              <a:buNone/>
            </a:pPr>
            <a:r>
              <a:rPr lang="zh-CN" altLang="en-US" dirty="0" smtClean="0">
                <a:solidFill>
                  <a:srgbClr val="2D2DB9"/>
                </a:solidFill>
                <a:latin typeface="Times New Roman" charset="0"/>
                <a:ea typeface="宋体" charset="0"/>
              </a:rPr>
              <a:t>（</a:t>
            </a:r>
            <a:r>
              <a:rPr lang="en-US" altLang="zh-CN" dirty="0">
                <a:solidFill>
                  <a:srgbClr val="2D2DB9"/>
                </a:solidFill>
                <a:latin typeface="Times New Roman" charset="0"/>
                <a:ea typeface="宋体" charset="0"/>
              </a:rPr>
              <a:t>3</a:t>
            </a:r>
            <a:r>
              <a:rPr lang="zh-CN" altLang="en-US" dirty="0">
                <a:solidFill>
                  <a:srgbClr val="2D2DB9"/>
                </a:solidFill>
                <a:latin typeface="Times New Roman" charset="0"/>
                <a:ea typeface="宋体" charset="0"/>
              </a:rPr>
              <a:t>）设</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Q</a:t>
            </a:r>
            <a:r>
              <a:rPr lang="zh-CN" altLang="en-US" dirty="0">
                <a:solidFill>
                  <a:srgbClr val="2D2DB9"/>
                </a:solidFill>
                <a:latin typeface="Times New Roman" charset="0"/>
                <a:ea typeface="宋体" charset="0"/>
              </a:rPr>
              <a:t>是永真命题公式，则（</a:t>
            </a:r>
            <a:r>
              <a:rPr lang="en-US" altLang="zh-CN" dirty="0">
                <a:solidFill>
                  <a:srgbClr val="2D2DB9"/>
                </a:solidFill>
                <a:latin typeface="Times New Roman" charset="0"/>
                <a:ea typeface="宋体" charset="0"/>
              </a:rPr>
              <a:t>P ∧ Q</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P ∨ Q</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P → Q</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P </a:t>
            </a:r>
            <a:r>
              <a:rPr lang="en-US" altLang="zh-CN" sz="3600" dirty="0">
                <a:solidFill>
                  <a:srgbClr val="2D2DB9"/>
                </a:solidFill>
              </a:rPr>
              <a:t>↔</a:t>
            </a:r>
            <a:r>
              <a:rPr lang="en-US" altLang="zh-CN" dirty="0" smtClean="0">
                <a:solidFill>
                  <a:srgbClr val="2D2DB9"/>
                </a:solidFill>
                <a:latin typeface="Times New Roman" charset="0"/>
                <a:ea typeface="宋体" charset="0"/>
              </a:rPr>
              <a:t> </a:t>
            </a:r>
            <a:r>
              <a:rPr lang="en-US" altLang="zh-CN" dirty="0">
                <a:solidFill>
                  <a:srgbClr val="2D2DB9"/>
                </a:solidFill>
                <a:latin typeface="Times New Roman" charset="0"/>
                <a:ea typeface="宋体" charset="0"/>
              </a:rPr>
              <a:t>Q</a:t>
            </a:r>
            <a:r>
              <a:rPr lang="zh-CN" altLang="en-US" dirty="0">
                <a:solidFill>
                  <a:srgbClr val="2D2DB9"/>
                </a:solidFill>
                <a:latin typeface="Times New Roman" charset="0"/>
                <a:ea typeface="宋体" charset="0"/>
              </a:rPr>
              <a:t>）也是永真命题公式</a:t>
            </a:r>
          </a:p>
          <a:p>
            <a:pPr marL="0" indent="292100" eaLnBrk="1" hangingPunct="1">
              <a:buFont typeface="Wingdings" charset="0"/>
              <a:buNone/>
            </a:pPr>
            <a:r>
              <a:rPr lang="zh-CN" altLang="en-US" dirty="0">
                <a:solidFill>
                  <a:srgbClr val="2D2DB9"/>
                </a:solidFill>
                <a:latin typeface="Times New Roman" charset="0"/>
                <a:ea typeface="宋体" charset="0"/>
              </a:rPr>
              <a:t>               </a:t>
            </a:r>
          </a:p>
        </p:txBody>
      </p:sp>
    </p:spTree>
    <p:extLst>
      <p:ext uri="{BB962C8B-B14F-4D97-AF65-F5344CB8AC3E}">
        <p14:creationId xmlns:p14="http://schemas.microsoft.com/office/powerpoint/2010/main" val="2939534177"/>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a:xfrm>
            <a:off x="533400" y="404664"/>
            <a:ext cx="8153400" cy="5105400"/>
          </a:xfrm>
        </p:spPr>
        <p:txBody>
          <a:bodyPr/>
          <a:lstStyle/>
          <a:p>
            <a:pPr marL="0" indent="292100" algn="ctr" eaLnBrk="1" hangingPunct="1">
              <a:buFont typeface="Wingdings" charset="0"/>
              <a:buNone/>
            </a:pPr>
            <a:r>
              <a:rPr lang="zh-CN" altLang="en-US" sz="2800" b="1" dirty="0">
                <a:solidFill>
                  <a:schemeClr val="accent6"/>
                </a:solidFill>
                <a:latin typeface="Times New Roman" charset="0"/>
                <a:ea typeface="宋体" charset="0"/>
              </a:rPr>
              <a:t>小  结</a:t>
            </a:r>
          </a:p>
          <a:p>
            <a:pPr marL="0" indent="292100" eaLnBrk="1" hangingPunct="1">
              <a:buFont typeface="Wingdings" charset="0"/>
              <a:buNone/>
            </a:pPr>
            <a:r>
              <a:rPr lang="zh-CN" altLang="en-US" sz="2800" b="1" dirty="0">
                <a:solidFill>
                  <a:schemeClr val="accent6"/>
                </a:solidFill>
                <a:latin typeface="Times New Roman" charset="0"/>
                <a:ea typeface="宋体" charset="0"/>
              </a:rPr>
              <a:t>     </a:t>
            </a:r>
          </a:p>
          <a:p>
            <a:pPr marL="0" indent="292100" eaLnBrk="1" hangingPunct="1">
              <a:buFont typeface="Wingdings" charset="0"/>
              <a:buNone/>
            </a:pPr>
            <a:r>
              <a:rPr lang="en-US" altLang="zh-CN" sz="2800" b="1" dirty="0">
                <a:solidFill>
                  <a:schemeClr val="accent6"/>
                </a:solidFill>
                <a:latin typeface="Times New Roman" charset="0"/>
                <a:ea typeface="宋体" charset="0"/>
              </a:rPr>
              <a:t>1</a:t>
            </a:r>
            <a:r>
              <a:rPr lang="zh-CN" altLang="en-US" sz="2800" b="1" dirty="0">
                <a:solidFill>
                  <a:schemeClr val="accent6"/>
                </a:solidFill>
                <a:latin typeface="Times New Roman" charset="0"/>
                <a:ea typeface="宋体" charset="0"/>
              </a:rPr>
              <a:t>、命题的概念：定义、逻辑值、 符号化表示</a:t>
            </a:r>
          </a:p>
          <a:p>
            <a:pPr marL="0" indent="292100" eaLnBrk="1" hangingPunct="1">
              <a:buFont typeface="Wingdings" charset="0"/>
              <a:buNone/>
            </a:pPr>
            <a:r>
              <a:rPr lang="en-US" altLang="zh-CN" sz="2800" b="1" dirty="0">
                <a:solidFill>
                  <a:schemeClr val="accent6"/>
                </a:solidFill>
                <a:latin typeface="Times New Roman" charset="0"/>
                <a:ea typeface="宋体" charset="0"/>
              </a:rPr>
              <a:t>2</a:t>
            </a:r>
            <a:r>
              <a:rPr lang="zh-CN" altLang="en-US" sz="2800" b="1" dirty="0">
                <a:solidFill>
                  <a:schemeClr val="accent6"/>
                </a:solidFill>
                <a:latin typeface="Times New Roman" charset="0"/>
                <a:ea typeface="宋体" charset="0"/>
              </a:rPr>
              <a:t>、从简单命题到复合命题：</a:t>
            </a:r>
          </a:p>
          <a:p>
            <a:pPr marL="0" indent="292100" eaLnBrk="1" hangingPunct="1">
              <a:buFont typeface="Wingdings" charset="0"/>
              <a:buNone/>
            </a:pPr>
            <a:r>
              <a:rPr lang="zh-CN" altLang="en-US" sz="2800" b="1" dirty="0" smtClean="0">
                <a:solidFill>
                  <a:schemeClr val="accent6"/>
                </a:solidFill>
                <a:latin typeface="Times New Roman" charset="0"/>
                <a:ea typeface="宋体" charset="0"/>
              </a:rPr>
              <a:t>逻辑联接词</a:t>
            </a:r>
            <a:r>
              <a:rPr lang="zh-CN" altLang="en-US" sz="2800" b="1" dirty="0">
                <a:solidFill>
                  <a:schemeClr val="accent6"/>
                </a:solidFill>
                <a:latin typeface="Times New Roman" charset="0"/>
                <a:ea typeface="宋体" charset="0"/>
              </a:rPr>
              <a:t>：运算方法、运算优先级</a:t>
            </a:r>
          </a:p>
          <a:p>
            <a:pPr marL="0" indent="292100" eaLnBrk="1" hangingPunct="1">
              <a:buFont typeface="Wingdings" charset="0"/>
              <a:buNone/>
            </a:pPr>
            <a:r>
              <a:rPr lang="en-US" altLang="zh-CN" sz="2800" b="1" dirty="0">
                <a:solidFill>
                  <a:schemeClr val="accent6"/>
                </a:solidFill>
                <a:latin typeface="Times New Roman" charset="0"/>
                <a:ea typeface="宋体" charset="0"/>
              </a:rPr>
              <a:t>3</a:t>
            </a:r>
            <a:r>
              <a:rPr lang="zh-CN" altLang="en-US" sz="2800" b="1" dirty="0">
                <a:solidFill>
                  <a:schemeClr val="accent6"/>
                </a:solidFill>
                <a:latin typeface="Times New Roman" charset="0"/>
                <a:ea typeface="宋体" charset="0"/>
              </a:rPr>
              <a:t>、从命题常量到命题变量，</a:t>
            </a:r>
          </a:p>
          <a:p>
            <a:pPr marL="0" indent="292100" eaLnBrk="1" hangingPunct="1">
              <a:buFont typeface="Wingdings" charset="0"/>
              <a:buNone/>
            </a:pPr>
            <a:r>
              <a:rPr lang="en-US" altLang="zh-CN" sz="2800" b="1" dirty="0" smtClean="0">
                <a:solidFill>
                  <a:schemeClr val="accent6"/>
                </a:solidFill>
                <a:latin typeface="Times New Roman" charset="0"/>
                <a:ea typeface="宋体" charset="0"/>
              </a:rPr>
              <a:t>   </a:t>
            </a:r>
            <a:r>
              <a:rPr lang="zh-CN" altLang="en-US" sz="2800" b="1" dirty="0" smtClean="0">
                <a:solidFill>
                  <a:schemeClr val="accent6"/>
                </a:solidFill>
                <a:latin typeface="Times New Roman" charset="0"/>
                <a:ea typeface="宋体" charset="0"/>
              </a:rPr>
              <a:t>从复合命题到命题</a:t>
            </a:r>
            <a:r>
              <a:rPr lang="zh-CN" altLang="en-US" sz="2800" b="1" dirty="0">
                <a:solidFill>
                  <a:schemeClr val="accent6"/>
                </a:solidFill>
                <a:latin typeface="Times New Roman" charset="0"/>
                <a:ea typeface="宋体" charset="0"/>
              </a:rPr>
              <a:t>公式：</a:t>
            </a:r>
          </a:p>
          <a:p>
            <a:pPr marL="0" indent="292100" eaLnBrk="1" hangingPunct="1">
              <a:buFont typeface="Wingdings" charset="0"/>
              <a:buNone/>
            </a:pPr>
            <a:r>
              <a:rPr lang="en-US" altLang="zh-CN" sz="2800" b="1" dirty="0" smtClean="0">
                <a:solidFill>
                  <a:schemeClr val="accent6"/>
                </a:solidFill>
                <a:latin typeface="Times New Roman" charset="0"/>
                <a:ea typeface="宋体" charset="0"/>
              </a:rPr>
              <a:t>   </a:t>
            </a:r>
            <a:r>
              <a:rPr lang="zh-CN" altLang="en-US" sz="2800" b="1" dirty="0" smtClean="0">
                <a:solidFill>
                  <a:schemeClr val="accent6"/>
                </a:solidFill>
                <a:latin typeface="Times New Roman" charset="0"/>
                <a:ea typeface="宋体" charset="0"/>
              </a:rPr>
              <a:t>命题</a:t>
            </a:r>
            <a:r>
              <a:rPr lang="zh-CN" altLang="en-US" sz="2800" b="1" dirty="0">
                <a:solidFill>
                  <a:schemeClr val="accent6"/>
                </a:solidFill>
                <a:latin typeface="Times New Roman" charset="0"/>
                <a:ea typeface="宋体" charset="0"/>
              </a:rPr>
              <a:t>公式的真值描述：真值表</a:t>
            </a:r>
          </a:p>
          <a:p>
            <a:pPr marL="0" indent="292100" eaLnBrk="1" hangingPunct="1">
              <a:buFont typeface="Wingdings" charset="0"/>
              <a:buNone/>
            </a:pPr>
            <a:r>
              <a:rPr lang="en-US" altLang="zh-CN" sz="2800" b="1" dirty="0">
                <a:solidFill>
                  <a:schemeClr val="accent6"/>
                </a:solidFill>
                <a:latin typeface="Times New Roman" charset="0"/>
                <a:ea typeface="宋体" charset="0"/>
              </a:rPr>
              <a:t>4</a:t>
            </a:r>
            <a:r>
              <a:rPr lang="zh-CN" altLang="en-US" sz="2800" b="1" dirty="0">
                <a:solidFill>
                  <a:schemeClr val="accent6"/>
                </a:solidFill>
                <a:latin typeface="Times New Roman" charset="0"/>
                <a:ea typeface="宋体" charset="0"/>
              </a:rPr>
              <a:t>、命题公式的分类：</a:t>
            </a:r>
          </a:p>
          <a:p>
            <a:pPr marL="0" indent="292100" eaLnBrk="1" hangingPunct="1">
              <a:buFont typeface="Wingdings" charset="0"/>
              <a:buNone/>
            </a:pPr>
            <a:r>
              <a:rPr lang="zh-CN" altLang="en-US" sz="2800" b="1" dirty="0">
                <a:solidFill>
                  <a:schemeClr val="accent6"/>
                </a:solidFill>
                <a:latin typeface="Times New Roman" charset="0"/>
                <a:ea typeface="宋体" charset="0"/>
              </a:rPr>
              <a:t>  </a:t>
            </a:r>
            <a:r>
              <a:rPr lang="en-US" altLang="zh-CN" sz="2800" b="1" dirty="0" smtClean="0">
                <a:solidFill>
                  <a:schemeClr val="accent6"/>
                </a:solidFill>
                <a:latin typeface="Times New Roman" charset="0"/>
                <a:ea typeface="宋体" charset="0"/>
              </a:rPr>
              <a:t> </a:t>
            </a:r>
            <a:r>
              <a:rPr lang="zh-CN" altLang="en-US" sz="2800" b="1" dirty="0" smtClean="0">
                <a:solidFill>
                  <a:schemeClr val="accent6"/>
                </a:solidFill>
                <a:latin typeface="Times New Roman" charset="0"/>
                <a:ea typeface="宋体" charset="0"/>
              </a:rPr>
              <a:t>永</a:t>
            </a:r>
            <a:r>
              <a:rPr lang="zh-CN" altLang="en-US" sz="2800" b="1" dirty="0">
                <a:solidFill>
                  <a:schemeClr val="accent6"/>
                </a:solidFill>
                <a:latin typeface="Times New Roman" charset="0"/>
                <a:ea typeface="宋体" charset="0"/>
              </a:rPr>
              <a:t>真公式、永假公式、可满足公式  、一般公式           </a:t>
            </a:r>
          </a:p>
          <a:p>
            <a:pPr marL="0" indent="292100" eaLnBrk="1" hangingPunct="1">
              <a:buFont typeface="Wingdings" charset="0"/>
              <a:buNone/>
            </a:pPr>
            <a:r>
              <a:rPr lang="zh-CN" altLang="en-US" sz="2800" b="1" dirty="0">
                <a:solidFill>
                  <a:schemeClr val="accent6"/>
                </a:solidFill>
                <a:latin typeface="Times New Roman" charset="0"/>
                <a:ea typeface="宋体" charset="0"/>
              </a:rPr>
              <a:t>                      </a:t>
            </a:r>
          </a:p>
        </p:txBody>
      </p:sp>
    </p:spTree>
    <p:extLst>
      <p:ext uri="{BB962C8B-B14F-4D97-AF65-F5344CB8AC3E}">
        <p14:creationId xmlns:p14="http://schemas.microsoft.com/office/powerpoint/2010/main" val="33437296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a1349540923dd54f96b6165d109b3de9c8248a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548680"/>
            <a:ext cx="4362528" cy="5760640"/>
          </a:xfrm>
          <a:prstGeom prst="rect">
            <a:avLst/>
          </a:prstGeom>
        </p:spPr>
      </p:pic>
      <p:pic>
        <p:nvPicPr>
          <p:cNvPr id="5" name="Picture 3" descr="Ball001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2205311"/>
            <a:ext cx="287337" cy="2873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all0013">
            <a:hlinkClick r:id="rId5"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2853011"/>
            <a:ext cx="287337" cy="2873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Ball0013">
            <a:hlinkClick r:id="rId6"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3573736"/>
            <a:ext cx="287337" cy="2873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all0013">
            <a:hlinkClick r:id="rId7"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4221436"/>
            <a:ext cx="287337" cy="2873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2"/>
          <p:cNvSpPr txBox="1">
            <a:spLocks noChangeArrowheads="1"/>
          </p:cNvSpPr>
          <p:nvPr/>
        </p:nvSpPr>
        <p:spPr bwMode="auto">
          <a:xfrm>
            <a:off x="4788025" y="1844824"/>
            <a:ext cx="3744416" cy="28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base">
              <a:lnSpc>
                <a:spcPct val="150000"/>
              </a:lnSpc>
              <a:spcAft>
                <a:spcPts val="0"/>
              </a:spcAft>
            </a:pPr>
            <a:r>
              <a:rPr lang="zh-CN" sz="3000" kern="1200" dirty="0">
                <a:solidFill>
                  <a:srgbClr val="3333CC"/>
                </a:solidFill>
                <a:effectLst/>
                <a:latin typeface="Times"/>
                <a:ea typeface="黑体"/>
                <a:cs typeface="黑体"/>
              </a:rPr>
              <a:t>第一部分 数理逻辑</a:t>
            </a:r>
            <a:endParaRPr lang="zh-CN" sz="1000" dirty="0">
              <a:solidFill>
                <a:srgbClr val="3333CC"/>
              </a:solidFill>
              <a:effectLst/>
              <a:latin typeface="Times"/>
              <a:ea typeface="宋体"/>
              <a:cs typeface="Times New Roman"/>
            </a:endParaRPr>
          </a:p>
          <a:p>
            <a:pPr fontAlgn="base">
              <a:lnSpc>
                <a:spcPct val="150000"/>
              </a:lnSpc>
              <a:spcAft>
                <a:spcPts val="0"/>
              </a:spcAft>
            </a:pPr>
            <a:r>
              <a:rPr lang="zh-CN" sz="3000" kern="1200" dirty="0">
                <a:solidFill>
                  <a:srgbClr val="3333CC"/>
                </a:solidFill>
                <a:effectLst/>
                <a:latin typeface="Times"/>
                <a:ea typeface="黑体"/>
                <a:cs typeface="黑体"/>
              </a:rPr>
              <a:t>第二部分 集合论</a:t>
            </a:r>
            <a:endParaRPr lang="zh-CN" sz="1000" dirty="0">
              <a:solidFill>
                <a:srgbClr val="3333CC"/>
              </a:solidFill>
              <a:effectLst/>
              <a:latin typeface="Times"/>
              <a:ea typeface="宋体"/>
              <a:cs typeface="Times New Roman"/>
            </a:endParaRPr>
          </a:p>
          <a:p>
            <a:pPr fontAlgn="base">
              <a:lnSpc>
                <a:spcPct val="150000"/>
              </a:lnSpc>
              <a:spcAft>
                <a:spcPts val="0"/>
              </a:spcAft>
            </a:pPr>
            <a:r>
              <a:rPr lang="zh-CN" sz="3000" kern="1200" dirty="0">
                <a:solidFill>
                  <a:srgbClr val="3333CC"/>
                </a:solidFill>
                <a:effectLst/>
                <a:latin typeface="Times"/>
                <a:ea typeface="黑体"/>
                <a:cs typeface="黑体"/>
              </a:rPr>
              <a:t>第三部分 代数结构</a:t>
            </a:r>
            <a:endParaRPr lang="zh-CN" sz="1000" dirty="0">
              <a:solidFill>
                <a:srgbClr val="3333CC"/>
              </a:solidFill>
              <a:effectLst/>
              <a:latin typeface="Times"/>
              <a:ea typeface="宋体"/>
              <a:cs typeface="Times New Roman"/>
            </a:endParaRPr>
          </a:p>
          <a:p>
            <a:pPr fontAlgn="base">
              <a:lnSpc>
                <a:spcPct val="150000"/>
              </a:lnSpc>
              <a:spcAft>
                <a:spcPts val="0"/>
              </a:spcAft>
            </a:pPr>
            <a:r>
              <a:rPr lang="zh-CN" sz="3000" kern="1200" dirty="0">
                <a:solidFill>
                  <a:srgbClr val="FF0000"/>
                </a:solidFill>
                <a:effectLst/>
                <a:latin typeface="Times"/>
                <a:ea typeface="黑体"/>
                <a:cs typeface="黑体"/>
              </a:rPr>
              <a:t>第四部分 图论 </a:t>
            </a:r>
            <a:endParaRPr lang="zh-CN" sz="1000" dirty="0">
              <a:solidFill>
                <a:srgbClr val="FF0000"/>
              </a:solidFill>
              <a:effectLst/>
              <a:latin typeface="Times"/>
              <a:ea typeface="宋体"/>
              <a:cs typeface="Times New Roman"/>
            </a:endParaRPr>
          </a:p>
        </p:txBody>
      </p:sp>
    </p:spTree>
    <p:extLst>
      <p:ext uri="{BB962C8B-B14F-4D97-AF65-F5344CB8AC3E}">
        <p14:creationId xmlns:p14="http://schemas.microsoft.com/office/powerpoint/2010/main" val="2840298541"/>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txBox="1">
            <a:spLocks noChangeArrowheads="1"/>
          </p:cNvSpPr>
          <p:nvPr/>
        </p:nvSpPr>
        <p:spPr bwMode="auto">
          <a:xfrm>
            <a:off x="250825" y="333375"/>
            <a:ext cx="489743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tx1">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4000" b="1" dirty="0" smtClean="0">
                <a:solidFill>
                  <a:schemeClr val="accent6"/>
                </a:solidFill>
                <a:latin typeface="+mj-ea"/>
              </a:rPr>
              <a:t>第一部分</a:t>
            </a:r>
            <a:r>
              <a:rPr lang="en-US" altLang="zh-CN" sz="4000" b="1" dirty="0" smtClean="0">
                <a:solidFill>
                  <a:schemeClr val="accent6"/>
                </a:solidFill>
                <a:latin typeface="+mj-ea"/>
              </a:rPr>
              <a:t> </a:t>
            </a:r>
            <a:r>
              <a:rPr lang="zh-CN" altLang="en-US" sz="4000" b="1" dirty="0" smtClean="0">
                <a:solidFill>
                  <a:schemeClr val="accent6"/>
                </a:solidFill>
                <a:latin typeface="+mj-ea"/>
              </a:rPr>
              <a:t>数理逻辑</a:t>
            </a:r>
            <a:endParaRPr lang="zh-CN" altLang="en-US" sz="4000" b="1" dirty="0">
              <a:solidFill>
                <a:schemeClr val="accent6"/>
              </a:solidFill>
              <a:latin typeface="+mj-ea"/>
            </a:endParaRPr>
          </a:p>
        </p:txBody>
      </p:sp>
      <p:sp>
        <p:nvSpPr>
          <p:cNvPr id="2" name="文本框 1"/>
          <p:cNvSpPr txBox="1"/>
          <p:nvPr/>
        </p:nvSpPr>
        <p:spPr>
          <a:xfrm>
            <a:off x="539552" y="1268760"/>
            <a:ext cx="8280920" cy="5262979"/>
          </a:xfrm>
          <a:prstGeom prst="rect">
            <a:avLst/>
          </a:prstGeom>
          <a:noFill/>
        </p:spPr>
        <p:txBody>
          <a:bodyPr wrap="square" rtlCol="0">
            <a:spAutoFit/>
          </a:bodyPr>
          <a:lstStyle/>
          <a:p>
            <a:r>
              <a:rPr lang="zh-CN" altLang="en-US" b="1" dirty="0" smtClean="0">
                <a:solidFill>
                  <a:srgbClr val="0000FF"/>
                </a:solidFill>
              </a:rPr>
              <a:t>一、命题逻辑</a:t>
            </a:r>
            <a:endParaRPr lang="en-US" altLang="zh-CN" b="1" dirty="0" smtClean="0">
              <a:solidFill>
                <a:srgbClr val="0000FF"/>
              </a:solidFill>
            </a:endParaRPr>
          </a:p>
          <a:p>
            <a:r>
              <a:rPr lang="zh-CN" altLang="zh-CN" dirty="0">
                <a:solidFill>
                  <a:srgbClr val="0000FF"/>
                </a:solidFill>
              </a:rPr>
              <a:t> </a:t>
            </a:r>
            <a:r>
              <a:rPr lang="zh-CN" altLang="en-US" dirty="0" smtClean="0">
                <a:solidFill>
                  <a:srgbClr val="0000FF"/>
                </a:solidFill>
              </a:rPr>
              <a:t>    </a:t>
            </a:r>
            <a:r>
              <a:rPr lang="zh-CN" altLang="zh-CN" dirty="0" smtClean="0">
                <a:solidFill>
                  <a:srgbClr val="0000FF"/>
                </a:solidFill>
              </a:rPr>
              <a:t>命题逻辑</a:t>
            </a:r>
            <a:r>
              <a:rPr lang="zh-CN" altLang="zh-CN" dirty="0">
                <a:solidFill>
                  <a:srgbClr val="0000FF"/>
                </a:solidFill>
              </a:rPr>
              <a:t>基本概念</a:t>
            </a:r>
          </a:p>
          <a:p>
            <a:r>
              <a:rPr lang="zh-CN" altLang="en-US" dirty="0" smtClean="0">
                <a:solidFill>
                  <a:srgbClr val="0000FF"/>
                </a:solidFill>
              </a:rPr>
              <a:t>    </a:t>
            </a:r>
            <a:r>
              <a:rPr lang="zh-CN" altLang="zh-CN" dirty="0" smtClean="0">
                <a:solidFill>
                  <a:srgbClr val="0000FF"/>
                </a:solidFill>
              </a:rPr>
              <a:t>命题逻辑等值</a:t>
            </a:r>
            <a:r>
              <a:rPr lang="zh-CN" altLang="zh-CN" dirty="0">
                <a:solidFill>
                  <a:srgbClr val="0000FF"/>
                </a:solidFill>
              </a:rPr>
              <a:t>演算</a:t>
            </a:r>
          </a:p>
          <a:p>
            <a:r>
              <a:rPr lang="zh-CN" altLang="en-US" dirty="0" smtClean="0">
                <a:solidFill>
                  <a:srgbClr val="0000FF"/>
                </a:solidFill>
              </a:rPr>
              <a:t>    </a:t>
            </a:r>
            <a:r>
              <a:rPr lang="zh-CN" altLang="zh-CN" dirty="0" smtClean="0">
                <a:solidFill>
                  <a:srgbClr val="0000FF"/>
                </a:solidFill>
              </a:rPr>
              <a:t>命题逻辑推理理论</a:t>
            </a:r>
            <a:endParaRPr lang="en-US" altLang="zh-CN" dirty="0" smtClean="0">
              <a:solidFill>
                <a:srgbClr val="0000FF"/>
              </a:solidFill>
            </a:endParaRPr>
          </a:p>
          <a:p>
            <a:endParaRPr lang="zh-CN" altLang="zh-CN" dirty="0">
              <a:solidFill>
                <a:srgbClr val="0000FF"/>
              </a:solidFill>
            </a:endParaRPr>
          </a:p>
          <a:p>
            <a:r>
              <a:rPr lang="zh-CN" altLang="en-US" b="1" dirty="0" smtClean="0">
                <a:solidFill>
                  <a:srgbClr val="0000FF"/>
                </a:solidFill>
              </a:rPr>
              <a:t>二、谓词逻辑</a:t>
            </a:r>
            <a:endParaRPr lang="en-US" altLang="zh-CN" b="1" dirty="0" smtClean="0">
              <a:solidFill>
                <a:srgbClr val="0000FF"/>
              </a:solidFill>
            </a:endParaRPr>
          </a:p>
          <a:p>
            <a:r>
              <a:rPr lang="zh-CN" altLang="zh-CN" dirty="0">
                <a:solidFill>
                  <a:srgbClr val="0000FF"/>
                </a:solidFill>
              </a:rPr>
              <a:t> </a:t>
            </a:r>
            <a:r>
              <a:rPr lang="zh-CN" altLang="en-US" dirty="0" smtClean="0">
                <a:solidFill>
                  <a:srgbClr val="0000FF"/>
                </a:solidFill>
              </a:rPr>
              <a:t>    </a:t>
            </a:r>
            <a:r>
              <a:rPr lang="zh-CN" altLang="zh-CN" dirty="0" smtClean="0">
                <a:solidFill>
                  <a:srgbClr val="0000FF"/>
                </a:solidFill>
              </a:rPr>
              <a:t>一阶逻辑</a:t>
            </a:r>
            <a:r>
              <a:rPr lang="zh-CN" altLang="zh-CN" dirty="0">
                <a:solidFill>
                  <a:srgbClr val="0000FF"/>
                </a:solidFill>
              </a:rPr>
              <a:t>基本概念</a:t>
            </a:r>
          </a:p>
          <a:p>
            <a:r>
              <a:rPr lang="zh-CN" altLang="en-US" dirty="0" smtClean="0">
                <a:solidFill>
                  <a:srgbClr val="0000FF"/>
                </a:solidFill>
              </a:rPr>
              <a:t>    </a:t>
            </a:r>
            <a:r>
              <a:rPr lang="zh-CN" altLang="zh-CN" dirty="0" smtClean="0">
                <a:solidFill>
                  <a:srgbClr val="0000FF"/>
                </a:solidFill>
              </a:rPr>
              <a:t>一阶逻辑等值演算与推理理论</a:t>
            </a:r>
            <a:endParaRPr lang="en-US" altLang="zh-CN" dirty="0" smtClean="0">
              <a:solidFill>
                <a:srgbClr val="0000FF"/>
              </a:solidFill>
            </a:endParaRPr>
          </a:p>
          <a:p>
            <a:endParaRPr lang="zh-CN" altLang="zh-CN" dirty="0">
              <a:solidFill>
                <a:srgbClr val="0000FF"/>
              </a:solidFill>
            </a:endParaRPr>
          </a:p>
          <a:p>
            <a:r>
              <a:rPr lang="zh-CN" altLang="en-US" b="1" dirty="0" smtClean="0">
                <a:solidFill>
                  <a:srgbClr val="0000FF"/>
                </a:solidFill>
              </a:rPr>
              <a:t>三</a:t>
            </a:r>
            <a:r>
              <a:rPr lang="zh-CN" altLang="zh-CN" b="1" dirty="0" smtClean="0">
                <a:solidFill>
                  <a:srgbClr val="0000FF"/>
                </a:solidFill>
              </a:rPr>
              <a:t>、</a:t>
            </a:r>
            <a:r>
              <a:rPr lang="zh-CN" altLang="zh-CN" b="1" dirty="0">
                <a:solidFill>
                  <a:srgbClr val="0000FF"/>
                </a:solidFill>
              </a:rPr>
              <a:t>学习要求</a:t>
            </a:r>
          </a:p>
          <a:p>
            <a:r>
              <a:rPr lang="zh-CN" altLang="en-US" dirty="0" smtClean="0">
                <a:solidFill>
                  <a:srgbClr val="0000FF"/>
                </a:solidFill>
              </a:rPr>
              <a:t>    </a:t>
            </a:r>
            <a:r>
              <a:rPr lang="zh-CN" altLang="zh-CN" dirty="0" smtClean="0">
                <a:solidFill>
                  <a:srgbClr val="0000FF"/>
                </a:solidFill>
              </a:rPr>
              <a:t>深刻理解命题</a:t>
            </a:r>
            <a:r>
              <a:rPr lang="zh-CN" altLang="zh-CN" dirty="0">
                <a:solidFill>
                  <a:srgbClr val="0000FF"/>
                </a:solidFill>
              </a:rPr>
              <a:t>、联结词、复合命题、命题公式、等值式、等值演算、</a:t>
            </a:r>
            <a:r>
              <a:rPr lang="zh-CN" altLang="zh-CN" dirty="0" smtClean="0">
                <a:solidFill>
                  <a:srgbClr val="0000FF"/>
                </a:solidFill>
              </a:rPr>
              <a:t>推理及证明等概念熟练进行等值演算与构造证</a:t>
            </a:r>
            <a:r>
              <a:rPr lang="zh-CN" altLang="zh-CN" dirty="0">
                <a:solidFill>
                  <a:srgbClr val="0000FF"/>
                </a:solidFill>
              </a:rPr>
              <a:t>明</a:t>
            </a:r>
          </a:p>
          <a:p>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195315402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130051"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离散数学</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
        <p:nvSpPr>
          <p:cNvPr id="130052"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dirty="0">
                <a:solidFill>
                  <a:srgbClr val="0033CC"/>
                </a:solidFill>
                <a:effectLst>
                  <a:outerShdw blurRad="38100" dist="38100" dir="2700000" algn="tl">
                    <a:srgbClr val="C0C0C0"/>
                  </a:outerShdw>
                </a:effectLst>
                <a:latin typeface="隶书" pitchFamily="49" charset="-122"/>
                <a:ea typeface="华文行楷" pitchFamily="2" charset="-122"/>
              </a:rPr>
              <a:t>第一讲</a:t>
            </a:r>
            <a:endParaRPr kumimoji="1" lang="zh-CN" altLang="en-US" sz="3600" b="1" dirty="0">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130053"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800" b="1" dirty="0" smtClean="0">
                <a:effectLst>
                  <a:outerShdw blurRad="38100" dist="38100" dir="2700000" algn="tl">
                    <a:srgbClr val="C0C0C0"/>
                  </a:outerShdw>
                </a:effectLst>
                <a:latin typeface="华文行楷" pitchFamily="2" charset="-122"/>
                <a:ea typeface="华文行楷" pitchFamily="2" charset="-122"/>
              </a:rPr>
              <a:t>数理逻辑</a:t>
            </a:r>
            <a:r>
              <a:rPr lang="zh-CN" altLang="en-US" sz="4800" b="1" dirty="0" smtClean="0">
                <a:effectLst>
                  <a:outerShdw blurRad="38100" dist="38100" dir="2700000" algn="tl">
                    <a:srgbClr val="C0C0C0"/>
                  </a:outerShdw>
                </a:effectLst>
                <a:latin typeface="华文行楷" pitchFamily="2" charset="-122"/>
                <a:ea typeface="华文行楷" pitchFamily="2" charset="-122"/>
              </a:rPr>
              <a:t>之</a:t>
            </a:r>
            <a:r>
              <a:rPr kumimoji="1" lang="zh-CN" altLang="en-US" sz="4800" b="1" dirty="0" smtClean="0">
                <a:effectLst>
                  <a:outerShdw blurRad="38100" dist="38100" dir="2700000" algn="tl">
                    <a:srgbClr val="C0C0C0"/>
                  </a:outerShdw>
                </a:effectLst>
                <a:latin typeface="华文行楷" pitchFamily="2" charset="-122"/>
                <a:ea typeface="华文行楷" pitchFamily="2" charset="-122"/>
              </a:rPr>
              <a:t>命题逻辑</a:t>
            </a:r>
            <a:endParaRPr kumimoji="1" lang="zh-CN" altLang="en-US" sz="4800" b="1" dirty="0">
              <a:effectLst>
                <a:outerShdw blurRad="38100" dist="38100" dir="2700000" algn="tl">
                  <a:srgbClr val="C0C0C0"/>
                </a:outerShdw>
              </a:effectLst>
              <a:latin typeface="华文行楷" pitchFamily="2" charset="-122"/>
              <a:ea typeface="华文行楷" pitchFamily="2" charset="-122"/>
            </a:endParaRPr>
          </a:p>
        </p:txBody>
      </p:sp>
      <p:graphicFrame>
        <p:nvGraphicFramePr>
          <p:cNvPr id="130054"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147" name="Photo Editor 照片" r:id="rId4" imgW="6714286" imgH="6942857" progId="MSPhotoEd.3">
                  <p:embed/>
                </p:oleObj>
              </mc:Choice>
              <mc:Fallback>
                <p:oleObj name="Photo Editor 照片" r:id="rId4" imgW="6714286" imgH="694285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0055"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6"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57"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130058"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130060"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65"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4" y="2420938"/>
            <a:ext cx="2016125" cy="1255806"/>
          </a:xfrm>
          <a:prstGeom prst="rect">
            <a:avLst/>
          </a:prstGeom>
          <a:noFill/>
          <a:extLst>
            <a:ext uri="{909E8E84-426E-40DD-AFC4-6F175D3DCCD1}">
              <a14:hiddenFill xmlns:a14="http://schemas.microsoft.com/office/drawing/2010/main">
                <a:solidFill>
                  <a:srgbClr val="FFFFFF"/>
                </a:solidFill>
              </a14:hiddenFill>
            </a:ext>
          </a:extLst>
        </p:spPr>
      </p:pic>
      <p:sp>
        <p:nvSpPr>
          <p:cNvPr id="130066" name="Text Box 18"/>
          <p:cNvSpPr txBox="1">
            <a:spLocks noChangeArrowheads="1"/>
          </p:cNvSpPr>
          <p:nvPr/>
        </p:nvSpPr>
        <p:spPr bwMode="auto">
          <a:xfrm>
            <a:off x="4700787" y="4211638"/>
            <a:ext cx="210346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smtClean="0">
                <a:effectLst>
                  <a:outerShdw blurRad="38100" dist="38100" dir="2700000" algn="tl">
                    <a:srgbClr val="C0C0C0"/>
                  </a:outerShdw>
                </a:effectLst>
              </a:rPr>
              <a:t>李昊</a:t>
            </a:r>
            <a:endParaRPr lang="en-US" altLang="zh-CN" sz="3200" b="1" dirty="0" smtClean="0">
              <a:effectLst>
                <a:outerShdw blurRad="38100" dist="38100" dir="2700000" algn="tl">
                  <a:srgbClr val="C0C0C0"/>
                </a:outerShdw>
              </a:effectLst>
            </a:endParaRPr>
          </a:p>
          <a:p>
            <a:pPr algn="ctr"/>
            <a:r>
              <a:rPr lang="zh-CN" altLang="en-US" sz="3200" b="1" dirty="0" smtClean="0">
                <a:effectLst>
                  <a:outerShdw blurRad="38100" dist="38100" dir="2700000" algn="tl">
                    <a:srgbClr val="C0C0C0"/>
                  </a:outerShdw>
                </a:effectLst>
              </a:rPr>
              <a:t>信息楼</a:t>
            </a:r>
            <a:r>
              <a:rPr lang="en-US" altLang="zh-CN" sz="3200" b="1" dirty="0" smtClean="0">
                <a:effectLst>
                  <a:outerShdw blurRad="38100" dist="38100" dir="2700000" algn="tl">
                    <a:srgbClr val="C0C0C0"/>
                  </a:outerShdw>
                </a:effectLst>
              </a:rPr>
              <a:t>312</a:t>
            </a:r>
            <a:endParaRPr lang="en-US" altLang="zh-CN" sz="3200" b="1" dirty="0">
              <a:effectLst>
                <a:outerShdw blurRad="38100" dist="38100" dir="2700000" algn="tl">
                  <a:srgbClr val="C0C0C0"/>
                </a:outerShdw>
              </a:effectLst>
            </a:endParaRPr>
          </a:p>
        </p:txBody>
      </p:sp>
      <p:pic>
        <p:nvPicPr>
          <p:cNvPr id="130069"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74942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txBox="1">
            <a:spLocks noChangeArrowheads="1"/>
          </p:cNvSpPr>
          <p:nvPr/>
        </p:nvSpPr>
        <p:spPr>
          <a:xfrm>
            <a:off x="1043608" y="836712"/>
            <a:ext cx="7343776" cy="720080"/>
          </a:xfrm>
          <a:prstGeom prst="rect">
            <a:avLst/>
          </a:prstGeom>
        </p:spPr>
        <p:txBody>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3500" b="1" dirty="0" smtClean="0">
                <a:solidFill>
                  <a:srgbClr val="2D2DB9"/>
                </a:solidFill>
                <a:latin typeface="+mj-ea"/>
              </a:rPr>
              <a:t>一</a:t>
            </a:r>
            <a:r>
              <a:rPr lang="en-US" altLang="zh-CN" sz="3500" b="1" dirty="0" smtClean="0">
                <a:solidFill>
                  <a:srgbClr val="2D2DB9"/>
                </a:solidFill>
                <a:latin typeface="+mj-ea"/>
              </a:rPr>
              <a:t>  </a:t>
            </a:r>
            <a:r>
              <a:rPr lang="zh-CN" altLang="en-US" sz="3500" b="1" dirty="0" smtClean="0">
                <a:solidFill>
                  <a:srgbClr val="2D2DB9"/>
                </a:solidFill>
                <a:latin typeface="+mj-ea"/>
              </a:rPr>
              <a:t>命题逻辑基本概念</a:t>
            </a:r>
            <a:endParaRPr lang="zh-CN" altLang="en-US" sz="3500" b="1" dirty="0">
              <a:solidFill>
                <a:srgbClr val="2D2DB9"/>
              </a:solidFill>
              <a:latin typeface="+mj-ea"/>
            </a:endParaRPr>
          </a:p>
        </p:txBody>
      </p:sp>
      <p:pic>
        <p:nvPicPr>
          <p:cNvPr id="5" name="Picture 19"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425" y="2633464"/>
            <a:ext cx="215900" cy="2143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425" y="3138289"/>
            <a:ext cx="215900" cy="2143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1"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425" y="4654848"/>
            <a:ext cx="215900" cy="21431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27584" y="1844824"/>
            <a:ext cx="7128792" cy="3156420"/>
          </a:xfrm>
          <a:prstGeom prst="rect">
            <a:avLst/>
          </a:prstGeom>
          <a:noFill/>
        </p:spPr>
        <p:txBody>
          <a:bodyPr wrap="square" rtlCol="0">
            <a:spAutoFit/>
          </a:bodyPr>
          <a:lstStyle/>
          <a:p>
            <a:pPr>
              <a:lnSpc>
                <a:spcPts val="4000"/>
              </a:lnSpc>
            </a:pPr>
            <a:r>
              <a:rPr lang="zh-CN" altLang="zh-CN" sz="3200" b="1" dirty="0">
                <a:solidFill>
                  <a:srgbClr val="0000FF"/>
                </a:solidFill>
              </a:rPr>
              <a:t>本章的主要内容：</a:t>
            </a:r>
          </a:p>
          <a:p>
            <a:pPr>
              <a:lnSpc>
                <a:spcPts val="4000"/>
              </a:lnSpc>
            </a:pPr>
            <a:r>
              <a:rPr lang="zh-CN" altLang="en-US" sz="3200" b="1" dirty="0" smtClean="0">
                <a:solidFill>
                  <a:srgbClr val="0000FF"/>
                </a:solidFill>
              </a:rPr>
              <a:t>    </a:t>
            </a:r>
            <a:r>
              <a:rPr lang="zh-CN" altLang="zh-CN" sz="3200" b="1" dirty="0" smtClean="0">
                <a:solidFill>
                  <a:srgbClr val="0000FF"/>
                </a:solidFill>
              </a:rPr>
              <a:t>命题</a:t>
            </a:r>
            <a:r>
              <a:rPr lang="zh-CN" altLang="zh-CN" sz="3200" b="1" dirty="0">
                <a:solidFill>
                  <a:srgbClr val="0000FF"/>
                </a:solidFill>
              </a:rPr>
              <a:t>、联结词、复合命题</a:t>
            </a:r>
          </a:p>
          <a:p>
            <a:pPr>
              <a:lnSpc>
                <a:spcPts val="4000"/>
              </a:lnSpc>
            </a:pPr>
            <a:r>
              <a:rPr lang="zh-CN" altLang="zh-CN" sz="3200" b="1" dirty="0">
                <a:solidFill>
                  <a:srgbClr val="0000FF"/>
                </a:solidFill>
              </a:rPr>
              <a:t> </a:t>
            </a:r>
            <a:r>
              <a:rPr lang="zh-CN" altLang="en-US" sz="3200" b="1" dirty="0" smtClean="0">
                <a:solidFill>
                  <a:srgbClr val="0000FF"/>
                </a:solidFill>
              </a:rPr>
              <a:t>    </a:t>
            </a:r>
            <a:r>
              <a:rPr lang="zh-CN" altLang="zh-CN" sz="3200" b="1" dirty="0" smtClean="0">
                <a:solidFill>
                  <a:srgbClr val="0000FF"/>
                </a:solidFill>
              </a:rPr>
              <a:t>命题</a:t>
            </a:r>
            <a:r>
              <a:rPr lang="zh-CN" altLang="zh-CN" sz="3200" b="1" dirty="0">
                <a:solidFill>
                  <a:srgbClr val="0000FF"/>
                </a:solidFill>
              </a:rPr>
              <a:t>公式、赋值、命题公式的分类</a:t>
            </a:r>
          </a:p>
          <a:p>
            <a:pPr>
              <a:lnSpc>
                <a:spcPts val="4000"/>
              </a:lnSpc>
            </a:pPr>
            <a:r>
              <a:rPr lang="zh-CN" altLang="en-US" sz="3200" b="1" dirty="0" smtClean="0">
                <a:solidFill>
                  <a:srgbClr val="0000FF"/>
                </a:solidFill>
              </a:rPr>
              <a:t>    </a:t>
            </a:r>
            <a:endParaRPr lang="en-US" altLang="zh-CN" sz="3200" b="1" dirty="0" smtClean="0">
              <a:solidFill>
                <a:srgbClr val="0000FF"/>
              </a:solidFill>
            </a:endParaRPr>
          </a:p>
          <a:p>
            <a:pPr>
              <a:lnSpc>
                <a:spcPts val="4000"/>
              </a:lnSpc>
            </a:pPr>
            <a:r>
              <a:rPr lang="zh-CN" altLang="zh-CN" sz="3200" b="1" dirty="0" smtClean="0">
                <a:solidFill>
                  <a:srgbClr val="0000FF"/>
                </a:solidFill>
              </a:rPr>
              <a:t>本章与后续</a:t>
            </a:r>
            <a:r>
              <a:rPr lang="zh-CN" altLang="zh-CN" sz="3200" b="1" dirty="0">
                <a:solidFill>
                  <a:srgbClr val="0000FF"/>
                </a:solidFill>
              </a:rPr>
              <a:t>各章的关系</a:t>
            </a:r>
          </a:p>
          <a:p>
            <a:pPr>
              <a:lnSpc>
                <a:spcPts val="4000"/>
              </a:lnSpc>
            </a:pPr>
            <a:r>
              <a:rPr lang="zh-CN" altLang="en-US" sz="3200" b="1" dirty="0" smtClean="0">
                <a:solidFill>
                  <a:srgbClr val="0000FF"/>
                </a:solidFill>
              </a:rPr>
              <a:t>    </a:t>
            </a:r>
            <a:r>
              <a:rPr lang="zh-CN" altLang="zh-CN" sz="3200" b="1" dirty="0" smtClean="0">
                <a:solidFill>
                  <a:srgbClr val="0000FF"/>
                </a:solidFill>
              </a:rPr>
              <a:t>本章是后续</a:t>
            </a:r>
            <a:r>
              <a:rPr lang="zh-CN" altLang="zh-CN" sz="3200" b="1" dirty="0">
                <a:solidFill>
                  <a:srgbClr val="0000FF"/>
                </a:solidFill>
              </a:rPr>
              <a:t>各章的准备或</a:t>
            </a:r>
            <a:r>
              <a:rPr lang="zh-CN" altLang="zh-CN" sz="3200" b="1" dirty="0" smtClean="0">
                <a:solidFill>
                  <a:srgbClr val="0000FF"/>
                </a:solidFill>
              </a:rPr>
              <a:t>前提</a:t>
            </a:r>
            <a:endParaRPr lang="zh-CN" altLang="zh-CN" sz="3200" b="1" dirty="0">
              <a:solidFill>
                <a:srgbClr val="0000FF"/>
              </a:solidFill>
            </a:endParaRPr>
          </a:p>
        </p:txBody>
      </p:sp>
    </p:spTree>
    <p:extLst>
      <p:ext uri="{BB962C8B-B14F-4D97-AF65-F5344CB8AC3E}">
        <p14:creationId xmlns:p14="http://schemas.microsoft.com/office/powerpoint/2010/main" val="33289414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1000"/>
                                        <p:tgtEl>
                                          <p:spTgt spid="6"/>
                                        </p:tgtEl>
                                      </p:cBhvr>
                                    </p:animEffect>
                                  </p:childTnLst>
                                </p:cTn>
                              </p:par>
                              <p:par>
                                <p:cTn id="15" presetID="22" presetClass="entr" presetSubtype="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2627784" y="548680"/>
            <a:ext cx="4284662" cy="782638"/>
          </a:xfrm>
          <a:prstGeom prst="rect">
            <a:avLst/>
          </a:prstGeom>
        </p:spPr>
        <p:txBody>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000" b="1" dirty="0" smtClean="0">
                <a:solidFill>
                  <a:srgbClr val="2D2DB9"/>
                </a:solidFill>
                <a:latin typeface="华文中宋" charset="0"/>
              </a:rPr>
              <a:t>1.1 </a:t>
            </a:r>
            <a:r>
              <a:rPr lang="zh-CN" altLang="en-US" sz="3000" b="1" dirty="0" smtClean="0">
                <a:solidFill>
                  <a:srgbClr val="2D2DB9"/>
                </a:solidFill>
                <a:latin typeface="华文中宋" charset="0"/>
              </a:rPr>
              <a:t>命题与联结词</a:t>
            </a:r>
            <a:endParaRPr lang="zh-CN" altLang="en-US" sz="3000" b="1" dirty="0">
              <a:solidFill>
                <a:srgbClr val="2D2DB9"/>
              </a:solidFill>
              <a:latin typeface="华文中宋" charset="0"/>
            </a:endParaRPr>
          </a:p>
        </p:txBody>
      </p:sp>
      <p:sp>
        <p:nvSpPr>
          <p:cNvPr id="2" name="文本框 1"/>
          <p:cNvSpPr txBox="1"/>
          <p:nvPr/>
        </p:nvSpPr>
        <p:spPr>
          <a:xfrm>
            <a:off x="971600" y="1264237"/>
            <a:ext cx="7571303" cy="4685043"/>
          </a:xfrm>
          <a:prstGeom prst="rect">
            <a:avLst/>
          </a:prstGeom>
          <a:noFill/>
        </p:spPr>
        <p:txBody>
          <a:bodyPr wrap="none" rtlCol="0">
            <a:spAutoFit/>
          </a:bodyPr>
          <a:lstStyle/>
          <a:p>
            <a:pPr lvl="0">
              <a:lnSpc>
                <a:spcPts val="4000"/>
              </a:lnSpc>
            </a:pPr>
            <a:r>
              <a:rPr lang="zh-CN" altLang="en-US" b="1" dirty="0" smtClean="0">
                <a:solidFill>
                  <a:srgbClr val="0000FF"/>
                </a:solidFill>
              </a:rPr>
              <a:t>一、</a:t>
            </a:r>
            <a:r>
              <a:rPr lang="zh-CN" altLang="zh-CN" b="1" dirty="0" smtClean="0">
                <a:solidFill>
                  <a:srgbClr val="0000FF"/>
                </a:solidFill>
              </a:rPr>
              <a:t>命题及其分类</a:t>
            </a:r>
            <a:endParaRPr lang="zh-CN" altLang="zh-CN" b="1" dirty="0">
              <a:solidFill>
                <a:srgbClr val="0000FF"/>
              </a:solidFill>
            </a:endParaRPr>
          </a:p>
          <a:p>
            <a:pPr>
              <a:lnSpc>
                <a:spcPts val="4000"/>
              </a:lnSpc>
            </a:pPr>
            <a:r>
              <a:rPr lang="en-US" altLang="zh-CN" b="1" dirty="0">
                <a:solidFill>
                  <a:srgbClr val="0000FF"/>
                </a:solidFill>
              </a:rPr>
              <a:t>1. </a:t>
            </a:r>
            <a:r>
              <a:rPr lang="zh-CN" altLang="zh-CN" b="1" dirty="0">
                <a:solidFill>
                  <a:srgbClr val="0000FF"/>
                </a:solidFill>
              </a:rPr>
              <a:t>命题与真值</a:t>
            </a:r>
          </a:p>
          <a:p>
            <a:pPr lvl="0">
              <a:lnSpc>
                <a:spcPts val="4000"/>
              </a:lnSpc>
            </a:pPr>
            <a:r>
              <a:rPr lang="zh-CN" altLang="en-US" b="1" dirty="0" smtClean="0">
                <a:solidFill>
                  <a:srgbClr val="0000FF"/>
                </a:solidFill>
              </a:rPr>
              <a:t>   （</a:t>
            </a:r>
            <a:r>
              <a:rPr lang="en-US" altLang="zh-CN" b="1" dirty="0" smtClean="0">
                <a:solidFill>
                  <a:srgbClr val="0000FF"/>
                </a:solidFill>
              </a:rPr>
              <a:t>1</a:t>
            </a:r>
            <a:r>
              <a:rPr lang="zh-CN" altLang="en-US" b="1" dirty="0" smtClean="0">
                <a:solidFill>
                  <a:srgbClr val="0000FF"/>
                </a:solidFill>
              </a:rPr>
              <a:t>）</a:t>
            </a:r>
            <a:r>
              <a:rPr lang="zh-CN" altLang="zh-CN" b="1" dirty="0" smtClean="0">
                <a:solidFill>
                  <a:srgbClr val="0000FF"/>
                </a:solidFill>
              </a:rPr>
              <a:t>命题</a:t>
            </a:r>
            <a:r>
              <a:rPr lang="zh-CN" altLang="zh-CN" b="1" dirty="0">
                <a:solidFill>
                  <a:srgbClr val="0000FF"/>
                </a:solidFill>
              </a:rPr>
              <a:t>—判断结果惟一的陈述句</a:t>
            </a:r>
          </a:p>
          <a:p>
            <a:pPr lvl="0">
              <a:lnSpc>
                <a:spcPts val="4000"/>
              </a:lnSpc>
            </a:pPr>
            <a:r>
              <a:rPr lang="zh-CN" altLang="en-US" b="1" dirty="0" smtClean="0">
                <a:solidFill>
                  <a:srgbClr val="0000FF"/>
                </a:solidFill>
              </a:rPr>
              <a:t>   （</a:t>
            </a:r>
            <a:r>
              <a:rPr lang="en-US" altLang="zh-CN" b="1" dirty="0" smtClean="0">
                <a:solidFill>
                  <a:srgbClr val="0000FF"/>
                </a:solidFill>
              </a:rPr>
              <a:t>2</a:t>
            </a:r>
            <a:r>
              <a:rPr lang="zh-CN" altLang="en-US" b="1" dirty="0" smtClean="0">
                <a:solidFill>
                  <a:srgbClr val="0000FF"/>
                </a:solidFill>
              </a:rPr>
              <a:t>）</a:t>
            </a:r>
            <a:r>
              <a:rPr lang="zh-CN" altLang="zh-CN" b="1" dirty="0" smtClean="0">
                <a:solidFill>
                  <a:srgbClr val="0000FF"/>
                </a:solidFill>
              </a:rPr>
              <a:t>命题</a:t>
            </a:r>
            <a:r>
              <a:rPr lang="zh-CN" altLang="zh-CN" b="1" dirty="0">
                <a:solidFill>
                  <a:srgbClr val="0000FF"/>
                </a:solidFill>
              </a:rPr>
              <a:t>的真值—判断的结果</a:t>
            </a:r>
          </a:p>
          <a:p>
            <a:pPr lvl="0">
              <a:lnSpc>
                <a:spcPts val="4000"/>
              </a:lnSpc>
            </a:pPr>
            <a:r>
              <a:rPr lang="zh-CN" altLang="en-US" b="1" dirty="0" smtClean="0">
                <a:solidFill>
                  <a:srgbClr val="0000FF"/>
                </a:solidFill>
              </a:rPr>
              <a:t>   （</a:t>
            </a:r>
            <a:r>
              <a:rPr lang="en-US" altLang="zh-CN" b="1" dirty="0" smtClean="0">
                <a:solidFill>
                  <a:srgbClr val="0000FF"/>
                </a:solidFill>
              </a:rPr>
              <a:t>3</a:t>
            </a:r>
            <a:r>
              <a:rPr lang="zh-CN" altLang="en-US" b="1" dirty="0" smtClean="0">
                <a:solidFill>
                  <a:srgbClr val="0000FF"/>
                </a:solidFill>
              </a:rPr>
              <a:t>）</a:t>
            </a:r>
            <a:r>
              <a:rPr lang="zh-CN" altLang="zh-CN" b="1" dirty="0" smtClean="0">
                <a:solidFill>
                  <a:srgbClr val="0000FF"/>
                </a:solidFill>
              </a:rPr>
              <a:t>真值</a:t>
            </a:r>
            <a:r>
              <a:rPr lang="zh-CN" altLang="zh-CN" b="1" dirty="0">
                <a:solidFill>
                  <a:srgbClr val="0000FF"/>
                </a:solidFill>
              </a:rPr>
              <a:t>的取值：真与假</a:t>
            </a:r>
          </a:p>
          <a:p>
            <a:pPr lvl="0">
              <a:lnSpc>
                <a:spcPts val="4000"/>
              </a:lnSpc>
            </a:pPr>
            <a:r>
              <a:rPr lang="zh-CN" altLang="en-US" b="1" dirty="0" smtClean="0">
                <a:solidFill>
                  <a:srgbClr val="0000FF"/>
                </a:solidFill>
              </a:rPr>
              <a:t>   （</a:t>
            </a:r>
            <a:r>
              <a:rPr lang="en-US" altLang="zh-CN" b="1" dirty="0" smtClean="0">
                <a:solidFill>
                  <a:srgbClr val="0000FF"/>
                </a:solidFill>
              </a:rPr>
              <a:t>4</a:t>
            </a:r>
            <a:r>
              <a:rPr lang="zh-CN" altLang="en-US" b="1" dirty="0" smtClean="0">
                <a:solidFill>
                  <a:srgbClr val="0000FF"/>
                </a:solidFill>
              </a:rPr>
              <a:t>）</a:t>
            </a:r>
            <a:r>
              <a:rPr lang="zh-CN" altLang="zh-CN" b="1" dirty="0" smtClean="0">
                <a:solidFill>
                  <a:srgbClr val="0000FF"/>
                </a:solidFill>
              </a:rPr>
              <a:t>真命题与假命题</a:t>
            </a:r>
            <a:endParaRPr lang="zh-CN" altLang="zh-CN" b="1" dirty="0">
              <a:solidFill>
                <a:srgbClr val="0000FF"/>
              </a:solidFill>
            </a:endParaRPr>
          </a:p>
          <a:p>
            <a:pPr>
              <a:lnSpc>
                <a:spcPts val="4000"/>
              </a:lnSpc>
            </a:pPr>
            <a:r>
              <a:rPr lang="zh-CN" altLang="zh-CN" b="1" dirty="0">
                <a:solidFill>
                  <a:srgbClr val="0000FF"/>
                </a:solidFill>
              </a:rPr>
              <a:t>注意：</a:t>
            </a:r>
          </a:p>
          <a:p>
            <a:pPr>
              <a:lnSpc>
                <a:spcPts val="4000"/>
              </a:lnSpc>
            </a:pPr>
            <a:r>
              <a:rPr lang="zh-CN" altLang="en-US" b="1" dirty="0" smtClean="0">
                <a:solidFill>
                  <a:srgbClr val="0000FF"/>
                </a:solidFill>
              </a:rPr>
              <a:t>    </a:t>
            </a:r>
            <a:r>
              <a:rPr lang="zh-CN" altLang="zh-CN" b="1" dirty="0" smtClean="0">
                <a:solidFill>
                  <a:srgbClr val="0000FF"/>
                </a:solidFill>
              </a:rPr>
              <a:t>感叹句</a:t>
            </a:r>
            <a:r>
              <a:rPr lang="zh-CN" altLang="zh-CN" b="1" dirty="0">
                <a:solidFill>
                  <a:srgbClr val="0000FF"/>
                </a:solidFill>
              </a:rPr>
              <a:t>、祈使句、疑问句都不是命题</a:t>
            </a:r>
          </a:p>
          <a:p>
            <a:pPr>
              <a:lnSpc>
                <a:spcPts val="4000"/>
              </a:lnSpc>
            </a:pPr>
            <a:r>
              <a:rPr lang="zh-CN" altLang="en-US" b="1" dirty="0" smtClean="0">
                <a:solidFill>
                  <a:srgbClr val="0000FF"/>
                </a:solidFill>
              </a:rPr>
              <a:t>    </a:t>
            </a:r>
            <a:r>
              <a:rPr lang="zh-CN" altLang="zh-CN" b="1" dirty="0" smtClean="0">
                <a:solidFill>
                  <a:srgbClr val="0000FF"/>
                </a:solidFill>
              </a:rPr>
              <a:t>陈述句</a:t>
            </a:r>
            <a:r>
              <a:rPr lang="zh-CN" altLang="zh-CN" b="1" dirty="0">
                <a:solidFill>
                  <a:srgbClr val="0000FF"/>
                </a:solidFill>
              </a:rPr>
              <a:t>中的悖论，判断结果不惟一确</a:t>
            </a:r>
            <a:r>
              <a:rPr lang="zh-CN" altLang="zh-CN" b="1" dirty="0" smtClean="0">
                <a:solidFill>
                  <a:srgbClr val="0000FF"/>
                </a:solidFill>
              </a:rPr>
              <a:t>定的不是命题</a:t>
            </a:r>
            <a:endParaRPr lang="zh-CN" altLang="zh-CN" b="1" dirty="0">
              <a:solidFill>
                <a:srgbClr val="0000FF"/>
              </a:solidFill>
            </a:endParaRPr>
          </a:p>
        </p:txBody>
      </p:sp>
    </p:spTree>
    <p:extLst>
      <p:ext uri="{BB962C8B-B14F-4D97-AF65-F5344CB8AC3E}">
        <p14:creationId xmlns:p14="http://schemas.microsoft.com/office/powerpoint/2010/main" val="298111177"/>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模版-微积分">
  <a:themeElements>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版-微积分">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版-微积分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版-微积分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版-微积分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版-微积分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版-微积分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版-微积分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模版-微积分</Template>
  <TotalTime>12163</TotalTime>
  <Words>3138</Words>
  <Application>Microsoft Office PowerPoint</Application>
  <PresentationFormat>全屏显示(4:3)</PresentationFormat>
  <Paragraphs>330</Paragraphs>
  <Slides>43</Slides>
  <Notes>0</Notes>
  <HiddenSlides>0</HiddenSlides>
  <MMClips>0</MMClips>
  <ScaleCrop>false</ScaleCrop>
  <HeadingPairs>
    <vt:vector size="8" baseType="variant">
      <vt:variant>
        <vt:lpstr>主题</vt:lpstr>
      </vt:variant>
      <vt:variant>
        <vt:i4>1</vt:i4>
      </vt:variant>
      <vt:variant>
        <vt:lpstr>嵌入 OLE 服务器</vt:lpstr>
      </vt:variant>
      <vt:variant>
        <vt:i4>3</vt:i4>
      </vt:variant>
      <vt:variant>
        <vt:lpstr>幻灯片标题</vt:lpstr>
      </vt:variant>
      <vt:variant>
        <vt:i4>43</vt:i4>
      </vt:variant>
      <vt:variant>
        <vt:lpstr>自定义放映</vt:lpstr>
      </vt:variant>
      <vt:variant>
        <vt:i4>1</vt:i4>
      </vt:variant>
    </vt:vector>
  </HeadingPairs>
  <TitlesOfParts>
    <vt:vector size="48" baseType="lpstr">
      <vt:lpstr>模版-微积分</vt:lpstr>
      <vt:lpstr>Photo Editor 照片</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1  </vt:lpstr>
      <vt:lpstr>EXAMPLE 2 2  </vt:lpstr>
      <vt:lpstr>PowerPoint 演示文稿</vt:lpstr>
      <vt:lpstr>PowerPoint 演示文稿</vt:lpstr>
      <vt:lpstr>PowerPoint 演示文稿</vt:lpstr>
      <vt:lpstr>PowerPoint 演示文稿</vt:lpstr>
      <vt:lpstr>PowerPoint 演示文稿</vt:lpstr>
      <vt:lpstr>Table 1</vt:lpstr>
      <vt:lpstr>EXAMPLE 4 2  </vt:lpstr>
      <vt:lpstr>Table 2</vt:lpstr>
      <vt:lpstr>EXAMPLE 5 2  </vt:lpstr>
      <vt:lpstr>PowerPoint 演示文稿</vt:lpstr>
      <vt:lpstr>PowerPoint 演示文稿</vt:lpstr>
      <vt:lpstr>Table 3</vt:lpstr>
      <vt:lpstr>PowerPoint 演示文稿</vt:lpstr>
      <vt:lpstr>PowerPoint 演示文稿</vt:lpstr>
      <vt:lpstr>Table 5</vt:lpstr>
      <vt:lpstr>PowerPoint 演示文稿</vt:lpstr>
      <vt:lpstr>EXAMPLE 7 2  </vt:lpstr>
      <vt:lpstr>PowerPoint 演示文稿</vt:lpstr>
      <vt:lpstr>PowerPoint 演示文稿</vt:lpstr>
      <vt:lpstr>PowerPoint 演示文稿</vt:lpstr>
      <vt:lpstr>PowerPoint 演示文稿</vt:lpstr>
      <vt:lpstr>Table 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分圆术</vt:lpstr>
    </vt:vector>
  </TitlesOfParts>
  <Company>ruc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  函  数</dc:title>
  <dc:creator>lihao@ruc</dc:creator>
  <cp:lastModifiedBy>lihao</cp:lastModifiedBy>
  <cp:revision>996</cp:revision>
  <cp:lastPrinted>2017-06-03T11:49:04Z</cp:lastPrinted>
  <dcterms:created xsi:type="dcterms:W3CDTF">1999-09-06T23:59:14Z</dcterms:created>
  <dcterms:modified xsi:type="dcterms:W3CDTF">2018-01-09T05:58:04Z</dcterms:modified>
</cp:coreProperties>
</file>