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36"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01" d="100"/>
          <a:sy n="101" d="100"/>
        </p:scale>
        <p:origin x="138" y="348"/>
      </p:cViewPr>
      <p:guideLst>
        <p:guide orient="horz" pos="2736"/>
        <p:guide pos="37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D4C55B-D2C9-4103-A4B0-B45B37C111E5}" type="datetimeFigureOut">
              <a:rPr lang="en-US" smtClean="0"/>
              <a:t>15/1/2024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2FE8-FC41-444A-8830-218E9C3A63A7}" type="slidenum">
              <a:rPr lang="en-US" smtClean="0"/>
              <a:t>‹#›</a:t>
            </a:fld>
            <a:endParaRPr lang="en-US"/>
          </a:p>
        </p:txBody>
      </p:sp>
    </p:spTree>
    <p:extLst>
      <p:ext uri="{BB962C8B-B14F-4D97-AF65-F5344CB8AC3E}">
        <p14:creationId xmlns:p14="http://schemas.microsoft.com/office/powerpoint/2010/main" val="113778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4C55B-D2C9-4103-A4B0-B45B37C111E5}" type="datetimeFigureOut">
              <a:rPr lang="en-US" smtClean="0"/>
              <a:t>15/1/2024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2FE8-FC41-444A-8830-218E9C3A63A7}" type="slidenum">
              <a:rPr lang="en-US" smtClean="0"/>
              <a:t>‹#›</a:t>
            </a:fld>
            <a:endParaRPr lang="en-US"/>
          </a:p>
        </p:txBody>
      </p:sp>
    </p:spTree>
    <p:extLst>
      <p:ext uri="{BB962C8B-B14F-4D97-AF65-F5344CB8AC3E}">
        <p14:creationId xmlns:p14="http://schemas.microsoft.com/office/powerpoint/2010/main" val="2568603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4C55B-D2C9-4103-A4B0-B45B37C111E5}" type="datetimeFigureOut">
              <a:rPr lang="en-US" smtClean="0"/>
              <a:t>15/1/2024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2FE8-FC41-444A-8830-218E9C3A63A7}" type="slidenum">
              <a:rPr lang="en-US" smtClean="0"/>
              <a:t>‹#›</a:t>
            </a:fld>
            <a:endParaRPr lang="en-US"/>
          </a:p>
        </p:txBody>
      </p:sp>
    </p:spTree>
    <p:extLst>
      <p:ext uri="{BB962C8B-B14F-4D97-AF65-F5344CB8AC3E}">
        <p14:creationId xmlns:p14="http://schemas.microsoft.com/office/powerpoint/2010/main" val="12761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4C55B-D2C9-4103-A4B0-B45B37C111E5}" type="datetimeFigureOut">
              <a:rPr lang="en-US" smtClean="0"/>
              <a:t>15/1/2024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2FE8-FC41-444A-8830-218E9C3A63A7}" type="slidenum">
              <a:rPr lang="en-US" smtClean="0"/>
              <a:t>‹#›</a:t>
            </a:fld>
            <a:endParaRPr lang="en-US"/>
          </a:p>
        </p:txBody>
      </p:sp>
    </p:spTree>
    <p:extLst>
      <p:ext uri="{BB962C8B-B14F-4D97-AF65-F5344CB8AC3E}">
        <p14:creationId xmlns:p14="http://schemas.microsoft.com/office/powerpoint/2010/main" val="145618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D4C55B-D2C9-4103-A4B0-B45B37C111E5}" type="datetimeFigureOut">
              <a:rPr lang="en-US" smtClean="0"/>
              <a:t>15/1/2024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612FE8-FC41-444A-8830-218E9C3A63A7}" type="slidenum">
              <a:rPr lang="en-US" smtClean="0"/>
              <a:t>‹#›</a:t>
            </a:fld>
            <a:endParaRPr lang="en-US"/>
          </a:p>
        </p:txBody>
      </p:sp>
    </p:spTree>
    <p:extLst>
      <p:ext uri="{BB962C8B-B14F-4D97-AF65-F5344CB8AC3E}">
        <p14:creationId xmlns:p14="http://schemas.microsoft.com/office/powerpoint/2010/main" val="3134502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D4C55B-D2C9-4103-A4B0-B45B37C111E5}" type="datetimeFigureOut">
              <a:rPr lang="en-US" smtClean="0"/>
              <a:t>15/1/2024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12FE8-FC41-444A-8830-218E9C3A63A7}" type="slidenum">
              <a:rPr lang="en-US" smtClean="0"/>
              <a:t>‹#›</a:t>
            </a:fld>
            <a:endParaRPr lang="en-US"/>
          </a:p>
        </p:txBody>
      </p:sp>
    </p:spTree>
    <p:extLst>
      <p:ext uri="{BB962C8B-B14F-4D97-AF65-F5344CB8AC3E}">
        <p14:creationId xmlns:p14="http://schemas.microsoft.com/office/powerpoint/2010/main" val="2196993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D4C55B-D2C9-4103-A4B0-B45B37C111E5}" type="datetimeFigureOut">
              <a:rPr lang="en-US" smtClean="0"/>
              <a:t>15/1/2024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612FE8-FC41-444A-8830-218E9C3A63A7}" type="slidenum">
              <a:rPr lang="en-US" smtClean="0"/>
              <a:t>‹#›</a:t>
            </a:fld>
            <a:endParaRPr lang="en-US"/>
          </a:p>
        </p:txBody>
      </p:sp>
    </p:spTree>
    <p:extLst>
      <p:ext uri="{BB962C8B-B14F-4D97-AF65-F5344CB8AC3E}">
        <p14:creationId xmlns:p14="http://schemas.microsoft.com/office/powerpoint/2010/main" val="160756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D4C55B-D2C9-4103-A4B0-B45B37C111E5}" type="datetimeFigureOut">
              <a:rPr lang="en-US" smtClean="0"/>
              <a:t>15/1/2024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612FE8-FC41-444A-8830-218E9C3A63A7}" type="slidenum">
              <a:rPr lang="en-US" smtClean="0"/>
              <a:t>‹#›</a:t>
            </a:fld>
            <a:endParaRPr lang="en-US"/>
          </a:p>
        </p:txBody>
      </p:sp>
    </p:spTree>
    <p:extLst>
      <p:ext uri="{BB962C8B-B14F-4D97-AF65-F5344CB8AC3E}">
        <p14:creationId xmlns:p14="http://schemas.microsoft.com/office/powerpoint/2010/main" val="223736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4C55B-D2C9-4103-A4B0-B45B37C111E5}" type="datetimeFigureOut">
              <a:rPr lang="en-US" smtClean="0"/>
              <a:t>15/1/2024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612FE8-FC41-444A-8830-218E9C3A63A7}" type="slidenum">
              <a:rPr lang="en-US" smtClean="0"/>
              <a:t>‹#›</a:t>
            </a:fld>
            <a:endParaRPr lang="en-US"/>
          </a:p>
        </p:txBody>
      </p:sp>
    </p:spTree>
    <p:extLst>
      <p:ext uri="{BB962C8B-B14F-4D97-AF65-F5344CB8AC3E}">
        <p14:creationId xmlns:p14="http://schemas.microsoft.com/office/powerpoint/2010/main" val="235985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D4C55B-D2C9-4103-A4B0-B45B37C111E5}" type="datetimeFigureOut">
              <a:rPr lang="en-US" smtClean="0"/>
              <a:t>15/1/2024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12FE8-FC41-444A-8830-218E9C3A63A7}" type="slidenum">
              <a:rPr lang="en-US" smtClean="0"/>
              <a:t>‹#›</a:t>
            </a:fld>
            <a:endParaRPr lang="en-US"/>
          </a:p>
        </p:txBody>
      </p:sp>
    </p:spTree>
    <p:extLst>
      <p:ext uri="{BB962C8B-B14F-4D97-AF65-F5344CB8AC3E}">
        <p14:creationId xmlns:p14="http://schemas.microsoft.com/office/powerpoint/2010/main" val="380141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D4C55B-D2C9-4103-A4B0-B45B37C111E5}" type="datetimeFigureOut">
              <a:rPr lang="en-US" smtClean="0"/>
              <a:t>15/1/2024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612FE8-FC41-444A-8830-218E9C3A63A7}" type="slidenum">
              <a:rPr lang="en-US" smtClean="0"/>
              <a:t>‹#›</a:t>
            </a:fld>
            <a:endParaRPr lang="en-US"/>
          </a:p>
        </p:txBody>
      </p:sp>
    </p:spTree>
    <p:extLst>
      <p:ext uri="{BB962C8B-B14F-4D97-AF65-F5344CB8AC3E}">
        <p14:creationId xmlns:p14="http://schemas.microsoft.com/office/powerpoint/2010/main" val="238645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4C55B-D2C9-4103-A4B0-B45B37C111E5}" type="datetimeFigureOut">
              <a:rPr lang="en-US" smtClean="0"/>
              <a:t>15/1/2024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612FE8-FC41-444A-8830-218E9C3A63A7}" type="slidenum">
              <a:rPr lang="en-US" smtClean="0"/>
              <a:t>‹#›</a:t>
            </a:fld>
            <a:endParaRPr lang="en-US"/>
          </a:p>
        </p:txBody>
      </p:sp>
    </p:spTree>
    <p:extLst>
      <p:ext uri="{BB962C8B-B14F-4D97-AF65-F5344CB8AC3E}">
        <p14:creationId xmlns:p14="http://schemas.microsoft.com/office/powerpoint/2010/main" val="249403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38150"/>
            <a:ext cx="9144000" cy="2019300"/>
          </a:xfrm>
          <a:blipFill>
            <a:blip r:embed="rId2"/>
            <a:tile tx="0" ty="0" sx="100000" sy="100000" flip="none" algn="tl"/>
          </a:blipFill>
        </p:spPr>
        <p:txBody>
          <a:bodyPr/>
          <a:lstStyle/>
          <a:p>
            <a:r>
              <a:rPr lang="en-US" b="1" dirty="0" smtClean="0">
                <a:solidFill>
                  <a:schemeClr val="accent1">
                    <a:lumMod val="50000"/>
                  </a:schemeClr>
                </a:solidFill>
                <a:latin typeface="Times New Roman" panose="02020603050405020304" pitchFamily="18" charset="0"/>
                <a:cs typeface="Times New Roman" panose="02020603050405020304" pitchFamily="18" charset="0"/>
              </a:rPr>
              <a:t>BÁO CÁO ĐỒ ÁN CƠ SỞ NGÀNH</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981325"/>
            <a:ext cx="9144000" cy="914400"/>
          </a:xfr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p:spPr>
        <p:txBody>
          <a:bodyPr>
            <a:normAutofit/>
          </a:bodyPr>
          <a:lstStyle/>
          <a:p>
            <a:r>
              <a:rPr lang="en-US" sz="3000" b="1" dirty="0" smtClean="0">
                <a:latin typeface="Times New Roman" panose="02020603050405020304" pitchFamily="18" charset="0"/>
                <a:cs typeface="Times New Roman" panose="02020603050405020304" pitchFamily="18" charset="0"/>
              </a:rPr>
              <a:t>NGHIÊN CỨU VÀ ỨNG DỤNG DOCKER TRONG MÔI TRƯỜNG MÃ NGUỒN MỞ</a:t>
            </a:r>
            <a:endParaRPr lang="en-US" sz="3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24001" y="5334000"/>
            <a:ext cx="3371850" cy="830997"/>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Sinh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viên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thực</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hiện</a:t>
            </a:r>
            <a:r>
              <a:rPr lang="en-US" sz="2400" b="1" dirty="0" smtClean="0">
                <a:latin typeface="Times New Roman" panose="02020603050405020304" pitchFamily="18" charset="0"/>
                <a:cs typeface="Times New Roman" panose="02020603050405020304" pitchFamily="18" charset="0"/>
              </a:rPr>
              <a:t>: </a:t>
            </a:r>
          </a:p>
          <a:p>
            <a:r>
              <a:rPr lang="en-US" sz="2400" b="1" dirty="0" err="1" smtClean="0">
                <a:latin typeface="Times New Roman" panose="02020603050405020304" pitchFamily="18" charset="0"/>
                <a:cs typeface="Times New Roman" panose="02020603050405020304" pitchFamily="18" charset="0"/>
              </a:rPr>
              <a:t>Bùi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Cát</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Vũ</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134225" y="5333999"/>
            <a:ext cx="3533775" cy="830997"/>
          </a:xfrm>
          <a:prstGeom prst="rect">
            <a:avLst/>
          </a:prstGeom>
          <a:gradFill>
            <a:gsLst>
              <a:gs pos="0">
                <a:schemeClr val="accent6">
                  <a:lumMod val="67000"/>
                </a:schemeClr>
              </a:gs>
              <a:gs pos="48000">
                <a:schemeClr val="accent6">
                  <a:lumMod val="97000"/>
                  <a:lumOff val="3000"/>
                </a:schemeClr>
              </a:gs>
              <a:gs pos="100000">
                <a:schemeClr val="accent6">
                  <a:lumMod val="60000"/>
                  <a:lumOff val="40000"/>
                </a:schemeClr>
              </a:gs>
            </a:gsLst>
            <a:lin ang="16200000" scaled="1"/>
          </a:gradFill>
        </p:spPr>
        <p:txBody>
          <a:bodyPr wrap="square" rtlCol="0">
            <a:spAutoFit/>
          </a:bodyPr>
          <a:lstStyle/>
          <a:p>
            <a:r>
              <a:rPr lang="en-US" sz="2400" b="1" dirty="0" err="1" smtClean="0">
                <a:latin typeface="Times New Roman" panose="02020603050405020304" pitchFamily="18" charset="0"/>
                <a:cs typeface="Times New Roman" panose="02020603050405020304" pitchFamily="18" charset="0"/>
              </a:rPr>
              <a:t>Giáo</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viên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hướng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dẫn</a:t>
            </a:r>
            <a:r>
              <a:rPr lang="en-US" sz="2400" b="1" dirty="0" smtClean="0">
                <a:latin typeface="Times New Roman" panose="02020603050405020304" pitchFamily="18" charset="0"/>
                <a:cs typeface="Times New Roman" panose="02020603050405020304" pitchFamily="18" charset="0"/>
              </a:rPr>
              <a:t>: </a:t>
            </a:r>
          </a:p>
          <a:p>
            <a:r>
              <a:rPr lang="en-US" sz="2400" b="1" dirty="0" err="1" smtClean="0">
                <a:latin typeface="Times New Roman" panose="02020603050405020304" pitchFamily="18" charset="0"/>
                <a:cs typeface="Times New Roman" panose="02020603050405020304" pitchFamily="18" charset="0"/>
              </a:rPr>
              <a:t>Thầy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Nguyễn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Bá</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Nhiệm</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7402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Ưu</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điểm</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của</a:t>
            </a:r>
            <a:r>
              <a:rPr lang="en-US" dirty="0" smtClean="0">
                <a:solidFill>
                  <a:schemeClr val="accent1">
                    <a:lumMod val="50000"/>
                  </a:schemeClr>
                </a:solidFill>
                <a:latin typeface="Times New Roman" panose="02020603050405020304" pitchFamily="18" charset="0"/>
                <a:cs typeface="Times New Roman" panose="02020603050405020304" pitchFamily="18" charset="0"/>
              </a:rPr>
              <a:t> Container</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8275"/>
            <a:ext cx="10515600" cy="4614863"/>
          </a:xfrm>
          <a:solidFill>
            <a:schemeClr val="accent6"/>
          </a:solidFill>
        </p:spPr>
        <p:txBody>
          <a:bodyPr>
            <a:normAutofit fontScale="85000" lnSpcReduction="10000"/>
          </a:bodyPr>
          <a:lstStyle/>
          <a:p>
            <a:pPr marL="0" indent="0">
              <a:buNone/>
            </a:pPr>
            <a:endParaRPr lang="en-US" sz="3000" dirty="0">
              <a:latin typeface="Times New Roman" panose="02020603050405020304" pitchFamily="18" charset="0"/>
              <a:cs typeface="Times New Roman" panose="02020603050405020304" pitchFamily="18" charset="0"/>
            </a:endParaRPr>
          </a:p>
          <a:p>
            <a:r>
              <a:rPr lang="en-US" sz="3000" b="1" dirty="0" err="1" smtClean="0">
                <a:latin typeface="Times New Roman" panose="02020603050405020304" pitchFamily="18" charset="0"/>
                <a:cs typeface="Times New Roman" panose="02020603050405020304" pitchFamily="18" charset="0"/>
              </a:rPr>
              <a:t>Linh</a:t>
            </a:r>
            <a:r>
              <a:rPr lang="en-US" sz="3000" b="1" dirty="0" smtClean="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động</a:t>
            </a:r>
            <a:r>
              <a:rPr lang="en-US" sz="3000" b="1"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khai</a:t>
            </a:r>
            <a:r>
              <a:rPr lang="en-US" sz="3000" dirty="0">
                <a:latin typeface="Times New Roman" panose="02020603050405020304" pitchFamily="18" charset="0"/>
                <a:cs typeface="Times New Roman" panose="02020603050405020304" pitchFamily="18" charset="0"/>
              </a:rPr>
              <a:t> ở </a:t>
            </a:r>
            <a:r>
              <a:rPr lang="en-US" sz="3000" dirty="0" err="1">
                <a:latin typeface="Times New Roman" panose="02020603050405020304" pitchFamily="18" charset="0"/>
                <a:cs typeface="Times New Roman" panose="02020603050405020304" pitchFamily="18" charset="0"/>
              </a:rPr>
              <a:t>bất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đâu</a:t>
            </a:r>
            <a:r>
              <a:rPr lang="en-US" sz="3000" dirty="0">
                <a:latin typeface="Times New Roman" panose="02020603050405020304" pitchFamily="18" charset="0"/>
                <a:cs typeface="Times New Roman" panose="02020603050405020304" pitchFamily="18" charset="0"/>
              </a:rPr>
              <a:t> do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phụ</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thuộc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tầng</a:t>
            </a:r>
            <a:r>
              <a:rPr lang="en-US" sz="3000" dirty="0">
                <a:latin typeface="Times New Roman" panose="02020603050405020304" pitchFamily="18" charset="0"/>
                <a:cs typeface="Times New Roman" panose="02020603050405020304" pitchFamily="18" charset="0"/>
              </a:rPr>
              <a:t> OS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sở</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hạ</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tầng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loại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bỏ</a:t>
            </a:r>
            <a:r>
              <a:rPr lang="en-US" sz="3000" dirty="0">
                <a:latin typeface="Times New Roman" panose="02020603050405020304" pitchFamily="18" charset="0"/>
                <a:cs typeface="Times New Roman" panose="02020603050405020304" pitchFamily="18" charset="0"/>
              </a:rPr>
              <a:t>. Scale up &amp; Scale down: Do chia </a:t>
            </a:r>
            <a:r>
              <a:rPr lang="en-US" sz="3000" dirty="0" err="1">
                <a:latin typeface="Times New Roman" panose="02020603050405020304" pitchFamily="18" charset="0"/>
                <a:cs typeface="Times New Roman" panose="02020603050405020304" pitchFamily="18" charset="0"/>
              </a:rPr>
              <a:t>sẻ</a:t>
            </a:r>
            <a:r>
              <a:rPr lang="en-US" sz="3000" dirty="0">
                <a:latin typeface="Times New Roman" panose="02020603050405020304" pitchFamily="18" charset="0"/>
                <a:cs typeface="Times New Roman" panose="02020603050405020304" pitchFamily="18" charset="0"/>
              </a:rPr>
              <a:t> host OS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Container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tạo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như</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tức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thì</a:t>
            </a:r>
            <a:r>
              <a:rPr lang="en-US" sz="3000" dirty="0" smtClean="0">
                <a:latin typeface="Times New Roman" panose="02020603050405020304" pitchFamily="18" charset="0"/>
                <a:cs typeface="Times New Roman" panose="02020603050405020304" pitchFamily="18" charset="0"/>
              </a:rPr>
              <a:t>.</a:t>
            </a:r>
            <a:r>
              <a:rPr lang="en-US" sz="3000" dirty="0">
                <a:latin typeface="Times New Roman" panose="02020603050405020304" pitchFamily="18" charset="0"/>
                <a:cs typeface="Times New Roman" panose="02020603050405020304" pitchFamily="18" charset="0"/>
              </a:rPr>
              <a:t> </a:t>
            </a:r>
          </a:p>
          <a:p>
            <a:r>
              <a:rPr lang="en-US" sz="3000" b="1" dirty="0" err="1" smtClean="0">
                <a:latin typeface="Times New Roman" panose="02020603050405020304" pitchFamily="18" charset="0"/>
                <a:cs typeface="Times New Roman" panose="02020603050405020304" pitchFamily="18" charset="0"/>
              </a:rPr>
              <a:t>Nhẹ</a:t>
            </a:r>
            <a:r>
              <a:rPr lang="en-US" sz="3000" b="1"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Container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sử</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dụng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images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tốn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disks. </a:t>
            </a:r>
            <a:r>
              <a:rPr lang="en-US" sz="3000" dirty="0" err="1">
                <a:latin typeface="Times New Roman" panose="02020603050405020304" pitchFamily="18" charset="0"/>
                <a:cs typeface="Times New Roman" panose="02020603050405020304" pitchFamily="18" charset="0"/>
              </a:rPr>
              <a:t>Tính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đồng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người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cùng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phát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triển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cùng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sẽ</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không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bị</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sự</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mặt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Đóng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gói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ẩn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bao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gồm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cả</a:t>
            </a:r>
            <a:r>
              <a:rPr lang="en-US" sz="3000" dirty="0">
                <a:latin typeface="Times New Roman" panose="02020603050405020304" pitchFamily="18" charset="0"/>
                <a:cs typeface="Times New Roman" panose="02020603050405020304" pitchFamily="18" charset="0"/>
              </a:rPr>
              <a:t> app </a:t>
            </a:r>
            <a:r>
              <a:rPr lang="en-US" sz="3000" dirty="0" err="1">
                <a:latin typeface="Times New Roman" panose="02020603050405020304" pitchFamily="18" charset="0"/>
                <a:cs typeface="Times New Roman" panose="02020603050405020304" pitchFamily="18" charset="0"/>
              </a:rPr>
              <a:t>vào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một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gói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gọi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là</a:t>
            </a:r>
            <a:r>
              <a:rPr lang="en-US" sz="3000" dirty="0">
                <a:latin typeface="Times New Roman" panose="02020603050405020304" pitchFamily="18" charset="0"/>
                <a:cs typeface="Times New Roman" panose="02020603050405020304" pitchFamily="18" charset="0"/>
              </a:rPr>
              <a:t> Container.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thể</a:t>
            </a:r>
            <a:r>
              <a:rPr lang="en-US" sz="3000" dirty="0">
                <a:latin typeface="Times New Roman" panose="02020603050405020304" pitchFamily="18" charset="0"/>
                <a:cs typeface="Times New Roman" panose="02020603050405020304" pitchFamily="18" charset="0"/>
              </a:rPr>
              <a:t> test </a:t>
            </a:r>
            <a:r>
              <a:rPr lang="en-US" sz="3000" dirty="0" err="1">
                <a:latin typeface="Times New Roman" panose="02020603050405020304" pitchFamily="18" charset="0"/>
                <a:cs typeface="Times New Roman" panose="02020603050405020304" pitchFamily="18" charset="0"/>
              </a:rPr>
              <a:t>được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Container. </a:t>
            </a:r>
            <a:r>
              <a:rPr lang="en-US" sz="3000" dirty="0" err="1">
                <a:latin typeface="Times New Roman" panose="02020603050405020304" pitchFamily="18" charset="0"/>
                <a:cs typeface="Times New Roman" panose="02020603050405020304" pitchFamily="18" charset="0"/>
              </a:rPr>
              <a:t>Việc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bỏ</a:t>
            </a:r>
            <a:r>
              <a:rPr lang="en-US" sz="3000" dirty="0">
                <a:latin typeface="Times New Roman" panose="02020603050405020304" pitchFamily="18" charset="0"/>
                <a:cs typeface="Times New Roman" panose="02020603050405020304" pitchFamily="18" charset="0"/>
              </a:rPr>
              <a:t> hay </a:t>
            </a:r>
            <a:r>
              <a:rPr lang="en-US" sz="3000" dirty="0" err="1">
                <a:latin typeface="Times New Roman" panose="02020603050405020304" pitchFamily="18" charset="0"/>
                <a:cs typeface="Times New Roman" panose="02020603050405020304" pitchFamily="18" charset="0"/>
              </a:rPr>
              <a:t>tạo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lại</a:t>
            </a:r>
            <a:r>
              <a:rPr lang="en-US" sz="3000" dirty="0">
                <a:latin typeface="Times New Roman" panose="02020603050405020304" pitchFamily="18" charset="0"/>
                <a:cs typeface="Times New Roman" panose="02020603050405020304" pitchFamily="18" charset="0"/>
              </a:rPr>
              <a:t> Container </a:t>
            </a:r>
            <a:r>
              <a:rPr lang="en-US" sz="3000" dirty="0" err="1">
                <a:latin typeface="Times New Roman" panose="02020603050405020304" pitchFamily="18" charset="0"/>
                <a:cs typeface="Times New Roman" panose="02020603050405020304" pitchFamily="18" charset="0"/>
              </a:rPr>
              <a:t>rất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dễ</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dàng</a:t>
            </a:r>
            <a:r>
              <a:rPr lang="en-US" sz="3000" dirty="0" smtClean="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r>
              <a:rPr lang="en-US" sz="3000" b="1" dirty="0" err="1" smtClean="0">
                <a:latin typeface="Times New Roman" panose="02020603050405020304" pitchFamily="18" charset="0"/>
                <a:cs typeface="Times New Roman" panose="02020603050405020304" pitchFamily="18" charset="0"/>
              </a:rPr>
              <a:t>Tạo</a:t>
            </a:r>
            <a:r>
              <a:rPr lang="en-US" sz="3000" b="1" dirty="0" smtClean="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OS </a:t>
            </a:r>
            <a:r>
              <a:rPr lang="en-US" sz="3000" b="1" dirty="0" err="1">
                <a:latin typeface="Times New Roman" panose="02020603050405020304" pitchFamily="18" charset="0"/>
                <a:cs typeface="Times New Roman" panose="02020603050405020304" pitchFamily="18" charset="0"/>
              </a:rPr>
              <a:t>ảo</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nên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thời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gian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khởi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động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là</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rất</a:t>
            </a:r>
            <a:r>
              <a:rPr lang="en-US" sz="3000" b="1" dirty="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nhanh</a:t>
            </a:r>
            <a:r>
              <a:rPr lang="en-US" sz="3000" b="1"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Điều</a:t>
            </a:r>
            <a:r>
              <a:rPr lang="en-US" sz="3000" dirty="0" smtClean="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này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vagrant, vagrant </a:t>
            </a:r>
            <a:r>
              <a:rPr lang="en-US" sz="3000" dirty="0" err="1">
                <a:latin typeface="Times New Roman" panose="02020603050405020304" pitchFamily="18" charset="0"/>
                <a:cs typeface="Times New Roman" panose="02020603050405020304" pitchFamily="18" charset="0"/>
              </a:rPr>
              <a:t>tạo</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môi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trường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ảo</a:t>
            </a:r>
            <a:r>
              <a:rPr lang="en-US" sz="3000" dirty="0">
                <a:latin typeface="Times New Roman" panose="02020603050405020304" pitchFamily="18" charset="0"/>
                <a:cs typeface="Times New Roman" panose="02020603050405020304" pitchFamily="18" charset="0"/>
              </a:rPr>
              <a:t> ở level </a:t>
            </a:r>
            <a:r>
              <a:rPr lang="en-US" sz="3000" dirty="0" err="1">
                <a:latin typeface="Times New Roman" panose="02020603050405020304" pitchFamily="18" charset="0"/>
                <a:cs typeface="Times New Roman" panose="02020603050405020304" pitchFamily="18" charset="0"/>
              </a:rPr>
              <a:t>phần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cứng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khởi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động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mất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nhiều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thời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gian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hơn</a:t>
            </a:r>
            <a:r>
              <a:rPr lang="en-US" sz="30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3140546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Nhược</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điểm</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của</a:t>
            </a:r>
            <a:r>
              <a:rPr lang="en-US" dirty="0" smtClean="0">
                <a:solidFill>
                  <a:schemeClr val="accent1">
                    <a:lumMod val="50000"/>
                  </a:schemeClr>
                </a:solidFill>
                <a:latin typeface="Times New Roman" panose="02020603050405020304" pitchFamily="18" charset="0"/>
                <a:cs typeface="Times New Roman" panose="02020603050405020304" pitchFamily="18" charset="0"/>
              </a:rPr>
              <a:t> Container</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860800"/>
          </a:xfrm>
          <a:solidFill>
            <a:schemeClr val="accent6"/>
          </a:solidFill>
        </p:spPr>
        <p:txBody>
          <a:bodyPr/>
          <a:lstStyle/>
          <a:p>
            <a:pPr marL="0" indent="0" algn="just">
              <a:buNone/>
            </a:pPr>
            <a:r>
              <a:rPr lang="en-US" b="1" dirty="0" err="1">
                <a:latin typeface="Times New Roman" panose="02020603050405020304" pitchFamily="18" charset="0"/>
                <a:cs typeface="Times New Roman" panose="02020603050405020304" pitchFamily="18" charset="0"/>
              </a:rPr>
              <a:t>Xét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tính</a:t>
            </a:r>
            <a:r>
              <a:rPr lang="en-US" b="1" dirty="0">
                <a:latin typeface="Times New Roman" panose="02020603050405020304" pitchFamily="18" charset="0"/>
                <a:cs typeface="Times New Roman" panose="02020603050405020304" pitchFamily="18" charset="0"/>
              </a:rPr>
              <a:t> an </a:t>
            </a:r>
            <a:r>
              <a:rPr lang="en-US" b="1" dirty="0" err="1">
                <a:latin typeface="Times New Roman" panose="02020603050405020304" pitchFamily="18" charset="0"/>
                <a:cs typeface="Times New Roman" panose="02020603050405020304" pitchFamily="18" charset="0"/>
              </a:rPr>
              <a:t>toàn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Do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OS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hỏng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đấy</a:t>
            </a:r>
            <a:r>
              <a:rPr lang="en-US" dirty="0">
                <a:latin typeface="Times New Roman" panose="02020603050405020304" pitchFamily="18" charset="0"/>
                <a:cs typeface="Times New Roman" panose="02020603050405020304" pitchFamily="18" charset="0"/>
              </a:rPr>
              <a:t> ở kernel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host OS </a:t>
            </a:r>
            <a:r>
              <a:rPr lang="en-US" dirty="0" err="1">
                <a:latin typeface="Times New Roman" panose="02020603050405020304" pitchFamily="18" charset="0"/>
                <a:cs typeface="Times New Roman" panose="02020603050405020304" pitchFamily="18" charset="0"/>
              </a:rPr>
              <a:t>thí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Container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host OS </a:t>
            </a:r>
            <a:r>
              <a:rPr lang="en-US" dirty="0" err="1">
                <a:latin typeface="Times New Roman" panose="02020603050405020304" pitchFamily="18" charset="0"/>
                <a:cs typeface="Times New Roman" panose="02020603050405020304" pitchFamily="18" charset="0"/>
              </a:rPr>
              <a:t>đấy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Ngoài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host OS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Linux, </a:t>
            </a:r>
            <a:r>
              <a:rPr lang="en-US" dirty="0" err="1">
                <a:latin typeface="Times New Roman" panose="02020603050405020304" pitchFamily="18" charset="0"/>
                <a:cs typeface="Times New Roman" panose="02020603050405020304" pitchFamily="18" charset="0"/>
              </a:rPr>
              <a:t>nếu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Container </a:t>
            </a:r>
            <a:r>
              <a:rPr lang="en-US" dirty="0" err="1">
                <a:latin typeface="Times New Roman" panose="02020603050405020304" pitchFamily="18" charset="0"/>
                <a:cs typeface="Times New Roman" panose="02020603050405020304" pitchFamily="18" charset="0"/>
              </a:rPr>
              <a:t>chiếm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superuser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xảy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tầng</a:t>
            </a:r>
            <a:r>
              <a:rPr lang="en-US" dirty="0">
                <a:latin typeface="Times New Roman" panose="02020603050405020304" pitchFamily="18" charset="0"/>
                <a:cs typeface="Times New Roman" panose="02020603050405020304" pitchFamily="18" charset="0"/>
              </a:rPr>
              <a:t> OS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crack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host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hack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Container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 hacker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chiếm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host </a:t>
            </a:r>
            <a:r>
              <a:rPr lang="en-US" dirty="0" err="1">
                <a:latin typeface="Times New Roman" panose="02020603050405020304" pitchFamily="18" charset="0"/>
                <a:cs typeface="Times New Roman" panose="02020603050405020304" pitchFamily="18" charset="0"/>
              </a:rPr>
              <a:t>cũng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Container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host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hack </a:t>
            </a:r>
            <a:r>
              <a:rPr lang="en-US" dirty="0" err="1">
                <a:latin typeface="Times New Roman" panose="02020603050405020304" pitchFamily="18" charset="0"/>
                <a:cs typeface="Times New Roman" panose="02020603050405020304" pitchFamily="18" charset="0"/>
              </a:rPr>
              <a:t>chẳng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hạn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2263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Chương</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2: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Cài</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đặt</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công</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cụ</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hiện</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2214564"/>
            <a:ext cx="10515600" cy="2433636"/>
          </a:xfrm>
          <a:solidFill>
            <a:schemeClr val="accent6"/>
          </a:solidFill>
        </p:spPr>
        <p:txBody>
          <a:bodyPr/>
          <a:lstStyle/>
          <a:p>
            <a:endParaRPr lang="en-US" b="1" dirty="0" smtClean="0">
              <a:latin typeface="Times New Roman" panose="02020603050405020304" pitchFamily="18" charset="0"/>
              <a:cs typeface="Times New Roman" panose="02020603050405020304" pitchFamily="18" charset="0"/>
            </a:endParaRPr>
          </a:p>
          <a:p>
            <a:r>
              <a:rPr lang="en-US" sz="4000" b="1" dirty="0" err="1" smtClean="0">
                <a:latin typeface="Times New Roman" panose="02020603050405020304" pitchFamily="18" charset="0"/>
                <a:cs typeface="Times New Roman" panose="02020603050405020304" pitchFamily="18" charset="0"/>
              </a:rPr>
              <a:t>Cài</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đặt</a:t>
            </a:r>
            <a:r>
              <a:rPr lang="en-US" sz="4000" b="1" dirty="0" smtClean="0">
                <a:latin typeface="Times New Roman" panose="02020603050405020304" pitchFamily="18" charset="0"/>
                <a:cs typeface="Times New Roman" panose="02020603050405020304" pitchFamily="18" charset="0"/>
              </a:rPr>
              <a:t> Docker</a:t>
            </a:r>
            <a:endParaRPr lang="en-US" b="1" dirty="0" smtClean="0">
              <a:latin typeface="Times New Roman" panose="02020603050405020304" pitchFamily="18" charset="0"/>
              <a:cs typeface="Times New Roman" panose="02020603050405020304" pitchFamily="18" charset="0"/>
            </a:endParaRPr>
          </a:p>
          <a:p>
            <a:r>
              <a:rPr lang="en-US" sz="4000" b="1" dirty="0" err="1" smtClean="0">
                <a:latin typeface="Times New Roman" panose="02020603050405020304" pitchFamily="18" charset="0"/>
                <a:cs typeface="Times New Roman" panose="02020603050405020304" pitchFamily="18" charset="0"/>
              </a:rPr>
              <a:t>Cài</a:t>
            </a:r>
            <a:r>
              <a:rPr lang="en-US" sz="4000" b="1" dirty="0" smtClean="0">
                <a:latin typeface="Times New Roman" panose="02020603050405020304" pitchFamily="18" charset="0"/>
                <a:cs typeface="Times New Roman" panose="02020603050405020304" pitchFamily="18" charset="0"/>
              </a:rPr>
              <a:t> </a:t>
            </a:r>
            <a:r>
              <a:rPr lang="en-US" sz="4000" b="1" dirty="0" err="1" smtClean="0">
                <a:latin typeface="Times New Roman" panose="02020603050405020304" pitchFamily="18" charset="0"/>
                <a:cs typeface="Times New Roman" panose="02020603050405020304" pitchFamily="18" charset="0"/>
              </a:rPr>
              <a:t>đặt</a:t>
            </a:r>
            <a:r>
              <a:rPr lang="en-US" sz="4000" b="1" dirty="0" smtClean="0">
                <a:latin typeface="Times New Roman" panose="02020603050405020304" pitchFamily="18" charset="0"/>
                <a:cs typeface="Times New Roman" panose="02020603050405020304" pitchFamily="18" charset="0"/>
              </a:rPr>
              <a:t> Docker Compose</a:t>
            </a:r>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8456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Cài</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đặt</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Docker</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3925" y="2241550"/>
            <a:ext cx="10515600" cy="2108200"/>
          </a:xfrm>
          <a:solidFill>
            <a:schemeClr val="accent6"/>
          </a:solidFill>
        </p:spPr>
        <p:txBody>
          <a:bodyPr/>
          <a:lstStyle/>
          <a:p>
            <a:pPr marL="0" indent="0" algn="just">
              <a:buNone/>
            </a:pP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Ubuntu 18.04.6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thấy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đó</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6378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Cài</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đặt</a:t>
            </a:r>
            <a:r>
              <a:rPr lang="en-US" dirty="0" smtClean="0">
                <a:solidFill>
                  <a:schemeClr val="accent1">
                    <a:lumMod val="50000"/>
                  </a:schemeClr>
                </a:solidFill>
                <a:latin typeface="Times New Roman" panose="02020603050405020304" pitchFamily="18" charset="0"/>
                <a:cs typeface="Times New Roman" panose="02020603050405020304" pitchFamily="18" charset="0"/>
              </a:rPr>
              <a:t> Docker</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4951"/>
            <a:ext cx="10515600" cy="5095874"/>
          </a:xfrm>
          <a:solidFill>
            <a:schemeClr val="accent6"/>
          </a:solidFill>
        </p:spPr>
        <p:txBody>
          <a:bodyPr>
            <a:normAutofit fontScale="47500" lnSpcReduction="20000"/>
          </a:bodyPr>
          <a:lstStyle/>
          <a:p>
            <a:r>
              <a:rPr lang="en-US" sz="3600" b="1" dirty="0" err="1">
                <a:latin typeface="Times New Roman" panose="02020603050405020304" pitchFamily="18" charset="0"/>
                <a:cs typeface="Times New Roman" panose="02020603050405020304" pitchFamily="18" charset="0"/>
              </a:rPr>
              <a:t>Bước</a:t>
            </a:r>
            <a:r>
              <a:rPr lang="en-US" sz="3600" b="1" dirty="0">
                <a:latin typeface="Times New Roman" panose="02020603050405020304" pitchFamily="18" charset="0"/>
                <a:cs typeface="Times New Roman" panose="02020603050405020304" pitchFamily="18" charset="0"/>
              </a:rPr>
              <a:t> 1: </a:t>
            </a:r>
            <a:r>
              <a:rPr lang="en-US" sz="3600" b="1" dirty="0" err="1">
                <a:latin typeface="Times New Roman" panose="02020603050405020304" pitchFamily="18" charset="0"/>
                <a:cs typeface="Times New Roman" panose="02020603050405020304" pitchFamily="18" charset="0"/>
              </a:rPr>
              <a:t>Cài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đặt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và</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cập</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nhật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gói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phần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mềm</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cần</a:t>
            </a:r>
            <a:r>
              <a:rPr lang="en-US" sz="3600" b="1" dirty="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thiết</a:t>
            </a:r>
            <a:r>
              <a:rPr lang="en-US" sz="3600" b="1" dirty="0" smtClean="0">
                <a:latin typeface="Times New Roman" panose="02020603050405020304" pitchFamily="18" charset="0"/>
                <a:cs typeface="Times New Roman" panose="02020603050405020304" pitchFamily="18" charset="0"/>
              </a:rPr>
              <a:t>:</a:t>
            </a:r>
            <a:r>
              <a:rPr lang="en-US" sz="3600" dirty="0" smtClean="0">
                <a:latin typeface="Times New Roman" panose="02020603050405020304" pitchFamily="18" charset="0"/>
                <a:cs typeface="Times New Roman" panose="02020603050405020304" pitchFamily="18" charset="0"/>
              </a:rPr>
              <a:t>                 </a:t>
            </a:r>
          </a:p>
          <a:p>
            <a:pPr marL="0" indent="0">
              <a:buNone/>
            </a:pP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Mở</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terminal </a:t>
            </a:r>
            <a:r>
              <a:rPr lang="en-US" sz="3600" dirty="0" err="1">
                <a:latin typeface="Times New Roman" panose="02020603050405020304" pitchFamily="18" charset="0"/>
                <a:cs typeface="Times New Roman" panose="02020603050405020304" pitchFamily="18" charset="0"/>
              </a:rPr>
              <a:t>và</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cập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nhật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danh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sách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gói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phần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mềm</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với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lệnh</a:t>
            </a:r>
            <a:r>
              <a:rPr lang="en-US" sz="3600" dirty="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sau</a:t>
            </a:r>
            <a:r>
              <a:rPr lang="en-US" sz="3600" dirty="0" smtClean="0">
                <a:latin typeface="Times New Roman" panose="02020603050405020304" pitchFamily="18" charset="0"/>
                <a:cs typeface="Times New Roman" panose="02020603050405020304" pitchFamily="18" charset="0"/>
              </a:rPr>
              <a:t>:          </a:t>
            </a:r>
          </a:p>
          <a:p>
            <a:pPr marL="0" indent="0">
              <a:buNone/>
            </a:pP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sudo</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apt-get </a:t>
            </a:r>
            <a:r>
              <a:rPr lang="en-US" sz="3600" b="1" dirty="0" smtClean="0">
                <a:latin typeface="Times New Roman" panose="02020603050405020304" pitchFamily="18" charset="0"/>
                <a:cs typeface="Times New Roman" panose="02020603050405020304" pitchFamily="18" charset="0"/>
              </a:rPr>
              <a:t>update</a:t>
            </a:r>
            <a:endParaRPr lang="en-US" sz="3600" dirty="0" smtClean="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Cài</a:t>
            </a:r>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đặt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gói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để</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phép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hệ</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thống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sử</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dụng</a:t>
            </a:r>
            <a:r>
              <a:rPr lang="en-US" sz="3600" dirty="0">
                <a:latin typeface="Times New Roman" panose="02020603050405020304" pitchFamily="18" charset="0"/>
                <a:cs typeface="Times New Roman" panose="02020603050405020304" pitchFamily="18" charset="0"/>
              </a:rPr>
              <a:t> repository qua </a:t>
            </a:r>
            <a:r>
              <a:rPr lang="en-US" sz="3600" dirty="0" smtClean="0">
                <a:latin typeface="Times New Roman" panose="02020603050405020304" pitchFamily="18" charset="0"/>
                <a:cs typeface="Times New Roman" panose="02020603050405020304" pitchFamily="18" charset="0"/>
              </a:rPr>
              <a:t>HTTPS: </a:t>
            </a:r>
          </a:p>
          <a:p>
            <a:pPr marL="0" indent="0">
              <a:buNone/>
            </a:pP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sudo</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apt-get install apt-transport-https ca-certificates curl </a:t>
            </a:r>
            <a:r>
              <a:rPr lang="en-US" sz="3600" b="1" dirty="0" smtClean="0">
                <a:latin typeface="Times New Roman" panose="02020603050405020304" pitchFamily="18" charset="0"/>
                <a:cs typeface="Times New Roman" panose="02020603050405020304" pitchFamily="18" charset="0"/>
              </a:rPr>
              <a:t>software-  properties-common</a:t>
            </a:r>
          </a:p>
          <a:p>
            <a:r>
              <a:rPr lang="en-US" sz="3600" b="1" dirty="0" err="1">
                <a:latin typeface="Times New Roman" panose="02020603050405020304" pitchFamily="18" charset="0"/>
                <a:cs typeface="Times New Roman" panose="02020603050405020304" pitchFamily="18" charset="0"/>
              </a:rPr>
              <a:t>Bước</a:t>
            </a:r>
            <a:r>
              <a:rPr lang="en-US" sz="3600" b="1" dirty="0">
                <a:latin typeface="Times New Roman" panose="02020603050405020304" pitchFamily="18" charset="0"/>
                <a:cs typeface="Times New Roman" panose="02020603050405020304" pitchFamily="18" charset="0"/>
              </a:rPr>
              <a:t> 2: </a:t>
            </a:r>
            <a:r>
              <a:rPr lang="en-US" sz="3600" b="1" dirty="0" err="1">
                <a:latin typeface="Times New Roman" panose="02020603050405020304" pitchFamily="18" charset="0"/>
                <a:cs typeface="Times New Roman" panose="02020603050405020304" pitchFamily="18" charset="0"/>
              </a:rPr>
              <a:t>Thêm</a:t>
            </a:r>
            <a:r>
              <a:rPr lang="en-US" sz="3600" b="1" dirty="0">
                <a:latin typeface="Times New Roman" panose="02020603050405020304" pitchFamily="18" charset="0"/>
                <a:cs typeface="Times New Roman" panose="02020603050405020304" pitchFamily="18" charset="0"/>
              </a:rPr>
              <a:t> Docker GPG </a:t>
            </a:r>
            <a:r>
              <a:rPr lang="en-US" sz="3600" b="1" dirty="0" smtClean="0">
                <a:latin typeface="Times New Roman" panose="02020603050405020304" pitchFamily="18" charset="0"/>
                <a:cs typeface="Times New Roman" panose="02020603050405020304" pitchFamily="18" charset="0"/>
              </a:rPr>
              <a:t>key:</a:t>
            </a:r>
            <a:r>
              <a:rPr lang="en-US" sz="3600" dirty="0" smtClean="0">
                <a:latin typeface="Times New Roman" panose="02020603050405020304" pitchFamily="18" charset="0"/>
                <a:cs typeface="Times New Roman" panose="02020603050405020304" pitchFamily="18" charset="0"/>
              </a:rPr>
              <a:t> </a:t>
            </a:r>
          </a:p>
          <a:p>
            <a:pPr marL="0" indent="0">
              <a:buNone/>
            </a:pP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Chúng</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ta </a:t>
            </a:r>
            <a:r>
              <a:rPr lang="en-US" sz="3600" dirty="0" err="1">
                <a:latin typeface="Times New Roman" panose="02020603050405020304" pitchFamily="18" charset="0"/>
                <a:cs typeface="Times New Roman" panose="02020603050405020304" pitchFamily="18" charset="0"/>
              </a:rPr>
              <a:t>thực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hiện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dòng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lệnh</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p>
          <a:p>
            <a:pPr marL="0" indent="0">
              <a:buNone/>
            </a:pP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curl </a:t>
            </a:r>
            <a:r>
              <a:rPr lang="en-US" sz="3600" b="1" dirty="0">
                <a:latin typeface="Times New Roman" panose="02020603050405020304" pitchFamily="18" charset="0"/>
                <a:cs typeface="Times New Roman" panose="02020603050405020304" pitchFamily="18" charset="0"/>
              </a:rPr>
              <a:t>-</a:t>
            </a:r>
            <a:r>
              <a:rPr lang="en-US" sz="3600" b="1" dirty="0" err="1">
                <a:latin typeface="Times New Roman" panose="02020603050405020304" pitchFamily="18" charset="0"/>
                <a:cs typeface="Times New Roman" panose="02020603050405020304" pitchFamily="18" charset="0"/>
              </a:rPr>
              <a:t>fsSL</a:t>
            </a:r>
            <a:r>
              <a:rPr lang="en-US" sz="3600" b="1" dirty="0">
                <a:latin typeface="Times New Roman" panose="02020603050405020304" pitchFamily="18" charset="0"/>
                <a:cs typeface="Times New Roman" panose="02020603050405020304" pitchFamily="18" charset="0"/>
              </a:rPr>
              <a:t> https://download.docker.com/linux/ubuntu/gpg | </a:t>
            </a:r>
            <a:r>
              <a:rPr lang="en-US" sz="3600" b="1" dirty="0" err="1">
                <a:latin typeface="Times New Roman" panose="02020603050405020304" pitchFamily="18" charset="0"/>
                <a:cs typeface="Times New Roman" panose="02020603050405020304" pitchFamily="18" charset="0"/>
              </a:rPr>
              <a:t>sudo</a:t>
            </a: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apt-  key </a:t>
            </a:r>
            <a:r>
              <a:rPr lang="en-US" sz="3600" b="1" dirty="0">
                <a:latin typeface="Times New Roman" panose="02020603050405020304" pitchFamily="18" charset="0"/>
                <a:cs typeface="Times New Roman" panose="02020603050405020304" pitchFamily="18" charset="0"/>
              </a:rPr>
              <a:t>add </a:t>
            </a:r>
            <a:r>
              <a:rPr lang="en-US" sz="3600" b="1" dirty="0" smtClean="0">
                <a:latin typeface="Times New Roman" panose="02020603050405020304" pitchFamily="18" charset="0"/>
                <a:cs typeface="Times New Roman" panose="02020603050405020304" pitchFamily="18" charset="0"/>
              </a:rPr>
              <a:t>–</a:t>
            </a:r>
          </a:p>
          <a:p>
            <a:r>
              <a:rPr lang="en-US" sz="3600" b="1" dirty="0" err="1">
                <a:latin typeface="Times New Roman" panose="02020603050405020304" pitchFamily="18" charset="0"/>
                <a:cs typeface="Times New Roman" panose="02020603050405020304" pitchFamily="18" charset="0"/>
              </a:rPr>
              <a:t>Bước</a:t>
            </a:r>
            <a:r>
              <a:rPr lang="en-US" sz="3600" b="1" dirty="0">
                <a:latin typeface="Times New Roman" panose="02020603050405020304" pitchFamily="18" charset="0"/>
                <a:cs typeface="Times New Roman" panose="02020603050405020304" pitchFamily="18" charset="0"/>
              </a:rPr>
              <a:t> 3: </a:t>
            </a:r>
            <a:r>
              <a:rPr lang="en-US" sz="3600" b="1" dirty="0" err="1">
                <a:latin typeface="Times New Roman" panose="02020603050405020304" pitchFamily="18" charset="0"/>
                <a:cs typeface="Times New Roman" panose="02020603050405020304" pitchFamily="18" charset="0"/>
              </a:rPr>
              <a:t>Thêm</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kho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lưu</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trữ</a:t>
            </a:r>
            <a:r>
              <a:rPr lang="en-US" sz="3600" b="1" dirty="0">
                <a:latin typeface="Times New Roman" panose="02020603050405020304" pitchFamily="18" charset="0"/>
                <a:cs typeface="Times New Roman" panose="02020603050405020304" pitchFamily="18" charset="0"/>
              </a:rPr>
              <a:t> Docker </a:t>
            </a:r>
            <a:r>
              <a:rPr lang="en-US" sz="3600" b="1" dirty="0" err="1">
                <a:latin typeface="Times New Roman" panose="02020603050405020304" pitchFamily="18" charset="0"/>
                <a:cs typeface="Times New Roman" panose="02020603050405020304" pitchFamily="18" charset="0"/>
              </a:rPr>
              <a:t>vào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các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nguồn</a:t>
            </a:r>
            <a:r>
              <a:rPr lang="en-US" sz="3600" b="1" dirty="0">
                <a:latin typeface="Times New Roman" panose="02020603050405020304" pitchFamily="18" charset="0"/>
                <a:cs typeface="Times New Roman" panose="02020603050405020304" pitchFamily="18" charset="0"/>
              </a:rPr>
              <a:t> APT</a:t>
            </a:r>
            <a:r>
              <a:rPr lang="en-US" sz="3600" b="1"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Chúng</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ta </a:t>
            </a:r>
            <a:r>
              <a:rPr lang="en-US" sz="3600" dirty="0" err="1">
                <a:latin typeface="Times New Roman" panose="02020603050405020304" pitchFamily="18" charset="0"/>
                <a:cs typeface="Times New Roman" panose="02020603050405020304" pitchFamily="18" charset="0"/>
              </a:rPr>
              <a:t>thực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hiện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dòng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lệnh</a:t>
            </a:r>
            <a:r>
              <a:rPr lang="en-US" sz="3600" dirty="0">
                <a:latin typeface="Times New Roman" panose="02020603050405020304" pitchFamily="18" charset="0"/>
                <a:cs typeface="Times New Roman" panose="02020603050405020304" pitchFamily="18" charset="0"/>
              </a:rPr>
              <a:t>:</a:t>
            </a:r>
          </a:p>
          <a:p>
            <a:pPr marL="0" indent="0">
              <a:buNone/>
            </a:pP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sudo</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add-apt-repository "deb [arch=amd64] https://download.docker.com/linux/ubuntu $(</a:t>
            </a:r>
            <a:r>
              <a:rPr lang="en-US" sz="3600" b="1" dirty="0" err="1">
                <a:latin typeface="Times New Roman" panose="02020603050405020304" pitchFamily="18" charset="0"/>
                <a:cs typeface="Times New Roman" panose="02020603050405020304" pitchFamily="18" charset="0"/>
              </a:rPr>
              <a:t>lsb_release</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cs</a:t>
            </a: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stable“</a:t>
            </a:r>
          </a:p>
          <a:p>
            <a:pPr marL="0" indent="0">
              <a:buNone/>
            </a:pP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Tiếp</a:t>
            </a:r>
            <a:r>
              <a:rPr lang="en-US" sz="3600" dirty="0" smtClean="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theo</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cập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nhật</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cơ</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sở</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dữ</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liệu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gói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với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các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gói</a:t>
            </a:r>
            <a:r>
              <a:rPr lang="en-US" sz="3600" dirty="0">
                <a:latin typeface="Times New Roman" panose="02020603050405020304" pitchFamily="18" charset="0"/>
                <a:cs typeface="Times New Roman" panose="02020603050405020304" pitchFamily="18" charset="0"/>
              </a:rPr>
              <a:t> Docker </a:t>
            </a:r>
            <a:r>
              <a:rPr lang="en-US" sz="3600" dirty="0" err="1">
                <a:latin typeface="Times New Roman" panose="02020603050405020304" pitchFamily="18" charset="0"/>
                <a:cs typeface="Times New Roman" panose="02020603050405020304" pitchFamily="18" charset="0"/>
              </a:rPr>
              <a:t>từ</a:t>
            </a:r>
            <a:r>
              <a:rPr lang="en-US" sz="3600" dirty="0">
                <a:latin typeface="Times New Roman" panose="02020603050405020304" pitchFamily="18" charset="0"/>
                <a:cs typeface="Times New Roman" panose="02020603050405020304" pitchFamily="18" charset="0"/>
              </a:rPr>
              <a:t> repo </a:t>
            </a:r>
            <a:r>
              <a:rPr lang="en-US" sz="3600" dirty="0" err="1">
                <a:latin typeface="Times New Roman" panose="02020603050405020304" pitchFamily="18" charset="0"/>
                <a:cs typeface="Times New Roman" panose="02020603050405020304" pitchFamily="18" charset="0"/>
              </a:rPr>
              <a:t>mới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được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bổ</a:t>
            </a:r>
            <a:r>
              <a:rPr lang="en-US" sz="3600" dirty="0">
                <a:latin typeface="Times New Roman" panose="02020603050405020304" pitchFamily="18" charset="0"/>
                <a:cs typeface="Times New Roman" panose="02020603050405020304" pitchFamily="18" charset="0"/>
              </a:rPr>
              <a:t> sung</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0" indent="0">
              <a:buNone/>
            </a:pPr>
            <a:r>
              <a:rPr lang="en-US" sz="3600" b="1" dirty="0" smtClean="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t>
            </a:r>
            <a:r>
              <a:rPr lang="en-US" sz="3600" b="1" dirty="0" err="1" smtClean="0">
                <a:latin typeface="Times New Roman" panose="02020603050405020304" pitchFamily="18" charset="0"/>
                <a:cs typeface="Times New Roman" panose="02020603050405020304" pitchFamily="18" charset="0"/>
              </a:rPr>
              <a:t>udo</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apt-get update –y</a:t>
            </a:r>
            <a:endParaRPr lang="en-US" sz="3600" dirty="0">
              <a:latin typeface="Times New Roman" panose="02020603050405020304" pitchFamily="18" charset="0"/>
              <a:cs typeface="Times New Roman" panose="02020603050405020304" pitchFamily="18" charset="0"/>
            </a:endParaRPr>
          </a:p>
          <a:p>
            <a:r>
              <a:rPr lang="en-US" sz="3600" b="1" dirty="0" err="1">
                <a:latin typeface="Times New Roman" panose="02020603050405020304" pitchFamily="18" charset="0"/>
                <a:cs typeface="Times New Roman" panose="02020603050405020304" pitchFamily="18" charset="0"/>
              </a:rPr>
              <a:t>Bước</a:t>
            </a:r>
            <a:r>
              <a:rPr lang="en-US" sz="3600" b="1" dirty="0">
                <a:latin typeface="Times New Roman" panose="02020603050405020304" pitchFamily="18" charset="0"/>
                <a:cs typeface="Times New Roman" panose="02020603050405020304" pitchFamily="18" charset="0"/>
              </a:rPr>
              <a:t> 4:Cài </a:t>
            </a:r>
            <a:r>
              <a:rPr lang="en-US" sz="3600" b="1" dirty="0" err="1">
                <a:latin typeface="Times New Roman" panose="02020603050405020304" pitchFamily="18" charset="0"/>
                <a:cs typeface="Times New Roman" panose="02020603050405020304" pitchFamily="18" charset="0"/>
              </a:rPr>
              <a:t>đặt</a:t>
            </a: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Docker</a:t>
            </a:r>
            <a:endParaRPr lang="en-US" sz="3600" dirty="0">
              <a:latin typeface="Times New Roman" panose="02020603050405020304" pitchFamily="18" charset="0"/>
              <a:cs typeface="Times New Roman" panose="02020603050405020304" pitchFamily="18" charset="0"/>
            </a:endParaRPr>
          </a:p>
          <a:p>
            <a:pPr marL="0" indent="0">
              <a:buNone/>
            </a:pPr>
            <a:r>
              <a:rPr lang="en-US" sz="3600" dirty="0" smtClean="0">
                <a:latin typeface="Times New Roman" panose="02020603050405020304" pitchFamily="18" charset="0"/>
                <a:cs typeface="Times New Roman" panose="02020603050405020304" pitchFamily="18" charset="0"/>
              </a:rPr>
              <a:t>     Ta </a:t>
            </a:r>
            <a:r>
              <a:rPr lang="en-US" sz="3600" dirty="0" err="1">
                <a:latin typeface="Times New Roman" panose="02020603050405020304" pitchFamily="18" charset="0"/>
                <a:cs typeface="Times New Roman" panose="02020603050405020304" pitchFamily="18" charset="0"/>
              </a:rPr>
              <a:t>dùng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lệnh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sau</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để</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cài</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đặt</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a:p>
            <a:pPr marL="0" indent="0">
              <a:buNone/>
            </a:pP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Sudo</a:t>
            </a:r>
            <a:r>
              <a:rPr lang="en-US"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apt-get install –y </a:t>
            </a:r>
            <a:r>
              <a:rPr lang="en-US" sz="3600" b="1" dirty="0" err="1" smtClean="0">
                <a:latin typeface="Times New Roman" panose="02020603050405020304" pitchFamily="18" charset="0"/>
                <a:cs typeface="Times New Roman" panose="02020603050405020304" pitchFamily="18" charset="0"/>
              </a:rPr>
              <a:t>docker-ce</a:t>
            </a:r>
            <a:endParaRPr lang="en-US" sz="3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132855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19375" y="212725"/>
            <a:ext cx="10515600" cy="1325563"/>
          </a:xfrm>
        </p:spPr>
        <p:txBody>
          <a:bodyPr/>
          <a:lstStyle/>
          <a:p>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hiện</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247775"/>
            <a:ext cx="10048875" cy="4686299"/>
          </a:xfrm>
          <a:prstGeom prst="rect">
            <a:avLst/>
          </a:prstGeom>
          <a:solidFill>
            <a:schemeClr val="accent6"/>
          </a:solidFill>
          <a:ln>
            <a:noFill/>
          </a:ln>
        </p:spPr>
      </p:pic>
      <p:sp>
        <p:nvSpPr>
          <p:cNvPr id="5" name="TextBox 4"/>
          <p:cNvSpPr txBox="1"/>
          <p:nvPr/>
        </p:nvSpPr>
        <p:spPr>
          <a:xfrm>
            <a:off x="3600450" y="6010275"/>
            <a:ext cx="5892960" cy="400110"/>
          </a:xfrm>
          <a:prstGeom prst="rect">
            <a:avLst/>
          </a:prstGeom>
          <a:noFill/>
        </p:spPr>
        <p:txBody>
          <a:bodyPr wrap="none" rtlCol="0">
            <a:spAutoFit/>
          </a:bodyPr>
          <a:lstStyle/>
          <a:p>
            <a:r>
              <a:rPr lang="en-US" sz="2000" b="1" dirty="0" err="1" smtClean="0">
                <a:latin typeface="Times New Roman" panose="02020603050405020304" pitchFamily="18" charset="0"/>
                <a:cs typeface="Times New Roman" panose="02020603050405020304" pitchFamily="18" charset="0"/>
              </a:rPr>
              <a:t>Bước</a:t>
            </a:r>
            <a:r>
              <a:rPr lang="en-US" sz="2000" b="1" dirty="0" smtClean="0">
                <a:latin typeface="Times New Roman" panose="02020603050405020304" pitchFamily="18" charset="0"/>
                <a:cs typeface="Times New Roman" panose="02020603050405020304" pitchFamily="18" charset="0"/>
              </a:rPr>
              <a:t> 1: Update </a:t>
            </a:r>
            <a:r>
              <a:rPr lang="en-US" sz="2000" b="1" dirty="0" err="1">
                <a:latin typeface="Times New Roman" panose="02020603050405020304" pitchFamily="18" charset="0"/>
                <a:cs typeface="Times New Roman" panose="02020603050405020304" pitchFamily="18" charset="0"/>
              </a:rPr>
              <a:t>và</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cập</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nhật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các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mềm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cần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thiết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301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hiện</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1" y="2286000"/>
            <a:ext cx="1011555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615192" y="5386387"/>
            <a:ext cx="4961616" cy="400110"/>
          </a:xfrm>
          <a:prstGeom prst="rect">
            <a:avLst/>
          </a:prstGeom>
          <a:noFill/>
        </p:spPr>
        <p:txBody>
          <a:bodyPr wrap="none" rtlCol="0">
            <a:spAutoFit/>
          </a:bodyPr>
          <a:lstStyle/>
          <a:p>
            <a:pPr algn="ctr"/>
            <a:r>
              <a:rPr lang="en-US" sz="2000" b="1" dirty="0" err="1" smtClean="0">
                <a:latin typeface="Times New Roman" panose="02020603050405020304" pitchFamily="18" charset="0"/>
                <a:cs typeface="Times New Roman" panose="02020603050405020304" pitchFamily="18" charset="0"/>
              </a:rPr>
              <a:t>Bước</a:t>
            </a:r>
            <a:r>
              <a:rPr lang="en-US" sz="2000" b="1" dirty="0" smtClean="0">
                <a:latin typeface="Times New Roman" panose="02020603050405020304" pitchFamily="18" charset="0"/>
                <a:cs typeface="Times New Roman" panose="02020603050405020304" pitchFamily="18" charset="0"/>
              </a:rPr>
              <a:t> 2: </a:t>
            </a:r>
            <a:r>
              <a:rPr lang="en-US" sz="2000" b="1" dirty="0" err="1" smtClean="0">
                <a:latin typeface="Times New Roman" panose="02020603050405020304" pitchFamily="18" charset="0"/>
                <a:cs typeface="Times New Roman" panose="02020603050405020304" pitchFamily="18" charset="0"/>
              </a:rPr>
              <a:t>Khóa</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GPG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lưu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trữ</a:t>
            </a:r>
            <a:r>
              <a:rPr lang="en-US" sz="2000" b="1" dirty="0">
                <a:latin typeface="Times New Roman" panose="02020603050405020304" pitchFamily="18" charset="0"/>
                <a:cs typeface="Times New Roman" panose="02020603050405020304" pitchFamily="18" charset="0"/>
              </a:rPr>
              <a:t> Docker</a:t>
            </a:r>
          </a:p>
        </p:txBody>
      </p:sp>
    </p:spTree>
    <p:extLst>
      <p:ext uri="{BB962C8B-B14F-4D97-AF65-F5344CB8AC3E}">
        <p14:creationId xmlns:p14="http://schemas.microsoft.com/office/powerpoint/2010/main" val="2747206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hiện</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00176"/>
            <a:ext cx="9829800" cy="4638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105275" y="6315075"/>
            <a:ext cx="3932680" cy="400110"/>
          </a:xfrm>
          <a:prstGeom prst="rect">
            <a:avLst/>
          </a:prstGeom>
          <a:noFill/>
        </p:spPr>
        <p:txBody>
          <a:bodyPr wrap="none" rtlCol="0">
            <a:spAutoFit/>
          </a:bodyPr>
          <a:lstStyle/>
          <a:p>
            <a:r>
              <a:rPr lang="en-US" sz="2000" b="1" dirty="0" err="1" smtClean="0">
                <a:latin typeface="Times New Roman" panose="02020603050405020304" pitchFamily="18" charset="0"/>
                <a:cs typeface="Times New Roman" panose="02020603050405020304" pitchFamily="18" charset="0"/>
              </a:rPr>
              <a:t>Bước</a:t>
            </a:r>
            <a:r>
              <a:rPr lang="en-US" sz="2000" b="1" dirty="0" smtClean="0">
                <a:latin typeface="Times New Roman" panose="02020603050405020304" pitchFamily="18" charset="0"/>
                <a:cs typeface="Times New Roman" panose="02020603050405020304" pitchFamily="18" charset="0"/>
              </a:rPr>
              <a:t> 3: </a:t>
            </a:r>
            <a:r>
              <a:rPr lang="en-US" sz="2000" b="1" dirty="0" err="1">
                <a:latin typeface="Times New Roman" panose="02020603050405020304" pitchFamily="18" charset="0"/>
                <a:cs typeface="Times New Roman" panose="02020603050405020304" pitchFamily="18" charset="0"/>
              </a:rPr>
              <a:t>Thêm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kho</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lưu</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trữ</a:t>
            </a:r>
            <a:r>
              <a:rPr lang="en-US" sz="2000" b="1" dirty="0">
                <a:latin typeface="Times New Roman" panose="02020603050405020304" pitchFamily="18" charset="0"/>
                <a:cs typeface="Times New Roman" panose="02020603050405020304" pitchFamily="18" charset="0"/>
              </a:rPr>
              <a:t> Docker</a:t>
            </a:r>
          </a:p>
        </p:txBody>
      </p:sp>
    </p:spTree>
    <p:extLst>
      <p:ext uri="{BB962C8B-B14F-4D97-AF65-F5344CB8AC3E}">
        <p14:creationId xmlns:p14="http://schemas.microsoft.com/office/powerpoint/2010/main" val="1380932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hiện</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504951"/>
            <a:ext cx="10134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619500" y="6180892"/>
            <a:ext cx="5223097" cy="677108"/>
          </a:xfrm>
          <a:prstGeom prst="rect">
            <a:avLst/>
          </a:prstGeom>
          <a:noFill/>
        </p:spPr>
        <p:txBody>
          <a:bodyPr wrap="none" rtlCol="0">
            <a:spAutoFit/>
          </a:bodyPr>
          <a:lstStyle/>
          <a:p>
            <a:pPr algn="ctr"/>
            <a:r>
              <a:rPr lang="en-US" sz="2000" b="1" dirty="0" err="1" smtClean="0">
                <a:latin typeface="Times New Roman" panose="02020603050405020304" pitchFamily="18" charset="0"/>
                <a:cs typeface="Times New Roman" panose="02020603050405020304" pitchFamily="18" charset="0"/>
              </a:rPr>
              <a:t>Tiếp</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bước</a:t>
            </a:r>
            <a:r>
              <a:rPr lang="en-US" sz="2000" b="1" dirty="0" smtClean="0">
                <a:latin typeface="Times New Roman" panose="02020603050405020304" pitchFamily="18" charset="0"/>
                <a:cs typeface="Times New Roman" panose="02020603050405020304" pitchFamily="18" charset="0"/>
              </a:rPr>
              <a:t> 3: </a:t>
            </a:r>
            <a:r>
              <a:rPr lang="en-US" sz="2000" b="1" dirty="0" err="1" smtClean="0">
                <a:latin typeface="Times New Roman" panose="02020603050405020304" pitchFamily="18" charset="0"/>
                <a:cs typeface="Times New Roman" panose="02020603050405020304" pitchFamily="18" charset="0"/>
              </a:rPr>
              <a:t>Cập</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nhật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những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gì</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được</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bổ</a:t>
            </a:r>
            <a:r>
              <a:rPr lang="en-US" sz="2000" b="1" dirty="0">
                <a:latin typeface="Times New Roman" panose="02020603050405020304" pitchFamily="18" charset="0"/>
                <a:cs typeface="Times New Roman" panose="02020603050405020304" pitchFamily="18" charset="0"/>
              </a:rPr>
              <a:t> sung</a:t>
            </a:r>
          </a:p>
          <a:p>
            <a:endParaRPr lang="en-US" dirty="0"/>
          </a:p>
        </p:txBody>
      </p:sp>
    </p:spTree>
    <p:extLst>
      <p:ext uri="{BB962C8B-B14F-4D97-AF65-F5344CB8AC3E}">
        <p14:creationId xmlns:p14="http://schemas.microsoft.com/office/powerpoint/2010/main" val="3967215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hiện</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476375"/>
            <a:ext cx="9820275" cy="437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562475" y="6134100"/>
            <a:ext cx="2775119" cy="400110"/>
          </a:xfrm>
          <a:prstGeom prst="rect">
            <a:avLst/>
          </a:prstGeom>
          <a:noFill/>
        </p:spPr>
        <p:txBody>
          <a:bodyPr wrap="none" rtlCol="0">
            <a:spAutoFit/>
          </a:bodyPr>
          <a:lstStyle/>
          <a:p>
            <a:r>
              <a:rPr lang="en-US" sz="2000" b="1" dirty="0" err="1" smtClean="0">
                <a:latin typeface="Times New Roman" panose="02020603050405020304" pitchFamily="18" charset="0"/>
                <a:cs typeface="Times New Roman" panose="02020603050405020304" pitchFamily="18" charset="0"/>
              </a:rPr>
              <a:t>Bước</a:t>
            </a:r>
            <a:r>
              <a:rPr lang="en-US" sz="2000" b="1" dirty="0" smtClean="0">
                <a:latin typeface="Times New Roman" panose="02020603050405020304" pitchFamily="18" charset="0"/>
                <a:cs typeface="Times New Roman" panose="02020603050405020304" pitchFamily="18" charset="0"/>
              </a:rPr>
              <a:t> 4: </a:t>
            </a:r>
            <a:r>
              <a:rPr lang="en-US" sz="2000" b="1" dirty="0" err="1">
                <a:latin typeface="Times New Roman" panose="02020603050405020304" pitchFamily="18" charset="0"/>
                <a:cs typeface="Times New Roman" panose="02020603050405020304" pitchFamily="18" charset="0"/>
              </a:rPr>
              <a:t>Cài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đặt</a:t>
            </a:r>
            <a:r>
              <a:rPr lang="en-US" sz="2000" b="1" dirty="0">
                <a:latin typeface="Times New Roman" panose="02020603050405020304" pitchFamily="18" charset="0"/>
                <a:cs typeface="Times New Roman" panose="02020603050405020304" pitchFamily="18" charset="0"/>
              </a:rPr>
              <a:t> Docker</a:t>
            </a:r>
          </a:p>
        </p:txBody>
      </p:sp>
    </p:spTree>
    <p:extLst>
      <p:ext uri="{BB962C8B-B14F-4D97-AF65-F5344CB8AC3E}">
        <p14:creationId xmlns:p14="http://schemas.microsoft.com/office/powerpoint/2010/main" val="42365712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pPr algn="ctr"/>
            <a:r>
              <a:rPr lang="en-US" b="1" dirty="0" smtClean="0">
                <a:solidFill>
                  <a:schemeClr val="accent1">
                    <a:lumMod val="50000"/>
                  </a:schemeClr>
                </a:solidFill>
                <a:latin typeface="Times New Roman" panose="02020603050405020304" pitchFamily="18" charset="0"/>
                <a:cs typeface="Times New Roman" panose="02020603050405020304" pitchFamily="18" charset="0"/>
              </a:rPr>
              <a:t>BÁO CÁO GỒM CÓ 4 CHƯƠNG</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19301"/>
            <a:ext cx="10515600" cy="2743199"/>
          </a:xfrm>
          <a:solidFill>
            <a:schemeClr val="accent6"/>
          </a:solidFill>
        </p:spPr>
        <p:txBody>
          <a:bodyPr>
            <a:normAutofit/>
          </a:bodyPr>
          <a:lstStyle/>
          <a:p>
            <a:r>
              <a:rPr lang="en-US" sz="3500" b="1" dirty="0" err="1" smtClean="0">
                <a:latin typeface="Times New Roman" panose="02020603050405020304" pitchFamily="18" charset="0"/>
                <a:cs typeface="Times New Roman" panose="02020603050405020304" pitchFamily="18" charset="0"/>
              </a:rPr>
              <a:t>Chương</a:t>
            </a:r>
            <a:r>
              <a:rPr lang="en-US" sz="3500" b="1" dirty="0" smtClean="0">
                <a:latin typeface="Times New Roman" panose="02020603050405020304" pitchFamily="18" charset="0"/>
                <a:cs typeface="Times New Roman" panose="02020603050405020304" pitchFamily="18" charset="0"/>
              </a:rPr>
              <a:t> 1: </a:t>
            </a:r>
            <a:r>
              <a:rPr lang="en-US" sz="3500" b="1" dirty="0" err="1" smtClean="0">
                <a:latin typeface="Times New Roman" panose="02020603050405020304" pitchFamily="18" charset="0"/>
                <a:cs typeface="Times New Roman" panose="02020603050405020304" pitchFamily="18" charset="0"/>
              </a:rPr>
              <a:t>Giới</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thiệu</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về</a:t>
            </a:r>
            <a:r>
              <a:rPr lang="en-US" sz="3500" b="1" dirty="0" smtClean="0">
                <a:latin typeface="Times New Roman" panose="02020603050405020304" pitchFamily="18" charset="0"/>
                <a:cs typeface="Times New Roman" panose="02020603050405020304" pitchFamily="18" charset="0"/>
              </a:rPr>
              <a:t> Docker </a:t>
            </a:r>
            <a:r>
              <a:rPr lang="en-US" sz="3500" b="1" dirty="0" err="1" smtClean="0">
                <a:latin typeface="Times New Roman" panose="02020603050405020304" pitchFamily="18" charset="0"/>
                <a:cs typeface="Times New Roman" panose="02020603050405020304" pitchFamily="18" charset="0"/>
              </a:rPr>
              <a:t>và</a:t>
            </a:r>
            <a:r>
              <a:rPr lang="en-US" sz="3500" b="1" dirty="0" smtClean="0">
                <a:latin typeface="Times New Roman" panose="02020603050405020304" pitchFamily="18" charset="0"/>
                <a:cs typeface="Times New Roman" panose="02020603050405020304" pitchFamily="18" charset="0"/>
              </a:rPr>
              <a:t> Container</a:t>
            </a:r>
          </a:p>
          <a:p>
            <a:r>
              <a:rPr lang="en-US" sz="3500" b="1" dirty="0" err="1" smtClean="0">
                <a:latin typeface="Times New Roman" panose="02020603050405020304" pitchFamily="18" charset="0"/>
                <a:cs typeface="Times New Roman" panose="02020603050405020304" pitchFamily="18" charset="0"/>
              </a:rPr>
              <a:t>Chương</a:t>
            </a:r>
            <a:r>
              <a:rPr lang="en-US" sz="3500" b="1" dirty="0" smtClean="0">
                <a:latin typeface="Times New Roman" panose="02020603050405020304" pitchFamily="18" charset="0"/>
                <a:cs typeface="Times New Roman" panose="02020603050405020304" pitchFamily="18" charset="0"/>
              </a:rPr>
              <a:t> 2: </a:t>
            </a:r>
            <a:r>
              <a:rPr lang="en-US" sz="3500" b="1" dirty="0" err="1" smtClean="0">
                <a:latin typeface="Times New Roman" panose="02020603050405020304" pitchFamily="18" charset="0"/>
                <a:cs typeface="Times New Roman" panose="02020603050405020304" pitchFamily="18" charset="0"/>
              </a:rPr>
              <a:t>Cài</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đặt</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công</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cụ</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thực</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hiện</a:t>
            </a:r>
            <a:endParaRPr lang="en-US" sz="3500" b="1" dirty="0" smtClean="0">
              <a:latin typeface="Times New Roman" panose="02020603050405020304" pitchFamily="18" charset="0"/>
              <a:cs typeface="Times New Roman" panose="02020603050405020304" pitchFamily="18" charset="0"/>
            </a:endParaRPr>
          </a:p>
          <a:p>
            <a:r>
              <a:rPr lang="en-US" sz="3500" b="1" dirty="0" err="1" smtClean="0">
                <a:latin typeface="Times New Roman" panose="02020603050405020304" pitchFamily="18" charset="0"/>
                <a:cs typeface="Times New Roman" panose="02020603050405020304" pitchFamily="18" charset="0"/>
              </a:rPr>
              <a:t>Chương</a:t>
            </a:r>
            <a:r>
              <a:rPr lang="en-US" sz="3500" b="1" dirty="0" smtClean="0">
                <a:latin typeface="Times New Roman" panose="02020603050405020304" pitchFamily="18" charset="0"/>
                <a:cs typeface="Times New Roman" panose="02020603050405020304" pitchFamily="18" charset="0"/>
              </a:rPr>
              <a:t> 3: Demo </a:t>
            </a:r>
            <a:r>
              <a:rPr lang="en-US" sz="3500" b="1" dirty="0" err="1" smtClean="0">
                <a:latin typeface="Times New Roman" panose="02020603050405020304" pitchFamily="18" charset="0"/>
                <a:cs typeface="Times New Roman" panose="02020603050405020304" pitchFamily="18" charset="0"/>
              </a:rPr>
              <a:t>hiện</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thực</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hóa</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nghiên</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cứu</a:t>
            </a:r>
            <a:endParaRPr lang="en-US" sz="3500" b="1" dirty="0" smtClean="0">
              <a:latin typeface="Times New Roman" panose="02020603050405020304" pitchFamily="18" charset="0"/>
              <a:cs typeface="Times New Roman" panose="02020603050405020304" pitchFamily="18" charset="0"/>
            </a:endParaRPr>
          </a:p>
          <a:p>
            <a:r>
              <a:rPr lang="en-US" sz="3500" b="1" dirty="0" err="1" smtClean="0">
                <a:latin typeface="Times New Roman" panose="02020603050405020304" pitchFamily="18" charset="0"/>
                <a:cs typeface="Times New Roman" panose="02020603050405020304" pitchFamily="18" charset="0"/>
              </a:rPr>
              <a:t>Chương</a:t>
            </a:r>
            <a:r>
              <a:rPr lang="en-US" sz="3500" b="1" dirty="0" smtClean="0">
                <a:latin typeface="Times New Roman" panose="02020603050405020304" pitchFamily="18" charset="0"/>
                <a:cs typeface="Times New Roman" panose="02020603050405020304" pitchFamily="18" charset="0"/>
              </a:rPr>
              <a:t> 4: </a:t>
            </a:r>
            <a:r>
              <a:rPr lang="en-US" sz="3500" b="1" dirty="0" err="1" smtClean="0">
                <a:latin typeface="Times New Roman" panose="02020603050405020304" pitchFamily="18" charset="0"/>
                <a:cs typeface="Times New Roman" panose="02020603050405020304" pitchFamily="18" charset="0"/>
              </a:rPr>
              <a:t>Kết</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luận</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và</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hướng</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phát</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triển</a:t>
            </a:r>
            <a:endParaRPr lang="en-US"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701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Cài</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đặt</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Docker Compose</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solidFill>
            <a:schemeClr val="accent6"/>
          </a:solidFill>
        </p:spPr>
        <p:txBody>
          <a:bodyPr>
            <a:normAutofit fontScale="92500" lnSpcReduction="20000"/>
          </a:bodyPr>
          <a:lstStyle/>
          <a:p>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1: </a:t>
            </a:r>
            <a:r>
              <a:rPr lang="en-US" b="1" dirty="0" err="1">
                <a:latin typeface="Times New Roman" panose="02020603050405020304" pitchFamily="18" charset="0"/>
                <a:cs typeface="Times New Roman" panose="02020603050405020304" pitchFamily="18" charset="0"/>
              </a:rPr>
              <a:t>Chạy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dòng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lệnh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tải</a:t>
            </a:r>
            <a:r>
              <a:rPr lang="en-US" b="1" dirty="0">
                <a:latin typeface="Times New Roman" panose="02020603050405020304" pitchFamily="18" charset="0"/>
                <a:cs typeface="Times New Roman" panose="02020603050405020304" pitchFamily="18" charset="0"/>
              </a:rPr>
              <a:t> Docker </a:t>
            </a:r>
            <a:r>
              <a:rPr lang="en-US" b="1" dirty="0" smtClean="0">
                <a:latin typeface="Times New Roman" panose="02020603050405020304" pitchFamily="18" charset="0"/>
                <a:cs typeface="Times New Roman" panose="02020603050405020304" pitchFamily="18" charset="0"/>
              </a:rPr>
              <a:t>Compose</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nhất</a:t>
            </a:r>
            <a:r>
              <a:rPr lang="en-US" dirty="0" smtClean="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sudo</a:t>
            </a:r>
            <a:r>
              <a:rPr lang="en-US" b="1" dirty="0" smtClean="0">
                <a:latin typeface="Times New Roman" panose="02020603050405020304" pitchFamily="18" charset="0"/>
                <a:cs typeface="Times New Roman" panose="02020603050405020304" pitchFamily="18" charset="0"/>
              </a:rPr>
              <a:t> curl –L </a:t>
            </a:r>
            <a:r>
              <a:rPr lang="en-US" b="1" dirty="0" smtClean="0">
                <a:latin typeface="Times New Roman" panose="02020603050405020304" pitchFamily="18" charset="0"/>
                <a:cs typeface="Times New Roman" panose="02020603050405020304" pitchFamily="18" charset="0"/>
              </a:rPr>
              <a:t>"https://github.com/</a:t>
            </a:r>
            <a:r>
              <a:rPr lang="en-US" b="1" dirty="0" err="1" smtClean="0">
                <a:latin typeface="Times New Roman" panose="02020603050405020304" pitchFamily="18" charset="0"/>
                <a:cs typeface="Times New Roman" panose="02020603050405020304" pitchFamily="18" charset="0"/>
              </a:rPr>
              <a:t>docker</a:t>
            </a:r>
            <a:r>
              <a:rPr lang="en-US" b="1" dirty="0" smtClean="0">
                <a:latin typeface="Times New Roman" panose="02020603050405020304" pitchFamily="18" charset="0"/>
                <a:cs typeface="Times New Roman" panose="02020603050405020304" pitchFamily="18" charset="0"/>
              </a:rPr>
              <a:t>/compose/releases/download/latest/</a:t>
            </a:r>
            <a:r>
              <a:rPr lang="en-US" b="1" dirty="0" err="1" smtClean="0">
                <a:latin typeface="Times New Roman" panose="02020603050405020304" pitchFamily="18" charset="0"/>
                <a:cs typeface="Times New Roman" panose="02020603050405020304" pitchFamily="18" charset="0"/>
              </a:rPr>
              <a:t>docker</a:t>
            </a:r>
            <a:r>
              <a:rPr lang="en-US" b="1" dirty="0" smtClean="0">
                <a:latin typeface="Times New Roman" panose="02020603050405020304" pitchFamily="18" charset="0"/>
                <a:cs typeface="Times New Roman" panose="02020603050405020304" pitchFamily="18" charset="0"/>
              </a:rPr>
              <a:t>-compose-$(</a:t>
            </a:r>
            <a:r>
              <a:rPr lang="en-US" b="1" dirty="0" err="1" smtClean="0">
                <a:latin typeface="Times New Roman" panose="02020603050405020304" pitchFamily="18" charset="0"/>
                <a:cs typeface="Times New Roman" panose="02020603050405020304" pitchFamily="18" charset="0"/>
              </a:rPr>
              <a:t>uname</a:t>
            </a:r>
            <a:r>
              <a:rPr lang="en-US" b="1" dirty="0" smtClean="0">
                <a:latin typeface="Times New Roman" panose="02020603050405020304" pitchFamily="18" charset="0"/>
                <a:cs typeface="Times New Roman" panose="02020603050405020304" pitchFamily="18" charset="0"/>
              </a:rPr>
              <a:t> -s)-$(</a:t>
            </a:r>
            <a:r>
              <a:rPr lang="en-US" b="1" dirty="0" err="1" smtClean="0">
                <a:latin typeface="Times New Roman" panose="02020603050405020304" pitchFamily="18" charset="0"/>
                <a:cs typeface="Times New Roman" panose="02020603050405020304" pitchFamily="18" charset="0"/>
              </a:rPr>
              <a:t>uname</a:t>
            </a:r>
            <a:r>
              <a:rPr lang="en-US" b="1" dirty="0" smtClean="0">
                <a:latin typeface="Times New Roman" panose="02020603050405020304" pitchFamily="18" charset="0"/>
                <a:cs typeface="Times New Roman" panose="02020603050405020304" pitchFamily="18" charset="0"/>
              </a:rPr>
              <a:t> -m)" -o /</a:t>
            </a:r>
            <a:r>
              <a:rPr lang="en-US" b="1" dirty="0" err="1" smtClean="0">
                <a:latin typeface="Times New Roman" panose="02020603050405020304" pitchFamily="18" charset="0"/>
                <a:cs typeface="Times New Roman" panose="02020603050405020304" pitchFamily="18" charset="0"/>
              </a:rPr>
              <a:t>usr</a:t>
            </a:r>
            <a:r>
              <a:rPr lang="en-US" b="1" dirty="0" smtClean="0">
                <a:latin typeface="Times New Roman" panose="02020603050405020304" pitchFamily="18" charset="0"/>
                <a:cs typeface="Times New Roman" panose="02020603050405020304" pitchFamily="18" charset="0"/>
              </a:rPr>
              <a:t>/local/bin/</a:t>
            </a:r>
            <a:r>
              <a:rPr lang="en-US" b="1" dirty="0" err="1" smtClean="0">
                <a:latin typeface="Times New Roman" panose="02020603050405020304" pitchFamily="18" charset="0"/>
                <a:cs typeface="Times New Roman" panose="02020603050405020304" pitchFamily="18" charset="0"/>
              </a:rPr>
              <a:t>docker</a:t>
            </a:r>
            <a:r>
              <a:rPr lang="en-US" b="1" dirty="0" smtClean="0">
                <a:latin typeface="Times New Roman" panose="02020603050405020304" pitchFamily="18" charset="0"/>
                <a:cs typeface="Times New Roman" panose="02020603050405020304" pitchFamily="18" charset="0"/>
              </a:rPr>
              <a:t>-compose</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2: </a:t>
            </a:r>
            <a:r>
              <a:rPr lang="en-US" b="1" dirty="0" err="1">
                <a:latin typeface="Times New Roman" panose="02020603050405020304" pitchFamily="18" charset="0"/>
                <a:cs typeface="Times New Roman" panose="02020603050405020304" pitchFamily="18" charset="0"/>
              </a:rPr>
              <a:t>Phân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quyền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cho</a:t>
            </a:r>
            <a:r>
              <a:rPr lang="en-US" b="1" dirty="0">
                <a:latin typeface="Times New Roman" panose="02020603050405020304" pitchFamily="18" charset="0"/>
                <a:cs typeface="Times New Roman" panose="02020603050405020304" pitchFamily="18" charset="0"/>
              </a:rPr>
              <a:t> Docker </a:t>
            </a:r>
            <a:r>
              <a:rPr lang="en-US" b="1" dirty="0" smtClean="0">
                <a:latin typeface="Times New Roman" panose="02020603050405020304" pitchFamily="18" charset="0"/>
                <a:cs typeface="Times New Roman" panose="02020603050405020304" pitchFamily="18" charset="0"/>
              </a:rPr>
              <a:t>Compose</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sudo</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chmod</a:t>
            </a:r>
            <a:r>
              <a:rPr lang="en-US" b="1" dirty="0">
                <a:latin typeface="Times New Roman" panose="02020603050405020304" pitchFamily="18" charset="0"/>
                <a:cs typeface="Times New Roman" panose="02020603050405020304" pitchFamily="18" charset="0"/>
              </a:rPr>
              <a:t> +x /</a:t>
            </a:r>
            <a:r>
              <a:rPr lang="en-US" b="1" dirty="0" err="1" smtClean="0">
                <a:latin typeface="Times New Roman" panose="02020603050405020304" pitchFamily="18" charset="0"/>
                <a:cs typeface="Times New Roman" panose="02020603050405020304" pitchFamily="18" charset="0"/>
              </a:rPr>
              <a:t>usr</a:t>
            </a:r>
            <a:r>
              <a:rPr lang="en-US" b="1" dirty="0" smtClean="0">
                <a:latin typeface="Times New Roman" panose="02020603050405020304" pitchFamily="18" charset="0"/>
                <a:cs typeface="Times New Roman" panose="02020603050405020304" pitchFamily="18" charset="0"/>
              </a:rPr>
              <a:t>/local/bin/</a:t>
            </a:r>
            <a:r>
              <a:rPr lang="en-US" b="1" dirty="0" err="1" smtClean="0">
                <a:latin typeface="Times New Roman" panose="02020603050405020304" pitchFamily="18" charset="0"/>
                <a:cs typeface="Times New Roman" panose="02020603050405020304" pitchFamily="18" charset="0"/>
              </a:rPr>
              <a:t>docker</a:t>
            </a:r>
            <a:r>
              <a:rPr lang="en-US" b="1" dirty="0" smtClean="0">
                <a:latin typeface="Times New Roman" panose="02020603050405020304" pitchFamily="18" charset="0"/>
                <a:cs typeface="Times New Roman" panose="02020603050405020304" pitchFamily="18" charset="0"/>
              </a:rPr>
              <a:t>-compose</a:t>
            </a:r>
            <a:endParaRPr lang="en-US" dirty="0" smtClean="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3: </a:t>
            </a:r>
            <a:r>
              <a:rPr lang="en-US" b="1" dirty="0" err="1">
                <a:latin typeface="Times New Roman" panose="02020603050405020304" pitchFamily="18" charset="0"/>
                <a:cs typeface="Times New Roman" panose="02020603050405020304" pitchFamily="18" charset="0"/>
              </a:rPr>
              <a:t>Xem</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Docker Compose</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Ta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xem</a:t>
            </a:r>
            <a:r>
              <a:rPr lang="en-US" dirty="0">
                <a:latin typeface="Times New Roman" panose="02020603050405020304" pitchFamily="18" charset="0"/>
                <a:cs typeface="Times New Roman" panose="02020603050405020304" pitchFamily="18" charset="0"/>
              </a:rPr>
              <a:t> :</a:t>
            </a:r>
          </a:p>
          <a:p>
            <a:pPr marL="0" indent="0">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docker</a:t>
            </a:r>
            <a:r>
              <a:rPr lang="en-US" b="1" dirty="0" smtClean="0">
                <a:latin typeface="Times New Roman" panose="02020603050405020304" pitchFamily="18" charset="0"/>
                <a:cs typeface="Times New Roman" panose="02020603050405020304" pitchFamily="18" charset="0"/>
              </a:rPr>
              <a:t>-compose </a:t>
            </a:r>
            <a:r>
              <a:rPr lang="en-US" b="1" dirty="0">
                <a:latin typeface="Times New Roman" panose="02020603050405020304" pitchFamily="18" charset="0"/>
                <a:cs typeface="Times New Roman" panose="02020603050405020304" pitchFamily="18" charset="0"/>
              </a:rPr>
              <a:t>–version</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13229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hiện</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37" y="1585913"/>
            <a:ext cx="9305925" cy="409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583613" y="5991225"/>
            <a:ext cx="5562933" cy="400110"/>
          </a:xfrm>
          <a:prstGeom prst="rect">
            <a:avLst/>
          </a:prstGeom>
          <a:noFill/>
        </p:spPr>
        <p:txBody>
          <a:bodyPr wrap="none" rtlCol="0">
            <a:spAutoFit/>
          </a:bodyPr>
          <a:lstStyle/>
          <a:p>
            <a:r>
              <a:rPr lang="en-US" sz="2000" b="1" dirty="0" err="1" smtClean="0">
                <a:latin typeface="Times New Roman" panose="02020603050405020304" pitchFamily="18" charset="0"/>
                <a:cs typeface="Times New Roman" panose="02020603050405020304" pitchFamily="18" charset="0"/>
              </a:rPr>
              <a:t>Bước</a:t>
            </a:r>
            <a:r>
              <a:rPr lang="en-US" sz="2000" b="1" dirty="0" smtClean="0">
                <a:latin typeface="Times New Roman" panose="02020603050405020304" pitchFamily="18" charset="0"/>
                <a:cs typeface="Times New Roman" panose="02020603050405020304" pitchFamily="18" charset="0"/>
              </a:rPr>
              <a:t> 1: </a:t>
            </a:r>
            <a:r>
              <a:rPr lang="en-US" sz="2000" b="1" dirty="0" err="1" smtClean="0">
                <a:latin typeface="Times New Roman" panose="02020603050405020304" pitchFamily="18" charset="0"/>
                <a:cs typeface="Times New Roman" panose="02020603050405020304" pitchFamily="18" charset="0"/>
              </a:rPr>
              <a:t>Chạy</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dòng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lệnh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cài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đặt</a:t>
            </a:r>
            <a:r>
              <a:rPr lang="en-US" sz="2000" b="1" dirty="0">
                <a:latin typeface="Times New Roman" panose="02020603050405020304" pitchFamily="18" charset="0"/>
                <a:cs typeface="Times New Roman" panose="02020603050405020304" pitchFamily="18" charset="0"/>
              </a:rPr>
              <a:t> Docker Compose</a:t>
            </a:r>
          </a:p>
        </p:txBody>
      </p:sp>
    </p:spTree>
    <p:extLst>
      <p:ext uri="{BB962C8B-B14F-4D97-AF65-F5344CB8AC3E}">
        <p14:creationId xmlns:p14="http://schemas.microsoft.com/office/powerpoint/2010/main" val="690574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hiện</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524001"/>
            <a:ext cx="9401175" cy="4314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867025" y="6124575"/>
            <a:ext cx="6890220" cy="400110"/>
          </a:xfrm>
          <a:prstGeom prst="rect">
            <a:avLst/>
          </a:prstGeom>
          <a:noFill/>
        </p:spPr>
        <p:txBody>
          <a:bodyPr wrap="none" rtlCol="0">
            <a:spAutoFit/>
          </a:bodyPr>
          <a:lstStyle/>
          <a:p>
            <a:r>
              <a:rPr lang="en-US" sz="2000" b="1" dirty="0" err="1" smtClean="0">
                <a:latin typeface="Times New Roman" panose="02020603050405020304" pitchFamily="18" charset="0"/>
                <a:cs typeface="Times New Roman" panose="02020603050405020304" pitchFamily="18" charset="0"/>
              </a:rPr>
              <a:t>Bước</a:t>
            </a:r>
            <a:r>
              <a:rPr lang="en-US" sz="2000" b="1" dirty="0" smtClean="0">
                <a:latin typeface="Times New Roman" panose="02020603050405020304" pitchFamily="18" charset="0"/>
                <a:cs typeface="Times New Roman" panose="02020603050405020304" pitchFamily="18" charset="0"/>
              </a:rPr>
              <a:t> 2: </a:t>
            </a:r>
            <a:r>
              <a:rPr lang="en-US" sz="2000" b="1" dirty="0" err="1">
                <a:latin typeface="Times New Roman" panose="02020603050405020304" pitchFamily="18" charset="0"/>
                <a:cs typeface="Times New Roman" panose="02020603050405020304" pitchFamily="18" charset="0"/>
              </a:rPr>
              <a:t>Chạy</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dòng</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lệnh</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để</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phân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quyền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cho</a:t>
            </a:r>
            <a:r>
              <a:rPr lang="en-US" sz="2000" b="1" dirty="0">
                <a:latin typeface="Times New Roman" panose="02020603050405020304" pitchFamily="18" charset="0"/>
                <a:cs typeface="Times New Roman" panose="02020603050405020304" pitchFamily="18" charset="0"/>
              </a:rPr>
              <a:t> Docker Compose</a:t>
            </a:r>
          </a:p>
        </p:txBody>
      </p:sp>
    </p:spTree>
    <p:extLst>
      <p:ext uri="{BB962C8B-B14F-4D97-AF65-F5344CB8AC3E}">
        <p14:creationId xmlns:p14="http://schemas.microsoft.com/office/powerpoint/2010/main" val="14515699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hiện</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1527175"/>
            <a:ext cx="9239249"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368849" y="6229350"/>
            <a:ext cx="6210546" cy="400110"/>
          </a:xfrm>
          <a:prstGeom prst="rect">
            <a:avLst/>
          </a:prstGeom>
          <a:noFill/>
        </p:spPr>
        <p:txBody>
          <a:bodyPr wrap="none" rtlCol="0">
            <a:spAutoFit/>
          </a:bodyPr>
          <a:lstStyle/>
          <a:p>
            <a:r>
              <a:rPr lang="en-US" sz="2000" b="1" dirty="0" err="1" smtClean="0">
                <a:latin typeface="Times New Roman" panose="02020603050405020304" pitchFamily="18" charset="0"/>
                <a:cs typeface="Times New Roman" panose="02020603050405020304" pitchFamily="18" charset="0"/>
              </a:rPr>
              <a:t>Bước</a:t>
            </a:r>
            <a:r>
              <a:rPr lang="en-US" sz="2000" b="1" dirty="0" smtClean="0">
                <a:latin typeface="Times New Roman" panose="02020603050405020304" pitchFamily="18" charset="0"/>
                <a:cs typeface="Times New Roman" panose="02020603050405020304" pitchFamily="18" charset="0"/>
              </a:rPr>
              <a:t> 3: </a:t>
            </a:r>
            <a:r>
              <a:rPr lang="en-US" sz="2000" b="1" dirty="0" err="1" smtClean="0">
                <a:latin typeface="Times New Roman" panose="02020603050405020304" pitchFamily="18" charset="0"/>
                <a:cs typeface="Times New Roman" panose="02020603050405020304" pitchFamily="18" charset="0"/>
              </a:rPr>
              <a:t>Xem</a:t>
            </a:r>
            <a:r>
              <a:rPr lang="en-US" sz="2000" b="1" dirty="0" smtClean="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phiên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bản</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mới</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nhất</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của</a:t>
            </a:r>
            <a:r>
              <a:rPr lang="en-US" sz="2000" b="1" dirty="0">
                <a:latin typeface="Times New Roman" panose="02020603050405020304" pitchFamily="18" charset="0"/>
                <a:cs typeface="Times New Roman" panose="02020603050405020304" pitchFamily="18" charset="0"/>
              </a:rPr>
              <a:t> Docker Compose</a:t>
            </a:r>
          </a:p>
        </p:txBody>
      </p:sp>
    </p:spTree>
    <p:extLst>
      <p:ext uri="{BB962C8B-B14F-4D97-AF65-F5344CB8AC3E}">
        <p14:creationId xmlns:p14="http://schemas.microsoft.com/office/powerpoint/2010/main" val="1605978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Chương</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3: Demo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hiện</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hóa</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nghiên</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cứu</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673350"/>
            <a:ext cx="10515600" cy="1784350"/>
          </a:xfrm>
          <a:solidFill>
            <a:schemeClr val="accent6"/>
          </a:solidFill>
        </p:spPr>
        <p:txBody>
          <a:bodyPr/>
          <a:lstStyle/>
          <a:p>
            <a:r>
              <a:rPr lang="en-US" sz="4000" b="1" dirty="0" err="1">
                <a:latin typeface="Times New Roman" panose="02020603050405020304" pitchFamily="18" charset="0"/>
                <a:cs typeface="Times New Roman" panose="02020603050405020304" pitchFamily="18" charset="0"/>
              </a:rPr>
              <a:t>Tạo</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một</a:t>
            </a:r>
            <a:r>
              <a:rPr lang="en-US" sz="4000" b="1" dirty="0">
                <a:latin typeface="Times New Roman" panose="02020603050405020304" pitchFamily="18" charset="0"/>
                <a:cs typeface="Times New Roman" panose="02020603050405020304" pitchFamily="18" charset="0"/>
              </a:rPr>
              <a:t> image </a:t>
            </a:r>
            <a:r>
              <a:rPr lang="en-US" sz="4000" b="1" dirty="0" err="1">
                <a:latin typeface="Times New Roman" panose="02020603050405020304" pitchFamily="18" charset="0"/>
                <a:cs typeface="Times New Roman" panose="02020603050405020304" pitchFamily="18" charset="0"/>
              </a:rPr>
              <a:t>và</a:t>
            </a:r>
            <a:r>
              <a:rPr lang="en-US" sz="4000" b="1" dirty="0">
                <a:latin typeface="Times New Roman" panose="02020603050405020304" pitchFamily="18" charset="0"/>
                <a:cs typeface="Times New Roman" panose="02020603050405020304" pitchFamily="18" charset="0"/>
              </a:rPr>
              <a:t> push </a:t>
            </a:r>
            <a:r>
              <a:rPr lang="en-US" sz="4000" b="1" dirty="0" err="1">
                <a:latin typeface="Times New Roman" panose="02020603050405020304" pitchFamily="18" charset="0"/>
                <a:cs typeface="Times New Roman" panose="02020603050405020304" pitchFamily="18" charset="0"/>
              </a:rPr>
              <a:t>lên</a:t>
            </a:r>
            <a:r>
              <a:rPr lang="en-US" sz="4000" b="1" dirty="0">
                <a:latin typeface="Times New Roman" panose="02020603050405020304" pitchFamily="18" charset="0"/>
                <a:cs typeface="Times New Roman" panose="02020603050405020304" pitchFamily="18" charset="0"/>
              </a:rPr>
              <a:t> hub.docker.com</a:t>
            </a:r>
          </a:p>
          <a:p>
            <a:r>
              <a:rPr lang="en-US" sz="4000" b="1" dirty="0" err="1">
                <a:latin typeface="Times New Roman" panose="02020603050405020304" pitchFamily="18" charset="0"/>
                <a:cs typeface="Times New Roman" panose="02020603050405020304" pitchFamily="18" charset="0"/>
              </a:rPr>
              <a:t>Chạy</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một</a:t>
            </a:r>
            <a:r>
              <a:rPr lang="en-US" sz="4000" b="1" dirty="0">
                <a:latin typeface="Times New Roman" panose="02020603050405020304" pitchFamily="18" charset="0"/>
                <a:cs typeface="Times New Roman" panose="02020603050405020304" pitchFamily="18" charset="0"/>
              </a:rPr>
              <a:t> image </a:t>
            </a:r>
            <a:r>
              <a:rPr lang="en-US" sz="4000" b="1" dirty="0" err="1">
                <a:latin typeface="Times New Roman" panose="02020603050405020304" pitchFamily="18" charset="0"/>
                <a:cs typeface="Times New Roman" panose="02020603050405020304" pitchFamily="18" charset="0"/>
              </a:rPr>
              <a:t>trên</a:t>
            </a:r>
            <a:r>
              <a:rPr lang="en-US" sz="4000" b="1" dirty="0">
                <a:latin typeface="Times New Roman" panose="02020603050405020304" pitchFamily="18" charset="0"/>
                <a:cs typeface="Times New Roman" panose="02020603050405020304" pitchFamily="18" charset="0"/>
              </a:rPr>
              <a:t> Docker</a:t>
            </a:r>
          </a:p>
          <a:p>
            <a:endParaRPr lang="en-US" dirty="0"/>
          </a:p>
        </p:txBody>
      </p:sp>
    </p:spTree>
    <p:extLst>
      <p:ext uri="{BB962C8B-B14F-4D97-AF65-F5344CB8AC3E}">
        <p14:creationId xmlns:p14="http://schemas.microsoft.com/office/powerpoint/2010/main" val="1963759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20400" cy="1325563"/>
          </a:xfrm>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Tạo</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một</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image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push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lên</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hub.docker.com</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243931"/>
            <a:ext cx="10515600" cy="2823369"/>
          </a:xfrm>
          <a:solidFill>
            <a:schemeClr val="accent6"/>
          </a:solidFill>
        </p:spPr>
        <p:txBody>
          <a:bodyPr/>
          <a:lstStyle/>
          <a:p>
            <a:pPr algn="just"/>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1: </a:t>
            </a:r>
            <a:r>
              <a:rPr lang="en-US" b="1" dirty="0" err="1">
                <a:latin typeface="Times New Roman" panose="02020603050405020304" pitchFamily="18" charset="0"/>
                <a:cs typeface="Times New Roman" panose="02020603050405020304" pitchFamily="18" charset="0"/>
              </a:rPr>
              <a:t>Thiết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tài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khoản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Docker</a:t>
            </a:r>
          </a:p>
          <a:p>
            <a:pPr algn="just"/>
            <a:r>
              <a:rPr lang="en-US" dirty="0" err="1" smtClean="0">
                <a:latin typeface="Times New Roman" panose="02020603050405020304" pitchFamily="18" charset="0"/>
                <a:cs typeface="Times New Roman" panose="02020603050405020304" pitchFamily="18" charset="0"/>
              </a:rPr>
              <a:t>Trước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khoản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3"/>
              </a:rPr>
              <a:t>https://hub.docker.com/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image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a:t>
            </a:r>
          </a:p>
          <a:p>
            <a:pPr algn="just"/>
            <a:r>
              <a:rPr lang="en-US" dirty="0" err="1">
                <a:latin typeface="Times New Roman" panose="02020603050405020304" pitchFamily="18" charset="0"/>
                <a:cs typeface="Times New Roman" panose="02020603050405020304" pitchFamily="18" charset="0"/>
              </a:rPr>
              <a:t>Sau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login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docker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terminal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p>
          <a:p>
            <a:pPr marL="0" indent="0" algn="just">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Sudo</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docker</a:t>
            </a:r>
            <a:r>
              <a:rPr lang="en-US" b="1" dirty="0">
                <a:latin typeface="Times New Roman" panose="02020603050405020304" pitchFamily="18" charset="0"/>
                <a:cs typeface="Times New Roman" panose="02020603050405020304" pitchFamily="18" charset="0"/>
              </a:rPr>
              <a:t> login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6703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hiện</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bước</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1</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1762" y="1831974"/>
            <a:ext cx="9388475"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52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25150" cy="1325563"/>
          </a:xfrm>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Tạo</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một</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image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push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lên</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hub.docker.com</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775" y="1863725"/>
            <a:ext cx="6553200" cy="3756025"/>
          </a:xfrm>
          <a:solidFill>
            <a:schemeClr val="accent6"/>
          </a:solidFill>
        </p:spPr>
        <p:txBody>
          <a:bodyPr>
            <a:normAutofit fontScale="47500" lnSpcReduction="20000"/>
          </a:bodyPr>
          <a:lstStyle/>
          <a:p>
            <a:pPr algn="just"/>
            <a:r>
              <a:rPr lang="en-US" sz="4200" b="1" dirty="0" err="1">
                <a:latin typeface="Times New Roman" panose="02020603050405020304" pitchFamily="18" charset="0"/>
                <a:cs typeface="Times New Roman" panose="02020603050405020304" pitchFamily="18" charset="0"/>
              </a:rPr>
              <a:t>Bước</a:t>
            </a:r>
            <a:r>
              <a:rPr lang="en-US" sz="4200" b="1" dirty="0">
                <a:latin typeface="Times New Roman" panose="02020603050405020304" pitchFamily="18" charset="0"/>
                <a:cs typeface="Times New Roman" panose="02020603050405020304" pitchFamily="18" charset="0"/>
              </a:rPr>
              <a:t> 2: </a:t>
            </a:r>
            <a:r>
              <a:rPr lang="en-US" sz="4200" b="1" dirty="0" err="1">
                <a:latin typeface="Times New Roman" panose="02020603050405020304" pitchFamily="18" charset="0"/>
                <a:cs typeface="Times New Roman" panose="02020603050405020304" pitchFamily="18" charset="0"/>
              </a:rPr>
              <a:t>Tạo</a:t>
            </a:r>
            <a:r>
              <a:rPr lang="en-US" sz="4200" b="1" dirty="0">
                <a:latin typeface="Times New Roman" panose="02020603050405020304" pitchFamily="18" charset="0"/>
                <a:cs typeface="Times New Roman" panose="02020603050405020304" pitchFamily="18" charset="0"/>
              </a:rPr>
              <a:t> image</a:t>
            </a:r>
            <a:endParaRPr lang="en-US" sz="4200" dirty="0">
              <a:latin typeface="Times New Roman" panose="02020603050405020304" pitchFamily="18" charset="0"/>
              <a:cs typeface="Times New Roman" panose="02020603050405020304" pitchFamily="18" charset="0"/>
            </a:endParaRPr>
          </a:p>
          <a:p>
            <a:pPr marL="0" indent="0" algn="just">
              <a:buNone/>
            </a:pPr>
            <a:r>
              <a:rPr lang="en-US" sz="4200" dirty="0" smtClean="0">
                <a:latin typeface="Times New Roman" panose="02020603050405020304" pitchFamily="18" charset="0"/>
                <a:cs typeface="Times New Roman" panose="02020603050405020304" pitchFamily="18" charset="0"/>
              </a:rPr>
              <a:t>   </a:t>
            </a:r>
            <a:r>
              <a:rPr lang="en-US" sz="4200" dirty="0" err="1" smtClean="0">
                <a:latin typeface="Times New Roman" panose="02020603050405020304" pitchFamily="18" charset="0"/>
                <a:cs typeface="Times New Roman" panose="02020603050405020304" pitchFamily="18" charset="0"/>
              </a:rPr>
              <a:t>Với</a:t>
            </a:r>
            <a:r>
              <a:rPr lang="en-US" sz="4200" dirty="0" smtClean="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mỗi</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một</a:t>
            </a:r>
            <a:r>
              <a:rPr lang="en-US" sz="4200" dirty="0">
                <a:latin typeface="Times New Roman" panose="02020603050405020304" pitchFamily="18" charset="0"/>
                <a:cs typeface="Times New Roman" panose="02020603050405020304" pitchFamily="18" charset="0"/>
              </a:rPr>
              <a:t> project </a:t>
            </a:r>
            <a:r>
              <a:rPr lang="en-US" sz="4200" dirty="0" err="1">
                <a:latin typeface="Times New Roman" panose="02020603050405020304" pitchFamily="18" charset="0"/>
                <a:cs typeface="Times New Roman" panose="02020603050405020304" pitchFamily="18" charset="0"/>
              </a:rPr>
              <a:t>nên</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tạo</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một</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thư</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mục</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riêng</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bằng</a:t>
            </a:r>
            <a:r>
              <a:rPr lang="en-US" sz="4200" dirty="0">
                <a:latin typeface="Times New Roman" panose="02020603050405020304" pitchFamily="18" charset="0"/>
                <a:cs typeface="Times New Roman" panose="02020603050405020304" pitchFamily="18" charset="0"/>
              </a:rPr>
              <a:t> </a:t>
            </a:r>
            <a:r>
              <a:rPr lang="en-US" sz="4200" dirty="0" err="1" smtClean="0">
                <a:latin typeface="Times New Roman" panose="02020603050405020304" pitchFamily="18" charset="0"/>
                <a:cs typeface="Times New Roman" panose="02020603050405020304" pitchFamily="18" charset="0"/>
              </a:rPr>
              <a:t>lệnh</a:t>
            </a:r>
            <a:r>
              <a:rPr lang="en-US" sz="4200" dirty="0" smtClean="0">
                <a:latin typeface="Times New Roman" panose="02020603050405020304" pitchFamily="18" charset="0"/>
                <a:cs typeface="Times New Roman" panose="02020603050405020304" pitchFamily="18" charset="0"/>
              </a:rPr>
              <a:t>:</a:t>
            </a:r>
            <a:endParaRPr lang="en-US" sz="4200" dirty="0">
              <a:latin typeface="Times New Roman" panose="02020603050405020304" pitchFamily="18" charset="0"/>
              <a:cs typeface="Times New Roman" panose="02020603050405020304" pitchFamily="18" charset="0"/>
            </a:endParaRPr>
          </a:p>
          <a:p>
            <a:pPr marL="0" indent="0" algn="just">
              <a:buNone/>
            </a:pPr>
            <a:r>
              <a:rPr lang="en-US" sz="4200" b="1"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Sudo</a:t>
            </a:r>
            <a:r>
              <a:rPr lang="en-US" sz="4200" b="1" dirty="0" smtClean="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mkdir</a:t>
            </a:r>
            <a:r>
              <a:rPr lang="en-US" sz="4200" b="1" dirty="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dockerst</a:t>
            </a:r>
            <a:r>
              <a:rPr lang="en-US" sz="4200" b="1" dirty="0">
                <a:latin typeface="Times New Roman" panose="02020603050405020304" pitchFamily="18" charset="0"/>
                <a:cs typeface="Times New Roman" panose="02020603050405020304" pitchFamily="18" charset="0"/>
              </a:rPr>
              <a:t>.</a:t>
            </a:r>
            <a:endParaRPr lang="en-US" sz="4200" dirty="0">
              <a:latin typeface="Times New Roman" panose="02020603050405020304" pitchFamily="18" charset="0"/>
              <a:cs typeface="Times New Roman" panose="02020603050405020304" pitchFamily="18" charset="0"/>
            </a:endParaRPr>
          </a:p>
          <a:p>
            <a:pPr marL="0" indent="0" algn="just">
              <a:buNone/>
            </a:pPr>
            <a:r>
              <a:rPr lang="en-US" sz="4200" dirty="0" smtClean="0">
                <a:latin typeface="Times New Roman" panose="02020603050405020304" pitchFamily="18" charset="0"/>
                <a:cs typeface="Times New Roman" panose="02020603050405020304" pitchFamily="18" charset="0"/>
              </a:rPr>
              <a:t>   </a:t>
            </a:r>
            <a:r>
              <a:rPr lang="en-US" sz="4200" dirty="0" err="1" smtClean="0">
                <a:latin typeface="Times New Roman" panose="02020603050405020304" pitchFamily="18" charset="0"/>
                <a:cs typeface="Times New Roman" panose="02020603050405020304" pitchFamily="18" charset="0"/>
              </a:rPr>
              <a:t>Trong</a:t>
            </a:r>
            <a:r>
              <a:rPr lang="en-US" sz="4200" dirty="0" smtClean="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thư</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mục</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Dockerst</a:t>
            </a:r>
            <a:r>
              <a:rPr lang="en-US" sz="4200" dirty="0">
                <a:latin typeface="Times New Roman" panose="02020603050405020304" pitchFamily="18" charset="0"/>
                <a:cs typeface="Times New Roman" panose="02020603050405020304" pitchFamily="18" charset="0"/>
              </a:rPr>
              <a:t> </a:t>
            </a:r>
            <a:r>
              <a:rPr lang="en-US" sz="4200" dirty="0" err="1">
                <a:latin typeface="Times New Roman" panose="02020603050405020304" pitchFamily="18" charset="0"/>
                <a:cs typeface="Times New Roman" panose="02020603050405020304" pitchFamily="18" charset="0"/>
              </a:rPr>
              <a:t>tạo</a:t>
            </a:r>
            <a:r>
              <a:rPr lang="en-US" sz="4200" dirty="0">
                <a:latin typeface="Times New Roman" panose="02020603050405020304" pitchFamily="18" charset="0"/>
                <a:cs typeface="Times New Roman" panose="02020603050405020304" pitchFamily="18" charset="0"/>
              </a:rPr>
              <a:t> 1 file </a:t>
            </a:r>
            <a:r>
              <a:rPr lang="en-US" sz="4200" dirty="0" err="1" smtClean="0">
                <a:latin typeface="Times New Roman" panose="02020603050405020304" pitchFamily="18" charset="0"/>
                <a:cs typeface="Times New Roman" panose="02020603050405020304" pitchFamily="18" charset="0"/>
              </a:rPr>
              <a:t>dockerfile</a:t>
            </a:r>
            <a:r>
              <a:rPr lang="en-US" sz="4200" dirty="0" smtClean="0">
                <a:latin typeface="Times New Roman" panose="02020603050405020304" pitchFamily="18" charset="0"/>
                <a:cs typeface="Times New Roman" panose="02020603050405020304" pitchFamily="18" charset="0"/>
              </a:rPr>
              <a:t>:</a:t>
            </a:r>
            <a:endParaRPr lang="en-US" sz="4200" dirty="0">
              <a:latin typeface="Times New Roman" panose="02020603050405020304" pitchFamily="18" charset="0"/>
              <a:cs typeface="Times New Roman" panose="02020603050405020304" pitchFamily="18" charset="0"/>
            </a:endParaRPr>
          </a:p>
          <a:p>
            <a:pPr marL="0" indent="0" algn="just">
              <a:buNone/>
            </a:pPr>
            <a:r>
              <a:rPr lang="en-US" sz="4200" b="1" dirty="0" smtClean="0">
                <a:latin typeface="Times New Roman" panose="02020603050405020304" pitchFamily="18" charset="0"/>
                <a:cs typeface="Times New Roman" panose="02020603050405020304" pitchFamily="18" charset="0"/>
              </a:rPr>
              <a:t>   Cd </a:t>
            </a:r>
            <a:r>
              <a:rPr lang="en-US" sz="4200" b="1" dirty="0" err="1">
                <a:latin typeface="Times New Roman" panose="02020603050405020304" pitchFamily="18" charset="0"/>
                <a:cs typeface="Times New Roman" panose="02020603050405020304" pitchFamily="18" charset="0"/>
              </a:rPr>
              <a:t>dockerst</a:t>
            </a:r>
            <a:r>
              <a:rPr lang="en-US" sz="4200" b="1" dirty="0">
                <a:latin typeface="Times New Roman" panose="02020603050405020304" pitchFamily="18" charset="0"/>
                <a:cs typeface="Times New Roman" panose="02020603050405020304" pitchFamily="18" charset="0"/>
              </a:rPr>
              <a:t> -&gt; </a:t>
            </a:r>
            <a:r>
              <a:rPr lang="en-US" sz="4200" b="1" dirty="0" err="1">
                <a:latin typeface="Times New Roman" panose="02020603050405020304" pitchFamily="18" charset="0"/>
                <a:cs typeface="Times New Roman" panose="02020603050405020304" pitchFamily="18" charset="0"/>
              </a:rPr>
              <a:t>Sudo</a:t>
            </a:r>
            <a:r>
              <a:rPr lang="en-US" sz="4200" b="1" dirty="0">
                <a:latin typeface="Times New Roman" panose="02020603050405020304" pitchFamily="18" charset="0"/>
                <a:cs typeface="Times New Roman" panose="02020603050405020304" pitchFamily="18" charset="0"/>
              </a:rPr>
              <a:t> touch </a:t>
            </a:r>
            <a:r>
              <a:rPr lang="en-US" sz="4200" b="1" dirty="0" err="1">
                <a:latin typeface="Times New Roman" panose="02020603050405020304" pitchFamily="18" charset="0"/>
                <a:cs typeface="Times New Roman" panose="02020603050405020304" pitchFamily="18" charset="0"/>
              </a:rPr>
              <a:t>dockerfile</a:t>
            </a:r>
            <a:endParaRPr lang="en-US" sz="4200" dirty="0">
              <a:latin typeface="Times New Roman" panose="02020603050405020304" pitchFamily="18" charset="0"/>
              <a:cs typeface="Times New Roman" panose="02020603050405020304" pitchFamily="18" charset="0"/>
            </a:endParaRPr>
          </a:p>
          <a:p>
            <a:pPr algn="just"/>
            <a:r>
              <a:rPr lang="en-US" sz="4200" b="1" dirty="0" err="1">
                <a:latin typeface="Times New Roman" panose="02020603050405020304" pitchFamily="18" charset="0"/>
                <a:cs typeface="Times New Roman" panose="02020603050405020304" pitchFamily="18" charset="0"/>
              </a:rPr>
              <a:t>Truy</a:t>
            </a:r>
            <a:r>
              <a:rPr lang="en-US" sz="4200" b="1" dirty="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cập</a:t>
            </a:r>
            <a:r>
              <a:rPr lang="en-US" sz="4200" b="1" dirty="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vào</a:t>
            </a:r>
            <a:r>
              <a:rPr lang="en-US" sz="4200" b="1" dirty="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Dockerfile</a:t>
            </a:r>
            <a:r>
              <a:rPr lang="en-US" sz="4200" b="1" dirty="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và</a:t>
            </a:r>
            <a:r>
              <a:rPr lang="en-US" sz="4200" b="1" dirty="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nhập</a:t>
            </a:r>
            <a:r>
              <a:rPr lang="en-US" sz="4200" b="1" dirty="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nội</a:t>
            </a:r>
            <a:r>
              <a:rPr lang="en-US" sz="4200" b="1" dirty="0">
                <a:latin typeface="Times New Roman" panose="02020603050405020304" pitchFamily="18" charset="0"/>
                <a:cs typeface="Times New Roman" panose="02020603050405020304" pitchFamily="18" charset="0"/>
              </a:rPr>
              <a:t> dung</a:t>
            </a:r>
            <a:r>
              <a:rPr lang="en-US" sz="4200" b="1" dirty="0" smtClean="0">
                <a:latin typeface="Times New Roman" panose="02020603050405020304" pitchFamily="18" charset="0"/>
                <a:cs typeface="Times New Roman" panose="02020603050405020304" pitchFamily="18" charset="0"/>
              </a:rPr>
              <a:t>:</a:t>
            </a:r>
          </a:p>
          <a:p>
            <a:pPr marL="0" indent="0" algn="just">
              <a:buNone/>
            </a:pPr>
            <a:r>
              <a:rPr lang="en-US" sz="4200" b="1" dirty="0" smtClean="0">
                <a:latin typeface="Times New Roman" panose="02020603050405020304" pitchFamily="18" charset="0"/>
                <a:cs typeface="Times New Roman" panose="02020603050405020304" pitchFamily="18" charset="0"/>
              </a:rPr>
              <a:t>   </a:t>
            </a:r>
            <a:r>
              <a:rPr lang="en-US" sz="4200" dirty="0" smtClean="0">
                <a:latin typeface="Times New Roman" panose="02020603050405020304" pitchFamily="18" charset="0"/>
                <a:cs typeface="Times New Roman" panose="02020603050405020304" pitchFamily="18" charset="0"/>
              </a:rPr>
              <a:t>From </a:t>
            </a:r>
            <a:r>
              <a:rPr lang="en-US" sz="4200" dirty="0" err="1" smtClean="0">
                <a:latin typeface="Times New Roman" panose="02020603050405020304" pitchFamily="18" charset="0"/>
                <a:cs typeface="Times New Roman" panose="02020603050405020304" pitchFamily="18" charset="0"/>
              </a:rPr>
              <a:t>Ubuntu:latest</a:t>
            </a:r>
            <a:endParaRPr lang="en-US" sz="4200" dirty="0" smtClean="0">
              <a:latin typeface="Times New Roman" panose="02020603050405020304" pitchFamily="18" charset="0"/>
              <a:cs typeface="Times New Roman" panose="02020603050405020304" pitchFamily="18" charset="0"/>
            </a:endParaRPr>
          </a:p>
          <a:p>
            <a:pPr marL="0" indent="0" algn="just">
              <a:buNone/>
            </a:pPr>
            <a:r>
              <a:rPr lang="en-US" sz="4200" dirty="0" smtClean="0">
                <a:latin typeface="Times New Roman" panose="02020603050405020304" pitchFamily="18" charset="0"/>
                <a:cs typeface="Times New Roman" panose="02020603050405020304" pitchFamily="18" charset="0"/>
              </a:rPr>
              <a:t>   MAINTAINER: catvu07082002</a:t>
            </a:r>
          </a:p>
          <a:p>
            <a:pPr marL="0" indent="0" algn="just">
              <a:buNone/>
            </a:pPr>
            <a:r>
              <a:rPr lang="en-US" sz="4200" dirty="0" smtClean="0">
                <a:latin typeface="Times New Roman" panose="02020603050405020304" pitchFamily="18" charset="0"/>
                <a:cs typeface="Times New Roman" panose="02020603050405020304" pitchFamily="18" charset="0"/>
              </a:rPr>
              <a:t>   RUN apt-get update</a:t>
            </a:r>
          </a:p>
          <a:p>
            <a:pPr marL="0" indent="0">
              <a:buNone/>
            </a:pPr>
            <a:r>
              <a:rPr lang="en-US" sz="4200"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Sau</a:t>
            </a:r>
            <a:r>
              <a:rPr lang="en-US" sz="4200" b="1" dirty="0" smtClean="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đó</a:t>
            </a:r>
            <a:r>
              <a:rPr lang="en-US" sz="4200" b="1" dirty="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vào</a:t>
            </a:r>
            <a:r>
              <a:rPr lang="en-US" sz="4200" b="1" dirty="0">
                <a:latin typeface="Times New Roman" panose="02020603050405020304" pitchFamily="18" charset="0"/>
                <a:cs typeface="Times New Roman" panose="02020603050405020304" pitchFamily="18" charset="0"/>
              </a:rPr>
              <a:t> Terminal </a:t>
            </a:r>
            <a:r>
              <a:rPr lang="en-US" sz="4200" b="1" dirty="0" err="1">
                <a:latin typeface="Times New Roman" panose="02020603050405020304" pitchFamily="18" charset="0"/>
                <a:cs typeface="Times New Roman" panose="02020603050405020304" pitchFamily="18" charset="0"/>
              </a:rPr>
              <a:t>chạy</a:t>
            </a:r>
            <a:r>
              <a:rPr lang="en-US" sz="4200" b="1" dirty="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lệnh</a:t>
            </a:r>
            <a:r>
              <a:rPr lang="en-US" sz="4200" b="1" dirty="0">
                <a:latin typeface="Times New Roman" panose="02020603050405020304" pitchFamily="18" charset="0"/>
                <a:cs typeface="Times New Roman" panose="02020603050405020304" pitchFamily="18" charset="0"/>
              </a:rPr>
              <a:t>:</a:t>
            </a:r>
          </a:p>
          <a:p>
            <a:pPr marL="0" indent="0">
              <a:buNone/>
            </a:pPr>
            <a:r>
              <a:rPr lang="en-US" sz="4200" b="1" dirty="0" smtClean="0">
                <a:latin typeface="Times New Roman" panose="02020603050405020304" pitchFamily="18" charset="0"/>
                <a:cs typeface="Times New Roman" panose="02020603050405020304" pitchFamily="18" charset="0"/>
              </a:rPr>
              <a:t>   </a:t>
            </a:r>
            <a:r>
              <a:rPr lang="en-US" sz="4200" b="1" dirty="0" err="1" smtClean="0">
                <a:latin typeface="Times New Roman" panose="02020603050405020304" pitchFamily="18" charset="0"/>
                <a:cs typeface="Times New Roman" panose="02020603050405020304" pitchFamily="18" charset="0"/>
              </a:rPr>
              <a:t>Sudo</a:t>
            </a:r>
            <a:r>
              <a:rPr lang="en-US" sz="4200" b="1" dirty="0" smtClean="0">
                <a:latin typeface="Times New Roman" panose="02020603050405020304" pitchFamily="18" charset="0"/>
                <a:cs typeface="Times New Roman" panose="02020603050405020304" pitchFamily="18" charset="0"/>
              </a:rPr>
              <a:t> </a:t>
            </a:r>
            <a:r>
              <a:rPr lang="en-US" sz="4200" b="1" dirty="0" err="1">
                <a:latin typeface="Times New Roman" panose="02020603050405020304" pitchFamily="18" charset="0"/>
                <a:cs typeface="Times New Roman" panose="02020603050405020304" pitchFamily="18" charset="0"/>
              </a:rPr>
              <a:t>chmod</a:t>
            </a:r>
            <a:r>
              <a:rPr lang="en-US" sz="4200" b="1" dirty="0">
                <a:latin typeface="Times New Roman" panose="02020603050405020304" pitchFamily="18" charset="0"/>
                <a:cs typeface="Times New Roman" panose="02020603050405020304" pitchFamily="18" charset="0"/>
              </a:rPr>
              <a:t> 755 </a:t>
            </a:r>
            <a:r>
              <a:rPr lang="en-US" sz="4200" b="1" dirty="0" err="1" smtClean="0">
                <a:latin typeface="Times New Roman" panose="02020603050405020304" pitchFamily="18" charset="0"/>
                <a:cs typeface="Times New Roman" panose="02020603050405020304" pitchFamily="18" charset="0"/>
              </a:rPr>
              <a:t>dockerfile</a:t>
            </a:r>
            <a:endParaRPr lang="en-US" sz="4200" b="1" dirty="0" smtClean="0">
              <a:latin typeface="Times New Roman" panose="02020603050405020304" pitchFamily="18" charset="0"/>
              <a:cs typeface="Times New Roman" panose="02020603050405020304" pitchFamily="18" charset="0"/>
            </a:endParaRPr>
          </a:p>
          <a:p>
            <a:pPr marL="0" indent="0">
              <a:buNone/>
            </a:pPr>
            <a:endParaRPr lang="en-US" sz="42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endParaRPr lang="en-US" dirty="0"/>
          </a:p>
        </p:txBody>
      </p:sp>
      <p:sp>
        <p:nvSpPr>
          <p:cNvPr id="4" name="TextBox 3"/>
          <p:cNvSpPr txBox="1"/>
          <p:nvPr/>
        </p:nvSpPr>
        <p:spPr>
          <a:xfrm>
            <a:off x="6734175" y="2712899"/>
            <a:ext cx="5181600" cy="1908215"/>
          </a:xfrm>
          <a:prstGeom prst="rect">
            <a:avLst/>
          </a:prstGeom>
          <a:solidFill>
            <a:schemeClr val="accent6"/>
          </a:solidFill>
        </p:spPr>
        <p:txBody>
          <a:bodyPr wrap="square" rtlCol="0">
            <a:spAutoFit/>
          </a:bodyPr>
          <a:lstStyle/>
          <a:p>
            <a:pPr algn="just"/>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FROM </a:t>
            </a:r>
            <a:r>
              <a:rPr lang="en-US" sz="2000" dirty="0" err="1">
                <a:latin typeface="Times New Roman" panose="02020603050405020304" pitchFamily="18" charset="0"/>
                <a:cs typeface="Times New Roman" panose="02020603050405020304" pitchFamily="18" charset="0"/>
              </a:rPr>
              <a:t>ubuntu</a:t>
            </a:r>
            <a:r>
              <a:rPr lang="en-US" sz="2000" dirty="0">
                <a:latin typeface="Times New Roman" panose="02020603050405020304" pitchFamily="18" charset="0"/>
                <a:cs typeface="Times New Roman" panose="02020603050405020304" pitchFamily="18" charset="0"/>
              </a:rPr>
              <a:t>: latest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môi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việc</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Maintainer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dựng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images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Run apt-get update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dung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customize image </a:t>
            </a:r>
            <a:r>
              <a:rPr lang="en-US" sz="2000" dirty="0" err="1">
                <a:latin typeface="Times New Roman" panose="02020603050405020304" pitchFamily="18" charset="0"/>
                <a:cs typeface="Times New Roman" panose="02020603050405020304" pitchFamily="18" charset="0"/>
              </a:rPr>
              <a:t>ubuntu</a:t>
            </a:r>
            <a:r>
              <a:rPr lang="en-US" sz="20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565677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hiện</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bước</a:t>
            </a:r>
            <a:r>
              <a:rPr lang="en-US" dirty="0" smtClean="0">
                <a:solidFill>
                  <a:schemeClr val="accent1">
                    <a:lumMod val="50000"/>
                  </a:schemeClr>
                </a:solidFill>
                <a:latin typeface="Times New Roman" panose="02020603050405020304" pitchFamily="18" charset="0"/>
                <a:cs typeface="Times New Roman" panose="02020603050405020304" pitchFamily="18" charset="0"/>
              </a:rPr>
              <a:t> 2:</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12" y="1400175"/>
            <a:ext cx="10163175" cy="5210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825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15625" cy="1325563"/>
          </a:xfrm>
        </p:spPr>
        <p:txBody>
          <a:bodyPr/>
          <a:lstStyle/>
          <a:p>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Tạo</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một</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image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push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lên</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hub.docker.com</a:t>
            </a:r>
            <a:endParaRPr lang="en-US" dirty="0"/>
          </a:p>
        </p:txBody>
      </p:sp>
      <p:sp>
        <p:nvSpPr>
          <p:cNvPr id="3" name="Content Placeholder 2"/>
          <p:cNvSpPr>
            <a:spLocks noGrp="1"/>
          </p:cNvSpPr>
          <p:nvPr>
            <p:ph idx="1"/>
          </p:nvPr>
        </p:nvSpPr>
        <p:spPr>
          <a:xfrm>
            <a:off x="838199" y="2082800"/>
            <a:ext cx="10515600" cy="3260725"/>
          </a:xfrm>
          <a:solidFill>
            <a:schemeClr val="accent6"/>
          </a:solidFill>
        </p:spPr>
        <p:txBody>
          <a:bodyPr/>
          <a:lstStyle/>
          <a:p>
            <a:pPr algn="just"/>
            <a:r>
              <a:rPr lang="en-US" dirty="0" err="1">
                <a:latin typeface="Times New Roman" panose="02020603050405020304" pitchFamily="18" charset="0"/>
                <a:cs typeface="Times New Roman" panose="02020603050405020304" pitchFamily="18" charset="0"/>
              </a:rPr>
              <a:t>Tiếp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lệnh</a:t>
            </a:r>
            <a:r>
              <a:rPr lang="en-US" dirty="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Sudo</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docker</a:t>
            </a:r>
            <a:r>
              <a:rPr lang="en-US" b="1" dirty="0">
                <a:latin typeface="Times New Roman" panose="02020603050405020304" pitchFamily="18" charset="0"/>
                <a:cs typeface="Times New Roman" panose="02020603050405020304" pitchFamily="18" charset="0"/>
              </a:rPr>
              <a:t> build –t=”catvu07082002/</a:t>
            </a:r>
            <a:r>
              <a:rPr lang="en-US" b="1" dirty="0" err="1">
                <a:latin typeface="Times New Roman" panose="02020603050405020304" pitchFamily="18" charset="0"/>
                <a:cs typeface="Times New Roman" panose="02020603050405020304" pitchFamily="18" charset="0"/>
              </a:rPr>
              <a:t>firstimage</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p>
          <a:p>
            <a:pPr algn="just"/>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đó</a:t>
            </a:r>
            <a:r>
              <a:rPr lang="en-US" b="1"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Docker </a:t>
            </a:r>
            <a:r>
              <a:rPr lang="en-US" dirty="0">
                <a:latin typeface="Times New Roman" panose="02020603050405020304" pitchFamily="18" charset="0"/>
                <a:cs typeface="Times New Roman" panose="02020603050405020304" pitchFamily="18" charset="0"/>
              </a:rPr>
              <a:t>Build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image.</a:t>
            </a:r>
          </a:p>
          <a:p>
            <a:pPr marL="0" indent="0" algn="just">
              <a:buNone/>
            </a:pPr>
            <a:r>
              <a:rPr lang="en-US" dirty="0" smtClean="0">
                <a:latin typeface="Times New Roman" panose="02020603050405020304" pitchFamily="18" charset="0"/>
                <a:cs typeface="Times New Roman" panose="02020603050405020304" pitchFamily="18" charset="0"/>
              </a:rPr>
              <a:t>   Catvu07082002/</a:t>
            </a:r>
            <a:r>
              <a:rPr lang="en-US" dirty="0" err="1" smtClean="0">
                <a:latin typeface="Times New Roman" panose="02020603050405020304" pitchFamily="18" charset="0"/>
                <a:cs typeface="Times New Roman" panose="02020603050405020304" pitchFamily="18" charset="0"/>
              </a:rPr>
              <a:t>firstimage</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image.</a:t>
            </a:r>
          </a:p>
          <a:p>
            <a:endParaRPr lang="en-US" dirty="0"/>
          </a:p>
        </p:txBody>
      </p:sp>
    </p:spTree>
    <p:extLst>
      <p:ext uri="{BB962C8B-B14F-4D97-AF65-F5344CB8AC3E}">
        <p14:creationId xmlns:p14="http://schemas.microsoft.com/office/powerpoint/2010/main" val="141291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96625" cy="1325563"/>
          </a:xfrm>
          <a:blipFill>
            <a:blip r:embed="rId2"/>
            <a:tile tx="0" ty="0" sx="100000" sy="100000" flip="none" algn="tl"/>
          </a:blipFill>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Chương</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1: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Giới</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thiệu</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về</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Docker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Container</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199" y="2225675"/>
            <a:ext cx="10515600" cy="2308225"/>
          </a:xfrm>
          <a:solidFill>
            <a:schemeClr val="accent6"/>
          </a:solidFill>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r>
              <a:rPr lang="en-US" sz="3600" b="1" dirty="0" smtClean="0">
                <a:latin typeface="Times New Roman" panose="02020603050405020304" pitchFamily="18" charset="0"/>
                <a:cs typeface="Times New Roman" panose="02020603050405020304" pitchFamily="18" charset="0"/>
              </a:rPr>
              <a:t>Docker </a:t>
            </a:r>
            <a:r>
              <a:rPr lang="en-US" sz="3600" b="1" dirty="0" err="1" smtClean="0">
                <a:latin typeface="Times New Roman" panose="02020603050405020304" pitchFamily="18" charset="0"/>
                <a:cs typeface="Times New Roman" panose="02020603050405020304" pitchFamily="18" charset="0"/>
              </a:rPr>
              <a:t>là</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gì</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Ưu</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và</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nhược</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điểm</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của</a:t>
            </a:r>
            <a:r>
              <a:rPr lang="en-US" sz="3600" b="1" dirty="0" smtClean="0">
                <a:latin typeface="Times New Roman" panose="02020603050405020304" pitchFamily="18" charset="0"/>
                <a:cs typeface="Times New Roman" panose="02020603050405020304" pitchFamily="18" charset="0"/>
              </a:rPr>
              <a:t> Docker</a:t>
            </a:r>
          </a:p>
          <a:p>
            <a:r>
              <a:rPr lang="en-US" sz="3600" b="1" dirty="0" smtClean="0">
                <a:latin typeface="Times New Roman" panose="02020603050405020304" pitchFamily="18" charset="0"/>
                <a:cs typeface="Times New Roman" panose="02020603050405020304" pitchFamily="18" charset="0"/>
              </a:rPr>
              <a:t>Container </a:t>
            </a:r>
            <a:r>
              <a:rPr lang="en-US" sz="3600" b="1" dirty="0" err="1" smtClean="0">
                <a:latin typeface="Times New Roman" panose="02020603050405020304" pitchFamily="18" charset="0"/>
                <a:cs typeface="Times New Roman" panose="02020603050405020304" pitchFamily="18" charset="0"/>
              </a:rPr>
              <a:t>là</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gì</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Ưu</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và</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nhược</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điểm</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của</a:t>
            </a:r>
            <a:r>
              <a:rPr lang="en-US" sz="3600" b="1" dirty="0" smtClean="0">
                <a:latin typeface="Times New Roman" panose="02020603050405020304" pitchFamily="18" charset="0"/>
                <a:cs typeface="Times New Roman" panose="02020603050405020304" pitchFamily="18" charset="0"/>
              </a:rPr>
              <a:t> Container</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8769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hiện</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bước</a:t>
            </a:r>
            <a:r>
              <a:rPr lang="en-US" dirty="0" smtClean="0">
                <a:solidFill>
                  <a:schemeClr val="accent1">
                    <a:lumMod val="50000"/>
                  </a:schemeClr>
                </a:solidFill>
                <a:latin typeface="Times New Roman" panose="02020603050405020304" pitchFamily="18" charset="0"/>
                <a:cs typeface="Times New Roman" panose="02020603050405020304" pitchFamily="18" charset="0"/>
              </a:rPr>
              <a:t> 2</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1438274"/>
            <a:ext cx="9582149"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598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68000" cy="1325563"/>
          </a:xfrm>
        </p:spPr>
        <p:txBody>
          <a:bodyPr/>
          <a:lstStyle/>
          <a:p>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Tạo</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một</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image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push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lên</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hub.docker.com</a:t>
            </a:r>
            <a:endParaRPr lang="en-US" dirty="0"/>
          </a:p>
        </p:txBody>
      </p:sp>
      <p:sp>
        <p:nvSpPr>
          <p:cNvPr id="3" name="Content Placeholder 2"/>
          <p:cNvSpPr>
            <a:spLocks noGrp="1"/>
          </p:cNvSpPr>
          <p:nvPr>
            <p:ph idx="1"/>
          </p:nvPr>
        </p:nvSpPr>
        <p:spPr>
          <a:xfrm>
            <a:off x="838200" y="2187575"/>
            <a:ext cx="10515600" cy="2517775"/>
          </a:xfrm>
          <a:solidFill>
            <a:schemeClr val="accent6"/>
          </a:solidFill>
        </p:spPr>
        <p:txBody>
          <a:bodyPr/>
          <a:lstStyle/>
          <a:p>
            <a:pPr marL="0" indent="0" algn="just">
              <a:buNone/>
            </a:pPr>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3: Push image </a:t>
            </a:r>
            <a:r>
              <a:rPr lang="en-US" b="1" dirty="0" err="1">
                <a:latin typeface="Times New Roman" panose="02020603050405020304" pitchFamily="18" charset="0"/>
                <a:cs typeface="Times New Roman" panose="02020603050405020304" pitchFamily="18" charset="0"/>
              </a:rPr>
              <a:t>lên</a:t>
            </a:r>
            <a:r>
              <a:rPr lang="en-US" b="1" dirty="0">
                <a:latin typeface="Times New Roman" panose="02020603050405020304" pitchFamily="18" charset="0"/>
                <a:cs typeface="Times New Roman" panose="02020603050405020304" pitchFamily="18" charset="0"/>
              </a:rPr>
              <a:t> hub.docker.com </a:t>
            </a:r>
            <a:r>
              <a:rPr lang="en-US" b="1" dirty="0" err="1">
                <a:latin typeface="Times New Roman" panose="02020603050405020304" pitchFamily="18" charset="0"/>
                <a:cs typeface="Times New Roman" panose="02020603050405020304" pitchFamily="18" charset="0"/>
              </a:rPr>
              <a:t>bằng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lệnh</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Sudo</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docker</a:t>
            </a:r>
            <a:r>
              <a:rPr lang="en-US" b="1" dirty="0">
                <a:latin typeface="Times New Roman" panose="02020603050405020304" pitchFamily="18" charset="0"/>
                <a:cs typeface="Times New Roman" panose="02020603050405020304" pitchFamily="18" charset="0"/>
              </a:rPr>
              <a:t> push </a:t>
            </a:r>
            <a:r>
              <a:rPr lang="en-US" b="1" dirty="0" smtClean="0">
                <a:latin typeface="Times New Roman" panose="02020603050405020304" pitchFamily="18" charset="0"/>
                <a:cs typeface="Times New Roman" panose="02020603050405020304" pitchFamily="18" charset="0"/>
              </a:rPr>
              <a:t>catvu07082002/</a:t>
            </a:r>
            <a:r>
              <a:rPr lang="en-US" b="1" dirty="0" err="1" smtClean="0">
                <a:latin typeface="Times New Roman" panose="02020603050405020304" pitchFamily="18" charset="0"/>
                <a:cs typeface="Times New Roman" panose="02020603050405020304" pitchFamily="18" charset="0"/>
              </a:rPr>
              <a:t>firstimage</a:t>
            </a:r>
            <a:endParaRPr lang="en-US" b="1" dirty="0">
              <a:latin typeface="Times New Roman" panose="02020603050405020304" pitchFamily="18" charset="0"/>
              <a:cs typeface="Times New Roman" panose="02020603050405020304" pitchFamily="18" charset="0"/>
            </a:endParaRPr>
          </a:p>
          <a:p>
            <a:pPr marL="0" indent="0" algn="just">
              <a:buNone/>
            </a:pP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thực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bước</a:t>
            </a:r>
            <a:r>
              <a:rPr lang="en-US" dirty="0" smtClean="0">
                <a:latin typeface="Times New Roman" panose="02020603050405020304" pitchFamily="18" charset="0"/>
                <a:cs typeface="Times New Roman" panose="02020603050405020304" pitchFamily="18" charset="0"/>
              </a:rPr>
              <a:t> 3 </a:t>
            </a:r>
            <a:r>
              <a:rPr lang="en-US" dirty="0" err="1" smtClean="0">
                <a:latin typeface="Times New Roman" panose="02020603050405020304" pitchFamily="18" charset="0"/>
                <a:cs typeface="Times New Roman" panose="02020603050405020304" pitchFamily="18" charset="0"/>
              </a:rPr>
              <a:t>thì</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thành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image </a:t>
            </a:r>
            <a:r>
              <a:rPr lang="en-US" dirty="0" err="1" smtClean="0">
                <a:latin typeface="Times New Roman" panose="02020603050405020304" pitchFamily="18" charset="0"/>
                <a:cs typeface="Times New Roman" panose="02020603050405020304" pitchFamily="18" charset="0"/>
              </a:rPr>
              <a:t>và</a:t>
            </a:r>
            <a:r>
              <a:rPr lang="en-US" dirty="0" smtClean="0">
                <a:latin typeface="Times New Roman" panose="02020603050405020304" pitchFamily="18" charset="0"/>
                <a:cs typeface="Times New Roman" panose="02020603050405020304" pitchFamily="18" charset="0"/>
              </a:rPr>
              <a:t> push </a:t>
            </a:r>
            <a:r>
              <a:rPr lang="en-US" dirty="0" err="1" smtClean="0">
                <a:latin typeface="Times New Roman" panose="02020603050405020304" pitchFamily="18" charset="0"/>
                <a:cs typeface="Times New Roman" panose="02020603050405020304" pitchFamily="18" charset="0"/>
              </a:rPr>
              <a:t>lên</a:t>
            </a:r>
            <a:r>
              <a:rPr lang="en-US" dirty="0" smtClean="0">
                <a:latin typeface="Times New Roman" panose="02020603050405020304" pitchFamily="18" charset="0"/>
                <a:cs typeface="Times New Roman" panose="02020603050405020304" pitchFamily="18" charset="0"/>
              </a:rPr>
              <a:t> hub.docker.com</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13566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quá</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trình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hiện</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bước</a:t>
            </a:r>
            <a:r>
              <a:rPr lang="en-US" dirty="0" smtClean="0">
                <a:solidFill>
                  <a:schemeClr val="accent1">
                    <a:lumMod val="50000"/>
                  </a:schemeClr>
                </a:solidFill>
                <a:latin typeface="Times New Roman" panose="02020603050405020304" pitchFamily="18" charset="0"/>
                <a:cs typeface="Times New Roman" panose="02020603050405020304" pitchFamily="18" charset="0"/>
              </a:rPr>
              <a:t> 3</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1495426"/>
            <a:ext cx="10001250" cy="4752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117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lumMod val="50000"/>
                  </a:schemeClr>
                </a:solidFill>
                <a:latin typeface="Times New Roman" panose="02020603050405020304" pitchFamily="18" charset="0"/>
                <a:cs typeface="Times New Roman" panose="02020603050405020304" pitchFamily="18" charset="0"/>
              </a:rPr>
              <a:t>Image </a:t>
            </a:r>
            <a:r>
              <a:rPr lang="en-US" dirty="0" err="1">
                <a:solidFill>
                  <a:schemeClr val="accent1">
                    <a:lumMod val="50000"/>
                  </a:schemeClr>
                </a:solidFill>
                <a:latin typeface="Times New Roman" panose="02020603050405020304" pitchFamily="18" charset="0"/>
                <a:cs typeface="Times New Roman" panose="02020603050405020304" pitchFamily="18" charset="0"/>
              </a:rPr>
              <a:t>được</a:t>
            </a:r>
            <a:r>
              <a:rPr lang="en-US" dirty="0">
                <a:solidFill>
                  <a:schemeClr val="accent1">
                    <a:lumMod val="50000"/>
                  </a:schemeClr>
                </a:solidFill>
                <a:latin typeface="Times New Roman" panose="02020603050405020304" pitchFamily="18" charset="0"/>
                <a:cs typeface="Times New Roman" panose="02020603050405020304" pitchFamily="18" charset="0"/>
              </a:rPr>
              <a:t> push </a:t>
            </a:r>
            <a:r>
              <a:rPr lang="en-US" dirty="0" err="1">
                <a:solidFill>
                  <a:schemeClr val="accent1">
                    <a:lumMod val="50000"/>
                  </a:schemeClr>
                </a:solidFill>
                <a:latin typeface="Times New Roman" panose="02020603050405020304" pitchFamily="18" charset="0"/>
                <a:cs typeface="Times New Roman" panose="02020603050405020304" pitchFamily="18" charset="0"/>
              </a:rPr>
              <a:t>lên</a:t>
            </a:r>
            <a:r>
              <a:rPr lang="en-US" dirty="0">
                <a:solidFill>
                  <a:schemeClr val="accent1">
                    <a:lumMod val="50000"/>
                  </a:schemeClr>
                </a:solidFill>
                <a:latin typeface="Times New Roman" panose="02020603050405020304" pitchFamily="18" charset="0"/>
                <a:cs typeface="Times New Roman" panose="02020603050405020304" pitchFamily="18" charset="0"/>
              </a:rPr>
              <a:t> hub.docker.com</a:t>
            </a:r>
          </a:p>
        </p:txBody>
      </p:sp>
      <p:pic>
        <p:nvPicPr>
          <p:cNvPr id="13314"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47813"/>
            <a:ext cx="9791700" cy="4984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2629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chemeClr val="accent1">
                    <a:lumMod val="50000"/>
                  </a:schemeClr>
                </a:solidFill>
                <a:latin typeface="Times New Roman" panose="02020603050405020304" pitchFamily="18" charset="0"/>
                <a:cs typeface="Times New Roman" panose="02020603050405020304" pitchFamily="18" charset="0"/>
              </a:rPr>
              <a:t>Chạy</a:t>
            </a:r>
            <a:r>
              <a:rPr lang="en-US" dirty="0">
                <a:solidFill>
                  <a:schemeClr val="accent1">
                    <a:lumMod val="50000"/>
                  </a:schemeClr>
                </a:solidFill>
                <a:latin typeface="Times New Roman" panose="02020603050405020304" pitchFamily="18" charset="0"/>
                <a:cs typeface="Times New Roman" panose="02020603050405020304" pitchFamily="18" charset="0"/>
              </a:rPr>
              <a:t> </a:t>
            </a:r>
            <a:r>
              <a:rPr lang="en-US" dirty="0" err="1">
                <a:solidFill>
                  <a:schemeClr val="accent1">
                    <a:lumMod val="50000"/>
                  </a:schemeClr>
                </a:solidFill>
                <a:latin typeface="Times New Roman" panose="02020603050405020304" pitchFamily="18" charset="0"/>
                <a:cs typeface="Times New Roman" panose="02020603050405020304" pitchFamily="18" charset="0"/>
              </a:rPr>
              <a:t>một</a:t>
            </a:r>
            <a:r>
              <a:rPr lang="en-US" dirty="0">
                <a:solidFill>
                  <a:schemeClr val="accent1">
                    <a:lumMod val="50000"/>
                  </a:schemeClr>
                </a:solidFill>
                <a:latin typeface="Times New Roman" panose="02020603050405020304" pitchFamily="18" charset="0"/>
                <a:cs typeface="Times New Roman" panose="02020603050405020304" pitchFamily="18" charset="0"/>
              </a:rPr>
              <a:t> image </a:t>
            </a:r>
            <a:r>
              <a:rPr lang="en-US" dirty="0" err="1">
                <a:solidFill>
                  <a:schemeClr val="accent1">
                    <a:lumMod val="50000"/>
                  </a:schemeClr>
                </a:solidFill>
                <a:latin typeface="Times New Roman" panose="02020603050405020304" pitchFamily="18" charset="0"/>
                <a:cs typeface="Times New Roman" panose="02020603050405020304" pitchFamily="18" charset="0"/>
              </a:rPr>
              <a:t>trên</a:t>
            </a:r>
            <a:r>
              <a:rPr lang="en-US" dirty="0">
                <a:solidFill>
                  <a:schemeClr val="accent1">
                    <a:lumMod val="50000"/>
                  </a:schemeClr>
                </a:solidFill>
                <a:latin typeface="Times New Roman" panose="02020603050405020304" pitchFamily="18" charset="0"/>
                <a:cs typeface="Times New Roman" panose="02020603050405020304" pitchFamily="18" charset="0"/>
              </a:rPr>
              <a:t> Docker</a:t>
            </a:r>
          </a:p>
        </p:txBody>
      </p:sp>
      <p:sp>
        <p:nvSpPr>
          <p:cNvPr id="3" name="Content Placeholder 2"/>
          <p:cNvSpPr>
            <a:spLocks noGrp="1"/>
          </p:cNvSpPr>
          <p:nvPr>
            <p:ph idx="1"/>
          </p:nvPr>
        </p:nvSpPr>
        <p:spPr>
          <a:solidFill>
            <a:schemeClr val="accent6"/>
          </a:solidFill>
        </p:spPr>
        <p:txBody>
          <a:bodyPr>
            <a:normAutofit lnSpcReduction="10000"/>
          </a:bodyPr>
          <a:lstStyle/>
          <a:p>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WordPress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Docker Compose</a:t>
            </a:r>
          </a:p>
          <a:p>
            <a:r>
              <a:rPr lang="en-US" dirty="0" err="1">
                <a:latin typeface="Times New Roman" panose="02020603050405020304" pitchFamily="18" charset="0"/>
                <a:cs typeface="Times New Roman" panose="02020603050405020304" pitchFamily="18" charset="0"/>
              </a:rPr>
              <a:t>Đây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WordPress Container </a:t>
            </a:r>
            <a:r>
              <a:rPr lang="en-US" dirty="0" err="1">
                <a:latin typeface="Times New Roman" panose="02020603050405020304" pitchFamily="18" charset="0"/>
                <a:cs typeface="Times New Roman" panose="02020603050405020304" pitchFamily="18" charset="0"/>
              </a:rPr>
              <a:t>hoặc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kỳ</a:t>
            </a:r>
            <a:r>
              <a:rPr lang="en-US" dirty="0">
                <a:latin typeface="Times New Roman" panose="02020603050405020304" pitchFamily="18" charset="0"/>
                <a:cs typeface="Times New Roman" panose="02020603050405020304" pitchFamily="18" charset="0"/>
              </a:rPr>
              <a:t> Container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Docker Compose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Mỗi</a:t>
            </a:r>
            <a:r>
              <a:rPr lang="en-US" dirty="0">
                <a:latin typeface="Times New Roman" panose="02020603050405020304" pitchFamily="18" charset="0"/>
                <a:cs typeface="Times New Roman" panose="02020603050405020304" pitchFamily="18" charset="0"/>
              </a:rPr>
              <a:t> Container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Docker Compose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config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dễ</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port.</a:t>
            </a:r>
          </a:p>
          <a:p>
            <a:r>
              <a:rPr lang="en-US" b="1" dirty="0" smtClean="0">
                <a:latin typeface="Times New Roman" panose="02020603050405020304" pitchFamily="18" charset="0"/>
                <a:cs typeface="Times New Roman" panose="02020603050405020304" pitchFamily="18" charset="0"/>
              </a:rPr>
              <a:t>Bước1</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 1 </a:t>
            </a:r>
            <a:r>
              <a:rPr lang="en-US" b="1" dirty="0" err="1">
                <a:latin typeface="Times New Roman" panose="02020603050405020304" pitchFamily="18" charset="0"/>
                <a:cs typeface="Times New Roman" panose="02020603050405020304" pitchFamily="18" charset="0"/>
              </a:rPr>
              <a:t>thư</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WordPress </a:t>
            </a:r>
            <a:r>
              <a:rPr lang="en-US" b="1" dirty="0" err="1">
                <a:latin typeface="Times New Roman" panose="02020603050405020304" pitchFamily="18" charset="0"/>
                <a:cs typeface="Times New Roman" panose="02020603050405020304" pitchFamily="18" charset="0"/>
              </a:rPr>
              <a:t>bằng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lệnh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mkdir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my_wordpress</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2: </a:t>
            </a:r>
            <a:r>
              <a:rPr lang="en-US" b="1" dirty="0" err="1">
                <a:latin typeface="Times New Roman" panose="02020603050405020304" pitchFamily="18" charset="0"/>
                <a:cs typeface="Times New Roman" panose="02020603050405020304" pitchFamily="18" charset="0"/>
              </a:rPr>
              <a:t>Vào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thư</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my_wordpress</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tạo</a:t>
            </a:r>
            <a:r>
              <a:rPr lang="en-US" b="1" dirty="0">
                <a:latin typeface="Times New Roman" panose="02020603050405020304" pitchFamily="18" charset="0"/>
                <a:cs typeface="Times New Roman" panose="02020603050405020304" pitchFamily="18" charset="0"/>
              </a:rPr>
              <a:t> 1 file </a:t>
            </a:r>
            <a:r>
              <a:rPr lang="en-US" b="1" dirty="0" err="1">
                <a:latin typeface="Times New Roman" panose="02020603050405020304" pitchFamily="18" charset="0"/>
                <a:cs typeface="Times New Roman" panose="02020603050405020304" pitchFamily="18" charset="0"/>
              </a:rPr>
              <a:t>tên</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docker-compose.yml</a:t>
            </a:r>
            <a:endParaRPr lang="en-US" b="1" dirty="0" smtClean="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3: </a:t>
            </a:r>
            <a:r>
              <a:rPr lang="en-US" b="1" dirty="0" err="1">
                <a:latin typeface="Times New Roman" panose="02020603050405020304" pitchFamily="18" charset="0"/>
                <a:cs typeface="Times New Roman" panose="02020603050405020304" pitchFamily="18" charset="0"/>
              </a:rPr>
              <a:t>Vào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thư</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mục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docker-compose.yml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và</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22874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5325" y="142875"/>
            <a:ext cx="3190875" cy="6534150"/>
          </a:xfrm>
          <a:solidFill>
            <a:schemeClr val="accent6"/>
          </a:solidFill>
        </p:spPr>
        <p:txBody>
          <a:bodyPr>
            <a:normAutofit fontScale="25000" lnSpcReduction="20000"/>
          </a:bodyPr>
          <a:lstStyle/>
          <a:p>
            <a:pPr marL="0" indent="0">
              <a:buNone/>
            </a:pPr>
            <a:r>
              <a:rPr lang="en-US" sz="4800" b="1" dirty="0">
                <a:latin typeface="Times New Roman" panose="02020603050405020304" pitchFamily="18" charset="0"/>
                <a:cs typeface="Times New Roman" panose="02020603050405020304" pitchFamily="18" charset="0"/>
              </a:rPr>
              <a:t>Version: ’3.3’</a:t>
            </a:r>
          </a:p>
          <a:p>
            <a:pPr marL="0" indent="0">
              <a:buNone/>
            </a:pPr>
            <a:r>
              <a:rPr lang="en-US" sz="4800" b="1" dirty="0" smtClean="0">
                <a:latin typeface="Times New Roman" panose="02020603050405020304" pitchFamily="18" charset="0"/>
                <a:cs typeface="Times New Roman" panose="02020603050405020304" pitchFamily="18" charset="0"/>
              </a:rPr>
              <a:t> Services</a:t>
            </a:r>
            <a:r>
              <a:rPr lang="en-US" sz="4800" b="1" dirty="0">
                <a:latin typeface="Times New Roman" panose="02020603050405020304" pitchFamily="18" charset="0"/>
                <a:cs typeface="Times New Roman" panose="02020603050405020304" pitchFamily="18" charset="0"/>
              </a:rPr>
              <a:t>:</a:t>
            </a:r>
          </a:p>
          <a:p>
            <a:pPr marL="0" indent="0">
              <a:buNone/>
            </a:pPr>
            <a:r>
              <a:rPr lang="en-US" sz="4800" b="1" dirty="0">
                <a:latin typeface="Times New Roman" panose="02020603050405020304" pitchFamily="18" charset="0"/>
                <a:cs typeface="Times New Roman" panose="02020603050405020304" pitchFamily="18" charset="0"/>
              </a:rPr>
              <a:t> Db:</a:t>
            </a:r>
          </a:p>
          <a:p>
            <a:pPr marL="0" indent="0">
              <a:buNone/>
            </a:pPr>
            <a:r>
              <a:rPr lang="en-US" sz="4800" b="1" dirty="0">
                <a:latin typeface="Times New Roman" panose="02020603050405020304" pitchFamily="18" charset="0"/>
                <a:cs typeface="Times New Roman" panose="02020603050405020304" pitchFamily="18" charset="0"/>
              </a:rPr>
              <a:t> Image: mysql:5.7</a:t>
            </a:r>
          </a:p>
          <a:p>
            <a:pPr marL="0" indent="0">
              <a:buNone/>
            </a:pPr>
            <a:r>
              <a:rPr lang="en-US" sz="4800" b="1" dirty="0">
                <a:latin typeface="Times New Roman" panose="02020603050405020304" pitchFamily="18" charset="0"/>
                <a:cs typeface="Times New Roman" panose="02020603050405020304" pitchFamily="18" charset="0"/>
              </a:rPr>
              <a:t>Volume:</a:t>
            </a:r>
          </a:p>
          <a:p>
            <a:pPr marL="0" indent="0">
              <a:buNone/>
            </a:pPr>
            <a:r>
              <a:rPr lang="en-US" sz="4800" b="1" dirty="0">
                <a:latin typeface="Times New Roman" panose="02020603050405020304" pitchFamily="18" charset="0"/>
                <a:cs typeface="Times New Roman" panose="02020603050405020304" pitchFamily="18" charset="0"/>
              </a:rPr>
              <a:t>-</a:t>
            </a:r>
            <a:r>
              <a:rPr lang="en-US" sz="4800" b="1" dirty="0" err="1">
                <a:latin typeface="Times New Roman" panose="02020603050405020304" pitchFamily="18" charset="0"/>
                <a:cs typeface="Times New Roman" panose="02020603050405020304" pitchFamily="18" charset="0"/>
              </a:rPr>
              <a:t>db_data</a:t>
            </a:r>
            <a:r>
              <a:rPr lang="en-US" sz="4800" b="1" dirty="0">
                <a:latin typeface="Times New Roman" panose="02020603050405020304" pitchFamily="18" charset="0"/>
                <a:cs typeface="Times New Roman" panose="02020603050405020304" pitchFamily="18" charset="0"/>
              </a:rPr>
              <a:t>:/</a:t>
            </a:r>
            <a:r>
              <a:rPr lang="en-US" sz="4800" b="1" dirty="0" err="1">
                <a:latin typeface="Times New Roman" panose="02020603050405020304" pitchFamily="18" charset="0"/>
                <a:cs typeface="Times New Roman" panose="02020603050405020304" pitchFamily="18" charset="0"/>
              </a:rPr>
              <a:t>var</a:t>
            </a:r>
            <a:r>
              <a:rPr lang="en-US" sz="4800" b="1" dirty="0">
                <a:latin typeface="Times New Roman" panose="02020603050405020304" pitchFamily="18" charset="0"/>
                <a:cs typeface="Times New Roman" panose="02020603050405020304" pitchFamily="18" charset="0"/>
              </a:rPr>
              <a:t>/lib/</a:t>
            </a:r>
            <a:r>
              <a:rPr lang="en-US" sz="4800" b="1" dirty="0" err="1">
                <a:latin typeface="Times New Roman" panose="02020603050405020304" pitchFamily="18" charset="0"/>
                <a:cs typeface="Times New Roman" panose="02020603050405020304" pitchFamily="18" charset="0"/>
              </a:rPr>
              <a:t>mysql</a:t>
            </a:r>
            <a:endParaRPr lang="en-US" sz="4800" b="1" dirty="0">
              <a:latin typeface="Times New Roman" panose="02020603050405020304" pitchFamily="18" charset="0"/>
              <a:cs typeface="Times New Roman" panose="02020603050405020304" pitchFamily="18" charset="0"/>
            </a:endParaRPr>
          </a:p>
          <a:p>
            <a:pPr marL="0" indent="0">
              <a:buNone/>
            </a:pPr>
            <a:r>
              <a:rPr lang="en-US" sz="4800" b="1" dirty="0">
                <a:latin typeface="Times New Roman" panose="02020603050405020304" pitchFamily="18" charset="0"/>
                <a:cs typeface="Times New Roman" panose="02020603050405020304" pitchFamily="18" charset="0"/>
              </a:rPr>
              <a:t>Restart: always</a:t>
            </a:r>
          </a:p>
          <a:p>
            <a:pPr marL="0" indent="0">
              <a:buNone/>
            </a:pPr>
            <a:r>
              <a:rPr lang="en-US" sz="4800" b="1" dirty="0">
                <a:latin typeface="Times New Roman" panose="02020603050405020304" pitchFamily="18" charset="0"/>
                <a:cs typeface="Times New Roman" panose="02020603050405020304" pitchFamily="18" charset="0"/>
              </a:rPr>
              <a:t>Environment:</a:t>
            </a:r>
          </a:p>
          <a:p>
            <a:pPr marL="0" indent="0">
              <a:buNone/>
            </a:pPr>
            <a:r>
              <a:rPr lang="en-US" sz="4800" b="1" dirty="0">
                <a:latin typeface="Times New Roman" panose="02020603050405020304" pitchFamily="18" charset="0"/>
                <a:cs typeface="Times New Roman" panose="02020603050405020304" pitchFamily="18" charset="0"/>
              </a:rPr>
              <a:t>MYSQL_ROOT_PASWORD: </a:t>
            </a:r>
            <a:r>
              <a:rPr lang="en-US" sz="4800" b="1" dirty="0" err="1">
                <a:latin typeface="Times New Roman" panose="02020603050405020304" pitchFamily="18" charset="0"/>
                <a:cs typeface="Times New Roman" panose="02020603050405020304" pitchFamily="18" charset="0"/>
              </a:rPr>
              <a:t>somewordpress</a:t>
            </a:r>
            <a:endParaRPr lang="en-US" sz="4800" b="1" dirty="0">
              <a:latin typeface="Times New Roman" panose="02020603050405020304" pitchFamily="18" charset="0"/>
              <a:cs typeface="Times New Roman" panose="02020603050405020304" pitchFamily="18" charset="0"/>
            </a:endParaRPr>
          </a:p>
          <a:p>
            <a:pPr marL="0" indent="0">
              <a:buNone/>
            </a:pPr>
            <a:r>
              <a:rPr lang="en-US" sz="4800" b="1" dirty="0">
                <a:latin typeface="Times New Roman" panose="02020603050405020304" pitchFamily="18" charset="0"/>
                <a:cs typeface="Times New Roman" panose="02020603050405020304" pitchFamily="18" charset="0"/>
              </a:rPr>
              <a:t>MYSQL_DATABASE: </a:t>
            </a:r>
            <a:r>
              <a:rPr lang="en-US" sz="4800" b="1" dirty="0" err="1">
                <a:latin typeface="Times New Roman" panose="02020603050405020304" pitchFamily="18" charset="0"/>
                <a:cs typeface="Times New Roman" panose="02020603050405020304" pitchFamily="18" charset="0"/>
              </a:rPr>
              <a:t>wordpress</a:t>
            </a:r>
            <a:endParaRPr lang="en-US" sz="4800" b="1" dirty="0">
              <a:latin typeface="Times New Roman" panose="02020603050405020304" pitchFamily="18" charset="0"/>
              <a:cs typeface="Times New Roman" panose="02020603050405020304" pitchFamily="18" charset="0"/>
            </a:endParaRPr>
          </a:p>
          <a:p>
            <a:pPr marL="0" indent="0">
              <a:buNone/>
            </a:pPr>
            <a:r>
              <a:rPr lang="en-US" sz="4800" b="1" dirty="0">
                <a:latin typeface="Times New Roman" panose="02020603050405020304" pitchFamily="18" charset="0"/>
                <a:cs typeface="Times New Roman" panose="02020603050405020304" pitchFamily="18" charset="0"/>
              </a:rPr>
              <a:t>MYSQL_USER: </a:t>
            </a:r>
            <a:r>
              <a:rPr lang="en-US" sz="4800" b="1" dirty="0" err="1">
                <a:latin typeface="Times New Roman" panose="02020603050405020304" pitchFamily="18" charset="0"/>
                <a:cs typeface="Times New Roman" panose="02020603050405020304" pitchFamily="18" charset="0"/>
              </a:rPr>
              <a:t>wordpress</a:t>
            </a:r>
            <a:endParaRPr lang="en-US" sz="4800" b="1" dirty="0">
              <a:latin typeface="Times New Roman" panose="02020603050405020304" pitchFamily="18" charset="0"/>
              <a:cs typeface="Times New Roman" panose="02020603050405020304" pitchFamily="18" charset="0"/>
            </a:endParaRPr>
          </a:p>
          <a:p>
            <a:pPr marL="0" indent="0">
              <a:buNone/>
            </a:pPr>
            <a:r>
              <a:rPr lang="en-US" sz="4800" b="1" dirty="0">
                <a:latin typeface="Times New Roman" panose="02020603050405020304" pitchFamily="18" charset="0"/>
                <a:cs typeface="Times New Roman" panose="02020603050405020304" pitchFamily="18" charset="0"/>
              </a:rPr>
              <a:t>MYSQL_PASSWORD: </a:t>
            </a:r>
            <a:r>
              <a:rPr lang="en-US" sz="4800" b="1" dirty="0" err="1" smtClean="0">
                <a:latin typeface="Times New Roman" panose="02020603050405020304" pitchFamily="18" charset="0"/>
                <a:cs typeface="Times New Roman" panose="02020603050405020304" pitchFamily="18" charset="0"/>
              </a:rPr>
              <a:t>wordpress</a:t>
            </a:r>
            <a:endParaRPr lang="en-US" sz="4800" b="1" dirty="0">
              <a:latin typeface="Times New Roman" panose="02020603050405020304" pitchFamily="18" charset="0"/>
              <a:cs typeface="Times New Roman" panose="02020603050405020304" pitchFamily="18" charset="0"/>
            </a:endParaRPr>
          </a:p>
          <a:p>
            <a:pPr marL="0" indent="0">
              <a:buNone/>
            </a:pPr>
            <a:r>
              <a:rPr lang="en-US" sz="4800" b="1" dirty="0" err="1" smtClean="0">
                <a:latin typeface="Times New Roman" panose="02020603050405020304" pitchFamily="18" charset="0"/>
                <a:cs typeface="Times New Roman" panose="02020603050405020304" pitchFamily="18" charset="0"/>
              </a:rPr>
              <a:t>Wordpress</a:t>
            </a:r>
            <a:r>
              <a:rPr lang="en-US" sz="4800" b="1" dirty="0" smtClean="0">
                <a:latin typeface="Times New Roman" panose="02020603050405020304" pitchFamily="18" charset="0"/>
                <a:cs typeface="Times New Roman" panose="02020603050405020304" pitchFamily="18" charset="0"/>
              </a:rPr>
              <a:t>:</a:t>
            </a:r>
          </a:p>
          <a:p>
            <a:pPr marL="0" indent="0">
              <a:buNone/>
            </a:pP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Depends_on</a:t>
            </a:r>
            <a:r>
              <a:rPr lang="en-US" sz="4800" b="1" dirty="0" smtClean="0">
                <a:latin typeface="Times New Roman" panose="02020603050405020304" pitchFamily="18" charset="0"/>
                <a:cs typeface="Times New Roman" panose="02020603050405020304" pitchFamily="18" charset="0"/>
              </a:rPr>
              <a:t>:</a:t>
            </a:r>
          </a:p>
          <a:p>
            <a:pPr marL="0" indent="0">
              <a:buNone/>
            </a:pP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db</a:t>
            </a:r>
            <a:endParaRPr lang="en-US" sz="4800" b="1" dirty="0" smtClean="0">
              <a:latin typeface="Times New Roman" panose="02020603050405020304" pitchFamily="18" charset="0"/>
              <a:cs typeface="Times New Roman" panose="02020603050405020304" pitchFamily="18" charset="0"/>
            </a:endParaRPr>
          </a:p>
          <a:p>
            <a:pPr marL="0" indent="0">
              <a:buNone/>
            </a:pPr>
            <a:r>
              <a:rPr lang="en-US" sz="4800" b="1" dirty="0" smtClean="0">
                <a:latin typeface="Times New Roman" panose="02020603050405020304" pitchFamily="18" charset="0"/>
                <a:cs typeface="Times New Roman" panose="02020603050405020304" pitchFamily="18" charset="0"/>
              </a:rPr>
              <a:t> Image: </a:t>
            </a:r>
            <a:r>
              <a:rPr lang="en-US" sz="4800" b="1" dirty="0" err="1" smtClean="0">
                <a:latin typeface="Times New Roman" panose="02020603050405020304" pitchFamily="18" charset="0"/>
                <a:cs typeface="Times New Roman" panose="02020603050405020304" pitchFamily="18" charset="0"/>
              </a:rPr>
              <a:t>wordpress:latest</a:t>
            </a:r>
            <a:endParaRPr lang="en-US" sz="4800" b="1" dirty="0" smtClean="0">
              <a:latin typeface="Times New Roman" panose="02020603050405020304" pitchFamily="18" charset="0"/>
              <a:cs typeface="Times New Roman" panose="02020603050405020304" pitchFamily="18" charset="0"/>
            </a:endParaRPr>
          </a:p>
          <a:p>
            <a:pPr marL="0" indent="0">
              <a:buNone/>
            </a:pPr>
            <a:r>
              <a:rPr lang="en-US" sz="4800" b="1" dirty="0" smtClean="0">
                <a:latin typeface="Times New Roman" panose="02020603050405020304" pitchFamily="18" charset="0"/>
                <a:cs typeface="Times New Roman" panose="02020603050405020304" pitchFamily="18" charset="0"/>
              </a:rPr>
              <a:t> Ports:</a:t>
            </a:r>
          </a:p>
          <a:p>
            <a:pPr marL="0" indent="0">
              <a:buNone/>
            </a:pPr>
            <a:r>
              <a:rPr lang="en-US" sz="4800" b="1" dirty="0" smtClean="0">
                <a:latin typeface="Times New Roman" panose="02020603050405020304" pitchFamily="18" charset="0"/>
                <a:cs typeface="Times New Roman" panose="02020603050405020304" pitchFamily="18" charset="0"/>
              </a:rPr>
              <a:t> - “8000:80”</a:t>
            </a:r>
          </a:p>
          <a:p>
            <a:pPr marL="0" indent="0">
              <a:buNone/>
            </a:pPr>
            <a:r>
              <a:rPr lang="en-US" sz="4800" b="1" dirty="0" smtClean="0">
                <a:latin typeface="Times New Roman" panose="02020603050405020304" pitchFamily="18" charset="0"/>
                <a:cs typeface="Times New Roman" panose="02020603050405020304" pitchFamily="18" charset="0"/>
              </a:rPr>
              <a:t> Restart: always</a:t>
            </a:r>
          </a:p>
          <a:p>
            <a:pPr marL="0" indent="0">
              <a:buNone/>
            </a:pPr>
            <a:r>
              <a:rPr lang="en-US" sz="4800" b="1" dirty="0" smtClean="0">
                <a:latin typeface="Times New Roman" panose="02020603050405020304" pitchFamily="18" charset="0"/>
                <a:cs typeface="Times New Roman" panose="02020603050405020304" pitchFamily="18" charset="0"/>
              </a:rPr>
              <a:t> Environment:</a:t>
            </a:r>
          </a:p>
          <a:p>
            <a:pPr marL="0" indent="0">
              <a:buNone/>
            </a:pPr>
            <a:r>
              <a:rPr lang="en-US" sz="4800" b="1" dirty="0" smtClean="0">
                <a:latin typeface="Times New Roman" panose="02020603050405020304" pitchFamily="18" charset="0"/>
                <a:cs typeface="Times New Roman" panose="02020603050405020304" pitchFamily="18" charset="0"/>
              </a:rPr>
              <a:t> WORDPRESS_DB_HOST: db:3306</a:t>
            </a:r>
          </a:p>
          <a:p>
            <a:pPr marL="0" indent="0">
              <a:buNone/>
            </a:pPr>
            <a:r>
              <a:rPr lang="en-US" sz="4800" b="1" dirty="0" smtClean="0">
                <a:latin typeface="Times New Roman" panose="02020603050405020304" pitchFamily="18" charset="0"/>
                <a:cs typeface="Times New Roman" panose="02020603050405020304" pitchFamily="18" charset="0"/>
              </a:rPr>
              <a:t> WORDPRESS_DB_USER: </a:t>
            </a:r>
            <a:r>
              <a:rPr lang="en-US" sz="4800" b="1" dirty="0" err="1" smtClean="0">
                <a:latin typeface="Times New Roman" panose="02020603050405020304" pitchFamily="18" charset="0"/>
                <a:cs typeface="Times New Roman" panose="02020603050405020304" pitchFamily="18" charset="0"/>
              </a:rPr>
              <a:t>wordpress</a:t>
            </a:r>
            <a:endParaRPr lang="en-US" sz="4800" b="1" dirty="0" smtClean="0">
              <a:latin typeface="Times New Roman" panose="02020603050405020304" pitchFamily="18" charset="0"/>
              <a:cs typeface="Times New Roman" panose="02020603050405020304" pitchFamily="18" charset="0"/>
            </a:endParaRPr>
          </a:p>
          <a:p>
            <a:pPr marL="0" indent="0">
              <a:buNone/>
            </a:pPr>
            <a:r>
              <a:rPr lang="en-US" sz="4800" b="1" dirty="0" smtClean="0">
                <a:latin typeface="Times New Roman" panose="02020603050405020304" pitchFamily="18" charset="0"/>
                <a:cs typeface="Times New Roman" panose="02020603050405020304" pitchFamily="18" charset="0"/>
              </a:rPr>
              <a:t> WORDPRESS_DB_PASSWORD: </a:t>
            </a:r>
            <a:r>
              <a:rPr lang="en-US" sz="4800" b="1" dirty="0" err="1" smtClean="0">
                <a:latin typeface="Times New Roman" panose="02020603050405020304" pitchFamily="18" charset="0"/>
                <a:cs typeface="Times New Roman" panose="02020603050405020304" pitchFamily="18" charset="0"/>
              </a:rPr>
              <a:t>wordpress</a:t>
            </a:r>
            <a:endParaRPr lang="en-US" sz="4800" b="1" dirty="0" smtClean="0">
              <a:latin typeface="Times New Roman" panose="02020603050405020304" pitchFamily="18" charset="0"/>
              <a:cs typeface="Times New Roman" panose="02020603050405020304" pitchFamily="18" charset="0"/>
            </a:endParaRPr>
          </a:p>
          <a:p>
            <a:pPr marL="0" indent="0">
              <a:buNone/>
            </a:pPr>
            <a:r>
              <a:rPr lang="en-US" sz="4800" b="1" dirty="0" smtClean="0">
                <a:latin typeface="Times New Roman" panose="02020603050405020304" pitchFamily="18" charset="0"/>
                <a:cs typeface="Times New Roman" panose="02020603050405020304" pitchFamily="18" charset="0"/>
              </a:rPr>
              <a:t>Volumes:</a:t>
            </a:r>
          </a:p>
          <a:p>
            <a:pPr marL="0" indent="0">
              <a:buNone/>
            </a:pPr>
            <a:r>
              <a:rPr lang="en-US" sz="4800" b="1" dirty="0" smtClean="0">
                <a:latin typeface="Times New Roman" panose="02020603050405020304" pitchFamily="18" charset="0"/>
                <a:cs typeface="Times New Roman" panose="02020603050405020304" pitchFamily="18" charset="0"/>
              </a:rPr>
              <a:t> </a:t>
            </a:r>
            <a:r>
              <a:rPr lang="en-US" sz="4800" b="1" dirty="0" err="1" smtClean="0">
                <a:latin typeface="Times New Roman" panose="02020603050405020304" pitchFamily="18" charset="0"/>
                <a:cs typeface="Times New Roman" panose="02020603050405020304" pitchFamily="18" charset="0"/>
              </a:rPr>
              <a:t>Db_data</a:t>
            </a:r>
            <a:r>
              <a:rPr lang="en-US" sz="4800" b="1" dirty="0" smtClean="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2958886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Chạy</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một</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image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trên</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Docker</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92325"/>
            <a:ext cx="10515600" cy="2441575"/>
          </a:xfrm>
          <a:solidFill>
            <a:schemeClr val="accent6"/>
          </a:solidFill>
        </p:spPr>
        <p:txBody>
          <a:bodyPr/>
          <a:lstStyle/>
          <a:p>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4: </a:t>
            </a:r>
            <a:r>
              <a:rPr lang="en-US" b="1" dirty="0" err="1">
                <a:latin typeface="Times New Roman" panose="02020603050405020304" pitchFamily="18" charset="0"/>
                <a:cs typeface="Times New Roman" panose="02020603050405020304" pitchFamily="18" charset="0"/>
              </a:rPr>
              <a:t>Vào</a:t>
            </a:r>
            <a:r>
              <a:rPr lang="en-US" b="1" dirty="0">
                <a:latin typeface="Times New Roman" panose="02020603050405020304" pitchFamily="18" charset="0"/>
                <a:cs typeface="Times New Roman" panose="02020603050405020304" pitchFamily="18" charset="0"/>
              </a:rPr>
              <a:t> Terminal </a:t>
            </a:r>
            <a:r>
              <a:rPr lang="en-US" b="1" dirty="0" err="1">
                <a:latin typeface="Times New Roman" panose="02020603050405020304" pitchFamily="18" charset="0"/>
                <a:cs typeface="Times New Roman" panose="02020603050405020304" pitchFamily="18" charset="0"/>
              </a:rPr>
              <a:t>nhập</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Cd </a:t>
            </a:r>
            <a:r>
              <a:rPr lang="en-US" dirty="0" err="1">
                <a:latin typeface="Times New Roman" panose="02020603050405020304" pitchFamily="18" charset="0"/>
                <a:cs typeface="Times New Roman" panose="02020603050405020304" pitchFamily="18" charset="0"/>
              </a:rPr>
              <a:t>my_wordpress</a:t>
            </a:r>
            <a:r>
              <a:rPr lang="en-US"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5: </a:t>
            </a:r>
            <a:r>
              <a:rPr lang="en-US" b="1" dirty="0" err="1">
                <a:latin typeface="Times New Roman" panose="02020603050405020304" pitchFamily="18" charset="0"/>
                <a:cs typeface="Times New Roman" panose="02020603050405020304" pitchFamily="18" charset="0"/>
              </a:rPr>
              <a:t>Nhập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lệnh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để</a:t>
            </a:r>
            <a:r>
              <a:rPr lang="en-US" b="1" dirty="0">
                <a:latin typeface="Times New Roman" panose="02020603050405020304" pitchFamily="18" charset="0"/>
                <a:cs typeface="Times New Roman" panose="02020603050405020304" pitchFamily="18" charset="0"/>
              </a:rPr>
              <a:t> compose: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Docker-compose up-d</a:t>
            </a:r>
          </a:p>
          <a:p>
            <a:endParaRPr lang="en-US" dirty="0"/>
          </a:p>
        </p:txBody>
      </p:sp>
    </p:spTree>
    <p:extLst>
      <p:ext uri="{BB962C8B-B14F-4D97-AF65-F5344CB8AC3E}">
        <p14:creationId xmlns:p14="http://schemas.microsoft.com/office/powerpoint/2010/main" val="410799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ảnh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khi</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thực</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hiện</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cài</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đặt</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Wordpress</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485901"/>
            <a:ext cx="9686925"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0181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Chạy</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một</a:t>
            </a:r>
            <a:r>
              <a:rPr lang="en-US" dirty="0" smtClean="0">
                <a:solidFill>
                  <a:schemeClr val="accent1">
                    <a:lumMod val="50000"/>
                  </a:schemeClr>
                </a:solidFill>
                <a:latin typeface="Times New Roman" panose="02020603050405020304" pitchFamily="18" charset="0"/>
                <a:cs typeface="Times New Roman" panose="02020603050405020304" pitchFamily="18" charset="0"/>
              </a:rPr>
              <a:t> image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trên</a:t>
            </a:r>
            <a:r>
              <a:rPr lang="en-US" dirty="0" smtClean="0">
                <a:solidFill>
                  <a:schemeClr val="accent1">
                    <a:lumMod val="50000"/>
                  </a:schemeClr>
                </a:solidFill>
                <a:latin typeface="Times New Roman" panose="02020603050405020304" pitchFamily="18" charset="0"/>
                <a:cs typeface="Times New Roman" panose="02020603050405020304" pitchFamily="18" charset="0"/>
              </a:rPr>
              <a:t> Docker</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606675"/>
            <a:ext cx="10515600" cy="1536700"/>
          </a:xfrm>
          <a:solidFill>
            <a:schemeClr val="accent6"/>
          </a:solidFill>
        </p:spPr>
        <p:txBody>
          <a:bodyPr/>
          <a:lstStyle/>
          <a:p>
            <a:pPr algn="just"/>
            <a:r>
              <a:rPr lang="en-US" b="1" dirty="0" err="1">
                <a:latin typeface="Times New Roman" panose="02020603050405020304" pitchFamily="18" charset="0"/>
                <a:cs typeface="Times New Roman" panose="02020603050405020304" pitchFamily="18" charset="0"/>
              </a:rPr>
              <a:t>Bước</a:t>
            </a:r>
            <a:r>
              <a:rPr lang="en-US" b="1" dirty="0">
                <a:latin typeface="Times New Roman" panose="02020603050405020304" pitchFamily="18" charset="0"/>
                <a:cs typeface="Times New Roman" panose="02020603050405020304" pitchFamily="18" charset="0"/>
              </a:rPr>
              <a:t> 6: </a:t>
            </a:r>
            <a:r>
              <a:rPr lang="en-US" b="1" dirty="0" err="1">
                <a:latin typeface="Times New Roman" panose="02020603050405020304" pitchFamily="18" charset="0"/>
                <a:cs typeface="Times New Roman" panose="02020603050405020304" pitchFamily="18" charset="0"/>
              </a:rPr>
              <a:t>Vào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trình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duyệt</a:t>
            </a:r>
            <a:r>
              <a:rPr lang="en-US" b="1" dirty="0">
                <a:latin typeface="Times New Roman" panose="02020603050405020304" pitchFamily="18" charset="0"/>
                <a:cs typeface="Times New Roman" panose="02020603050405020304" pitchFamily="18" charset="0"/>
              </a:rPr>
              <a:t> web </a:t>
            </a:r>
            <a:r>
              <a:rPr lang="en-US" b="1" dirty="0" err="1">
                <a:latin typeface="Times New Roman" panose="02020603050405020304" pitchFamily="18" charset="0"/>
                <a:cs typeface="Times New Roman" panose="02020603050405020304" pitchFamily="18" charset="0"/>
              </a:rPr>
              <a:t>bất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nhập</a:t>
            </a:r>
            <a:r>
              <a:rPr lang="en-US" b="1" dirty="0">
                <a:latin typeface="Times New Roman" panose="02020603050405020304" pitchFamily="18" charset="0"/>
                <a:cs typeface="Times New Roman" panose="02020603050405020304" pitchFamily="18" charset="0"/>
              </a:rPr>
              <a:t> locallhost:8000</a:t>
            </a:r>
            <a:endParaRPr lang="en-US" dirty="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cs typeface="Times New Roman" panose="02020603050405020304" pitchFamily="18" charset="0"/>
              </a:rPr>
              <a:t>Kết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quả</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như</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sau</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976790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Màn</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hình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khởi</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động</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Wordpress</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591" y="1638301"/>
            <a:ext cx="9446418"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031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pPr algn="ctr"/>
            <a:r>
              <a:rPr lang="en-US" b="1" dirty="0" smtClean="0">
                <a:solidFill>
                  <a:schemeClr val="accent1">
                    <a:lumMod val="50000"/>
                  </a:schemeClr>
                </a:solidFill>
                <a:latin typeface="Times New Roman" panose="02020603050405020304" pitchFamily="18" charset="0"/>
                <a:cs typeface="Times New Roman" panose="02020603050405020304" pitchFamily="18" charset="0"/>
              </a:rPr>
              <a:t>Docker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là</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gì</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solidFill>
            <a:schemeClr val="accent6"/>
          </a:solidFill>
        </p:spPr>
        <p:txBody>
          <a:bodyPr/>
          <a:lstStyle/>
          <a:p>
            <a:pPr algn="just"/>
            <a:r>
              <a:rPr lang="en-US" dirty="0">
                <a:latin typeface="Times New Roman" panose="02020603050405020304" pitchFamily="18" charset="0"/>
                <a:cs typeface="Times New Roman" panose="02020603050405020304" pitchFamily="18" charset="0"/>
              </a:rPr>
              <a:t>Docker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nền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xây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vận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tán</a:t>
            </a:r>
            <a:r>
              <a:rPr lang="en-US" dirty="0">
                <a:latin typeface="Times New Roman" panose="02020603050405020304" pitchFamily="18" charset="0"/>
                <a:cs typeface="Times New Roman" panose="02020603050405020304" pitchFamily="18" charset="0"/>
              </a:rPr>
              <a:t>. Ban </a:t>
            </a:r>
            <a:r>
              <a:rPr lang="en-US" dirty="0" err="1">
                <a:latin typeface="Times New Roman" panose="02020603050405020304" pitchFamily="18" charset="0"/>
                <a:cs typeface="Times New Roman" panose="02020603050405020304" pitchFamily="18" charset="0"/>
              </a:rPr>
              <a:t>đầu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Python,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chuyển</a:t>
            </a:r>
            <a:r>
              <a:rPr lang="en-US" dirty="0">
                <a:latin typeface="Times New Roman" panose="02020603050405020304" pitchFamily="18" charset="0"/>
                <a:cs typeface="Times New Roman" panose="02020603050405020304" pitchFamily="18" charset="0"/>
              </a:rPr>
              <a:t> sang Go-lang.</a:t>
            </a:r>
          </a:p>
          <a:p>
            <a:pPr algn="just"/>
            <a:r>
              <a:rPr lang="en-US" dirty="0">
                <a:latin typeface="Times New Roman" panose="02020603050405020304" pitchFamily="18" charset="0"/>
                <a:cs typeface="Times New Roman" panose="02020603050405020304" pitchFamily="18" charset="0"/>
              </a:rPr>
              <a:t>Docker </a:t>
            </a:r>
            <a:r>
              <a:rPr lang="en-US" dirty="0" err="1">
                <a:latin typeface="Times New Roman" panose="02020603050405020304" pitchFamily="18" charset="0"/>
                <a:cs typeface="Times New Roman" panose="02020603050405020304" pitchFamily="18" charset="0"/>
              </a:rPr>
              <a:t>đưa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vấn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ảo</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kiểu</a:t>
            </a:r>
            <a:r>
              <a:rPr lang="en-US" dirty="0">
                <a:latin typeface="Times New Roman" panose="02020603050405020304" pitchFamily="18" charset="0"/>
                <a:cs typeface="Times New Roman" panose="02020603050405020304" pitchFamily="18" charset="0"/>
              </a:rPr>
              <a:t> hypervisors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Container </a:t>
            </a:r>
            <a:r>
              <a:rPr lang="en-US" dirty="0" err="1">
                <a:latin typeface="Times New Roman" panose="02020603050405020304" pitchFamily="18" charset="0"/>
                <a:cs typeface="Times New Roman" panose="02020603050405020304" pitchFamily="18" charset="0"/>
              </a:rPr>
              <a:t>riêng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Container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qua LXC (Linux Containers),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nguyên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mẹ</a:t>
            </a:r>
            <a:r>
              <a:rPr lang="en-US" dirty="0">
                <a:latin typeface="Times New Roman" panose="02020603050405020304" pitchFamily="18" charset="0"/>
                <a:cs typeface="Times New Roman" panose="02020603050405020304" pitchFamily="18" charset="0"/>
              </a:rPr>
              <a:t>, do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hoạt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nhẹ</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máy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dạng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hypervisors.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0869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Màn</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thông</a:t>
            </a:r>
            <a:r>
              <a:rPr lang="en-US" dirty="0" smtClean="0">
                <a:solidFill>
                  <a:schemeClr val="accent1">
                    <a:lumMod val="50000"/>
                  </a:schemeClr>
                </a:solidFill>
                <a:latin typeface="Times New Roman" panose="02020603050405020304" pitchFamily="18" charset="0"/>
                <a:cs typeface="Times New Roman" panose="02020603050405020304" pitchFamily="18" charset="0"/>
              </a:rPr>
              <a:t> tin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trang</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chuẩn</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bị</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tạo</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 y="1576388"/>
            <a:ext cx="10344150"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1741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Chương</a:t>
            </a:r>
            <a:r>
              <a:rPr lang="en-US" dirty="0" smtClean="0">
                <a:solidFill>
                  <a:schemeClr val="accent1">
                    <a:lumMod val="50000"/>
                  </a:schemeClr>
                </a:solidFill>
                <a:latin typeface="Times New Roman" panose="02020603050405020304" pitchFamily="18" charset="0"/>
                <a:cs typeface="Times New Roman" panose="02020603050405020304" pitchFamily="18" charset="0"/>
              </a:rPr>
              <a:t> 4: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Kết</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luận</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và</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hướng</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phát</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triển</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3422650"/>
          </a:xfrm>
          <a:solidFill>
            <a:schemeClr val="accent6"/>
          </a:solidFill>
        </p:spPr>
        <p:txBody>
          <a:bodyPr/>
          <a:lstStyle/>
          <a:p>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nghiệm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nguồn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mở</a:t>
            </a:r>
            <a:r>
              <a:rPr lang="en-US" dirty="0">
                <a:latin typeface="Times New Roman" panose="02020603050405020304" pitchFamily="18" charset="0"/>
                <a:cs typeface="Times New Roman" panose="02020603050405020304" pitchFamily="18" charset="0"/>
              </a:rPr>
              <a:t> ( Linux Ubuntu ), </a:t>
            </a:r>
            <a:r>
              <a:rPr lang="en-US" dirty="0" err="1">
                <a:latin typeface="Times New Roman" panose="02020603050405020304" pitchFamily="18" charset="0"/>
                <a:cs typeface="Times New Roman" panose="02020603050405020304" pitchFamily="18" charset="0"/>
              </a:rPr>
              <a:t>tạo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push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image </a:t>
            </a:r>
            <a:r>
              <a:rPr lang="en-US" dirty="0" err="1">
                <a:latin typeface="Times New Roman" panose="02020603050405020304" pitchFamily="18" charset="0"/>
                <a:cs typeface="Times New Roman" panose="02020603050405020304" pitchFamily="18" charset="0"/>
              </a:rPr>
              <a:t>cùng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image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wordpress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ổn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597580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accent1">
                    <a:lumMod val="50000"/>
                  </a:schemeClr>
                </a:solidFill>
                <a:latin typeface="Times New Roman" panose="02020603050405020304" pitchFamily="18" charset="0"/>
                <a:cs typeface="Times New Roman" panose="02020603050405020304" pitchFamily="18" charset="0"/>
              </a:rPr>
              <a:t>Các</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kết</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quả</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đạt</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được</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của</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đồ</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án</a:t>
            </a:r>
            <a:r>
              <a:rPr lang="en-US" b="1" dirty="0">
                <a:solidFill>
                  <a:schemeClr val="accent1">
                    <a:lumMod val="50000"/>
                  </a:schemeClr>
                </a:solidFill>
                <a:latin typeface="Times New Roman" panose="02020603050405020304" pitchFamily="18" charset="0"/>
                <a:cs typeface="Times New Roman" panose="02020603050405020304" pitchFamily="18" charset="0"/>
              </a:rPr>
              <a:t>:</a:t>
            </a:r>
            <a:r>
              <a:rPr lang="en-US" dirty="0"/>
              <a:t/>
            </a:r>
            <a:br>
              <a:rPr lang="en-US" dirty="0"/>
            </a:br>
            <a:endParaRPr lang="en-US" dirty="0"/>
          </a:p>
        </p:txBody>
      </p:sp>
      <p:sp>
        <p:nvSpPr>
          <p:cNvPr id="3" name="Content Placeholder 2"/>
          <p:cNvSpPr>
            <a:spLocks noGrp="1"/>
          </p:cNvSpPr>
          <p:nvPr>
            <p:ph idx="1"/>
          </p:nvPr>
        </p:nvSpPr>
        <p:spPr>
          <a:xfrm>
            <a:off x="838200" y="1520825"/>
            <a:ext cx="10515600" cy="4351338"/>
          </a:xfrm>
          <a:solidFill>
            <a:schemeClr val="accent6"/>
          </a:solidFill>
        </p:spPr>
        <p:txBody>
          <a:bodyPr>
            <a:normAutofit/>
          </a:bodyPr>
          <a:lstStyle/>
          <a:p>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niệm</a:t>
            </a:r>
            <a:r>
              <a:rPr lang="en-US" dirty="0">
                <a:latin typeface="Times New Roman" panose="02020603050405020304" pitchFamily="18" charset="0"/>
                <a:cs typeface="Times New Roman" panose="02020603050405020304" pitchFamily="18" charset="0"/>
              </a:rPr>
              <a:t> Docker, </a:t>
            </a:r>
            <a:r>
              <a:rPr lang="en-US" dirty="0" err="1" smtClean="0">
                <a:latin typeface="Times New Roman" panose="02020603050405020304" pitchFamily="18" charset="0"/>
                <a:cs typeface="Times New Roman" panose="02020603050405020304" pitchFamily="18" charset="0"/>
              </a:rPr>
              <a:t>Containe</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Docker</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đám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mây</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Docker</a:t>
            </a:r>
          </a:p>
          <a:p>
            <a:r>
              <a:rPr lang="en-US" dirty="0" err="1" smtClean="0">
                <a:latin typeface="Times New Roman" panose="02020603050405020304" pitchFamily="18" charset="0"/>
                <a:cs typeface="Times New Roman" panose="02020603050405020304" pitchFamily="18" charset="0"/>
              </a:rPr>
              <a:t>Cài</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đặt</a:t>
            </a:r>
            <a:r>
              <a:rPr lang="en-US" dirty="0">
                <a:latin typeface="Times New Roman" panose="02020603050405020304" pitchFamily="18" charset="0"/>
                <a:cs typeface="Times New Roman" panose="02020603050405020304" pitchFamily="18" charset="0"/>
              </a:rPr>
              <a:t> Docker </a:t>
            </a:r>
            <a:r>
              <a:rPr lang="en-US" dirty="0" smtClean="0">
                <a:latin typeface="Times New Roman" panose="02020603050405020304" pitchFamily="18" charset="0"/>
                <a:cs typeface="Times New Roman" panose="02020603050405020304" pitchFamily="18" charset="0"/>
              </a:rPr>
              <a:t>Compose</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Tạo</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image</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Push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image </a:t>
            </a:r>
            <a:r>
              <a:rPr lang="en-US" dirty="0" err="1">
                <a:latin typeface="Times New Roman" panose="02020603050405020304" pitchFamily="18" charset="0"/>
                <a:cs typeface="Times New Roman" panose="02020603050405020304" pitchFamily="18" charset="0"/>
              </a:rPr>
              <a:t>lên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hub.docker.com</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Thiết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Docker</a:t>
            </a:r>
          </a:p>
          <a:p>
            <a:endParaRPr lang="en-US" dirty="0"/>
          </a:p>
        </p:txBody>
      </p:sp>
    </p:spTree>
    <p:extLst>
      <p:ext uri="{BB962C8B-B14F-4D97-AF65-F5344CB8AC3E}">
        <p14:creationId xmlns:p14="http://schemas.microsoft.com/office/powerpoint/2010/main" val="1958774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solidFill>
                  <a:schemeClr val="accent1">
                    <a:lumMod val="50000"/>
                  </a:schemeClr>
                </a:solidFill>
                <a:latin typeface="Times New Roman" panose="02020603050405020304" pitchFamily="18" charset="0"/>
                <a:cs typeface="Times New Roman" panose="02020603050405020304" pitchFamily="18" charset="0"/>
              </a:rPr>
              <a:t>Hạn</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chế</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của</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đồ</a:t>
            </a:r>
            <a:r>
              <a:rPr lang="en-US" b="1" dirty="0">
                <a:solidFill>
                  <a:schemeClr val="accent1">
                    <a:lumMod val="50000"/>
                  </a:schemeClr>
                </a:solidFill>
                <a:latin typeface="Times New Roman" panose="02020603050405020304" pitchFamily="18" charset="0"/>
                <a:cs typeface="Times New Roman" panose="02020603050405020304" pitchFamily="18" charset="0"/>
              </a:rPr>
              <a:t> </a:t>
            </a:r>
            <a:r>
              <a:rPr lang="en-US" b="1" dirty="0" err="1">
                <a:solidFill>
                  <a:schemeClr val="accent1">
                    <a:lumMod val="50000"/>
                  </a:schemeClr>
                </a:solidFill>
                <a:latin typeface="Times New Roman" panose="02020603050405020304" pitchFamily="18" charset="0"/>
                <a:cs typeface="Times New Roman" panose="02020603050405020304" pitchFamily="18" charset="0"/>
              </a:rPr>
              <a:t>án</a:t>
            </a:r>
            <a:r>
              <a:rPr lang="en-US" b="1" dirty="0">
                <a:solidFill>
                  <a:schemeClr val="accent1">
                    <a:lumMod val="50000"/>
                  </a:schemeClr>
                </a:solidFill>
                <a:latin typeface="Times New Roman" panose="02020603050405020304" pitchFamily="18" charset="0"/>
                <a:cs typeface="Times New Roman" panose="02020603050405020304" pitchFamily="18" charset="0"/>
              </a:rPr>
              <a:t>:</a:t>
            </a:r>
            <a:r>
              <a:rPr lang="en-US" dirty="0"/>
              <a:t/>
            </a:r>
            <a:br>
              <a:rPr lang="en-US" dirty="0"/>
            </a:br>
            <a:endParaRPr lang="en-US" dirty="0"/>
          </a:p>
        </p:txBody>
      </p:sp>
      <p:sp>
        <p:nvSpPr>
          <p:cNvPr id="3" name="Content Placeholder 2"/>
          <p:cNvSpPr>
            <a:spLocks noGrp="1"/>
          </p:cNvSpPr>
          <p:nvPr>
            <p:ph idx="1"/>
          </p:nvPr>
        </p:nvSpPr>
        <p:spPr>
          <a:xfrm>
            <a:off x="838200" y="2301875"/>
            <a:ext cx="10515600" cy="1955800"/>
          </a:xfrm>
          <a:solidFill>
            <a:schemeClr val="accent6"/>
          </a:solidFill>
        </p:spPr>
        <p:txBody>
          <a:bodyPr/>
          <a:lstStyle/>
          <a:p>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còn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chưa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Khó</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chọn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lựa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Docke</a:t>
            </a:r>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Chưa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308241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t>
            </a:r>
            <a:br>
              <a:rPr lang="en-US" dirty="0" smtClean="0"/>
            </a:br>
            <a:r>
              <a:rPr lang="en-US" sz="4900" b="1" dirty="0" err="1" smtClean="0">
                <a:solidFill>
                  <a:schemeClr val="accent1">
                    <a:lumMod val="50000"/>
                  </a:schemeClr>
                </a:solidFill>
                <a:latin typeface="Times New Roman" panose="02020603050405020304" pitchFamily="18" charset="0"/>
                <a:cs typeface="Times New Roman" panose="02020603050405020304" pitchFamily="18" charset="0"/>
              </a:rPr>
              <a:t>Hướng</a:t>
            </a:r>
            <a:r>
              <a:rPr lang="en-US" sz="49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4900" b="1" dirty="0" err="1" smtClean="0">
                <a:solidFill>
                  <a:schemeClr val="accent1">
                    <a:lumMod val="50000"/>
                  </a:schemeClr>
                </a:solidFill>
                <a:latin typeface="Times New Roman" panose="02020603050405020304" pitchFamily="18" charset="0"/>
                <a:cs typeface="Times New Roman" panose="02020603050405020304" pitchFamily="18" charset="0"/>
              </a:rPr>
              <a:t>phát</a:t>
            </a:r>
            <a:r>
              <a:rPr lang="en-US" sz="49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4900" b="1" dirty="0" err="1" smtClean="0">
                <a:solidFill>
                  <a:schemeClr val="accent1">
                    <a:lumMod val="50000"/>
                  </a:schemeClr>
                </a:solidFill>
                <a:latin typeface="Times New Roman" panose="02020603050405020304" pitchFamily="18" charset="0"/>
                <a:cs typeface="Times New Roman" panose="02020603050405020304" pitchFamily="18" charset="0"/>
              </a:rPr>
              <a:t>triển</a:t>
            </a:r>
            <a:r>
              <a:rPr lang="en-US" sz="49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4900" b="1" dirty="0" err="1" smtClean="0">
                <a:solidFill>
                  <a:schemeClr val="accent1">
                    <a:lumMod val="50000"/>
                  </a:schemeClr>
                </a:solidFill>
                <a:latin typeface="Times New Roman" panose="02020603050405020304" pitchFamily="18" charset="0"/>
                <a:cs typeface="Times New Roman" panose="02020603050405020304" pitchFamily="18" charset="0"/>
              </a:rPr>
              <a:t>trong</a:t>
            </a:r>
            <a:r>
              <a:rPr lang="en-US" sz="49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4900" b="1" dirty="0" err="1" smtClean="0">
                <a:solidFill>
                  <a:schemeClr val="accent1">
                    <a:lumMod val="50000"/>
                  </a:schemeClr>
                </a:solidFill>
                <a:latin typeface="Times New Roman" panose="02020603050405020304" pitchFamily="18" charset="0"/>
                <a:cs typeface="Times New Roman" panose="02020603050405020304" pitchFamily="18" charset="0"/>
              </a:rPr>
              <a:t>tương</a:t>
            </a:r>
            <a:r>
              <a:rPr lang="en-US" sz="4900"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4900" b="1" dirty="0" err="1" smtClean="0">
                <a:solidFill>
                  <a:schemeClr val="accent1">
                    <a:lumMod val="50000"/>
                  </a:schemeClr>
                </a:solidFill>
                <a:latin typeface="Times New Roman" panose="02020603050405020304" pitchFamily="18" charset="0"/>
                <a:cs typeface="Times New Roman" panose="02020603050405020304" pitchFamily="18" charset="0"/>
              </a:rPr>
              <a:t>lai</a:t>
            </a:r>
            <a:r>
              <a:rPr lang="en-US" sz="4900" b="1" dirty="0" smtClean="0">
                <a:solidFill>
                  <a:schemeClr val="accent1">
                    <a:lumMod val="50000"/>
                  </a:schemeClr>
                </a:solidFill>
                <a:latin typeface="Times New Roman" panose="02020603050405020304" pitchFamily="18" charset="0"/>
                <a:cs typeface="Times New Roman" panose="02020603050405020304" pitchFamily="18" charset="0"/>
              </a:rPr>
              <a:t>:</a:t>
            </a:r>
            <a:r>
              <a:rPr lang="en-US" dirty="0" smtClean="0"/>
              <a:t/>
            </a:r>
            <a:br>
              <a:rPr lang="en-US" dirty="0" smtClean="0"/>
            </a:br>
            <a:endParaRPr lang="en-US" dirty="0"/>
          </a:p>
        </p:txBody>
      </p:sp>
      <p:sp>
        <p:nvSpPr>
          <p:cNvPr id="3" name="Content Placeholder 2"/>
          <p:cNvSpPr>
            <a:spLocks noGrp="1"/>
          </p:cNvSpPr>
          <p:nvPr>
            <p:ph idx="1"/>
          </p:nvPr>
        </p:nvSpPr>
        <p:spPr>
          <a:xfrm>
            <a:off x="838200" y="1825625"/>
            <a:ext cx="10515600" cy="2898775"/>
          </a:xfrm>
          <a:solidFill>
            <a:schemeClr val="accent6"/>
          </a:solidFill>
        </p:spPr>
        <p:txBody>
          <a:bodyPr/>
          <a:lstStyle/>
          <a:p>
            <a:pPr algn="just"/>
            <a:r>
              <a:rPr lang="en-US" dirty="0" err="1" smtClean="0">
                <a:latin typeface="Times New Roman" panose="02020603050405020304" pitchFamily="18" charset="0"/>
                <a:cs typeface="Times New Roman" panose="02020603050405020304" pitchFamily="18" charset="0"/>
              </a:rPr>
              <a:t>Nghiên</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sâu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mại</a:t>
            </a:r>
            <a:r>
              <a:rPr lang="en-US" dirty="0">
                <a:latin typeface="Times New Roman" panose="02020603050405020304" pitchFamily="18" charset="0"/>
                <a:cs typeface="Times New Roman" panose="02020603050405020304" pitchFamily="18" charset="0"/>
              </a:rPr>
              <a:t>,… </a:t>
            </a:r>
          </a:p>
          <a:p>
            <a:pPr algn="just"/>
            <a:r>
              <a:rPr lang="en-US" dirty="0" err="1" smtClean="0">
                <a:latin typeface="Times New Roman" panose="02020603050405020304" pitchFamily="18" charset="0"/>
                <a:cs typeface="Times New Roman" panose="02020603050405020304" pitchFamily="18" charset="0"/>
              </a:rPr>
              <a:t>Tiếp</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cứu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thiện</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ninh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container Docker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chuẩn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đảm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an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chặn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lỗ</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mật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77562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7410" name="Picture 2" descr="https://i.pinimg.com/564x/54/2a/87/542a879ca749f395ea12d22adc4e3a0f.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62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Các</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thành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phần</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chính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của</a:t>
            </a:r>
            <a:r>
              <a:rPr lang="en-US" dirty="0" smtClean="0">
                <a:solidFill>
                  <a:schemeClr val="accent1">
                    <a:lumMod val="50000"/>
                  </a:schemeClr>
                </a:solidFill>
                <a:latin typeface="Times New Roman" panose="02020603050405020304" pitchFamily="18" charset="0"/>
                <a:cs typeface="Times New Roman" panose="02020603050405020304" pitchFamily="18" charset="0"/>
              </a:rPr>
              <a:t> Docker</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00175"/>
            <a:ext cx="10515600" cy="5295900"/>
          </a:xfrm>
          <a:solidFill>
            <a:schemeClr val="accent6"/>
          </a:solidFill>
        </p:spPr>
        <p:txBody>
          <a:bodyPr>
            <a:normAutofit lnSpcReduction="10000"/>
          </a:bodyPr>
          <a:lstStyle/>
          <a:p>
            <a:pPr algn="just"/>
            <a:r>
              <a:rPr lang="en-US" b="1" dirty="0" smtClean="0">
                <a:latin typeface="Times New Roman" panose="02020603050405020304" pitchFamily="18" charset="0"/>
                <a:cs typeface="Times New Roman" panose="02020603050405020304" pitchFamily="18" charset="0"/>
              </a:rPr>
              <a:t>Docker </a:t>
            </a:r>
            <a:r>
              <a:rPr lang="en-US" b="1" dirty="0">
                <a:latin typeface="Times New Roman" panose="02020603050405020304" pitchFamily="18" charset="0"/>
                <a:cs typeface="Times New Roman" panose="02020603050405020304" pitchFamily="18" charset="0"/>
              </a:rPr>
              <a:t>Engine: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thành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gói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Docker </a:t>
            </a:r>
            <a:r>
              <a:rPr lang="en-US" b="1" dirty="0">
                <a:latin typeface="Times New Roman" panose="02020603050405020304" pitchFamily="18" charset="0"/>
                <a:cs typeface="Times New Roman" panose="02020603050405020304" pitchFamily="18" charset="0"/>
              </a:rPr>
              <a:t>Hub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dịch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vụ</a:t>
            </a:r>
            <a:r>
              <a:rPr lang="en-US" dirty="0">
                <a:latin typeface="Times New Roman" panose="02020603050405020304" pitchFamily="18" charset="0"/>
                <a:cs typeface="Times New Roman" panose="02020603050405020304" pitchFamily="18" charset="0"/>
              </a:rPr>
              <a:t> cloud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ứng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chuỗi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pull/push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images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Docker </a:t>
            </a:r>
            <a:r>
              <a:rPr lang="en-US" b="1" dirty="0">
                <a:latin typeface="Times New Roman" panose="02020603050405020304" pitchFamily="18" charset="0"/>
                <a:cs typeface="Times New Roman" panose="02020603050405020304" pitchFamily="18" charset="0"/>
              </a:rPr>
              <a:t>images:</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“read-only template”. </a:t>
            </a:r>
            <a:r>
              <a:rPr lang="en-US" dirty="0" err="1">
                <a:latin typeface="Times New Roman" panose="02020603050405020304" pitchFamily="18" charset="0"/>
                <a:cs typeface="Times New Roman" panose="02020603050405020304" pitchFamily="18" charset="0"/>
              </a:rPr>
              <a:t>Tương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tự</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gho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ghost win, ở Docker </a:t>
            </a:r>
            <a:r>
              <a:rPr lang="en-US" dirty="0" err="1">
                <a:latin typeface="Times New Roman" panose="02020603050405020304" pitchFamily="18" charset="0"/>
                <a:cs typeface="Times New Roman" panose="02020603050405020304" pitchFamily="18" charset="0"/>
              </a:rPr>
              <a:t>thì</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gọi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image, image </a:t>
            </a:r>
            <a:r>
              <a:rPr lang="en-US" dirty="0" err="1">
                <a:latin typeface="Times New Roman" panose="02020603050405020304" pitchFamily="18" charset="0"/>
                <a:cs typeface="Times New Roman" panose="02020603050405020304" pitchFamily="18" charset="0"/>
              </a:rPr>
              <a:t>này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file </a:t>
            </a:r>
            <a:r>
              <a:rPr lang="en-US" dirty="0" err="1">
                <a:latin typeface="Times New Roman" panose="02020603050405020304" pitchFamily="18" charset="0"/>
                <a:cs typeface="Times New Roman" panose="02020603050405020304" pitchFamily="18" charset="0"/>
              </a:rPr>
              <a:t>vật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Docker.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image </a:t>
            </a:r>
            <a:r>
              <a:rPr lang="en-US" dirty="0" err="1">
                <a:latin typeface="Times New Roman" panose="02020603050405020304" pitchFamily="18" charset="0"/>
                <a:cs typeface="Times New Roman" panose="02020603050405020304" pitchFamily="18" charset="0"/>
              </a:rPr>
              <a:t>bao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điều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hành</a:t>
            </a:r>
            <a:r>
              <a:rPr lang="en-US" dirty="0">
                <a:latin typeface="Times New Roman" panose="02020603050405020304" pitchFamily="18" charset="0"/>
                <a:cs typeface="Times New Roman" panose="02020603050405020304" pitchFamily="18" charset="0"/>
              </a:rPr>
              <a:t> (Windows, CentOS, Ubuntu, …)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sẵn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httpd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mysqld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nginx</a:t>
            </a:r>
            <a:r>
              <a:rPr lang="en-US" dirty="0">
                <a:latin typeface="Times New Roman" panose="02020603050405020304" pitchFamily="18" charset="0"/>
                <a:cs typeface="Times New Roman" panose="02020603050405020304" pitchFamily="18" charset="0"/>
              </a:rPr>
              <a:t>, python, </a:t>
            </a:r>
            <a:r>
              <a:rPr lang="en-US" dirty="0" err="1">
                <a:latin typeface="Times New Roman" panose="02020603050405020304" pitchFamily="18" charset="0"/>
                <a:cs typeface="Times New Roman" panose="02020603050405020304" pitchFamily="18" charset="0"/>
              </a:rPr>
              <a:t>git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Docker </a:t>
            </a:r>
            <a:r>
              <a:rPr lang="en-US" b="1" dirty="0">
                <a:latin typeface="Times New Roman" panose="02020603050405020304" pitchFamily="18" charset="0"/>
                <a:cs typeface="Times New Roman" panose="02020603050405020304" pitchFamily="18" charset="0"/>
              </a:rPr>
              <a:t>registries:</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Docker images. Public Registry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Docker Hub </a:t>
            </a:r>
            <a:r>
              <a:rPr lang="en-US" dirty="0" err="1">
                <a:latin typeface="Times New Roman" panose="02020603050405020304" pitchFamily="18" charset="0"/>
                <a:cs typeface="Times New Roman" panose="02020603050405020304" pitchFamily="18" charset="0"/>
              </a:rPr>
              <a:t>chứa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images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Private Registry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trữ</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chia </a:t>
            </a:r>
            <a:r>
              <a:rPr lang="en-US" dirty="0" err="1">
                <a:latin typeface="Times New Roman" panose="02020603050405020304" pitchFamily="18" charset="0"/>
                <a:cs typeface="Times New Roman" panose="02020603050405020304" pitchFamily="18" charset="0"/>
              </a:rPr>
              <a:t>sẻ</a:t>
            </a:r>
            <a:r>
              <a:rPr lang="en-US" dirty="0">
                <a:latin typeface="Times New Roman" panose="02020603050405020304" pitchFamily="18" charset="0"/>
                <a:cs typeface="Times New Roman" panose="02020603050405020304" pitchFamily="18" charset="0"/>
              </a:rPr>
              <a:t> images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a:t>
            </a:r>
          </a:p>
          <a:p>
            <a:pPr marL="0" indent="0">
              <a:buNone/>
            </a:pPr>
            <a:endParaRPr lang="en-US" dirty="0"/>
          </a:p>
          <a:p>
            <a:endParaRPr lang="en-US" dirty="0"/>
          </a:p>
        </p:txBody>
      </p:sp>
    </p:spTree>
    <p:extLst>
      <p:ext uri="{BB962C8B-B14F-4D97-AF65-F5344CB8AC3E}">
        <p14:creationId xmlns:p14="http://schemas.microsoft.com/office/powerpoint/2010/main" val="18991350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Các</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thành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phần</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chính</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của</a:t>
            </a:r>
            <a:r>
              <a:rPr lang="en-US" dirty="0" smtClean="0">
                <a:solidFill>
                  <a:schemeClr val="accent1">
                    <a:lumMod val="50000"/>
                  </a:schemeClr>
                </a:solidFill>
                <a:latin typeface="Times New Roman" panose="02020603050405020304" pitchFamily="18" charset="0"/>
                <a:cs typeface="Times New Roman" panose="02020603050405020304" pitchFamily="18" charset="0"/>
              </a:rPr>
              <a:t> Docker</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5426"/>
            <a:ext cx="10515600" cy="5010150"/>
          </a:xfrm>
          <a:solidFill>
            <a:schemeClr val="accent6"/>
          </a:solidFill>
        </p:spPr>
        <p:txBody>
          <a:bodyPr>
            <a:normAutofit fontScale="25000" lnSpcReduction="20000"/>
          </a:bodyPr>
          <a:lstStyle/>
          <a:p>
            <a:pPr marL="0" indent="0">
              <a:buNone/>
            </a:pPr>
            <a:endParaRPr lang="en-US" dirty="0"/>
          </a:p>
          <a:p>
            <a:pPr algn="just"/>
            <a:r>
              <a:rPr lang="en-US" sz="10400" b="1" dirty="0" smtClean="0">
                <a:latin typeface="Times New Roman" panose="02020603050405020304" pitchFamily="18" charset="0"/>
                <a:cs typeface="Times New Roman" panose="02020603050405020304" pitchFamily="18" charset="0"/>
              </a:rPr>
              <a:t>Docker </a:t>
            </a:r>
            <a:r>
              <a:rPr lang="en-US" sz="10400" b="1" dirty="0">
                <a:latin typeface="Times New Roman" panose="02020603050405020304" pitchFamily="18" charset="0"/>
                <a:cs typeface="Times New Roman" panose="02020603050405020304" pitchFamily="18" charset="0"/>
              </a:rPr>
              <a:t>Containers:</a:t>
            </a:r>
            <a:r>
              <a:rPr lang="en-US" sz="10400" dirty="0">
                <a:latin typeface="Times New Roman" panose="02020603050405020304" pitchFamily="18" charset="0"/>
                <a:cs typeface="Times New Roman" panose="02020603050405020304" pitchFamily="18" charset="0"/>
              </a:rPr>
              <a:t> </a:t>
            </a:r>
            <a:r>
              <a:rPr lang="en-US" sz="10400" dirty="0" err="1" smtClean="0">
                <a:latin typeface="Times New Roman" panose="02020603050405020304" pitchFamily="18" charset="0"/>
                <a:cs typeface="Times New Roman" panose="02020603050405020304" pitchFamily="18" charset="0"/>
              </a:rPr>
              <a:t>Hoạt</a:t>
            </a:r>
            <a:r>
              <a:rPr lang="en-US" sz="10400" dirty="0" smtClean="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động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giống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như</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thư</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mục</a:t>
            </a:r>
            <a:r>
              <a:rPr lang="en-US" sz="10400" dirty="0">
                <a:latin typeface="Times New Roman" panose="02020603050405020304" pitchFamily="18" charset="0"/>
                <a:cs typeface="Times New Roman" panose="02020603050405020304" pitchFamily="18" charset="0"/>
              </a:rPr>
              <a:t> (directory), </a:t>
            </a:r>
            <a:r>
              <a:rPr lang="en-US" sz="10400" dirty="0" err="1">
                <a:latin typeface="Times New Roman" panose="02020603050405020304" pitchFamily="18" charset="0"/>
                <a:cs typeface="Times New Roman" panose="02020603050405020304" pitchFamily="18" charset="0"/>
              </a:rPr>
              <a:t>chứa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tất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cả</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những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thứ</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cần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thiết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để</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ứng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dụng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có</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thể</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chạy</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được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Mỗi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Docker Container </a:t>
            </a:r>
            <a:r>
              <a:rPr lang="en-US" sz="10400" dirty="0" err="1">
                <a:latin typeface="Times New Roman" panose="02020603050405020304" pitchFamily="18" charset="0"/>
                <a:cs typeface="Times New Roman" panose="02020603050405020304" pitchFamily="18" charset="0"/>
              </a:rPr>
              <a:t>được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tạo</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ra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từ</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Docker Image.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thao</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với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Container: </a:t>
            </a:r>
            <a:r>
              <a:rPr lang="en-US" sz="10400" dirty="0" err="1">
                <a:latin typeface="Times New Roman" panose="02020603050405020304" pitchFamily="18" charset="0"/>
                <a:cs typeface="Times New Roman" panose="02020603050405020304" pitchFamily="18" charset="0"/>
              </a:rPr>
              <a:t>chạy</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bật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dừng</a:t>
            </a:r>
            <a:r>
              <a:rPr lang="en-US" sz="10400" dirty="0">
                <a:latin typeface="Times New Roman" panose="02020603050405020304" pitchFamily="18" charset="0"/>
                <a:cs typeface="Times New Roman" panose="02020603050405020304" pitchFamily="18" charset="0"/>
              </a:rPr>
              <a:t>, di </a:t>
            </a:r>
            <a:r>
              <a:rPr lang="en-US" sz="10400" dirty="0" err="1">
                <a:latin typeface="Times New Roman" panose="02020603050405020304" pitchFamily="18" charset="0"/>
                <a:cs typeface="Times New Roman" panose="02020603050405020304" pitchFamily="18" charset="0"/>
              </a:rPr>
              <a:t>chuyển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xóa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files </a:t>
            </a:r>
            <a:r>
              <a:rPr lang="en-US" sz="10400" dirty="0" err="1">
                <a:latin typeface="Times New Roman" panose="02020603050405020304" pitchFamily="18" charset="0"/>
                <a:cs typeface="Times New Roman" panose="02020603050405020304" pitchFamily="18" charset="0"/>
              </a:rPr>
              <a:t>và</a:t>
            </a:r>
            <a:r>
              <a:rPr lang="en-US" sz="10400" dirty="0">
                <a:latin typeface="Times New Roman" panose="02020603050405020304" pitchFamily="18" charset="0"/>
                <a:cs typeface="Times New Roman" panose="02020603050405020304" pitchFamily="18" charset="0"/>
              </a:rPr>
              <a:t> settings </a:t>
            </a:r>
            <a:r>
              <a:rPr lang="en-US" sz="10400" dirty="0" err="1">
                <a:latin typeface="Times New Roman" panose="02020603050405020304" pitchFamily="18" charset="0"/>
                <a:cs typeface="Times New Roman" panose="02020603050405020304" pitchFamily="18" charset="0"/>
              </a:rPr>
              <a:t>được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sử</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dụng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trong</a:t>
            </a:r>
            <a:r>
              <a:rPr lang="en-US" sz="10400" dirty="0">
                <a:latin typeface="Times New Roman" panose="02020603050405020304" pitchFamily="18" charset="0"/>
                <a:cs typeface="Times New Roman" panose="02020603050405020304" pitchFamily="18" charset="0"/>
              </a:rPr>
              <a:t> Container </a:t>
            </a:r>
            <a:r>
              <a:rPr lang="en-US" sz="10400" dirty="0" err="1">
                <a:latin typeface="Times New Roman" panose="02020603050405020304" pitchFamily="18" charset="0"/>
                <a:cs typeface="Times New Roman" panose="02020603050405020304" pitchFamily="18" charset="0"/>
              </a:rPr>
              <a:t>được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lưu</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sử</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dụng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lại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gọi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chung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là</a:t>
            </a:r>
            <a:r>
              <a:rPr lang="en-US" sz="10400" dirty="0">
                <a:latin typeface="Times New Roman" panose="02020603050405020304" pitchFamily="18" charset="0"/>
                <a:cs typeface="Times New Roman" panose="02020603050405020304" pitchFamily="18" charset="0"/>
              </a:rPr>
              <a:t> Images </a:t>
            </a:r>
            <a:r>
              <a:rPr lang="en-US" sz="10400" dirty="0" err="1">
                <a:latin typeface="Times New Roman" panose="02020603050405020304" pitchFamily="18" charset="0"/>
                <a:cs typeface="Times New Roman" panose="02020603050405020304" pitchFamily="18" charset="0"/>
              </a:rPr>
              <a:t>của</a:t>
            </a:r>
            <a:r>
              <a:rPr lang="en-US" sz="10400" dirty="0">
                <a:latin typeface="Times New Roman" panose="02020603050405020304" pitchFamily="18" charset="0"/>
                <a:cs typeface="Times New Roman" panose="02020603050405020304" pitchFamily="18" charset="0"/>
              </a:rPr>
              <a:t> Docker. Docker Hub </a:t>
            </a:r>
            <a:r>
              <a:rPr lang="en-US" sz="10400" dirty="0" err="1">
                <a:latin typeface="Times New Roman" panose="02020603050405020304" pitchFamily="18" charset="0"/>
                <a:cs typeface="Times New Roman" panose="02020603050405020304" pitchFamily="18" charset="0"/>
              </a:rPr>
              <a:t>là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nơi</a:t>
            </a:r>
            <a:r>
              <a:rPr lang="en-US" sz="10400" dirty="0">
                <a:latin typeface="Times New Roman" panose="02020603050405020304" pitchFamily="18" charset="0"/>
                <a:cs typeface="Times New Roman" panose="02020603050405020304" pitchFamily="18" charset="0"/>
              </a:rPr>
              <a:t> chia </a:t>
            </a:r>
            <a:r>
              <a:rPr lang="en-US" sz="10400" dirty="0" err="1">
                <a:latin typeface="Times New Roman" panose="02020603050405020304" pitchFamily="18" charset="0"/>
                <a:cs typeface="Times New Roman" panose="02020603050405020304" pitchFamily="18" charset="0"/>
              </a:rPr>
              <a:t>sẻ</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lưu</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giữ</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file Images </a:t>
            </a:r>
            <a:r>
              <a:rPr lang="en-US" sz="10400" dirty="0" err="1">
                <a:latin typeface="Times New Roman" panose="02020603050405020304" pitchFamily="18" charset="0"/>
                <a:cs typeface="Times New Roman" panose="02020603050405020304" pitchFamily="18" charset="0"/>
              </a:rPr>
              <a:t>này</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hiện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có</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khoảng</a:t>
            </a:r>
            <a:r>
              <a:rPr lang="en-US" sz="10400" dirty="0">
                <a:latin typeface="Times New Roman" panose="02020603050405020304" pitchFamily="18" charset="0"/>
                <a:cs typeface="Times New Roman" panose="02020603050405020304" pitchFamily="18" charset="0"/>
              </a:rPr>
              <a:t> 300.000 Images</a:t>
            </a:r>
            <a:r>
              <a:rPr lang="en-US" sz="10400" dirty="0" smtClean="0">
                <a:latin typeface="Times New Roman" panose="02020603050405020304" pitchFamily="18" charset="0"/>
                <a:cs typeface="Times New Roman" panose="02020603050405020304" pitchFamily="18" charset="0"/>
              </a:rPr>
              <a:t>).</a:t>
            </a:r>
            <a:endParaRPr lang="en-US" sz="10400" dirty="0">
              <a:latin typeface="Times New Roman" panose="02020603050405020304" pitchFamily="18" charset="0"/>
              <a:cs typeface="Times New Roman" panose="02020603050405020304" pitchFamily="18" charset="0"/>
            </a:endParaRPr>
          </a:p>
          <a:p>
            <a:pPr algn="just"/>
            <a:r>
              <a:rPr lang="en-US" sz="10400" b="1" dirty="0" err="1" smtClean="0">
                <a:latin typeface="Times New Roman" panose="02020603050405020304" pitchFamily="18" charset="0"/>
                <a:cs typeface="Times New Roman" panose="02020603050405020304" pitchFamily="18" charset="0"/>
              </a:rPr>
              <a:t>Dockerfile</a:t>
            </a:r>
            <a:r>
              <a:rPr lang="en-US" sz="10400" b="1" dirty="0">
                <a:latin typeface="Times New Roman" panose="02020603050405020304" pitchFamily="18" charset="0"/>
                <a:cs typeface="Times New Roman" panose="02020603050405020304" pitchFamily="18" charset="0"/>
              </a:rPr>
              <a:t>: </a:t>
            </a:r>
            <a:r>
              <a:rPr lang="en-US" sz="10400" dirty="0" err="1" smtClean="0">
                <a:latin typeface="Times New Roman" panose="02020603050405020304" pitchFamily="18" charset="0"/>
                <a:cs typeface="Times New Roman" panose="02020603050405020304" pitchFamily="18" charset="0"/>
              </a:rPr>
              <a:t>Là</a:t>
            </a:r>
            <a:r>
              <a:rPr lang="en-US" sz="10400" dirty="0" smtClean="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file </a:t>
            </a:r>
            <a:r>
              <a:rPr lang="en-US" sz="10400" dirty="0" err="1">
                <a:latin typeface="Times New Roman" panose="02020603050405020304" pitchFamily="18" charset="0"/>
                <a:cs typeface="Times New Roman" panose="02020603050405020304" pitchFamily="18" charset="0"/>
              </a:rPr>
              <a:t>chứa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tập</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hợp</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lệnh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để</a:t>
            </a:r>
            <a:r>
              <a:rPr lang="en-US" sz="10400" dirty="0">
                <a:latin typeface="Times New Roman" panose="02020603050405020304" pitchFamily="18" charset="0"/>
                <a:cs typeface="Times New Roman" panose="02020603050405020304" pitchFamily="18" charset="0"/>
              </a:rPr>
              <a:t> Docker </a:t>
            </a:r>
            <a:r>
              <a:rPr lang="en-US" sz="10400" dirty="0" err="1">
                <a:latin typeface="Times New Roman" panose="02020603050405020304" pitchFamily="18" charset="0"/>
                <a:cs typeface="Times New Roman" panose="02020603050405020304" pitchFamily="18" charset="0"/>
              </a:rPr>
              <a:t>có</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thể</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đọc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thực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hiện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để</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đóng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gọi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Image </a:t>
            </a:r>
            <a:r>
              <a:rPr lang="en-US" sz="10400" dirty="0" err="1">
                <a:latin typeface="Times New Roman" panose="02020603050405020304" pitchFamily="18" charset="0"/>
                <a:cs typeface="Times New Roman" panose="02020603050405020304" pitchFamily="18" charset="0"/>
              </a:rPr>
              <a:t>theo</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yêu</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cầu</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người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dùng</a:t>
            </a:r>
            <a:r>
              <a:rPr lang="en-US" sz="10400" dirty="0" smtClean="0">
                <a:latin typeface="Times New Roman" panose="02020603050405020304" pitchFamily="18" charset="0"/>
                <a:cs typeface="Times New Roman" panose="02020603050405020304" pitchFamily="18" charset="0"/>
              </a:rPr>
              <a:t>.</a:t>
            </a:r>
            <a:endParaRPr lang="en-US" sz="10400" dirty="0">
              <a:latin typeface="Times New Roman" panose="02020603050405020304" pitchFamily="18" charset="0"/>
              <a:cs typeface="Times New Roman" panose="02020603050405020304" pitchFamily="18" charset="0"/>
            </a:endParaRPr>
          </a:p>
          <a:p>
            <a:pPr algn="just"/>
            <a:r>
              <a:rPr lang="en-US" sz="10400" b="1" dirty="0" smtClean="0">
                <a:latin typeface="Times New Roman" panose="02020603050405020304" pitchFamily="18" charset="0"/>
                <a:cs typeface="Times New Roman" panose="02020603050405020304" pitchFamily="18" charset="0"/>
              </a:rPr>
              <a:t>Docker Compose:</a:t>
            </a:r>
            <a:r>
              <a:rPr lang="en-US" sz="10400" dirty="0" smtClean="0">
                <a:latin typeface="Times New Roman" panose="02020603050405020304" pitchFamily="18" charset="0"/>
                <a:cs typeface="Times New Roman" panose="02020603050405020304" pitchFamily="18" charset="0"/>
              </a:rPr>
              <a:t> </a:t>
            </a:r>
            <a:r>
              <a:rPr lang="en-US" sz="10400" dirty="0" err="1" smtClean="0">
                <a:latin typeface="Times New Roman" panose="02020603050405020304" pitchFamily="18" charset="0"/>
                <a:cs typeface="Times New Roman" panose="02020603050405020304" pitchFamily="18" charset="0"/>
              </a:rPr>
              <a:t>Là</a:t>
            </a:r>
            <a:r>
              <a:rPr lang="en-US" sz="10400" dirty="0" smtClean="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công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cụ</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cho</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phép</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định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nghĩa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quản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lý</a:t>
            </a:r>
            <a:r>
              <a:rPr lang="en-US" sz="10400" dirty="0">
                <a:latin typeface="Times New Roman" panose="02020603050405020304" pitchFamily="18" charset="0"/>
                <a:cs typeface="Times New Roman" panose="02020603050405020304" pitchFamily="18" charset="0"/>
              </a:rPr>
              <a:t> multi-container Docker applications </a:t>
            </a:r>
            <a:r>
              <a:rPr lang="en-US" sz="10400" dirty="0" err="1">
                <a:latin typeface="Times New Roman" panose="02020603050405020304" pitchFamily="18" charset="0"/>
                <a:cs typeface="Times New Roman" panose="02020603050405020304" pitchFamily="18" charset="0"/>
              </a:rPr>
              <a:t>thông</a:t>
            </a:r>
            <a:r>
              <a:rPr lang="en-US" sz="10400" dirty="0">
                <a:latin typeface="Times New Roman" panose="02020603050405020304" pitchFamily="18" charset="0"/>
                <a:cs typeface="Times New Roman" panose="02020603050405020304" pitchFamily="18" charset="0"/>
              </a:rPr>
              <a:t> qua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tệp</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cấu</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hình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đơn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giản</a:t>
            </a:r>
            <a:r>
              <a:rPr lang="en-US" sz="10400" dirty="0">
                <a:latin typeface="Times New Roman" panose="02020603050405020304" pitchFamily="18" charset="0"/>
                <a:cs typeface="Times New Roman" panose="02020603050405020304" pitchFamily="18" charset="0"/>
              </a:rPr>
              <a:t> YAML. </a:t>
            </a:r>
            <a:r>
              <a:rPr lang="en-US" sz="10400" dirty="0" err="1">
                <a:latin typeface="Times New Roman" panose="02020603050405020304" pitchFamily="18" charset="0"/>
                <a:cs typeface="Times New Roman" panose="02020603050405020304" pitchFamily="18" charset="0"/>
              </a:rPr>
              <a:t>Nó</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giúp</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quản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lý</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service, networks </a:t>
            </a:r>
            <a:r>
              <a:rPr lang="en-US" sz="10400" dirty="0" err="1">
                <a:latin typeface="Times New Roman" panose="02020603050405020304" pitchFamily="18" charset="0"/>
                <a:cs typeface="Times New Roman" panose="02020603050405020304" pitchFamily="18" charset="0"/>
              </a:rPr>
              <a:t>và</a:t>
            </a:r>
            <a:r>
              <a:rPr lang="en-US" sz="10400" dirty="0">
                <a:latin typeface="Times New Roman" panose="02020603050405020304" pitchFamily="18" charset="0"/>
                <a:cs typeface="Times New Roman" panose="02020603050405020304" pitchFamily="18" charset="0"/>
              </a:rPr>
              <a:t> volumes </a:t>
            </a:r>
            <a:r>
              <a:rPr lang="en-US" sz="10400" dirty="0" err="1">
                <a:latin typeface="Times New Roman" panose="02020603050405020304" pitchFamily="18" charset="0"/>
                <a:cs typeface="Times New Roman" panose="02020603050405020304" pitchFamily="18" charset="0"/>
              </a:rPr>
              <a:t>của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ứng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dụng</a:t>
            </a:r>
            <a:r>
              <a:rPr lang="en-US" sz="10400" dirty="0" smtClean="0">
                <a:latin typeface="Times New Roman" panose="02020603050405020304" pitchFamily="18" charset="0"/>
                <a:cs typeface="Times New Roman" panose="02020603050405020304" pitchFamily="18" charset="0"/>
              </a:rPr>
              <a:t>.</a:t>
            </a:r>
            <a:endParaRPr lang="en-US" sz="10400" dirty="0">
              <a:latin typeface="Times New Roman" panose="02020603050405020304" pitchFamily="18" charset="0"/>
              <a:cs typeface="Times New Roman" panose="02020603050405020304" pitchFamily="18" charset="0"/>
            </a:endParaRPr>
          </a:p>
          <a:p>
            <a:pPr algn="just"/>
            <a:r>
              <a:rPr lang="en-US" sz="10400" b="1" dirty="0" smtClean="0">
                <a:latin typeface="Times New Roman" panose="02020603050405020304" pitchFamily="18" charset="0"/>
                <a:cs typeface="Times New Roman" panose="02020603050405020304" pitchFamily="18" charset="0"/>
              </a:rPr>
              <a:t>Orchestration:</a:t>
            </a:r>
            <a:r>
              <a:rPr lang="en-US" sz="10400" dirty="0" smtClean="0">
                <a:latin typeface="Times New Roman" panose="02020603050405020304" pitchFamily="18" charset="0"/>
                <a:cs typeface="Times New Roman" panose="02020603050405020304" pitchFamily="18" charset="0"/>
              </a:rPr>
              <a:t> </a:t>
            </a:r>
            <a:r>
              <a:rPr lang="en-US" sz="10400" dirty="0" err="1" smtClean="0">
                <a:latin typeface="Times New Roman" panose="02020603050405020304" pitchFamily="18" charset="0"/>
                <a:cs typeface="Times New Roman" panose="02020603050405020304" pitchFamily="18" charset="0"/>
              </a:rPr>
              <a:t>Là</a:t>
            </a:r>
            <a:r>
              <a:rPr lang="en-US" sz="10400" dirty="0" smtClean="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công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cụ</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dịch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vụ</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dùng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để</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điều</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phối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quản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lý</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nhiều</a:t>
            </a:r>
            <a:r>
              <a:rPr lang="en-US" sz="10400" dirty="0">
                <a:latin typeface="Times New Roman" panose="02020603050405020304" pitchFamily="18" charset="0"/>
                <a:cs typeface="Times New Roman" panose="02020603050405020304" pitchFamily="18" charset="0"/>
              </a:rPr>
              <a:t> Containers </a:t>
            </a:r>
            <a:r>
              <a:rPr lang="en-US" sz="10400" dirty="0" err="1">
                <a:latin typeface="Times New Roman" panose="02020603050405020304" pitchFamily="18" charset="0"/>
                <a:cs typeface="Times New Roman" panose="02020603050405020304" pitchFamily="18" charset="0"/>
              </a:rPr>
              <a:t>sao</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cho</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chúng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làm</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việc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hiệu</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quả</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nhất</a:t>
            </a:r>
            <a:r>
              <a:rPr lang="en-US" sz="10400" dirty="0" smtClean="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270470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pPr algn="ct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Ưu</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điểm</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cs typeface="Times New Roman" panose="02020603050405020304" pitchFamily="18" charset="0"/>
              </a:rPr>
              <a:t>của</a:t>
            </a:r>
            <a:r>
              <a:rPr lang="en-US" b="1" dirty="0" smtClean="0">
                <a:solidFill>
                  <a:schemeClr val="accent1">
                    <a:lumMod val="50000"/>
                  </a:schemeClr>
                </a:solidFill>
                <a:latin typeface="Times New Roman" panose="02020603050405020304" pitchFamily="18" charset="0"/>
                <a:cs typeface="Times New Roman" panose="02020603050405020304" pitchFamily="18" charset="0"/>
              </a:rPr>
              <a:t> Docker</a:t>
            </a:r>
            <a:endParaRPr lang="en-US"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7025"/>
            <a:ext cx="10515600" cy="4232275"/>
          </a:xfrm>
          <a:solidFill>
            <a:schemeClr val="accent6"/>
          </a:solidFill>
        </p:spPr>
        <p:txBody>
          <a:bodyPr>
            <a:normAutofit lnSpcReduction="10000"/>
          </a:bodyPr>
          <a:lstStyle/>
          <a:p>
            <a:pPr algn="just"/>
            <a:r>
              <a:rPr lang="vi-VN" sz="2600" b="1" dirty="0" smtClean="0">
                <a:latin typeface="+mj-lt"/>
              </a:rPr>
              <a:t>Di </a:t>
            </a:r>
            <a:r>
              <a:rPr lang="vi-VN" sz="2600" b="1" dirty="0">
                <a:latin typeface="+mj-lt"/>
              </a:rPr>
              <a:t>động và Linh hoạt: </a:t>
            </a:r>
            <a:r>
              <a:rPr lang="vi-VN" sz="2600" dirty="0">
                <a:latin typeface="+mj-lt"/>
              </a:rPr>
              <a:t>Containers được đóng gói mọi thứ cần thiết để chạy ứng dụng, bao gồm mã nguồn, thư viện, và cài đặt hệ thống. Điều này làm cho chúng di động và có thể chạy ở mọi nơi có Docker</a:t>
            </a:r>
            <a:r>
              <a:rPr lang="vi-VN" sz="2600" dirty="0" smtClean="0">
                <a:latin typeface="+mj-lt"/>
              </a:rPr>
              <a:t>.</a:t>
            </a:r>
            <a:endParaRPr lang="en-US" sz="2600" dirty="0" smtClean="0">
              <a:latin typeface="+mj-lt"/>
            </a:endParaRPr>
          </a:p>
          <a:p>
            <a:pPr algn="just"/>
            <a:r>
              <a:rPr lang="en-US" sz="2600" b="1" dirty="0" err="1" smtClean="0">
                <a:latin typeface="Times New Roman" panose="02020603050405020304" pitchFamily="18" charset="0"/>
                <a:cs typeface="Times New Roman" panose="02020603050405020304" pitchFamily="18" charset="0"/>
              </a:rPr>
              <a:t>Quản</a:t>
            </a:r>
            <a:r>
              <a:rPr lang="en-US" sz="2600" b="1" dirty="0" smtClean="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lý</a:t>
            </a:r>
            <a:r>
              <a:rPr lang="en-US" sz="2600" b="1" dirty="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tài</a:t>
            </a:r>
            <a:r>
              <a:rPr lang="en-US" sz="2600" b="1" dirty="0" smtClean="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nguyên</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hiệu</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quả</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Containers chia </a:t>
            </a:r>
            <a:r>
              <a:rPr lang="en-US" sz="2600" dirty="0" err="1">
                <a:latin typeface="Times New Roman" panose="02020603050405020304" pitchFamily="18" charset="0"/>
                <a:cs typeface="Times New Roman" panose="02020603050405020304" pitchFamily="18" charset="0"/>
              </a:rPr>
              <a:t>sẻ</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thống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chủ</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giúp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giảm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tải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tận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dụng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tốt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tài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nguyên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thống</a:t>
            </a:r>
            <a:endParaRPr lang="en-US" sz="2600" dirty="0" smtClean="0">
              <a:latin typeface="Times New Roman" panose="02020603050405020304" pitchFamily="18" charset="0"/>
              <a:cs typeface="Times New Roman" panose="02020603050405020304" pitchFamily="18" charset="0"/>
            </a:endParaRPr>
          </a:p>
          <a:p>
            <a:pPr algn="just"/>
            <a:r>
              <a:rPr lang="en-US" sz="2600" b="1" dirty="0" err="1" smtClean="0">
                <a:latin typeface="Times New Roman" panose="02020603050405020304" pitchFamily="18" charset="0"/>
                <a:cs typeface="Times New Roman" panose="02020603050405020304" pitchFamily="18" charset="0"/>
              </a:rPr>
              <a:t>Hệ</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thống</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xây</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dựng</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liên</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tục</a:t>
            </a:r>
            <a:r>
              <a:rPr lang="en-US" sz="2600" b="1" dirty="0" smtClean="0">
                <a:latin typeface="Times New Roman" panose="02020603050405020304" pitchFamily="18" charset="0"/>
                <a:cs typeface="Times New Roman" panose="02020603050405020304" pitchFamily="18" charset="0"/>
              </a:rPr>
              <a:t> (Continuous Integration) </a:t>
            </a:r>
            <a:r>
              <a:rPr lang="en-US" sz="2600" b="1" dirty="0" err="1" smtClean="0">
                <a:latin typeface="Times New Roman" panose="02020603050405020304" pitchFamily="18" charset="0"/>
                <a:cs typeface="Times New Roman" panose="02020603050405020304" pitchFamily="18" charset="0"/>
              </a:rPr>
              <a:t>và</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triển</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khai</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liên</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tục</a:t>
            </a:r>
            <a:r>
              <a:rPr lang="en-US" sz="2600" b="1" dirty="0" smtClean="0">
                <a:latin typeface="Times New Roman" panose="02020603050405020304" pitchFamily="18" charset="0"/>
                <a:cs typeface="Times New Roman" panose="02020603050405020304" pitchFamily="18" charset="0"/>
              </a:rPr>
              <a:t> (Continuous Deployment): </a:t>
            </a:r>
            <a:r>
              <a:rPr lang="en-US" sz="2600" dirty="0" smtClean="0">
                <a:latin typeface="Times New Roman" panose="02020603050405020304" pitchFamily="18" charset="0"/>
                <a:cs typeface="Times New Roman" panose="02020603050405020304" pitchFamily="18" charset="0"/>
              </a:rPr>
              <a:t>Docker </a:t>
            </a:r>
            <a:r>
              <a:rPr lang="en-US" sz="2600" dirty="0" err="1">
                <a:latin typeface="Times New Roman" panose="02020603050405020304" pitchFamily="18" charset="0"/>
                <a:cs typeface="Times New Roman" panose="02020603050405020304" pitchFamily="18" charset="0"/>
              </a:rPr>
              <a:t>có</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tích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hợp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dễ</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CI/CD, </a:t>
            </a:r>
            <a:r>
              <a:rPr lang="en-US" sz="2600" dirty="0" err="1">
                <a:latin typeface="Times New Roman" panose="02020603050405020304" pitchFamily="18" charset="0"/>
                <a:cs typeface="Times New Roman" panose="02020603050405020304" pitchFamily="18" charset="0"/>
              </a:rPr>
              <a:t>giúp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hóa</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quá</a:t>
            </a:r>
            <a:r>
              <a:rPr lang="en-US" sz="2600" dirty="0" smtClean="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trình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xây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dựng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và</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triển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khai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ứng</a:t>
            </a:r>
            <a:r>
              <a:rPr lang="en-US" sz="2600" dirty="0">
                <a:latin typeface="Times New Roman" panose="02020603050405020304" pitchFamily="18" charset="0"/>
                <a:cs typeface="Times New Roman" panose="02020603050405020304" pitchFamily="18" charset="0"/>
              </a:rPr>
              <a:t> </a:t>
            </a:r>
            <a:r>
              <a:rPr lang="en-US" sz="2600" dirty="0" err="1" smtClean="0">
                <a:latin typeface="Times New Roman" panose="02020603050405020304" pitchFamily="18" charset="0"/>
                <a:cs typeface="Times New Roman" panose="02020603050405020304" pitchFamily="18" charset="0"/>
              </a:rPr>
              <a:t>dụng</a:t>
            </a:r>
            <a:r>
              <a:rPr lang="en-US" sz="2600" dirty="0" smtClean="0">
                <a:latin typeface="Times New Roman" panose="02020603050405020304" pitchFamily="18" charset="0"/>
                <a:cs typeface="Times New Roman" panose="02020603050405020304" pitchFamily="18" charset="0"/>
              </a:rPr>
              <a:t>.</a:t>
            </a:r>
          </a:p>
          <a:p>
            <a:pPr algn="just"/>
            <a:r>
              <a:rPr lang="vi-VN" sz="2600" b="1" dirty="0" smtClean="0">
                <a:latin typeface="+mj-lt"/>
              </a:rPr>
              <a:t>Tính Cô </a:t>
            </a:r>
            <a:r>
              <a:rPr lang="en-US" sz="2600" b="1" dirty="0">
                <a:latin typeface="+mj-lt"/>
              </a:rPr>
              <a:t>L</a:t>
            </a:r>
            <a:r>
              <a:rPr lang="vi-VN" sz="2600" b="1" dirty="0" smtClean="0">
                <a:latin typeface="+mj-lt"/>
              </a:rPr>
              <a:t>ập: </a:t>
            </a:r>
            <a:r>
              <a:rPr lang="vi-VN" sz="2600" dirty="0" smtClean="0">
                <a:latin typeface="+mj-lt"/>
              </a:rPr>
              <a:t>Containers </a:t>
            </a:r>
            <a:r>
              <a:rPr lang="vi-VN" sz="2600" dirty="0">
                <a:latin typeface="+mj-lt"/>
              </a:rPr>
              <a:t>cung cấp một môi trường cô lập, giúp tránh xung đột giữa ứng dụng và hệ thống, đồng thời đảm bảo tính nhất quán khi chuyển đổi giữa môi trường phát triển và triển khai.</a:t>
            </a:r>
            <a:endParaRPr lang="en-US" sz="2600" dirty="0">
              <a:latin typeface="+mj-lt"/>
            </a:endParaRPr>
          </a:p>
        </p:txBody>
      </p:sp>
    </p:spTree>
    <p:extLst>
      <p:ext uri="{BB962C8B-B14F-4D97-AF65-F5344CB8AC3E}">
        <p14:creationId xmlns:p14="http://schemas.microsoft.com/office/powerpoint/2010/main" val="2009006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Nhược</a:t>
            </a:r>
            <a:r>
              <a:rPr lang="en-US" b="1" dirty="0"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điểm</a:t>
            </a:r>
            <a:r>
              <a:rPr lang="en-US" b="1" dirty="0"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b="1" dirty="0" err="1"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của</a:t>
            </a:r>
            <a:r>
              <a:rPr lang="en-US" b="1" dirty="0" smtClean="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rPr>
              <a:t> Docker</a:t>
            </a:r>
            <a:endParaRPr lang="en-US" b="1" dirty="0">
              <a:solidFill>
                <a:schemeClr val="accent1">
                  <a:lumMod val="50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308475"/>
          </a:xfrm>
          <a:solidFill>
            <a:schemeClr val="accent6"/>
          </a:solidFill>
        </p:spPr>
        <p:txBody>
          <a:bodyPr>
            <a:normAutofit lnSpcReduction="10000"/>
          </a:bodyPr>
          <a:lstStyle/>
          <a:p>
            <a:endParaRPr lang="en-US" b="1" dirty="0" smtClean="0">
              <a:latin typeface="+mj-lt"/>
            </a:endParaRPr>
          </a:p>
          <a:p>
            <a:r>
              <a:rPr lang="vi-VN" b="1" dirty="0" smtClean="0">
                <a:latin typeface="+mj-lt"/>
              </a:rPr>
              <a:t>Kích </a:t>
            </a:r>
            <a:r>
              <a:rPr lang="vi-VN" b="1" dirty="0">
                <a:latin typeface="+mj-lt"/>
              </a:rPr>
              <a:t>thước hệ thống:</a:t>
            </a:r>
            <a:r>
              <a:rPr lang="vi-VN" dirty="0">
                <a:latin typeface="+mj-lt"/>
              </a:rPr>
              <a:t> Docker đòi hỏi một lượng tài nguyên khá lớn, đặc biệt là khi có nhiều container chạy trên một hệ thống</a:t>
            </a:r>
            <a:r>
              <a:rPr lang="vi-VN" dirty="0" smtClean="0">
                <a:latin typeface="+mj-lt"/>
              </a:rPr>
              <a:t>.</a:t>
            </a:r>
            <a:endParaRPr lang="en-US" dirty="0" smtClean="0">
              <a:latin typeface="+mj-lt"/>
            </a:endParaRPr>
          </a:p>
          <a:p>
            <a:r>
              <a:rPr lang="vi-VN" b="1" dirty="0">
                <a:latin typeface="+mj-lt"/>
              </a:rPr>
              <a:t>Bảo mật:</a:t>
            </a:r>
            <a:r>
              <a:rPr lang="vi-VN" dirty="0">
                <a:latin typeface="+mj-lt"/>
              </a:rPr>
              <a:t> Mặc dù có nhiều cải tiến, nhưng vẫn có rủi ro bảo mật khi sử dụng Docker, đặc biệt là nếu không được cấu hình đúng</a:t>
            </a:r>
            <a:r>
              <a:rPr lang="vi-VN" dirty="0" smtClean="0">
                <a:latin typeface="+mj-lt"/>
              </a:rPr>
              <a:t>.</a:t>
            </a:r>
            <a:endParaRPr lang="en-US" dirty="0" smtClean="0">
              <a:latin typeface="+mj-lt"/>
            </a:endParaRPr>
          </a:p>
          <a:p>
            <a:r>
              <a:rPr lang="vi-VN" b="1" dirty="0">
                <a:latin typeface="+mj-lt"/>
              </a:rPr>
              <a:t>Phức tạp cho ứng dụng lớn:</a:t>
            </a:r>
            <a:r>
              <a:rPr lang="vi-VN" dirty="0">
                <a:latin typeface="+mj-lt"/>
              </a:rPr>
              <a:t> Đối với các ứng dụng lớn và phức tạp, việc quản lý và triển khai có thể trở nên phức tạp hơn</a:t>
            </a:r>
            <a:r>
              <a:rPr lang="vi-VN" dirty="0" smtClean="0">
                <a:latin typeface="+mj-lt"/>
              </a:rPr>
              <a:t>.</a:t>
            </a:r>
            <a:endParaRPr lang="en-US" dirty="0" smtClean="0">
              <a:latin typeface="+mj-lt"/>
            </a:endParaRPr>
          </a:p>
          <a:p>
            <a:r>
              <a:rPr lang="vi-VN" b="1" dirty="0">
                <a:latin typeface="+mj-lt"/>
              </a:rPr>
              <a:t>Tương thích Kernel:</a:t>
            </a:r>
            <a:r>
              <a:rPr lang="vi-VN" dirty="0">
                <a:latin typeface="+mj-lt"/>
              </a:rPr>
              <a:t> Containers cần chia sẻ kernel với hệ thống chủ, có thể gây ra vấn đề tương thích nếu phiên bản kernel quá cũ hoặc quá mới.</a:t>
            </a:r>
            <a:endParaRPr lang="en-US" dirty="0">
              <a:latin typeface="+mj-lt"/>
            </a:endParaRPr>
          </a:p>
        </p:txBody>
      </p:sp>
    </p:spTree>
    <p:extLst>
      <p:ext uri="{BB962C8B-B14F-4D97-AF65-F5344CB8AC3E}">
        <p14:creationId xmlns:p14="http://schemas.microsoft.com/office/powerpoint/2010/main" val="4107641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50000"/>
                  </a:schemeClr>
                </a:solidFill>
                <a:latin typeface="Times New Roman" panose="02020603050405020304" pitchFamily="18" charset="0"/>
                <a:cs typeface="Times New Roman" panose="02020603050405020304" pitchFamily="18" charset="0"/>
              </a:rPr>
              <a:t>Container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là</a:t>
            </a:r>
            <a:r>
              <a:rPr lang="en-US"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dirty="0" err="1" smtClean="0">
                <a:solidFill>
                  <a:schemeClr val="accent1">
                    <a:lumMod val="50000"/>
                  </a:schemeClr>
                </a:solidFill>
                <a:latin typeface="Times New Roman" panose="02020603050405020304" pitchFamily="18" charset="0"/>
                <a:cs typeface="Times New Roman" panose="02020603050405020304" pitchFamily="18" charset="0"/>
              </a:rPr>
              <a:t>gì</a:t>
            </a:r>
            <a:r>
              <a:rPr lang="en-US"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62075"/>
            <a:ext cx="10515600" cy="5267325"/>
          </a:xfrm>
          <a:solidFill>
            <a:schemeClr val="accent6"/>
          </a:solidFill>
        </p:spPr>
        <p:txBody>
          <a:bodyPr>
            <a:normAutofit fontScale="25000" lnSpcReduction="20000"/>
          </a:bodyPr>
          <a:lstStyle/>
          <a:p>
            <a:pPr algn="just"/>
            <a:endParaRPr lang="en-US" sz="10400" dirty="0" smtClean="0">
              <a:latin typeface="Times New Roman" panose="02020603050405020304" pitchFamily="18" charset="0"/>
              <a:cs typeface="Times New Roman" panose="02020603050405020304" pitchFamily="18" charset="0"/>
            </a:endParaRPr>
          </a:p>
          <a:p>
            <a:pPr algn="just"/>
            <a:r>
              <a:rPr lang="en-US" sz="10400" dirty="0" err="1" smtClean="0">
                <a:latin typeface="Times New Roman" panose="02020603050405020304" pitchFamily="18" charset="0"/>
                <a:cs typeface="Times New Roman" panose="02020603050405020304" pitchFamily="18" charset="0"/>
              </a:rPr>
              <a:t>Các</a:t>
            </a:r>
            <a:r>
              <a:rPr lang="en-US" sz="10400" dirty="0" smtClean="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phần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mềm</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sẽ</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được</a:t>
            </a:r>
            <a:r>
              <a:rPr lang="en-US" sz="10400" dirty="0">
                <a:latin typeface="Times New Roman" panose="02020603050405020304" pitchFamily="18" charset="0"/>
                <a:cs typeface="Times New Roman" panose="02020603050405020304" pitchFamily="18" charset="0"/>
              </a:rPr>
              <a:t> Container Engine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công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cụ</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ảo</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hóa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tinh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gọn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được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cài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đặt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trên</a:t>
            </a:r>
            <a:r>
              <a:rPr lang="en-US" sz="10400" dirty="0">
                <a:latin typeface="Times New Roman" panose="02020603050405020304" pitchFamily="18" charset="0"/>
                <a:cs typeface="Times New Roman" panose="02020603050405020304" pitchFamily="18" charset="0"/>
              </a:rPr>
              <a:t> host OS) </a:t>
            </a:r>
            <a:r>
              <a:rPr lang="en-US" sz="10400" dirty="0" err="1">
                <a:latin typeface="Times New Roman" panose="02020603050405020304" pitchFamily="18" charset="0"/>
                <a:cs typeface="Times New Roman" panose="02020603050405020304" pitchFamily="18" charset="0"/>
              </a:rPr>
              <a:t>cô</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lập</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bằng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đóng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gói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chúng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thành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Container.</a:t>
            </a:r>
          </a:p>
          <a:p>
            <a:pPr algn="just"/>
            <a:r>
              <a:rPr lang="en-US" sz="10400" dirty="0">
                <a:latin typeface="Times New Roman" panose="02020603050405020304" pitchFamily="18" charset="0"/>
                <a:cs typeface="Times New Roman" panose="02020603050405020304" pitchFamily="18" charset="0"/>
              </a:rPr>
              <a:t>Container </a:t>
            </a:r>
            <a:r>
              <a:rPr lang="en-US" sz="10400" dirty="0" err="1">
                <a:latin typeface="Times New Roman" panose="02020603050405020304" pitchFamily="18" charset="0"/>
                <a:cs typeface="Times New Roman" panose="02020603050405020304" pitchFamily="18" charset="0"/>
              </a:rPr>
              <a:t>là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giải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pháp</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để</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chuyển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giao</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phần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mềm</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đáng</a:t>
            </a:r>
            <a:r>
              <a:rPr lang="en-US" sz="10400" dirty="0">
                <a:latin typeface="Times New Roman" panose="02020603050405020304" pitchFamily="18" charset="0"/>
                <a:cs typeface="Times New Roman" panose="02020603050405020304" pitchFamily="18" charset="0"/>
              </a:rPr>
              <a:t> tin </a:t>
            </a:r>
            <a:r>
              <a:rPr lang="en-US" sz="10400" dirty="0" err="1">
                <a:latin typeface="Times New Roman" panose="02020603050405020304" pitchFamily="18" charset="0"/>
                <a:cs typeface="Times New Roman" panose="02020603050405020304" pitchFamily="18" charset="0"/>
              </a:rPr>
              <a:t>cậy</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không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phát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sinh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lỗi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giữa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môi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trường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máy</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tính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khác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nhau</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bằng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cách</a:t>
            </a:r>
            <a:r>
              <a:rPr lang="en-US" sz="10400" dirty="0" smtClean="0">
                <a:latin typeface="Times New Roman" panose="02020603050405020304" pitchFamily="18" charset="0"/>
                <a:cs typeface="Times New Roman" panose="02020603050405020304" pitchFamily="18" charset="0"/>
              </a:rPr>
              <a:t>:</a:t>
            </a:r>
            <a:endParaRPr lang="en-US" sz="10400" dirty="0">
              <a:latin typeface="Times New Roman" panose="02020603050405020304" pitchFamily="18" charset="0"/>
              <a:cs typeface="Times New Roman" panose="02020603050405020304" pitchFamily="18" charset="0"/>
            </a:endParaRPr>
          </a:p>
          <a:p>
            <a:pPr algn="just"/>
            <a:r>
              <a:rPr lang="en-US" sz="10400" dirty="0" err="1" smtClean="0">
                <a:latin typeface="Times New Roman" panose="02020603050405020304" pitchFamily="18" charset="0"/>
                <a:cs typeface="Times New Roman" panose="02020603050405020304" pitchFamily="18" charset="0"/>
              </a:rPr>
              <a:t>Tạo</a:t>
            </a:r>
            <a:r>
              <a:rPr lang="en-US" sz="10400" dirty="0" smtClean="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ra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môi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trường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bị</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cô</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lập</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chứa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mọi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thứ</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phần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mềm</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cần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để</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có</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thể</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chạy</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được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không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bị</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yếu</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tố</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liên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quan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đến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môi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trường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hệ</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thống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làm</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ảnh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hưởng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tới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cũng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như</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không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làm</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ảnh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hưởng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tới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phần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còn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lại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của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hệ</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thống</a:t>
            </a:r>
            <a:r>
              <a:rPr lang="en-US" sz="10400" dirty="0" smtClean="0">
                <a:latin typeface="Times New Roman" panose="02020603050405020304" pitchFamily="18" charset="0"/>
                <a:cs typeface="Times New Roman" panose="02020603050405020304" pitchFamily="18" charset="0"/>
              </a:rPr>
              <a:t>.</a:t>
            </a:r>
            <a:endParaRPr lang="en-US" sz="10400" dirty="0">
              <a:latin typeface="Times New Roman" panose="02020603050405020304" pitchFamily="18" charset="0"/>
              <a:cs typeface="Times New Roman" panose="02020603050405020304" pitchFamily="18" charset="0"/>
            </a:endParaRPr>
          </a:p>
          <a:p>
            <a:pPr algn="just"/>
            <a:r>
              <a:rPr lang="en-US" sz="10400" dirty="0" err="1" smtClean="0">
                <a:latin typeface="Times New Roman" panose="02020603050405020304" pitchFamily="18" charset="0"/>
                <a:cs typeface="Times New Roman" panose="02020603050405020304" pitchFamily="18" charset="0"/>
              </a:rPr>
              <a:t>Các</a:t>
            </a:r>
            <a:r>
              <a:rPr lang="en-US" sz="10400" dirty="0" smtClean="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tiến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trình</a:t>
            </a:r>
            <a:r>
              <a:rPr lang="en-US" sz="10400" dirty="0">
                <a:latin typeface="Times New Roman" panose="02020603050405020304" pitchFamily="18" charset="0"/>
                <a:cs typeface="Times New Roman" panose="02020603050405020304" pitchFamily="18" charset="0"/>
              </a:rPr>
              <a:t> (process) </a:t>
            </a:r>
            <a:r>
              <a:rPr lang="en-US" sz="10400" dirty="0" err="1">
                <a:latin typeface="Times New Roman" panose="02020603050405020304" pitchFamily="18" charset="0"/>
                <a:cs typeface="Times New Roman" panose="02020603050405020304" pitchFamily="18" charset="0"/>
              </a:rPr>
              <a:t>trong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Container </a:t>
            </a:r>
            <a:r>
              <a:rPr lang="en-US" sz="10400" dirty="0" err="1">
                <a:latin typeface="Times New Roman" panose="02020603050405020304" pitchFamily="18" charset="0"/>
                <a:cs typeface="Times New Roman" panose="02020603050405020304" pitchFamily="18" charset="0"/>
              </a:rPr>
              <a:t>bị</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cô</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lập</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với</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tiến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trình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của</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Container </a:t>
            </a:r>
            <a:r>
              <a:rPr lang="en-US" sz="10400" dirty="0" err="1">
                <a:latin typeface="Times New Roman" panose="02020603050405020304" pitchFamily="18" charset="0"/>
                <a:cs typeface="Times New Roman" panose="02020603050405020304" pitchFamily="18" charset="0"/>
              </a:rPr>
              <a:t>khác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trong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cùng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hệ</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thống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tuy</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nhiên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tất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cả</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Container </a:t>
            </a:r>
            <a:r>
              <a:rPr lang="en-US" sz="10400" dirty="0" err="1">
                <a:latin typeface="Times New Roman" panose="02020603050405020304" pitchFamily="18" charset="0"/>
                <a:cs typeface="Times New Roman" panose="02020603050405020304" pitchFamily="18" charset="0"/>
              </a:rPr>
              <a:t>này</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đều</a:t>
            </a:r>
            <a:r>
              <a:rPr lang="en-US" sz="10400" dirty="0">
                <a:latin typeface="Times New Roman" panose="02020603050405020304" pitchFamily="18" charset="0"/>
                <a:cs typeface="Times New Roman" panose="02020603050405020304" pitchFamily="18" charset="0"/>
              </a:rPr>
              <a:t> chia </a:t>
            </a:r>
            <a:r>
              <a:rPr lang="en-US" sz="10400" dirty="0" err="1">
                <a:latin typeface="Times New Roman" panose="02020603050405020304" pitchFamily="18" charset="0"/>
                <a:cs typeface="Times New Roman" panose="02020603050405020304" pitchFamily="18" charset="0"/>
              </a:rPr>
              <a:t>sẻ</a:t>
            </a:r>
            <a:r>
              <a:rPr lang="en-US" sz="10400" dirty="0">
                <a:latin typeface="Times New Roman" panose="02020603050405020304" pitchFamily="18" charset="0"/>
                <a:cs typeface="Times New Roman" panose="02020603050405020304" pitchFamily="18" charset="0"/>
              </a:rPr>
              <a:t> kernel </a:t>
            </a:r>
            <a:r>
              <a:rPr lang="en-US" sz="10400" dirty="0" err="1">
                <a:latin typeface="Times New Roman" panose="02020603050405020304" pitchFamily="18" charset="0"/>
                <a:cs typeface="Times New Roman" panose="02020603050405020304" pitchFamily="18" charset="0"/>
              </a:rPr>
              <a:t>của</a:t>
            </a:r>
            <a:r>
              <a:rPr lang="en-US" sz="10400" dirty="0">
                <a:latin typeface="Times New Roman" panose="02020603050405020304" pitchFamily="18" charset="0"/>
                <a:cs typeface="Times New Roman" panose="02020603050405020304" pitchFamily="18" charset="0"/>
              </a:rPr>
              <a:t> host OS (</a:t>
            </a:r>
            <a:r>
              <a:rPr lang="en-US" sz="10400" dirty="0" err="1">
                <a:latin typeface="Times New Roman" panose="02020603050405020304" pitchFamily="18" charset="0"/>
                <a:cs typeface="Times New Roman" panose="02020603050405020304" pitchFamily="18" charset="0"/>
              </a:rPr>
              <a:t>dùng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chung</a:t>
            </a:r>
            <a:r>
              <a:rPr lang="en-US" sz="10400" dirty="0">
                <a:latin typeface="Times New Roman" panose="02020603050405020304" pitchFamily="18" charset="0"/>
                <a:cs typeface="Times New Roman" panose="02020603050405020304" pitchFamily="18" charset="0"/>
              </a:rPr>
              <a:t> host OS</a:t>
            </a:r>
            <a:r>
              <a:rPr lang="en-US" sz="10400" dirty="0" smtClean="0">
                <a:latin typeface="Times New Roman" panose="02020603050405020304" pitchFamily="18" charset="0"/>
                <a:cs typeface="Times New Roman" panose="02020603050405020304" pitchFamily="18" charset="0"/>
              </a:rPr>
              <a:t>).</a:t>
            </a:r>
            <a:r>
              <a:rPr lang="en-US" sz="10400" dirty="0">
                <a:latin typeface="Times New Roman" panose="02020603050405020304" pitchFamily="18" charset="0"/>
                <a:cs typeface="Times New Roman" panose="02020603050405020304" pitchFamily="18" charset="0"/>
              </a:rPr>
              <a:t> </a:t>
            </a:r>
          </a:p>
          <a:p>
            <a:pPr algn="just"/>
            <a:r>
              <a:rPr lang="en-US" sz="10400" dirty="0" smtClean="0">
                <a:latin typeface="Times New Roman" panose="02020603050405020304" pitchFamily="18" charset="0"/>
                <a:cs typeface="Times New Roman" panose="02020603050405020304" pitchFamily="18" charset="0"/>
              </a:rPr>
              <a:t>Container </a:t>
            </a:r>
            <a:r>
              <a:rPr lang="en-US" sz="10400" dirty="0" err="1">
                <a:latin typeface="Times New Roman" panose="02020603050405020304" pitchFamily="18" charset="0"/>
                <a:cs typeface="Times New Roman" panose="02020603050405020304" pitchFamily="18" charset="0"/>
              </a:rPr>
              <a:t>là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nền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tảng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mở</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dành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cho</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lập</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trình</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viên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quản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trị</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hệ</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thống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dùng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để</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xây</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dựng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vận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chuyển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và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chạy</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các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ứng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dụng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dễ</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dàng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hơn</a:t>
            </a:r>
            <a:r>
              <a:rPr lang="en-US" sz="10400" dirty="0">
                <a:latin typeface="Times New Roman" panose="02020603050405020304" pitchFamily="18" charset="0"/>
                <a:cs typeface="Times New Roman" panose="02020603050405020304" pitchFamily="18" charset="0"/>
              </a:rPr>
              <a:t>.(VD: </a:t>
            </a:r>
            <a:r>
              <a:rPr lang="en-US" sz="10400" dirty="0" err="1">
                <a:latin typeface="Times New Roman" panose="02020603050405020304" pitchFamily="18" charset="0"/>
                <a:cs typeface="Times New Roman" panose="02020603050405020304" pitchFamily="18" charset="0"/>
              </a:rPr>
              <a:t>Bạn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sẽ</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có</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thể</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chạy</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được</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một</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ứng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dụng</a:t>
            </a:r>
            <a:r>
              <a:rPr lang="en-US" sz="10400" dirty="0">
                <a:latin typeface="Times New Roman" panose="02020603050405020304" pitchFamily="18" charset="0"/>
                <a:cs typeface="Times New Roman" panose="02020603050405020304" pitchFamily="18" charset="0"/>
              </a:rPr>
              <a:t> Java </a:t>
            </a:r>
            <a:r>
              <a:rPr lang="en-US" sz="10400" dirty="0" err="1">
                <a:latin typeface="Times New Roman" panose="02020603050405020304" pitchFamily="18" charset="0"/>
                <a:cs typeface="Times New Roman" panose="02020603050405020304" pitchFamily="18" charset="0"/>
              </a:rPr>
              <a:t>mà</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không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cần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cài</a:t>
            </a:r>
            <a:r>
              <a:rPr lang="en-US" sz="10400" dirty="0">
                <a:latin typeface="Times New Roman" panose="02020603050405020304" pitchFamily="18" charset="0"/>
                <a:cs typeface="Times New Roman" panose="02020603050405020304" pitchFamily="18" charset="0"/>
              </a:rPr>
              <a:t> JDK </a:t>
            </a:r>
            <a:r>
              <a:rPr lang="en-US" sz="10400" dirty="0" err="1">
                <a:latin typeface="Times New Roman" panose="02020603050405020304" pitchFamily="18" charset="0"/>
                <a:cs typeface="Times New Roman" panose="02020603050405020304" pitchFamily="18" charset="0"/>
              </a:rPr>
              <a:t>vào</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máy</a:t>
            </a:r>
            <a:r>
              <a:rPr lang="en-US" sz="10400" dirty="0">
                <a:latin typeface="Times New Roman" panose="02020603050405020304" pitchFamily="18" charset="0"/>
                <a:cs typeface="Times New Roman" panose="02020603050405020304" pitchFamily="18" charset="0"/>
              </a:rPr>
              <a:t> local </a:t>
            </a:r>
            <a:r>
              <a:rPr lang="en-US" sz="10400" dirty="0" err="1">
                <a:latin typeface="Times New Roman" panose="02020603050405020304" pitchFamily="18" charset="0"/>
                <a:cs typeface="Times New Roman" panose="02020603050405020304" pitchFamily="18" charset="0"/>
              </a:rPr>
              <a:t>bạn</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đang</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sử</a:t>
            </a:r>
            <a:r>
              <a:rPr lang="en-US" sz="10400" dirty="0">
                <a:latin typeface="Times New Roman" panose="02020603050405020304" pitchFamily="18" charset="0"/>
                <a:cs typeface="Times New Roman" panose="02020603050405020304" pitchFamily="18" charset="0"/>
              </a:rPr>
              <a:t> </a:t>
            </a:r>
            <a:r>
              <a:rPr lang="en-US" sz="10400" dirty="0" err="1">
                <a:latin typeface="Times New Roman" panose="02020603050405020304" pitchFamily="18" charset="0"/>
                <a:cs typeface="Times New Roman" panose="02020603050405020304" pitchFamily="18" charset="0"/>
              </a:rPr>
              <a:t>dụng</a:t>
            </a:r>
            <a:r>
              <a:rPr lang="en-US" sz="104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54924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2582</Words>
  <Application>Microsoft Office PowerPoint</Application>
  <PresentationFormat>Widescreen</PresentationFormat>
  <Paragraphs>205</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Tahoma</vt:lpstr>
      <vt:lpstr>Times New Roman</vt:lpstr>
      <vt:lpstr>Office Theme</vt:lpstr>
      <vt:lpstr>BÁO CÁO ĐỒ ÁN CƠ SỞ NGÀNH</vt:lpstr>
      <vt:lpstr>BÁO CÁO GỒM CÓ 4 CHƯƠNG</vt:lpstr>
      <vt:lpstr>Chương 1: Giới thiệu về Docker và Container</vt:lpstr>
      <vt:lpstr>Docker là gì? </vt:lpstr>
      <vt:lpstr>Các thành phần chính của Docker</vt:lpstr>
      <vt:lpstr>Các thành phần chính của Docker</vt:lpstr>
      <vt:lpstr>Ưu điểm của Docker</vt:lpstr>
      <vt:lpstr>Nhược điểm của Docker</vt:lpstr>
      <vt:lpstr>Container là gì?</vt:lpstr>
      <vt:lpstr>Ưu điểm của Container</vt:lpstr>
      <vt:lpstr>Nhược điểm của Container</vt:lpstr>
      <vt:lpstr>Chương 2: Cài đặt công cụ thực hiện</vt:lpstr>
      <vt:lpstr>Cài đặt Docker</vt:lpstr>
      <vt:lpstr>Cài đặt Docker</vt:lpstr>
      <vt:lpstr>Hình ảnh quá trình thực hiện</vt:lpstr>
      <vt:lpstr>Hình ảnh quá trình thực hiện</vt:lpstr>
      <vt:lpstr>Hình ảnh quá trình thực hiện</vt:lpstr>
      <vt:lpstr>Hình ảnh quá trình thực hiện</vt:lpstr>
      <vt:lpstr>Hình ảnh quá trình thực hiện</vt:lpstr>
      <vt:lpstr>Cài đặt Docker Compose</vt:lpstr>
      <vt:lpstr>Hình ảnh quá trình thực hiện</vt:lpstr>
      <vt:lpstr>Hình ảnh quá trình thực hiện</vt:lpstr>
      <vt:lpstr>Hình ảnh quá trình thực hiện</vt:lpstr>
      <vt:lpstr>Chương 3: Demo hiện thực hóa nghiên cứu</vt:lpstr>
      <vt:lpstr>Tạo một image và push lên hub.docker.com</vt:lpstr>
      <vt:lpstr>Hình ảnh quá trình thực hiện bước 1</vt:lpstr>
      <vt:lpstr>Tạo một image và push lên hub.docker.com</vt:lpstr>
      <vt:lpstr>Hình ảnh quá trình thực hiện bước 2:</vt:lpstr>
      <vt:lpstr>Tạo một image và push lên hub.docker.com</vt:lpstr>
      <vt:lpstr>Hình ảnh quá trình thực hiện bước 2</vt:lpstr>
      <vt:lpstr>Tạo một image và push lên hub.docker.com</vt:lpstr>
      <vt:lpstr>Hình ảnh quá trình thực hiện bước 3</vt:lpstr>
      <vt:lpstr>Image được push lên hub.docker.com</vt:lpstr>
      <vt:lpstr>Chạy một image trên Docker</vt:lpstr>
      <vt:lpstr>PowerPoint Presentation</vt:lpstr>
      <vt:lpstr>Chạy một image trên Docker</vt:lpstr>
      <vt:lpstr>Hình ảnh khi thực hiện cài đặt Wordpress</vt:lpstr>
      <vt:lpstr>Chạy một image trên Docker</vt:lpstr>
      <vt:lpstr>Màn hình khởi động Wordpress</vt:lpstr>
      <vt:lpstr>Màn thông tin trang chuẩn bị tạo</vt:lpstr>
      <vt:lpstr>Chương 4: Kết luận và hướng phát triển</vt:lpstr>
      <vt:lpstr>Các kết quả đạt được của đồ án: </vt:lpstr>
      <vt:lpstr>Hạn chế của đồ án: </vt:lpstr>
      <vt:lpstr>  Hướng phát triển trong tương lai: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CƠ SỞ NGÀNH</dc:title>
  <dc:creator>Admin</dc:creator>
  <cp:lastModifiedBy>Admin</cp:lastModifiedBy>
  <cp:revision>17</cp:revision>
  <dcterms:created xsi:type="dcterms:W3CDTF">2024-01-15T12:05:39Z</dcterms:created>
  <dcterms:modified xsi:type="dcterms:W3CDTF">2024-01-15T14:17:47Z</dcterms:modified>
</cp:coreProperties>
</file>