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71" r:id="rId3"/>
    <p:sldId id="343" r:id="rId4"/>
    <p:sldId id="344" r:id="rId5"/>
    <p:sldId id="345" r:id="rId6"/>
    <p:sldId id="372" r:id="rId7"/>
    <p:sldId id="373" r:id="rId8"/>
    <p:sldId id="374" r:id="rId9"/>
    <p:sldId id="346"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48" r:id="rId32"/>
    <p:sldId id="396" r:id="rId33"/>
    <p:sldId id="397" r:id="rId34"/>
    <p:sldId id="398" r:id="rId35"/>
    <p:sldId id="399" r:id="rId36"/>
    <p:sldId id="400" r:id="rId37"/>
    <p:sldId id="401" r:id="rId38"/>
    <p:sldId id="363" r:id="rId39"/>
    <p:sldId id="364" r:id="rId4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7F6F4"/>
    <a:srgbClr val="5596F5"/>
    <a:srgbClr val="BCFEFE"/>
    <a:srgbClr val="5D2ADE"/>
    <a:srgbClr val="001044"/>
    <a:srgbClr val="5D7B6F"/>
    <a:srgbClr val="FBA2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snapToGrid="0">
      <p:cViewPr varScale="1">
        <p:scale>
          <a:sx n="78" d="100"/>
          <a:sy n="78" d="100"/>
        </p:scale>
        <p:origin x="8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9A7774-79DD-4626-95B8-4A0BD824FD26}" type="datetimeFigureOut">
              <a:rPr lang="vi-VN" smtClean="0"/>
              <a:t>13/01/2025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D23D9-1DDC-46B5-B0BB-C66593C1115D}" type="slidenum">
              <a:rPr lang="vi-VN" smtClean="0"/>
              <a:t>‹#›</a:t>
            </a:fld>
            <a:endParaRPr lang="vi-VN"/>
          </a:p>
        </p:txBody>
      </p:sp>
    </p:spTree>
    <p:extLst>
      <p:ext uri="{BB962C8B-B14F-4D97-AF65-F5344CB8AC3E}">
        <p14:creationId xmlns:p14="http://schemas.microsoft.com/office/powerpoint/2010/main" val="2061431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192D0-77C5-830E-F056-62C2828909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A77D7-CFD8-69B4-FD36-D54AA9EEA5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55DC7-7A59-22DD-8158-69B65C1CA74C}"/>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71AF9E46-1FEC-B2DB-DECD-73BDA73D9EFA}"/>
              </a:ext>
            </a:extLst>
          </p:cNvPr>
          <p:cNvSpPr>
            <a:spLocks noGrp="1"/>
          </p:cNvSpPr>
          <p:nvPr>
            <p:ph type="sldNum" sz="quarter" idx="5"/>
          </p:nvPr>
        </p:nvSpPr>
        <p:spPr/>
        <p:txBody>
          <a:bodyPr/>
          <a:lstStyle/>
          <a:p>
            <a:fld id="{D4CD23D9-1DDC-46B5-B0BB-C66593C1115D}" type="slidenum">
              <a:rPr lang="vi-VN" smtClean="0"/>
              <a:t>2</a:t>
            </a:fld>
            <a:endParaRPr lang="vi-VN"/>
          </a:p>
        </p:txBody>
      </p:sp>
    </p:spTree>
    <p:extLst>
      <p:ext uri="{BB962C8B-B14F-4D97-AF65-F5344CB8AC3E}">
        <p14:creationId xmlns:p14="http://schemas.microsoft.com/office/powerpoint/2010/main" val="4169279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DD696-4982-B151-BB7D-6B633CADF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D990B-2FE4-0FFA-2FFE-5A76CFA1C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0147B-4094-0BFD-17BB-3D03DA9F08C8}"/>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5B12CB7F-29C0-EEBF-E100-AC3E8931222A}"/>
              </a:ext>
            </a:extLst>
          </p:cNvPr>
          <p:cNvSpPr>
            <a:spLocks noGrp="1"/>
          </p:cNvSpPr>
          <p:nvPr>
            <p:ph type="sldNum" sz="quarter" idx="5"/>
          </p:nvPr>
        </p:nvSpPr>
        <p:spPr/>
        <p:txBody>
          <a:bodyPr/>
          <a:lstStyle/>
          <a:p>
            <a:fld id="{D4CD23D9-1DDC-46B5-B0BB-C66593C1115D}" type="slidenum">
              <a:rPr lang="vi-VN" smtClean="0"/>
              <a:t>16</a:t>
            </a:fld>
            <a:endParaRPr lang="vi-VN"/>
          </a:p>
        </p:txBody>
      </p:sp>
    </p:spTree>
    <p:extLst>
      <p:ext uri="{BB962C8B-B14F-4D97-AF65-F5344CB8AC3E}">
        <p14:creationId xmlns:p14="http://schemas.microsoft.com/office/powerpoint/2010/main" val="387355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F7E64-3886-9761-B3C0-113D09BB52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0C84A0-D4B5-5983-476B-4164EE25C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C13052-A131-3570-D0C6-AE0B65F2EC4D}"/>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25D85A95-E4DB-38E2-106B-2657CEAF54C3}"/>
              </a:ext>
            </a:extLst>
          </p:cNvPr>
          <p:cNvSpPr>
            <a:spLocks noGrp="1"/>
          </p:cNvSpPr>
          <p:nvPr>
            <p:ph type="sldNum" sz="quarter" idx="5"/>
          </p:nvPr>
        </p:nvSpPr>
        <p:spPr/>
        <p:txBody>
          <a:bodyPr/>
          <a:lstStyle/>
          <a:p>
            <a:fld id="{D4CD23D9-1DDC-46B5-B0BB-C66593C1115D}" type="slidenum">
              <a:rPr lang="vi-VN" smtClean="0"/>
              <a:t>17</a:t>
            </a:fld>
            <a:endParaRPr lang="vi-VN"/>
          </a:p>
        </p:txBody>
      </p:sp>
    </p:spTree>
    <p:extLst>
      <p:ext uri="{BB962C8B-B14F-4D97-AF65-F5344CB8AC3E}">
        <p14:creationId xmlns:p14="http://schemas.microsoft.com/office/powerpoint/2010/main" val="254265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75419-85CD-D5A2-2688-7C5BC234E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D802F-1D0F-8142-EEF8-D2125E4698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0985A-9057-4183-BB20-31F8560FC791}"/>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C760FB9B-D617-1599-11A0-A532216616DB}"/>
              </a:ext>
            </a:extLst>
          </p:cNvPr>
          <p:cNvSpPr>
            <a:spLocks noGrp="1"/>
          </p:cNvSpPr>
          <p:nvPr>
            <p:ph type="sldNum" sz="quarter" idx="5"/>
          </p:nvPr>
        </p:nvSpPr>
        <p:spPr/>
        <p:txBody>
          <a:bodyPr/>
          <a:lstStyle/>
          <a:p>
            <a:fld id="{D4CD23D9-1DDC-46B5-B0BB-C66593C1115D}" type="slidenum">
              <a:rPr lang="vi-VN" smtClean="0"/>
              <a:t>18</a:t>
            </a:fld>
            <a:endParaRPr lang="vi-VN"/>
          </a:p>
        </p:txBody>
      </p:sp>
    </p:spTree>
    <p:extLst>
      <p:ext uri="{BB962C8B-B14F-4D97-AF65-F5344CB8AC3E}">
        <p14:creationId xmlns:p14="http://schemas.microsoft.com/office/powerpoint/2010/main" val="641930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3973F-FA27-C55E-CA6D-5CFF6B9DFA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6F562-44F7-B716-4728-26671A76A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5E4B83-A9AF-1506-4AD4-6C502C8127EB}"/>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43938F47-F626-3DD5-E1A8-0D64ED6C139E}"/>
              </a:ext>
            </a:extLst>
          </p:cNvPr>
          <p:cNvSpPr>
            <a:spLocks noGrp="1"/>
          </p:cNvSpPr>
          <p:nvPr>
            <p:ph type="sldNum" sz="quarter" idx="5"/>
          </p:nvPr>
        </p:nvSpPr>
        <p:spPr/>
        <p:txBody>
          <a:bodyPr/>
          <a:lstStyle/>
          <a:p>
            <a:fld id="{D4CD23D9-1DDC-46B5-B0BB-C66593C1115D}" type="slidenum">
              <a:rPr lang="vi-VN" smtClean="0"/>
              <a:t>19</a:t>
            </a:fld>
            <a:endParaRPr lang="vi-VN"/>
          </a:p>
        </p:txBody>
      </p:sp>
    </p:spTree>
    <p:extLst>
      <p:ext uri="{BB962C8B-B14F-4D97-AF65-F5344CB8AC3E}">
        <p14:creationId xmlns:p14="http://schemas.microsoft.com/office/powerpoint/2010/main" val="2636008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D4CD23D9-1DDC-46B5-B0BB-C66593C1115D}" type="slidenum">
              <a:rPr lang="vi-VN" smtClean="0"/>
              <a:t>3</a:t>
            </a:fld>
            <a:endParaRPr lang="vi-VN"/>
          </a:p>
        </p:txBody>
      </p:sp>
    </p:spTree>
    <p:extLst>
      <p:ext uri="{BB962C8B-B14F-4D97-AF65-F5344CB8AC3E}">
        <p14:creationId xmlns:p14="http://schemas.microsoft.com/office/powerpoint/2010/main" val="64543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D4CD23D9-1DDC-46B5-B0BB-C66593C1115D}" type="slidenum">
              <a:rPr lang="vi-VN" smtClean="0"/>
              <a:t>9</a:t>
            </a:fld>
            <a:endParaRPr lang="vi-VN"/>
          </a:p>
        </p:txBody>
      </p:sp>
    </p:spTree>
    <p:extLst>
      <p:ext uri="{BB962C8B-B14F-4D97-AF65-F5344CB8AC3E}">
        <p14:creationId xmlns:p14="http://schemas.microsoft.com/office/powerpoint/2010/main" val="1657452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A237C-952F-462C-41BF-B85CB5F0F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82932-63A3-8137-6BE9-6085CA5F77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DF5E69-004C-B2C7-6C0A-36AD313B7BC4}"/>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95DD9A87-D796-6B96-9E39-8469D26F66B2}"/>
              </a:ext>
            </a:extLst>
          </p:cNvPr>
          <p:cNvSpPr>
            <a:spLocks noGrp="1"/>
          </p:cNvSpPr>
          <p:nvPr>
            <p:ph type="sldNum" sz="quarter" idx="5"/>
          </p:nvPr>
        </p:nvSpPr>
        <p:spPr/>
        <p:txBody>
          <a:bodyPr/>
          <a:lstStyle/>
          <a:p>
            <a:fld id="{D4CD23D9-1DDC-46B5-B0BB-C66593C1115D}" type="slidenum">
              <a:rPr lang="vi-VN" smtClean="0"/>
              <a:t>10</a:t>
            </a:fld>
            <a:endParaRPr lang="vi-VN"/>
          </a:p>
        </p:txBody>
      </p:sp>
    </p:spTree>
    <p:extLst>
      <p:ext uri="{BB962C8B-B14F-4D97-AF65-F5344CB8AC3E}">
        <p14:creationId xmlns:p14="http://schemas.microsoft.com/office/powerpoint/2010/main" val="2733472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63CDD-B93E-16F1-BF1F-1814535650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4F63D-4AF9-9368-FD9D-748DC3B2F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8BA2C-95D1-CB2C-2A9A-8664E78379B9}"/>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8F85483B-80FC-D27E-BE41-A6B160200094}"/>
              </a:ext>
            </a:extLst>
          </p:cNvPr>
          <p:cNvSpPr>
            <a:spLocks noGrp="1"/>
          </p:cNvSpPr>
          <p:nvPr>
            <p:ph type="sldNum" sz="quarter" idx="5"/>
          </p:nvPr>
        </p:nvSpPr>
        <p:spPr/>
        <p:txBody>
          <a:bodyPr/>
          <a:lstStyle/>
          <a:p>
            <a:fld id="{D4CD23D9-1DDC-46B5-B0BB-C66593C1115D}" type="slidenum">
              <a:rPr lang="vi-VN" smtClean="0"/>
              <a:t>11</a:t>
            </a:fld>
            <a:endParaRPr lang="vi-VN"/>
          </a:p>
        </p:txBody>
      </p:sp>
    </p:spTree>
    <p:extLst>
      <p:ext uri="{BB962C8B-B14F-4D97-AF65-F5344CB8AC3E}">
        <p14:creationId xmlns:p14="http://schemas.microsoft.com/office/powerpoint/2010/main" val="2814791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0E404-ADE8-B914-53B6-ECEE5CCAD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7468F-FB74-DEF0-EE89-53E9D0A35F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1484DA-7FBF-D13E-797C-0FA2500EB647}"/>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FAE629A2-6E58-ECC5-EAB3-96C6D46EFC6F}"/>
              </a:ext>
            </a:extLst>
          </p:cNvPr>
          <p:cNvSpPr>
            <a:spLocks noGrp="1"/>
          </p:cNvSpPr>
          <p:nvPr>
            <p:ph type="sldNum" sz="quarter" idx="5"/>
          </p:nvPr>
        </p:nvSpPr>
        <p:spPr/>
        <p:txBody>
          <a:bodyPr/>
          <a:lstStyle/>
          <a:p>
            <a:fld id="{D4CD23D9-1DDC-46B5-B0BB-C66593C1115D}" type="slidenum">
              <a:rPr lang="vi-VN" smtClean="0"/>
              <a:t>12</a:t>
            </a:fld>
            <a:endParaRPr lang="vi-VN"/>
          </a:p>
        </p:txBody>
      </p:sp>
    </p:spTree>
    <p:extLst>
      <p:ext uri="{BB962C8B-B14F-4D97-AF65-F5344CB8AC3E}">
        <p14:creationId xmlns:p14="http://schemas.microsoft.com/office/powerpoint/2010/main" val="956738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2FC2-A22A-1462-D35B-31857DA60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4B6FC-3222-46CE-7BA0-F45062FF7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92E88E-EFD7-3793-42D7-3C304D527CC6}"/>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D593D063-B186-23F0-FA72-5B6BF3C0EFC7}"/>
              </a:ext>
            </a:extLst>
          </p:cNvPr>
          <p:cNvSpPr>
            <a:spLocks noGrp="1"/>
          </p:cNvSpPr>
          <p:nvPr>
            <p:ph type="sldNum" sz="quarter" idx="5"/>
          </p:nvPr>
        </p:nvSpPr>
        <p:spPr/>
        <p:txBody>
          <a:bodyPr/>
          <a:lstStyle/>
          <a:p>
            <a:fld id="{D4CD23D9-1DDC-46B5-B0BB-C66593C1115D}" type="slidenum">
              <a:rPr lang="vi-VN" smtClean="0"/>
              <a:t>13</a:t>
            </a:fld>
            <a:endParaRPr lang="vi-VN"/>
          </a:p>
        </p:txBody>
      </p:sp>
    </p:spTree>
    <p:extLst>
      <p:ext uri="{BB962C8B-B14F-4D97-AF65-F5344CB8AC3E}">
        <p14:creationId xmlns:p14="http://schemas.microsoft.com/office/powerpoint/2010/main" val="342141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3F6BB-DE9A-88F9-94FF-A8BA8ADBA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EEC0DF-EB57-FC33-5556-233158C461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159959-A610-37AB-D0E0-715D2EAF2C2C}"/>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DEDA4161-89EC-CEB8-7081-2F6E98166191}"/>
              </a:ext>
            </a:extLst>
          </p:cNvPr>
          <p:cNvSpPr>
            <a:spLocks noGrp="1"/>
          </p:cNvSpPr>
          <p:nvPr>
            <p:ph type="sldNum" sz="quarter" idx="5"/>
          </p:nvPr>
        </p:nvSpPr>
        <p:spPr/>
        <p:txBody>
          <a:bodyPr/>
          <a:lstStyle/>
          <a:p>
            <a:fld id="{D4CD23D9-1DDC-46B5-B0BB-C66593C1115D}" type="slidenum">
              <a:rPr lang="vi-VN" smtClean="0"/>
              <a:t>14</a:t>
            </a:fld>
            <a:endParaRPr lang="vi-VN"/>
          </a:p>
        </p:txBody>
      </p:sp>
    </p:spTree>
    <p:extLst>
      <p:ext uri="{BB962C8B-B14F-4D97-AF65-F5344CB8AC3E}">
        <p14:creationId xmlns:p14="http://schemas.microsoft.com/office/powerpoint/2010/main" val="2279062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8DD72-B3B0-C8EA-BF0B-CBA76804D4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092D4-59B1-CA6D-42CA-6CB63A4D65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4D7B4-76C2-4B4F-E733-3050ECD1D32F}"/>
              </a:ext>
            </a:extLst>
          </p:cNvPr>
          <p:cNvSpPr>
            <a:spLocks noGrp="1"/>
          </p:cNvSpPr>
          <p:nvPr>
            <p:ph type="body" idx="1"/>
          </p:nvPr>
        </p:nvSpPr>
        <p:spPr/>
        <p:txBody>
          <a:bodyPr/>
          <a:lstStyle/>
          <a:p>
            <a:endParaRPr lang="vi-VN" dirty="0"/>
          </a:p>
        </p:txBody>
      </p:sp>
      <p:sp>
        <p:nvSpPr>
          <p:cNvPr id="4" name="Slide Number Placeholder 3">
            <a:extLst>
              <a:ext uri="{FF2B5EF4-FFF2-40B4-BE49-F238E27FC236}">
                <a16:creationId xmlns:a16="http://schemas.microsoft.com/office/drawing/2014/main" id="{148496FD-C697-B3AC-9ADE-094536054A9E}"/>
              </a:ext>
            </a:extLst>
          </p:cNvPr>
          <p:cNvSpPr>
            <a:spLocks noGrp="1"/>
          </p:cNvSpPr>
          <p:nvPr>
            <p:ph type="sldNum" sz="quarter" idx="5"/>
          </p:nvPr>
        </p:nvSpPr>
        <p:spPr/>
        <p:txBody>
          <a:bodyPr/>
          <a:lstStyle/>
          <a:p>
            <a:fld id="{D4CD23D9-1DDC-46B5-B0BB-C66593C1115D}" type="slidenum">
              <a:rPr lang="vi-VN" smtClean="0"/>
              <a:t>15</a:t>
            </a:fld>
            <a:endParaRPr lang="vi-VN"/>
          </a:p>
        </p:txBody>
      </p:sp>
    </p:spTree>
    <p:extLst>
      <p:ext uri="{BB962C8B-B14F-4D97-AF65-F5344CB8AC3E}">
        <p14:creationId xmlns:p14="http://schemas.microsoft.com/office/powerpoint/2010/main" val="1373204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BFC1-0210-C895-7B3D-E5E91C1C0F9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vi-VN"/>
          </a:p>
        </p:txBody>
      </p:sp>
      <p:sp>
        <p:nvSpPr>
          <p:cNvPr id="3" name="Subtitle 2">
            <a:extLst>
              <a:ext uri="{FF2B5EF4-FFF2-40B4-BE49-F238E27FC236}">
                <a16:creationId xmlns:a16="http://schemas.microsoft.com/office/drawing/2014/main" id="{CDB59BD5-E608-A305-A43F-2FB928AE4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vi-VN"/>
          </a:p>
        </p:txBody>
      </p:sp>
      <p:sp>
        <p:nvSpPr>
          <p:cNvPr id="4" name="Date Placeholder 3">
            <a:extLst>
              <a:ext uri="{FF2B5EF4-FFF2-40B4-BE49-F238E27FC236}">
                <a16:creationId xmlns:a16="http://schemas.microsoft.com/office/drawing/2014/main" id="{78DAC888-2981-7A3F-FFD6-03E158802406}"/>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577218C5-741C-1623-9A31-0D99283B439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DA332BA9-B228-865A-02ED-CD83B31F90AA}"/>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3961144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08BD-D22D-6916-77D9-471CCAB28B3D}"/>
              </a:ext>
            </a:extLst>
          </p:cNvPr>
          <p:cNvSpPr>
            <a:spLocks noGrp="1"/>
          </p:cNvSpPr>
          <p:nvPr>
            <p:ph type="title"/>
          </p:nvPr>
        </p:nvSpPr>
        <p:spPr/>
        <p:txBody>
          <a:bodyPr/>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6792F951-814B-E4B7-F792-C34E8235DA1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3403EDB6-1A5E-AF4A-A073-304263F1B2E1}"/>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33192B78-0B08-3A4F-4B34-0B1D99A2A35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A465888-D5E6-625F-6EFA-CE1129B5FF95}"/>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3142886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968B2D-4A29-8880-18F4-878383EEE1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vi-VN"/>
          </a:p>
        </p:txBody>
      </p:sp>
      <p:sp>
        <p:nvSpPr>
          <p:cNvPr id="3" name="Vertical Text Placeholder 2">
            <a:extLst>
              <a:ext uri="{FF2B5EF4-FFF2-40B4-BE49-F238E27FC236}">
                <a16:creationId xmlns:a16="http://schemas.microsoft.com/office/drawing/2014/main" id="{035FD7EF-9B59-3D2A-7477-2F4F3CA2D5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142C5BE4-BACB-FB71-9F3D-AEE70BE5160C}"/>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A5BF33AE-C1AD-1E79-9B4C-9231524A2CF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99CEB3F-D0AE-D4E4-46CC-0441295EA78B}"/>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4017321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80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1F77-84D3-E752-C311-9FC1EFFAC699}"/>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7728D25A-6239-B492-E2D1-594476762A5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BD927232-E72C-4EC1-0926-126A0D6E690B}"/>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6F9A5C23-5BBD-7BBC-1E2E-719247A0E6A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FB5EDE8-3812-6768-5F65-822DCB89FBBA}"/>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265461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AB41-726E-6550-6732-AF31B005DE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vi-VN"/>
          </a:p>
        </p:txBody>
      </p:sp>
      <p:sp>
        <p:nvSpPr>
          <p:cNvPr id="3" name="Text Placeholder 2">
            <a:extLst>
              <a:ext uri="{FF2B5EF4-FFF2-40B4-BE49-F238E27FC236}">
                <a16:creationId xmlns:a16="http://schemas.microsoft.com/office/drawing/2014/main" id="{104C2C88-C5CC-4C8B-D9EB-89B8E2DDB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69C9928-2EDD-97B2-6F46-744C29B510F3}"/>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A47715BB-D3A9-2A2F-BF6D-DB291F75F77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B814F99-8C04-C17E-F2EF-31C9FEE0EF1F}"/>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293378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DEEB-BCA3-F17E-A6A5-E11EF12B7218}"/>
              </a:ext>
            </a:extLst>
          </p:cNvPr>
          <p:cNvSpPr>
            <a:spLocks noGrp="1"/>
          </p:cNvSpPr>
          <p:nvPr>
            <p:ph type="title"/>
          </p:nvPr>
        </p:nvSpPr>
        <p:spPr/>
        <p:txBody>
          <a:bodyPr/>
          <a:lstStyle/>
          <a:p>
            <a:r>
              <a:rPr lang="en-GB"/>
              <a:t>Click to edit Master title style</a:t>
            </a:r>
            <a:endParaRPr lang="vi-VN"/>
          </a:p>
        </p:txBody>
      </p:sp>
      <p:sp>
        <p:nvSpPr>
          <p:cNvPr id="3" name="Content Placeholder 2">
            <a:extLst>
              <a:ext uri="{FF2B5EF4-FFF2-40B4-BE49-F238E27FC236}">
                <a16:creationId xmlns:a16="http://schemas.microsoft.com/office/drawing/2014/main" id="{5E55F20E-C9C6-02C8-AD45-9AC2548F58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Content Placeholder 3">
            <a:extLst>
              <a:ext uri="{FF2B5EF4-FFF2-40B4-BE49-F238E27FC236}">
                <a16:creationId xmlns:a16="http://schemas.microsoft.com/office/drawing/2014/main" id="{149412DE-48FA-B1A5-6474-3AA7492DA7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Date Placeholder 4">
            <a:extLst>
              <a:ext uri="{FF2B5EF4-FFF2-40B4-BE49-F238E27FC236}">
                <a16:creationId xmlns:a16="http://schemas.microsoft.com/office/drawing/2014/main" id="{8668B594-016E-3DCB-EBBF-A88BF221313B}"/>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6" name="Footer Placeholder 5">
            <a:extLst>
              <a:ext uri="{FF2B5EF4-FFF2-40B4-BE49-F238E27FC236}">
                <a16:creationId xmlns:a16="http://schemas.microsoft.com/office/drawing/2014/main" id="{31BCA61E-E293-02F5-6743-1C8ECD105ED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54830FEA-018F-E1D8-E431-FBD7B552C8DA}"/>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468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9B82-192A-FD3B-ADFF-FCC366CEBF3F}"/>
              </a:ext>
            </a:extLst>
          </p:cNvPr>
          <p:cNvSpPr>
            <a:spLocks noGrp="1"/>
          </p:cNvSpPr>
          <p:nvPr>
            <p:ph type="title"/>
          </p:nvPr>
        </p:nvSpPr>
        <p:spPr>
          <a:xfrm>
            <a:off x="839788" y="365125"/>
            <a:ext cx="10515600" cy="1325563"/>
          </a:xfrm>
        </p:spPr>
        <p:txBody>
          <a:bodyPr/>
          <a:lstStyle/>
          <a:p>
            <a:r>
              <a:rPr lang="en-GB"/>
              <a:t>Click to edit Master title style</a:t>
            </a:r>
            <a:endParaRPr lang="vi-VN"/>
          </a:p>
        </p:txBody>
      </p:sp>
      <p:sp>
        <p:nvSpPr>
          <p:cNvPr id="3" name="Text Placeholder 2">
            <a:extLst>
              <a:ext uri="{FF2B5EF4-FFF2-40B4-BE49-F238E27FC236}">
                <a16:creationId xmlns:a16="http://schemas.microsoft.com/office/drawing/2014/main" id="{6C160548-2D02-82C3-B1FC-24F5EE549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137A2-2E40-2AC3-5859-AA40C107BA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5" name="Text Placeholder 4">
            <a:extLst>
              <a:ext uri="{FF2B5EF4-FFF2-40B4-BE49-F238E27FC236}">
                <a16:creationId xmlns:a16="http://schemas.microsoft.com/office/drawing/2014/main" id="{765A7494-4164-E373-53EF-23497B707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13AD6ED-F6D7-A187-DA89-9BD25BBD52E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7" name="Date Placeholder 6">
            <a:extLst>
              <a:ext uri="{FF2B5EF4-FFF2-40B4-BE49-F238E27FC236}">
                <a16:creationId xmlns:a16="http://schemas.microsoft.com/office/drawing/2014/main" id="{FE18D229-C7BF-E3BC-015C-6164F55E77C3}"/>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8" name="Footer Placeholder 7">
            <a:extLst>
              <a:ext uri="{FF2B5EF4-FFF2-40B4-BE49-F238E27FC236}">
                <a16:creationId xmlns:a16="http://schemas.microsoft.com/office/drawing/2014/main" id="{ECB6CE88-081C-84E4-5D58-5A394470FEA8}"/>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83CDC5D5-AA5C-5DCF-380D-23E197F79613}"/>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112651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1AF3E-C2AF-19E0-2300-01FB7F13903A}"/>
              </a:ext>
            </a:extLst>
          </p:cNvPr>
          <p:cNvSpPr>
            <a:spLocks noGrp="1"/>
          </p:cNvSpPr>
          <p:nvPr>
            <p:ph type="title"/>
          </p:nvPr>
        </p:nvSpPr>
        <p:spPr/>
        <p:txBody>
          <a:bodyPr/>
          <a:lstStyle/>
          <a:p>
            <a:r>
              <a:rPr lang="en-GB"/>
              <a:t>Click to edit Master title style</a:t>
            </a:r>
            <a:endParaRPr lang="vi-VN"/>
          </a:p>
        </p:txBody>
      </p:sp>
      <p:sp>
        <p:nvSpPr>
          <p:cNvPr id="3" name="Date Placeholder 2">
            <a:extLst>
              <a:ext uri="{FF2B5EF4-FFF2-40B4-BE49-F238E27FC236}">
                <a16:creationId xmlns:a16="http://schemas.microsoft.com/office/drawing/2014/main" id="{C47C736B-028A-40EF-F89C-2B0D001CF068}"/>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4" name="Footer Placeholder 3">
            <a:extLst>
              <a:ext uri="{FF2B5EF4-FFF2-40B4-BE49-F238E27FC236}">
                <a16:creationId xmlns:a16="http://schemas.microsoft.com/office/drawing/2014/main" id="{384B95B0-B130-041D-9CB6-05107BA1889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556D9F17-3484-0785-E031-811E9A606D7B}"/>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177333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CB644-9C9D-CEA5-1D0D-CD352D2A0984}"/>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3" name="Footer Placeholder 2">
            <a:extLst>
              <a:ext uri="{FF2B5EF4-FFF2-40B4-BE49-F238E27FC236}">
                <a16:creationId xmlns:a16="http://schemas.microsoft.com/office/drawing/2014/main" id="{29C52616-7DF2-AD57-CB53-5680B41600E5}"/>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522E3891-F1D0-B4A8-6D37-0E82717A7913}"/>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237605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5DB1-EE6C-35DA-8A9D-55294174DE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Content Placeholder 2">
            <a:extLst>
              <a:ext uri="{FF2B5EF4-FFF2-40B4-BE49-F238E27FC236}">
                <a16:creationId xmlns:a16="http://schemas.microsoft.com/office/drawing/2014/main" id="{C60BB345-31A6-88CC-F375-A4568CD640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Text Placeholder 3">
            <a:extLst>
              <a:ext uri="{FF2B5EF4-FFF2-40B4-BE49-F238E27FC236}">
                <a16:creationId xmlns:a16="http://schemas.microsoft.com/office/drawing/2014/main" id="{BE5DCFB8-C3C2-AE75-EEF1-7BB11D6D9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30373A9-7D89-E2C4-339C-AEEF91B9779A}"/>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6" name="Footer Placeholder 5">
            <a:extLst>
              <a:ext uri="{FF2B5EF4-FFF2-40B4-BE49-F238E27FC236}">
                <a16:creationId xmlns:a16="http://schemas.microsoft.com/office/drawing/2014/main" id="{02638047-FC5D-0989-111B-972590010FB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EAC4E0F-C0F2-CB25-37CD-D590404DD0D4}"/>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1605759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ACFE-9B8D-45DA-CFEE-D9DD0BC821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vi-VN"/>
          </a:p>
        </p:txBody>
      </p:sp>
      <p:sp>
        <p:nvSpPr>
          <p:cNvPr id="3" name="Picture Placeholder 2">
            <a:extLst>
              <a:ext uri="{FF2B5EF4-FFF2-40B4-BE49-F238E27FC236}">
                <a16:creationId xmlns:a16="http://schemas.microsoft.com/office/drawing/2014/main" id="{532C4130-4326-D21B-7AA4-1321DE53B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D2AA4A0C-6D41-A5A0-8CF2-E475FC759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CCF20E-EAB8-DC82-A4BD-B8732171683B}"/>
              </a:ext>
            </a:extLst>
          </p:cNvPr>
          <p:cNvSpPr>
            <a:spLocks noGrp="1"/>
          </p:cNvSpPr>
          <p:nvPr>
            <p:ph type="dt" sz="half" idx="10"/>
          </p:nvPr>
        </p:nvSpPr>
        <p:spPr/>
        <p:txBody>
          <a:bodyPr/>
          <a:lstStyle/>
          <a:p>
            <a:fld id="{371248E4-EC13-4AA1-AFCB-3DE8ED370F5C}" type="datetimeFigureOut">
              <a:rPr lang="vi-VN" smtClean="0"/>
              <a:t>13/01/2025</a:t>
            </a:fld>
            <a:endParaRPr lang="vi-VN"/>
          </a:p>
        </p:txBody>
      </p:sp>
      <p:sp>
        <p:nvSpPr>
          <p:cNvPr id="6" name="Footer Placeholder 5">
            <a:extLst>
              <a:ext uri="{FF2B5EF4-FFF2-40B4-BE49-F238E27FC236}">
                <a16:creationId xmlns:a16="http://schemas.microsoft.com/office/drawing/2014/main" id="{6241F700-2628-78EA-61B3-F229247D3C5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F8B2AB0-B110-DC4D-FC1D-98FE50E408D5}"/>
              </a:ext>
            </a:extLst>
          </p:cNvPr>
          <p:cNvSpPr>
            <a:spLocks noGrp="1"/>
          </p:cNvSpPr>
          <p:nvPr>
            <p:ph type="sldNum" sz="quarter" idx="12"/>
          </p:nvPr>
        </p:nvSpPr>
        <p:spPr/>
        <p:txBody>
          <a:bodyPr/>
          <a:lstStyle/>
          <a:p>
            <a:fld id="{A5AF4F2C-2C69-4F8D-808E-24BD4819F556}" type="slidenum">
              <a:rPr lang="vi-VN" smtClean="0"/>
              <a:t>‹#›</a:t>
            </a:fld>
            <a:endParaRPr lang="vi-VN"/>
          </a:p>
        </p:txBody>
      </p:sp>
    </p:spTree>
    <p:extLst>
      <p:ext uri="{BB962C8B-B14F-4D97-AF65-F5344CB8AC3E}">
        <p14:creationId xmlns:p14="http://schemas.microsoft.com/office/powerpoint/2010/main" val="3278851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2B60-C574-52BD-0767-562211CBD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vi-VN"/>
          </a:p>
        </p:txBody>
      </p:sp>
      <p:sp>
        <p:nvSpPr>
          <p:cNvPr id="3" name="Text Placeholder 2">
            <a:extLst>
              <a:ext uri="{FF2B5EF4-FFF2-40B4-BE49-F238E27FC236}">
                <a16:creationId xmlns:a16="http://schemas.microsoft.com/office/drawing/2014/main" id="{C298FFD0-78DA-985D-2ED0-5081B84C8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vi-VN"/>
          </a:p>
        </p:txBody>
      </p:sp>
      <p:sp>
        <p:nvSpPr>
          <p:cNvPr id="4" name="Date Placeholder 3">
            <a:extLst>
              <a:ext uri="{FF2B5EF4-FFF2-40B4-BE49-F238E27FC236}">
                <a16:creationId xmlns:a16="http://schemas.microsoft.com/office/drawing/2014/main" id="{8F8D0B5F-36D5-7CAB-B3A7-15F5B5E8E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248E4-EC13-4AA1-AFCB-3DE8ED370F5C}" type="datetimeFigureOut">
              <a:rPr lang="vi-VN" smtClean="0"/>
              <a:t>13/01/2025</a:t>
            </a:fld>
            <a:endParaRPr lang="vi-VN"/>
          </a:p>
        </p:txBody>
      </p:sp>
      <p:sp>
        <p:nvSpPr>
          <p:cNvPr id="5" name="Footer Placeholder 4">
            <a:extLst>
              <a:ext uri="{FF2B5EF4-FFF2-40B4-BE49-F238E27FC236}">
                <a16:creationId xmlns:a16="http://schemas.microsoft.com/office/drawing/2014/main" id="{49525BAD-165C-FDDE-E567-1ADC0CB9AC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D8F77415-1F48-FF30-72ED-1C1F015B69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F4F2C-2C69-4F8D-808E-24BD4819F556}" type="slidenum">
              <a:rPr lang="vi-VN" smtClean="0"/>
              <a:t>‹#›</a:t>
            </a:fld>
            <a:endParaRPr lang="vi-VN"/>
          </a:p>
        </p:txBody>
      </p:sp>
    </p:spTree>
    <p:extLst>
      <p:ext uri="{BB962C8B-B14F-4D97-AF65-F5344CB8AC3E}">
        <p14:creationId xmlns:p14="http://schemas.microsoft.com/office/powerpoint/2010/main" val="1387979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33B1E48-EC7E-008C-6C48-9F9AEB4AF3C9}"/>
              </a:ext>
            </a:extLst>
          </p:cNvPr>
          <p:cNvSpPr/>
          <p:nvPr/>
        </p:nvSpPr>
        <p:spPr>
          <a:xfrm>
            <a:off x="0" y="0"/>
            <a:ext cx="12192000" cy="6858000"/>
          </a:xfrm>
          <a:prstGeom prst="frame">
            <a:avLst>
              <a:gd name="adj1" fmla="val 866"/>
            </a:avLst>
          </a:prstGeom>
          <a:solidFill>
            <a:srgbClr val="5D2AD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pic>
        <p:nvPicPr>
          <p:cNvPr id="6" name="Picture 5">
            <a:extLst>
              <a:ext uri="{FF2B5EF4-FFF2-40B4-BE49-F238E27FC236}">
                <a16:creationId xmlns:a16="http://schemas.microsoft.com/office/drawing/2014/main" id="{416965EC-9161-7123-9492-3F1FB2177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772" y="280896"/>
            <a:ext cx="3692451" cy="2767954"/>
          </a:xfrm>
          <a:prstGeom prst="rect">
            <a:avLst/>
          </a:prstGeom>
        </p:spPr>
      </p:pic>
      <p:pic>
        <p:nvPicPr>
          <p:cNvPr id="7" name="Picture 6" descr="logotvu">
            <a:extLst>
              <a:ext uri="{FF2B5EF4-FFF2-40B4-BE49-F238E27FC236}">
                <a16:creationId xmlns:a16="http://schemas.microsoft.com/office/drawing/2014/main" id="{BC182DF1-CDED-85A5-3643-C5AB3C4703F6}"/>
              </a:ext>
            </a:extLst>
          </p:cNvPr>
          <p:cNvPicPr>
            <a:picLocks noChangeAspect="1"/>
          </p:cNvPicPr>
          <p:nvPr/>
        </p:nvPicPr>
        <p:blipFill>
          <a:blip r:embed="rId3"/>
          <a:stretch>
            <a:fillRect/>
          </a:stretch>
        </p:blipFill>
        <p:spPr>
          <a:xfrm>
            <a:off x="134470" y="91593"/>
            <a:ext cx="950259" cy="939347"/>
          </a:xfrm>
          <a:prstGeom prst="rect">
            <a:avLst/>
          </a:prstGeom>
        </p:spPr>
      </p:pic>
      <p:sp>
        <p:nvSpPr>
          <p:cNvPr id="8" name="Rectangle 7">
            <a:extLst>
              <a:ext uri="{FF2B5EF4-FFF2-40B4-BE49-F238E27FC236}">
                <a16:creationId xmlns:a16="http://schemas.microsoft.com/office/drawing/2014/main" id="{122AAE59-DC4B-2C5F-56F3-3920FCD259FB}"/>
              </a:ext>
            </a:extLst>
          </p:cNvPr>
          <p:cNvSpPr/>
          <p:nvPr/>
        </p:nvSpPr>
        <p:spPr>
          <a:xfrm>
            <a:off x="1230733" y="3039710"/>
            <a:ext cx="9730549" cy="769441"/>
          </a:xfrm>
          <a:prstGeom prst="rect">
            <a:avLst/>
          </a:prstGeom>
          <a:noFill/>
        </p:spPr>
        <p:txBody>
          <a:bodyPr wrap="none" lIns="91440" tIns="45720" rIns="91440" bIns="45720">
            <a:spAutoFit/>
          </a:bodyPr>
          <a:lstStyle/>
          <a:p>
            <a:pPr algn="ctr"/>
            <a:r>
              <a:rPr lang="en-US" sz="4400" b="0" cap="none" spc="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rPr>
              <a:t>BÁO CÁO ĐỒ ÁN CHUYÊN NGÀNH</a:t>
            </a:r>
            <a:endParaRPr lang="en-GB" sz="4400" b="0" cap="none" spc="0" dirty="0">
              <a:ln w="0"/>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endParaRPr>
          </a:p>
        </p:txBody>
      </p:sp>
      <p:sp>
        <p:nvSpPr>
          <p:cNvPr id="10" name="TextBox 9">
            <a:extLst>
              <a:ext uri="{FF2B5EF4-FFF2-40B4-BE49-F238E27FC236}">
                <a16:creationId xmlns:a16="http://schemas.microsoft.com/office/drawing/2014/main" id="{5CD4315D-6050-BF43-E079-10D5D86A2DE6}"/>
              </a:ext>
            </a:extLst>
          </p:cNvPr>
          <p:cNvSpPr txBox="1"/>
          <p:nvPr/>
        </p:nvSpPr>
        <p:spPr>
          <a:xfrm>
            <a:off x="1084729" y="5025798"/>
            <a:ext cx="5241943" cy="707886"/>
          </a:xfrm>
          <a:prstGeom prst="rect">
            <a:avLst/>
          </a:prstGeom>
          <a:noFill/>
        </p:spPr>
        <p:txBody>
          <a:bodyPr wrap="square" rtlCol="0">
            <a:spAutoFit/>
          </a:bodyPr>
          <a:lstStyle/>
          <a:p>
            <a:pPr algn="ctr"/>
            <a:r>
              <a:rPr lang="en-US" sz="2000" b="1">
                <a:latin typeface="Tahoma" panose="020B0604030504040204" pitchFamily="34" charset="0"/>
                <a:ea typeface="Tahoma" panose="020B0604030504040204" pitchFamily="34" charset="0"/>
                <a:cs typeface="Tahoma" panose="020B0604030504040204" pitchFamily="34" charset="0"/>
              </a:rPr>
              <a:t>Giảng viên hướng dẫn:</a:t>
            </a:r>
          </a:p>
          <a:p>
            <a:pPr algn="ctr"/>
            <a:r>
              <a:rPr lang="en-US" sz="2000" b="1">
                <a:latin typeface="Tahoma" panose="020B0604030504040204" pitchFamily="34" charset="0"/>
                <a:ea typeface="Tahoma" panose="020B0604030504040204" pitchFamily="34" charset="0"/>
                <a:cs typeface="Tahoma" panose="020B0604030504040204" pitchFamily="34" charset="0"/>
              </a:rPr>
              <a:t> </a:t>
            </a:r>
            <a:r>
              <a:rPr lang="en-US" sz="2000">
                <a:latin typeface="Tahoma" panose="020B0604030504040204" pitchFamily="34" charset="0"/>
                <a:ea typeface="Tahoma" panose="020B0604030504040204" pitchFamily="34" charset="0"/>
                <a:cs typeface="Tahoma" panose="020B0604030504040204" pitchFamily="34" charset="0"/>
              </a:rPr>
              <a:t>ThS.Nguyễn Mộng Hiền</a:t>
            </a:r>
            <a:endParaRPr lang="vi-VN" sz="20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88DE98F-2428-8E07-8E5F-A38B76BBFC24}"/>
              </a:ext>
            </a:extLst>
          </p:cNvPr>
          <p:cNvSpPr txBox="1"/>
          <p:nvPr/>
        </p:nvSpPr>
        <p:spPr>
          <a:xfrm>
            <a:off x="6326672" y="5025798"/>
            <a:ext cx="3549881" cy="707886"/>
          </a:xfrm>
          <a:prstGeom prst="rect">
            <a:avLst/>
          </a:prstGeom>
          <a:noFill/>
        </p:spPr>
        <p:txBody>
          <a:bodyPr wrap="square" rtlCol="0">
            <a:spAutoFit/>
          </a:bodyPr>
          <a:lstStyle/>
          <a:p>
            <a:pPr algn="ctr"/>
            <a:r>
              <a:rPr lang="en-US" sz="2000" b="1">
                <a:latin typeface="Tahoma" panose="020B0604030504040204" pitchFamily="34" charset="0"/>
                <a:ea typeface="Tahoma" panose="020B0604030504040204" pitchFamily="34" charset="0"/>
                <a:cs typeface="Tahoma" panose="020B0604030504040204" pitchFamily="34" charset="0"/>
              </a:rPr>
              <a:t>Sinh viên thực hiện: </a:t>
            </a:r>
          </a:p>
          <a:p>
            <a:pPr algn="ctr"/>
            <a:r>
              <a:rPr lang="en-US" sz="2000" b="1">
                <a:latin typeface="+mj-lt"/>
              </a:rPr>
              <a:t>Bùi Cát Vũ</a:t>
            </a:r>
            <a:endParaRPr lang="vi-VN" sz="2000" b="1" dirty="0">
              <a:latin typeface="+mj-lt"/>
            </a:endParaRPr>
          </a:p>
        </p:txBody>
      </p:sp>
      <p:sp>
        <p:nvSpPr>
          <p:cNvPr id="15" name="Rectangle 14">
            <a:extLst>
              <a:ext uri="{FF2B5EF4-FFF2-40B4-BE49-F238E27FC236}">
                <a16:creationId xmlns:a16="http://schemas.microsoft.com/office/drawing/2014/main" id="{D7F49997-FB25-662C-6D71-FEBF9528DFD3}"/>
              </a:ext>
            </a:extLst>
          </p:cNvPr>
          <p:cNvSpPr/>
          <p:nvPr/>
        </p:nvSpPr>
        <p:spPr>
          <a:xfrm>
            <a:off x="1899870" y="3865386"/>
            <a:ext cx="8392298" cy="430887"/>
          </a:xfrm>
          <a:prstGeom prst="rect">
            <a:avLst/>
          </a:prstGeom>
          <a:noFill/>
        </p:spPr>
        <p:txBody>
          <a:bodyPr wrap="none" lIns="91440" tIns="45720" rIns="91440" bIns="45720">
            <a:spAutoFit/>
          </a:bodyPr>
          <a:lstStyle/>
          <a:p>
            <a:pPr algn="ctr"/>
            <a:r>
              <a:rPr lang="en-US" sz="2200">
                <a:ln w="0"/>
                <a:latin typeface="Tahoma" panose="020B0604030504040204" pitchFamily="34" charset="0"/>
                <a:ea typeface="Tahoma" panose="020B0604030504040204" pitchFamily="34" charset="0"/>
                <a:cs typeface="Tahoma" panose="020B0604030504040204" pitchFamily="34" charset="0"/>
              </a:rPr>
              <a:t>Đề tài: Phân đoạn khối u trong ảnh y khoa dựa trên mô hình CNN</a:t>
            </a:r>
            <a:endParaRPr lang="en-GB" sz="2200" b="0" cap="none" spc="0" dirty="0">
              <a:ln w="0"/>
              <a:latin typeface="Tahoma" panose="020B0604030504040204" pitchFamily="34" charset="0"/>
              <a:ea typeface="Tahoma" panose="020B0604030504040204" pitchFamily="34" charset="0"/>
              <a:cs typeface="Tahoma" panose="020B0604030504040204" pitchFamily="34" charset="0"/>
            </a:endParaRPr>
          </a:p>
        </p:txBody>
      </p:sp>
      <p:sp>
        <p:nvSpPr>
          <p:cNvPr id="23" name="Rectangle 1">
            <a:extLst>
              <a:ext uri="{FF2B5EF4-FFF2-40B4-BE49-F238E27FC236}">
                <a16:creationId xmlns:a16="http://schemas.microsoft.com/office/drawing/2014/main" id="{C43FCFE2-F305-54C5-DB1B-55C607D675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260717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AA2F0-27A7-D5D5-8976-20C4328FE9D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90EA091-15F3-2E1D-A590-9BE26CAD590A}"/>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2. Hạn chế của phương pháp phân đoạn truyền thống</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73171560-9D15-EBF5-C248-1CAB80D1B63D}"/>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Hiệu quả thấp với ảnh phức tạp hoặc nhiều nhiễu.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C0CF97A-B7BE-352D-7044-BEF3528B40B5}"/>
              </a:ext>
            </a:extLst>
          </p:cNvPr>
          <p:cNvSpPr txBox="1"/>
          <p:nvPr/>
        </p:nvSpPr>
        <p:spPr>
          <a:xfrm>
            <a:off x="479610" y="241161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Ph</a:t>
            </a:r>
            <a:r>
              <a:rPr lang="en-US" sz="1600">
                <a:latin typeface="Tahoma" panose="020B0604030504040204" pitchFamily="34" charset="0"/>
                <a:ea typeface="Tahoma" panose="020B0604030504040204" pitchFamily="34" charset="0"/>
                <a:cs typeface="Tahoma" panose="020B0604030504040204" pitchFamily="34" charset="0"/>
              </a:rPr>
              <a:t>ụ thuộc vào kinh nghiệm và kỹ năng của người thực hiện.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FB861F17-821A-BD48-E366-FB364DA38DF7}"/>
              </a:ext>
            </a:extLst>
          </p:cNvPr>
          <p:cNvSpPr txBox="1"/>
          <p:nvPr/>
        </p:nvSpPr>
        <p:spPr>
          <a:xfrm>
            <a:off x="528916" y="3772103"/>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b="0" i="0">
                <a:effectLst/>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Khó khăn khi xử lý hình dạng và kích thước đa dạng của khối 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5589799F-1901-9B7F-9BDC-C916A6736E3D}"/>
              </a:ext>
            </a:extLst>
          </p:cNvPr>
          <p:cNvSpPr txBox="1"/>
          <p:nvPr/>
        </p:nvSpPr>
        <p:spPr>
          <a:xfrm>
            <a:off x="528916" y="5132588"/>
            <a:ext cx="6096000" cy="338554"/>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Không tự động, tốn nhiều thời gian và công sức.</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E5BD31E7-2D5A-D92B-E645-EA62B8E79961}"/>
              </a:ext>
            </a:extLst>
          </p:cNvPr>
          <p:cNvPicPr>
            <a:picLocks noChangeAspect="1"/>
          </p:cNvPicPr>
          <p:nvPr/>
        </p:nvPicPr>
        <p:blipFill>
          <a:blip r:embed="rId3"/>
          <a:stretch>
            <a:fillRect/>
          </a:stretch>
        </p:blipFill>
        <p:spPr>
          <a:xfrm>
            <a:off x="11062447" y="-7827"/>
            <a:ext cx="950259" cy="903488"/>
          </a:xfrm>
          <a:prstGeom prst="rect">
            <a:avLst/>
          </a:prstGeom>
        </p:spPr>
      </p:pic>
      <p:pic>
        <p:nvPicPr>
          <p:cNvPr id="2050" name="Picture 2" descr="Tất tần tật thông tin quan trọng về Convolutional Neural Network mà bạn nên biết">
            <a:extLst>
              <a:ext uri="{FF2B5EF4-FFF2-40B4-BE49-F238E27FC236}">
                <a16:creationId xmlns:a16="http://schemas.microsoft.com/office/drawing/2014/main" id="{8E55EDE0-3E2F-B3C7-3EB7-8D09F4B3A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4761" y="1592875"/>
            <a:ext cx="4307686" cy="35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908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A8B9A-43D9-3BEE-9BDB-730EDDBC1B6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91B6D21-3358-AFC4-02E7-129DB271488C}"/>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Mạng Nơ-ron tích chập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DCEA00D6-CE3B-0684-C70A-E05670023C1C}"/>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Kh</a:t>
            </a:r>
            <a:r>
              <a:rPr lang="en-US" sz="1600">
                <a:latin typeface="Tahoma" panose="020B0604030504040204" pitchFamily="34" charset="0"/>
                <a:ea typeface="Tahoma" panose="020B0604030504040204" pitchFamily="34" charset="0"/>
                <a:cs typeface="Tahoma" panose="020B0604030504040204" pitchFamily="34" charset="0"/>
              </a:rPr>
              <a:t>ái niệm:</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7CAE1318-C509-D836-699C-D3A3BDF6B233}"/>
              </a:ext>
            </a:extLst>
          </p:cNvPr>
          <p:cNvSpPr txBox="1"/>
          <p:nvPr/>
        </p:nvSpPr>
        <p:spPr>
          <a:xfrm>
            <a:off x="479610" y="1918086"/>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b="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CNN là mô hình học sâu chuyên xử lý dữ liệu hình ảnh</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6545DE92-97B1-9FAA-36D0-C6A5BCF8560A}"/>
              </a:ext>
            </a:extLst>
          </p:cNvPr>
          <p:cNvSpPr txBox="1"/>
          <p:nvPr/>
        </p:nvSpPr>
        <p:spPr>
          <a:xfrm>
            <a:off x="528916" y="2581851"/>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Dựa trên nguyên lý hệ thị giác của con người.</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4A8BB95A-A096-824C-306E-838AB371C827}"/>
              </a:ext>
            </a:extLst>
          </p:cNvPr>
          <p:cNvSpPr txBox="1"/>
          <p:nvPr/>
        </p:nvSpPr>
        <p:spPr>
          <a:xfrm>
            <a:off x="528916" y="3193454"/>
            <a:ext cx="6096000" cy="584775"/>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b="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Tự động học đặc trưng từ ảnh mà không cần trích xuất thủ công.</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6B86B85C-6CE4-462D-94FD-B7D74670D9F7}"/>
              </a:ext>
            </a:extLst>
          </p:cNvPr>
          <p:cNvPicPr>
            <a:picLocks noChangeAspect="1"/>
          </p:cNvPicPr>
          <p:nvPr/>
        </p:nvPicPr>
        <p:blipFill>
          <a:blip r:embed="rId3"/>
          <a:stretch>
            <a:fillRect/>
          </a:stretch>
        </p:blipFill>
        <p:spPr>
          <a:xfrm>
            <a:off x="11062447" y="-7827"/>
            <a:ext cx="950259" cy="903488"/>
          </a:xfrm>
          <a:prstGeom prst="rect">
            <a:avLst/>
          </a:prstGeom>
        </p:spPr>
      </p:pic>
      <p:pic>
        <p:nvPicPr>
          <p:cNvPr id="2050" name="Picture 2" descr="Tất tần tật thông tin quan trọng về Convolutional Neural Network mà bạn nên biết">
            <a:extLst>
              <a:ext uri="{FF2B5EF4-FFF2-40B4-BE49-F238E27FC236}">
                <a16:creationId xmlns:a16="http://schemas.microsoft.com/office/drawing/2014/main" id="{7F92F4D0-0394-B44E-7F95-E5BE35051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3528" y="1463763"/>
            <a:ext cx="4307686" cy="35397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14A813-083D-1DC7-ED6B-D0ED940A54F8}"/>
              </a:ext>
            </a:extLst>
          </p:cNvPr>
          <p:cNvSpPr txBox="1"/>
          <p:nvPr/>
        </p:nvSpPr>
        <p:spPr>
          <a:xfrm>
            <a:off x="528915" y="3943571"/>
            <a:ext cx="6096000" cy="584775"/>
          </a:xfrm>
          <a:prstGeom prst="rect">
            <a:avLst/>
          </a:prstGeom>
          <a:noFill/>
        </p:spPr>
        <p:txBody>
          <a:bodyPr wrap="square">
            <a:spAutoFit/>
          </a:bodyPr>
          <a:lstStyle/>
          <a:p>
            <a:pPr algn="just"/>
            <a:r>
              <a:rPr lang="vi-VN" sz="1600" b="0" i="0">
                <a:effectLst/>
                <a:latin typeface="Aptos" panose="020B0004020202020204" pitchFamily="34" charset="0"/>
              </a:rPr>
              <a:t>   </a:t>
            </a:r>
            <a:r>
              <a:rPr lang="en-US" sz="1600" b="0">
                <a:latin typeface="Tahoma" panose="020B0604030504040204" pitchFamily="34" charset="0"/>
                <a:ea typeface="Tahoma" panose="020B0604030504040204" pitchFamily="34" charset="0"/>
                <a:cs typeface="Tahoma" panose="020B0604030504040204" pitchFamily="34" charset="0"/>
              </a:rPr>
              <a:t>+ Hiệu quả cao trong các tác vụ như nhận diện, phân loại và phân đoạn hình ảnh.</a:t>
            </a:r>
            <a:endParaRPr lang="vi-VN" sz="1600" dirty="0">
              <a:latin typeface="Aptos" panose="020B0004020202020204" pitchFamily="34" charset="0"/>
            </a:endParaRPr>
          </a:p>
        </p:txBody>
      </p:sp>
    </p:spTree>
    <p:extLst>
      <p:ext uri="{BB962C8B-B14F-4D97-AF65-F5344CB8AC3E}">
        <p14:creationId xmlns:p14="http://schemas.microsoft.com/office/powerpoint/2010/main" val="19624102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24BDA-AB36-1D08-BE04-13C26B58CA81}"/>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E463B50-5C85-E819-AB19-484A2B4EC877}"/>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Mạng Nơ-ron tích chập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4E10B064-38AD-B276-6F09-7B58062B0185}"/>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Cấu trúc của mạng Nơ-ron tích chập (CNN)</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A3B68992-1297-4199-B780-0FD493614955}"/>
              </a:ext>
            </a:extLst>
          </p:cNvPr>
          <p:cNvSpPr txBox="1"/>
          <p:nvPr/>
        </p:nvSpPr>
        <p:spPr>
          <a:xfrm>
            <a:off x="479608" y="1765256"/>
            <a:ext cx="6145306"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Lớp tích chập (Convolutional Layer): </a:t>
            </a:r>
            <a:r>
              <a:rPr lang="vi-VN" sz="1600"/>
              <a:t>Trích xuất đặc trưng từ ảnh, nhận biết các chi tiết như cạnh, góc, và hình dạng.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C4E97CF6-7F42-E738-18B6-68255CCAB930}"/>
              </a:ext>
            </a:extLst>
          </p:cNvPr>
          <p:cNvSpPr txBox="1"/>
          <p:nvPr/>
        </p:nvSpPr>
        <p:spPr>
          <a:xfrm>
            <a:off x="528914" y="2529323"/>
            <a:ext cx="6194612"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Lớp kích hoạt (Activation Layer): </a:t>
            </a:r>
            <a:r>
              <a:rPr lang="vi-VN" sz="1600"/>
              <a:t>Giúp mô hình học các đặc trưng phức tạp hơn bằng cách loại bỏ giá trị âm.</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0B3BAB76-5F94-9FB5-ED77-4F17C70CEB56}"/>
              </a:ext>
            </a:extLst>
          </p:cNvPr>
          <p:cNvSpPr txBox="1"/>
          <p:nvPr/>
        </p:nvSpPr>
        <p:spPr>
          <a:xfrm>
            <a:off x="528914" y="3293390"/>
            <a:ext cx="6096000" cy="584775"/>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Lớp pooling (Pooling Layer): Giảm kích thước dữ liệu, tăng tốc xử lý và giảm nhiễu.</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956E6F22-96E7-72C3-CEC8-654460423869}"/>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05348710-B0E7-232D-E49A-85464B02D565}"/>
              </a:ext>
            </a:extLst>
          </p:cNvPr>
          <p:cNvSpPr txBox="1"/>
          <p:nvPr/>
        </p:nvSpPr>
        <p:spPr>
          <a:xfrm>
            <a:off x="479608" y="4050546"/>
            <a:ext cx="6096000" cy="584775"/>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Lớp kết nối đầy đủ (Fully Connected Layer): </a:t>
            </a:r>
            <a:r>
              <a:rPr lang="vi-VN" sz="1600">
                <a:latin typeface="Tahoma" panose="020B0604030504040204" pitchFamily="34" charset="0"/>
                <a:ea typeface="Tahoma" panose="020B0604030504040204" pitchFamily="34" charset="0"/>
                <a:cs typeface="Tahoma" panose="020B0604030504040204" pitchFamily="34" charset="0"/>
              </a:rPr>
              <a:t>Kết hợp tất cả thông tin để đưa ra kết quả cuối cùng.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What is Convolutional Neural Network — CNN (Deep Learning)">
            <a:extLst>
              <a:ext uri="{FF2B5EF4-FFF2-40B4-BE49-F238E27FC236}">
                <a16:creationId xmlns:a16="http://schemas.microsoft.com/office/drawing/2014/main" id="{2C598D78-95C1-0914-76FE-02FAB452D69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4915" y="1408804"/>
            <a:ext cx="4565372" cy="3383849"/>
          </a:xfrm>
          <a:prstGeom prst="rect">
            <a:avLst/>
          </a:prstGeom>
          <a:noFill/>
          <a:ln>
            <a:noFill/>
          </a:ln>
        </p:spPr>
      </p:pic>
    </p:spTree>
    <p:extLst>
      <p:ext uri="{BB962C8B-B14F-4D97-AF65-F5344CB8AC3E}">
        <p14:creationId xmlns:p14="http://schemas.microsoft.com/office/powerpoint/2010/main" val="38924041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B7275-D851-B7C7-CB7D-8404BBE37602}"/>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B92CF91-B9DD-A7DD-1A6C-BC1F25D5C7B4}"/>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C4BFAB2C-8699-3495-C22E-157AFB0AB5D5}"/>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Stride:</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C3FD750-BF1C-4FFF-604B-DA9585BCF87A}"/>
              </a:ext>
            </a:extLst>
          </p:cNvPr>
          <p:cNvSpPr txBox="1"/>
          <p:nvPr/>
        </p:nvSpPr>
        <p:spPr>
          <a:xfrm>
            <a:off x="479608" y="1765256"/>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Là số bước di chuyển của cửa sổ tích chập trên ảnh.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2B3E21F-0FD4-DE24-2AF4-7514D55E4481}"/>
              </a:ext>
            </a:extLst>
          </p:cNvPr>
          <p:cNvSpPr txBox="1"/>
          <p:nvPr/>
        </p:nvSpPr>
        <p:spPr>
          <a:xfrm>
            <a:off x="528914" y="2511481"/>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Giá trị stride lớn hơn giúp giảm kích thước đầu ra.</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5F11D03C-A4A4-3E30-EB27-EA1F060B36EC}"/>
              </a:ext>
            </a:extLst>
          </p:cNvPr>
          <p:cNvSpPr txBox="1"/>
          <p:nvPr/>
        </p:nvSpPr>
        <p:spPr>
          <a:xfrm>
            <a:off x="479608" y="3200288"/>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Stride = 1: cửa sổ quét từng pixel, stride = 2: cửa sổ nhảy cách 2 pixel.</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A4DEC719-3601-EC4D-A647-1A65E41293A3}"/>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000E1DF5-8845-AA4B-BDB6-EFBE184621C7}"/>
              </a:ext>
            </a:extLst>
          </p:cNvPr>
          <p:cNvSpPr txBox="1"/>
          <p:nvPr/>
        </p:nvSpPr>
        <p:spPr>
          <a:xfrm>
            <a:off x="479608" y="4050546"/>
            <a:ext cx="6096000" cy="338554"/>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Ảnh hưởng đến tốc độ và độ chi tiết của kết quả.</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B3A5E61B-238F-88F3-45CB-3C8FCC41F3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5608" y="2281761"/>
            <a:ext cx="4858385" cy="1837055"/>
          </a:xfrm>
          <a:prstGeom prst="rect">
            <a:avLst/>
          </a:prstGeom>
          <a:noFill/>
          <a:ln>
            <a:noFill/>
          </a:ln>
        </p:spPr>
      </p:pic>
    </p:spTree>
    <p:extLst>
      <p:ext uri="{BB962C8B-B14F-4D97-AF65-F5344CB8AC3E}">
        <p14:creationId xmlns:p14="http://schemas.microsoft.com/office/powerpoint/2010/main" val="28808049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E4C7B-3FE5-C276-2975-CD80A107C95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E7C1D5E9-4571-DD4E-6D85-C4872073E836}"/>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239199A5-CC81-CEB9-6832-29DDAAAC990D}"/>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Padding: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5025C1B4-52E6-2DF4-E429-5C830DCFA43B}"/>
              </a:ext>
            </a:extLst>
          </p:cNvPr>
          <p:cNvSpPr txBox="1"/>
          <p:nvPr/>
        </p:nvSpPr>
        <p:spPr>
          <a:xfrm>
            <a:off x="528915" y="1843388"/>
            <a:ext cx="6145306"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Thêm viền pixel (thường là 0) quanh ảnh để giữ kích thước sau tích chập.</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FA8649BB-B744-CBF9-5AE3-681EC223BE7C}"/>
              </a:ext>
            </a:extLst>
          </p:cNvPr>
          <p:cNvSpPr txBox="1"/>
          <p:nvPr/>
        </p:nvSpPr>
        <p:spPr>
          <a:xfrm>
            <a:off x="558410" y="2682534"/>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Tránh mất thông tin ở cạnh và góc ảnh.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BE4F5679-5F9C-6073-1655-5A185880B013}"/>
              </a:ext>
            </a:extLst>
          </p:cNvPr>
          <p:cNvSpPr txBox="1"/>
          <p:nvPr/>
        </p:nvSpPr>
        <p:spPr>
          <a:xfrm>
            <a:off x="479608" y="3366540"/>
            <a:ext cx="6096000" cy="338554"/>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Giúp mô hình hiểu rõ hơn các đặc trưng biên.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9B7714CE-9526-6D92-CA65-FBD07711CEF8}"/>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B1D08F08-14FF-F745-AC21-55F10E0F06AC}"/>
              </a:ext>
            </a:extLst>
          </p:cNvPr>
          <p:cNvSpPr txBox="1"/>
          <p:nvPr/>
        </p:nvSpPr>
        <p:spPr>
          <a:xfrm>
            <a:off x="479608" y="4050546"/>
            <a:ext cx="6096000" cy="338554"/>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Làm đầu ra dễ khớp với các lớp tiếp theo.</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52E95C64-2E98-2DAF-3E08-C80FE67D1F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5608" y="2281761"/>
            <a:ext cx="4858385" cy="1837055"/>
          </a:xfrm>
          <a:prstGeom prst="rect">
            <a:avLst/>
          </a:prstGeom>
          <a:noFill/>
          <a:ln>
            <a:noFill/>
          </a:ln>
        </p:spPr>
      </p:pic>
    </p:spTree>
    <p:extLst>
      <p:ext uri="{BB962C8B-B14F-4D97-AF65-F5344CB8AC3E}">
        <p14:creationId xmlns:p14="http://schemas.microsoft.com/office/powerpoint/2010/main" val="119029398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4D87-7CEA-32E2-15BF-58279E30FCC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42AB49A-E6D8-2851-81CD-77C936209DEC}"/>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B2009F00-C101-9528-45C5-D7F929866E55}"/>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Filters (Kernels):</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0C5B9A1F-D0DB-03B6-193C-77F5D5CC781E}"/>
              </a:ext>
            </a:extLst>
          </p:cNvPr>
          <p:cNvSpPr txBox="1"/>
          <p:nvPr/>
        </p:nvSpPr>
        <p:spPr>
          <a:xfrm>
            <a:off x="504262" y="199852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Là một khung nhỏ quét qua ảnh để lấy thông tin</a:t>
            </a:r>
            <a:r>
              <a:rPr lang="vi-VN"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064D6B4-05FC-8C7C-87B5-0BF02F0DC0AB}"/>
              </a:ext>
            </a:extLst>
          </p:cNvPr>
          <p:cNvSpPr txBox="1"/>
          <p:nvPr/>
        </p:nvSpPr>
        <p:spPr>
          <a:xfrm>
            <a:off x="558410" y="2682534"/>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Tìm kiếm các đặc trưng như đường viền, góc cạnh.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2C6071D-2BBA-836F-F585-F01C8C419CC6}"/>
              </a:ext>
            </a:extLst>
          </p:cNvPr>
          <p:cNvSpPr txBox="1"/>
          <p:nvPr/>
        </p:nvSpPr>
        <p:spPr>
          <a:xfrm>
            <a:off x="479608" y="3366540"/>
            <a:ext cx="6096000" cy="338554"/>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Kích thước filter thường là 3x3 hoặc 5x5.</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294108AB-D8E7-671C-E1A7-B804708A01C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6C2F0C82-D525-0A72-4E40-146C27C949F7}"/>
              </a:ext>
            </a:extLst>
          </p:cNvPr>
          <p:cNvSpPr txBox="1"/>
          <p:nvPr/>
        </p:nvSpPr>
        <p:spPr>
          <a:xfrm>
            <a:off x="479608" y="4050546"/>
            <a:ext cx="6096000" cy="584775"/>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Càng nhiều filter, mô hình càng học được nhiều đặc trưng chi tiết hơn</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7E8A457-E083-6F1B-C296-FDD70E1A5D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74221" y="2181741"/>
            <a:ext cx="4763135" cy="1868805"/>
          </a:xfrm>
          <a:prstGeom prst="rect">
            <a:avLst/>
          </a:prstGeom>
          <a:noFill/>
          <a:ln>
            <a:noFill/>
          </a:ln>
        </p:spPr>
      </p:pic>
    </p:spTree>
    <p:extLst>
      <p:ext uri="{BB962C8B-B14F-4D97-AF65-F5344CB8AC3E}">
        <p14:creationId xmlns:p14="http://schemas.microsoft.com/office/powerpoint/2010/main" val="53151741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8FCD-573F-E4DA-C4D3-ABA059CDAE0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64299144-6D1C-8918-315F-A17304EC0EB3}"/>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Các khái niệm chính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36516DC3-27CB-94E7-94B7-F40610CF8F90}"/>
              </a:ext>
            </a:extLst>
          </p:cNvPr>
          <p:cNvSpPr txBox="1"/>
          <p:nvPr/>
        </p:nvSpPr>
        <p:spPr>
          <a:xfrm>
            <a:off x="479610" y="1254321"/>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Feature Maps:</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8B6F998A-B5D6-23CF-78EB-3A28CD3F1849}"/>
              </a:ext>
            </a:extLst>
          </p:cNvPr>
          <p:cNvSpPr txBox="1"/>
          <p:nvPr/>
        </p:nvSpPr>
        <p:spPr>
          <a:xfrm>
            <a:off x="504262" y="199852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Là ảnh đã qua xử lý, chứa thông tin đặc trưng từ ảnh gốc</a:t>
            </a:r>
            <a:r>
              <a:rPr lang="vi-VN"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ED3468F-37AD-2A25-C812-D2B364FA4C5D}"/>
              </a:ext>
            </a:extLst>
          </p:cNvPr>
          <p:cNvSpPr txBox="1"/>
          <p:nvPr/>
        </p:nvSpPr>
        <p:spPr>
          <a:xfrm>
            <a:off x="558410" y="2682534"/>
            <a:ext cx="6194612"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Cho biết các vùng trong ảnh có đặc trưng gì nổi bật.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94898FA8-67CE-4720-20AA-EA4B210EBFC6}"/>
              </a:ext>
            </a:extLst>
          </p:cNvPr>
          <p:cNvSpPr txBox="1"/>
          <p:nvPr/>
        </p:nvSpPr>
        <p:spPr>
          <a:xfrm>
            <a:off x="479608" y="3366540"/>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Feature maps càng sâu thì thông tin càng chi tiết và phức tạp</a:t>
            </a:r>
            <a:r>
              <a:rPr lang="vi-VN" sz="1600"/>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B0BA9619-46D1-90C5-3BDC-6961C6A7C01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D6ED8CD7-481B-5EC0-A6F4-F2A596F3D691}"/>
              </a:ext>
            </a:extLst>
          </p:cNvPr>
          <p:cNvSpPr txBox="1"/>
          <p:nvPr/>
        </p:nvSpPr>
        <p:spPr>
          <a:xfrm>
            <a:off x="479608" y="4050546"/>
            <a:ext cx="6096000" cy="338554"/>
          </a:xfrm>
          <a:prstGeom prst="rect">
            <a:avLst/>
          </a:prstGeom>
          <a:noFill/>
        </p:spPr>
        <p:txBody>
          <a:bodyPr wrap="square">
            <a:spAutoFit/>
          </a:bodyPr>
          <a:lstStyle/>
          <a:p>
            <a:pPr algn="just"/>
            <a:r>
              <a:rPr lang="vi-VN" sz="1600" b="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Được đưa vào các lớp sau để tiếp tục phân tích</a:t>
            </a:r>
            <a:r>
              <a:rPr lang="en-US" sz="1600">
                <a:latin typeface="Tahoma" panose="020B0604030504040204" pitchFamily="34" charset="0"/>
                <a:ea typeface="Tahoma" panose="020B0604030504040204" pitchFamily="34" charset="0"/>
                <a:cs typeface="Tahoma" panose="020B0604030504040204" pitchFamily="34" charset="0"/>
              </a:rPr>
              <a: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Visualizing the Feature Maps and Filters by Convolutional Neural Networks |  by Eugenia Anello | DataSeries | Medium">
            <a:extLst>
              <a:ext uri="{FF2B5EF4-FFF2-40B4-BE49-F238E27FC236}">
                <a16:creationId xmlns:a16="http://schemas.microsoft.com/office/drawing/2014/main" id="{988C00FC-1BB1-0147-2956-8CF76BBDF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9568" y="1693263"/>
            <a:ext cx="4345857" cy="28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8998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84FF4-BF28-01E6-1854-BACAD5E2F6AF}"/>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EEA3A044-CD95-975A-269D-C8F90FA3326F}"/>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5. Ứng dụng thực tế trong CNN</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9ECD056C-8049-41F6-BCF3-E9EDAD009D60}"/>
              </a:ext>
            </a:extLst>
          </p:cNvPr>
          <p:cNvSpPr txBox="1"/>
          <p:nvPr/>
        </p:nvSpPr>
        <p:spPr>
          <a:xfrm>
            <a:off x="558411" y="1314522"/>
            <a:ext cx="6194611"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Nhận diện và phân loại hình ảnh: Phân loại đối tượng như động vật, phương tiện, hoa, thực phẩm với độ chính xác cao.</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A0C09BEE-C461-79A3-9480-6987B453BEAE}"/>
              </a:ext>
            </a:extLst>
          </p:cNvPr>
          <p:cNvSpPr txBox="1"/>
          <p:nvPr/>
        </p:nvSpPr>
        <p:spPr>
          <a:xfrm>
            <a:off x="504262" y="2124193"/>
            <a:ext cx="6145306"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t>Nhận diện ký tự quang học (OCR): Chuyển đổi văn bản từ tài liệu giấy, biển báo, sách, hóa đơn sang dạng số.</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E808B882-3F76-E2C2-8C75-0098B9B0FF35}"/>
              </a:ext>
            </a:extLst>
          </p:cNvPr>
          <p:cNvSpPr txBox="1"/>
          <p:nvPr/>
        </p:nvSpPr>
        <p:spPr>
          <a:xfrm>
            <a:off x="558411" y="2989924"/>
            <a:ext cx="6194612"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vi-VN" sz="1600"/>
              <a:t>Phân đoạn ảnh: Chia ảnh thành các vùng riêng biệt, ứng dụng trong y tế (xác định tế bào ung thư) và bản đồ vệ tinh.</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C5653FE2-B56D-9951-565B-0B6D3AED3EEE}"/>
              </a:ext>
            </a:extLst>
          </p:cNvPr>
          <p:cNvSpPr txBox="1"/>
          <p:nvPr/>
        </p:nvSpPr>
        <p:spPr>
          <a:xfrm>
            <a:off x="479608" y="3840653"/>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vi-VN" sz="1600"/>
              <a:t>Lái xe tự hành: Nhận diện biển báo, làn đường, người đi bộ và các vật cản để điều hướng an toàn.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002328F4-DF57-FDD6-2067-F7D541424A7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647D0A78-00C7-5AC3-0C4B-9B21B23F41C8}"/>
              </a:ext>
            </a:extLst>
          </p:cNvPr>
          <p:cNvSpPr txBox="1"/>
          <p:nvPr/>
        </p:nvSpPr>
        <p:spPr>
          <a:xfrm>
            <a:off x="479608" y="4665326"/>
            <a:ext cx="6096000" cy="584775"/>
          </a:xfrm>
          <a:prstGeom prst="rect">
            <a:avLst/>
          </a:prstGeom>
          <a:noFill/>
        </p:spPr>
        <p:txBody>
          <a:bodyPr wrap="square">
            <a:spAutoFit/>
          </a:bodyPr>
          <a:lstStyle/>
          <a:p>
            <a:pPr algn="just"/>
            <a:r>
              <a:rPr lang="vi-VN" sz="1600" i="0">
                <a:effectLst/>
                <a:latin typeface="Aptos" panose="020B0004020202020204" pitchFamily="34" charset="0"/>
              </a:rPr>
              <a:t> </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a:t>
            </a:r>
            <a:r>
              <a:rPr lang="en-US" sz="1600">
                <a:latin typeface="Tahoma" panose="020B0604030504040204" pitchFamily="34" charset="0"/>
                <a:ea typeface="Tahoma" panose="020B0604030504040204" pitchFamily="34" charset="0"/>
                <a:cs typeface="Tahoma" panose="020B0604030504040204" pitchFamily="34" charset="0"/>
              </a:rPr>
              <a:t> </a:t>
            </a:r>
            <a:r>
              <a:rPr lang="vi-VN" sz="1600"/>
              <a:t>Nhận diện hành động và phân tích video: Phân tích chuyển động trong thể thao, giám sát hành vi bất thường.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2290" name="Picture 2" descr="Tìm hiểu Convolutional Neural Network và những ứng dụng thực tế">
            <a:extLst>
              <a:ext uri="{FF2B5EF4-FFF2-40B4-BE49-F238E27FC236}">
                <a16:creationId xmlns:a16="http://schemas.microsoft.com/office/drawing/2014/main" id="{66FB7AC6-3B7B-F7F1-92FD-4D07D98FEE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1176" y="1606909"/>
            <a:ext cx="4486478" cy="358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8889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6C7C1-A83B-1497-8F11-CDC4904A08A0}"/>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E5AD170-1C1A-A0AB-7CBF-C2979F0B6D5E}"/>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6. Ngôn ngữ và công cụ hỗ trợ</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5A799C48-24C9-F9BB-006A-9B0FD74937BB}"/>
              </a:ext>
            </a:extLst>
          </p:cNvPr>
          <p:cNvSpPr txBox="1"/>
          <p:nvPr/>
        </p:nvSpPr>
        <p:spPr>
          <a:xfrm>
            <a:off x="558411" y="1314522"/>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Python và các thư viện: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38203E4-7878-FD64-E212-4256ED8BA95D}"/>
              </a:ext>
            </a:extLst>
          </p:cNvPr>
          <p:cNvSpPr txBox="1"/>
          <p:nvPr/>
        </p:nvSpPr>
        <p:spPr>
          <a:xfrm>
            <a:off x="558411" y="1934032"/>
            <a:ext cx="6145306"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Tính năng nổi bật: Python linh hoạt, dễ hiểu, hỗ trợ mạnh mẽ các ứng dụng học sâu.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E58769C0-84BB-90E4-0E2E-4101DDB7579D}"/>
              </a:ext>
            </a:extLst>
          </p:cNvPr>
          <p:cNvSpPr txBox="1"/>
          <p:nvPr/>
        </p:nvSpPr>
        <p:spPr>
          <a:xfrm>
            <a:off x="612487" y="2758705"/>
            <a:ext cx="6194612" cy="830997"/>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Thư viện chính: TensorFlow, Keras (xây dựng CNN), NumPy (xử lý ma trận), OpenCV (tiền xử lý ảnh), Matplotlib, Seaborn (trực quan hóa).</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7D57C6C0-4FD2-6160-01F1-E1DD0E6101E9}"/>
              </a:ext>
            </a:extLst>
          </p:cNvPr>
          <p:cNvSpPr txBox="1"/>
          <p:nvPr/>
        </p:nvSpPr>
        <p:spPr>
          <a:xfrm>
            <a:off x="558411" y="3936746"/>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Tương thích cao: Chạy tốt trên mọi hệ điều hành và môi trường như Google Colab.</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DD6CE0EB-46AA-D8B6-2E27-15E94B235F24}"/>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244979E9-8703-DA4B-79CF-D5776BF51948}"/>
              </a:ext>
            </a:extLst>
          </p:cNvPr>
          <p:cNvSpPr txBox="1"/>
          <p:nvPr/>
        </p:nvSpPr>
        <p:spPr>
          <a:xfrm>
            <a:off x="558411" y="4868565"/>
            <a:ext cx="6096000"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Ứng dụng y tế: Xây dựng mô hình học sâu, cải thiện phân đoạn ảnh MRI, CT.</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314" name="Picture 2" descr="Ứng Dụng Của Python Phổ Biến Nhất Trong Thực Tế">
            <a:extLst>
              <a:ext uri="{FF2B5EF4-FFF2-40B4-BE49-F238E27FC236}">
                <a16:creationId xmlns:a16="http://schemas.microsoft.com/office/drawing/2014/main" id="{0234A7FB-D0C8-0C03-199E-8B1031B81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0095" y="1510838"/>
            <a:ext cx="4524989"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4843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9FC24-ABB5-F7B4-06BB-84C8CF89993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853E7DF-1B1B-AE94-560D-E5CDE930F907}"/>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6. Ngôn ngữ và công cụ hỗ trợ</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F49BD2F8-95A4-3851-2694-D424C499D031}"/>
              </a:ext>
            </a:extLst>
          </p:cNvPr>
          <p:cNvSpPr txBox="1"/>
          <p:nvPr/>
        </p:nvSpPr>
        <p:spPr>
          <a:xfrm>
            <a:off x="558411" y="1314522"/>
            <a:ext cx="6194611" cy="338554"/>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Google Colab:</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93BA5B78-6754-7D7A-E655-48EC48EA406E}"/>
              </a:ext>
            </a:extLst>
          </p:cNvPr>
          <p:cNvSpPr txBox="1"/>
          <p:nvPr/>
        </p:nvSpPr>
        <p:spPr>
          <a:xfrm>
            <a:off x="558411" y="1934032"/>
            <a:ext cx="6145306"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Tính năng chính: Chạy mã Python trực tuyến, tích hợp GPU/TPU miễn phí, hỗ trợ thư viện học sâu.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A1D6E004-B7EE-EEF1-67A8-D4783FB2815C}"/>
              </a:ext>
            </a:extLst>
          </p:cNvPr>
          <p:cNvSpPr txBox="1"/>
          <p:nvPr/>
        </p:nvSpPr>
        <p:spPr>
          <a:xfrm>
            <a:off x="607294" y="2868272"/>
            <a:ext cx="6194612" cy="584775"/>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Không cần cài đặt: Công cụ và thư viện đã cài sẵn, dễ sử dụng.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128C6ED1-BB83-343A-6F4E-FAF3F60D2830}"/>
              </a:ext>
            </a:extLst>
          </p:cNvPr>
          <p:cNvSpPr txBox="1"/>
          <p:nvPr/>
        </p:nvSpPr>
        <p:spPr>
          <a:xfrm>
            <a:off x="558411" y="3813635"/>
            <a:ext cx="6096000" cy="584775"/>
          </a:xfrm>
          <a:prstGeom prst="rect">
            <a:avLst/>
          </a:prstGeom>
          <a:noFill/>
        </p:spPr>
        <p:txBody>
          <a:bodyPr wrap="square">
            <a:spAutoFit/>
          </a:bodyPr>
          <a:lstStyle/>
          <a:p>
            <a:pPr algn="just"/>
            <a:r>
              <a:rPr lang="vi-VN"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solidFill>
                  <a:srgbClr val="424552"/>
                </a:solidFill>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Ứng dụng dự án: Tiền xử lý dữ liệu, huấn luyện CNN, trực quan hóa kết quả, và lưu trữ qua Google Drive.</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3" name="Picture 12" descr="logotvu">
            <a:extLst>
              <a:ext uri="{FF2B5EF4-FFF2-40B4-BE49-F238E27FC236}">
                <a16:creationId xmlns:a16="http://schemas.microsoft.com/office/drawing/2014/main" id="{B3545E65-01E4-322A-4A61-06289FB383BF}"/>
              </a:ext>
            </a:extLst>
          </p:cNvPr>
          <p:cNvPicPr>
            <a:picLocks noChangeAspect="1"/>
          </p:cNvPicPr>
          <p:nvPr/>
        </p:nvPicPr>
        <p:blipFill>
          <a:blip r:embed="rId3"/>
          <a:stretch>
            <a:fillRect/>
          </a:stretch>
        </p:blipFill>
        <p:spPr>
          <a:xfrm>
            <a:off x="11062447" y="-7827"/>
            <a:ext cx="950259" cy="903488"/>
          </a:xfrm>
          <a:prstGeom prst="rect">
            <a:avLst/>
          </a:prstGeom>
        </p:spPr>
      </p:pic>
      <p:sp>
        <p:nvSpPr>
          <p:cNvPr id="5" name="TextBox 4">
            <a:extLst>
              <a:ext uri="{FF2B5EF4-FFF2-40B4-BE49-F238E27FC236}">
                <a16:creationId xmlns:a16="http://schemas.microsoft.com/office/drawing/2014/main" id="{E9957846-F59A-5AA7-F6E6-44DC53786E3F}"/>
              </a:ext>
            </a:extLst>
          </p:cNvPr>
          <p:cNvSpPr txBox="1"/>
          <p:nvPr/>
        </p:nvSpPr>
        <p:spPr>
          <a:xfrm>
            <a:off x="558411" y="4776232"/>
            <a:ext cx="6096000" cy="584775"/>
          </a:xfrm>
          <a:prstGeom prst="rect">
            <a:avLst/>
          </a:prstGeom>
          <a:noFill/>
        </p:spPr>
        <p:txBody>
          <a:bodyPr wrap="square">
            <a:spAutoFit/>
          </a:bodyPr>
          <a:lstStyle/>
          <a:p>
            <a:pPr algn="just"/>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Lợi ích: Giảm thời gian huấn luyện và tăng tính linh hoạt khi triển khai.</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4338" name="Picture 2" descr="Welcome To Colab - Colab">
            <a:extLst>
              <a:ext uri="{FF2B5EF4-FFF2-40B4-BE49-F238E27FC236}">
                <a16:creationId xmlns:a16="http://schemas.microsoft.com/office/drawing/2014/main" id="{64CED73E-B4F5-1025-D4FA-048F32A46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305" y="1843871"/>
            <a:ext cx="3352185" cy="317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9244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31E97AB-3322-D54A-909C-52C74772E2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ED5146-7303-AB8D-E08B-46F1421A4C94}"/>
              </a:ext>
            </a:extLst>
          </p:cNvPr>
          <p:cNvSpPr txBox="1"/>
          <p:nvPr/>
        </p:nvSpPr>
        <p:spPr>
          <a:xfrm>
            <a:off x="1842654" y="206205"/>
            <a:ext cx="8506691" cy="707886"/>
          </a:xfrm>
          <a:prstGeom prst="rect">
            <a:avLst/>
          </a:prstGeom>
          <a:noFill/>
          <a:ln>
            <a:noFill/>
          </a:ln>
        </p:spPr>
        <p:txBody>
          <a:bodyPr wrap="square" rtlCol="0">
            <a:spAutoFit/>
          </a:bodyPr>
          <a:lstStyle/>
          <a:p>
            <a:pPr algn="ctr"/>
            <a:r>
              <a:rPr lang="en-US" sz="4000" b="1">
                <a:ln w="0"/>
                <a:latin typeface="Aptos" panose="020B0004020202020204" pitchFamily="34" charset="0"/>
              </a:rPr>
              <a:t>LÝ DO CHỌN ĐỀ TÀI</a:t>
            </a:r>
            <a:endParaRPr lang="vi-VN" sz="4000" b="1" dirty="0">
              <a:ln w="0"/>
              <a:latin typeface="Aptos" panose="020B0004020202020204" pitchFamily="34" charset="0"/>
            </a:endParaRPr>
          </a:p>
        </p:txBody>
      </p:sp>
      <p:pic>
        <p:nvPicPr>
          <p:cNvPr id="4" name="Picture 3" descr="logotvu">
            <a:extLst>
              <a:ext uri="{FF2B5EF4-FFF2-40B4-BE49-F238E27FC236}">
                <a16:creationId xmlns:a16="http://schemas.microsoft.com/office/drawing/2014/main" id="{1B8340A0-3465-7557-4EA1-B70B90408E5C}"/>
              </a:ext>
            </a:extLst>
          </p:cNvPr>
          <p:cNvPicPr>
            <a:picLocks noChangeAspect="1"/>
          </p:cNvPicPr>
          <p:nvPr/>
        </p:nvPicPr>
        <p:blipFill>
          <a:blip r:embed="rId3"/>
          <a:stretch>
            <a:fillRect/>
          </a:stretch>
        </p:blipFill>
        <p:spPr>
          <a:xfrm>
            <a:off x="134470" y="91594"/>
            <a:ext cx="950259" cy="903488"/>
          </a:xfrm>
          <a:prstGeom prst="rect">
            <a:avLst/>
          </a:prstGeom>
        </p:spPr>
      </p:pic>
      <p:sp>
        <p:nvSpPr>
          <p:cNvPr id="5" name="Title 4">
            <a:extLst>
              <a:ext uri="{FF2B5EF4-FFF2-40B4-BE49-F238E27FC236}">
                <a16:creationId xmlns:a16="http://schemas.microsoft.com/office/drawing/2014/main" id="{712B0EAE-2322-BA3E-56BC-050D713EBD38}"/>
              </a:ext>
            </a:extLst>
          </p:cNvPr>
          <p:cNvSpPr txBox="1">
            <a:spLocks/>
          </p:cNvSpPr>
          <p:nvPr/>
        </p:nvSpPr>
        <p:spPr>
          <a:xfrm>
            <a:off x="639097" y="1281478"/>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1. Việc phát hiện sớm và chẩn đoán chính xác khối u là yếu tố quan trọng để điều trị kịp thời và hiệu quả cho bệnh nhân.</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4">
            <a:extLst>
              <a:ext uri="{FF2B5EF4-FFF2-40B4-BE49-F238E27FC236}">
                <a16:creationId xmlns:a16="http://schemas.microsoft.com/office/drawing/2014/main" id="{302CCFEF-C5A6-7394-CC9F-58E525BD004A}"/>
              </a:ext>
            </a:extLst>
          </p:cNvPr>
          <p:cNvSpPr txBox="1">
            <a:spLocks/>
          </p:cNvSpPr>
          <p:nvPr/>
        </p:nvSpPr>
        <p:spPr>
          <a:xfrm>
            <a:off x="639097" y="2299117"/>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2. Phân đoạn khối u trong ảnh y khoa (CT, MRI) hỗ trợ bác sĩ xác định vị trí và kích thước khối u chính xác hơn.</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1" name="Title 4">
            <a:extLst>
              <a:ext uri="{FF2B5EF4-FFF2-40B4-BE49-F238E27FC236}">
                <a16:creationId xmlns:a16="http://schemas.microsoft.com/office/drawing/2014/main" id="{5E37DB94-883F-DA8B-120D-56049D8FEE9F}"/>
              </a:ext>
            </a:extLst>
          </p:cNvPr>
          <p:cNvSpPr txBox="1">
            <a:spLocks/>
          </p:cNvSpPr>
          <p:nvPr/>
        </p:nvSpPr>
        <p:spPr>
          <a:xfrm>
            <a:off x="609599" y="3203652"/>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3. Quá trình phân đoạn thủ công tốn nhiều thời gian và dễ xảy ra sai lệch do yếu tố chủ quan.</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3" name="Title 4">
            <a:extLst>
              <a:ext uri="{FF2B5EF4-FFF2-40B4-BE49-F238E27FC236}">
                <a16:creationId xmlns:a16="http://schemas.microsoft.com/office/drawing/2014/main" id="{CFC98F58-F834-8919-3144-33EF4444E2D0}"/>
              </a:ext>
            </a:extLst>
          </p:cNvPr>
          <p:cNvSpPr txBox="1">
            <a:spLocks/>
          </p:cNvSpPr>
          <p:nvPr/>
        </p:nvSpPr>
        <p:spPr>
          <a:xfrm>
            <a:off x="639097" y="4185247"/>
            <a:ext cx="10913806" cy="9034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just"/>
            <a:r>
              <a:rPr lang="en-US" sz="2500" b="0">
                <a:solidFill>
                  <a:schemeClr val="tx1"/>
                </a:solidFill>
                <a:latin typeface="Tahoma" panose="020B0604030504040204" pitchFamily="34" charset="0"/>
                <a:ea typeface="Tahoma" panose="020B0604030504040204" pitchFamily="34" charset="0"/>
                <a:cs typeface="Tahoma" panose="020B0604030504040204" pitchFamily="34" charset="0"/>
              </a:rPr>
              <a:t>4. Ứng dụng mô hình CNN giúp tự động hóa, nâng cao độ chính xác và hiệu quả trong phân đoạn khối u y khoa.</a:t>
            </a:r>
            <a:endParaRPr lang="en-US" sz="2500" b="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49958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8B5F-2CE1-DC07-EB01-DC6074415857}"/>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B3BB98D-D7F3-4568-50FC-12D73BC0CC9F}"/>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3. HIỆN THỰC HÓA NGHIÊN CỨU</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9DD8BF77-6824-9377-3BAF-70996ECF0397}"/>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1721825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39C65-515D-C500-C57D-8FF675C09C5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0E9E6F5-0D0A-2493-1F0B-315BF94EB3E0}"/>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1. Mô tả bài toán</a:t>
            </a:r>
            <a:endParaRPr lang="en-US" sz="2000" dirty="0">
              <a:solidFill>
                <a:schemeClr val="tx1"/>
              </a:solidFill>
              <a:latin typeface="Aptos" panose="020B0004020202020204" pitchFamily="34" charset="0"/>
            </a:endParaRPr>
          </a:p>
        </p:txBody>
      </p:sp>
      <p:sp>
        <p:nvSpPr>
          <p:cNvPr id="3" name="TextBox 2">
            <a:extLst>
              <a:ext uri="{FF2B5EF4-FFF2-40B4-BE49-F238E27FC236}">
                <a16:creationId xmlns:a16="http://schemas.microsoft.com/office/drawing/2014/main" id="{8DF3D1FD-6442-4C07-DFCF-BF4B3DF9AF31}"/>
              </a:ext>
            </a:extLst>
          </p:cNvPr>
          <p:cNvSpPr txBox="1"/>
          <p:nvPr/>
        </p:nvSpPr>
        <p:spPr>
          <a:xfrm>
            <a:off x="442740" y="998633"/>
            <a:ext cx="7600338" cy="2627451"/>
          </a:xfrm>
          <a:prstGeom prst="rect">
            <a:avLst/>
          </a:prstGeom>
          <a:noFill/>
        </p:spPr>
        <p:txBody>
          <a:bodyPr wrap="square" rtlCol="0">
            <a:spAutoFit/>
          </a:bodyPr>
          <a:lstStyle/>
          <a:p>
            <a:pPr marL="285750" indent="-285750" algn="just">
              <a:lnSpc>
                <a:spcPct val="150000"/>
              </a:lnSpc>
              <a:buFontTx/>
              <a:buChar char="-"/>
            </a:pPr>
            <a:r>
              <a:rPr lang="vi-VN" sz="1600">
                <a:latin typeface="Tahoma" panose="020B0604030504040204" pitchFamily="34" charset="0"/>
                <a:ea typeface="Tahoma" panose="020B0604030504040204" pitchFamily="34" charset="0"/>
                <a:cs typeface="Tahoma" panose="020B0604030504040204" pitchFamily="34" charset="0"/>
              </a:rPr>
              <a:t>Phân đoạn khối u trong ảnh cộng hưởng từ (MRI), xác định vị trí và phân vùng các khu vực bất thường như khối u.</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Tx/>
              <a:buChar char="-"/>
            </a:pPr>
            <a:r>
              <a:rPr lang="en-US" sz="1600">
                <a:latin typeface="Tahoma" panose="020B0604030504040204" pitchFamily="34" charset="0"/>
                <a:ea typeface="Tahoma" panose="020B0604030504040204" pitchFamily="34" charset="0"/>
                <a:cs typeface="Tahoma" panose="020B0604030504040204" pitchFamily="34" charset="0"/>
              </a:rPr>
              <a:t>Đầu vào: Các ảnh MRI não với chi tiết cấu trúc não bộ.</a:t>
            </a:r>
          </a:p>
          <a:p>
            <a:pPr marL="285750" indent="-285750" algn="just">
              <a:lnSpc>
                <a:spcPct val="150000"/>
              </a:lnSpc>
              <a:buFontTx/>
              <a:buChar char="-"/>
            </a:pPr>
            <a:r>
              <a:rPr lang="vi-VN" sz="1600">
                <a:latin typeface="Tahoma" panose="020B0604030504040204" pitchFamily="34" charset="0"/>
                <a:ea typeface="Tahoma" panose="020B0604030504040204" pitchFamily="34" charset="0"/>
                <a:cs typeface="Tahoma" panose="020B0604030504040204" pitchFamily="34" charset="0"/>
              </a:rPr>
              <a:t>Đầu ra: Mặt nạ (mask) tương ứng, đánh dấu vùng khối u trên ảnh</a:t>
            </a:r>
            <a:r>
              <a:rPr lang="en-US" sz="1600">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50000"/>
              </a:lnSpc>
              <a:buFontTx/>
              <a:buChar char="-"/>
            </a:pPr>
            <a:r>
              <a:rPr lang="vi-VN" sz="1600">
                <a:latin typeface="Tahoma" panose="020B0604030504040204" pitchFamily="34" charset="0"/>
                <a:ea typeface="Tahoma" panose="020B0604030504040204" pitchFamily="34" charset="0"/>
                <a:cs typeface="Tahoma" panose="020B0604030504040204" pitchFamily="34" charset="0"/>
              </a:rPr>
              <a:t>Ý nghĩa: Giúp bác sĩ nhanh chóng xác định và phân tích khối u, hỗ trợ chẩn đoán và điều trị hiệu quả hơn.</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50000"/>
              </a:lnSpc>
              <a:buFontTx/>
              <a:buChar char="-"/>
            </a:pP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logotvu">
            <a:extLst>
              <a:ext uri="{FF2B5EF4-FFF2-40B4-BE49-F238E27FC236}">
                <a16:creationId xmlns:a16="http://schemas.microsoft.com/office/drawing/2014/main" id="{3838AE0E-9ABA-78B6-42F2-00DA6672575A}"/>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40107DD1-3DFF-3D9D-0F83-C947F95D28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43298" y="3429000"/>
            <a:ext cx="2440940" cy="2440940"/>
          </a:xfrm>
          <a:prstGeom prst="rect">
            <a:avLst/>
          </a:prstGeom>
          <a:noFill/>
          <a:ln>
            <a:noFill/>
          </a:ln>
        </p:spPr>
      </p:pic>
      <p:pic>
        <p:nvPicPr>
          <p:cNvPr id="6" name="Picture 5">
            <a:extLst>
              <a:ext uri="{FF2B5EF4-FFF2-40B4-BE49-F238E27FC236}">
                <a16:creationId xmlns:a16="http://schemas.microsoft.com/office/drawing/2014/main" id="{88BAD8B0-474A-4659-6128-261620FF1B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58495" y="3429000"/>
            <a:ext cx="2440940" cy="2440940"/>
          </a:xfrm>
          <a:prstGeom prst="rect">
            <a:avLst/>
          </a:prstGeom>
          <a:noFill/>
          <a:ln>
            <a:noFill/>
          </a:ln>
        </p:spPr>
      </p:pic>
      <p:sp>
        <p:nvSpPr>
          <p:cNvPr id="7" name="TextBox 6">
            <a:extLst>
              <a:ext uri="{FF2B5EF4-FFF2-40B4-BE49-F238E27FC236}">
                <a16:creationId xmlns:a16="http://schemas.microsoft.com/office/drawing/2014/main" id="{8F3A1DD6-3C6F-8AFB-8688-73DFCB0135B2}"/>
              </a:ext>
            </a:extLst>
          </p:cNvPr>
          <p:cNvSpPr txBox="1"/>
          <p:nvPr/>
        </p:nvSpPr>
        <p:spPr>
          <a:xfrm>
            <a:off x="2241213" y="6056451"/>
            <a:ext cx="2045110" cy="369332"/>
          </a:xfrm>
          <a:prstGeom prst="rect">
            <a:avLst/>
          </a:prstGeom>
          <a:noFill/>
        </p:spPr>
        <p:txBody>
          <a:bodyPr wrap="square" rtlCol="0">
            <a:spAutoFit/>
          </a:bodyPr>
          <a:lstStyle/>
          <a:p>
            <a:r>
              <a:rPr lang="en-US"/>
              <a:t>Ảnh đầu vào (Input)</a:t>
            </a:r>
          </a:p>
        </p:txBody>
      </p:sp>
      <p:sp>
        <p:nvSpPr>
          <p:cNvPr id="8" name="TextBox 7">
            <a:extLst>
              <a:ext uri="{FF2B5EF4-FFF2-40B4-BE49-F238E27FC236}">
                <a16:creationId xmlns:a16="http://schemas.microsoft.com/office/drawing/2014/main" id="{3E993251-7599-919E-C296-791D3DA5CB56}"/>
              </a:ext>
            </a:extLst>
          </p:cNvPr>
          <p:cNvSpPr txBox="1"/>
          <p:nvPr/>
        </p:nvSpPr>
        <p:spPr>
          <a:xfrm>
            <a:off x="8089698" y="6056451"/>
            <a:ext cx="2243025" cy="369332"/>
          </a:xfrm>
          <a:prstGeom prst="rect">
            <a:avLst/>
          </a:prstGeom>
          <a:noFill/>
        </p:spPr>
        <p:txBody>
          <a:bodyPr wrap="square" rtlCol="0">
            <a:spAutoFit/>
          </a:bodyPr>
          <a:lstStyle/>
          <a:p>
            <a:r>
              <a:rPr lang="en-US"/>
              <a:t>Ảnh đầu ra (Output)</a:t>
            </a:r>
          </a:p>
        </p:txBody>
      </p:sp>
    </p:spTree>
    <p:extLst>
      <p:ext uri="{BB962C8B-B14F-4D97-AF65-F5344CB8AC3E}">
        <p14:creationId xmlns:p14="http://schemas.microsoft.com/office/powerpoint/2010/main" val="75854321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58736-BE45-1B71-4285-F86BB1DBC5B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A1FCD34-683C-92C8-5098-39680AF24F81}"/>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2. Sơ đồ khối</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4DA51E24-153A-1143-ECB8-158BC1A47AAB}"/>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9" name="Picture 8">
            <a:extLst>
              <a:ext uri="{FF2B5EF4-FFF2-40B4-BE49-F238E27FC236}">
                <a16:creationId xmlns:a16="http://schemas.microsoft.com/office/drawing/2014/main" id="{B3B196CC-94B3-27E3-193E-8F67D276C4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7794" y="856044"/>
            <a:ext cx="2996319" cy="5712382"/>
          </a:xfrm>
          <a:prstGeom prst="rect">
            <a:avLst/>
          </a:prstGeom>
          <a:noFill/>
          <a:ln>
            <a:noFill/>
          </a:ln>
        </p:spPr>
      </p:pic>
      <p:sp>
        <p:nvSpPr>
          <p:cNvPr id="10" name="TextBox 9">
            <a:extLst>
              <a:ext uri="{FF2B5EF4-FFF2-40B4-BE49-F238E27FC236}">
                <a16:creationId xmlns:a16="http://schemas.microsoft.com/office/drawing/2014/main" id="{4DD108D9-A9AF-6DF3-3B1F-054940AA9E12}"/>
              </a:ext>
            </a:extLst>
          </p:cNvPr>
          <p:cNvSpPr txBox="1"/>
          <p:nvPr/>
        </p:nvSpPr>
        <p:spPr>
          <a:xfrm>
            <a:off x="4884113" y="1971029"/>
            <a:ext cx="6678623" cy="3539430"/>
          </a:xfrm>
          <a:prstGeom prst="rect">
            <a:avLst/>
          </a:prstGeom>
          <a:noFill/>
        </p:spPr>
        <p:txBody>
          <a:bodyPr wrap="square" rtlCol="0">
            <a:spAutoFit/>
          </a:bodyPr>
          <a:lstStyle/>
          <a:p>
            <a:pPr algn="just"/>
            <a:r>
              <a:rPr lang="vi-VN" sz="1600">
                <a:latin typeface="Tahoma" panose="020B0604030504040204" pitchFamily="34" charset="0"/>
                <a:ea typeface="Tahoma" panose="020B0604030504040204" pitchFamily="34" charset="0"/>
                <a:cs typeface="Tahoma" panose="020B0604030504040204" pitchFamily="34" charset="0"/>
              </a:rPr>
              <a:t>Ảnh đầu vào (Input): Ảnh MRI kích thước 256x256 với 3 kênh màu (RGB), chưa phân đoạn.</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Lớp Conv2D:</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32 filters: Trích xuất đặc trưng cơ bản từ ảnh.</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64 filters: Học các đặc trưng phức tạp hơn.</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128 filters: Học đặc trưng chi tiết và nâng cao.</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Ảnh đầu ra (Output): Bản phân đoạn 1 kênh, xác định vùng khối u và nền.</a:t>
            </a:r>
          </a:p>
        </p:txBody>
      </p:sp>
    </p:spTree>
    <p:extLst>
      <p:ext uri="{BB962C8B-B14F-4D97-AF65-F5344CB8AC3E}">
        <p14:creationId xmlns:p14="http://schemas.microsoft.com/office/powerpoint/2010/main" val="389764849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ACE0A-6281-E87A-D5A8-1B35ECEE460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48D5307F-EECA-D859-376B-861D46360C46}"/>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892B338A-A98F-7C0B-5F1C-58B3C8AC22E2}"/>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027C2E04-FE56-267C-FA1C-9A7B730CE0A0}"/>
              </a:ext>
            </a:extLst>
          </p:cNvPr>
          <p:cNvSpPr txBox="1"/>
          <p:nvPr/>
        </p:nvSpPr>
        <p:spPr>
          <a:xfrm>
            <a:off x="442740" y="1062627"/>
            <a:ext cx="6678623" cy="3539430"/>
          </a:xfrm>
          <a:prstGeom prst="rect">
            <a:avLst/>
          </a:prstGeom>
          <a:noFill/>
        </p:spPr>
        <p:txBody>
          <a:bodyPr wrap="square" rtlCol="0">
            <a:spAutoFit/>
          </a:bodyPr>
          <a:lstStyle/>
          <a:p>
            <a:pPr marL="342900" indent="-342900" algn="just">
              <a:buAutoNum type="arabicPeriod"/>
            </a:pPr>
            <a:r>
              <a:rPr lang="en-US" sz="1600">
                <a:latin typeface="Tahoma" panose="020B0604030504040204" pitchFamily="34" charset="0"/>
                <a:ea typeface="Tahoma" panose="020B0604030504040204" pitchFamily="34" charset="0"/>
                <a:cs typeface="Tahoma" panose="020B0604030504040204" pitchFamily="34" charset="0"/>
              </a:rPr>
              <a:t>Tải dữ liệu và xử lý hình ảnh</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Mục tiêu: Đọc và chuẩn bị dữ liệu ảnh MRI (ảnh gốc và mặt nạ phân đoạn).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Các bước:</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Đọc ảnh gốc từ thư mục và chuyển về định dạng RGB.</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Đọc mặt nạ từ thư mục và chuyển về định dạng nhị phân.</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Chuẩn hóa ảnh về kích thước 256x256 và giá trị pixel từ 0-1.</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Lưu ảnh và mặt nạ đã xử lý vào mảng để sử dụng trong huấn luyện.</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4832270"/>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FEB63-78E7-67D2-5575-AE1CE08B6C8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5C7920A-286B-6192-D786-52AEE4E29C3D}"/>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4B81C4E1-CDFC-473C-A967-33501A0F9E3C}"/>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51940482-D8B1-873C-308D-3CFEAF9E4ADF}"/>
              </a:ext>
            </a:extLst>
          </p:cNvPr>
          <p:cNvSpPr txBox="1"/>
          <p:nvPr/>
        </p:nvSpPr>
        <p:spPr>
          <a:xfrm>
            <a:off x="442739" y="1042962"/>
            <a:ext cx="10992177" cy="5509200"/>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2.  Tiền xử lý dữ liệu</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Mục tiêu: </a:t>
            </a:r>
            <a:r>
              <a:rPr lang="vi-VN" sz="1600">
                <a:latin typeface="Tahoma" panose="020B0604030504040204" pitchFamily="34" charset="0"/>
                <a:ea typeface="Tahoma" panose="020B0604030504040204" pitchFamily="34" charset="0"/>
                <a:cs typeface="Tahoma" panose="020B0604030504040204" pitchFamily="34" charset="0"/>
              </a:rPr>
              <a:t>Đảm bảo chất lượng dữ liệu đầu vào cho mô hình CNN</a:t>
            </a:r>
            <a:r>
              <a:rPr lang="en-US" sz="1600">
                <a:latin typeface="Tahoma" panose="020B0604030504040204" pitchFamily="34" charset="0"/>
                <a:ea typeface="Tahoma" panose="020B0604030504040204" pitchFamily="34" charset="0"/>
                <a:cs typeface="Tahoma" panose="020B0604030504040204" pitchFamily="34" charset="0"/>
              </a:rPr>
              <a:t>, đảm bảo tính đồng bộ giữa ảnh gốc và mặt nạ phân đoạn, c</a:t>
            </a:r>
            <a:r>
              <a:rPr lang="vi-VN" sz="1600">
                <a:latin typeface="Tahoma" panose="020B0604030504040204" pitchFamily="34" charset="0"/>
                <a:ea typeface="Tahoma" panose="020B0604030504040204" pitchFamily="34" charset="0"/>
                <a:cs typeface="Tahoma" panose="020B0604030504040204" pitchFamily="34" charset="0"/>
              </a:rPr>
              <a:t>huẩn hóa kích thước và giá trị pixel để mô hình dễ dàng học</a:t>
            </a:r>
            <a:r>
              <a:rPr lang="en-US" sz="1600">
                <a:latin typeface="Tahoma" panose="020B0604030504040204" pitchFamily="34" charset="0"/>
                <a:ea typeface="Tahoma" panose="020B0604030504040204" pitchFamily="34" charset="0"/>
                <a:cs typeface="Tahoma" panose="020B0604030504040204" pitchFamily="34" charset="0"/>
              </a:rPr>
              <a:t>, chuẩn bị dữ liệu phù hợp cho huấn luyện, đánh giá, và kiểm tra.</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Các bước:</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Đọc và xử lý dữ liệu: </a:t>
            </a:r>
            <a:r>
              <a:rPr lang="vi-VN" sz="1600"/>
              <a:t>Đọc ảnh từ thư mục "Tumor" và mặt nạ từ thư mục "Mask</a:t>
            </a:r>
            <a:r>
              <a:rPr lang="en-US" sz="1600"/>
              <a:t>”, </a:t>
            </a:r>
            <a:r>
              <a:rPr lang="en-US" sz="1600">
                <a:latin typeface="Tahoma" panose="020B0604030504040204" pitchFamily="34" charset="0"/>
                <a:ea typeface="Tahoma" panose="020B0604030504040204" pitchFamily="34" charset="0"/>
                <a:cs typeface="Tahoma" panose="020B0604030504040204" pitchFamily="34" charset="0"/>
              </a:rPr>
              <a:t>xử lý đồng thời để đảm bảo đồng bộ giữa ảnh và mặt nạ.</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Kiểm tra tính đồng bộ: So khớp tên tệp giữa ảnh và mặt nạ để đảm bảo dữ liệu đầy đủ và chính xác.</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Xử lý ảnh: </a:t>
            </a:r>
            <a:r>
              <a:rPr lang="vi-VN" sz="1600"/>
              <a:t>Chuyển ảnh về định dạng RGB, chuẩn hóa kích thước (256x256)</a:t>
            </a:r>
            <a:r>
              <a:rPr lang="en-US" sz="1600"/>
              <a:t>, </a:t>
            </a:r>
            <a:r>
              <a:rPr lang="vi-VN" sz="1600"/>
              <a:t>Chia giá trị pixel cho 255 để đưa về khoảng 0-1.</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Xử lý mặt nạ: </a:t>
            </a:r>
            <a:r>
              <a:rPr lang="vi-VN" sz="1600">
                <a:latin typeface="Tahoma" panose="020B0604030504040204" pitchFamily="34" charset="0"/>
                <a:ea typeface="Tahoma" panose="020B0604030504040204" pitchFamily="34" charset="0"/>
                <a:cs typeface="Tahoma" panose="020B0604030504040204" pitchFamily="34" charset="0"/>
              </a:rPr>
              <a:t>Chuyển mặt nạ về định dạng grayscale (đơn sắc)</a:t>
            </a:r>
            <a:r>
              <a:rPr lang="en-US" sz="1600">
                <a:latin typeface="Tahoma" panose="020B0604030504040204" pitchFamily="34" charset="0"/>
                <a:ea typeface="Tahoma" panose="020B0604030504040204" pitchFamily="34" charset="0"/>
                <a:cs typeface="Tahoma" panose="020B0604030504040204" pitchFamily="34" charset="0"/>
              </a:rPr>
              <a:t>, nhị phân hóa mặt nạ (pixel &gt; 0 là 1, pixel còn lại là 0).</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Lưu dữ liệu</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Kiểm tra kết quả</a:t>
            </a:r>
          </a:p>
        </p:txBody>
      </p:sp>
    </p:spTree>
    <p:extLst>
      <p:ext uri="{BB962C8B-B14F-4D97-AF65-F5344CB8AC3E}">
        <p14:creationId xmlns:p14="http://schemas.microsoft.com/office/powerpoint/2010/main" val="329365492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DC80E-B1EB-0B63-A20F-DB20D5FB1AE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290D358-1543-00DB-4778-5BC732106586}"/>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8BAD56F5-4319-07A6-A143-48FA1F5AFDD9}"/>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D51532EB-A1B2-574F-FA91-0C5E88433655}"/>
              </a:ext>
            </a:extLst>
          </p:cNvPr>
          <p:cNvSpPr txBox="1"/>
          <p:nvPr/>
        </p:nvSpPr>
        <p:spPr>
          <a:xfrm>
            <a:off x="442739" y="1042962"/>
            <a:ext cx="10982345" cy="2554545"/>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3.  Chia dữ liệu thành tập huấn luyện và kiểm thử</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Tập huấn luyện (Training Set): Chiếm 70% dữ liệu, dùng để huấn luyện mô hình CNN, giúp mô hình học cách phân đoạn khối u.</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Tập đánh giá (Validation Set): Chiếm 15% dữ liệu, dùng để đánh giá hiệu quả mô hình trong quá trình huấn luyện và điều chỉnh tham số (learning rate, epochs,...).</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Tập kiểm tra (Test Set): Chiếm 15% dữ liệu, dùng để kiểm tra độ chính xác của mô hình trên dữ liệu chưa gặp trước.</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15794963"/>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B7B72-6428-B175-A53D-70E381060656}"/>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3466F02D-F563-1199-44E1-2CD1CA08F881}"/>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409AA3DA-9EAD-50B8-D4DE-CD93F5606CFA}"/>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4D3CD03C-DC37-A301-5031-268CBA71656E}"/>
              </a:ext>
            </a:extLst>
          </p:cNvPr>
          <p:cNvSpPr txBox="1"/>
          <p:nvPr/>
        </p:nvSpPr>
        <p:spPr>
          <a:xfrm>
            <a:off x="442739" y="1042962"/>
            <a:ext cx="10982345" cy="3816429"/>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4.  Xây dựng mô hình CNN</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effectLst/>
                <a:latin typeface="Tahoma" panose="020B0604030504040204" pitchFamily="34" charset="0"/>
                <a:ea typeface="Tahoma" panose="020B0604030504040204" pitchFamily="34" charset="0"/>
                <a:cs typeface="Tahoma" panose="020B0604030504040204" pitchFamily="34" charset="0"/>
              </a:rPr>
              <a:t>Khởi tạo mô hình: Sử dụng Sequential, kết nối các lớp theo chuỗi.</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Lớp đầu vào: Conv2D với 32 bộ lọc (3x3), hàm kích hoạt ReLU, padding 'same', kích thước đầu vào (256, 256, 3).</a:t>
            </a: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Các lớp tích chập (Conv2D):</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Lớp tích chập 1: 32 bộ lọc (3x3), ReLU, padding 'same’.</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Lớp tích chập 2: 64 bộ lọc (3x3), ReLU, padding 'same’.</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Lớp tích chập 3: 128 bộ lọc (3x3), ReLU, padding 'same’.</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vi-VN" sz="1600">
                <a:latin typeface="Tahoma" panose="020B0604030504040204" pitchFamily="34" charset="0"/>
                <a:ea typeface="Tahoma" panose="020B0604030504040204" pitchFamily="34" charset="0"/>
                <a:cs typeface="Tahoma" panose="020B0604030504040204" pitchFamily="34" charset="0"/>
              </a:rPr>
              <a:t>Lớp đầu ra: Conv2D với 1 bộ lọc (1x1), hàm sigmoid, padding 'same', đưa ra kết quả phân đoạn (binary mask).</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488796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9D91-A286-8852-5C05-75D57D15F88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CB29D572-9EAC-D324-AE2C-02AE90BAA419}"/>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D48FD79C-EE1B-7DD1-86C8-FAFFC16E53B0}"/>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2C86E632-F6CB-B0F6-4ED2-6D62C6AF7A08}"/>
              </a:ext>
            </a:extLst>
          </p:cNvPr>
          <p:cNvSpPr txBox="1"/>
          <p:nvPr/>
        </p:nvSpPr>
        <p:spPr>
          <a:xfrm>
            <a:off x="442739" y="1042962"/>
            <a:ext cx="10982345" cy="3046988"/>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5.  Huấn luyện mô hình CNN</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Tham số huấn luyện: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Số epoch: 10 vòng lặp huấn luyện.</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Batch size: 8 ảnh mỗi lần huấn luyện.</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Validation data: Dùng để theo dõi hiệu suất mô hình.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Chỉ số đánh giá: Accuracy, Dice Coefficient, IoU, theo dõi qua các epoch để cải thiện phân đoạn.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8914678"/>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213D9-C729-F436-9B63-8AD2AA58190B}"/>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6947A7B-2150-3D59-01A0-B9AE3A152D15}"/>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67EE80DF-45A6-0E40-4068-873D68A10C05}"/>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8832C380-7087-0B1D-3439-7287D4D00412}"/>
              </a:ext>
            </a:extLst>
          </p:cNvPr>
          <p:cNvSpPr txBox="1"/>
          <p:nvPr/>
        </p:nvSpPr>
        <p:spPr>
          <a:xfrm>
            <a:off x="442739" y="1042962"/>
            <a:ext cx="10982345" cy="3046988"/>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6.  Đánh giá trên tập kiểm tra</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Mục tiêu: Đánh giá hiệu suất mô hình trên tập kiểm tra (test set).</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Accuracy: Độ chính xác của mô hình.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Dice Coefficient: Đánh giá độ chồng khớp giữa vùng dự đoán và thực tế.</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a:t>
            </a:r>
            <a:r>
              <a:rPr lang="vi-VN" sz="1600">
                <a:latin typeface="Tahoma" panose="020B0604030504040204" pitchFamily="34" charset="0"/>
                <a:ea typeface="Tahoma" panose="020B0604030504040204" pitchFamily="34" charset="0"/>
                <a:cs typeface="Tahoma" panose="020B0604030504040204" pitchFamily="34" charset="0"/>
              </a:rPr>
              <a:t>IoU: Đo lường mức độ giao nhau giữa vùng dự đoán và thực tế.</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Loss: Độ mất mát, thể hiện mức độ lỗi của mô hình..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737416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25C6C-3F3A-667E-14E9-25546645C8F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EF765B35-AC43-35EA-75E9-7265F6CADC69}"/>
              </a:ext>
            </a:extLst>
          </p:cNvPr>
          <p:cNvSpPr txBox="1">
            <a:spLocks/>
          </p:cNvSpPr>
          <p:nvPr/>
        </p:nvSpPr>
        <p:spPr>
          <a:xfrm>
            <a:off x="442740" y="505183"/>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Xử lý dữ liệu</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1C9E7F96-AD61-ED14-B519-46DC67883F72}"/>
              </a:ext>
            </a:extLst>
          </p:cNvPr>
          <p:cNvPicPr>
            <a:picLocks noChangeAspect="1"/>
          </p:cNvPicPr>
          <p:nvPr/>
        </p:nvPicPr>
        <p:blipFill>
          <a:blip r:embed="rId2"/>
          <a:stretch>
            <a:fillRect/>
          </a:stretch>
        </p:blipFill>
        <p:spPr>
          <a:xfrm>
            <a:off x="11274162" y="-47444"/>
            <a:ext cx="950259" cy="903488"/>
          </a:xfrm>
          <a:prstGeom prst="rect">
            <a:avLst/>
          </a:prstGeom>
        </p:spPr>
      </p:pic>
      <p:sp>
        <p:nvSpPr>
          <p:cNvPr id="10" name="TextBox 9">
            <a:extLst>
              <a:ext uri="{FF2B5EF4-FFF2-40B4-BE49-F238E27FC236}">
                <a16:creationId xmlns:a16="http://schemas.microsoft.com/office/drawing/2014/main" id="{5D068A50-1B30-8D10-23FF-8DBD55C6369B}"/>
              </a:ext>
            </a:extLst>
          </p:cNvPr>
          <p:cNvSpPr txBox="1"/>
          <p:nvPr/>
        </p:nvSpPr>
        <p:spPr>
          <a:xfrm>
            <a:off x="442739" y="1042962"/>
            <a:ext cx="10982345" cy="3539430"/>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7.  Hiển thị kết quả phân đoạn và dự đoán</a:t>
            </a:r>
          </a:p>
          <a:p>
            <a:pPr marL="342900" indent="-342900" algn="just">
              <a:buAutoNum type="arabicPeriod"/>
            </a:pPr>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Dự đoán trên tập kiểm tra: Sử dụng hàm model.predict(X_test) để tạo mặt nạ dự đoán cho từng ảnh.</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marL="285750" indent="-285750" algn="just">
              <a:buFontTx/>
              <a:buChar char="-"/>
            </a:pPr>
            <a:r>
              <a:rPr lang="en-US" sz="1600">
                <a:latin typeface="Tahoma" panose="020B0604030504040204" pitchFamily="34" charset="0"/>
                <a:ea typeface="Tahoma" panose="020B0604030504040204" pitchFamily="34" charset="0"/>
                <a:cs typeface="Tahoma" panose="020B0604030504040204" pitchFamily="34" charset="0"/>
              </a:rPr>
              <a:t>Hiển thị kết quả:</a:t>
            </a:r>
          </a:p>
          <a:p>
            <a:pPr marL="285750" indent="-285750" algn="just">
              <a:buFontTx/>
              <a:buChar char="-"/>
            </a:pPr>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Ảnh gốc (Input image): Minh họa ảnh đầu vào để so sánh trực quan.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Mask thực tế (True mask): Vùng khối u thực sự từ dữ liệu gốc.</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Mask dự đoán (Predicted mask): Kết quả phân đoạn do mô hình dự đoán.</a:t>
            </a: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en-US" sz="1600">
                <a:latin typeface="Tahoma" panose="020B0604030504040204" pitchFamily="34" charset="0"/>
                <a:ea typeface="Tahoma" panose="020B0604030504040204" pitchFamily="34" charset="0"/>
                <a:cs typeface="Tahoma" panose="020B0604030504040204" pitchFamily="34" charset="0"/>
              </a:rPr>
              <a:t> -  Ý nghĩa: </a:t>
            </a:r>
            <a:r>
              <a:rPr lang="vi-VN" sz="1600">
                <a:latin typeface="Tahoma" panose="020B0604030504040204" pitchFamily="34" charset="0"/>
                <a:ea typeface="Tahoma" panose="020B0604030504040204" pitchFamily="34" charset="0"/>
                <a:cs typeface="Tahoma" panose="020B0604030504040204" pitchFamily="34" charset="0"/>
              </a:rPr>
              <a:t>So sánh trực tiếp giữa ảnh đầu vào, mask thực tế và mask dự đoán giúp đánh giá chất lượng phân đoạn và hiệu quả của mô hình.</a:t>
            </a:r>
            <a:endParaRPr lang="en-US" sz="16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0911525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37C11-9B12-5BB9-6AB9-D26E62932088}"/>
              </a:ext>
            </a:extLst>
          </p:cNvPr>
          <p:cNvSpPr txBox="1"/>
          <p:nvPr/>
        </p:nvSpPr>
        <p:spPr>
          <a:xfrm>
            <a:off x="1842654" y="206205"/>
            <a:ext cx="8506691" cy="707886"/>
          </a:xfrm>
          <a:prstGeom prst="rect">
            <a:avLst/>
          </a:prstGeom>
          <a:noFill/>
          <a:ln>
            <a:noFill/>
          </a:ln>
        </p:spPr>
        <p:txBody>
          <a:bodyPr wrap="square" rtlCol="0">
            <a:spAutoFit/>
          </a:bodyPr>
          <a:lstStyle/>
          <a:p>
            <a:pPr algn="ctr"/>
            <a:r>
              <a:rPr lang="vi-VN" sz="4000" b="1" dirty="0">
                <a:ln w="0"/>
                <a:latin typeface="Aptos" panose="020B0004020202020204" pitchFamily="34" charset="0"/>
              </a:rPr>
              <a:t>NỘI DUNG</a:t>
            </a:r>
          </a:p>
        </p:txBody>
      </p:sp>
      <p:pic>
        <p:nvPicPr>
          <p:cNvPr id="4" name="Picture 3" descr="logotvu">
            <a:extLst>
              <a:ext uri="{FF2B5EF4-FFF2-40B4-BE49-F238E27FC236}">
                <a16:creationId xmlns:a16="http://schemas.microsoft.com/office/drawing/2014/main" id="{009D5053-BF82-86C5-CE3C-3FB6CEF5473B}"/>
              </a:ext>
            </a:extLst>
          </p:cNvPr>
          <p:cNvPicPr>
            <a:picLocks noChangeAspect="1"/>
          </p:cNvPicPr>
          <p:nvPr/>
        </p:nvPicPr>
        <p:blipFill>
          <a:blip r:embed="rId3"/>
          <a:stretch>
            <a:fillRect/>
          </a:stretch>
        </p:blipFill>
        <p:spPr>
          <a:xfrm>
            <a:off x="134470" y="91594"/>
            <a:ext cx="950259" cy="903488"/>
          </a:xfrm>
          <a:prstGeom prst="rect">
            <a:avLst/>
          </a:prstGeom>
        </p:spPr>
      </p:pic>
      <p:sp>
        <p:nvSpPr>
          <p:cNvPr id="5" name="Title 4">
            <a:extLst>
              <a:ext uri="{FF2B5EF4-FFF2-40B4-BE49-F238E27FC236}">
                <a16:creationId xmlns:a16="http://schemas.microsoft.com/office/drawing/2014/main" id="{D254595F-1B91-BA7F-790C-609B8D2F0006}"/>
              </a:ext>
            </a:extLst>
          </p:cNvPr>
          <p:cNvSpPr txBox="1">
            <a:spLocks/>
          </p:cNvSpPr>
          <p:nvPr/>
        </p:nvSpPr>
        <p:spPr>
          <a:xfrm>
            <a:off x="0" y="1414680"/>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1</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TỔNG QUAN</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4">
            <a:extLst>
              <a:ext uri="{FF2B5EF4-FFF2-40B4-BE49-F238E27FC236}">
                <a16:creationId xmlns:a16="http://schemas.microsoft.com/office/drawing/2014/main" id="{7C7D991A-43AC-03D6-0D57-1BCF08EA8A22}"/>
              </a:ext>
            </a:extLst>
          </p:cNvPr>
          <p:cNvSpPr txBox="1">
            <a:spLocks/>
          </p:cNvSpPr>
          <p:nvPr/>
        </p:nvSpPr>
        <p:spPr>
          <a:xfrm>
            <a:off x="-2" y="2439705"/>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2</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CƠ SỞ LÝ THUYẾT</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4">
            <a:extLst>
              <a:ext uri="{FF2B5EF4-FFF2-40B4-BE49-F238E27FC236}">
                <a16:creationId xmlns:a16="http://schemas.microsoft.com/office/drawing/2014/main" id="{B7B54EB4-02DF-9045-F7FA-26BAFEDB76D5}"/>
              </a:ext>
            </a:extLst>
          </p:cNvPr>
          <p:cNvSpPr txBox="1">
            <a:spLocks/>
          </p:cNvSpPr>
          <p:nvPr/>
        </p:nvSpPr>
        <p:spPr>
          <a:xfrm>
            <a:off x="-3" y="3447162"/>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3</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HIỆN THỰC HÓA NGHIÊN CỨU</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4">
            <a:extLst>
              <a:ext uri="{FF2B5EF4-FFF2-40B4-BE49-F238E27FC236}">
                <a16:creationId xmlns:a16="http://schemas.microsoft.com/office/drawing/2014/main" id="{5161E37C-35FC-48B3-CC13-149DDB693F6C}"/>
              </a:ext>
            </a:extLst>
          </p:cNvPr>
          <p:cNvSpPr txBox="1">
            <a:spLocks/>
          </p:cNvSpPr>
          <p:nvPr/>
        </p:nvSpPr>
        <p:spPr>
          <a:xfrm>
            <a:off x="-4" y="5418978"/>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5</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KẾT LUẬN VÀ HƯỚNG PHÁT TRIỂN</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
        <p:nvSpPr>
          <p:cNvPr id="3" name="Title 4">
            <a:extLst>
              <a:ext uri="{FF2B5EF4-FFF2-40B4-BE49-F238E27FC236}">
                <a16:creationId xmlns:a16="http://schemas.microsoft.com/office/drawing/2014/main" id="{194E990E-D955-51B1-9646-BA1E7821602C}"/>
              </a:ext>
            </a:extLst>
          </p:cNvPr>
          <p:cNvSpPr txBox="1">
            <a:spLocks/>
          </p:cNvSpPr>
          <p:nvPr/>
        </p:nvSpPr>
        <p:spPr>
          <a:xfrm>
            <a:off x="1" y="4396621"/>
            <a:ext cx="12191999"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rPr>
              <a:t>4</a:t>
            </a:r>
            <a:r>
              <a:rPr lang="en-US" sz="3000">
                <a:solidFill>
                  <a:srgbClr val="7030A0"/>
                </a:solidFill>
                <a:latin typeface="Tahoma" panose="020B0604030504040204" pitchFamily="34" charset="0"/>
                <a:ea typeface="Tahoma" panose="020B0604030504040204" pitchFamily="34" charset="0"/>
                <a:cs typeface="Tahoma" panose="020B0604030504040204" pitchFamily="34" charset="0"/>
              </a:rPr>
              <a:t>. KẾT QUẢ NGHIÊN CỨU</a:t>
            </a:r>
            <a:endParaRPr lang="en-US" sz="3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74815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075A8-927B-309F-5579-A59A8CC0D07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F40F2A80-3C2B-46CA-C14E-F47DD042EDF2}"/>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4. KẾT QUẢ NGHIÊN CỨU</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71A64288-B34A-DF9F-2242-81A22A70BE25}"/>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1573358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24097BCC-2A4F-D5D7-6E3D-289F59026A25}"/>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1. Quá trình xây dựng mô hình CNN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54B18F40-1ED5-C327-94F2-A7D4AC80655D}"/>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65651248-E7DB-0428-BF90-58FDCE1EB7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7124" y="1570293"/>
            <a:ext cx="8150942" cy="3886610"/>
          </a:xfrm>
          <a:prstGeom prst="rect">
            <a:avLst/>
          </a:prstGeom>
          <a:noFill/>
          <a:ln>
            <a:noFill/>
          </a:ln>
        </p:spPr>
      </p:pic>
    </p:spTree>
    <p:extLst>
      <p:ext uri="{BB962C8B-B14F-4D97-AF65-F5344CB8AC3E}">
        <p14:creationId xmlns:p14="http://schemas.microsoft.com/office/powerpoint/2010/main" val="1630477940"/>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0ED23-703C-CC3A-3BD1-2B63C884EED8}"/>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1071E5D7-372B-2346-D619-B169A03E04CF}"/>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2. Kết quả huấn luyện mô hình CNN </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86EEFE4D-9EFF-FEAC-59B1-C8D7210A5F41}"/>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3" name="Picture 2">
            <a:extLst>
              <a:ext uri="{FF2B5EF4-FFF2-40B4-BE49-F238E27FC236}">
                <a16:creationId xmlns:a16="http://schemas.microsoft.com/office/drawing/2014/main" id="{FC4B92FE-107F-98E1-E6BE-F7D9FE4919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488" y="1587257"/>
            <a:ext cx="2799080" cy="3538220"/>
          </a:xfrm>
          <a:prstGeom prst="rect">
            <a:avLst/>
          </a:prstGeom>
          <a:noFill/>
          <a:ln>
            <a:noFill/>
          </a:ln>
        </p:spPr>
      </p:pic>
      <p:pic>
        <p:nvPicPr>
          <p:cNvPr id="7" name="Picture 6">
            <a:extLst>
              <a:ext uri="{FF2B5EF4-FFF2-40B4-BE49-F238E27FC236}">
                <a16:creationId xmlns:a16="http://schemas.microsoft.com/office/drawing/2014/main" id="{D6F5864C-F086-B3EC-5E83-A5D94E34381F}"/>
              </a:ext>
            </a:extLst>
          </p:cNvPr>
          <p:cNvPicPr>
            <a:picLocks noChangeAspect="1"/>
          </p:cNvPicPr>
          <p:nvPr/>
        </p:nvPicPr>
        <p:blipFill>
          <a:blip r:embed="rId4"/>
          <a:stretch>
            <a:fillRect/>
          </a:stretch>
        </p:blipFill>
        <p:spPr>
          <a:xfrm>
            <a:off x="3396569" y="1587257"/>
            <a:ext cx="8560970" cy="3538220"/>
          </a:xfrm>
          <a:prstGeom prst="rect">
            <a:avLst/>
          </a:prstGeom>
        </p:spPr>
      </p:pic>
    </p:spTree>
    <p:extLst>
      <p:ext uri="{BB962C8B-B14F-4D97-AF65-F5344CB8AC3E}">
        <p14:creationId xmlns:p14="http://schemas.microsoft.com/office/powerpoint/2010/main" val="2916912538"/>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A0EFF-C4FD-C356-E169-3D3837A1EECA}"/>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A7DB2519-6F65-3949-289F-B7AF121F292B}"/>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3. Biểu đồ Accuracy thể hiện độ chính xác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27492E63-4653-7D16-76ED-4CC22482C092}"/>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F6774DDE-AE31-FF65-BD2E-7089E50CAE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8130" y="1319598"/>
            <a:ext cx="8229600" cy="4555275"/>
          </a:xfrm>
          <a:prstGeom prst="rect">
            <a:avLst/>
          </a:prstGeom>
          <a:noFill/>
          <a:ln>
            <a:noFill/>
          </a:ln>
        </p:spPr>
      </p:pic>
    </p:spTree>
    <p:extLst>
      <p:ext uri="{BB962C8B-B14F-4D97-AF65-F5344CB8AC3E}">
        <p14:creationId xmlns:p14="http://schemas.microsoft.com/office/powerpoint/2010/main" val="4015594266"/>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DB11C-1B21-A789-0395-FF022E7AD7B3}"/>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6F101DC9-C57F-7D6E-1895-04D1A3735A7A}"/>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4. Biểu đồ thể hiện hàm mất mất (Loss)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533173A0-EA40-6A22-6175-C8DE9CC24379}"/>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3" name="Picture 2">
            <a:extLst>
              <a:ext uri="{FF2B5EF4-FFF2-40B4-BE49-F238E27FC236}">
                <a16:creationId xmlns:a16="http://schemas.microsoft.com/office/drawing/2014/main" id="{7688C0A6-A2E3-90FA-D792-AABA41BBD3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4051" y="1502593"/>
            <a:ext cx="8563897" cy="4536183"/>
          </a:xfrm>
          <a:prstGeom prst="rect">
            <a:avLst/>
          </a:prstGeom>
          <a:noFill/>
          <a:ln>
            <a:noFill/>
          </a:ln>
        </p:spPr>
      </p:pic>
    </p:spTree>
    <p:extLst>
      <p:ext uri="{BB962C8B-B14F-4D97-AF65-F5344CB8AC3E}">
        <p14:creationId xmlns:p14="http://schemas.microsoft.com/office/powerpoint/2010/main" val="206365032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43B64-A676-9C3A-B84F-3AAECE680AE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994E6A2-1FFD-500B-B733-B0B46865E1CF}"/>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5. Biểu đồ thể hiện hệ số Dice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1125A7D5-58D3-B216-F9AE-D27918828CAA}"/>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10F2C8D7-FC9D-5E1F-7916-E6C317C3D3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88605" y="1470026"/>
            <a:ext cx="8802357" cy="4745732"/>
          </a:xfrm>
          <a:prstGeom prst="rect">
            <a:avLst/>
          </a:prstGeom>
          <a:noFill/>
          <a:ln>
            <a:noFill/>
          </a:ln>
        </p:spPr>
      </p:pic>
    </p:spTree>
    <p:extLst>
      <p:ext uri="{BB962C8B-B14F-4D97-AF65-F5344CB8AC3E}">
        <p14:creationId xmlns:p14="http://schemas.microsoft.com/office/powerpoint/2010/main" val="12425553"/>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C8516-8C84-BDAC-AA42-84522BF8F7B4}"/>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DEC9B0C8-6B0E-1081-AF87-3E93569E99E9}"/>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6. Biểu đồ thể hiện chỉ số IoU trong quá trình huấn luyện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2FD93D53-0FA2-0FC4-E489-6BB42FB04952}"/>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3" name="Picture 2">
            <a:extLst>
              <a:ext uri="{FF2B5EF4-FFF2-40B4-BE49-F238E27FC236}">
                <a16:creationId xmlns:a16="http://schemas.microsoft.com/office/drawing/2014/main" id="{156CE746-DA12-FA9D-FA88-2FF2378277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147" y="1413981"/>
            <a:ext cx="8996517" cy="4654294"/>
          </a:xfrm>
          <a:prstGeom prst="rect">
            <a:avLst/>
          </a:prstGeom>
          <a:noFill/>
          <a:ln>
            <a:noFill/>
          </a:ln>
        </p:spPr>
      </p:pic>
    </p:spTree>
    <p:extLst>
      <p:ext uri="{BB962C8B-B14F-4D97-AF65-F5344CB8AC3E}">
        <p14:creationId xmlns:p14="http://schemas.microsoft.com/office/powerpoint/2010/main" val="108237282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46A52-24C3-43D3-3528-8D3533A488FC}"/>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72066A14-0FEF-22A9-1FA6-D6051DA21F3C}"/>
              </a:ext>
            </a:extLst>
          </p:cNvPr>
          <p:cNvSpPr txBox="1">
            <a:spLocks/>
          </p:cNvSpPr>
          <p:nvPr/>
        </p:nvSpPr>
        <p:spPr>
          <a:xfrm>
            <a:off x="521398" y="642242"/>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7. Phân đoạn và hiển thị kết quả dự đoán</a:t>
            </a:r>
            <a:endParaRPr lang="en-US" sz="2000" dirty="0">
              <a:solidFill>
                <a:schemeClr val="tx1"/>
              </a:solidFill>
              <a:latin typeface="Aptos" panose="020B0004020202020204" pitchFamily="34" charset="0"/>
            </a:endParaRPr>
          </a:p>
        </p:txBody>
      </p:sp>
      <p:pic>
        <p:nvPicPr>
          <p:cNvPr id="4" name="Picture 3" descr="logotvu">
            <a:extLst>
              <a:ext uri="{FF2B5EF4-FFF2-40B4-BE49-F238E27FC236}">
                <a16:creationId xmlns:a16="http://schemas.microsoft.com/office/drawing/2014/main" id="{AC3766B4-0ADD-177D-4180-343ACF822FC1}"/>
              </a:ext>
            </a:extLst>
          </p:cNvPr>
          <p:cNvPicPr>
            <a:picLocks noChangeAspect="1"/>
          </p:cNvPicPr>
          <p:nvPr/>
        </p:nvPicPr>
        <p:blipFill>
          <a:blip r:embed="rId2"/>
          <a:stretch>
            <a:fillRect/>
          </a:stretch>
        </p:blipFill>
        <p:spPr>
          <a:xfrm>
            <a:off x="11274162" y="-47444"/>
            <a:ext cx="950259" cy="903488"/>
          </a:xfrm>
          <a:prstGeom prst="rect">
            <a:avLst/>
          </a:prstGeom>
        </p:spPr>
      </p:pic>
      <p:pic>
        <p:nvPicPr>
          <p:cNvPr id="5" name="Picture 4">
            <a:extLst>
              <a:ext uri="{FF2B5EF4-FFF2-40B4-BE49-F238E27FC236}">
                <a16:creationId xmlns:a16="http://schemas.microsoft.com/office/drawing/2014/main" id="{6B22A12A-D677-6CD0-2C30-7E6D6497B8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362" y="1838642"/>
            <a:ext cx="2751455" cy="3180715"/>
          </a:xfrm>
          <a:prstGeom prst="rect">
            <a:avLst/>
          </a:prstGeom>
          <a:noFill/>
          <a:ln>
            <a:noFill/>
          </a:ln>
        </p:spPr>
      </p:pic>
      <p:pic>
        <p:nvPicPr>
          <p:cNvPr id="6" name="Picture 5">
            <a:extLst>
              <a:ext uri="{FF2B5EF4-FFF2-40B4-BE49-F238E27FC236}">
                <a16:creationId xmlns:a16="http://schemas.microsoft.com/office/drawing/2014/main" id="{8B9E136C-ACA3-BFDF-AD21-C1FB83F3352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23728" y="1838642"/>
            <a:ext cx="2901950" cy="3180715"/>
          </a:xfrm>
          <a:prstGeom prst="rect">
            <a:avLst/>
          </a:prstGeom>
          <a:noFill/>
          <a:ln>
            <a:noFill/>
          </a:ln>
        </p:spPr>
      </p:pic>
      <p:pic>
        <p:nvPicPr>
          <p:cNvPr id="7" name="Picture 6">
            <a:extLst>
              <a:ext uri="{FF2B5EF4-FFF2-40B4-BE49-F238E27FC236}">
                <a16:creationId xmlns:a16="http://schemas.microsoft.com/office/drawing/2014/main" id="{3EB71B7A-8BA1-4487-2180-327E04844D8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15515" y="1838641"/>
            <a:ext cx="3045460" cy="3180715"/>
          </a:xfrm>
          <a:prstGeom prst="rect">
            <a:avLst/>
          </a:prstGeom>
          <a:noFill/>
          <a:ln>
            <a:noFill/>
          </a:ln>
        </p:spPr>
      </p:pic>
      <p:sp>
        <p:nvSpPr>
          <p:cNvPr id="8" name="TextBox 7">
            <a:extLst>
              <a:ext uri="{FF2B5EF4-FFF2-40B4-BE49-F238E27FC236}">
                <a16:creationId xmlns:a16="http://schemas.microsoft.com/office/drawing/2014/main" id="{8E99C96C-94C5-18D2-F9BA-DFB7D1F8A669}"/>
              </a:ext>
            </a:extLst>
          </p:cNvPr>
          <p:cNvSpPr txBox="1"/>
          <p:nvPr/>
        </p:nvSpPr>
        <p:spPr>
          <a:xfrm>
            <a:off x="263981" y="5019356"/>
            <a:ext cx="3018215" cy="830997"/>
          </a:xfrm>
          <a:prstGeom prst="rect">
            <a:avLst/>
          </a:prstGeom>
          <a:noFill/>
        </p:spPr>
        <p:txBody>
          <a:bodyPr wrap="square" rtlCol="0">
            <a:spAutoFit/>
          </a:bodyPr>
          <a:lstStyle/>
          <a:p>
            <a:pPr algn="just"/>
            <a:r>
              <a:rPr lang="vi-VN" sz="1600">
                <a:latin typeface="Tahoma" panose="020B0604030504040204" pitchFamily="34" charset="0"/>
                <a:ea typeface="Tahoma" panose="020B0604030504040204" pitchFamily="34" charset="0"/>
                <a:cs typeface="Tahoma" panose="020B0604030504040204" pitchFamily="34" charset="0"/>
              </a:rPr>
              <a:t>Hình ảnh chưa được phân đoạn, dùng làm dữ liệu đầu vào cho mô hình học sâu.</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FB758DEA-A1BE-EF0D-49C4-8917A1A59D48}"/>
              </a:ext>
            </a:extLst>
          </p:cNvPr>
          <p:cNvSpPr txBox="1"/>
          <p:nvPr/>
        </p:nvSpPr>
        <p:spPr>
          <a:xfrm>
            <a:off x="4365595" y="5019355"/>
            <a:ext cx="3018215" cy="830997"/>
          </a:xfrm>
          <a:prstGeom prst="rect">
            <a:avLst/>
          </a:prstGeom>
          <a:noFill/>
        </p:spPr>
        <p:txBody>
          <a:bodyPr wrap="square" rtlCol="0">
            <a:spAutoFit/>
          </a:bodyPr>
          <a:lstStyle/>
          <a:p>
            <a:pPr algn="just"/>
            <a:r>
              <a:rPr lang="vi-VN" sz="1600"/>
              <a:t>Khu vực chứa khối u được gán nhãn bởi chuyên gia, dùng làm dữ liệu mục tiêu.</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C2432EFB-CDA7-2B2B-CDFD-8458E9FD2168}"/>
              </a:ext>
            </a:extLst>
          </p:cNvPr>
          <p:cNvSpPr txBox="1"/>
          <p:nvPr/>
        </p:nvSpPr>
        <p:spPr>
          <a:xfrm>
            <a:off x="8350945" y="4994764"/>
            <a:ext cx="3379123" cy="1077218"/>
          </a:xfrm>
          <a:prstGeom prst="rect">
            <a:avLst/>
          </a:prstGeom>
          <a:noFill/>
        </p:spPr>
        <p:txBody>
          <a:bodyPr wrap="square" rtlCol="0">
            <a:spAutoFit/>
          </a:bodyPr>
          <a:lstStyle/>
          <a:p>
            <a:pPr algn="just"/>
            <a:r>
              <a:rPr lang="en-US" sz="1600">
                <a:latin typeface="Tahoma" panose="020B0604030504040204" pitchFamily="34" charset="0"/>
                <a:ea typeface="Tahoma" panose="020B0604030504040204" pitchFamily="34" charset="0"/>
                <a:cs typeface="Tahoma" panose="020B0604030504040204" pitchFamily="34" charset="0"/>
              </a:rPr>
              <a:t>Kết quả phân đoạn từ mô hình, thể hiện khả năng nhận diện và phân đoạn khối u thông qua so sánh với mặt nạ thực tế.</a:t>
            </a:r>
          </a:p>
        </p:txBody>
      </p:sp>
    </p:spTree>
    <p:extLst>
      <p:ext uri="{BB962C8B-B14F-4D97-AF65-F5344CB8AC3E}">
        <p14:creationId xmlns:p14="http://schemas.microsoft.com/office/powerpoint/2010/main" val="2889571334"/>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7F6F4"/>
        </a:solidFill>
        <a:effectLst/>
      </p:bgPr>
    </p:bg>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5A47EEE4-860A-A122-390B-3A8048FEB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3" y="1616898"/>
            <a:ext cx="5086350" cy="3600528"/>
          </a:xfrm>
          <a:prstGeom prst="rect">
            <a:avLst/>
          </a:prstGeom>
        </p:spPr>
      </p:pic>
      <p:sp>
        <p:nvSpPr>
          <p:cNvPr id="4" name="Hình chữ nhật 3">
            <a:extLst>
              <a:ext uri="{FF2B5EF4-FFF2-40B4-BE49-F238E27FC236}">
                <a16:creationId xmlns:a16="http://schemas.microsoft.com/office/drawing/2014/main" id="{D22B9D22-106A-2075-1FAB-CFD5C67ECB9F}"/>
              </a:ext>
            </a:extLst>
          </p:cNvPr>
          <p:cNvSpPr/>
          <p:nvPr/>
        </p:nvSpPr>
        <p:spPr>
          <a:xfrm>
            <a:off x="4451061" y="258931"/>
            <a:ext cx="3289878" cy="707886"/>
          </a:xfrm>
          <a:prstGeom prst="rect">
            <a:avLst/>
          </a:prstGeom>
          <a:noFill/>
        </p:spPr>
        <p:txBody>
          <a:bodyPr wrap="squar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KẾT LUẬN</a:t>
            </a:r>
            <a:endParaRPr lang="vi-VN"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Hộp Văn bản 4">
            <a:extLst>
              <a:ext uri="{FF2B5EF4-FFF2-40B4-BE49-F238E27FC236}">
                <a16:creationId xmlns:a16="http://schemas.microsoft.com/office/drawing/2014/main" id="{636CBDCA-9791-73CD-8B31-7EDFD962AE7E}"/>
              </a:ext>
            </a:extLst>
          </p:cNvPr>
          <p:cNvSpPr txBox="1"/>
          <p:nvPr/>
        </p:nvSpPr>
        <p:spPr>
          <a:xfrm>
            <a:off x="4866967" y="1065453"/>
            <a:ext cx="7110719" cy="2800767"/>
          </a:xfrm>
          <a:prstGeom prst="rect">
            <a:avLst/>
          </a:prstGeom>
          <a:noFill/>
        </p:spPr>
        <p:txBody>
          <a:bodyPr wrap="square" rtlCol="0">
            <a:spAutoFit/>
          </a:bodyPr>
          <a:lstStyle/>
          <a:p>
            <a:pPr algn="just"/>
            <a:r>
              <a:rPr lang="vi-VN" sz="1600">
                <a:latin typeface="Tahoma" panose="020B0604030504040204" pitchFamily="34" charset="0"/>
                <a:ea typeface="Tahoma" panose="020B0604030504040204" pitchFamily="34" charset="0"/>
                <a:cs typeface="Tahoma" panose="020B0604030504040204" pitchFamily="34" charset="0"/>
              </a:rPr>
              <a:t>Ứng dụng CNN: Sử dụng mô hình CNN để xác định khối u trên ảnh MRI não, giúp bác sĩ chẩn đoán và điều trị hiệu quả hơn.</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latin typeface="Tahoma" panose="020B0604030504040204" pitchFamily="34" charset="0"/>
                <a:ea typeface="Tahoma" panose="020B0604030504040204" pitchFamily="34" charset="0"/>
                <a:cs typeface="Tahoma" panose="020B0604030504040204" pitchFamily="34" charset="0"/>
              </a:rPr>
              <a:t>Kết quả đạt được: Mô hình cho kết quả chính xác cao và các chỉ số chất lượng như Dice Coefficient, IoU được cải thiện rõ rệt.</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latin typeface="Tahoma" panose="020B0604030504040204" pitchFamily="34" charset="0"/>
                <a:ea typeface="Tahoma" panose="020B0604030504040204" pitchFamily="34" charset="0"/>
                <a:cs typeface="Tahoma" panose="020B0604030504040204" pitchFamily="34" charset="0"/>
              </a:rPr>
              <a:t>Ưu điểm: Mô hình </a:t>
            </a:r>
            <a:r>
              <a:rPr lang="en-US" sz="1600">
                <a:latin typeface="Tahoma" panose="020B0604030504040204" pitchFamily="34" charset="0"/>
                <a:ea typeface="Tahoma" panose="020B0604030504040204" pitchFamily="34" charset="0"/>
                <a:cs typeface="Tahoma" panose="020B0604030504040204" pitchFamily="34" charset="0"/>
              </a:rPr>
              <a:t>CNN </a:t>
            </a:r>
            <a:r>
              <a:rPr lang="vi-VN" sz="1600">
                <a:latin typeface="Tahoma" panose="020B0604030504040204" pitchFamily="34" charset="0"/>
                <a:ea typeface="Tahoma" panose="020B0604030504040204" pitchFamily="34" charset="0"/>
                <a:cs typeface="Tahoma" panose="020B0604030504040204" pitchFamily="34" charset="0"/>
              </a:rPr>
              <a:t>tự động phân đoạn tốt hơn so với cách làm thủ công truyền thống.</a:t>
            </a:r>
            <a:endParaRPr lang="en-US" sz="1600">
              <a:latin typeface="Tahoma" panose="020B0604030504040204" pitchFamily="34" charset="0"/>
              <a:ea typeface="Tahoma" panose="020B0604030504040204" pitchFamily="34" charset="0"/>
              <a:cs typeface="Tahoma" panose="020B0604030504040204" pitchFamily="34" charset="0"/>
            </a:endParaRPr>
          </a:p>
          <a:p>
            <a:pPr algn="just"/>
            <a:endParaRPr lang="en-US" sz="1600">
              <a:latin typeface="Tahoma" panose="020B0604030504040204" pitchFamily="34" charset="0"/>
              <a:ea typeface="Tahoma" panose="020B0604030504040204" pitchFamily="34" charset="0"/>
              <a:cs typeface="Tahoma" panose="020B0604030504040204" pitchFamily="34" charset="0"/>
            </a:endParaRPr>
          </a:p>
          <a:p>
            <a:pPr algn="just"/>
            <a:r>
              <a:rPr lang="vi-VN" sz="1600">
                <a:latin typeface="Tahoma" panose="020B0604030504040204" pitchFamily="34" charset="0"/>
                <a:ea typeface="Tahoma" panose="020B0604030504040204" pitchFamily="34" charset="0"/>
                <a:cs typeface="Tahoma" panose="020B0604030504040204" pitchFamily="34" charset="0"/>
              </a:rPr>
              <a:t>Thách thức: Một số kết quả chưa ổn định trên tập kiểm tra, cần cải thiện thêm về mô hình và dữ liệu.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3" descr="logotvu">
            <a:extLst>
              <a:ext uri="{FF2B5EF4-FFF2-40B4-BE49-F238E27FC236}">
                <a16:creationId xmlns:a16="http://schemas.microsoft.com/office/drawing/2014/main" id="{B4E4369F-A866-1C80-6436-43AE35505E67}"/>
              </a:ext>
            </a:extLst>
          </p:cNvPr>
          <p:cNvPicPr>
            <a:picLocks noChangeAspect="1"/>
          </p:cNvPicPr>
          <p:nvPr/>
        </p:nvPicPr>
        <p:blipFill>
          <a:blip r:embed="rId3"/>
          <a:stretch>
            <a:fillRect/>
          </a:stretch>
        </p:blipFill>
        <p:spPr>
          <a:xfrm>
            <a:off x="0" y="0"/>
            <a:ext cx="950259" cy="903488"/>
          </a:xfrm>
          <a:prstGeom prst="rect">
            <a:avLst/>
          </a:prstGeom>
        </p:spPr>
      </p:pic>
      <p:sp>
        <p:nvSpPr>
          <p:cNvPr id="7" name="Hình chữ nhật 3">
            <a:extLst>
              <a:ext uri="{FF2B5EF4-FFF2-40B4-BE49-F238E27FC236}">
                <a16:creationId xmlns:a16="http://schemas.microsoft.com/office/drawing/2014/main" id="{3D3FFD37-791D-26D2-FE05-801721D1EC67}"/>
              </a:ext>
            </a:extLst>
          </p:cNvPr>
          <p:cNvSpPr/>
          <p:nvPr/>
        </p:nvSpPr>
        <p:spPr>
          <a:xfrm>
            <a:off x="4549383" y="3935844"/>
            <a:ext cx="5902307" cy="707886"/>
          </a:xfrm>
          <a:prstGeom prst="rect">
            <a:avLst/>
          </a:prstGeom>
          <a:noFill/>
        </p:spPr>
        <p:txBody>
          <a:bodyPr wrap="square" lIns="91440" tIns="45720" rIns="91440" bIns="45720">
            <a:spAutoFit/>
          </a:bodyPr>
          <a:lstStyle/>
          <a:p>
            <a:pPr algn="ctr"/>
            <a:r>
              <a:rPr lang="en-US" sz="4000" b="1">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HƯỚNG PHÁT TRIỂN</a:t>
            </a:r>
            <a:endParaRPr lang="vi-VN" sz="4000" b="1" cap="none" spc="0" dirty="0">
              <a:ln w="0"/>
              <a:solidFill>
                <a:schemeClr val="tx1"/>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13AC4DE5-76C7-F9CE-C850-328E0CEE2B4B}"/>
              </a:ext>
            </a:extLst>
          </p:cNvPr>
          <p:cNvSpPr txBox="1"/>
          <p:nvPr/>
        </p:nvSpPr>
        <p:spPr>
          <a:xfrm>
            <a:off x="4866966" y="4442445"/>
            <a:ext cx="7110719" cy="2123658"/>
          </a:xfrm>
          <a:prstGeom prst="rect">
            <a:avLst/>
          </a:prstGeom>
          <a:noFill/>
        </p:spPr>
        <p:txBody>
          <a:bodyPr wrap="square" rtlCol="0">
            <a:spAutoFit/>
          </a:bodyPr>
          <a:lstStyle/>
          <a:p>
            <a:endParaRPr lang="vi-VN"/>
          </a:p>
          <a:p>
            <a:pPr algn="just"/>
            <a:r>
              <a:rPr lang="vi-VN" sz="1600">
                <a:latin typeface="Tahoma" panose="020B0604030504040204" pitchFamily="34" charset="0"/>
                <a:ea typeface="Tahoma" panose="020B0604030504040204" pitchFamily="34" charset="0"/>
                <a:cs typeface="Tahoma" panose="020B0604030504040204" pitchFamily="34" charset="0"/>
              </a:rPr>
              <a:t>Để cải thiện hiệu quả phân đoạn khối u não, có thể tích hợp cơ chế chú ý để tăng độ chính xác, mở rộng mô hình xử lý ảnh MRI 3D nhằm khai thác thông tin không gian tốt hơn và tăng cường dữ liệu huấn luyện từ nhiều nguồn để nâng cao tính tổng quát. Việc ứng dụng mô hình tại bệnh viện sẽ hỗ trợ bác sĩ trong chẩn đoán và điều trị, góp phần nâng cao chất lượng chăm sóc sức khỏe.</a:t>
            </a:r>
          </a:p>
          <a:p>
            <a:endParaRPr lang="en-US"/>
          </a:p>
        </p:txBody>
      </p:sp>
    </p:spTree>
    <p:extLst>
      <p:ext uri="{BB962C8B-B14F-4D97-AF65-F5344CB8AC3E}">
        <p14:creationId xmlns:p14="http://schemas.microsoft.com/office/powerpoint/2010/main" val="39911279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
            <a:extLst>
              <a:ext uri="{FF2B5EF4-FFF2-40B4-BE49-F238E27FC236}">
                <a16:creationId xmlns:a16="http://schemas.microsoft.com/office/drawing/2014/main" id="{E79786D2-ECFD-9F63-22A4-92CE54BF3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644" y="-629543"/>
            <a:ext cx="7986712" cy="7487543"/>
          </a:xfrm>
          <a:prstGeom prst="rect">
            <a:avLst/>
          </a:prstGeom>
        </p:spPr>
      </p:pic>
      <p:pic>
        <p:nvPicPr>
          <p:cNvPr id="2" name="Picture 3" descr="logotvu">
            <a:extLst>
              <a:ext uri="{FF2B5EF4-FFF2-40B4-BE49-F238E27FC236}">
                <a16:creationId xmlns:a16="http://schemas.microsoft.com/office/drawing/2014/main" id="{3C4E2F73-8B29-A396-5844-D1A35F9E287B}"/>
              </a:ext>
            </a:extLst>
          </p:cNvPr>
          <p:cNvPicPr>
            <a:picLocks noChangeAspect="1"/>
          </p:cNvPicPr>
          <p:nvPr/>
        </p:nvPicPr>
        <p:blipFill>
          <a:blip r:embed="rId3"/>
          <a:stretch>
            <a:fillRect/>
          </a:stretch>
        </p:blipFill>
        <p:spPr>
          <a:xfrm>
            <a:off x="0" y="82167"/>
            <a:ext cx="950259" cy="903488"/>
          </a:xfrm>
          <a:prstGeom prst="rect">
            <a:avLst/>
          </a:prstGeom>
        </p:spPr>
      </p:pic>
    </p:spTree>
    <p:extLst>
      <p:ext uri="{BB962C8B-B14F-4D97-AF65-F5344CB8AC3E}">
        <p14:creationId xmlns:p14="http://schemas.microsoft.com/office/powerpoint/2010/main" val="48204440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93348E42-D8F3-5D3E-5DC2-46569F45738B}"/>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1. TỔNG QUAN</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A9DFBCC7-ACCE-0246-7D29-4D82D8C238BF}"/>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1319561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55D8D4C-D7F1-D39E-3448-B35D5135FC6D}"/>
              </a:ext>
            </a:extLst>
          </p:cNvPr>
          <p:cNvSpPr txBox="1">
            <a:spLocks/>
          </p:cNvSpPr>
          <p:nvPr/>
        </p:nvSpPr>
        <p:spPr>
          <a:xfrm>
            <a:off x="98612" y="277906"/>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1</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Ý nghĩa của phân đoạn khối u trong ảnh y khoa</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Speech Bubble: Rectangle 26">
            <a:extLst>
              <a:ext uri="{FF2B5EF4-FFF2-40B4-BE49-F238E27FC236}">
                <a16:creationId xmlns:a16="http://schemas.microsoft.com/office/drawing/2014/main" id="{AAA8B485-D352-B082-55F1-8487E533B687}"/>
              </a:ext>
            </a:extLst>
          </p:cNvPr>
          <p:cNvSpPr/>
          <p:nvPr/>
        </p:nvSpPr>
        <p:spPr>
          <a:xfrm>
            <a:off x="7604245" y="4491310"/>
            <a:ext cx="3431743" cy="1463967"/>
          </a:xfrm>
          <a:prstGeom prst="wedgeRectCallout">
            <a:avLst>
              <a:gd name="adj1" fmla="val -50489"/>
              <a:gd name="adj2" fmla="val -82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chemeClr val="tx1"/>
                </a:solidFill>
                <a:effectLst/>
                <a:latin typeface="Tahoma" panose="020B0604030504040204" pitchFamily="34" charset="0"/>
                <a:ea typeface="Tahoma" panose="020B0604030504040204" pitchFamily="34" charset="0"/>
                <a:cs typeface="Tahoma" panose="020B0604030504040204" pitchFamily="34" charset="0"/>
              </a:rPr>
              <a:t>Hỗ trợ theo dõi và đánh giá bệnh tốt hơn.</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Speech Bubble: Rectangle 27">
            <a:extLst>
              <a:ext uri="{FF2B5EF4-FFF2-40B4-BE49-F238E27FC236}">
                <a16:creationId xmlns:a16="http://schemas.microsoft.com/office/drawing/2014/main" id="{965A1CBF-BC5A-21BD-361A-89311020C3AF}"/>
              </a:ext>
            </a:extLst>
          </p:cNvPr>
          <p:cNvSpPr/>
          <p:nvPr/>
        </p:nvSpPr>
        <p:spPr>
          <a:xfrm>
            <a:off x="1270731" y="1093696"/>
            <a:ext cx="3269945" cy="1621998"/>
          </a:xfrm>
          <a:prstGeom prst="wedgeRectCallout">
            <a:avLst>
              <a:gd name="adj1" fmla="val 53753"/>
              <a:gd name="adj2" fmla="val 782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rgbClr val="424552"/>
                </a:solidFill>
                <a:latin typeface="Aptos" panose="020B0004020202020204" pitchFamily="34" charset="0"/>
              </a:rPr>
              <a:t>Xác định vị trí và kích thước khối u chính xác.</a:t>
            </a:r>
            <a:endParaRPr lang="vi-VN" sz="1600" dirty="0">
              <a:latin typeface="Aptos" panose="020B0004020202020204" pitchFamily="34" charset="0"/>
            </a:endParaRPr>
          </a:p>
        </p:txBody>
      </p:sp>
      <p:sp>
        <p:nvSpPr>
          <p:cNvPr id="29" name="Speech Bubble: Rectangle 28">
            <a:extLst>
              <a:ext uri="{FF2B5EF4-FFF2-40B4-BE49-F238E27FC236}">
                <a16:creationId xmlns:a16="http://schemas.microsoft.com/office/drawing/2014/main" id="{8F198016-387F-65B2-115F-7A446AC5FFB4}"/>
              </a:ext>
            </a:extLst>
          </p:cNvPr>
          <p:cNvSpPr/>
          <p:nvPr/>
        </p:nvSpPr>
        <p:spPr>
          <a:xfrm>
            <a:off x="7801033" y="1013012"/>
            <a:ext cx="3431743" cy="1621997"/>
          </a:xfrm>
          <a:prstGeom prst="wedgeRectCallout">
            <a:avLst>
              <a:gd name="adj1" fmla="val -56740"/>
              <a:gd name="adj2" fmla="val 7252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Tăng hiệu quả chẩn đoán và điều trị.</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Speech Bubble: Rectangle 29">
            <a:extLst>
              <a:ext uri="{FF2B5EF4-FFF2-40B4-BE49-F238E27FC236}">
                <a16:creationId xmlns:a16="http://schemas.microsoft.com/office/drawing/2014/main" id="{25953BBD-1360-77BA-FF30-09BAEC7C515A}"/>
              </a:ext>
            </a:extLst>
          </p:cNvPr>
          <p:cNvSpPr/>
          <p:nvPr/>
        </p:nvSpPr>
        <p:spPr>
          <a:xfrm>
            <a:off x="1317812" y="4502158"/>
            <a:ext cx="3269945" cy="1463967"/>
          </a:xfrm>
          <a:prstGeom prst="wedgeRectCallout">
            <a:avLst>
              <a:gd name="adj1" fmla="val 52102"/>
              <a:gd name="adj2" fmla="val -874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Giảm thời gian và công sức xử lý.</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Cnn international">
            <a:extLst>
              <a:ext uri="{FF2B5EF4-FFF2-40B4-BE49-F238E27FC236}">
                <a16:creationId xmlns:a16="http://schemas.microsoft.com/office/drawing/2014/main" id="{3F07A134-9528-8EC5-0675-762FB9E796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755" y="2355842"/>
            <a:ext cx="3016489" cy="255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8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7101C-8BF0-13DD-794F-397F9CD36E3D}"/>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5A023C95-771F-B1D0-B5D3-170F5AD0385A}"/>
              </a:ext>
            </a:extLst>
          </p:cNvPr>
          <p:cNvSpPr txBox="1">
            <a:spLocks/>
          </p:cNvSpPr>
          <p:nvPr/>
        </p:nvSpPr>
        <p:spPr>
          <a:xfrm>
            <a:off x="98612" y="277906"/>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2</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Hạn chế của phương pháp phân đoạn thủ công</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Speech Bubble: Rectangle 26">
            <a:extLst>
              <a:ext uri="{FF2B5EF4-FFF2-40B4-BE49-F238E27FC236}">
                <a16:creationId xmlns:a16="http://schemas.microsoft.com/office/drawing/2014/main" id="{6024A98A-A122-881C-E3CB-49F8B41D7255}"/>
              </a:ext>
            </a:extLst>
          </p:cNvPr>
          <p:cNvSpPr/>
          <p:nvPr/>
        </p:nvSpPr>
        <p:spPr>
          <a:xfrm>
            <a:off x="7604245" y="4491310"/>
            <a:ext cx="3431743" cy="1463967"/>
          </a:xfrm>
          <a:prstGeom prst="wedgeRectCallout">
            <a:avLst>
              <a:gd name="adj1" fmla="val -50489"/>
              <a:gd name="adj2" fmla="val -82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chemeClr val="tx1"/>
                </a:solidFill>
                <a:effectLst/>
                <a:latin typeface="Tahoma" panose="020B0604030504040204" pitchFamily="34" charset="0"/>
                <a:ea typeface="Tahoma" panose="020B0604030504040204" pitchFamily="34" charset="0"/>
                <a:cs typeface="Tahoma" panose="020B0604030504040204" pitchFamily="34" charset="0"/>
              </a:rPr>
              <a:t>Khó xử lý các ảnh phức tạp.</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Speech Bubble: Rectangle 27">
            <a:extLst>
              <a:ext uri="{FF2B5EF4-FFF2-40B4-BE49-F238E27FC236}">
                <a16:creationId xmlns:a16="http://schemas.microsoft.com/office/drawing/2014/main" id="{DCC97427-478B-3310-902C-AEC712740989}"/>
              </a:ext>
            </a:extLst>
          </p:cNvPr>
          <p:cNvSpPr/>
          <p:nvPr/>
        </p:nvSpPr>
        <p:spPr>
          <a:xfrm>
            <a:off x="1270731" y="1093696"/>
            <a:ext cx="3269945" cy="1621998"/>
          </a:xfrm>
          <a:prstGeom prst="wedgeRectCallout">
            <a:avLst>
              <a:gd name="adj1" fmla="val 53753"/>
              <a:gd name="adj2" fmla="val 782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rgbClr val="424552"/>
                </a:solidFill>
                <a:latin typeface="Aptos" panose="020B0004020202020204" pitchFamily="34" charset="0"/>
              </a:rPr>
              <a:t>Tốn nhiều thời gian thực hiện.</a:t>
            </a:r>
            <a:endParaRPr lang="vi-VN" sz="1600" dirty="0">
              <a:latin typeface="Aptos" panose="020B0004020202020204" pitchFamily="34" charset="0"/>
            </a:endParaRPr>
          </a:p>
        </p:txBody>
      </p:sp>
      <p:sp>
        <p:nvSpPr>
          <p:cNvPr id="29" name="Speech Bubble: Rectangle 28">
            <a:extLst>
              <a:ext uri="{FF2B5EF4-FFF2-40B4-BE49-F238E27FC236}">
                <a16:creationId xmlns:a16="http://schemas.microsoft.com/office/drawing/2014/main" id="{99325F3B-12A0-8341-1AD9-79862C83C507}"/>
              </a:ext>
            </a:extLst>
          </p:cNvPr>
          <p:cNvSpPr/>
          <p:nvPr/>
        </p:nvSpPr>
        <p:spPr>
          <a:xfrm>
            <a:off x="7801033" y="1013012"/>
            <a:ext cx="3431743" cy="1621997"/>
          </a:xfrm>
          <a:prstGeom prst="wedgeRectCallout">
            <a:avLst>
              <a:gd name="adj1" fmla="val -56740"/>
              <a:gd name="adj2" fmla="val 7252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Phụ thuộc vào kinh nghiệm bác sĩ.</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Speech Bubble: Rectangle 29">
            <a:extLst>
              <a:ext uri="{FF2B5EF4-FFF2-40B4-BE49-F238E27FC236}">
                <a16:creationId xmlns:a16="http://schemas.microsoft.com/office/drawing/2014/main" id="{10BA9501-D7B9-C823-4401-EBA22B39B2DE}"/>
              </a:ext>
            </a:extLst>
          </p:cNvPr>
          <p:cNvSpPr/>
          <p:nvPr/>
        </p:nvSpPr>
        <p:spPr>
          <a:xfrm>
            <a:off x="1317812" y="4502158"/>
            <a:ext cx="3269945" cy="1463967"/>
          </a:xfrm>
          <a:prstGeom prst="wedgeRectCallout">
            <a:avLst>
              <a:gd name="adj1" fmla="val 52102"/>
              <a:gd name="adj2" fmla="val -874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Dễ xảy ra sai sót chủ quan.</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Cnn international">
            <a:extLst>
              <a:ext uri="{FF2B5EF4-FFF2-40B4-BE49-F238E27FC236}">
                <a16:creationId xmlns:a16="http://schemas.microsoft.com/office/drawing/2014/main" id="{39D9705B-4532-860F-57D1-53AF9B8CC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755" y="2355842"/>
            <a:ext cx="3016489" cy="255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412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28BEE-8087-ACAB-7E73-34E5510912C5}"/>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0BD2883E-CC12-7FE8-8D1E-D4371D773466}"/>
              </a:ext>
            </a:extLst>
          </p:cNvPr>
          <p:cNvSpPr txBox="1">
            <a:spLocks/>
          </p:cNvSpPr>
          <p:nvPr/>
        </p:nvSpPr>
        <p:spPr>
          <a:xfrm>
            <a:off x="98612" y="277906"/>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3</a:t>
            </a:r>
            <a:r>
              <a:rPr lang="en-US" sz="2000">
                <a:solidFill>
                  <a:schemeClr val="tx1"/>
                </a:solidFill>
                <a:latin typeface="Tahoma" panose="020B0604030504040204" pitchFamily="34" charset="0"/>
                <a:ea typeface="Tahoma" panose="020B0604030504040204" pitchFamily="34" charset="0"/>
                <a:cs typeface="Tahoma" panose="020B0604030504040204" pitchFamily="34" charset="0"/>
              </a:rPr>
              <a:t>. Ưu điểm của mạng nơ-ron tích chập CNN</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7" name="Speech Bubble: Rectangle 26">
            <a:extLst>
              <a:ext uri="{FF2B5EF4-FFF2-40B4-BE49-F238E27FC236}">
                <a16:creationId xmlns:a16="http://schemas.microsoft.com/office/drawing/2014/main" id="{E472195C-C42A-0F73-F19D-BE3F762C13BC}"/>
              </a:ext>
            </a:extLst>
          </p:cNvPr>
          <p:cNvSpPr/>
          <p:nvPr/>
        </p:nvSpPr>
        <p:spPr>
          <a:xfrm>
            <a:off x="7604245" y="4491310"/>
            <a:ext cx="3431743" cy="1463967"/>
          </a:xfrm>
          <a:prstGeom prst="wedgeRectCallout">
            <a:avLst>
              <a:gd name="adj1" fmla="val -50489"/>
              <a:gd name="adj2" fmla="val -82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chemeClr val="tx1"/>
                </a:solidFill>
                <a:effectLst/>
                <a:latin typeface="Tahoma" panose="020B0604030504040204" pitchFamily="34" charset="0"/>
                <a:ea typeface="Tahoma" panose="020B0604030504040204" pitchFamily="34" charset="0"/>
                <a:cs typeface="Tahoma" panose="020B0604030504040204" pitchFamily="34" charset="0"/>
              </a:rPr>
              <a:t>Giảm phụ thuộc vào yếu tố con người.</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8" name="Speech Bubble: Rectangle 27">
            <a:extLst>
              <a:ext uri="{FF2B5EF4-FFF2-40B4-BE49-F238E27FC236}">
                <a16:creationId xmlns:a16="http://schemas.microsoft.com/office/drawing/2014/main" id="{09108241-1FA4-3719-A5B9-659B1974E543}"/>
              </a:ext>
            </a:extLst>
          </p:cNvPr>
          <p:cNvSpPr/>
          <p:nvPr/>
        </p:nvSpPr>
        <p:spPr>
          <a:xfrm>
            <a:off x="1270731" y="1093696"/>
            <a:ext cx="3269945" cy="1621998"/>
          </a:xfrm>
          <a:prstGeom prst="wedgeRectCallout">
            <a:avLst>
              <a:gd name="adj1" fmla="val 53753"/>
              <a:gd name="adj2" fmla="val 78226"/>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rgbClr val="424552"/>
                </a:solidFill>
                <a:latin typeface="Aptos" panose="020B0004020202020204" pitchFamily="34" charset="0"/>
              </a:rPr>
              <a:t>Tự động hóa quá trình phân đoạn.</a:t>
            </a:r>
            <a:endParaRPr lang="vi-VN" sz="1600" dirty="0">
              <a:latin typeface="Aptos" panose="020B0004020202020204" pitchFamily="34" charset="0"/>
            </a:endParaRPr>
          </a:p>
        </p:txBody>
      </p:sp>
      <p:sp>
        <p:nvSpPr>
          <p:cNvPr id="29" name="Speech Bubble: Rectangle 28">
            <a:extLst>
              <a:ext uri="{FF2B5EF4-FFF2-40B4-BE49-F238E27FC236}">
                <a16:creationId xmlns:a16="http://schemas.microsoft.com/office/drawing/2014/main" id="{37AB728A-A75C-0502-F509-6833ED32A2D1}"/>
              </a:ext>
            </a:extLst>
          </p:cNvPr>
          <p:cNvSpPr/>
          <p:nvPr/>
        </p:nvSpPr>
        <p:spPr>
          <a:xfrm>
            <a:off x="7801033" y="1013012"/>
            <a:ext cx="3431743" cy="1621997"/>
          </a:xfrm>
          <a:prstGeom prst="wedgeRectCallout">
            <a:avLst>
              <a:gd name="adj1" fmla="val -56740"/>
              <a:gd name="adj2" fmla="val 7252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a:solidFill>
                  <a:schemeClr val="tx1"/>
                </a:solidFill>
                <a:latin typeface="Tahoma" panose="020B0604030504040204" pitchFamily="34" charset="0"/>
                <a:ea typeface="Tahoma" panose="020B0604030504040204" pitchFamily="34" charset="0"/>
                <a:cs typeface="Tahoma" panose="020B0604030504040204" pitchFamily="34" charset="0"/>
              </a:rPr>
              <a:t>Xử lý hiệu quả ảnh phức tạp.</a:t>
            </a:r>
            <a:endParaRPr lang="vi-VN" sz="1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0" name="Speech Bubble: Rectangle 29">
            <a:extLst>
              <a:ext uri="{FF2B5EF4-FFF2-40B4-BE49-F238E27FC236}">
                <a16:creationId xmlns:a16="http://schemas.microsoft.com/office/drawing/2014/main" id="{13819D30-D737-895E-E44F-8CF0BDB0B2D8}"/>
              </a:ext>
            </a:extLst>
          </p:cNvPr>
          <p:cNvSpPr/>
          <p:nvPr/>
        </p:nvSpPr>
        <p:spPr>
          <a:xfrm>
            <a:off x="1317812" y="4502158"/>
            <a:ext cx="3269945" cy="1463967"/>
          </a:xfrm>
          <a:prstGeom prst="wedgeRectCallout">
            <a:avLst>
              <a:gd name="adj1" fmla="val 52102"/>
              <a:gd name="adj2" fmla="val -8744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Tăng độ chính xác vượt trội.</a:t>
            </a:r>
            <a:endParaRPr lang="vi-VN" sz="1600" dirty="0">
              <a:latin typeface="Tahoma" panose="020B0604030504040204" pitchFamily="34" charset="0"/>
              <a:ea typeface="Tahoma" panose="020B0604030504040204" pitchFamily="34" charset="0"/>
              <a:cs typeface="Tahoma" panose="020B0604030504040204" pitchFamily="34" charset="0"/>
            </a:endParaRPr>
          </a:p>
        </p:txBody>
      </p:sp>
      <p:pic>
        <p:nvPicPr>
          <p:cNvPr id="1032" name="Picture 8" descr="Cnn international">
            <a:extLst>
              <a:ext uri="{FF2B5EF4-FFF2-40B4-BE49-F238E27FC236}">
                <a16:creationId xmlns:a16="http://schemas.microsoft.com/office/drawing/2014/main" id="{4CE98DB0-47D5-AD82-E455-B1D1B1658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755" y="2355842"/>
            <a:ext cx="3016489" cy="2553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02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1D7F-8B93-68F3-7D1F-D1F78E77BF8E}"/>
            </a:ext>
          </a:extLst>
        </p:cNvPr>
        <p:cNvGrpSpPr/>
        <p:nvPr/>
      </p:nvGrpSpPr>
      <p:grpSpPr>
        <a:xfrm>
          <a:off x="0" y="0"/>
          <a:ext cx="0" cy="0"/>
          <a:chOff x="0" y="0"/>
          <a:chExt cx="0" cy="0"/>
        </a:xfrm>
      </p:grpSpPr>
      <p:sp>
        <p:nvSpPr>
          <p:cNvPr id="2" name="Title 4">
            <a:extLst>
              <a:ext uri="{FF2B5EF4-FFF2-40B4-BE49-F238E27FC236}">
                <a16:creationId xmlns:a16="http://schemas.microsoft.com/office/drawing/2014/main" id="{80A9C580-6228-801C-A1CC-609252FFAFB2}"/>
              </a:ext>
            </a:extLst>
          </p:cNvPr>
          <p:cNvSpPr txBox="1">
            <a:spLocks/>
          </p:cNvSpPr>
          <p:nvPr/>
        </p:nvSpPr>
        <p:spPr>
          <a:xfrm>
            <a:off x="0" y="2904564"/>
            <a:ext cx="12192000" cy="5244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pPr algn="ctr"/>
            <a:r>
              <a:rPr lang="en-US" sz="5000">
                <a:solidFill>
                  <a:srgbClr val="7030A0"/>
                </a:solidFill>
                <a:latin typeface="Tahoma" panose="020B0604030504040204" pitchFamily="34" charset="0"/>
                <a:ea typeface="Tahoma" panose="020B0604030504040204" pitchFamily="34" charset="0"/>
                <a:cs typeface="Tahoma" panose="020B0604030504040204" pitchFamily="34" charset="0"/>
              </a:rPr>
              <a:t>2. CƠ SỞ LÝ THUYẾT</a:t>
            </a:r>
            <a:endParaRPr lang="en-US" sz="500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tvu">
            <a:extLst>
              <a:ext uri="{FF2B5EF4-FFF2-40B4-BE49-F238E27FC236}">
                <a16:creationId xmlns:a16="http://schemas.microsoft.com/office/drawing/2014/main" id="{81799CE6-9E96-F6B8-3644-1FADB41C65BC}"/>
              </a:ext>
            </a:extLst>
          </p:cNvPr>
          <p:cNvPicPr>
            <a:picLocks noChangeAspect="1"/>
          </p:cNvPicPr>
          <p:nvPr/>
        </p:nvPicPr>
        <p:blipFill>
          <a:blip r:embed="rId2"/>
          <a:stretch>
            <a:fillRect/>
          </a:stretch>
        </p:blipFill>
        <p:spPr>
          <a:xfrm>
            <a:off x="134470" y="91594"/>
            <a:ext cx="950259" cy="903488"/>
          </a:xfrm>
          <a:prstGeom prst="rect">
            <a:avLst/>
          </a:prstGeom>
        </p:spPr>
      </p:pic>
    </p:spTree>
    <p:extLst>
      <p:ext uri="{BB962C8B-B14F-4D97-AF65-F5344CB8AC3E}">
        <p14:creationId xmlns:p14="http://schemas.microsoft.com/office/powerpoint/2010/main" val="3364104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880D2C7B-61E6-0B08-BD8F-EF106089F989}"/>
              </a:ext>
            </a:extLst>
          </p:cNvPr>
          <p:cNvSpPr txBox="1">
            <a:spLocks/>
          </p:cNvSpPr>
          <p:nvPr/>
        </p:nvSpPr>
        <p:spPr>
          <a:xfrm>
            <a:off x="98612" y="313574"/>
            <a:ext cx="12093388" cy="4276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2000">
                <a:solidFill>
                  <a:schemeClr val="tx1"/>
                </a:solidFill>
                <a:latin typeface="Aptos" panose="020B0004020202020204" pitchFamily="34" charset="0"/>
              </a:rPr>
              <a:t>1. Phân đoạn ảnh y khoa</a:t>
            </a:r>
            <a:endParaRPr lang="en-US" sz="2000" dirty="0">
              <a:solidFill>
                <a:schemeClr val="tx1"/>
              </a:solidFill>
              <a:latin typeface="Aptos" panose="020B0004020202020204" pitchFamily="34" charset="0"/>
            </a:endParaRPr>
          </a:p>
        </p:txBody>
      </p:sp>
      <p:sp>
        <p:nvSpPr>
          <p:cNvPr id="6" name="TextBox 5">
            <a:extLst>
              <a:ext uri="{FF2B5EF4-FFF2-40B4-BE49-F238E27FC236}">
                <a16:creationId xmlns:a16="http://schemas.microsoft.com/office/drawing/2014/main" id="{C9E085BD-94A0-1EDD-8DE3-C642E843D40D}"/>
              </a:ext>
            </a:extLst>
          </p:cNvPr>
          <p:cNvSpPr txBox="1"/>
          <p:nvPr/>
        </p:nvSpPr>
        <p:spPr>
          <a:xfrm>
            <a:off x="479610" y="1254321"/>
            <a:ext cx="6194611" cy="338554"/>
          </a:xfrm>
          <a:prstGeom prst="rect">
            <a:avLst/>
          </a:prstGeom>
          <a:noFill/>
        </p:spPr>
        <p:txBody>
          <a:bodyPr wrap="square">
            <a:spAutoFit/>
          </a:bodyPr>
          <a:lstStyle/>
          <a:p>
            <a:pPr algn="just"/>
            <a:r>
              <a:rPr lang="vi-VN"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b="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Tách vùng bất thường như khối u khỏi cấu trúc bình thường.</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CBB2714F-FBC8-FC71-7FA2-3E224AF08813}"/>
              </a:ext>
            </a:extLst>
          </p:cNvPr>
          <p:cNvSpPr txBox="1"/>
          <p:nvPr/>
        </p:nvSpPr>
        <p:spPr>
          <a:xfrm>
            <a:off x="479610" y="2411618"/>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Xác định kính thước, vị trí và hình dạng khối u.</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8BE634BA-07A8-8E15-260C-3CBC338CEFDE}"/>
              </a:ext>
            </a:extLst>
          </p:cNvPr>
          <p:cNvSpPr txBox="1"/>
          <p:nvPr/>
        </p:nvSpPr>
        <p:spPr>
          <a:xfrm>
            <a:off x="528916" y="3772103"/>
            <a:ext cx="6145306" cy="338554"/>
          </a:xfrm>
          <a:prstGeom prst="rect">
            <a:avLst/>
          </a:prstGeom>
          <a:noFill/>
        </p:spPr>
        <p:txBody>
          <a:bodyPr wrap="square">
            <a:spAutoFit/>
          </a:bodyPr>
          <a:lstStyle/>
          <a:p>
            <a:pPr algn="just"/>
            <a:r>
              <a:rPr lang="vi-VN" sz="1600" b="0" i="0">
                <a:effectLst/>
                <a:latin typeface="Tahoma" panose="020B0604030504040204" pitchFamily="34" charset="0"/>
                <a:ea typeface="Tahoma" panose="020B0604030504040204" pitchFamily="34" charset="0"/>
                <a:cs typeface="Tahoma" panose="020B0604030504040204" pitchFamily="34" charset="0"/>
              </a:rPr>
              <a:t>  </a:t>
            </a:r>
            <a:r>
              <a:rPr lang="en-US" sz="1600" b="0" i="0">
                <a:effectLst/>
                <a:latin typeface="Tahoma" panose="020B0604030504040204" pitchFamily="34" charset="0"/>
                <a:ea typeface="Tahoma" panose="020B0604030504040204" pitchFamily="34" charset="0"/>
                <a:cs typeface="Tahoma" panose="020B0604030504040204" pitchFamily="34" charset="0"/>
              </a:rPr>
              <a:t>-</a:t>
            </a:r>
            <a:r>
              <a:rPr lang="vi-VN" sz="1600" i="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Hỗ trợ chẩn đoán và lập kế hoạch điều trị.</a:t>
            </a:r>
            <a:endParaRPr lang="vi-VN"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BACC196-7842-5E4A-93FD-9B90A4B4E5B0}"/>
              </a:ext>
            </a:extLst>
          </p:cNvPr>
          <p:cNvSpPr txBox="1"/>
          <p:nvPr/>
        </p:nvSpPr>
        <p:spPr>
          <a:xfrm>
            <a:off x="528916" y="5132588"/>
            <a:ext cx="6096000" cy="338554"/>
          </a:xfrm>
          <a:prstGeom prst="rect">
            <a:avLst/>
          </a:prstGeom>
          <a:noFill/>
        </p:spPr>
        <p:txBody>
          <a:bodyPr wrap="square">
            <a:spAutoFit/>
          </a:bodyPr>
          <a:lstStyle/>
          <a:p>
            <a:pPr algn="just"/>
            <a:r>
              <a:rPr lang="vi-VN" sz="1600" b="0" i="0">
                <a:solidFill>
                  <a:srgbClr val="424552"/>
                </a:solidFill>
                <a:effectLst/>
                <a:latin typeface="Aptos" panose="020B0004020202020204" pitchFamily="34" charset="0"/>
              </a:rPr>
              <a:t>   </a:t>
            </a:r>
            <a:r>
              <a:rPr lang="en-US" sz="1600" i="0">
                <a:solidFill>
                  <a:srgbClr val="424552"/>
                </a:solidFill>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Tăng tính trực quan cho bác sĩ trong đánh giá bệnh lý.</a:t>
            </a:r>
            <a:endParaRPr lang="vi-VN" sz="1600" dirty="0">
              <a:latin typeface="Aptos" panose="020B0004020202020204" pitchFamily="34" charset="0"/>
            </a:endParaRPr>
          </a:p>
        </p:txBody>
      </p:sp>
      <p:pic>
        <p:nvPicPr>
          <p:cNvPr id="13" name="Picture 12" descr="logotvu">
            <a:extLst>
              <a:ext uri="{FF2B5EF4-FFF2-40B4-BE49-F238E27FC236}">
                <a16:creationId xmlns:a16="http://schemas.microsoft.com/office/drawing/2014/main" id="{128972CF-742E-9EBB-D040-F0D1BDADBEEB}"/>
              </a:ext>
            </a:extLst>
          </p:cNvPr>
          <p:cNvPicPr>
            <a:picLocks noChangeAspect="1"/>
          </p:cNvPicPr>
          <p:nvPr/>
        </p:nvPicPr>
        <p:blipFill>
          <a:blip r:embed="rId3"/>
          <a:stretch>
            <a:fillRect/>
          </a:stretch>
        </p:blipFill>
        <p:spPr>
          <a:xfrm>
            <a:off x="11062447" y="-7827"/>
            <a:ext cx="950259" cy="903488"/>
          </a:xfrm>
          <a:prstGeom prst="rect">
            <a:avLst/>
          </a:prstGeom>
        </p:spPr>
      </p:pic>
      <p:pic>
        <p:nvPicPr>
          <p:cNvPr id="2050" name="Picture 2" descr="Tất tần tật thông tin quan trọng về Convolutional Neural Network mà bạn nên biết">
            <a:extLst>
              <a:ext uri="{FF2B5EF4-FFF2-40B4-BE49-F238E27FC236}">
                <a16:creationId xmlns:a16="http://schemas.microsoft.com/office/drawing/2014/main" id="{23C39BA6-3C77-ECA0-692F-47D1A49F2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4916" y="1592875"/>
            <a:ext cx="4437531" cy="3539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54351"/>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2832</Words>
  <Application>Microsoft Office PowerPoint</Application>
  <PresentationFormat>Widescreen</PresentationFormat>
  <Paragraphs>248</Paragraphs>
  <Slides>39</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Aptos</vt:lpstr>
      <vt:lpstr>Arial</vt:lpstr>
      <vt:lpstr>Calibri</vt:lpstr>
      <vt:lpstr>Calibri Light</vt:lpstr>
      <vt:lpstr>Segoe UI Black</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Huynh Nhut Huy</dc:creator>
  <cp:lastModifiedBy>VU CAT</cp:lastModifiedBy>
  <cp:revision>124</cp:revision>
  <dcterms:created xsi:type="dcterms:W3CDTF">2024-10-08T13:12:41Z</dcterms:created>
  <dcterms:modified xsi:type="dcterms:W3CDTF">2025-01-13T15:33:25Z</dcterms:modified>
</cp:coreProperties>
</file>