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2" r:id="rId16"/>
    <p:sldId id="271" r:id="rId17"/>
    <p:sldId id="273" r:id="rId18"/>
    <p:sldId id="275" r:id="rId19"/>
    <p:sldId id="276" r:id="rId20"/>
    <p:sldId id="277" r:id="rId21"/>
    <p:sldId id="278" r:id="rId22"/>
    <p:sldId id="293" r:id="rId23"/>
    <p:sldId id="280" r:id="rId24"/>
    <p:sldId id="281" r:id="rId25"/>
    <p:sldId id="282" r:id="rId26"/>
    <p:sldId id="2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6A6B-181C-42A8-A6A6-AB64EC35D5B3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C19AB-C2DE-4140-A4F8-7DEE39EC8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4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C19AB-C2DE-4140-A4F8-7DEE39EC8B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5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C19AB-C2DE-4140-A4F8-7DEE39EC8B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2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C19AB-C2DE-4140-A4F8-7DEE39EC8B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5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C19AB-C2DE-4140-A4F8-7DEE39EC8B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0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C19AB-C2DE-4140-A4F8-7DEE39EC8B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5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6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8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3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9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8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0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DF758-0AEB-453C-A6A8-4AB6FFAEA848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8EC6-114F-467E-9AA8-009BFFEB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6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9203" y="1847616"/>
            <a:ext cx="9144000" cy="2387600"/>
          </a:xfrm>
          <a:solidFill>
            <a:srgbClr val="339966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网招聘数据分析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203" y="5134708"/>
            <a:ext cx="9144000" cy="107617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王孜晗 国际二班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2013302580150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52" y="610715"/>
            <a:ext cx="3167172" cy="21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8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第一步：数据爬取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37" y="1690688"/>
            <a:ext cx="7183485" cy="4991466"/>
          </a:xfrm>
        </p:spPr>
      </p:pic>
    </p:spTree>
    <p:extLst>
      <p:ext uri="{BB962C8B-B14F-4D97-AF65-F5344CB8AC3E}">
        <p14:creationId xmlns:p14="http://schemas.microsoft.com/office/powerpoint/2010/main" val="413792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第二步：数据预处理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064776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使用环境：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Windows 8.1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使用工具</a:t>
            </a:r>
            <a:endParaRPr lang="en-US" altLang="zh-CN" sz="28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IBM SPSS 22.0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05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第二步：数据预处理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16" y="1758157"/>
            <a:ext cx="8657960" cy="4867726"/>
          </a:xfrm>
        </p:spPr>
      </p:pic>
    </p:spTree>
    <p:extLst>
      <p:ext uri="{BB962C8B-B14F-4D97-AF65-F5344CB8AC3E}">
        <p14:creationId xmlns:p14="http://schemas.microsoft.com/office/powerpoint/2010/main" val="250740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第三步：数据处理结果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314093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个招聘信息  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183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种</a:t>
            </a: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职位 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总平均工资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13.1963k/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月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金融平均工资最高，技术其次</a:t>
            </a:r>
          </a:p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运营平均工资最低，法务其次</a:t>
            </a:r>
          </a:p>
          <a:p>
            <a:endParaRPr lang="zh-CN" alt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高端职位平均工资最高，后端开发及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DBA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其次</a:t>
            </a:r>
          </a:p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编辑工资最低，运营及审计税务其次</a:t>
            </a:r>
          </a:p>
          <a:p>
            <a:endParaRPr lang="zh-CN" altLang="en-US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平均工资最低的职业：运营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-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编辑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-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内容编辑 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平均工资最高的职业：金融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-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高端职位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-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副总裁</a:t>
            </a:r>
            <a:endParaRPr lang="zh-CN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7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最高工资职位种类前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09" y="1690688"/>
            <a:ext cx="9190817" cy="5167312"/>
          </a:xfrm>
        </p:spPr>
      </p:pic>
    </p:spTree>
    <p:extLst>
      <p:ext uri="{BB962C8B-B14F-4D97-AF65-F5344CB8AC3E}">
        <p14:creationId xmlns:p14="http://schemas.microsoft.com/office/powerpoint/2010/main" val="33349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最高工资：职位领域分布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016" y="1690688"/>
            <a:ext cx="5621580" cy="4504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41" y="1690688"/>
            <a:ext cx="5621582" cy="4504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6099" y="6347727"/>
            <a:ext cx="23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按领域</a:t>
            </a:r>
            <a:endParaRPr lang="zh-CN" altLang="en-US" sz="20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9017" y="6347727"/>
            <a:ext cx="23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按方向</a:t>
            </a:r>
            <a:endParaRPr lang="zh-CN" altLang="en-US" sz="20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7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工资职位种类前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20" y="1690688"/>
            <a:ext cx="9190817" cy="5167312"/>
          </a:xfrm>
        </p:spPr>
      </p:pic>
    </p:spTree>
    <p:extLst>
      <p:ext uri="{BB962C8B-B14F-4D97-AF65-F5344CB8AC3E}">
        <p14:creationId xmlns:p14="http://schemas.microsoft.com/office/powerpoint/2010/main" val="15309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最低工资：职位领域分布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202" y="1980369"/>
            <a:ext cx="5604550" cy="44907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752" y="1980369"/>
            <a:ext cx="5604551" cy="44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最低工资：学历要求分布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0730" y="1825624"/>
            <a:ext cx="5938127" cy="47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工资：第一领域分布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2178" y="1586473"/>
            <a:ext cx="6447273" cy="51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283" y="235495"/>
            <a:ext cx="8385517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对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当今互联网行业招聘情况初步了解，便于进行职业规划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金融和技术工作工资如何？岗位需求状况如何？该如何选择？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技术岗位哪些领域、哪些方向工资比较高？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金融和技术岗位的城市分布是怎样的？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公司处于什么阶段工资会比较高？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38200" y="220285"/>
            <a:ext cx="1736188" cy="1249894"/>
            <a:chOff x="838200" y="220285"/>
            <a:chExt cx="1736188" cy="1249894"/>
          </a:xfrm>
        </p:grpSpPr>
        <p:sp>
          <p:nvSpPr>
            <p:cNvPr id="6" name="文本框 5"/>
            <p:cNvSpPr txBox="1"/>
            <p:nvPr/>
          </p:nvSpPr>
          <p:spPr>
            <a:xfrm>
              <a:off x="838200" y="220285"/>
              <a:ext cx="17361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拉勾</a:t>
              </a:r>
              <a:endPara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38200" y="1100847"/>
              <a:ext cx="1736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www.lago.com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93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工资：第二领域分布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8357" y="1459865"/>
            <a:ext cx="6736957" cy="53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工资：公司发展阶段分布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78" y="1600993"/>
            <a:ext cx="6376481" cy="51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行业比较：平均薪资与职位数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78" y="1507001"/>
            <a:ext cx="5290503" cy="52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技术工作：平均工资方向分布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97" y="1690688"/>
            <a:ext cx="5607885" cy="49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技术工作：城市分布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064" y="1758157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金融：城市分布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6" y="1758157"/>
            <a:ext cx="5390288" cy="4319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488" y="1758157"/>
            <a:ext cx="5363290" cy="42974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2562172" y="6198102"/>
            <a:ext cx="200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技术</a:t>
            </a:r>
            <a:endParaRPr lang="zh-CN" altLang="en-US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23495" y="6173600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金融</a:t>
            </a:r>
            <a:endParaRPr lang="zh-CN" altLang="en-US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9203" y="1847616"/>
            <a:ext cx="9144000" cy="2387600"/>
          </a:xfrm>
          <a:solidFill>
            <a:srgbClr val="339966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Thx For Ur Attention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203" y="5134708"/>
            <a:ext cx="9144000" cy="107617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王孜晗 国际二班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2013302580150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73" y="465204"/>
            <a:ext cx="3133017" cy="21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9298" y="365125"/>
            <a:ext cx="8174501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步：数据爬取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使用环境：</a:t>
            </a:r>
            <a:endParaRPr lang="en-US" altLang="zh-CN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Mac OS X</a:t>
            </a:r>
            <a:endParaRPr lang="en-US" altLang="zh-CN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使用语言</a:t>
            </a:r>
            <a:r>
              <a:rPr lang="zh-CN" altLang="en-US" sz="28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endParaRPr lang="en-US" altLang="zh-CN" sz="28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Python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使用</a:t>
            </a:r>
            <a:r>
              <a:rPr lang="zh-CN" altLang="en-US" sz="28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工具</a:t>
            </a:r>
            <a:endParaRPr lang="en-US" altLang="zh-CN" sz="28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dirty="0" err="1" smtClean="0">
                <a:latin typeface="DFKai-SB" panose="03000509000000000000" pitchFamily="65" charset="-120"/>
                <a:ea typeface="DFKai-SB" panose="03000509000000000000" pitchFamily="65" charset="-120"/>
              </a:rPr>
              <a:t>Pycharm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5</a:t>
            </a:r>
            <a:endParaRPr lang="en-US" altLang="zh-CN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365125"/>
            <a:ext cx="1890932" cy="1249894"/>
            <a:chOff x="838200" y="220285"/>
            <a:chExt cx="1736188" cy="1249894"/>
          </a:xfrm>
        </p:grpSpPr>
        <p:sp>
          <p:nvSpPr>
            <p:cNvPr id="5" name="文本框 4"/>
            <p:cNvSpPr txBox="1"/>
            <p:nvPr/>
          </p:nvSpPr>
          <p:spPr>
            <a:xfrm>
              <a:off x="838200" y="220285"/>
              <a:ext cx="17361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拉勾</a:t>
              </a:r>
              <a:endPara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8200" y="1100847"/>
              <a:ext cx="1736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www.lago.com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57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第一步：数据爬取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33" y="1690688"/>
            <a:ext cx="5510924" cy="4853658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第一步：数据爬取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53" y="1690688"/>
            <a:ext cx="5618668" cy="4923997"/>
          </a:xfrm>
        </p:spPr>
      </p:pic>
    </p:spTree>
    <p:extLst>
      <p:ext uri="{BB962C8B-B14F-4D97-AF65-F5344CB8AC3E}">
        <p14:creationId xmlns:p14="http://schemas.microsoft.com/office/powerpoint/2010/main" val="72587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第一步：数据爬取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26" y="1758157"/>
            <a:ext cx="9321420" cy="5099843"/>
          </a:xfrm>
        </p:spPr>
      </p:pic>
    </p:spTree>
    <p:extLst>
      <p:ext uri="{BB962C8B-B14F-4D97-AF65-F5344CB8AC3E}">
        <p14:creationId xmlns:p14="http://schemas.microsoft.com/office/powerpoint/2010/main" val="314729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第一步：数据爬取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16" y="1690688"/>
            <a:ext cx="7952839" cy="4970525"/>
          </a:xfrm>
        </p:spPr>
      </p:pic>
    </p:spTree>
    <p:extLst>
      <p:ext uri="{BB962C8B-B14F-4D97-AF65-F5344CB8AC3E}">
        <p14:creationId xmlns:p14="http://schemas.microsoft.com/office/powerpoint/2010/main" val="389708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第一步：数据爬取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58" y="1519006"/>
            <a:ext cx="3542015" cy="5064674"/>
          </a:xfrm>
        </p:spPr>
      </p:pic>
    </p:spTree>
    <p:extLst>
      <p:ext uri="{BB962C8B-B14F-4D97-AF65-F5344CB8AC3E}">
        <p14:creationId xmlns:p14="http://schemas.microsoft.com/office/powerpoint/2010/main" val="65020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178" y="365125"/>
            <a:ext cx="7991621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第一步：数据爬取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1"/>
            <a:ext cx="2225233" cy="1518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85" y="1690688"/>
            <a:ext cx="5800725" cy="5000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8" y="2120907"/>
            <a:ext cx="5010150" cy="1238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8" y="4191000"/>
            <a:ext cx="5010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319</Words>
  <Application>Microsoft Office PowerPoint</Application>
  <PresentationFormat>宽屏</PresentationFormat>
  <Paragraphs>68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Adobe 仿宋 Std R</vt:lpstr>
      <vt:lpstr>DFKai-SB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拉勾网招聘数据分析</vt:lpstr>
      <vt:lpstr>数据分析目的</vt:lpstr>
      <vt:lpstr>第一步：数据爬取</vt:lpstr>
      <vt:lpstr>第一步：数据爬取</vt:lpstr>
      <vt:lpstr>第一步：数据爬取</vt:lpstr>
      <vt:lpstr>第一步：数据爬取</vt:lpstr>
      <vt:lpstr>第一步：数据爬取</vt:lpstr>
      <vt:lpstr>第一步：数据爬取</vt:lpstr>
      <vt:lpstr>第一步：数据爬取</vt:lpstr>
      <vt:lpstr>第一步：数据爬取</vt:lpstr>
      <vt:lpstr>第二步：数据预处理</vt:lpstr>
      <vt:lpstr>第二步：数据预处理</vt:lpstr>
      <vt:lpstr>第三步：数据处理结果</vt:lpstr>
      <vt:lpstr>最高工资职位种类前20</vt:lpstr>
      <vt:lpstr>最高工资：职位领域分布</vt:lpstr>
      <vt:lpstr>最低工资职位种类前20</vt:lpstr>
      <vt:lpstr>最低工资：职位领域分布</vt:lpstr>
      <vt:lpstr>最低工资：学历要求分布</vt:lpstr>
      <vt:lpstr>平均工资：第一领域分布</vt:lpstr>
      <vt:lpstr>平均工资：第二领域分布</vt:lpstr>
      <vt:lpstr>平均工资：公司发展阶段分布</vt:lpstr>
      <vt:lpstr>行业比较：平均薪资与职位数</vt:lpstr>
      <vt:lpstr>技术工作：平均工资方向分布</vt:lpstr>
      <vt:lpstr>技术工作：城市分布</vt:lpstr>
      <vt:lpstr>技术vs金融：城市分布</vt:lpstr>
      <vt:lpstr>Thx For Ur Attention！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15</cp:revision>
  <dcterms:created xsi:type="dcterms:W3CDTF">2015-12-23T00:22:35Z</dcterms:created>
  <dcterms:modified xsi:type="dcterms:W3CDTF">2016-03-04T11:24:04Z</dcterms:modified>
</cp:coreProperties>
</file>