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6" r:id="rId12"/>
    <p:sldId id="272" r:id="rId13"/>
    <p:sldId id="273" r:id="rId14"/>
    <p:sldId id="267" r:id="rId15"/>
    <p:sldId id="274" r:id="rId16"/>
    <p:sldId id="275" r:id="rId17"/>
    <p:sldId id="268" r:id="rId18"/>
    <p:sldId id="277" r:id="rId19"/>
    <p:sldId id="278" r:id="rId20"/>
    <p:sldId id="279" r:id="rId21"/>
    <p:sldId id="276" r:id="rId22"/>
    <p:sldId id="269" r:id="rId23"/>
    <p:sldId id="281" r:id="rId24"/>
    <p:sldId id="282" r:id="rId25"/>
    <p:sldId id="283" r:id="rId26"/>
    <p:sldId id="280" r:id="rId27"/>
    <p:sldId id="270" r:id="rId28"/>
    <p:sldId id="284" r:id="rId2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0" d="100"/>
          <a:sy n="70" d="100"/>
        </p:scale>
        <p:origin x="7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6E90-6E75-47AB-B15C-E9D5EF18F02F}" type="datetimeFigureOut">
              <a:rPr lang="es-AR" smtClean="0"/>
              <a:t>19/10/2025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13AA-92C3-4646-B714-DFFD8ABA3C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633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6E90-6E75-47AB-B15C-E9D5EF18F02F}" type="datetimeFigureOut">
              <a:rPr lang="es-AR" smtClean="0"/>
              <a:t>19/10/2025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13AA-92C3-4646-B714-DFFD8ABA3C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589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6E90-6E75-47AB-B15C-E9D5EF18F02F}" type="datetimeFigureOut">
              <a:rPr lang="es-AR" smtClean="0"/>
              <a:t>19/10/2025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13AA-92C3-4646-B714-DFFD8ABA3C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716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6E90-6E75-47AB-B15C-E9D5EF18F02F}" type="datetimeFigureOut">
              <a:rPr lang="es-AR" smtClean="0"/>
              <a:t>19/10/2025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13AA-92C3-4646-B714-DFFD8ABA3C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254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6E90-6E75-47AB-B15C-E9D5EF18F02F}" type="datetimeFigureOut">
              <a:rPr lang="es-AR" smtClean="0"/>
              <a:t>19/10/2025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13AA-92C3-4646-B714-DFFD8ABA3C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651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6E90-6E75-47AB-B15C-E9D5EF18F02F}" type="datetimeFigureOut">
              <a:rPr lang="es-AR" smtClean="0"/>
              <a:t>19/10/2025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13AA-92C3-4646-B714-DFFD8ABA3C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469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6E90-6E75-47AB-B15C-E9D5EF18F02F}" type="datetimeFigureOut">
              <a:rPr lang="es-AR" smtClean="0"/>
              <a:t>19/10/2025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13AA-92C3-4646-B714-DFFD8ABA3C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332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6E90-6E75-47AB-B15C-E9D5EF18F02F}" type="datetimeFigureOut">
              <a:rPr lang="es-AR" smtClean="0"/>
              <a:t>19/10/2025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13AA-92C3-4646-B714-DFFD8ABA3C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826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6E90-6E75-47AB-B15C-E9D5EF18F02F}" type="datetimeFigureOut">
              <a:rPr lang="es-AR" smtClean="0"/>
              <a:t>19/10/2025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13AA-92C3-4646-B714-DFFD8ABA3C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093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6E90-6E75-47AB-B15C-E9D5EF18F02F}" type="datetimeFigureOut">
              <a:rPr lang="es-AR" smtClean="0"/>
              <a:t>19/10/2025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13AA-92C3-4646-B714-DFFD8ABA3C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230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6E90-6E75-47AB-B15C-E9D5EF18F02F}" type="datetimeFigureOut">
              <a:rPr lang="es-AR" smtClean="0"/>
              <a:t>19/10/2025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13AA-92C3-4646-B714-DFFD8ABA3C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585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86E90-6E75-47AB-B15C-E9D5EF18F02F}" type="datetimeFigureOut">
              <a:rPr lang="es-AR" smtClean="0"/>
              <a:t>19/10/2025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E13AA-92C3-4646-B714-DFFD8ABA3C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297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4744" y="139730"/>
            <a:ext cx="1112285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Factores de impacto en la matriculación</a:t>
            </a:r>
            <a:endParaRPr lang="es-ES" sz="4800" b="0" cap="none" spc="0" dirty="0">
              <a:ln w="0"/>
              <a:solidFill>
                <a:schemeClr val="accent2">
                  <a:lumMod val="75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181813" y="970727"/>
            <a:ext cx="646843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a la educación superior</a:t>
            </a:r>
            <a:endParaRPr lang="es-ES" sz="4800" b="0" cap="none" spc="0" dirty="0">
              <a:ln w="0"/>
              <a:solidFill>
                <a:schemeClr val="accent2">
                  <a:lumMod val="75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91" y="2893341"/>
            <a:ext cx="5955713" cy="3967793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05303" y="2597819"/>
            <a:ext cx="460735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Alumna: Catalina </a:t>
            </a:r>
            <a:r>
              <a:rPr lang="es-ES" sz="3200" b="0" cap="none" spc="0" dirty="0" err="1" smtClean="0">
                <a:ln w="0"/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Siches</a:t>
            </a:r>
            <a:endParaRPr lang="es-ES" sz="3200" b="0" cap="none" spc="0" dirty="0">
              <a:ln w="0"/>
              <a:solidFill>
                <a:schemeClr val="tx2">
                  <a:lumMod val="5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55612" y="3166539"/>
            <a:ext cx="44582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Profesor: </a:t>
            </a:r>
            <a:r>
              <a:rPr lang="es-ES" sz="3200" b="0" cap="none" spc="0" dirty="0" err="1" smtClean="0">
                <a:ln w="0"/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Joaquin</a:t>
            </a:r>
            <a:r>
              <a:rPr lang="es-ES" sz="3200" b="0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Salas</a:t>
            </a:r>
            <a:endParaRPr lang="es-ES" sz="3200" b="0" cap="none" spc="0" dirty="0">
              <a:ln w="0"/>
              <a:solidFill>
                <a:schemeClr val="tx2">
                  <a:lumMod val="5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55612" y="3721203"/>
            <a:ext cx="45512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Tutor: Federico </a:t>
            </a:r>
            <a:r>
              <a:rPr lang="es-ES" sz="3200" b="0" cap="none" spc="0" dirty="0" err="1" smtClean="0">
                <a:ln w="0"/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Gravina</a:t>
            </a:r>
            <a:endParaRPr lang="es-ES" sz="3200" b="0" cap="none" spc="0" dirty="0">
              <a:ln w="0"/>
              <a:solidFill>
                <a:schemeClr val="tx2">
                  <a:lumMod val="5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05303" y="4615628"/>
            <a:ext cx="25843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Data </a:t>
            </a:r>
            <a:r>
              <a:rPr lang="es-ES" sz="2800" b="0" cap="none" spc="0" dirty="0" err="1" smtClean="0">
                <a:ln w="0"/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Science</a:t>
            </a:r>
            <a:r>
              <a:rPr lang="es-ES" sz="2800" b="0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II</a:t>
            </a:r>
            <a:endParaRPr lang="es-ES" sz="2800" b="0" cap="none" spc="0" dirty="0">
              <a:ln w="0"/>
              <a:solidFill>
                <a:schemeClr val="tx2">
                  <a:lumMod val="5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05303" y="5138848"/>
            <a:ext cx="27927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Comisión 74260</a:t>
            </a:r>
            <a:endParaRPr lang="es-ES" sz="2800" b="0" cap="none" spc="0" dirty="0">
              <a:ln w="0"/>
              <a:solidFill>
                <a:schemeClr val="tx2">
                  <a:lumMod val="5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805303" y="5662068"/>
            <a:ext cx="9941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2025</a:t>
            </a:r>
            <a:endParaRPr lang="es-ES" sz="2800" b="0" cap="none" spc="0" dirty="0">
              <a:ln w="0"/>
              <a:solidFill>
                <a:schemeClr val="tx2">
                  <a:lumMod val="5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04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41008" y="181934"/>
            <a:ext cx="1015687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dirty="0" smtClean="0">
                <a:ln w="0"/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Preguntas guía para la exploración mediante visualizaciones</a:t>
            </a:r>
            <a:endParaRPr lang="es-ES" sz="4800" b="0" cap="none" spc="0" dirty="0">
              <a:ln w="0"/>
              <a:solidFill>
                <a:schemeClr val="accent2">
                  <a:lumMod val="75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041008" y="2877390"/>
            <a:ext cx="10592974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AR" sz="2800" dirty="0"/>
              <a:t>- ¿Existe una correlación directa entre el PBI y la matriculación?</a:t>
            </a:r>
          </a:p>
          <a:p>
            <a:r>
              <a:rPr lang="es-AR" sz="2800" dirty="0"/>
              <a:t>- ¿Existe una correlación directa entre la natalidad y la matriculación?</a:t>
            </a:r>
          </a:p>
          <a:p>
            <a:r>
              <a:rPr lang="es-AR" sz="2800" dirty="0"/>
              <a:t>- ¿Qué factor tiene mayor influencia?</a:t>
            </a:r>
          </a:p>
          <a:p>
            <a:r>
              <a:rPr lang="es-AR" sz="2800" dirty="0"/>
              <a:t>- ¿Hay continentes con una matriculación a la educación superior notablemente mayor que el resto?</a:t>
            </a:r>
          </a:p>
          <a:p>
            <a:r>
              <a:rPr lang="es-AR" sz="2800" dirty="0"/>
              <a:t>- ¿Se encuentran los </a:t>
            </a:r>
            <a:r>
              <a:rPr lang="es-AR" sz="2800" dirty="0" err="1"/>
              <a:t>paises</a:t>
            </a:r>
            <a:r>
              <a:rPr lang="es-AR" sz="2800" dirty="0"/>
              <a:t> con mayor matriculación en el mismo continente?</a:t>
            </a:r>
          </a:p>
        </p:txBody>
      </p:sp>
    </p:spTree>
    <p:extLst>
      <p:ext uri="{BB962C8B-B14F-4D97-AF65-F5344CB8AC3E}">
        <p14:creationId xmlns:p14="http://schemas.microsoft.com/office/powerpoint/2010/main" val="702653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81934"/>
            <a:ext cx="12192000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2300" dirty="0" smtClean="0">
                <a:solidFill>
                  <a:schemeClr val="accent2">
                    <a:lumMod val="75000"/>
                  </a:schemeClr>
                </a:solidFill>
              </a:rPr>
              <a:t>¿Hay continentes con una matriculación a la educación superior notablemente mayor que el resto?</a:t>
            </a:r>
            <a:endParaRPr lang="es-ES" sz="2300" b="0" cap="none" spc="0" dirty="0">
              <a:ln w="0"/>
              <a:solidFill>
                <a:schemeClr val="accent2">
                  <a:lumMod val="75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33" y="701623"/>
            <a:ext cx="5659845" cy="299538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34" y="3739208"/>
            <a:ext cx="5659845" cy="29953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1" y="3739208"/>
            <a:ext cx="5659845" cy="299538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1" y="701623"/>
            <a:ext cx="5659845" cy="299538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854381" y="3950632"/>
            <a:ext cx="74141" cy="102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/>
          <p:cNvSpPr txBox="1"/>
          <p:nvPr/>
        </p:nvSpPr>
        <p:spPr>
          <a:xfrm>
            <a:off x="750585" y="3887040"/>
            <a:ext cx="302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800" dirty="0" smtClean="0">
                <a:solidFill>
                  <a:schemeClr val="accent1">
                    <a:lumMod val="50000"/>
                  </a:schemeClr>
                </a:solidFill>
              </a:rPr>
              <a:t>10</a:t>
            </a:r>
            <a:endParaRPr lang="es-AR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6485849" y="3904161"/>
            <a:ext cx="573741" cy="1518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2" t="4424" r="57616" b="88593"/>
          <a:stretch/>
        </p:blipFill>
        <p:spPr>
          <a:xfrm>
            <a:off x="6903717" y="3875499"/>
            <a:ext cx="1625600" cy="209176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6528293" y="3875815"/>
            <a:ext cx="5402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900" dirty="0" smtClean="0">
                <a:solidFill>
                  <a:schemeClr val="accent1">
                    <a:lumMod val="50000"/>
                  </a:schemeClr>
                </a:solidFill>
              </a:rPr>
              <a:t>Suma</a:t>
            </a:r>
            <a:endParaRPr lang="es-AR" sz="9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61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1" y="865912"/>
            <a:ext cx="5673760" cy="300274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786" y="896186"/>
            <a:ext cx="4292272" cy="227161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078" y="3363372"/>
            <a:ext cx="6243689" cy="330437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0" y="181934"/>
            <a:ext cx="12192000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2300" dirty="0" smtClean="0">
                <a:solidFill>
                  <a:schemeClr val="accent2">
                    <a:lumMod val="75000"/>
                  </a:schemeClr>
                </a:solidFill>
              </a:rPr>
              <a:t>¿Hay continentes con una matriculación a la educación superior notablemente mayor que el resto?</a:t>
            </a:r>
            <a:endParaRPr lang="es-ES" sz="2300" b="0" cap="none" spc="0" dirty="0">
              <a:ln w="0"/>
              <a:solidFill>
                <a:schemeClr val="accent2">
                  <a:lumMod val="75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5759355" y="2031994"/>
            <a:ext cx="7369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rot="5400000">
            <a:off x="9754869" y="3265587"/>
            <a:ext cx="7369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863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181934"/>
            <a:ext cx="12192000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2300" dirty="0" smtClean="0">
                <a:solidFill>
                  <a:schemeClr val="accent2">
                    <a:lumMod val="75000"/>
                  </a:schemeClr>
                </a:solidFill>
              </a:rPr>
              <a:t>¿Hay continentes con una matriculación a la educación superior notablemente mayor que el resto?</a:t>
            </a:r>
            <a:endParaRPr lang="es-ES" sz="2300" b="0" cap="none" spc="0" dirty="0">
              <a:ln w="0"/>
              <a:solidFill>
                <a:schemeClr val="accent2">
                  <a:lumMod val="75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47691" y="1662739"/>
            <a:ext cx="10896618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AR" sz="2800" dirty="0" err="1"/>
              <a:t>Insights</a:t>
            </a:r>
            <a:r>
              <a:rPr lang="es-AR" sz="2800" dirty="0"/>
              <a:t>:</a:t>
            </a:r>
          </a:p>
          <a:p>
            <a:pPr algn="just"/>
            <a:r>
              <a:rPr lang="es-AR" sz="2800" dirty="0"/>
              <a:t/>
            </a:r>
            <a:br>
              <a:rPr lang="es-AR" sz="2800" dirty="0"/>
            </a:br>
            <a:r>
              <a:rPr lang="es-AR" sz="2800" dirty="0"/>
              <a:t>- 7 de los 10 </a:t>
            </a:r>
            <a:r>
              <a:rPr lang="es-AR" sz="2800" dirty="0" smtClean="0"/>
              <a:t>países </a:t>
            </a:r>
            <a:r>
              <a:rPr lang="es-AR" sz="2800" dirty="0"/>
              <a:t>con los mayores </a:t>
            </a:r>
            <a:r>
              <a:rPr lang="es-AR" sz="2800" dirty="0" err="1"/>
              <a:t>PBI_per_capita</a:t>
            </a:r>
            <a:r>
              <a:rPr lang="es-AR" sz="2800" dirty="0"/>
              <a:t> se encuentran en Europa</a:t>
            </a:r>
          </a:p>
          <a:p>
            <a:pPr algn="just"/>
            <a:r>
              <a:rPr lang="es-AR" sz="2800" dirty="0"/>
              <a:t>-  El Total del PBI per </a:t>
            </a:r>
            <a:r>
              <a:rPr lang="es-AR" sz="2800" dirty="0" smtClean="0"/>
              <a:t>cápita </a:t>
            </a:r>
            <a:r>
              <a:rPr lang="es-AR" sz="2800" dirty="0"/>
              <a:t>de los </a:t>
            </a:r>
            <a:r>
              <a:rPr lang="es-AR" sz="2800" dirty="0" smtClean="0"/>
              <a:t>países </a:t>
            </a:r>
            <a:r>
              <a:rPr lang="es-AR" sz="2800" dirty="0"/>
              <a:t>en Europa supera por casi el triple al continente que le sigue, incluso cuando no es el país con la mayor cantidad de </a:t>
            </a:r>
            <a:r>
              <a:rPr lang="es-AR" sz="2800" dirty="0" smtClean="0"/>
              <a:t>países.</a:t>
            </a:r>
            <a:endParaRPr lang="es-AR" sz="2800" dirty="0"/>
          </a:p>
          <a:p>
            <a:pPr algn="just"/>
            <a:r>
              <a:rPr lang="es-AR" sz="2800" dirty="0"/>
              <a:t>- Europa </a:t>
            </a:r>
            <a:r>
              <a:rPr lang="es-AR" sz="2800" dirty="0" smtClean="0"/>
              <a:t>también </a:t>
            </a:r>
            <a:r>
              <a:rPr lang="es-AR" sz="2800" dirty="0"/>
              <a:t>supera, por caso el triple, al continente que le sigue en el promedio del PBI per </a:t>
            </a:r>
            <a:r>
              <a:rPr lang="es-AR" sz="2800" dirty="0" smtClean="0"/>
              <a:t>cápita.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684077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81934"/>
            <a:ext cx="12192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000" dirty="0" smtClean="0">
                <a:solidFill>
                  <a:schemeClr val="accent2">
                    <a:lumMod val="75000"/>
                  </a:schemeClr>
                </a:solidFill>
              </a:rPr>
              <a:t>¿Se encuentran los países con mayor matriculación en el mismo continente?</a:t>
            </a:r>
            <a:endParaRPr lang="es-AR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55749"/>
            <a:ext cx="94488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9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81934"/>
            <a:ext cx="12192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000" dirty="0" smtClean="0">
                <a:solidFill>
                  <a:schemeClr val="accent2">
                    <a:lumMod val="75000"/>
                  </a:schemeClr>
                </a:solidFill>
              </a:rPr>
              <a:t>¿Se encuentran los países con mayor matriculación en el mismo continente?</a:t>
            </a:r>
            <a:endParaRPr lang="es-AR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36" y="1951630"/>
            <a:ext cx="7548525" cy="399493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983940" y="1951630"/>
            <a:ext cx="3971499" cy="3994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80" b="87328"/>
          <a:stretch/>
        </p:blipFill>
        <p:spPr>
          <a:xfrm>
            <a:off x="8428958" y="1984718"/>
            <a:ext cx="2789501" cy="45829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1" t="17671" r="35333" b="14025"/>
          <a:stretch/>
        </p:blipFill>
        <p:spPr>
          <a:xfrm>
            <a:off x="8693623" y="2866866"/>
            <a:ext cx="2552131" cy="24702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71" t="18867" b="56605"/>
          <a:stretch/>
        </p:blipFill>
        <p:spPr>
          <a:xfrm>
            <a:off x="10937079" y="4942163"/>
            <a:ext cx="951863" cy="88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0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81934"/>
            <a:ext cx="12192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000" dirty="0" smtClean="0">
                <a:solidFill>
                  <a:schemeClr val="accent2">
                    <a:lumMod val="75000"/>
                  </a:schemeClr>
                </a:solidFill>
              </a:rPr>
              <a:t>¿Se encuentran los países con mayor matriculación en el mismo continente?</a:t>
            </a:r>
            <a:endParaRPr lang="es-AR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47691" y="2481604"/>
            <a:ext cx="10896618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AR" sz="2800" dirty="0" err="1"/>
              <a:t>Insights</a:t>
            </a:r>
            <a:r>
              <a:rPr lang="es-AR" sz="2800" dirty="0"/>
              <a:t>:</a:t>
            </a:r>
          </a:p>
          <a:p>
            <a:pPr algn="just"/>
            <a:r>
              <a:rPr lang="es-AR" sz="2800" dirty="0"/>
              <a:t/>
            </a:r>
            <a:br>
              <a:rPr lang="es-AR" sz="2800" dirty="0"/>
            </a:br>
            <a:r>
              <a:rPr lang="es-AR" sz="2800" dirty="0"/>
              <a:t>- A diferencia del PBI, se </a:t>
            </a:r>
            <a:r>
              <a:rPr lang="es-AR" sz="2800" dirty="0" smtClean="0"/>
              <a:t>observa </a:t>
            </a:r>
            <a:r>
              <a:rPr lang="es-AR" sz="2800" dirty="0"/>
              <a:t>mayor diversidad en los continentes de los </a:t>
            </a:r>
            <a:r>
              <a:rPr lang="es-AR" sz="2800" dirty="0" smtClean="0"/>
              <a:t>países </a:t>
            </a:r>
            <a:r>
              <a:rPr lang="es-AR" sz="2800" dirty="0"/>
              <a:t>que cuentan con los mayores porcentajes de matriculas. </a:t>
            </a:r>
          </a:p>
          <a:p>
            <a:pPr algn="just"/>
            <a:r>
              <a:rPr lang="es-AR" sz="2800" dirty="0"/>
              <a:t>- Europa muestra una gran superioridad en la totalidad de los porcentajes de matriculación</a:t>
            </a:r>
          </a:p>
          <a:p>
            <a:pPr algn="just"/>
            <a:r>
              <a:rPr lang="es-AR" sz="2800" dirty="0"/>
              <a:t>- Al observar el promedio en cada continente volvemos a encontrar una mayor paridad, representando Europa un cuarto del total.</a:t>
            </a:r>
          </a:p>
        </p:txBody>
      </p:sp>
    </p:spTree>
    <p:extLst>
      <p:ext uri="{BB962C8B-B14F-4D97-AF65-F5344CB8AC3E}">
        <p14:creationId xmlns:p14="http://schemas.microsoft.com/office/powerpoint/2010/main" val="3422902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81934"/>
            <a:ext cx="12192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3600" dirty="0" smtClean="0">
                <a:solidFill>
                  <a:schemeClr val="accent2">
                    <a:lumMod val="75000"/>
                  </a:schemeClr>
                </a:solidFill>
              </a:rPr>
              <a:t>¿Existe una correlación directa entre el PBI y la matriculación?</a:t>
            </a:r>
            <a:endParaRPr lang="es-AR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6" y="954026"/>
            <a:ext cx="6305204" cy="333692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967" y="3358748"/>
            <a:ext cx="6315359" cy="334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82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81934"/>
            <a:ext cx="12192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3600" dirty="0" smtClean="0">
                <a:solidFill>
                  <a:schemeClr val="accent2">
                    <a:lumMod val="75000"/>
                  </a:schemeClr>
                </a:solidFill>
              </a:rPr>
              <a:t>¿Existe una correlación directa entre el PBI y la matriculación?</a:t>
            </a:r>
            <a:endParaRPr lang="es-AR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8" y="938396"/>
            <a:ext cx="6378054" cy="33754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272" y="3355900"/>
            <a:ext cx="6378054" cy="337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11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81934"/>
            <a:ext cx="12192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3600" dirty="0" smtClean="0">
                <a:solidFill>
                  <a:schemeClr val="accent2">
                    <a:lumMod val="75000"/>
                  </a:schemeClr>
                </a:solidFill>
              </a:rPr>
              <a:t>¿Existe una correlación directa entre el PBI y la matriculación?</a:t>
            </a:r>
            <a:endParaRPr lang="es-AR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0" y="930274"/>
            <a:ext cx="6389593" cy="338158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638" y="3352564"/>
            <a:ext cx="6389593" cy="338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7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23046" y="125663"/>
            <a:ext cx="1112285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Descripción</a:t>
            </a:r>
            <a:endParaRPr lang="es-ES" sz="4800" b="0" cap="none" spc="0" dirty="0">
              <a:ln w="0"/>
              <a:solidFill>
                <a:schemeClr val="accent2">
                  <a:lumMod val="75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06830" y="1613080"/>
            <a:ext cx="10955288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AR" sz="3200" dirty="0" smtClean="0"/>
              <a:t>El trabajo siguiente será recolectar datos de diversas fuentes para construir un data set que nos permita observar datos de matriculación, PBI per cápita y natalidad de la mayor cantidad de países del mundo.</a:t>
            </a:r>
          </a:p>
          <a:p>
            <a:pPr algn="just"/>
            <a:endParaRPr lang="es-AR" sz="3200" dirty="0" smtClean="0"/>
          </a:p>
          <a:p>
            <a:pPr algn="just"/>
            <a:r>
              <a:rPr lang="es-AR" sz="3200" dirty="0" smtClean="0"/>
              <a:t>El </a:t>
            </a:r>
            <a:r>
              <a:rPr lang="es-AR" sz="3200" dirty="0"/>
              <a:t>dataset construido presenta datos sobre la matriculación a la educación superior y el PBI de </a:t>
            </a:r>
            <a:r>
              <a:rPr lang="es-AR" sz="3200" dirty="0" smtClean="0"/>
              <a:t>determinados países </a:t>
            </a:r>
            <a:r>
              <a:rPr lang="es-AR" sz="3200" dirty="0"/>
              <a:t>en un rango de años en particular (1990 - 2021), así como el continente al que pertenecen, y la tasa de natalidad 19 años previos.</a:t>
            </a:r>
          </a:p>
        </p:txBody>
      </p:sp>
    </p:spTree>
    <p:extLst>
      <p:ext uri="{BB962C8B-B14F-4D97-AF65-F5344CB8AC3E}">
        <p14:creationId xmlns:p14="http://schemas.microsoft.com/office/powerpoint/2010/main" val="1892741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81934"/>
            <a:ext cx="12192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3600" dirty="0" smtClean="0">
                <a:solidFill>
                  <a:schemeClr val="accent2">
                    <a:lumMod val="75000"/>
                  </a:schemeClr>
                </a:solidFill>
              </a:rPr>
              <a:t>¿Existe una correlación directa entre el PBI y la matriculación?</a:t>
            </a:r>
            <a:endParaRPr lang="es-AR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29" y="1255593"/>
            <a:ext cx="9825142" cy="519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26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81934"/>
            <a:ext cx="12192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000" dirty="0" smtClean="0">
                <a:solidFill>
                  <a:schemeClr val="accent2">
                    <a:lumMod val="75000"/>
                  </a:schemeClr>
                </a:solidFill>
              </a:rPr>
              <a:t>¿Existe una correlación directa entre el PBI y la matriculación?</a:t>
            </a:r>
            <a:endParaRPr lang="es-AR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47691" y="2481604"/>
            <a:ext cx="10896618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AR" sz="2800" dirty="0" err="1"/>
              <a:t>Insights</a:t>
            </a:r>
            <a:r>
              <a:rPr lang="es-AR" sz="2800" dirty="0"/>
              <a:t>:</a:t>
            </a:r>
          </a:p>
          <a:p>
            <a:r>
              <a:rPr lang="es-AR" sz="2800" dirty="0"/>
              <a:t>- No en todos los continentes podemos afirmar que la relación entre PBI y Porcentaje de Matriculación es directa</a:t>
            </a:r>
          </a:p>
          <a:p>
            <a:r>
              <a:rPr lang="es-AR" sz="2800" dirty="0"/>
              <a:t>- En </a:t>
            </a:r>
            <a:r>
              <a:rPr lang="es-AR" sz="2800" dirty="0" err="1"/>
              <a:t>America</a:t>
            </a:r>
            <a:r>
              <a:rPr lang="es-AR" sz="2800" dirty="0"/>
              <a:t> del Sur la relación es directamente positiva</a:t>
            </a:r>
          </a:p>
          <a:p>
            <a:r>
              <a:rPr lang="es-AR" sz="2800" dirty="0"/>
              <a:t>- A su vez, se observa que en años más lejanos la matriculación era menor</a:t>
            </a:r>
          </a:p>
          <a:p>
            <a:r>
              <a:rPr lang="es-AR" sz="2800" dirty="0"/>
              <a:t>- Al analizarlo desde los porcentajes observamos una fuerte relación de crecimiento positiva entre el PBI y la Matriculación</a:t>
            </a:r>
          </a:p>
        </p:txBody>
      </p:sp>
    </p:spTree>
    <p:extLst>
      <p:ext uri="{BB962C8B-B14F-4D97-AF65-F5344CB8AC3E}">
        <p14:creationId xmlns:p14="http://schemas.microsoft.com/office/powerpoint/2010/main" val="2457087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81934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3200" dirty="0" smtClean="0">
                <a:solidFill>
                  <a:schemeClr val="accent2">
                    <a:lumMod val="75000"/>
                  </a:schemeClr>
                </a:solidFill>
              </a:rPr>
              <a:t>¿Existe una correlación directa entre la natalidad y la matriculación?</a:t>
            </a:r>
            <a:endParaRPr lang="es-AR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2" y="766709"/>
            <a:ext cx="6504833" cy="344257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641" y="3224354"/>
            <a:ext cx="6504833" cy="344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4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81934"/>
            <a:ext cx="12192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000" dirty="0" smtClean="0">
                <a:solidFill>
                  <a:schemeClr val="accent2">
                    <a:lumMod val="75000"/>
                  </a:schemeClr>
                </a:solidFill>
              </a:rPr>
              <a:t>¿Existe una correlación directa entre la natalidad y la matriculación?</a:t>
            </a:r>
            <a:endParaRPr lang="es-AR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8" y="1505373"/>
            <a:ext cx="6207324" cy="328512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13" y="3448457"/>
            <a:ext cx="6207324" cy="328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52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81934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3200" dirty="0" smtClean="0">
                <a:solidFill>
                  <a:schemeClr val="accent2">
                    <a:lumMod val="75000"/>
                  </a:schemeClr>
                </a:solidFill>
              </a:rPr>
              <a:t>¿Existe una correlación directa entre la natalidad y la matriculación?</a:t>
            </a:r>
            <a:endParaRPr lang="es-AR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10" y="986758"/>
            <a:ext cx="6387584" cy="338052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27" y="3319692"/>
            <a:ext cx="6387584" cy="338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42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81934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3200" dirty="0" smtClean="0">
                <a:solidFill>
                  <a:schemeClr val="accent2">
                    <a:lumMod val="75000"/>
                  </a:schemeClr>
                </a:solidFill>
              </a:rPr>
              <a:t>¿Existe una correlación directa entre la natalidad y la matriculación?</a:t>
            </a:r>
            <a:endParaRPr lang="es-AR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55" y="1119754"/>
            <a:ext cx="10339690" cy="547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31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81934"/>
            <a:ext cx="12192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000" dirty="0" smtClean="0">
                <a:solidFill>
                  <a:schemeClr val="accent2">
                    <a:lumMod val="75000"/>
                  </a:schemeClr>
                </a:solidFill>
              </a:rPr>
              <a:t>¿Existe una correlación directa entre la natalidad y la matriculación?</a:t>
            </a:r>
            <a:endParaRPr lang="es-AR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47691" y="2481604"/>
            <a:ext cx="10896618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AR" sz="2800" dirty="0" err="1"/>
              <a:t>Insights</a:t>
            </a:r>
            <a:r>
              <a:rPr lang="es-AR" sz="2800" dirty="0"/>
              <a:t>:</a:t>
            </a:r>
          </a:p>
          <a:p>
            <a:r>
              <a:rPr lang="es-AR" sz="2800" dirty="0"/>
              <a:t>- Se observa lo opuesto al PBI per </a:t>
            </a:r>
            <a:r>
              <a:rPr lang="es-AR" sz="2800" dirty="0" err="1"/>
              <a:t>capita</a:t>
            </a:r>
            <a:r>
              <a:rPr lang="es-AR" sz="2800" dirty="0"/>
              <a:t>, hay una clara disminución de la tasa de natalidad a lo largo de los años y a pesar de eso la matriculación aumenta</a:t>
            </a:r>
          </a:p>
          <a:p>
            <a:r>
              <a:rPr lang="es-AR" sz="2800" dirty="0"/>
              <a:t>- Teniendo en cuenta que la tasa de natalidad es un calculo sobre la población existente, ¿Cambiaría el </a:t>
            </a:r>
            <a:r>
              <a:rPr lang="es-AR" sz="2800" dirty="0" err="1"/>
              <a:t>analisis</a:t>
            </a:r>
            <a:r>
              <a:rPr lang="es-AR" sz="2800" dirty="0"/>
              <a:t> si se hiciera con la cantidad de nacimientos en vez de la tasa?</a:t>
            </a:r>
          </a:p>
        </p:txBody>
      </p:sp>
    </p:spTree>
    <p:extLst>
      <p:ext uri="{BB962C8B-B14F-4D97-AF65-F5344CB8AC3E}">
        <p14:creationId xmlns:p14="http://schemas.microsoft.com/office/powerpoint/2010/main" val="760527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81934"/>
            <a:ext cx="12192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000" dirty="0" smtClean="0">
                <a:solidFill>
                  <a:schemeClr val="accent2">
                    <a:lumMod val="75000"/>
                  </a:schemeClr>
                </a:solidFill>
              </a:rPr>
              <a:t>¿Qué factor tiene mayor influencia?</a:t>
            </a:r>
            <a:endParaRPr lang="es-AR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43" y="1078811"/>
            <a:ext cx="10433714" cy="552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77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81934"/>
            <a:ext cx="12192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4000" dirty="0" smtClean="0">
                <a:solidFill>
                  <a:schemeClr val="accent2">
                    <a:lumMod val="75000"/>
                  </a:schemeClr>
                </a:solidFill>
              </a:rPr>
              <a:t>¿Qué factor tiene mayor influencia?</a:t>
            </a:r>
            <a:endParaRPr lang="es-AR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47691" y="1676387"/>
            <a:ext cx="10896618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AR" sz="2800" dirty="0" err="1"/>
              <a:t>Insights</a:t>
            </a:r>
            <a:r>
              <a:rPr lang="es-AR" sz="2800" dirty="0"/>
              <a:t>:</a:t>
            </a:r>
          </a:p>
          <a:p>
            <a:pPr algn="just"/>
            <a:r>
              <a:rPr lang="es-AR" sz="2800" dirty="0"/>
              <a:t>- El PBI parecería tener una relación directa con el porcentaje de matriculación, aunque pudimos observar que no siempre es así</a:t>
            </a:r>
          </a:p>
          <a:p>
            <a:pPr algn="just"/>
            <a:r>
              <a:rPr lang="es-AR" sz="2800" dirty="0"/>
              <a:t>- La tasa de natalidad </a:t>
            </a:r>
            <a:r>
              <a:rPr lang="es-AR" sz="2800" dirty="0" smtClean="0"/>
              <a:t>parecería </a:t>
            </a:r>
            <a:r>
              <a:rPr lang="es-AR" sz="2800" dirty="0"/>
              <a:t>no tener impacto en el porcentaje de matriculación</a:t>
            </a:r>
          </a:p>
          <a:p>
            <a:pPr algn="just"/>
            <a:r>
              <a:rPr lang="es-AR" sz="2800" dirty="0"/>
              <a:t>- ¿Sería más significativo contar con la cantidad exacta de natalidad en vez de la tasa?</a:t>
            </a:r>
          </a:p>
          <a:p>
            <a:pPr algn="just"/>
            <a:r>
              <a:rPr lang="es-AR" sz="2800" dirty="0"/>
              <a:t>- ¿Hay algún otro factos que no se haya tenido en cuenta? Como mayor cantidad de espacios para acceder a una educación superior con el correr de los años. </a:t>
            </a:r>
          </a:p>
        </p:txBody>
      </p:sp>
    </p:spTree>
    <p:extLst>
      <p:ext uri="{BB962C8B-B14F-4D97-AF65-F5344CB8AC3E}">
        <p14:creationId xmlns:p14="http://schemas.microsoft.com/office/powerpoint/2010/main" val="115149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76774" y="181933"/>
            <a:ext cx="1112285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Objetivo </a:t>
            </a:r>
            <a:r>
              <a:rPr lang="es-ES" sz="4800" b="0" cap="none" spc="0" dirty="0" err="1" smtClean="0">
                <a:ln w="0"/>
                <a:solidFill>
                  <a:schemeClr val="accent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Analitico</a:t>
            </a:r>
            <a:endParaRPr lang="es-ES" sz="4800" b="0" cap="none" spc="0" dirty="0">
              <a:ln w="0"/>
              <a:solidFill>
                <a:schemeClr val="accent2">
                  <a:lumMod val="75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06830" y="1613080"/>
            <a:ext cx="10955288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AR" sz="3200" dirty="0"/>
              <a:t>Entrenar un algoritmo para predecir matriculaciones futuras a la educación superior a partir de las tasas de natalidad y las </a:t>
            </a:r>
            <a:r>
              <a:rPr lang="es-AR" sz="3200" dirty="0" smtClean="0"/>
              <a:t>proyecciones </a:t>
            </a:r>
            <a:r>
              <a:rPr lang="es-AR" sz="3200" dirty="0"/>
              <a:t>de PBI per </a:t>
            </a:r>
            <a:r>
              <a:rPr lang="es-AR" sz="3200" dirty="0" smtClean="0"/>
              <a:t>cápita. </a:t>
            </a:r>
            <a:r>
              <a:rPr lang="es-AR" sz="3200" dirty="0"/>
              <a:t>Pudiendo de esta manera contar con una preparación adecuada para recibir al alumnado. Y a su vez, tomar las medidas que se consideren necesarias para aumentar la cantidad de matriculas pedidas.</a:t>
            </a:r>
          </a:p>
        </p:txBody>
      </p:sp>
    </p:spTree>
    <p:extLst>
      <p:ext uri="{BB962C8B-B14F-4D97-AF65-F5344CB8AC3E}">
        <p14:creationId xmlns:p14="http://schemas.microsoft.com/office/powerpoint/2010/main" val="325951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76774" y="181933"/>
            <a:ext cx="1112285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Hipótesis</a:t>
            </a:r>
            <a:endParaRPr lang="es-ES" sz="4800" b="0" cap="none" spc="0" dirty="0">
              <a:ln w="0"/>
              <a:solidFill>
                <a:schemeClr val="accent2">
                  <a:lumMod val="75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60558" y="1148846"/>
            <a:ext cx="10955288" cy="5509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AR" sz="3200" dirty="0"/>
              <a:t>La disminución en la tasa de natalidad tiene un impacto en la cantidad de alumnos y alumnas que se matriculen, pero no en el porcentaje de matriculación, ya que el mismo depende de la cantidad de personas en edad para el ingreso a la educación superior.</a:t>
            </a:r>
          </a:p>
          <a:p>
            <a:pPr algn="just"/>
            <a:r>
              <a:rPr lang="es-AR" sz="3200" dirty="0"/>
              <a:t/>
            </a:r>
            <a:br>
              <a:rPr lang="es-AR" sz="3200" dirty="0"/>
            </a:br>
            <a:r>
              <a:rPr lang="es-AR" sz="3200" dirty="0"/>
              <a:t>El PBI per </a:t>
            </a:r>
            <a:r>
              <a:rPr lang="es-AR" sz="3200" dirty="0" smtClean="0"/>
              <a:t>cápita </a:t>
            </a:r>
            <a:r>
              <a:rPr lang="es-AR" sz="3200" dirty="0"/>
              <a:t>tiene un impacto directo en el porcentaje de matriculación, ya que cuando hay una estabilidad </a:t>
            </a:r>
            <a:r>
              <a:rPr lang="es-AR" sz="3200" dirty="0" smtClean="0"/>
              <a:t>económica </a:t>
            </a:r>
            <a:r>
              <a:rPr lang="es-AR" sz="3200" dirty="0"/>
              <a:t>en la población no hay una necesidad general de que quienes finalizan el colegio tengan que pasar directo al trabajo, sino que pueden continuar su educación. </a:t>
            </a:r>
          </a:p>
        </p:txBody>
      </p:sp>
    </p:spTree>
    <p:extLst>
      <p:ext uri="{BB962C8B-B14F-4D97-AF65-F5344CB8AC3E}">
        <p14:creationId xmlns:p14="http://schemas.microsoft.com/office/powerpoint/2010/main" val="46893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886263" y="478302"/>
            <a:ext cx="4515731" cy="58240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Rectángulo 1"/>
          <p:cNvSpPr/>
          <p:nvPr/>
        </p:nvSpPr>
        <p:spPr>
          <a:xfrm>
            <a:off x="1195752" y="716506"/>
            <a:ext cx="389675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Contexto</a:t>
            </a:r>
          </a:p>
          <a:p>
            <a:pPr algn="ctr"/>
            <a:r>
              <a:rPr lang="es-ES" sz="4800" dirty="0" smtClean="0">
                <a:ln w="0"/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Comercial</a:t>
            </a:r>
            <a:endParaRPr lang="es-ES" sz="4800" b="0" cap="none" spc="0" dirty="0">
              <a:ln w="0"/>
              <a:solidFill>
                <a:schemeClr val="accent2">
                  <a:lumMod val="75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6764214" y="478302"/>
            <a:ext cx="4515731" cy="58240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/>
          <p:cNvSpPr/>
          <p:nvPr/>
        </p:nvSpPr>
        <p:spPr>
          <a:xfrm>
            <a:off x="7073703" y="716506"/>
            <a:ext cx="38967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Problemática</a:t>
            </a:r>
            <a:endParaRPr lang="es-ES" sz="4800" b="0" cap="none" spc="0" dirty="0">
              <a:ln w="0"/>
              <a:solidFill>
                <a:schemeClr val="accent2">
                  <a:lumMod val="75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83211" y="2412775"/>
            <a:ext cx="4107768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AR" sz="2800" dirty="0"/>
              <a:t>El acceso a la educación superior favorece el desarrollo de los </a:t>
            </a:r>
            <a:r>
              <a:rPr lang="es-AR" sz="2800" dirty="0" smtClean="0"/>
              <a:t>países </a:t>
            </a:r>
            <a:r>
              <a:rPr lang="es-AR" sz="2800" dirty="0"/>
              <a:t>y genera avances en los mismos. Es por esto que es necesario analizar que lo impacta y como fortalecer la matriculación.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6968195" y="2014113"/>
            <a:ext cx="4107768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AR" sz="2400" dirty="0"/>
              <a:t>Se observa que la natalidad ha disminuido a nivel global en los </a:t>
            </a:r>
            <a:r>
              <a:rPr lang="es-AR" sz="2400" dirty="0" smtClean="0"/>
              <a:t>últimos </a:t>
            </a:r>
            <a:r>
              <a:rPr lang="es-AR" sz="2400" dirty="0"/>
              <a:t>años, y a su vez las </a:t>
            </a:r>
            <a:r>
              <a:rPr lang="es-AR" sz="2400" dirty="0" smtClean="0"/>
              <a:t>economías </a:t>
            </a:r>
            <a:r>
              <a:rPr lang="es-AR" sz="2400" dirty="0"/>
              <a:t>mundiales muestran inestabilidad y fluctuaciones. Ambos factores podrían ser influyentes en el porcentaje anual de </a:t>
            </a:r>
            <a:r>
              <a:rPr lang="es-AR" sz="2400" dirty="0" smtClean="0"/>
              <a:t>matriculación </a:t>
            </a:r>
            <a:r>
              <a:rPr lang="es-AR" sz="2400" dirty="0"/>
              <a:t>a la educación superior.</a:t>
            </a:r>
          </a:p>
        </p:txBody>
      </p:sp>
    </p:spTree>
    <p:extLst>
      <p:ext uri="{BB962C8B-B14F-4D97-AF65-F5344CB8AC3E}">
        <p14:creationId xmlns:p14="http://schemas.microsoft.com/office/powerpoint/2010/main" val="167026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689316" y="1814731"/>
            <a:ext cx="10874327" cy="130829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Rectángulo 1"/>
          <p:cNvSpPr/>
          <p:nvPr/>
        </p:nvSpPr>
        <p:spPr>
          <a:xfrm>
            <a:off x="0" y="392949"/>
            <a:ext cx="38967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Fuentes</a:t>
            </a:r>
            <a:endParaRPr lang="es-ES" sz="4800" b="0" cap="none" spc="0" dirty="0">
              <a:ln w="0"/>
              <a:solidFill>
                <a:schemeClr val="accent2">
                  <a:lumMod val="75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89315" y="3487614"/>
            <a:ext cx="10874327" cy="130829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redondeado 9"/>
          <p:cNvSpPr/>
          <p:nvPr/>
        </p:nvSpPr>
        <p:spPr>
          <a:xfrm>
            <a:off x="689315" y="5160497"/>
            <a:ext cx="10874327" cy="130829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/>
          <p:cNvSpPr/>
          <p:nvPr/>
        </p:nvSpPr>
        <p:spPr>
          <a:xfrm>
            <a:off x="829993" y="1945659"/>
            <a:ext cx="343251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AR" sz="2800" dirty="0" smtClean="0"/>
              <a:t>Países por Continente</a:t>
            </a:r>
            <a:endParaRPr lang="es-AR" sz="2800" dirty="0"/>
          </a:p>
        </p:txBody>
      </p:sp>
      <p:sp>
        <p:nvSpPr>
          <p:cNvPr id="12" name="Rectángulo 11"/>
          <p:cNvSpPr/>
          <p:nvPr/>
        </p:nvSpPr>
        <p:spPr>
          <a:xfrm>
            <a:off x="1209820" y="2514422"/>
            <a:ext cx="1073364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AR" sz="2000" dirty="0"/>
              <a:t>https://www.kaggle.com/datasets/hserdaraltan/countries-by-continent?resource=download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829993" y="3616626"/>
            <a:ext cx="343251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AR" sz="2800" dirty="0" err="1" smtClean="0"/>
              <a:t>World</a:t>
            </a:r>
            <a:r>
              <a:rPr lang="es-AR" sz="2800" dirty="0" smtClean="0"/>
              <a:t> Bank API</a:t>
            </a:r>
            <a:endParaRPr lang="es-AR" sz="2800" dirty="0"/>
          </a:p>
        </p:txBody>
      </p:sp>
      <p:sp>
        <p:nvSpPr>
          <p:cNvPr id="14" name="Rectángulo 13"/>
          <p:cNvSpPr/>
          <p:nvPr/>
        </p:nvSpPr>
        <p:spPr>
          <a:xfrm>
            <a:off x="1209820" y="4267823"/>
            <a:ext cx="99177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AR" sz="2000" dirty="0"/>
              <a:t>https://datahelpdesk.worldbank.org/knowledgebase/topics/125589-developer-information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829993" y="5291425"/>
            <a:ext cx="343251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AR" sz="2800" dirty="0" smtClean="0"/>
              <a:t>Unesco</a:t>
            </a:r>
            <a:endParaRPr lang="es-AR" sz="2800" dirty="0"/>
          </a:p>
        </p:txBody>
      </p:sp>
      <p:sp>
        <p:nvSpPr>
          <p:cNvPr id="16" name="Rectángulo 15"/>
          <p:cNvSpPr/>
          <p:nvPr/>
        </p:nvSpPr>
        <p:spPr>
          <a:xfrm>
            <a:off x="1209820" y="5979177"/>
            <a:ext cx="991772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AR" sz="2000" dirty="0" smtClean="0"/>
              <a:t>https</a:t>
            </a:r>
            <a:r>
              <a:rPr lang="es-AR" sz="2000" dirty="0"/>
              <a:t>://pypi.org/project/unesco-reader/ </a:t>
            </a:r>
          </a:p>
          <a:p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29302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78035" y="167866"/>
            <a:ext cx="849688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Columnas Data </a:t>
            </a:r>
            <a:r>
              <a:rPr lang="es-ES" sz="4800" b="0" cap="none" spc="0" dirty="0" err="1" smtClean="0">
                <a:ln w="0"/>
                <a:solidFill>
                  <a:schemeClr val="accent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Frame</a:t>
            </a:r>
            <a:r>
              <a:rPr lang="es-ES" sz="48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 Final</a:t>
            </a:r>
            <a:endParaRPr lang="es-ES" sz="4800" b="0" cap="none" spc="0" dirty="0">
              <a:ln w="0"/>
              <a:solidFill>
                <a:schemeClr val="accent2">
                  <a:lumMod val="75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309487" y="1179340"/>
            <a:ext cx="2686931" cy="54043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 16"/>
          <p:cNvSpPr/>
          <p:nvPr/>
        </p:nvSpPr>
        <p:spPr>
          <a:xfrm>
            <a:off x="717450" y="1326680"/>
            <a:ext cx="187100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2800" dirty="0" smtClean="0"/>
              <a:t>Continente</a:t>
            </a:r>
            <a:endParaRPr lang="es-AR" sz="2800" dirty="0"/>
          </a:p>
        </p:txBody>
      </p:sp>
      <p:sp>
        <p:nvSpPr>
          <p:cNvPr id="18" name="Rectángulo 17"/>
          <p:cNvSpPr/>
          <p:nvPr/>
        </p:nvSpPr>
        <p:spPr>
          <a:xfrm>
            <a:off x="717450" y="1864784"/>
            <a:ext cx="187100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2800" dirty="0" err="1" smtClean="0"/>
              <a:t>Pais</a:t>
            </a:r>
            <a:endParaRPr lang="es-AR" sz="2800" dirty="0"/>
          </a:p>
        </p:txBody>
      </p:sp>
      <p:sp>
        <p:nvSpPr>
          <p:cNvPr id="19" name="Rectángulo 18"/>
          <p:cNvSpPr/>
          <p:nvPr/>
        </p:nvSpPr>
        <p:spPr>
          <a:xfrm>
            <a:off x="773719" y="2432710"/>
            <a:ext cx="187100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2800" dirty="0" smtClean="0"/>
              <a:t>Año</a:t>
            </a:r>
            <a:endParaRPr lang="es-AR" sz="2800" dirty="0"/>
          </a:p>
        </p:txBody>
      </p:sp>
      <p:sp>
        <p:nvSpPr>
          <p:cNvPr id="20" name="Rectángulo 19"/>
          <p:cNvSpPr/>
          <p:nvPr/>
        </p:nvSpPr>
        <p:spPr>
          <a:xfrm>
            <a:off x="661177" y="3044415"/>
            <a:ext cx="209608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2800" dirty="0" smtClean="0"/>
              <a:t>PBI_PC_USD</a:t>
            </a:r>
            <a:endParaRPr lang="es-AR" sz="2800" dirty="0"/>
          </a:p>
        </p:txBody>
      </p:sp>
      <p:sp>
        <p:nvSpPr>
          <p:cNvPr id="21" name="Rectángulo 20"/>
          <p:cNvSpPr/>
          <p:nvPr/>
        </p:nvSpPr>
        <p:spPr>
          <a:xfrm>
            <a:off x="379826" y="4151960"/>
            <a:ext cx="254625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2000" dirty="0" err="1" smtClean="0"/>
              <a:t>Porcentaje_Matriculas</a:t>
            </a:r>
            <a:endParaRPr lang="es-AR" sz="2000" dirty="0"/>
          </a:p>
        </p:txBody>
      </p:sp>
      <p:sp>
        <p:nvSpPr>
          <p:cNvPr id="22" name="Rectángulo 21"/>
          <p:cNvSpPr/>
          <p:nvPr/>
        </p:nvSpPr>
        <p:spPr>
          <a:xfrm>
            <a:off x="526365" y="5023700"/>
            <a:ext cx="240557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2800" dirty="0" err="1" smtClean="0"/>
              <a:t>Año_Natalidad</a:t>
            </a:r>
            <a:endParaRPr lang="es-AR" sz="2800" dirty="0"/>
          </a:p>
        </p:txBody>
      </p:sp>
      <p:sp>
        <p:nvSpPr>
          <p:cNvPr id="23" name="Rectángulo 22"/>
          <p:cNvSpPr/>
          <p:nvPr/>
        </p:nvSpPr>
        <p:spPr>
          <a:xfrm>
            <a:off x="506435" y="5658100"/>
            <a:ext cx="240557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2800" dirty="0" err="1" smtClean="0"/>
              <a:t>Tasa_Natalidad</a:t>
            </a:r>
            <a:endParaRPr lang="es-AR" sz="2800" dirty="0"/>
          </a:p>
        </p:txBody>
      </p:sp>
      <p:sp>
        <p:nvSpPr>
          <p:cNvPr id="24" name="Rectángulo 23"/>
          <p:cNvSpPr/>
          <p:nvPr/>
        </p:nvSpPr>
        <p:spPr>
          <a:xfrm>
            <a:off x="3191020" y="1326680"/>
            <a:ext cx="84148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AR" sz="2400" dirty="0"/>
              <a:t>Nombre del continente en el cual se encuentra el país</a:t>
            </a:r>
            <a:r>
              <a:rPr lang="es-AR" sz="2400" dirty="0" smtClean="0"/>
              <a:t>.</a:t>
            </a:r>
            <a:endParaRPr lang="es-AR" sz="2400" dirty="0"/>
          </a:p>
        </p:txBody>
      </p:sp>
      <p:sp>
        <p:nvSpPr>
          <p:cNvPr id="26" name="Rectángulo 25"/>
          <p:cNvSpPr/>
          <p:nvPr/>
        </p:nvSpPr>
        <p:spPr>
          <a:xfrm>
            <a:off x="3191020" y="1885329"/>
            <a:ext cx="84148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AR" sz="2400" dirty="0"/>
              <a:t>Nombre del </a:t>
            </a:r>
            <a:r>
              <a:rPr lang="es-AR" sz="2400" dirty="0" smtClean="0"/>
              <a:t>país.</a:t>
            </a:r>
            <a:endParaRPr lang="es-AR" sz="2400" dirty="0"/>
          </a:p>
        </p:txBody>
      </p:sp>
      <p:sp>
        <p:nvSpPr>
          <p:cNvPr id="27" name="Rectángulo 26"/>
          <p:cNvSpPr/>
          <p:nvPr/>
        </p:nvSpPr>
        <p:spPr>
          <a:xfrm>
            <a:off x="3191020" y="2494265"/>
            <a:ext cx="84148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AR" sz="2400" dirty="0"/>
              <a:t>Año de los datos del PBI y Matriculas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3191020" y="3045103"/>
            <a:ext cx="84148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AR" sz="2400" dirty="0"/>
              <a:t>PBI per </a:t>
            </a:r>
            <a:r>
              <a:rPr lang="es-AR" sz="2400" dirty="0" smtClean="0"/>
              <a:t>cápita </a:t>
            </a:r>
            <a:r>
              <a:rPr lang="es-AR" sz="2400" dirty="0"/>
              <a:t>en </a:t>
            </a:r>
            <a:r>
              <a:rPr lang="es-AR" sz="2400" dirty="0" smtClean="0"/>
              <a:t>dólares </a:t>
            </a:r>
            <a:r>
              <a:rPr lang="es-AR" sz="2400" dirty="0"/>
              <a:t>del país en cuestión.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3207436" y="3690295"/>
            <a:ext cx="841482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AR" sz="2000" dirty="0"/>
              <a:t>tasa bruta de matriculación en educación terciaria o universitaria, expresada como el porcentaje del total de personas inscriptas (sin importar su edad) respecto a la población del grupo etario que oficialmente corresponde a la educación terciaria (aproximadamente 18-22 años).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3148815" y="5085255"/>
            <a:ext cx="84148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AR" sz="2400" dirty="0"/>
              <a:t>19 años antes que los datos de matriculación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3148815" y="5660988"/>
            <a:ext cx="841482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AR" sz="2000" dirty="0"/>
              <a:t>Indicador demográfico que mide la cantidad de nacimientos vivos ocurridos en un año por cada 1.000 personas de la población total del país.</a:t>
            </a:r>
          </a:p>
        </p:txBody>
      </p:sp>
    </p:spTree>
    <p:extLst>
      <p:ext uri="{BB962C8B-B14F-4D97-AF65-F5344CB8AC3E}">
        <p14:creationId xmlns:p14="http://schemas.microsoft.com/office/powerpoint/2010/main" val="417285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78035" y="167866"/>
            <a:ext cx="849688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Diccionario</a:t>
            </a:r>
            <a:endParaRPr lang="es-ES" sz="4800" b="0" cap="none" spc="0" dirty="0">
              <a:ln w="0"/>
              <a:solidFill>
                <a:schemeClr val="accent2">
                  <a:lumMod val="75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309487" y="1179340"/>
            <a:ext cx="2686931" cy="54043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 16"/>
          <p:cNvSpPr/>
          <p:nvPr/>
        </p:nvSpPr>
        <p:spPr>
          <a:xfrm>
            <a:off x="513466" y="2288157"/>
            <a:ext cx="227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2800" dirty="0" smtClean="0"/>
              <a:t>PBI per cápita</a:t>
            </a:r>
            <a:endParaRPr lang="es-AR" sz="2800" dirty="0"/>
          </a:p>
        </p:txBody>
      </p:sp>
      <p:sp>
        <p:nvSpPr>
          <p:cNvPr id="18" name="Rectángulo 17"/>
          <p:cNvSpPr/>
          <p:nvPr/>
        </p:nvSpPr>
        <p:spPr>
          <a:xfrm>
            <a:off x="717448" y="1303773"/>
            <a:ext cx="187100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2800" dirty="0" smtClean="0"/>
              <a:t>PBI</a:t>
            </a:r>
            <a:endParaRPr lang="es-AR" sz="2800" dirty="0"/>
          </a:p>
        </p:txBody>
      </p:sp>
      <p:sp>
        <p:nvSpPr>
          <p:cNvPr id="19" name="Rectángulo 18"/>
          <p:cNvSpPr/>
          <p:nvPr/>
        </p:nvSpPr>
        <p:spPr>
          <a:xfrm>
            <a:off x="621906" y="3121845"/>
            <a:ext cx="22144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2800" dirty="0" smtClean="0"/>
              <a:t>2_letter_code</a:t>
            </a:r>
            <a:endParaRPr lang="es-AR" sz="2800" dirty="0"/>
          </a:p>
        </p:txBody>
      </p:sp>
      <p:sp>
        <p:nvSpPr>
          <p:cNvPr id="24" name="Rectángulo 23"/>
          <p:cNvSpPr/>
          <p:nvPr/>
        </p:nvSpPr>
        <p:spPr>
          <a:xfrm>
            <a:off x="3200397" y="2380166"/>
            <a:ext cx="84148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AR" sz="2000" dirty="0"/>
              <a:t>Producto Interno Bruto (PIB) de un país dividido por su población </a:t>
            </a:r>
            <a:r>
              <a:rPr lang="es-AR" sz="2000" dirty="0" smtClean="0"/>
              <a:t>total.</a:t>
            </a:r>
            <a:endParaRPr lang="es-AR" sz="2000" dirty="0"/>
          </a:p>
        </p:txBody>
      </p:sp>
      <p:sp>
        <p:nvSpPr>
          <p:cNvPr id="29" name="Rectángulo 28"/>
          <p:cNvSpPr/>
          <p:nvPr/>
        </p:nvSpPr>
        <p:spPr>
          <a:xfrm>
            <a:off x="3207436" y="3178539"/>
            <a:ext cx="84148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AR" sz="2000" dirty="0" smtClean="0"/>
              <a:t>Abreviatura estándar de </a:t>
            </a:r>
            <a:r>
              <a:rPr lang="es-AR" sz="2000" dirty="0"/>
              <a:t>dos letras que representa un país, territorio o idioma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3207436" y="1181683"/>
            <a:ext cx="841482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AR" sz="2000" dirty="0"/>
              <a:t>Producto Interno Bruto, es el </a:t>
            </a:r>
            <a:r>
              <a:rPr lang="es-AR" sz="2000" dirty="0" smtClean="0"/>
              <a:t>valor monetario total de todos los bienes y servicios finales producidos dentro de las fronteras de un país durante un período determinado</a:t>
            </a:r>
            <a:endParaRPr lang="es-AR" sz="2000" dirty="0"/>
          </a:p>
        </p:txBody>
      </p:sp>
      <p:sp>
        <p:nvSpPr>
          <p:cNvPr id="33" name="Rectángulo 32"/>
          <p:cNvSpPr/>
          <p:nvPr/>
        </p:nvSpPr>
        <p:spPr>
          <a:xfrm>
            <a:off x="621905" y="3825542"/>
            <a:ext cx="22144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2800" dirty="0" smtClean="0"/>
              <a:t>3_letter_code</a:t>
            </a:r>
            <a:endParaRPr lang="es-AR" sz="2800" dirty="0"/>
          </a:p>
        </p:txBody>
      </p:sp>
      <p:sp>
        <p:nvSpPr>
          <p:cNvPr id="34" name="Rectángulo 33"/>
          <p:cNvSpPr/>
          <p:nvPr/>
        </p:nvSpPr>
        <p:spPr>
          <a:xfrm>
            <a:off x="3207436" y="3825542"/>
            <a:ext cx="84148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AR" sz="2000" dirty="0" smtClean="0"/>
              <a:t>Abreviatura estándar de tres letras </a:t>
            </a:r>
            <a:r>
              <a:rPr lang="es-AR" sz="2000" dirty="0"/>
              <a:t>que representa un país, territorio o idioma</a:t>
            </a:r>
          </a:p>
        </p:txBody>
      </p:sp>
    </p:spTree>
    <p:extLst>
      <p:ext uri="{BB962C8B-B14F-4D97-AF65-F5344CB8AC3E}">
        <p14:creationId xmlns:p14="http://schemas.microsoft.com/office/powerpoint/2010/main" val="17976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337626" y="196002"/>
            <a:ext cx="761062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dirty="0" smtClean="0">
                <a:ln w="0"/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Información DF Final</a:t>
            </a:r>
            <a:endParaRPr lang="es-ES" sz="4800" b="0" cap="none" spc="0" dirty="0">
              <a:ln w="0"/>
              <a:solidFill>
                <a:schemeClr val="accent2">
                  <a:lumMod val="75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506436" y="1350497"/>
            <a:ext cx="2377442" cy="520504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/>
          <p:cNvSpPr/>
          <p:nvPr/>
        </p:nvSpPr>
        <p:spPr>
          <a:xfrm>
            <a:off x="555673" y="1697313"/>
            <a:ext cx="227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2800" dirty="0" smtClean="0"/>
              <a:t>Registros</a:t>
            </a:r>
            <a:endParaRPr lang="es-AR" sz="2800" dirty="0"/>
          </a:p>
        </p:txBody>
      </p:sp>
      <p:sp>
        <p:nvSpPr>
          <p:cNvPr id="13" name="Rectángulo 12"/>
          <p:cNvSpPr/>
          <p:nvPr/>
        </p:nvSpPr>
        <p:spPr>
          <a:xfrm>
            <a:off x="2883877" y="1697313"/>
            <a:ext cx="227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2800" dirty="0" smtClean="0"/>
              <a:t>5540</a:t>
            </a:r>
            <a:endParaRPr lang="es-AR" sz="2800" dirty="0"/>
          </a:p>
        </p:txBody>
      </p:sp>
      <p:sp>
        <p:nvSpPr>
          <p:cNvPr id="14" name="Rectángulo 13"/>
          <p:cNvSpPr/>
          <p:nvPr/>
        </p:nvSpPr>
        <p:spPr>
          <a:xfrm>
            <a:off x="555672" y="2305739"/>
            <a:ext cx="227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2800" dirty="0" smtClean="0"/>
              <a:t>Columnas</a:t>
            </a:r>
            <a:endParaRPr lang="es-AR" sz="2800" dirty="0"/>
          </a:p>
        </p:txBody>
      </p:sp>
      <p:sp>
        <p:nvSpPr>
          <p:cNvPr id="15" name="Rectángulo 14"/>
          <p:cNvSpPr/>
          <p:nvPr/>
        </p:nvSpPr>
        <p:spPr>
          <a:xfrm>
            <a:off x="2834640" y="2308453"/>
            <a:ext cx="782867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2800" dirty="0" smtClean="0"/>
              <a:t>7 Columnas, 3 </a:t>
            </a:r>
            <a:r>
              <a:rPr lang="es-AR" sz="2800" dirty="0" err="1" smtClean="0"/>
              <a:t>float</a:t>
            </a:r>
            <a:r>
              <a:rPr lang="es-AR" sz="2800" dirty="0" smtClean="0"/>
              <a:t>, 2 int64 y 2 </a:t>
            </a:r>
            <a:r>
              <a:rPr lang="es-AR" sz="2800" dirty="0" err="1" smtClean="0"/>
              <a:t>object</a:t>
            </a:r>
            <a:r>
              <a:rPr lang="es-AR" sz="2800" dirty="0" smtClean="0"/>
              <a:t>(</a:t>
            </a:r>
            <a:r>
              <a:rPr lang="es-AR" sz="2800" dirty="0" err="1" smtClean="0"/>
              <a:t>text</a:t>
            </a:r>
            <a:r>
              <a:rPr lang="es-AR" sz="2800" dirty="0" smtClean="0"/>
              <a:t>)</a:t>
            </a:r>
            <a:endParaRPr lang="es-AR" sz="2800" dirty="0"/>
          </a:p>
        </p:txBody>
      </p:sp>
      <p:sp>
        <p:nvSpPr>
          <p:cNvPr id="16" name="Rectángulo 15"/>
          <p:cNvSpPr/>
          <p:nvPr/>
        </p:nvSpPr>
        <p:spPr>
          <a:xfrm>
            <a:off x="555671" y="2932894"/>
            <a:ext cx="227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2800" dirty="0" smtClean="0"/>
              <a:t>Nulos</a:t>
            </a:r>
            <a:endParaRPr lang="es-AR" sz="2800" dirty="0"/>
          </a:p>
        </p:txBody>
      </p:sp>
      <p:sp>
        <p:nvSpPr>
          <p:cNvPr id="20" name="Rectángulo 19"/>
          <p:cNvSpPr/>
          <p:nvPr/>
        </p:nvSpPr>
        <p:spPr>
          <a:xfrm>
            <a:off x="3566160" y="2919593"/>
            <a:ext cx="691778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AR" sz="2800" dirty="0" smtClean="0"/>
              <a:t>Sin registros nulos</a:t>
            </a:r>
            <a:endParaRPr lang="es-AR" sz="2800" dirty="0"/>
          </a:p>
        </p:txBody>
      </p:sp>
      <p:sp>
        <p:nvSpPr>
          <p:cNvPr id="21" name="Rectángulo 20"/>
          <p:cNvSpPr/>
          <p:nvPr/>
        </p:nvSpPr>
        <p:spPr>
          <a:xfrm>
            <a:off x="555670" y="3630690"/>
            <a:ext cx="227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2800" dirty="0" err="1" smtClean="0"/>
              <a:t>Unique</a:t>
            </a:r>
            <a:endParaRPr lang="es-AR" sz="2800" dirty="0"/>
          </a:p>
        </p:txBody>
      </p:sp>
      <p:sp>
        <p:nvSpPr>
          <p:cNvPr id="22" name="Rectángulo 21"/>
          <p:cNvSpPr/>
          <p:nvPr/>
        </p:nvSpPr>
        <p:spPr>
          <a:xfrm>
            <a:off x="3566159" y="3589907"/>
            <a:ext cx="6917787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AR" sz="2800" dirty="0" smtClean="0"/>
              <a:t>6 Continentes</a:t>
            </a:r>
          </a:p>
          <a:p>
            <a:r>
              <a:rPr lang="es-AR" sz="2800" dirty="0" smtClean="0"/>
              <a:t>180 países</a:t>
            </a:r>
          </a:p>
          <a:p>
            <a:r>
              <a:rPr lang="es-AR" sz="2800" dirty="0" smtClean="0"/>
              <a:t>31 años (1990-2021)</a:t>
            </a:r>
          </a:p>
          <a:p>
            <a:r>
              <a:rPr lang="es-AR" sz="2800" dirty="0" smtClean="0"/>
              <a:t>5533 PBI per cápita</a:t>
            </a:r>
          </a:p>
          <a:p>
            <a:r>
              <a:rPr lang="es-AR" sz="2800" dirty="0" smtClean="0"/>
              <a:t>908 Porcentaje Matriculas</a:t>
            </a:r>
          </a:p>
          <a:p>
            <a:r>
              <a:rPr lang="es-AR" sz="2800" dirty="0" smtClean="0"/>
              <a:t>31 Años Natalidad</a:t>
            </a:r>
          </a:p>
          <a:p>
            <a:r>
              <a:rPr lang="es-AR" sz="2800" dirty="0" smtClean="0"/>
              <a:t>4193 Tasa de Natalidad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8925685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1066</Words>
  <Application>Microsoft Office PowerPoint</Application>
  <PresentationFormat>Panorámica</PresentationFormat>
  <Paragraphs>115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Georgia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Caro Alvarez</dc:creator>
  <cp:lastModifiedBy>Caro Alvarez</cp:lastModifiedBy>
  <cp:revision>19</cp:revision>
  <dcterms:created xsi:type="dcterms:W3CDTF">2025-10-19T21:22:16Z</dcterms:created>
  <dcterms:modified xsi:type="dcterms:W3CDTF">2025-10-20T00:03:52Z</dcterms:modified>
</cp:coreProperties>
</file>