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4" r:id="rId4"/>
    <p:sldId id="287" r:id="rId5"/>
    <p:sldId id="277" r:id="rId6"/>
    <p:sldId id="297" r:id="rId7"/>
    <p:sldId id="293" r:id="rId8"/>
    <p:sldId id="299" r:id="rId9"/>
    <p:sldId id="298" r:id="rId10"/>
    <p:sldId id="301" r:id="rId11"/>
    <p:sldId id="302" r:id="rId12"/>
    <p:sldId id="303" r:id="rId13"/>
    <p:sldId id="304" r:id="rId14"/>
    <p:sldId id="286" r:id="rId15"/>
    <p:sldId id="282" r:id="rId16"/>
    <p:sldId id="285" r:id="rId17"/>
    <p:sldId id="294" r:id="rId18"/>
    <p:sldId id="278" r:id="rId19"/>
    <p:sldId id="279" r:id="rId20"/>
    <p:sldId id="288" r:id="rId21"/>
    <p:sldId id="280" r:id="rId22"/>
    <p:sldId id="290" r:id="rId23"/>
    <p:sldId id="291" r:id="rId24"/>
    <p:sldId id="289" r:id="rId25"/>
    <p:sldId id="29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AC3E-D03B-4BA1-A23F-6BD6CB4AA0A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836-CD0A-47A4-AE55-913E8DD4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AC3E-D03B-4BA1-A23F-6BD6CB4AA0A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836-CD0A-47A4-AE55-913E8DD4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0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AC3E-D03B-4BA1-A23F-6BD6CB4AA0A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836-CD0A-47A4-AE55-913E8DD4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40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AC3E-D03B-4BA1-A23F-6BD6CB4AA0A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836-CD0A-47A4-AE55-913E8DD4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87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AC3E-D03B-4BA1-A23F-6BD6CB4AA0A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836-CD0A-47A4-AE55-913E8DD4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9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AC3E-D03B-4BA1-A23F-6BD6CB4AA0A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836-CD0A-47A4-AE55-913E8DD4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11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AC3E-D03B-4BA1-A23F-6BD6CB4AA0A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836-CD0A-47A4-AE55-913E8DD4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26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AC3E-D03B-4BA1-A23F-6BD6CB4AA0A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836-CD0A-47A4-AE55-913E8DD4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5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AC3E-D03B-4BA1-A23F-6BD6CB4AA0A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836-CD0A-47A4-AE55-913E8DD4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6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AC3E-D03B-4BA1-A23F-6BD6CB4AA0A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B449836-CD0A-47A4-AE55-913E8DD4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4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AC3E-D03B-4BA1-A23F-6BD6CB4AA0A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836-CD0A-47A4-AE55-913E8DD4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AC3E-D03B-4BA1-A23F-6BD6CB4AA0A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836-CD0A-47A4-AE55-913E8DD4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AC3E-D03B-4BA1-A23F-6BD6CB4AA0A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836-CD0A-47A4-AE55-913E8DD4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AC3E-D03B-4BA1-A23F-6BD6CB4AA0A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836-CD0A-47A4-AE55-913E8DD4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6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AC3E-D03B-4BA1-A23F-6BD6CB4AA0A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836-CD0A-47A4-AE55-913E8DD4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3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AC3E-D03B-4BA1-A23F-6BD6CB4AA0A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836-CD0A-47A4-AE55-913E8DD4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4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AC3E-D03B-4BA1-A23F-6BD6CB4AA0A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836-CD0A-47A4-AE55-913E8DD4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5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03AC3E-D03B-4BA1-A23F-6BD6CB4AA0A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449836-CD0A-47A4-AE55-913E8DD4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3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ptimusdigital.ro/ro/alimentatoare/8618-alimentator-alb-de-5-v-3-a-pentru-raspberry-pi-4-model-b-eu.html" TargetMode="External"/><Relationship Id="rId3" Type="http://schemas.openxmlformats.org/officeDocument/2006/relationships/hyperlink" Target="https://www.emag.ro/card-de-memorie-sandisk-micro-sd-ultra-a1-64gb-class-10-full-hd-sdsquar-064g-gn6ma/pd/DN74XNBBM/" TargetMode="External"/><Relationship Id="rId7" Type="http://schemas.openxmlformats.org/officeDocument/2006/relationships/hyperlink" Target="https://www.emag.ro/ssd-extern-wd-my-passport-go-1tb-usb-3-0-negru-albastru-wdbmcg0010bbt-wesn/pd/DNSCWQBBM/?ref=fam" TargetMode="External"/><Relationship Id="rId2" Type="http://schemas.openxmlformats.org/officeDocument/2006/relationships/hyperlink" Target="https://www.optimusdigital.ro/en/raspberry-pi-boards/11524-raspberry-pi-4-model-b8gb-765756931199.html?search_query=raspberry+pi+4&amp;results=4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mag.ro/hub-4-porturi-usb-3-0-hope-r-5gbps-cu-comutatoare-cu-alimentator-hb3004a5vhp/pd/DZRH7RBBM/" TargetMode="External"/><Relationship Id="rId5" Type="http://schemas.openxmlformats.org/officeDocument/2006/relationships/hyperlink" Target="https://www.robofun.ro/accesorii/carcasa-aluminiu-doua-ventilatoare-raspberry-pi-4-model-b.html" TargetMode="External"/><Relationship Id="rId4" Type="http://schemas.openxmlformats.org/officeDocument/2006/relationships/hyperlink" Target="https://www.emag.ro/cablu-patchcord-cat-6a-10g-s-ftp-dublu-ecranat-schrack-rj45-lsoh-500mhz-albastru-10-m-ndsbnh6gtb10k0b10/pd/DL3R9MMB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PkvXmIt0PPE" TargetMode="External"/><Relationship Id="rId3" Type="http://schemas.openxmlformats.org/officeDocument/2006/relationships/hyperlink" Target="https://www.pcmag.com/how-to/beginners-guide-how-to-get-started-with-raspberry-pi" TargetMode="External"/><Relationship Id="rId7" Type="http://schemas.openxmlformats.org/officeDocument/2006/relationships/hyperlink" Target="https://www.youtube.com/watch?v=8fIeiZx4voU" TargetMode="External"/><Relationship Id="rId2" Type="http://schemas.openxmlformats.org/officeDocument/2006/relationships/hyperlink" Target="https://www.pcmag.com/how-to/how-to-turn-a-raspberry-pi-into-a-nas-for-whole-home-file-sha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aryexplains/examples/blob/master/how-to-build-a-raspberry-pi-nas.md" TargetMode="External"/><Relationship Id="rId5" Type="http://schemas.openxmlformats.org/officeDocument/2006/relationships/hyperlink" Target="https://www.instructables.com/Raspberry-Pi-As-a-NAS-Network-Attached-Storage/" TargetMode="External"/><Relationship Id="rId4" Type="http://schemas.openxmlformats.org/officeDocument/2006/relationships/hyperlink" Target="https://www.tinkernut.com/portfolio/make-raspberry-pi-nas-network-attached-storage/" TargetMode="External"/><Relationship Id="rId9" Type="http://schemas.openxmlformats.org/officeDocument/2006/relationships/hyperlink" Target="https://www.youtube.com/watch?v=LOg4xfDQafc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FV_4syYBuVM" TargetMode="External"/><Relationship Id="rId3" Type="http://schemas.openxmlformats.org/officeDocument/2006/relationships/hyperlink" Target="https://www.jeffgeerling.com/blog/2020/building-fastest-raspberry-pi-nas-sata-raid" TargetMode="External"/><Relationship Id="rId7" Type="http://schemas.openxmlformats.org/officeDocument/2006/relationships/hyperlink" Target="https://linuxhint.com/setup_nas_server_rasperberry_pi/" TargetMode="External"/><Relationship Id="rId12" Type="http://schemas.openxmlformats.org/officeDocument/2006/relationships/hyperlink" Target="https://www.youtube.com/watch?v=4aBbrdrurYw" TargetMode="External"/><Relationship Id="rId2" Type="http://schemas.openxmlformats.org/officeDocument/2006/relationships/hyperlink" Target="https://www.ionos.com/digitalguide/server/configuration/raspberry-pi-na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wtoraspberrypi.com/create-a-nas-with-your-raspberry-pi-and-samba/" TargetMode="External"/><Relationship Id="rId11" Type="http://schemas.openxmlformats.org/officeDocument/2006/relationships/hyperlink" Target="https://www.youtube.com/watch?v=dQdOJ7cb36U" TargetMode="External"/><Relationship Id="rId5" Type="http://schemas.openxmlformats.org/officeDocument/2006/relationships/hyperlink" Target="https://pimylifeup.com/raspberry-pi-nfs/" TargetMode="External"/><Relationship Id="rId10" Type="http://schemas.openxmlformats.org/officeDocument/2006/relationships/hyperlink" Target="https://www.youtube.com/watch?v=EH6P6v3lxsE" TargetMode="External"/><Relationship Id="rId4" Type="http://schemas.openxmlformats.org/officeDocument/2006/relationships/hyperlink" Target="https://pimylifeup.com/raspberry-pi-samba/" TargetMode="External"/><Relationship Id="rId9" Type="http://schemas.openxmlformats.org/officeDocument/2006/relationships/hyperlink" Target="https://www.youtube.com/watch?v=lGXsPd8W3XU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eE7Bfw9lFfs" TargetMode="External"/><Relationship Id="rId3" Type="http://schemas.openxmlformats.org/officeDocument/2006/relationships/hyperlink" Target="https://www.youtube.com/watch?v=s0Sc2n3gUqA" TargetMode="External"/><Relationship Id="rId7" Type="http://schemas.openxmlformats.org/officeDocument/2006/relationships/hyperlink" Target="https://www.youtube.com/watch?v=T5eKBfstpI0" TargetMode="External"/><Relationship Id="rId12" Type="http://schemas.openxmlformats.org/officeDocument/2006/relationships/hyperlink" Target="https://www.howtoforge.com/tutorial/install-open-media-vault-nas/" TargetMode="External"/><Relationship Id="rId2" Type="http://schemas.openxmlformats.org/officeDocument/2006/relationships/hyperlink" Target="https://www.youtube.com/watch?v=O-FfOWdZAQ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ZwhT-KI16jo" TargetMode="External"/><Relationship Id="rId11" Type="http://schemas.openxmlformats.org/officeDocument/2006/relationships/hyperlink" Target="https://www.youtube.com/watch?v=1P8ZecG9iOI" TargetMode="External"/><Relationship Id="rId5" Type="http://schemas.openxmlformats.org/officeDocument/2006/relationships/hyperlink" Target="https://www.youtube.com/watch?v=Ff96FPJHq5o" TargetMode="External"/><Relationship Id="rId10" Type="http://schemas.openxmlformats.org/officeDocument/2006/relationships/hyperlink" Target="https://www.youtube.com/watch?v=IbXPFB1kKuA" TargetMode="External"/><Relationship Id="rId4" Type="http://schemas.openxmlformats.org/officeDocument/2006/relationships/hyperlink" Target="https://www.youtube.com/watch?v=veSXgVoGpok" TargetMode="External"/><Relationship Id="rId9" Type="http://schemas.openxmlformats.org/officeDocument/2006/relationships/hyperlink" Target="https://www.enterprisestorageforum.com/storage-networking/raid-vs-nas-how-they-differ-and-overlap.html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serverfault.com/questions/272846/what-are-the-benefits-of-the-logical-volume-manager/279372" TargetMode="External"/><Relationship Id="rId3" Type="http://schemas.openxmlformats.org/officeDocument/2006/relationships/hyperlink" Target="https://www.redhat.com/sysadmin/create-volume-group" TargetMode="External"/><Relationship Id="rId7" Type="http://schemas.openxmlformats.org/officeDocument/2006/relationships/hyperlink" Target="https://serverfault.com/questions/256896/advantages-and-disadvantages-of-logical-volume-manager-lvm-and-lvm-vs-encrypt" TargetMode="External"/><Relationship Id="rId2" Type="http://schemas.openxmlformats.org/officeDocument/2006/relationships/hyperlink" Target="https://christitus.com/lvm-gui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-vW06eHgJI" TargetMode="External"/><Relationship Id="rId5" Type="http://schemas.openxmlformats.org/officeDocument/2006/relationships/hyperlink" Target="https://opensource.com/business/16/9/linux-users-guide-lvm" TargetMode="External"/><Relationship Id="rId10" Type="http://schemas.openxmlformats.org/officeDocument/2006/relationships/hyperlink" Target="https://www.ti.com/lit/ds/sllse42i/sllse42i.pdf?ts=1610437722387&amp;ref_url=https%253A%252F%252Fwww.google.com%252F" TargetMode="External"/><Relationship Id="rId4" Type="http://schemas.openxmlformats.org/officeDocument/2006/relationships/hyperlink" Target="https://www.digitalocean.com/community/tutorials/an-introduction-to-lvm-concepts-terminology-and-operations" TargetMode="External"/><Relationship Id="rId9" Type="http://schemas.openxmlformats.org/officeDocument/2006/relationships/hyperlink" Target="https://tldp.org/HOWTO/LVM-HOWTO/index.html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8kHg17oDt-E" TargetMode="External"/><Relationship Id="rId3" Type="http://schemas.openxmlformats.org/officeDocument/2006/relationships/hyperlink" Target="https://www.instructables.com/NAS-Network-Attached-Storage-Using-Raspberry-Pi/" TargetMode="External"/><Relationship Id="rId7" Type="http://schemas.openxmlformats.org/officeDocument/2006/relationships/hyperlink" Target="https://www.youtube.com/watch?v=HzvSLX4nl_Y" TargetMode="External"/><Relationship Id="rId12" Type="http://schemas.openxmlformats.org/officeDocument/2006/relationships/hyperlink" Target="https://www.youtube.com/watch?v=SUbaJ-Tjg5s" TargetMode="External"/><Relationship Id="rId2" Type="http://schemas.openxmlformats.org/officeDocument/2006/relationships/hyperlink" Target="https://www.seeedstudio.com/blog/2019/12/24/how-to-build-a-raspberry-pi-4-nas-server-samba-and-om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U2w5PgJ4uhE" TargetMode="External"/><Relationship Id="rId11" Type="http://schemas.openxmlformats.org/officeDocument/2006/relationships/hyperlink" Target="https://www.youtube.com/watch?v=eJQ97-T-4dA" TargetMode="External"/><Relationship Id="rId5" Type="http://schemas.openxmlformats.org/officeDocument/2006/relationships/hyperlink" Target="https://www.windowscentral.com/how-build-raspberry-pi-powered-nas" TargetMode="External"/><Relationship Id="rId10" Type="http://schemas.openxmlformats.org/officeDocument/2006/relationships/hyperlink" Target="https://www.youtube.com/watch?v=h-IZrMcZeaw" TargetMode="External"/><Relationship Id="rId4" Type="http://schemas.openxmlformats.org/officeDocument/2006/relationships/hyperlink" Target="https://thepi.io/how-to-use-your-raspberry-pi-as-a-nas-box/" TargetMode="External"/><Relationship Id="rId9" Type="http://schemas.openxmlformats.org/officeDocument/2006/relationships/hyperlink" Target="https://www.youtube.com/watch?v=wXFnCQyLAS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9743" y="1406706"/>
            <a:ext cx="7772400" cy="2743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Studiu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privind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construirea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unui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NAS cu RPi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42131" y="4489811"/>
            <a:ext cx="3680138" cy="1208088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Marin Constantin-C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 err="1">
                <a:latin typeface="Rockwell" panose="02060603020205020403" pitchFamily="18" charset="0"/>
              </a:rPr>
              <a:t>lin</a:t>
            </a:r>
            <a:endParaRPr lang="en-US" dirty="0">
              <a:latin typeface="Rockwell" panose="02060603020205020403" pitchFamily="18" charset="0"/>
            </a:endParaRPr>
          </a:p>
          <a:p>
            <a:r>
              <a:rPr lang="en-US" dirty="0" err="1">
                <a:latin typeface="Rockwell" panose="02060603020205020403" pitchFamily="18" charset="0"/>
              </a:rPr>
              <a:t>Grupa</a:t>
            </a:r>
            <a:r>
              <a:rPr lang="en-US" dirty="0">
                <a:latin typeface="Rockwell" panose="02060603020205020403" pitchFamily="18" charset="0"/>
              </a:rPr>
              <a:t> 354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200" y="3810000"/>
            <a:ext cx="8229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579C7-F85E-4ED3-992E-C38A24BC3769}"/>
              </a:ext>
            </a:extLst>
          </p:cNvPr>
          <p:cNvSpPr txBox="1"/>
          <p:nvPr/>
        </p:nvSpPr>
        <p:spPr>
          <a:xfrm>
            <a:off x="3180286" y="164812"/>
            <a:ext cx="5811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Rockwell" panose="02060603020205020403" pitchFamily="18" charset="0"/>
              </a:rPr>
              <a:t>Disciplina</a:t>
            </a:r>
            <a:r>
              <a:rPr lang="en-GB" sz="1600" dirty="0">
                <a:latin typeface="Rockwell" panose="02060603020205020403" pitchFamily="18" charset="0"/>
              </a:rPr>
              <a:t>: ARHITECTURA SISTEMELOR DE CALCUL, LABORATOR</a:t>
            </a:r>
          </a:p>
          <a:p>
            <a:pPr algn="ctr"/>
            <a:r>
              <a:rPr lang="en-GB" sz="1600" dirty="0">
                <a:latin typeface="Rockwell" panose="02060603020205020403" pitchFamily="18" charset="0"/>
              </a:rPr>
              <a:t>2020-2021, </a:t>
            </a:r>
            <a:r>
              <a:rPr lang="en-GB" sz="1600" dirty="0" err="1">
                <a:latin typeface="Rockwell" panose="02060603020205020403" pitchFamily="18" charset="0"/>
              </a:rPr>
              <a:t>Semestrul</a:t>
            </a:r>
            <a:r>
              <a:rPr lang="en-GB" sz="1600" dirty="0">
                <a:latin typeface="Rockwell" panose="02060603020205020403" pitchFamily="18" charset="0"/>
              </a:rPr>
              <a:t> 1</a:t>
            </a:r>
            <a:endParaRPr lang="ro-RO" sz="16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779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3E55F-822C-4BC8-8599-26BACB989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09600"/>
            <a:ext cx="10018713" cy="541020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Rockwell" panose="02060603020205020403" pitchFamily="18" charset="0"/>
              </a:rPr>
              <a:t>	Dup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ce</a:t>
            </a:r>
            <a:r>
              <a:rPr lang="en-US" dirty="0">
                <a:latin typeface="Rockwell" panose="02060603020205020403" pitchFamily="18" charset="0"/>
              </a:rPr>
              <a:t> am </a:t>
            </a:r>
            <a:r>
              <a:rPr lang="en-US" dirty="0" err="1">
                <a:latin typeface="Rockwell" panose="02060603020205020403" pitchFamily="18" charset="0"/>
              </a:rPr>
              <a:t>ajuns</a:t>
            </a:r>
            <a:r>
              <a:rPr lang="en-US" dirty="0">
                <a:latin typeface="Rockwell" panose="02060603020205020403" pitchFamily="18" charset="0"/>
              </a:rPr>
              <a:t> pe </a:t>
            </a:r>
            <a:r>
              <a:rPr lang="en-US" dirty="0" err="1">
                <a:latin typeface="Rockwell" panose="02060603020205020403" pitchFamily="18" charset="0"/>
              </a:rPr>
              <a:t>interfa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>
                <a:latin typeface="Rockwell" panose="02060603020205020403" pitchFamily="18" charset="0"/>
              </a:rPr>
              <a:t>a </a:t>
            </a:r>
            <a:r>
              <a:rPr lang="en-US" dirty="0" err="1">
                <a:latin typeface="Rockwell" panose="02060603020205020403" pitchFamily="18" charset="0"/>
              </a:rPr>
              <a:t>OpenMediaVault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merge la General Settings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a </a:t>
            </a:r>
            <a:r>
              <a:rPr lang="en-US" dirty="0" err="1">
                <a:latin typeface="Rockwell" panose="02060603020205020403" pitchFamily="18" charset="0"/>
              </a:rPr>
              <a:t>schimba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parola</a:t>
            </a:r>
            <a:r>
              <a:rPr lang="en-US" dirty="0">
                <a:latin typeface="Rockwell" panose="02060603020205020403" pitchFamily="18" charset="0"/>
              </a:rPr>
              <a:t> default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o </a:t>
            </a:r>
            <a:r>
              <a:rPr lang="en-US" dirty="0" err="1">
                <a:latin typeface="Rockwell" panose="02060603020205020403" pitchFamily="18" charset="0"/>
              </a:rPr>
              <a:t>mai</a:t>
            </a:r>
            <a:r>
              <a:rPr lang="en-US" dirty="0">
                <a:latin typeface="Rockwell" panose="02060603020205020403" pitchFamily="18" charset="0"/>
              </a:rPr>
              <a:t> bun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securitate</a:t>
            </a:r>
            <a:r>
              <a:rPr lang="en-US" dirty="0">
                <a:latin typeface="Rockwell" panose="02060603020205020403" pitchFamily="18" charset="0"/>
              </a:rPr>
              <a:t>. </a:t>
            </a:r>
            <a:r>
              <a:rPr lang="en-US" dirty="0" err="1">
                <a:latin typeface="Rockwell" panose="02060603020205020403" pitchFamily="18" charset="0"/>
              </a:rPr>
              <a:t>Apoi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merge la Disks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prima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ap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 err="1">
                <a:latin typeface="Rockwell" panose="02060603020205020403" pitchFamily="18" charset="0"/>
              </a:rPr>
              <a:t>sa</a:t>
            </a:r>
            <a:r>
              <a:rPr lang="en-US" dirty="0">
                <a:latin typeface="Rockwell" panose="02060603020205020403" pitchFamily="18" charset="0"/>
              </a:rPr>
              <a:t> Scan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a fi </a:t>
            </a:r>
            <a:r>
              <a:rPr lang="en-US" dirty="0" err="1">
                <a:latin typeface="Rockwell" panose="02060603020205020403" pitchFamily="18" charset="0"/>
              </a:rPr>
              <a:t>siguri</a:t>
            </a:r>
            <a:r>
              <a:rPr lang="en-US" dirty="0">
                <a:latin typeface="Rockwell" panose="02060603020205020403" pitchFamily="18" charset="0"/>
              </a:rPr>
              <a:t> c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a g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sit </a:t>
            </a:r>
            <a:r>
              <a:rPr lang="en-US" dirty="0" err="1">
                <a:latin typeface="Rockwell" panose="02060603020205020403" pitchFamily="18" charset="0"/>
              </a:rPr>
              <a:t>toate</a:t>
            </a:r>
            <a:r>
              <a:rPr lang="en-US" dirty="0">
                <a:latin typeface="Rockwell" panose="02060603020205020403" pitchFamily="18" charset="0"/>
              </a:rPr>
              <a:t> drive-urile </a:t>
            </a:r>
            <a:r>
              <a:rPr lang="en-US" dirty="0" err="1">
                <a:latin typeface="Rockwell" panose="02060603020205020403" pitchFamily="18" charset="0"/>
              </a:rPr>
              <a:t>conectate</a:t>
            </a:r>
            <a:r>
              <a:rPr lang="en-US" dirty="0">
                <a:latin typeface="Rockwell" panose="02060603020205020403" pitchFamily="18" charset="0"/>
              </a:rPr>
              <a:t> la RPi, dup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care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selecta </a:t>
            </a:r>
            <a:r>
              <a:rPr lang="en-US" dirty="0" err="1">
                <a:latin typeface="Rockwell" panose="02060603020205020403" pitchFamily="18" charset="0"/>
              </a:rPr>
              <a:t>fiecare</a:t>
            </a:r>
            <a:r>
              <a:rPr lang="en-US" dirty="0">
                <a:latin typeface="Rockwell" panose="02060603020205020403" pitchFamily="18" charset="0"/>
              </a:rPr>
              <a:t> drive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ap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 err="1">
                <a:latin typeface="Rockwell" panose="02060603020205020403" pitchFamily="18" charset="0"/>
              </a:rPr>
              <a:t>sa</a:t>
            </a:r>
            <a:r>
              <a:rPr lang="en-US" dirty="0">
                <a:latin typeface="Rockwell" panose="02060603020205020403" pitchFamily="18" charset="0"/>
              </a:rPr>
              <a:t> Wipe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a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terge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orice</a:t>
            </a:r>
            <a:r>
              <a:rPr lang="en-US" dirty="0">
                <a:latin typeface="Rockwell" panose="02060603020205020403" pitchFamily="18" charset="0"/>
              </a:rPr>
              <a:t> date </a:t>
            </a:r>
            <a:r>
              <a:rPr lang="en-US" dirty="0" err="1">
                <a:latin typeface="Rockwell" panose="02060603020205020403" pitchFamily="18" charset="0"/>
              </a:rPr>
              <a:t>existente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a </a:t>
            </a:r>
            <a:r>
              <a:rPr lang="en-US" dirty="0" err="1">
                <a:latin typeface="Rockwell" panose="02060603020205020403" pitchFamily="18" charset="0"/>
              </a:rPr>
              <a:t>preg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 err="1">
                <a:latin typeface="Rockwell" panose="02060603020205020403" pitchFamily="18" charset="0"/>
              </a:rPr>
              <a:t>ti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echipamentele</a:t>
            </a:r>
            <a:r>
              <a:rPr lang="en-US" dirty="0">
                <a:latin typeface="Rockwell" panose="02060603020205020403" pitchFamily="18" charset="0"/>
              </a:rPr>
              <a:t> de setup.</a:t>
            </a:r>
          </a:p>
          <a:p>
            <a:pPr marL="0" indent="0" algn="just">
              <a:buNone/>
            </a:pPr>
            <a:r>
              <a:rPr lang="en-US" dirty="0">
                <a:latin typeface="Rockwell" panose="02060603020205020403" pitchFamily="18" charset="0"/>
              </a:rPr>
              <a:t>	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</a:t>
            </a:r>
            <a:r>
              <a:rPr lang="en-US" dirty="0" err="1">
                <a:latin typeface="Rockwell" panose="02060603020205020403" pitchFamily="18" charset="0"/>
              </a:rPr>
              <a:t>continuare</a:t>
            </a:r>
            <a:r>
              <a:rPr lang="ro-RO" dirty="0">
                <a:latin typeface="Rockwell" panose="02060603020205020403" pitchFamily="18" charset="0"/>
              </a:rPr>
              <a:t>,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merge la </a:t>
            </a:r>
            <a:r>
              <a:rPr lang="en-US" dirty="0" err="1">
                <a:latin typeface="Rockwell" panose="02060603020205020403" pitchFamily="18" charset="0"/>
              </a:rPr>
              <a:t>FileSystems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da Create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selecta</a:t>
            </a:r>
            <a:r>
              <a:rPr lang="ro-RO" dirty="0">
                <a:latin typeface="Rockwell" panose="02060603020205020403" pitchFamily="18" charset="0"/>
              </a:rPr>
              <a:t> unul din</a:t>
            </a:r>
            <a:r>
              <a:rPr lang="en-US" dirty="0">
                <a:latin typeface="Rockwell" panose="02060603020205020403" pitchFamily="18" charset="0"/>
              </a:rPr>
              <a:t> device-urile </a:t>
            </a:r>
            <a:r>
              <a:rPr lang="en-US" dirty="0" err="1">
                <a:latin typeface="Rockwell" panose="02060603020205020403" pitchFamily="18" charset="0"/>
              </a:rPr>
              <a:t>noastre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ro-RO" dirty="0">
                <a:latin typeface="Rockwell" panose="02060603020205020403" pitchFamily="18" charset="0"/>
              </a:rPr>
              <a:t>dintre </a:t>
            </a:r>
            <a:r>
              <a:rPr lang="en-US" dirty="0" err="1">
                <a:latin typeface="Rockwell" panose="02060603020205020403" pitchFamily="18" charset="0"/>
              </a:rPr>
              <a:t>cele</a:t>
            </a:r>
            <a:r>
              <a:rPr lang="en-US" dirty="0">
                <a:latin typeface="Rockwell" panose="02060603020205020403" pitchFamily="18" charset="0"/>
              </a:rPr>
              <a:t> 2 </a:t>
            </a:r>
            <a:r>
              <a:rPr lang="en-US" dirty="0" err="1">
                <a:latin typeface="Rockwell" panose="02060603020205020403" pitchFamily="18" charset="0"/>
              </a:rPr>
              <a:t>ssd-uri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iar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restul</a:t>
            </a:r>
            <a:r>
              <a:rPr lang="en-US" dirty="0">
                <a:latin typeface="Rockwell" panose="02060603020205020403" pitchFamily="18" charset="0"/>
              </a:rPr>
              <a:t> c</a:t>
            </a:r>
            <a:r>
              <a:rPr lang="ro-RO" dirty="0">
                <a:latin typeface="Rockwell" panose="02060603020205020403" pitchFamily="18" charset="0"/>
              </a:rPr>
              <a:t>â</a:t>
            </a:r>
            <a:r>
              <a:rPr lang="en-US" dirty="0" err="1">
                <a:latin typeface="Rockwell" panose="02060603020205020403" pitchFamily="18" charset="0"/>
              </a:rPr>
              <a:t>mpurilor</a:t>
            </a:r>
            <a:r>
              <a:rPr lang="en-US" dirty="0">
                <a:latin typeface="Rockwell" panose="02060603020205020403" pitchFamily="18" charset="0"/>
              </a:rPr>
              <a:t> le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l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 err="1">
                <a:latin typeface="Rockwell" panose="02060603020205020403" pitchFamily="18" charset="0"/>
              </a:rPr>
              <a:t>sa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implicite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ap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 err="1">
                <a:latin typeface="Rockwell" panose="02060603020205020403" pitchFamily="18" charset="0"/>
              </a:rPr>
              <a:t>sa</a:t>
            </a:r>
            <a:r>
              <a:rPr lang="en-US" dirty="0">
                <a:latin typeface="Rockwell" panose="02060603020205020403" pitchFamily="18" charset="0"/>
              </a:rPr>
              <a:t> Ok. </a:t>
            </a:r>
            <a:r>
              <a:rPr lang="en-US" dirty="0" err="1">
                <a:latin typeface="Rockwell" panose="02060603020205020403" pitchFamily="18" charset="0"/>
              </a:rPr>
              <a:t>Va</a:t>
            </a:r>
            <a:r>
              <a:rPr lang="en-US" dirty="0">
                <a:latin typeface="Rockwell" panose="02060603020205020403" pitchFamily="18" charset="0"/>
              </a:rPr>
              <a:t> ap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rea un tab cu </a:t>
            </a:r>
            <a:r>
              <a:rPr lang="en-US" dirty="0" err="1">
                <a:latin typeface="Rockwell" panose="02060603020205020403" pitchFamily="18" charset="0"/>
              </a:rPr>
              <a:t>confirmarea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formatare</a:t>
            </a:r>
            <a:r>
              <a:rPr lang="en-US" dirty="0">
                <a:latin typeface="Rockwell" panose="02060603020205020403" pitchFamily="18" charset="0"/>
              </a:rPr>
              <a:t> pe care o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accepta</a:t>
            </a:r>
            <a:r>
              <a:rPr lang="en-US" dirty="0">
                <a:latin typeface="Rockwell" panose="02060603020205020403" pitchFamily="18" charset="0"/>
              </a:rPr>
              <a:t> ap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s</a:t>
            </a:r>
            <a:r>
              <a:rPr lang="ro-RO" dirty="0">
                <a:latin typeface="Rockwell" panose="02060603020205020403" pitchFamily="18" charset="0"/>
              </a:rPr>
              <a:t>â</a:t>
            </a:r>
            <a:r>
              <a:rPr lang="en-US" dirty="0" err="1">
                <a:latin typeface="Rockwell" panose="02060603020205020403" pitchFamily="18" charset="0"/>
              </a:rPr>
              <a:t>nd</a:t>
            </a:r>
            <a:r>
              <a:rPr lang="en-US" dirty="0">
                <a:latin typeface="Rockwell" panose="02060603020205020403" pitchFamily="18" charset="0"/>
              </a:rPr>
              <a:t> Yes.</a:t>
            </a:r>
            <a:r>
              <a:rPr lang="ro-RO" dirty="0">
                <a:latin typeface="Rockwell" panose="02060603020205020403" pitchFamily="18" charset="0"/>
              </a:rPr>
              <a:t> Același lucru se va aplica și pentru drive-urile rămase.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Apoi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selecta </a:t>
            </a:r>
            <a:r>
              <a:rPr lang="en-US" dirty="0" err="1">
                <a:latin typeface="Rockwell" panose="02060603020205020403" pitchFamily="18" charset="0"/>
              </a:rPr>
              <a:t>fiecare</a:t>
            </a:r>
            <a:r>
              <a:rPr lang="en-US" dirty="0">
                <a:latin typeface="Rockwell" panose="02060603020205020403" pitchFamily="18" charset="0"/>
              </a:rPr>
              <a:t> device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da mount, dup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care </a:t>
            </a:r>
            <a:r>
              <a:rPr lang="en-US" dirty="0" err="1">
                <a:latin typeface="Rockwell" panose="02060603020205020403" pitchFamily="18" charset="0"/>
              </a:rPr>
              <a:t>va</a:t>
            </a:r>
            <a:r>
              <a:rPr lang="en-US" dirty="0">
                <a:latin typeface="Rockwell" panose="02060603020205020403" pitchFamily="18" charset="0"/>
              </a:rPr>
              <a:t> ap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rea pe fundal </a:t>
            </a:r>
            <a:r>
              <a:rPr lang="en-US" dirty="0" err="1">
                <a:latin typeface="Rockwell" panose="02060603020205020403" pitchFamily="18" charset="0"/>
              </a:rPr>
              <a:t>galben</a:t>
            </a:r>
            <a:r>
              <a:rPr lang="en-US" dirty="0">
                <a:latin typeface="Rockwell" panose="02060603020205020403" pitchFamily="18" charset="0"/>
              </a:rPr>
              <a:t> un </a:t>
            </a:r>
            <a:r>
              <a:rPr lang="en-US" dirty="0" err="1">
                <a:latin typeface="Rockwell" panose="02060603020205020403" pitchFamily="18" charset="0"/>
              </a:rPr>
              <a:t>mesaj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legat</a:t>
            </a:r>
            <a:r>
              <a:rPr lang="en-US" dirty="0">
                <a:latin typeface="Rockwell" panose="02060603020205020403" pitchFamily="18" charset="0"/>
              </a:rPr>
              <a:t> de </a:t>
            </a:r>
            <a:r>
              <a:rPr lang="en-US" dirty="0" err="1">
                <a:latin typeface="Rockwell" panose="02060603020205020403" pitchFamily="18" charset="0"/>
              </a:rPr>
              <a:t>schimb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rile de </a:t>
            </a:r>
            <a:r>
              <a:rPr lang="en-US" dirty="0" err="1">
                <a:latin typeface="Rockwell" panose="02060603020205020403" pitchFamily="18" charset="0"/>
              </a:rPr>
              <a:t>configurare</a:t>
            </a:r>
            <a:r>
              <a:rPr lang="en-US" dirty="0">
                <a:latin typeface="Rockwell" panose="02060603020205020403" pitchFamily="18" charset="0"/>
              </a:rPr>
              <a:t> c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 err="1">
                <a:latin typeface="Rockwell" panose="02060603020205020403" pitchFamily="18" charset="0"/>
              </a:rPr>
              <a:t>ruia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da Apply.</a:t>
            </a:r>
          </a:p>
          <a:p>
            <a:pPr marL="0" indent="0" algn="just">
              <a:buNone/>
            </a:pPr>
            <a:r>
              <a:rPr lang="en-US" dirty="0">
                <a:latin typeface="Rockwell" panose="02060603020205020403" pitchFamily="18" charset="0"/>
              </a:rPr>
              <a:t>	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</a:t>
            </a:r>
            <a:r>
              <a:rPr lang="en-US" dirty="0" err="1">
                <a:latin typeface="Rockwell" panose="02060603020205020403" pitchFamily="18" charset="0"/>
              </a:rPr>
              <a:t>cele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urmeaz</a:t>
            </a:r>
            <a:r>
              <a:rPr lang="ro-RO" dirty="0">
                <a:latin typeface="Rockwell" panose="02060603020205020403" pitchFamily="18" charset="0"/>
              </a:rPr>
              <a:t>ă,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merge la Shared Folders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ap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 err="1">
                <a:latin typeface="Rockwell" panose="02060603020205020403" pitchFamily="18" charset="0"/>
              </a:rPr>
              <a:t>sa</a:t>
            </a:r>
            <a:r>
              <a:rPr lang="en-US" dirty="0">
                <a:latin typeface="Rockwell" panose="02060603020205020403" pitchFamily="18" charset="0"/>
              </a:rPr>
              <a:t> Add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alege</a:t>
            </a:r>
            <a:r>
              <a:rPr lang="en-US" dirty="0">
                <a:latin typeface="Rockwell" panose="02060603020205020403" pitchFamily="18" charset="0"/>
              </a:rPr>
              <a:t> un </a:t>
            </a:r>
            <a:r>
              <a:rPr lang="en-US" dirty="0" err="1">
                <a:latin typeface="Rockwell" panose="02060603020205020403" pitchFamily="18" charset="0"/>
              </a:rPr>
              <a:t>nume</a:t>
            </a:r>
            <a:r>
              <a:rPr lang="en-US" dirty="0">
                <a:latin typeface="Rockwell" panose="02060603020205020403" pitchFamily="18" charset="0"/>
              </a:rPr>
              <a:t> care </a:t>
            </a:r>
            <a:r>
              <a:rPr lang="en-US" dirty="0" err="1">
                <a:latin typeface="Rockwell" panose="02060603020205020403" pitchFamily="18" charset="0"/>
              </a:rPr>
              <a:t>este</a:t>
            </a:r>
            <a:r>
              <a:rPr lang="en-US" dirty="0">
                <a:latin typeface="Rockwell" panose="02060603020205020403" pitchFamily="18" charset="0"/>
              </a:rPr>
              <a:t> u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>
                <a:latin typeface="Rockwell" panose="02060603020205020403" pitchFamily="18" charset="0"/>
              </a:rPr>
              <a:t>or de </a:t>
            </a:r>
            <a:r>
              <a:rPr lang="en-US" dirty="0" err="1">
                <a:latin typeface="Rockwell" panose="02060603020205020403" pitchFamily="18" charset="0"/>
              </a:rPr>
              <a:t>reaminitit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folder, </a:t>
            </a:r>
            <a:r>
              <a:rPr lang="en-US" dirty="0" err="1">
                <a:latin typeface="Rockwell" panose="02060603020205020403" pitchFamily="18" charset="0"/>
              </a:rPr>
              <a:t>spre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exemplu</a:t>
            </a:r>
            <a:r>
              <a:rPr lang="en-US" dirty="0">
                <a:latin typeface="Rockwell" panose="02060603020205020403" pitchFamily="18" charset="0"/>
              </a:rPr>
              <a:t> pinas,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alege</a:t>
            </a:r>
            <a:r>
              <a:rPr lang="en-US" dirty="0">
                <a:latin typeface="Rockwell" panose="02060603020205020403" pitchFamily="18" charset="0"/>
              </a:rPr>
              <a:t> drive-ul </a:t>
            </a:r>
            <a:r>
              <a:rPr lang="en-US" dirty="0" err="1">
                <a:latin typeface="Rockwell" panose="02060603020205020403" pitchFamily="18" charset="0"/>
              </a:rPr>
              <a:t>dorit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folderul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respectiv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l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 err="1">
                <a:latin typeface="Rockwell" panose="02060603020205020403" pitchFamily="18" charset="0"/>
              </a:rPr>
              <a:t>sa</a:t>
            </a:r>
            <a:r>
              <a:rPr lang="en-US" dirty="0">
                <a:latin typeface="Rockwell" panose="02060603020205020403" pitchFamily="18" charset="0"/>
              </a:rPr>
              <a:t> default </a:t>
            </a:r>
            <a:r>
              <a:rPr lang="en-US" dirty="0" err="1">
                <a:latin typeface="Rockwell" panose="02060603020205020403" pitchFamily="18" charset="0"/>
              </a:rPr>
              <a:t>permisiunile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dar</a:t>
            </a:r>
            <a:r>
              <a:rPr lang="en-US" dirty="0">
                <a:latin typeface="Rockwell" panose="02060603020205020403" pitchFamily="18" charset="0"/>
              </a:rPr>
              <a:t> le </a:t>
            </a:r>
            <a:r>
              <a:rPr lang="en-US" dirty="0" err="1">
                <a:latin typeface="Rockwell" panose="02060603020205020403" pitchFamily="18" charset="0"/>
              </a:rPr>
              <a:t>pute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modifica</a:t>
            </a:r>
            <a:r>
              <a:rPr lang="en-US" dirty="0">
                <a:latin typeface="Rockwell" panose="02060603020205020403" pitchFamily="18" charset="0"/>
              </a:rPr>
              <a:t> cum </a:t>
            </a:r>
            <a:r>
              <a:rPr lang="en-US" dirty="0" err="1">
                <a:latin typeface="Rockwell" panose="02060603020205020403" pitchFamily="18" charset="0"/>
              </a:rPr>
              <a:t>dori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da Save. </a:t>
            </a:r>
            <a:r>
              <a:rPr lang="en-US" dirty="0" err="1">
                <a:latin typeface="Rockwell" panose="02060603020205020403" pitchFamily="18" charset="0"/>
              </a:rPr>
              <a:t>Pute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s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crea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c</a:t>
            </a:r>
            <a:r>
              <a:rPr lang="ro-RO" dirty="0">
                <a:latin typeface="Rockwell" panose="02060603020205020403" pitchFamily="18" charset="0"/>
              </a:rPr>
              <a:t>â</a:t>
            </a:r>
            <a:r>
              <a:rPr lang="en-US" dirty="0" err="1">
                <a:latin typeface="Rockwell" panose="02060603020205020403" pitchFamily="18" charset="0"/>
              </a:rPr>
              <a:t>te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foldere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dori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latin typeface="Rockwell" panose="02060603020205020403" pitchFamily="18" charset="0"/>
              </a:rPr>
              <a:t>	Dup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aceea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merge la Server Message Block(SMB)/Common Internet File System(CIFS) (se </a:t>
            </a:r>
            <a:r>
              <a:rPr lang="en-US" dirty="0" err="1">
                <a:latin typeface="Rockwell" panose="02060603020205020403" pitchFamily="18" charset="0"/>
              </a:rPr>
              <a:t>puteau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utiliza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alte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protocoale</a:t>
            </a:r>
            <a:r>
              <a:rPr lang="en-US" dirty="0">
                <a:latin typeface="Rockwell" panose="02060603020205020403" pitchFamily="18" charset="0"/>
              </a:rPr>
              <a:t> de tip File Share, precum Network File System(NFS), File Transfer Protocol(FTP)) din </a:t>
            </a:r>
            <a:r>
              <a:rPr lang="en-US" dirty="0" err="1">
                <a:latin typeface="Rockwell" panose="02060603020205020403" pitchFamily="18" charset="0"/>
              </a:rPr>
              <a:t>coloana</a:t>
            </a:r>
            <a:r>
              <a:rPr lang="en-US" dirty="0">
                <a:latin typeface="Rockwell" panose="02060603020205020403" pitchFamily="18" charset="0"/>
              </a:rPr>
              <a:t> Services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din </a:t>
            </a:r>
            <a:r>
              <a:rPr lang="en-US" dirty="0" err="1">
                <a:latin typeface="Rockwell" panose="02060603020205020403" pitchFamily="18" charset="0"/>
              </a:rPr>
              <a:t>tabul</a:t>
            </a:r>
            <a:r>
              <a:rPr lang="en-US" dirty="0">
                <a:latin typeface="Rockwell" panose="02060603020205020403" pitchFamily="18" charset="0"/>
              </a:rPr>
              <a:t> Settings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da Enable </a:t>
            </a:r>
            <a:r>
              <a:rPr lang="ro-RO" dirty="0">
                <a:latin typeface="Rockwell" panose="02060603020205020403" pitchFamily="18" charset="0"/>
              </a:rPr>
              <a:t>și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apoi</a:t>
            </a:r>
            <a:r>
              <a:rPr lang="ro-RO" dirty="0">
                <a:latin typeface="Rockwell" panose="02060603020205020403" pitchFamily="18" charset="0"/>
              </a:rPr>
              <a:t>,</a:t>
            </a:r>
            <a:r>
              <a:rPr lang="en-US" dirty="0">
                <a:latin typeface="Rockwell" panose="02060603020205020403" pitchFamily="18" charset="0"/>
              </a:rPr>
              <a:t> Save. </a:t>
            </a:r>
            <a:r>
              <a:rPr lang="en-US" dirty="0" err="1">
                <a:latin typeface="Rockwell" panose="02060603020205020403" pitchFamily="18" charset="0"/>
              </a:rPr>
              <a:t>Apoi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merge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</a:t>
            </a:r>
            <a:r>
              <a:rPr lang="en-US" dirty="0" err="1">
                <a:latin typeface="Rockwell" panose="02060603020205020403" pitchFamily="18" charset="0"/>
              </a:rPr>
              <a:t>tabul</a:t>
            </a:r>
            <a:r>
              <a:rPr lang="en-US" dirty="0">
                <a:latin typeface="Rockwell" panose="02060603020205020403" pitchFamily="18" charset="0"/>
              </a:rPr>
              <a:t> Shares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da Add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</a:t>
            </a:r>
            <a:r>
              <a:rPr lang="en-US" dirty="0" err="1">
                <a:latin typeface="Rockwell" panose="02060603020205020403" pitchFamily="18" charset="0"/>
              </a:rPr>
              <a:t>cadrul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noului</a:t>
            </a:r>
            <a:r>
              <a:rPr lang="en-US" dirty="0">
                <a:latin typeface="Rockwell" panose="02060603020205020403" pitchFamily="18" charset="0"/>
              </a:rPr>
              <a:t> tab ap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rut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alege</a:t>
            </a:r>
            <a:r>
              <a:rPr lang="en-US" dirty="0">
                <a:latin typeface="Rockwell" panose="02060603020205020403" pitchFamily="18" charset="0"/>
              </a:rPr>
              <a:t> la Shared folder, </a:t>
            </a:r>
            <a:r>
              <a:rPr lang="en-US" dirty="0" err="1">
                <a:latin typeface="Rockwell" panose="02060603020205020403" pitchFamily="18" charset="0"/>
              </a:rPr>
              <a:t>unul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dintre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folderele</a:t>
            </a:r>
            <a:r>
              <a:rPr lang="en-US" dirty="0">
                <a:latin typeface="Rockwell" panose="02060603020205020403" pitchFamily="18" charset="0"/>
              </a:rPr>
              <a:t> create, dup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, la Public, o s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alegem</a:t>
            </a:r>
            <a:r>
              <a:rPr lang="en-US" dirty="0">
                <a:latin typeface="Rockwell" panose="02060603020205020403" pitchFamily="18" charset="0"/>
              </a:rPr>
              <a:t> Guests allowed, </a:t>
            </a:r>
            <a:r>
              <a:rPr lang="en-US" dirty="0" err="1">
                <a:latin typeface="Rockwell" panose="02060603020205020403" pitchFamily="18" charset="0"/>
              </a:rPr>
              <a:t>dar</a:t>
            </a:r>
            <a:r>
              <a:rPr lang="en-US" dirty="0">
                <a:latin typeface="Rockwell" panose="02060603020205020403" pitchFamily="18" charset="0"/>
              </a:rPr>
              <a:t> exist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alte</a:t>
            </a:r>
            <a:r>
              <a:rPr lang="en-US" dirty="0">
                <a:latin typeface="Rockwell" panose="02060603020205020403" pitchFamily="18" charset="0"/>
              </a:rPr>
              <a:t> op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 err="1">
                <a:latin typeface="Rockwell" panose="02060603020205020403" pitchFamily="18" charset="0"/>
              </a:rPr>
              <a:t>iun</a:t>
            </a:r>
            <a:r>
              <a:rPr lang="ro-RO" dirty="0">
                <a:latin typeface="Rockwell" panose="02060603020205020403" pitchFamily="18" charset="0"/>
              </a:rPr>
              <a:t>i, precum</a:t>
            </a:r>
            <a:r>
              <a:rPr lang="en-US" dirty="0">
                <a:latin typeface="Rockwell" panose="02060603020205020403" pitchFamily="18" charset="0"/>
              </a:rPr>
              <a:t> No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Only guests</a:t>
            </a:r>
            <a:r>
              <a:rPr lang="ro-RO" dirty="0">
                <a:latin typeface="Rockwell" panose="02060603020205020403" pitchFamily="18" charset="0"/>
              </a:rPr>
              <a:t>,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da Save.</a:t>
            </a:r>
          </a:p>
        </p:txBody>
      </p:sp>
    </p:spTree>
    <p:extLst>
      <p:ext uri="{BB962C8B-B14F-4D97-AF65-F5344CB8AC3E}">
        <p14:creationId xmlns:p14="http://schemas.microsoft.com/office/powerpoint/2010/main" val="99197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4276-D5BE-4151-9FC9-7ADAF823F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7" y="533400"/>
            <a:ext cx="10018713" cy="541019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Rockwell" panose="02060603020205020403" pitchFamily="18" charset="0"/>
              </a:rPr>
              <a:t>	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</a:t>
            </a:r>
            <a:r>
              <a:rPr lang="en-US" dirty="0" err="1">
                <a:latin typeface="Rockwell" panose="02060603020205020403" pitchFamily="18" charset="0"/>
              </a:rPr>
              <a:t>continuare</a:t>
            </a:r>
            <a:r>
              <a:rPr lang="ro-RO" dirty="0">
                <a:latin typeface="Rockwell" panose="02060603020205020403" pitchFamily="18" charset="0"/>
              </a:rPr>
              <a:t>,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seta</a:t>
            </a:r>
            <a:r>
              <a:rPr lang="en-US" dirty="0">
                <a:latin typeface="Rockwell" panose="02060603020205020403" pitchFamily="18" charset="0"/>
              </a:rPr>
              <a:t> o </a:t>
            </a:r>
            <a:r>
              <a:rPr lang="en-US" dirty="0" err="1">
                <a:latin typeface="Rockwell" panose="02060603020205020403" pitchFamily="18" charset="0"/>
              </a:rPr>
              <a:t>adres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IP static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din Network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NAS</a:t>
            </a:r>
            <a:r>
              <a:rPr lang="ro-RO" dirty="0">
                <a:latin typeface="Rockwell" panose="02060603020205020403" pitchFamily="18" charset="0"/>
              </a:rPr>
              <a:t>,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</a:t>
            </a:r>
            <a:r>
              <a:rPr lang="en-US" dirty="0" err="1">
                <a:latin typeface="Rockwell" panose="02060603020205020403" pitchFamily="18" charset="0"/>
              </a:rPr>
              <a:t>cazul</a:t>
            </a:r>
            <a:r>
              <a:rPr lang="en-US" dirty="0">
                <a:latin typeface="Rockwell" panose="02060603020205020403" pitchFamily="18" charset="0"/>
              </a:rPr>
              <a:t> in care </a:t>
            </a:r>
            <a:r>
              <a:rPr lang="en-US" dirty="0" err="1">
                <a:latin typeface="Rockwell" panose="02060603020205020403" pitchFamily="18" charset="0"/>
              </a:rPr>
              <a:t>aceasta</a:t>
            </a:r>
            <a:r>
              <a:rPr lang="en-US" dirty="0">
                <a:latin typeface="Rockwell" panose="02060603020205020403" pitchFamily="18" charset="0"/>
              </a:rPr>
              <a:t> nu </a:t>
            </a:r>
            <a:r>
              <a:rPr lang="en-US" dirty="0" err="1">
                <a:latin typeface="Rockwell" panose="02060603020205020403" pitchFamily="18" charset="0"/>
              </a:rPr>
              <a:t>este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alocată</a:t>
            </a:r>
            <a:r>
              <a:rPr lang="en-US" dirty="0">
                <a:latin typeface="Rockwell" panose="02060603020205020403" pitchFamily="18" charset="0"/>
              </a:rPr>
              <a:t> din router,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a fi </a:t>
            </a:r>
            <a:r>
              <a:rPr lang="en-US" dirty="0" err="1">
                <a:latin typeface="Rockwell" panose="02060603020205020403" pitchFamily="18" charset="0"/>
              </a:rPr>
              <a:t>siguri</a:t>
            </a:r>
            <a:r>
              <a:rPr lang="en-US" dirty="0">
                <a:latin typeface="Rockwell" panose="02060603020205020403" pitchFamily="18" charset="0"/>
              </a:rPr>
              <a:t> c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avea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acces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mereu</a:t>
            </a:r>
            <a:r>
              <a:rPr lang="en-US" dirty="0">
                <a:latin typeface="Rockwell" panose="02060603020205020403" pitchFamily="18" charset="0"/>
              </a:rPr>
              <a:t> la </a:t>
            </a:r>
            <a:r>
              <a:rPr lang="en-US" dirty="0" err="1">
                <a:latin typeface="Rockwell" panose="02060603020205020403" pitchFamily="18" charset="0"/>
              </a:rPr>
              <a:t>acesta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a nu fi </a:t>
            </a:r>
            <a:r>
              <a:rPr lang="en-US" dirty="0" err="1">
                <a:latin typeface="Rockwell" panose="02060603020205020403" pitchFamily="18" charset="0"/>
              </a:rPr>
              <a:t>nevoie</a:t>
            </a:r>
            <a:r>
              <a:rPr lang="en-US" dirty="0">
                <a:latin typeface="Rockwell" panose="02060603020205020403" pitchFamily="18" charset="0"/>
              </a:rPr>
              <a:t> s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modific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m </a:t>
            </a:r>
            <a:r>
              <a:rPr lang="en-US" dirty="0" err="1">
                <a:latin typeface="Rockwell" panose="02060603020205020403" pitchFamily="18" charset="0"/>
              </a:rPr>
              <a:t>adresa</a:t>
            </a:r>
            <a:r>
              <a:rPr lang="en-US" dirty="0">
                <a:latin typeface="Rockwell" panose="02060603020205020403" pitchFamily="18" charset="0"/>
              </a:rPr>
              <a:t> IP </a:t>
            </a:r>
            <a:r>
              <a:rPr lang="ro-RO" dirty="0">
                <a:latin typeface="Rockwell" panose="02060603020205020403" pitchFamily="18" charset="0"/>
              </a:rPr>
              <a:t>în configurație, </a:t>
            </a:r>
            <a:r>
              <a:rPr lang="en-US" dirty="0">
                <a:latin typeface="Rockwell" panose="02060603020205020403" pitchFamily="18" charset="0"/>
              </a:rPr>
              <a:t>de </a:t>
            </a:r>
            <a:r>
              <a:rPr lang="en-US" dirty="0" err="1">
                <a:latin typeface="Rockwell" panose="02060603020205020403" pitchFamily="18" charset="0"/>
              </a:rPr>
              <a:t>fiecare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c</a:t>
            </a:r>
            <a:r>
              <a:rPr lang="ro-RO" dirty="0">
                <a:latin typeface="Rockwell" panose="02060603020205020403" pitchFamily="18" charset="0"/>
              </a:rPr>
              <a:t>â</a:t>
            </a:r>
            <a:r>
              <a:rPr lang="en-US" dirty="0" err="1">
                <a:latin typeface="Rockwell" panose="02060603020205020403" pitchFamily="18" charset="0"/>
              </a:rPr>
              <a:t>nd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este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schimbat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prin</a:t>
            </a:r>
            <a:r>
              <a:rPr lang="en-US" dirty="0">
                <a:latin typeface="Rockwell" panose="02060603020205020403" pitchFamily="18" charset="0"/>
              </a:rPr>
              <a:t> DHCP. </a:t>
            </a:r>
          </a:p>
          <a:p>
            <a:pPr marL="0" indent="0" algn="just">
              <a:buNone/>
            </a:pPr>
            <a:r>
              <a:rPr lang="en-US" dirty="0">
                <a:latin typeface="Rockwell" panose="02060603020205020403" pitchFamily="18" charset="0"/>
              </a:rPr>
              <a:t>	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alege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tabul</a:t>
            </a:r>
            <a:r>
              <a:rPr lang="en-US" dirty="0">
                <a:latin typeface="Rockwell" panose="02060603020205020403" pitchFamily="18" charset="0"/>
              </a:rPr>
              <a:t> Interfaces,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</a:t>
            </a:r>
            <a:r>
              <a:rPr lang="en-US" dirty="0" err="1">
                <a:latin typeface="Rockwell" panose="02060603020205020403" pitchFamily="18" charset="0"/>
              </a:rPr>
              <a:t>cazul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</a:t>
            </a:r>
            <a:r>
              <a:rPr lang="ro-RO" dirty="0">
                <a:latin typeface="Rockwell" panose="02060603020205020403" pitchFamily="18" charset="0"/>
              </a:rPr>
              <a:t> </a:t>
            </a:r>
            <a:r>
              <a:rPr lang="en-US" dirty="0">
                <a:latin typeface="Rockwell" panose="02060603020205020403" pitchFamily="18" charset="0"/>
              </a:rPr>
              <a:t>care device-ul </a:t>
            </a:r>
            <a:r>
              <a:rPr lang="en-US" dirty="0" err="1">
                <a:latin typeface="Rockwell" panose="02060603020205020403" pitchFamily="18" charset="0"/>
              </a:rPr>
              <a:t>nostru</a:t>
            </a:r>
            <a:r>
              <a:rPr lang="en-US" dirty="0">
                <a:latin typeface="Rockwell" panose="02060603020205020403" pitchFamily="18" charset="0"/>
              </a:rPr>
              <a:t> nu </a:t>
            </a:r>
            <a:r>
              <a:rPr lang="en-US" dirty="0" err="1">
                <a:latin typeface="Rockwell" panose="02060603020205020403" pitchFamily="18" charset="0"/>
              </a:rPr>
              <a:t>apare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ap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 err="1">
                <a:latin typeface="Rockwell" panose="02060603020205020403" pitchFamily="18" charset="0"/>
              </a:rPr>
              <a:t>sa</a:t>
            </a:r>
            <a:r>
              <a:rPr lang="en-US" dirty="0">
                <a:latin typeface="Rockwell" panose="02060603020205020403" pitchFamily="18" charset="0"/>
              </a:rPr>
              <a:t> Add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selecta setup</a:t>
            </a:r>
            <a:r>
              <a:rPr lang="ro-RO" dirty="0">
                <a:latin typeface="Rockwell" panose="02060603020205020403" pitchFamily="18" charset="0"/>
              </a:rPr>
              <a:t>-</a:t>
            </a:r>
            <a:r>
              <a:rPr lang="en-US" dirty="0">
                <a:latin typeface="Rockwell" panose="02060603020205020403" pitchFamily="18" charset="0"/>
              </a:rPr>
              <a:t>ul specific re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 err="1">
                <a:latin typeface="Rockwell" panose="02060603020205020403" pitchFamily="18" charset="0"/>
              </a:rPr>
              <a:t>elei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noastre</a:t>
            </a:r>
            <a:r>
              <a:rPr lang="en-US" dirty="0">
                <a:latin typeface="Rockwell" panose="02060603020205020403" pitchFamily="18" charset="0"/>
              </a:rPr>
              <a:t>.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</a:t>
            </a:r>
            <a:r>
              <a:rPr lang="en-US" dirty="0" err="1">
                <a:latin typeface="Rockwell" panose="02060603020205020403" pitchFamily="18" charset="0"/>
              </a:rPr>
              <a:t>cazul</a:t>
            </a:r>
            <a:r>
              <a:rPr lang="en-US" dirty="0">
                <a:latin typeface="Rockwell" panose="02060603020205020403" pitchFamily="18" charset="0"/>
              </a:rPr>
              <a:t> meu, </a:t>
            </a:r>
            <a:r>
              <a:rPr lang="en-US" dirty="0" err="1">
                <a:latin typeface="Rockwell" panose="02060603020205020403" pitchFamily="18" charset="0"/>
              </a:rPr>
              <a:t>este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necesar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crearea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unui</a:t>
            </a:r>
            <a:r>
              <a:rPr lang="en-US" dirty="0">
                <a:latin typeface="Rockwell" panose="02060603020205020403" pitchFamily="18" charset="0"/>
              </a:rPr>
              <a:t> device </a:t>
            </a:r>
            <a:r>
              <a:rPr lang="en-US" dirty="0" err="1">
                <a:latin typeface="Rockwell" panose="02060603020205020403" pitchFamily="18" charset="0"/>
              </a:rPr>
              <a:t>aleg</a:t>
            </a:r>
            <a:r>
              <a:rPr lang="ro-RO" dirty="0">
                <a:latin typeface="Rockwell" panose="02060603020205020403" pitchFamily="18" charset="0"/>
              </a:rPr>
              <a:t>â</a:t>
            </a:r>
            <a:r>
              <a:rPr lang="en-US" dirty="0" err="1">
                <a:latin typeface="Rockwell" panose="02060603020205020403" pitchFamily="18" charset="0"/>
              </a:rPr>
              <a:t>nd</a:t>
            </a:r>
            <a:r>
              <a:rPr lang="en-US" dirty="0">
                <a:latin typeface="Rockwell" panose="02060603020205020403" pitchFamily="18" charset="0"/>
              </a:rPr>
              <a:t> Ethernet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astfel</a:t>
            </a:r>
            <a:r>
              <a:rPr lang="ro-RO" dirty="0">
                <a:latin typeface="Rockwell" panose="02060603020205020403" pitchFamily="18" charset="0"/>
              </a:rPr>
              <a:t>,</a:t>
            </a:r>
            <a:r>
              <a:rPr lang="en-US" dirty="0">
                <a:latin typeface="Rockwell" panose="02060603020205020403" pitchFamily="18" charset="0"/>
              </a:rPr>
              <a:t> se </a:t>
            </a:r>
            <a:r>
              <a:rPr lang="en-US" dirty="0" err="1">
                <a:latin typeface="Rockwell" panose="02060603020205020403" pitchFamily="18" charset="0"/>
              </a:rPr>
              <a:t>va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deschide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tabul</a:t>
            </a:r>
            <a:r>
              <a:rPr lang="en-US" dirty="0">
                <a:latin typeface="Rockwell" panose="02060603020205020403" pitchFamily="18" charset="0"/>
              </a:rPr>
              <a:t> Add ethernet connection </a:t>
            </a:r>
            <a:r>
              <a:rPr lang="en-US" dirty="0" err="1">
                <a:latin typeface="Rockwell" panose="02060603020205020403" pitchFamily="18" charset="0"/>
              </a:rPr>
              <a:t>unde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alege</a:t>
            </a:r>
            <a:r>
              <a:rPr lang="en-US" dirty="0">
                <a:latin typeface="Rockwell" panose="02060603020205020403" pitchFamily="18" charset="0"/>
              </a:rPr>
              <a:t> la Device eth0. </a:t>
            </a:r>
            <a:r>
              <a:rPr lang="en-US" dirty="0" err="1">
                <a:latin typeface="Rockwell" panose="02060603020205020403" pitchFamily="18" charset="0"/>
              </a:rPr>
              <a:t>Apoi</a:t>
            </a:r>
            <a:r>
              <a:rPr lang="en-US" dirty="0">
                <a:latin typeface="Rockwell" panose="02060603020205020403" pitchFamily="18" charset="0"/>
              </a:rPr>
              <a:t>, la IPv4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schimba</a:t>
            </a:r>
            <a:r>
              <a:rPr lang="en-US" dirty="0">
                <a:latin typeface="Rockwell" panose="02060603020205020403" pitchFamily="18" charset="0"/>
              </a:rPr>
              <a:t> Method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Static,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trece</a:t>
            </a:r>
            <a:r>
              <a:rPr lang="en-US" dirty="0">
                <a:latin typeface="Rockwell" panose="02060603020205020403" pitchFamily="18" charset="0"/>
              </a:rPr>
              <a:t> la Address o </a:t>
            </a:r>
            <a:r>
              <a:rPr lang="en-US" dirty="0" err="1">
                <a:latin typeface="Rockwell" panose="02060603020205020403" pitchFamily="18" charset="0"/>
              </a:rPr>
              <a:t>adres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IP din range-ul </a:t>
            </a:r>
            <a:r>
              <a:rPr lang="en-US" dirty="0" err="1">
                <a:latin typeface="Rockwell" panose="02060603020205020403" pitchFamily="18" charset="0"/>
              </a:rPr>
              <a:t>adresei</a:t>
            </a:r>
            <a:r>
              <a:rPr lang="en-US" dirty="0">
                <a:latin typeface="Rockwell" panose="02060603020205020403" pitchFamily="18" charset="0"/>
              </a:rPr>
              <a:t> IP pe care am </a:t>
            </a:r>
            <a:r>
              <a:rPr lang="en-US" dirty="0" err="1">
                <a:latin typeface="Rockwell" panose="02060603020205020403" pitchFamily="18" charset="0"/>
              </a:rPr>
              <a:t>folosit</a:t>
            </a:r>
            <a:r>
              <a:rPr lang="en-US" dirty="0">
                <a:latin typeface="Rockwell" panose="02060603020205020403" pitchFamily="18" charset="0"/>
              </a:rPr>
              <a:t>-o anterior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browser, </a:t>
            </a:r>
            <a:r>
              <a:rPr lang="en-US" dirty="0" err="1">
                <a:latin typeface="Rockwell" panose="02060603020205020403" pitchFamily="18" charset="0"/>
              </a:rPr>
              <a:t>adic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adresa</a:t>
            </a:r>
            <a:r>
              <a:rPr lang="en-US" dirty="0">
                <a:latin typeface="Rockwell" panose="02060603020205020403" pitchFamily="18" charset="0"/>
              </a:rPr>
              <a:t> IP </a:t>
            </a:r>
            <a:r>
              <a:rPr lang="ro-RO" dirty="0">
                <a:latin typeface="Rockwell" panose="02060603020205020403" pitchFamily="18" charset="0"/>
              </a:rPr>
              <a:t>a </a:t>
            </a:r>
            <a:r>
              <a:rPr lang="en-US" dirty="0">
                <a:latin typeface="Rockwell" panose="02060603020205020403" pitchFamily="18" charset="0"/>
              </a:rPr>
              <a:t>RPi-</a:t>
            </a:r>
            <a:r>
              <a:rPr lang="en-US" dirty="0" err="1">
                <a:latin typeface="Rockwell" panose="02060603020205020403" pitchFamily="18" charset="0"/>
              </a:rPr>
              <a:t>ului</a:t>
            </a:r>
            <a:r>
              <a:rPr lang="en-US" dirty="0">
                <a:latin typeface="Rockwell" panose="02060603020205020403" pitchFamily="18" charset="0"/>
              </a:rPr>
              <a:t>, la Netmask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scrie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masca</a:t>
            </a:r>
            <a:r>
              <a:rPr lang="en-US" dirty="0">
                <a:latin typeface="Rockwell" panose="02060603020205020403" pitchFamily="18" charset="0"/>
              </a:rPr>
              <a:t> de re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 err="1">
                <a:latin typeface="Rockwell" panose="02060603020205020403" pitchFamily="18" charset="0"/>
              </a:rPr>
              <a:t>ea</a:t>
            </a:r>
            <a:r>
              <a:rPr lang="en-US" dirty="0">
                <a:latin typeface="Rockwell" panose="02060603020205020403" pitchFamily="18" charset="0"/>
              </a:rPr>
              <a:t> a </a:t>
            </a:r>
            <a:r>
              <a:rPr lang="en-US" dirty="0" err="1">
                <a:latin typeface="Rockwell" panose="02060603020205020403" pitchFamily="18" charset="0"/>
              </a:rPr>
              <a:t>adresei</a:t>
            </a:r>
            <a:r>
              <a:rPr lang="en-US" dirty="0">
                <a:latin typeface="Rockwell" panose="02060603020205020403" pitchFamily="18" charset="0"/>
              </a:rPr>
              <a:t> IP </a:t>
            </a:r>
            <a:r>
              <a:rPr lang="en-US" dirty="0" err="1">
                <a:latin typeface="Rockwell" panose="02060603020205020403" pitchFamily="18" charset="0"/>
              </a:rPr>
              <a:t>trecute</a:t>
            </a:r>
            <a:r>
              <a:rPr lang="en-US" dirty="0">
                <a:latin typeface="Rockwell" panose="02060603020205020403" pitchFamily="18" charset="0"/>
              </a:rPr>
              <a:t> anterior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la Gateway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trece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adresa</a:t>
            </a:r>
            <a:r>
              <a:rPr lang="en-US" dirty="0">
                <a:latin typeface="Rockwell" panose="02060603020205020403" pitchFamily="18" charset="0"/>
              </a:rPr>
              <a:t> IP a router-</a:t>
            </a:r>
            <a:r>
              <a:rPr lang="en-US" dirty="0" err="1">
                <a:latin typeface="Rockwell" panose="02060603020205020403" pitchFamily="18" charset="0"/>
              </a:rPr>
              <a:t>ului</a:t>
            </a:r>
            <a:r>
              <a:rPr lang="en-US" dirty="0">
                <a:latin typeface="Rockwell" panose="02060603020205020403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latin typeface="Rockwell" panose="02060603020205020403" pitchFamily="18" charset="0"/>
              </a:rPr>
              <a:t>	</a:t>
            </a:r>
            <a:r>
              <a:rPr lang="en-US" dirty="0" err="1">
                <a:latin typeface="Rockwell" panose="02060603020205020403" pitchFamily="18" charset="0"/>
              </a:rPr>
              <a:t>Astfel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da Save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avea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adresa</a:t>
            </a:r>
            <a:r>
              <a:rPr lang="en-US" dirty="0">
                <a:latin typeface="Rockwell" panose="02060603020205020403" pitchFamily="18" charset="0"/>
              </a:rPr>
              <a:t> IP static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dorit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alocat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. </a:t>
            </a:r>
            <a:r>
              <a:rPr lang="en-US" dirty="0" err="1">
                <a:latin typeface="Rockwell" panose="02060603020205020403" pitchFamily="18" charset="0"/>
              </a:rPr>
              <a:t>Apoi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alege</a:t>
            </a:r>
            <a:r>
              <a:rPr lang="en-US" dirty="0">
                <a:latin typeface="Rockwell" panose="02060603020205020403" pitchFamily="18" charset="0"/>
              </a:rPr>
              <a:t> Apply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mesajul</a:t>
            </a:r>
            <a:r>
              <a:rPr lang="en-US" dirty="0">
                <a:latin typeface="Rockwell" panose="02060603020205020403" pitchFamily="18" charset="0"/>
              </a:rPr>
              <a:t> pe fundal </a:t>
            </a:r>
            <a:r>
              <a:rPr lang="en-US" dirty="0" err="1">
                <a:latin typeface="Rockwell" panose="02060603020205020403" pitchFamily="18" charset="0"/>
              </a:rPr>
              <a:t>galben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legat</a:t>
            </a:r>
            <a:r>
              <a:rPr lang="en-US" dirty="0">
                <a:latin typeface="Rockwell" panose="02060603020205020403" pitchFamily="18" charset="0"/>
              </a:rPr>
              <a:t> de </a:t>
            </a:r>
            <a:r>
              <a:rPr lang="en-US" dirty="0" err="1">
                <a:latin typeface="Rockwell" panose="02060603020205020403" pitchFamily="18" charset="0"/>
              </a:rPr>
              <a:t>schimb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rile de </a:t>
            </a:r>
            <a:r>
              <a:rPr lang="en-US" dirty="0" err="1">
                <a:latin typeface="Rockwell" panose="02060603020205020403" pitchFamily="18" charset="0"/>
              </a:rPr>
              <a:t>configura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 err="1">
                <a:latin typeface="Rockwell" panose="02060603020205020403" pitchFamily="18" charset="0"/>
              </a:rPr>
              <a:t>ie</a:t>
            </a:r>
            <a:r>
              <a:rPr lang="en-US" dirty="0">
                <a:latin typeface="Rockwell" panose="02060603020205020403" pitchFamily="18" charset="0"/>
              </a:rPr>
              <a:t>.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</a:t>
            </a:r>
            <a:r>
              <a:rPr lang="en-US" dirty="0" err="1">
                <a:latin typeface="Rockwell" panose="02060603020205020403" pitchFamily="18" charset="0"/>
              </a:rPr>
              <a:t>cazul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care</a:t>
            </a:r>
            <a:r>
              <a:rPr lang="ro-RO" dirty="0">
                <a:latin typeface="Rockwell" panose="02060603020205020403" pitchFamily="18" charset="0"/>
              </a:rPr>
              <a:t>,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adresa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difer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de </a:t>
            </a:r>
            <a:r>
              <a:rPr lang="en-US" dirty="0" err="1">
                <a:latin typeface="Rockwell" panose="02060603020205020403" pitchFamily="18" charset="0"/>
              </a:rPr>
              <a:t>cea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folosit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ini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 err="1">
                <a:latin typeface="Rockwell" panose="02060603020205020403" pitchFamily="18" charset="0"/>
              </a:rPr>
              <a:t>ial</a:t>
            </a:r>
            <a:r>
              <a:rPr lang="en-US" dirty="0">
                <a:latin typeface="Rockwell" panose="02060603020205020403" pitchFamily="18" charset="0"/>
              </a:rPr>
              <a:t>, dup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ce</a:t>
            </a:r>
            <a:r>
              <a:rPr lang="en-US" dirty="0">
                <a:latin typeface="Rockwell" panose="02060603020205020403" pitchFamily="18" charset="0"/>
              </a:rPr>
              <a:t> se </a:t>
            </a:r>
            <a:r>
              <a:rPr lang="en-US" dirty="0" err="1">
                <a:latin typeface="Rockwell" panose="02060603020205020403" pitchFamily="18" charset="0"/>
              </a:rPr>
              <a:t>vor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aplica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schimb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rile,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browser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introduce </a:t>
            </a:r>
            <a:r>
              <a:rPr lang="en-US" dirty="0" err="1">
                <a:latin typeface="Rockwell" panose="02060603020205020403" pitchFamily="18" charset="0"/>
              </a:rPr>
              <a:t>noua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adres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ne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putea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conecta</a:t>
            </a:r>
            <a:r>
              <a:rPr lang="en-US" dirty="0">
                <a:latin typeface="Rockwell" panose="02060603020205020403" pitchFamily="18" charset="0"/>
              </a:rPr>
              <a:t> cu </a:t>
            </a:r>
            <a:r>
              <a:rPr lang="en-US" dirty="0" err="1">
                <a:latin typeface="Rockwell" panose="02060603020205020403" pitchFamily="18" charset="0"/>
              </a:rPr>
              <a:t>creden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 err="1">
                <a:latin typeface="Rockwell" panose="02060603020205020403" pitchFamily="18" charset="0"/>
              </a:rPr>
              <a:t>ialele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noastre</a:t>
            </a:r>
            <a:r>
              <a:rPr lang="en-US" dirty="0">
                <a:latin typeface="Rockwell" panose="020606030202050204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7915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59F84-66AA-4E70-9D4C-14AAF1BD8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533400"/>
            <a:ext cx="10018713" cy="54864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Rockwell" panose="02060603020205020403" pitchFamily="18" charset="0"/>
              </a:rPr>
              <a:t>	 Mai </a:t>
            </a:r>
            <a:r>
              <a:rPr lang="en-US" dirty="0" err="1">
                <a:latin typeface="Rockwell" panose="02060603020205020403" pitchFamily="18" charset="0"/>
              </a:rPr>
              <a:t>departe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ar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ta cum se </a:t>
            </a:r>
            <a:r>
              <a:rPr lang="en-US" dirty="0" err="1">
                <a:latin typeface="Rockwell" panose="02060603020205020403" pitchFamily="18" charset="0"/>
              </a:rPr>
              <a:t>poate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crea</a:t>
            </a:r>
            <a:r>
              <a:rPr lang="en-US" dirty="0">
                <a:latin typeface="Rockwell" panose="02060603020205020403" pitchFamily="18" charset="0"/>
              </a:rPr>
              <a:t> un user/</a:t>
            </a:r>
            <a:r>
              <a:rPr lang="en-US" dirty="0" err="1">
                <a:latin typeface="Rockwell" panose="02060603020205020403" pitchFamily="18" charset="0"/>
              </a:rPr>
              <a:t>grup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nou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cum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acorda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privilegii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acestuia</a:t>
            </a:r>
            <a:r>
              <a:rPr lang="en-US" dirty="0">
                <a:latin typeface="Rockwell" panose="02060603020205020403" pitchFamily="18" charset="0"/>
              </a:rPr>
              <a:t>. Am ales s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creez</a:t>
            </a:r>
            <a:r>
              <a:rPr lang="en-US" dirty="0">
                <a:latin typeface="Rockwell" panose="02060603020205020403" pitchFamily="18" charset="0"/>
              </a:rPr>
              <a:t> un user </a:t>
            </a:r>
            <a:r>
              <a:rPr lang="en-US" dirty="0" err="1">
                <a:latin typeface="Rockwell" panose="02060603020205020403" pitchFamily="18" charset="0"/>
              </a:rPr>
              <a:t>nou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astfel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merge la Shared Folders,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alege</a:t>
            </a:r>
            <a:r>
              <a:rPr lang="en-US" dirty="0">
                <a:latin typeface="Rockwell" panose="02060603020205020403" pitchFamily="18" charset="0"/>
              </a:rPr>
              <a:t> drive-ul </a:t>
            </a:r>
            <a:r>
              <a:rPr lang="en-US" dirty="0" err="1">
                <a:latin typeface="Rockwell" panose="02060603020205020403" pitchFamily="18" charset="0"/>
              </a:rPr>
              <a:t>dorit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apoi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ap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 err="1">
                <a:latin typeface="Rockwell" panose="02060603020205020403" pitchFamily="18" charset="0"/>
              </a:rPr>
              <a:t>sa</a:t>
            </a:r>
            <a:r>
              <a:rPr lang="en-US" dirty="0">
                <a:latin typeface="Rockwell" panose="02060603020205020403" pitchFamily="18" charset="0"/>
              </a:rPr>
              <a:t> Access Rights Management </a:t>
            </a:r>
            <a:r>
              <a:rPr lang="en-US" dirty="0" err="1">
                <a:latin typeface="Rockwell" panose="02060603020205020403" pitchFamily="18" charset="0"/>
              </a:rPr>
              <a:t>unde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alege</a:t>
            </a:r>
            <a:r>
              <a:rPr lang="en-US" dirty="0">
                <a:latin typeface="Rockwell" panose="02060603020205020403" pitchFamily="18" charset="0"/>
              </a:rPr>
              <a:t> User. </a:t>
            </a:r>
          </a:p>
          <a:p>
            <a:pPr marL="0" indent="0" algn="just">
              <a:buNone/>
            </a:pPr>
            <a:r>
              <a:rPr lang="en-US" dirty="0">
                <a:latin typeface="Rockwell" panose="02060603020205020403" pitchFamily="18" charset="0"/>
              </a:rPr>
              <a:t>	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</a:t>
            </a:r>
            <a:r>
              <a:rPr lang="en-US" dirty="0" err="1">
                <a:latin typeface="Rockwell" panose="02060603020205020403" pitchFamily="18" charset="0"/>
              </a:rPr>
              <a:t>continuare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vor</a:t>
            </a:r>
            <a:r>
              <a:rPr lang="en-US" dirty="0">
                <a:latin typeface="Rockwell" panose="02060603020205020403" pitchFamily="18" charset="0"/>
              </a:rPr>
              <a:t> fi </a:t>
            </a:r>
            <a:r>
              <a:rPr lang="en-US" dirty="0" err="1">
                <a:latin typeface="Rockwell" panose="02060603020205020403" pitchFamily="18" charset="0"/>
              </a:rPr>
              <a:t>afi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>
                <a:latin typeface="Rockwell" panose="02060603020205020403" pitchFamily="18" charset="0"/>
              </a:rPr>
              <a:t>a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utilizatorii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existen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a </a:t>
            </a:r>
            <a:r>
              <a:rPr lang="en-US" dirty="0" err="1">
                <a:latin typeface="Rockwell" panose="02060603020205020403" pitchFamily="18" charset="0"/>
              </a:rPr>
              <a:t>crea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unul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nou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a</a:t>
            </a:r>
            <a:r>
              <a:rPr lang="ro-RO" dirty="0">
                <a:latin typeface="Rockwell" panose="02060603020205020403" pitchFamily="18" charset="0"/>
              </a:rPr>
              <a:t>pă</a:t>
            </a:r>
            <a:r>
              <a:rPr lang="en-US" dirty="0" err="1">
                <a:latin typeface="Rockwell" panose="02060603020205020403" pitchFamily="18" charset="0"/>
              </a:rPr>
              <a:t>sa</a:t>
            </a:r>
            <a:r>
              <a:rPr lang="en-US" dirty="0">
                <a:latin typeface="Rockwell" panose="02060603020205020403" pitchFamily="18" charset="0"/>
              </a:rPr>
              <a:t> Add,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da un </a:t>
            </a:r>
            <a:r>
              <a:rPr lang="en-US" dirty="0" err="1">
                <a:latin typeface="Rockwell" panose="02060603020205020403" pitchFamily="18" charset="0"/>
              </a:rPr>
              <a:t>nume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o </a:t>
            </a:r>
            <a:r>
              <a:rPr lang="en-US" dirty="0" err="1">
                <a:latin typeface="Rockwell" panose="02060603020205020403" pitchFamily="18" charset="0"/>
              </a:rPr>
              <a:t>parol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ap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 err="1">
                <a:latin typeface="Rockwell" panose="02060603020205020403" pitchFamily="18" charset="0"/>
              </a:rPr>
              <a:t>sa</a:t>
            </a:r>
            <a:r>
              <a:rPr lang="en-US" dirty="0">
                <a:latin typeface="Rockwell" panose="02060603020205020403" pitchFamily="18" charset="0"/>
              </a:rPr>
              <a:t> Save, </a:t>
            </a:r>
            <a:r>
              <a:rPr lang="en-US" dirty="0" err="1">
                <a:latin typeface="Rockwell" panose="02060603020205020403" pitchFamily="18" charset="0"/>
              </a:rPr>
              <a:t>apoi</a:t>
            </a:r>
            <a:r>
              <a:rPr lang="en-US" dirty="0">
                <a:latin typeface="Rockwell" panose="02060603020205020403" pitchFamily="18" charset="0"/>
              </a:rPr>
              <a:t> Apply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mesajul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legat</a:t>
            </a:r>
            <a:r>
              <a:rPr lang="en-US" dirty="0">
                <a:latin typeface="Rockwell" panose="02060603020205020403" pitchFamily="18" charset="0"/>
              </a:rPr>
              <a:t> de </a:t>
            </a:r>
            <a:r>
              <a:rPr lang="en-US" dirty="0" err="1">
                <a:latin typeface="Rockwell" panose="02060603020205020403" pitchFamily="18" charset="0"/>
              </a:rPr>
              <a:t>schimb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rile </a:t>
            </a:r>
            <a:r>
              <a:rPr lang="en-US" dirty="0" err="1">
                <a:latin typeface="Rockwell" panose="02060603020205020403" pitchFamily="18" charset="0"/>
              </a:rPr>
              <a:t>configura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 err="1">
                <a:latin typeface="Rockwell" panose="02060603020205020403" pitchFamily="18" charset="0"/>
              </a:rPr>
              <a:t>iei</a:t>
            </a:r>
            <a:r>
              <a:rPr lang="en-US" dirty="0">
                <a:latin typeface="Rockwell" panose="02060603020205020403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dirty="0">
                <a:latin typeface="Rockwell" panose="02060603020205020403" pitchFamily="18" charset="0"/>
              </a:rPr>
              <a:t>	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a </a:t>
            </a:r>
            <a:r>
              <a:rPr lang="en-US" dirty="0" err="1">
                <a:latin typeface="Rockwell" panose="02060603020205020403" pitchFamily="18" charset="0"/>
              </a:rPr>
              <a:t>acorda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privilegii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unui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utilizator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selecta </a:t>
            </a:r>
            <a:r>
              <a:rPr lang="en-US" dirty="0" err="1">
                <a:latin typeface="Rockwell" panose="02060603020205020403" pitchFamily="18" charset="0"/>
              </a:rPr>
              <a:t>utilizatorul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respectiv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ap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 err="1">
                <a:latin typeface="Rockwell" panose="02060603020205020403" pitchFamily="18" charset="0"/>
              </a:rPr>
              <a:t>sa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butonul</a:t>
            </a:r>
            <a:r>
              <a:rPr lang="en-US" dirty="0">
                <a:latin typeface="Rockwell" panose="02060603020205020403" pitchFamily="18" charset="0"/>
              </a:rPr>
              <a:t> Privileges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</a:t>
            </a:r>
            <a:r>
              <a:rPr lang="en-US" dirty="0" err="1">
                <a:latin typeface="Rockwell" panose="02060603020205020403" pitchFamily="18" charset="0"/>
              </a:rPr>
              <a:t>tabul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va</a:t>
            </a:r>
            <a:r>
              <a:rPr lang="en-US" dirty="0">
                <a:latin typeface="Rockwell" panose="02060603020205020403" pitchFamily="18" charset="0"/>
              </a:rPr>
              <a:t> ap</a:t>
            </a:r>
            <a:r>
              <a:rPr lang="ro-RO" dirty="0">
                <a:latin typeface="Rockwell" panose="02060603020205020403" pitchFamily="18" charset="0"/>
              </a:rPr>
              <a:t>ăr</a:t>
            </a:r>
            <a:r>
              <a:rPr lang="en-US" dirty="0" err="1">
                <a:latin typeface="Rockwell" panose="02060603020205020403" pitchFamily="18" charset="0"/>
              </a:rPr>
              <a:t>ea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alege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privilegiile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dorite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da Save, </a:t>
            </a:r>
            <a:r>
              <a:rPr lang="en-US" dirty="0" err="1">
                <a:latin typeface="Rockwell" panose="02060603020205020403" pitchFamily="18" charset="0"/>
              </a:rPr>
              <a:t>apoi</a:t>
            </a:r>
            <a:r>
              <a:rPr lang="en-US" dirty="0">
                <a:latin typeface="Rockwell" panose="02060603020205020403" pitchFamily="18" charset="0"/>
              </a:rPr>
              <a:t> Apply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mesajul</a:t>
            </a:r>
            <a:r>
              <a:rPr lang="en-US" dirty="0">
                <a:latin typeface="Rockwell" panose="02060603020205020403" pitchFamily="18" charset="0"/>
              </a:rPr>
              <a:t> cu </a:t>
            </a:r>
            <a:r>
              <a:rPr lang="en-US" dirty="0" err="1">
                <a:latin typeface="Rockwell" panose="02060603020205020403" pitchFamily="18" charset="0"/>
              </a:rPr>
              <a:t>modificarea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configura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 err="1">
                <a:latin typeface="Rockwell" panose="02060603020205020403" pitchFamily="18" charset="0"/>
              </a:rPr>
              <a:t>iei</a:t>
            </a:r>
            <a:r>
              <a:rPr lang="en-US" dirty="0">
                <a:latin typeface="Rockwell" panose="02060603020205020403" pitchFamily="18" charset="0"/>
              </a:rPr>
              <a:t>. De </a:t>
            </a:r>
            <a:r>
              <a:rPr lang="en-US" dirty="0" err="1">
                <a:latin typeface="Rockwell" panose="02060603020205020403" pitchFamily="18" charset="0"/>
              </a:rPr>
              <a:t>asemenea</a:t>
            </a:r>
            <a:r>
              <a:rPr lang="en-US" dirty="0">
                <a:latin typeface="Rockwell" panose="02060603020205020403" pitchFamily="18" charset="0"/>
              </a:rPr>
              <a:t>, m</a:t>
            </a:r>
            <a:r>
              <a:rPr lang="ro-RO" dirty="0">
                <a:latin typeface="Rockwell" panose="02060603020205020403" pitchFamily="18" charset="0"/>
              </a:rPr>
              <a:t>ai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putem folosi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optiunile</a:t>
            </a:r>
            <a:r>
              <a:rPr lang="en-US" dirty="0">
                <a:latin typeface="Rockwell" panose="02060603020205020403" pitchFamily="18" charset="0"/>
              </a:rPr>
              <a:t> de Edit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Delete.</a:t>
            </a:r>
          </a:p>
        </p:txBody>
      </p:sp>
    </p:spTree>
    <p:extLst>
      <p:ext uri="{BB962C8B-B14F-4D97-AF65-F5344CB8AC3E}">
        <p14:creationId xmlns:p14="http://schemas.microsoft.com/office/powerpoint/2010/main" val="242886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05926-B46A-4BB0-8AEE-290F3BF8C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57200"/>
            <a:ext cx="10018713" cy="548639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Rockwell" panose="02060603020205020403" pitchFamily="18" charset="0"/>
              </a:rPr>
              <a:t>	Dup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ce</a:t>
            </a:r>
            <a:r>
              <a:rPr lang="en-US" dirty="0">
                <a:latin typeface="Rockwell" panose="02060603020205020403" pitchFamily="18" charset="0"/>
              </a:rPr>
              <a:t> am </a:t>
            </a:r>
            <a:r>
              <a:rPr lang="en-US" dirty="0" err="1">
                <a:latin typeface="Rockwell" panose="02060603020205020403" pitchFamily="18" charset="0"/>
              </a:rPr>
              <a:t>salvat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configura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 err="1">
                <a:latin typeface="Rockwell" panose="02060603020205020403" pitchFamily="18" charset="0"/>
              </a:rPr>
              <a:t>ia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merge pe </a:t>
            </a:r>
            <a:r>
              <a:rPr lang="en-US" dirty="0" err="1">
                <a:latin typeface="Rockwell" panose="02060603020205020403" pitchFamily="18" charset="0"/>
              </a:rPr>
              <a:t>sistemul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nostru</a:t>
            </a:r>
            <a:r>
              <a:rPr lang="en-US" dirty="0">
                <a:latin typeface="Rockwell" panose="02060603020205020403" pitchFamily="18" charset="0"/>
              </a:rPr>
              <a:t> de </a:t>
            </a:r>
            <a:r>
              <a:rPr lang="en-US" dirty="0" err="1">
                <a:latin typeface="Rockwell" panose="02060603020205020403" pitchFamily="18" charset="0"/>
              </a:rPr>
              <a:t>operare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deschide</a:t>
            </a:r>
            <a:r>
              <a:rPr lang="en-US" dirty="0">
                <a:latin typeface="Rockwell" panose="02060603020205020403" pitchFamily="18" charset="0"/>
              </a:rPr>
              <a:t> file manager-ul pe care-l </a:t>
            </a:r>
            <a:r>
              <a:rPr lang="en-US" dirty="0" err="1">
                <a:latin typeface="Rockwell" panose="02060603020205020403" pitchFamily="18" charset="0"/>
              </a:rPr>
              <a:t>folosim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</a:t>
            </a:r>
            <a:r>
              <a:rPr lang="en-US" dirty="0" err="1">
                <a:latin typeface="Rockwell" panose="02060603020205020403" pitchFamily="18" charset="0"/>
              </a:rPr>
              <a:t>cazul</a:t>
            </a:r>
            <a:r>
              <a:rPr lang="en-US" dirty="0">
                <a:latin typeface="Rockwell" panose="02060603020205020403" pitchFamily="18" charset="0"/>
              </a:rPr>
              <a:t> meu File Explorer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alege</a:t>
            </a:r>
            <a:r>
              <a:rPr lang="en-US" dirty="0">
                <a:latin typeface="Rockwell" panose="02060603020205020403" pitchFamily="18" charset="0"/>
              </a:rPr>
              <a:t> This PC, </a:t>
            </a:r>
            <a:r>
              <a:rPr lang="en-US" dirty="0" err="1">
                <a:latin typeface="Rockwell" panose="02060603020205020403" pitchFamily="18" charset="0"/>
              </a:rPr>
              <a:t>apoi</a:t>
            </a:r>
            <a:r>
              <a:rPr lang="en-US" dirty="0">
                <a:latin typeface="Rockwell" panose="02060603020205020403" pitchFamily="18" charset="0"/>
              </a:rPr>
              <a:t> Map Network drive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va</a:t>
            </a:r>
            <a:r>
              <a:rPr lang="en-US" dirty="0">
                <a:latin typeface="Rockwell" panose="02060603020205020403" pitchFamily="18" charset="0"/>
              </a:rPr>
              <a:t> ap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rea un tab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care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atribui</a:t>
            </a:r>
            <a:r>
              <a:rPr lang="en-US" dirty="0">
                <a:latin typeface="Rockwell" panose="02060603020205020403" pitchFamily="18" charset="0"/>
              </a:rPr>
              <a:t> drive-</a:t>
            </a:r>
            <a:r>
              <a:rPr lang="en-US" dirty="0" err="1">
                <a:latin typeface="Rockwell" panose="02060603020205020403" pitchFamily="18" charset="0"/>
              </a:rPr>
              <a:t>ului</a:t>
            </a:r>
            <a:r>
              <a:rPr lang="en-US" dirty="0">
                <a:latin typeface="Rockwell" panose="02060603020205020403" pitchFamily="18" charset="0"/>
              </a:rPr>
              <a:t> o liter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.</a:t>
            </a:r>
            <a:r>
              <a:rPr lang="ro-RO" dirty="0">
                <a:latin typeface="Rockwell" panose="02060603020205020403" pitchFamily="18" charset="0"/>
              </a:rPr>
              <a:t> De obicei, aceasta este atribuită automat.</a:t>
            </a:r>
            <a:r>
              <a:rPr lang="en-US" dirty="0">
                <a:latin typeface="Rockwell" panose="02060603020205020403" pitchFamily="18" charset="0"/>
              </a:rPr>
              <a:t> La sec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 err="1">
                <a:latin typeface="Rockwell" panose="02060603020205020403" pitchFamily="18" charset="0"/>
              </a:rPr>
              <a:t>iunea</a:t>
            </a:r>
            <a:r>
              <a:rPr lang="en-US" dirty="0">
                <a:latin typeface="Rockwell" panose="02060603020205020403" pitchFamily="18" charset="0"/>
              </a:rPr>
              <a:t> Folder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ap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 err="1">
                <a:latin typeface="Rockwell" panose="02060603020205020403" pitchFamily="18" charset="0"/>
              </a:rPr>
              <a:t>sa</a:t>
            </a:r>
            <a:r>
              <a:rPr lang="en-US" dirty="0">
                <a:latin typeface="Rockwell" panose="02060603020205020403" pitchFamily="18" charset="0"/>
              </a:rPr>
              <a:t> Browse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-l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l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 err="1">
                <a:latin typeface="Rockwell" panose="02060603020205020403" pitchFamily="18" charset="0"/>
              </a:rPr>
              <a:t>sa</a:t>
            </a:r>
            <a:r>
              <a:rPr lang="en-US" dirty="0">
                <a:latin typeface="Rockwell" panose="02060603020205020403" pitchFamily="18" charset="0"/>
              </a:rPr>
              <a:t> s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scaneze</a:t>
            </a:r>
            <a:r>
              <a:rPr lang="en-US" dirty="0">
                <a:latin typeface="Rockwell" panose="02060603020205020403" pitchFamily="18" charset="0"/>
              </a:rPr>
              <a:t> re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 err="1">
                <a:latin typeface="Rockwell" panose="02060603020205020403" pitchFamily="18" charset="0"/>
              </a:rPr>
              <a:t>eaua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a g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 err="1">
                <a:latin typeface="Rockwell" panose="02060603020205020403" pitchFamily="18" charset="0"/>
              </a:rPr>
              <a:t>si</a:t>
            </a:r>
            <a:r>
              <a:rPr lang="en-US" dirty="0">
                <a:latin typeface="Rockwell" panose="02060603020205020403" pitchFamily="18" charset="0"/>
              </a:rPr>
              <a:t> device-urile </a:t>
            </a:r>
            <a:r>
              <a:rPr lang="en-US" dirty="0" err="1">
                <a:latin typeface="Rockwell" panose="02060603020205020403" pitchFamily="18" charset="0"/>
              </a:rPr>
              <a:t>noastre</a:t>
            </a:r>
            <a:r>
              <a:rPr lang="ro-RO" dirty="0">
                <a:latin typeface="Rockwell" panose="02060603020205020403" pitchFamily="18" charset="0"/>
              </a:rPr>
              <a:t>,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necesare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a </a:t>
            </a:r>
            <a:r>
              <a:rPr lang="en-US" dirty="0" err="1">
                <a:latin typeface="Rockwell" panose="02060603020205020403" pitchFamily="18" charset="0"/>
              </a:rPr>
              <a:t>putea</a:t>
            </a:r>
            <a:r>
              <a:rPr lang="en-US" dirty="0">
                <a:latin typeface="Rockwell" panose="02060603020205020403" pitchFamily="18" charset="0"/>
              </a:rPr>
              <a:t> selecta o </a:t>
            </a:r>
            <a:r>
              <a:rPr lang="en-US" dirty="0" err="1">
                <a:latin typeface="Rockwell" panose="02060603020205020403" pitchFamily="18" charset="0"/>
              </a:rPr>
              <a:t>loca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 err="1">
                <a:latin typeface="Rockwell" panose="02060603020205020403" pitchFamily="18" charset="0"/>
              </a:rPr>
              <a:t>ie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sau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</a:t>
            </a:r>
            <a:r>
              <a:rPr lang="en-US" dirty="0" err="1">
                <a:latin typeface="Rockwell" panose="02060603020205020403" pitchFamily="18" charset="0"/>
              </a:rPr>
              <a:t>cazul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care</a:t>
            </a:r>
            <a:r>
              <a:rPr lang="ro-RO" dirty="0">
                <a:latin typeface="Rockwell" panose="02060603020205020403" pitchFamily="18" charset="0"/>
              </a:rPr>
              <a:t>,</a:t>
            </a:r>
            <a:r>
              <a:rPr lang="en-US" dirty="0">
                <a:latin typeface="Rockwell" panose="02060603020205020403" pitchFamily="18" charset="0"/>
              </a:rPr>
              <a:t> nu </a:t>
            </a:r>
            <a:r>
              <a:rPr lang="en-US" dirty="0" err="1">
                <a:latin typeface="Rockwell" panose="02060603020205020403" pitchFamily="18" charset="0"/>
              </a:rPr>
              <a:t>va</a:t>
            </a:r>
            <a:r>
              <a:rPr lang="en-US" dirty="0">
                <a:latin typeface="Rockwell" panose="02060603020205020403" pitchFamily="18" charset="0"/>
              </a:rPr>
              <a:t> ap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rea </a:t>
            </a:r>
            <a:r>
              <a:rPr lang="en-US" dirty="0" err="1">
                <a:latin typeface="Rockwell" panose="02060603020205020403" pitchFamily="18" charset="0"/>
              </a:rPr>
              <a:t>nimic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trece</a:t>
            </a:r>
            <a:r>
              <a:rPr lang="en-US" dirty="0">
                <a:latin typeface="Rockwell" panose="02060603020205020403" pitchFamily="18" charset="0"/>
              </a:rPr>
              <a:t> fie \\adresa_ip</a:t>
            </a:r>
            <a:r>
              <a:rPr lang="ro-RO" dirty="0">
                <a:latin typeface="Rockwell" panose="02060603020205020403" pitchFamily="18" charset="0"/>
              </a:rPr>
              <a:t>, adresa IP </a:t>
            </a:r>
            <a:r>
              <a:rPr lang="en-US" dirty="0" err="1">
                <a:latin typeface="Rockwell" panose="02060603020205020403" pitchFamily="18" charset="0"/>
              </a:rPr>
              <a:t>folosit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OpenMediaVault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browser, fie \\nume_NAS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da browse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alege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loca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 err="1">
                <a:latin typeface="Rockwell" panose="02060603020205020403" pitchFamily="18" charset="0"/>
              </a:rPr>
              <a:t>ia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dorit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ap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 err="1">
                <a:latin typeface="Rockwell" panose="02060603020205020403" pitchFamily="18" charset="0"/>
              </a:rPr>
              <a:t>sa</a:t>
            </a:r>
            <a:r>
              <a:rPr lang="en-US" dirty="0">
                <a:latin typeface="Rockwell" panose="02060603020205020403" pitchFamily="18" charset="0"/>
              </a:rPr>
              <a:t> Ok. Dup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aceea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l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 err="1">
                <a:latin typeface="Rockwell" panose="02060603020205020403" pitchFamily="18" charset="0"/>
              </a:rPr>
              <a:t>sa</a:t>
            </a:r>
            <a:r>
              <a:rPr lang="en-US" dirty="0">
                <a:latin typeface="Rockwell" panose="02060603020205020403" pitchFamily="18" charset="0"/>
              </a:rPr>
              <a:t> default Reconnect at sign-in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selecta Connect using different credentials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apoi</a:t>
            </a:r>
            <a:r>
              <a:rPr lang="en-US" dirty="0">
                <a:latin typeface="Rockwell" panose="02060603020205020403" pitchFamily="18" charset="0"/>
              </a:rPr>
              <a:t> Finish.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</a:t>
            </a:r>
            <a:r>
              <a:rPr lang="en-US" dirty="0" err="1">
                <a:latin typeface="Rockwell" panose="02060603020205020403" pitchFamily="18" charset="0"/>
              </a:rPr>
              <a:t>continuare</a:t>
            </a:r>
            <a:r>
              <a:rPr lang="en-US" dirty="0">
                <a:latin typeface="Rockwell" panose="02060603020205020403" pitchFamily="18" charset="0"/>
              </a:rPr>
              <a:t>, ne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conecta</a:t>
            </a:r>
            <a:r>
              <a:rPr lang="en-US" dirty="0">
                <a:latin typeface="Rockwell" panose="02060603020205020403" pitchFamily="18" charset="0"/>
              </a:rPr>
              <a:t> cu </a:t>
            </a:r>
            <a:r>
              <a:rPr lang="en-US" dirty="0" err="1">
                <a:latin typeface="Rockwell" panose="02060603020205020403" pitchFamily="18" charset="0"/>
              </a:rPr>
              <a:t>contul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dorit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avea</a:t>
            </a:r>
            <a:r>
              <a:rPr lang="en-US" dirty="0">
                <a:latin typeface="Rockwell" panose="02060603020205020403" pitchFamily="18" charset="0"/>
              </a:rPr>
              <a:t> drive-ul </a:t>
            </a:r>
            <a:r>
              <a:rPr lang="en-US" dirty="0" err="1">
                <a:latin typeface="Rockwell" panose="02060603020205020403" pitchFamily="18" charset="0"/>
              </a:rPr>
              <a:t>respectiv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mapat</a:t>
            </a:r>
            <a:r>
              <a:rPr lang="en-US" dirty="0">
                <a:latin typeface="Rockwell" panose="02060603020205020403" pitchFamily="18" charset="0"/>
              </a:rPr>
              <a:t>. </a:t>
            </a:r>
            <a:r>
              <a:rPr lang="en-US" dirty="0" err="1">
                <a:latin typeface="Rockwell" panose="02060603020205020403" pitchFamily="18" charset="0"/>
              </a:rPr>
              <a:t>Acesta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va</a:t>
            </a:r>
            <a:r>
              <a:rPr lang="en-US" dirty="0">
                <a:latin typeface="Rockwell" panose="02060603020205020403" pitchFamily="18" charset="0"/>
              </a:rPr>
              <a:t> ap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rea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</a:t>
            </a:r>
            <a:r>
              <a:rPr lang="en-US" dirty="0" err="1">
                <a:latin typeface="Rockwell" panose="02060603020205020403" pitchFamily="18" charset="0"/>
              </a:rPr>
              <a:t>cadrul</a:t>
            </a:r>
            <a:r>
              <a:rPr lang="en-US" dirty="0">
                <a:latin typeface="Rockwell" panose="02060603020205020403" pitchFamily="18" charset="0"/>
              </a:rPr>
              <a:t> Network locations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This PC</a:t>
            </a:r>
            <a:r>
              <a:rPr lang="ro-RO" dirty="0">
                <a:latin typeface="Rockwell" panose="02060603020205020403" pitchFamily="18" charset="0"/>
              </a:rPr>
              <a:t> și va conține folderele din Shared Folders</a:t>
            </a:r>
            <a:r>
              <a:rPr lang="en-US" dirty="0">
                <a:latin typeface="Rockwell" panose="02060603020205020403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latin typeface="Rockwell" panose="02060603020205020403" pitchFamily="18" charset="0"/>
              </a:rPr>
              <a:t>	</a:t>
            </a:r>
            <a:r>
              <a:rPr lang="en-US" dirty="0" err="1">
                <a:latin typeface="Rockwell" panose="02060603020205020403" pitchFamily="18" charset="0"/>
              </a:rPr>
              <a:t>Totodat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puteam</a:t>
            </a:r>
            <a:r>
              <a:rPr lang="en-US" dirty="0">
                <a:latin typeface="Rockwell" panose="02060603020205020403" pitchFamily="18" charset="0"/>
              </a:rPr>
              <a:t> s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folosim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loc de </a:t>
            </a:r>
            <a:r>
              <a:rPr lang="en-US" dirty="0" err="1">
                <a:latin typeface="Rockwell" panose="02060603020205020403" pitchFamily="18" charset="0"/>
              </a:rPr>
              <a:t>OpenMediaVault</a:t>
            </a:r>
            <a:r>
              <a:rPr lang="en-US" dirty="0">
                <a:latin typeface="Rockwell" panose="02060603020205020403" pitchFamily="18" charset="0"/>
              </a:rPr>
              <a:t>, Samba</a:t>
            </a:r>
            <a:r>
              <a:rPr lang="ro-RO" dirty="0">
                <a:latin typeface="Rockwell" panose="02060603020205020403" pitchFamily="18" charset="0"/>
              </a:rPr>
              <a:t> sau </a:t>
            </a:r>
            <a:r>
              <a:rPr lang="en-US" dirty="0">
                <a:latin typeface="Rockwell" panose="02060603020205020403" pitchFamily="18" charset="0"/>
              </a:rPr>
              <a:t>NFS</a:t>
            </a:r>
            <a:r>
              <a:rPr lang="ro-RO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prin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intermediul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comenzilor</a:t>
            </a:r>
            <a:r>
              <a:rPr lang="en-US" dirty="0">
                <a:latin typeface="Rockwell" panose="02060603020205020403" pitchFamily="18" charset="0"/>
              </a:rPr>
              <a:t> la </a:t>
            </a:r>
            <a:r>
              <a:rPr lang="en-US" dirty="0" err="1">
                <a:latin typeface="Rockwell" panose="02060603020205020403" pitchFamily="18" charset="0"/>
              </a:rPr>
              <a:t>nivel</a:t>
            </a:r>
            <a:r>
              <a:rPr lang="en-US" dirty="0">
                <a:latin typeface="Rockwell" panose="02060603020205020403" pitchFamily="18" charset="0"/>
              </a:rPr>
              <a:t> de terminal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a </a:t>
            </a:r>
            <a:r>
              <a:rPr lang="en-US" dirty="0" err="1">
                <a:latin typeface="Rockwell" panose="02060603020205020403" pitchFamily="18" charset="0"/>
              </a:rPr>
              <a:t>configura</a:t>
            </a:r>
            <a:r>
              <a:rPr lang="en-US" dirty="0">
                <a:latin typeface="Rockwell" panose="02060603020205020403" pitchFamily="18" charset="0"/>
              </a:rPr>
              <a:t> NAS-ul </a:t>
            </a:r>
            <a:r>
              <a:rPr lang="en-US" dirty="0" err="1">
                <a:latin typeface="Rockwell" panose="02060603020205020403" pitchFamily="18" charset="0"/>
              </a:rPr>
              <a:t>sau</a:t>
            </a:r>
            <a:r>
              <a:rPr lang="en-US" dirty="0">
                <a:latin typeface="Rockwell" panose="02060603020205020403" pitchFamily="18" charset="0"/>
              </a:rPr>
              <a:t> un program </a:t>
            </a:r>
            <a:r>
              <a:rPr lang="en-US" dirty="0" err="1">
                <a:latin typeface="Rockwell" panose="02060603020205020403" pitchFamily="18" charset="0"/>
              </a:rPr>
              <a:t>asem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n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tor,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anume</a:t>
            </a:r>
            <a:r>
              <a:rPr lang="en-US" dirty="0">
                <a:latin typeface="Rockwell" panose="02060603020205020403" pitchFamily="18" charset="0"/>
              </a:rPr>
              <a:t>, EMC Unity SAN using </a:t>
            </a:r>
            <a:r>
              <a:rPr lang="en-US" dirty="0" err="1">
                <a:latin typeface="Rockwell" panose="02060603020205020403" pitchFamily="18" charset="0"/>
              </a:rPr>
              <a:t>Unisphere</a:t>
            </a:r>
            <a:r>
              <a:rPr lang="en-US" dirty="0">
                <a:latin typeface="Rockwell" panose="02060603020205020403" pitchFamily="18" charset="0"/>
              </a:rPr>
              <a:t>.	</a:t>
            </a:r>
          </a:p>
        </p:txBody>
      </p:sp>
    </p:spTree>
    <p:extLst>
      <p:ext uri="{BB962C8B-B14F-4D97-AF65-F5344CB8AC3E}">
        <p14:creationId xmlns:p14="http://schemas.microsoft.com/office/powerpoint/2010/main" val="3783982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2A35-11A8-47D8-AAB8-43F333B1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552700"/>
            <a:ext cx="10018713" cy="1752599"/>
          </a:xfrm>
        </p:spPr>
        <p:txBody>
          <a:bodyPr/>
          <a:lstStyle/>
          <a:p>
            <a:r>
              <a:rPr lang="en-US" b="1" dirty="0" err="1">
                <a:latin typeface="Rockwell" panose="02060603020205020403" pitchFamily="18" charset="0"/>
              </a:rPr>
              <a:t>Capitolul</a:t>
            </a:r>
            <a:r>
              <a:rPr lang="en-US" b="1" dirty="0">
                <a:latin typeface="Rockwell" panose="02060603020205020403" pitchFamily="18" charset="0"/>
              </a:rPr>
              <a:t> 5 - </a:t>
            </a:r>
            <a:r>
              <a:rPr lang="en-US" b="1" dirty="0" err="1">
                <a:latin typeface="Rockwell" panose="02060603020205020403" pitchFamily="18" charset="0"/>
              </a:rPr>
              <a:t>Schemele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2D950-0DCF-47B8-B5C9-125369A41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17443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8528-8C3A-446D-BE09-284F4066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52400"/>
            <a:ext cx="10018713" cy="1219200"/>
          </a:xfrm>
        </p:spPr>
        <p:txBody>
          <a:bodyPr/>
          <a:lstStyle/>
          <a:p>
            <a:r>
              <a:rPr lang="en-US" b="1" dirty="0">
                <a:latin typeface="Rockwell" panose="02060603020205020403" pitchFamily="18" charset="0"/>
              </a:rPr>
              <a:t>Schema bloc a </a:t>
            </a:r>
            <a:r>
              <a:rPr lang="en-US" b="1" dirty="0" err="1">
                <a:latin typeface="Rockwell" panose="02060603020205020403" pitchFamily="18" charset="0"/>
              </a:rPr>
              <a:t>proiectului</a:t>
            </a:r>
            <a:endParaRPr lang="en-US" b="1" dirty="0">
              <a:latin typeface="Rockwell" panose="02060603020205020403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BB829B-D116-48E0-B4E2-BA528992B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50" y="1447800"/>
            <a:ext cx="8446812" cy="4602978"/>
          </a:xfrm>
        </p:spPr>
      </p:pic>
    </p:spTree>
    <p:extLst>
      <p:ext uri="{BB962C8B-B14F-4D97-AF65-F5344CB8AC3E}">
        <p14:creationId xmlns:p14="http://schemas.microsoft.com/office/powerpoint/2010/main" val="2259500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AC4F1-6203-4EAB-B5C0-EE255623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10018713" cy="1066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Rockwell" panose="02060603020205020403" pitchFamily="18" charset="0"/>
              </a:rPr>
              <a:t>Schema electric</a:t>
            </a:r>
            <a:r>
              <a:rPr lang="ro-RO" b="1" dirty="0">
                <a:latin typeface="Rockwell" panose="02060603020205020403" pitchFamily="18" charset="0"/>
              </a:rPr>
              <a:t>ă</a:t>
            </a:r>
            <a:br>
              <a:rPr lang="en-US" b="1" dirty="0">
                <a:latin typeface="Rockwell" panose="02060603020205020403" pitchFamily="18" charset="0"/>
              </a:rPr>
            </a:br>
            <a:r>
              <a:rPr lang="en-US" b="1" dirty="0" err="1">
                <a:latin typeface="Rockwell" panose="02060603020205020403" pitchFamily="18" charset="0"/>
              </a:rPr>
              <a:t>Alimentare</a:t>
            </a:r>
            <a:r>
              <a:rPr lang="en-US" b="1" dirty="0">
                <a:latin typeface="Rockwell" panose="02060603020205020403" pitchFamily="18" charset="0"/>
              </a:rPr>
              <a:t> HUB USB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8A7744-EA25-48FB-92DF-69BEDD5CB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0" y="1066800"/>
            <a:ext cx="8039100" cy="5714797"/>
          </a:xfrm>
        </p:spPr>
      </p:pic>
    </p:spTree>
    <p:extLst>
      <p:ext uri="{BB962C8B-B14F-4D97-AF65-F5344CB8AC3E}">
        <p14:creationId xmlns:p14="http://schemas.microsoft.com/office/powerpoint/2010/main" val="1080065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1ED5-6EFC-4C02-8D31-8DDA3564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6201"/>
            <a:ext cx="10018713" cy="1219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Rockwell" panose="02060603020205020403" pitchFamily="18" charset="0"/>
              </a:rPr>
              <a:t>Schema electric</a:t>
            </a:r>
            <a:r>
              <a:rPr lang="ro-RO" b="1" dirty="0">
                <a:latin typeface="Rockwell" panose="02060603020205020403" pitchFamily="18" charset="0"/>
              </a:rPr>
              <a:t>ă</a:t>
            </a:r>
            <a:br>
              <a:rPr lang="en-US" b="1" dirty="0">
                <a:latin typeface="Rockwell" panose="02060603020205020403" pitchFamily="18" charset="0"/>
              </a:rPr>
            </a:br>
            <a:r>
              <a:rPr lang="en-US" b="1" dirty="0" err="1">
                <a:latin typeface="Rockwell" panose="02060603020205020403" pitchFamily="18" charset="0"/>
              </a:rPr>
              <a:t>Alimentare</a:t>
            </a:r>
            <a:r>
              <a:rPr lang="en-US" b="1" dirty="0">
                <a:latin typeface="Rockwell" panose="02060603020205020403" pitchFamily="18" charset="0"/>
              </a:rPr>
              <a:t> RPi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2663FC-FC93-4B18-81F4-6057C4980E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295401"/>
            <a:ext cx="4099724" cy="524383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50E0-465A-4F2F-AA19-C51F0C18A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2352909"/>
            <a:ext cx="4895056" cy="31242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Rockwell" panose="02060603020205020403" pitchFamily="18" charset="0"/>
              </a:rPr>
              <a:t>	</a:t>
            </a:r>
            <a:r>
              <a:rPr lang="en-US" dirty="0" err="1">
                <a:latin typeface="Rockwell" panose="02060603020205020403" pitchFamily="18" charset="0"/>
              </a:rPr>
              <a:t>Deoarece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este</a:t>
            </a:r>
            <a:r>
              <a:rPr lang="en-US" dirty="0">
                <a:latin typeface="Rockwell" panose="02060603020205020403" pitchFamily="18" charset="0"/>
              </a:rPr>
              <a:t> schema aliment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 err="1">
                <a:latin typeface="Rockwell" panose="02060603020205020403" pitchFamily="18" charset="0"/>
              </a:rPr>
              <a:t>rii</a:t>
            </a:r>
            <a:r>
              <a:rPr lang="en-US" dirty="0">
                <a:latin typeface="Rockwell" panose="02060603020205020403" pitchFamily="18" charset="0"/>
              </a:rPr>
              <a:t> RPi-</a:t>
            </a:r>
            <a:r>
              <a:rPr lang="en-US" dirty="0" err="1">
                <a:latin typeface="Rockwell" panose="02060603020205020403" pitchFamily="18" charset="0"/>
              </a:rPr>
              <a:t>ului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folosi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aceea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pini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indiferent</a:t>
            </a:r>
            <a:r>
              <a:rPr lang="en-US" dirty="0">
                <a:latin typeface="Rockwell" panose="02060603020205020403" pitchFamily="18" charset="0"/>
              </a:rPr>
              <a:t> de </a:t>
            </a:r>
            <a:r>
              <a:rPr lang="en-US" dirty="0" err="1">
                <a:latin typeface="Rockwell" panose="02060603020205020403" pitchFamily="18" charset="0"/>
              </a:rPr>
              <a:t>modelul</a:t>
            </a:r>
            <a:r>
              <a:rPr lang="en-US" dirty="0">
                <a:latin typeface="Rockwell" panose="02060603020205020403" pitchFamily="18" charset="0"/>
              </a:rPr>
              <a:t> de RPi.</a:t>
            </a:r>
            <a:r>
              <a:rPr lang="ro-RO" dirty="0">
                <a:latin typeface="Rockwell" panose="02060603020205020403" pitchFamily="18" charset="0"/>
              </a:rPr>
              <a:t> În plus, fritzing nu oferă modelul Raspberry Pi 4.</a:t>
            </a:r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F9C8-D2E0-4522-87F6-66A77AB2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0781"/>
            <a:ext cx="10018713" cy="1143001"/>
          </a:xfrm>
        </p:spPr>
        <p:txBody>
          <a:bodyPr/>
          <a:lstStyle/>
          <a:p>
            <a:r>
              <a:rPr lang="en-US" b="1" dirty="0">
                <a:latin typeface="Rockwell" panose="02060603020205020403" pitchFamily="18" charset="0"/>
              </a:rPr>
              <a:t>List</a:t>
            </a:r>
            <a:r>
              <a:rPr lang="ro-RO" b="1" dirty="0">
                <a:latin typeface="Rockwell" panose="02060603020205020403" pitchFamily="18" charset="0"/>
              </a:rPr>
              <a:t>ă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b="1" dirty="0" err="1">
                <a:latin typeface="Rockwell" panose="02060603020205020403" pitchFamily="18" charset="0"/>
              </a:rPr>
              <a:t>componente</a:t>
            </a:r>
            <a:r>
              <a:rPr lang="en-US" b="1" dirty="0">
                <a:latin typeface="Rockwell" panose="02060603020205020403" pitchFamily="18" charset="0"/>
              </a:rPr>
              <a:t>/</a:t>
            </a:r>
            <a:r>
              <a:rPr lang="en-US" b="1" dirty="0" err="1">
                <a:latin typeface="Rockwell" panose="02060603020205020403" pitchFamily="18" charset="0"/>
              </a:rPr>
              <a:t>subansamble</a:t>
            </a:r>
            <a:endParaRPr lang="en-US" b="1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AD3FF7-8856-45DB-87B7-BF50AD3AB5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987978"/>
              </p:ext>
            </p:extLst>
          </p:nvPr>
        </p:nvGraphicFramePr>
        <p:xfrm>
          <a:off x="304800" y="1071488"/>
          <a:ext cx="11506201" cy="55902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01240">
                  <a:extLst>
                    <a:ext uri="{9D8B030D-6E8A-4147-A177-3AD203B41FA5}">
                      <a16:colId xmlns:a16="http://schemas.microsoft.com/office/drawing/2014/main" val="1720499212"/>
                    </a:ext>
                  </a:extLst>
                </a:gridCol>
                <a:gridCol w="4901958">
                  <a:extLst>
                    <a:ext uri="{9D8B030D-6E8A-4147-A177-3AD203B41FA5}">
                      <a16:colId xmlns:a16="http://schemas.microsoft.com/office/drawing/2014/main" val="2839947737"/>
                    </a:ext>
                  </a:extLst>
                </a:gridCol>
                <a:gridCol w="1487619">
                  <a:extLst>
                    <a:ext uri="{9D8B030D-6E8A-4147-A177-3AD203B41FA5}">
                      <a16:colId xmlns:a16="http://schemas.microsoft.com/office/drawing/2014/main" val="3834112096"/>
                    </a:ext>
                  </a:extLst>
                </a:gridCol>
                <a:gridCol w="1487619">
                  <a:extLst>
                    <a:ext uri="{9D8B030D-6E8A-4147-A177-3AD203B41FA5}">
                      <a16:colId xmlns:a16="http://schemas.microsoft.com/office/drawing/2014/main" val="1033137205"/>
                    </a:ext>
                  </a:extLst>
                </a:gridCol>
                <a:gridCol w="1327765">
                  <a:extLst>
                    <a:ext uri="{9D8B030D-6E8A-4147-A177-3AD203B41FA5}">
                      <a16:colId xmlns:a16="http://schemas.microsoft.com/office/drawing/2014/main" val="3459788391"/>
                    </a:ext>
                  </a:extLst>
                </a:gridCol>
              </a:tblGrid>
              <a:tr h="469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</a:rPr>
                        <a:t>Component</a:t>
                      </a:r>
                      <a:r>
                        <a:rPr lang="ro-RO" sz="1200" dirty="0">
                          <a:latin typeface="Rockwell" panose="02060603020205020403" pitchFamily="18" charset="0"/>
                        </a:rPr>
                        <a:t>ă</a:t>
                      </a:r>
                      <a:endParaRPr lang="en-US" sz="1200" dirty="0">
                        <a:latin typeface="Rockwell" panose="02060603020205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Rockwell" panose="02060603020205020403" pitchFamily="18" charset="0"/>
                        </a:rPr>
                        <a:t>Surs</a:t>
                      </a:r>
                      <a:r>
                        <a:rPr lang="ro-RO" sz="1200" dirty="0">
                          <a:latin typeface="Rockwell" panose="02060603020205020403" pitchFamily="18" charset="0"/>
                        </a:rPr>
                        <a:t>ă</a:t>
                      </a:r>
                      <a:r>
                        <a:rPr lang="en-US" sz="1200" dirty="0">
                          <a:latin typeface="Rockwell" panose="02060603020205020403" pitchFamily="18" charset="0"/>
                        </a:rPr>
                        <a:t> (</a:t>
                      </a:r>
                      <a:r>
                        <a:rPr lang="en-US" sz="1200" dirty="0" err="1">
                          <a:latin typeface="Rockwell" panose="02060603020205020403" pitchFamily="18" charset="0"/>
                        </a:rPr>
                        <a:t>adres</a:t>
                      </a:r>
                      <a:r>
                        <a:rPr lang="ro-RO" sz="1200" dirty="0">
                          <a:latin typeface="Rockwell" panose="02060603020205020403" pitchFamily="18" charset="0"/>
                        </a:rPr>
                        <a:t>ă</a:t>
                      </a:r>
                      <a:r>
                        <a:rPr lang="en-US" sz="1200" dirty="0">
                          <a:latin typeface="Rockwell" panose="02060603020205020403" pitchFamily="18" charset="0"/>
                        </a:rPr>
                        <a:t> internet)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</a:rPr>
                        <a:t>Pre</a:t>
                      </a:r>
                      <a:r>
                        <a:rPr lang="ro-RO" sz="1200" dirty="0">
                          <a:latin typeface="Rockwell" panose="02060603020205020403" pitchFamily="18" charset="0"/>
                        </a:rPr>
                        <a:t>ț</a:t>
                      </a:r>
                      <a:r>
                        <a:rPr lang="en-US" sz="1200" dirty="0">
                          <a:latin typeface="Rockwell" panose="02060603020205020403" pitchFamily="18" charset="0"/>
                        </a:rPr>
                        <a:t> </a:t>
                      </a:r>
                      <a:r>
                        <a:rPr lang="en-US" sz="1200" dirty="0" err="1">
                          <a:latin typeface="Rockwell" panose="02060603020205020403" pitchFamily="18" charset="0"/>
                        </a:rPr>
                        <a:t>unitar</a:t>
                      </a:r>
                      <a:endParaRPr lang="en-US" sz="1200" dirty="0">
                        <a:latin typeface="Rockwell" panose="02060603020205020403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</a:rPr>
                        <a:t>(Lei)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Rockwell" panose="02060603020205020403" pitchFamily="18" charset="0"/>
                        </a:rPr>
                        <a:t>Cantitate</a:t>
                      </a:r>
                      <a:endParaRPr lang="en-US" sz="1200" dirty="0">
                        <a:latin typeface="Rockwell" panose="02060603020205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</a:rPr>
                        <a:t>Pre</a:t>
                      </a:r>
                      <a:r>
                        <a:rPr lang="ro-RO" sz="1200" dirty="0">
                          <a:latin typeface="Rockwell" panose="02060603020205020403" pitchFamily="18" charset="0"/>
                        </a:rPr>
                        <a:t>ț</a:t>
                      </a:r>
                      <a:r>
                        <a:rPr lang="en-US" sz="1200" dirty="0">
                          <a:latin typeface="Rockwell" panose="02060603020205020403" pitchFamily="18" charset="0"/>
                        </a:rPr>
                        <a:t> </a:t>
                      </a:r>
                      <a:r>
                        <a:rPr lang="ro-RO" sz="1200" dirty="0">
                          <a:latin typeface="Rockwell" panose="02060603020205020403" pitchFamily="18" charset="0"/>
                        </a:rPr>
                        <a:t>t</a:t>
                      </a:r>
                      <a:r>
                        <a:rPr lang="en-US" sz="1200" dirty="0" err="1">
                          <a:latin typeface="Rockwell" panose="02060603020205020403" pitchFamily="18" charset="0"/>
                        </a:rPr>
                        <a:t>otal</a:t>
                      </a:r>
                      <a:endParaRPr lang="en-US" sz="1200" dirty="0">
                        <a:latin typeface="Rockwell" panose="02060603020205020403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</a:rPr>
                        <a:t>(Lei)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84885"/>
                  </a:ext>
                </a:extLst>
              </a:tr>
              <a:tr h="6774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</a:rPr>
                        <a:t>Raspberry Pi 4 Model B/8GB 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  <a:hlinkClick r:id="rId2"/>
                        </a:rPr>
                        <a:t>https://www.optimusdigital.ro/en/raspberry-pi-boards/11524-raspberry-pi-4-model-b8gb-765756931199.html?search_query=raspberry+pi+4&amp;results=470</a:t>
                      </a:r>
                      <a:endParaRPr lang="en-US" sz="1200" dirty="0">
                        <a:latin typeface="Rockwell" panose="02060603020205020403" pitchFamily="18" charset="0"/>
                      </a:endParaRPr>
                    </a:p>
                    <a:p>
                      <a:pPr algn="ctr"/>
                      <a:endParaRPr lang="en-US" sz="1200" dirty="0">
                        <a:latin typeface="Rockwell" panose="02060603020205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</a:rPr>
                        <a:t>392.28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Rockwell" panose="02060603020205020403" pitchFamily="18" charset="0"/>
                        </a:rPr>
                        <a:t>392.28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54750"/>
                  </a:ext>
                </a:extLst>
              </a:tr>
              <a:tr h="4987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</a:rPr>
                        <a:t>Card de </a:t>
                      </a:r>
                      <a:r>
                        <a:rPr lang="en-US" sz="1200" dirty="0" err="1">
                          <a:latin typeface="Rockwell" panose="02060603020205020403" pitchFamily="18" charset="0"/>
                        </a:rPr>
                        <a:t>memorie</a:t>
                      </a:r>
                      <a:r>
                        <a:rPr lang="en-US" sz="1200" dirty="0">
                          <a:latin typeface="Rockwell" panose="02060603020205020403" pitchFamily="18" charset="0"/>
                        </a:rPr>
                        <a:t> SanDisk Micro SD Ultra A1, 64GB, Class 10, Full HD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  <a:hlinkClick r:id="rId3"/>
                        </a:rPr>
                        <a:t>https://www.emag.ro/card-de-memorie-sandisk-micro-sd-ultra-a1-64gb-class-10-full-hd-sdsquar-064g-gn6ma/pd/DN74XNBBM/</a:t>
                      </a:r>
                      <a:endParaRPr lang="en-US" sz="1200" dirty="0">
                        <a:latin typeface="Rockwell" panose="02060603020205020403" pitchFamily="18" charset="0"/>
                      </a:endParaRPr>
                    </a:p>
                    <a:p>
                      <a:pPr algn="ctr"/>
                      <a:endParaRPr lang="en-US" sz="1200" dirty="0">
                        <a:latin typeface="Rockwell" panose="02060603020205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</a:rPr>
                        <a:t>69.98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</a:rPr>
                        <a:t>69.98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058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Rockwell" panose="02060603020205020403" pitchFamily="18" charset="0"/>
                        </a:rPr>
                        <a:t>Cablu</a:t>
                      </a:r>
                      <a:r>
                        <a:rPr lang="en-US" sz="1200" dirty="0">
                          <a:latin typeface="Rockwell" panose="02060603020205020403" pitchFamily="18" charset="0"/>
                        </a:rPr>
                        <a:t> </a:t>
                      </a:r>
                      <a:r>
                        <a:rPr lang="en-US" sz="1200" dirty="0" err="1">
                          <a:latin typeface="Rockwell" panose="02060603020205020403" pitchFamily="18" charset="0"/>
                        </a:rPr>
                        <a:t>patchcord</a:t>
                      </a:r>
                      <a:r>
                        <a:rPr lang="en-US" sz="1200" dirty="0">
                          <a:latin typeface="Rockwell" panose="02060603020205020403" pitchFamily="18" charset="0"/>
                        </a:rPr>
                        <a:t> Cat.6A 10G S/FTP </a:t>
                      </a:r>
                      <a:r>
                        <a:rPr lang="en-US" sz="1200" dirty="0" err="1">
                          <a:latin typeface="Rockwell" panose="02060603020205020403" pitchFamily="18" charset="0"/>
                        </a:rPr>
                        <a:t>dublu</a:t>
                      </a:r>
                      <a:r>
                        <a:rPr lang="en-US" sz="1200" dirty="0">
                          <a:latin typeface="Rockwell" panose="02060603020205020403" pitchFamily="18" charset="0"/>
                        </a:rPr>
                        <a:t> </a:t>
                      </a:r>
                      <a:r>
                        <a:rPr lang="en-US" sz="1200" dirty="0" err="1">
                          <a:latin typeface="Rockwell" panose="02060603020205020403" pitchFamily="18" charset="0"/>
                        </a:rPr>
                        <a:t>ecranat</a:t>
                      </a:r>
                      <a:r>
                        <a:rPr lang="en-US" sz="1200" dirty="0">
                          <a:latin typeface="Rockwell" panose="02060603020205020403" pitchFamily="18" charset="0"/>
                        </a:rPr>
                        <a:t> </a:t>
                      </a:r>
                      <a:r>
                        <a:rPr lang="en-US" sz="1200" dirty="0" err="1">
                          <a:latin typeface="Rockwell" panose="02060603020205020403" pitchFamily="18" charset="0"/>
                        </a:rPr>
                        <a:t>Schrack</a:t>
                      </a:r>
                      <a:r>
                        <a:rPr lang="en-US" sz="1200" dirty="0">
                          <a:latin typeface="Rockwell" panose="02060603020205020403" pitchFamily="18" charset="0"/>
                        </a:rPr>
                        <a:t> RJ45 LSOH 500MHz </a:t>
                      </a:r>
                      <a:r>
                        <a:rPr lang="en-US" sz="1200" dirty="0" err="1">
                          <a:latin typeface="Rockwell" panose="02060603020205020403" pitchFamily="18" charset="0"/>
                        </a:rPr>
                        <a:t>albastru</a:t>
                      </a:r>
                      <a:r>
                        <a:rPr lang="en-US" sz="1200" dirty="0">
                          <a:latin typeface="Rockwell" panose="02060603020205020403" pitchFamily="18" charset="0"/>
                        </a:rPr>
                        <a:t> 10 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  <a:hlinkClick r:id="rId4"/>
                        </a:rPr>
                        <a:t>https://www.emag.ro/cablu-patchcord-cat-6a-10g-s-ftp-dublu-ecranat-schrack-rj45-lsoh-500mhz-albastru-10-m-ndsbnh6gtb10k0b10/pd/DL3R9MMBM/</a:t>
                      </a:r>
                      <a:r>
                        <a:rPr lang="en-US" sz="1200" dirty="0">
                          <a:latin typeface="Rockwell" panose="02060603020205020403" pitchFamily="18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</a:rPr>
                        <a:t>142.94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</a:rPr>
                        <a:t>142.94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361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Rockwell" panose="02060603020205020403" pitchFamily="18" charset="0"/>
                        </a:rPr>
                        <a:t>Carcasa</a:t>
                      </a:r>
                      <a:r>
                        <a:rPr lang="en-US" sz="1200" dirty="0">
                          <a:latin typeface="Rockwell" panose="02060603020205020403" pitchFamily="18" charset="0"/>
                        </a:rPr>
                        <a:t> </a:t>
                      </a:r>
                      <a:r>
                        <a:rPr lang="en-US" sz="1200" dirty="0" err="1">
                          <a:latin typeface="Rockwell" panose="02060603020205020403" pitchFamily="18" charset="0"/>
                        </a:rPr>
                        <a:t>aluminiu</a:t>
                      </a:r>
                      <a:r>
                        <a:rPr lang="en-US" sz="1200" dirty="0">
                          <a:latin typeface="Rockwell" panose="02060603020205020403" pitchFamily="18" charset="0"/>
                        </a:rPr>
                        <a:t> cu </a:t>
                      </a:r>
                      <a:r>
                        <a:rPr lang="en-US" sz="1200" dirty="0" err="1">
                          <a:latin typeface="Rockwell" panose="02060603020205020403" pitchFamily="18" charset="0"/>
                        </a:rPr>
                        <a:t>doua</a:t>
                      </a:r>
                      <a:r>
                        <a:rPr lang="en-US" sz="1200" dirty="0">
                          <a:latin typeface="Rockwell" panose="02060603020205020403" pitchFamily="18" charset="0"/>
                        </a:rPr>
                        <a:t> </a:t>
                      </a:r>
                      <a:r>
                        <a:rPr lang="en-US" sz="1200" dirty="0" err="1">
                          <a:latin typeface="Rockwell" panose="02060603020205020403" pitchFamily="18" charset="0"/>
                        </a:rPr>
                        <a:t>ventilatoare</a:t>
                      </a:r>
                      <a:r>
                        <a:rPr lang="en-US" sz="1200" dirty="0">
                          <a:latin typeface="Rockwell" panose="02060603020205020403" pitchFamily="18" charset="0"/>
                        </a:rPr>
                        <a:t> </a:t>
                      </a:r>
                      <a:r>
                        <a:rPr lang="en-US" sz="1200" dirty="0" err="1">
                          <a:latin typeface="Rockwell" panose="02060603020205020403" pitchFamily="18" charset="0"/>
                        </a:rPr>
                        <a:t>pentru</a:t>
                      </a:r>
                      <a:r>
                        <a:rPr lang="en-US" sz="1200" dirty="0">
                          <a:latin typeface="Rockwell" panose="02060603020205020403" pitchFamily="18" charset="0"/>
                        </a:rPr>
                        <a:t> Raspberry Pi 4 model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  <a:hlinkClick r:id="rId5"/>
                        </a:rPr>
                        <a:t>https://www.robofun.ro/accesorii/carcasa-aluminiu-doua-ventilatoare-raspberry-pi-4-model-b.html</a:t>
                      </a:r>
                      <a:endParaRPr lang="en-US" sz="1200" dirty="0">
                        <a:latin typeface="Rockwell" panose="02060603020205020403" pitchFamily="18" charset="0"/>
                      </a:endParaRPr>
                    </a:p>
                    <a:p>
                      <a:pPr algn="ctr"/>
                      <a:endParaRPr lang="en-US" sz="1200" dirty="0">
                        <a:latin typeface="Rockwell" panose="02060603020205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</a:rPr>
                        <a:t>99.00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</a:rPr>
                        <a:t>99.00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984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</a:rPr>
                        <a:t>HUB 4 </a:t>
                      </a:r>
                      <a:r>
                        <a:rPr lang="en-US" sz="1200" dirty="0" err="1">
                          <a:latin typeface="Rockwell" panose="02060603020205020403" pitchFamily="18" charset="0"/>
                        </a:rPr>
                        <a:t>porturi</a:t>
                      </a:r>
                      <a:r>
                        <a:rPr lang="en-US" sz="1200" dirty="0">
                          <a:latin typeface="Rockwell" panose="02060603020205020403" pitchFamily="18" charset="0"/>
                        </a:rPr>
                        <a:t> USB 3.0 HOPE R, 5Gbps, cu </a:t>
                      </a:r>
                      <a:r>
                        <a:rPr lang="en-US" sz="1200" dirty="0" err="1">
                          <a:latin typeface="Rockwell" panose="02060603020205020403" pitchFamily="18" charset="0"/>
                        </a:rPr>
                        <a:t>comutatoare</a:t>
                      </a:r>
                      <a:r>
                        <a:rPr lang="en-US" sz="1200" dirty="0">
                          <a:latin typeface="Rockwell" panose="02060603020205020403" pitchFamily="18" charset="0"/>
                        </a:rPr>
                        <a:t>, cu </a:t>
                      </a:r>
                      <a:r>
                        <a:rPr lang="en-US" sz="1200" dirty="0" err="1">
                          <a:latin typeface="Rockwell" panose="02060603020205020403" pitchFamily="18" charset="0"/>
                        </a:rPr>
                        <a:t>alimentator</a:t>
                      </a:r>
                      <a:endParaRPr lang="en-US" sz="1200" dirty="0">
                        <a:latin typeface="Rockwell" panose="02060603020205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  <a:hlinkClick r:id="rId6"/>
                        </a:rPr>
                        <a:t>https://www.emag.ro/hub-4-porturi-usb-3-0-hope-r-5gbps-cu-comutatoare-cu-alimentator-hb3004a5vhp/pd/DZRH7RBBM/</a:t>
                      </a:r>
                      <a:endParaRPr lang="en-US" sz="1200" dirty="0">
                        <a:latin typeface="Rockwell" panose="02060603020205020403" pitchFamily="18" charset="0"/>
                      </a:endParaRPr>
                    </a:p>
                    <a:p>
                      <a:pPr algn="ctr"/>
                      <a:endParaRPr lang="en-US" sz="1200" dirty="0">
                        <a:latin typeface="Rockwell" panose="02060603020205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</a:rPr>
                        <a:t>54.80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</a:rPr>
                        <a:t>54.80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132560"/>
                  </a:ext>
                </a:extLst>
              </a:tr>
              <a:tr h="1269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</a:rPr>
                        <a:t>SSD Extern WD My Passport GO 1TB, USB 3.0, </a:t>
                      </a:r>
                      <a:r>
                        <a:rPr lang="en-US" sz="1200" dirty="0" err="1">
                          <a:latin typeface="Rockwell" panose="02060603020205020403" pitchFamily="18" charset="0"/>
                        </a:rPr>
                        <a:t>Negru</a:t>
                      </a:r>
                      <a:r>
                        <a:rPr lang="en-US" sz="1200" dirty="0">
                          <a:latin typeface="Rockwell" panose="02060603020205020403" pitchFamily="18" charset="0"/>
                        </a:rPr>
                        <a:t>/</a:t>
                      </a:r>
                      <a:r>
                        <a:rPr lang="en-US" sz="1200" dirty="0" err="1">
                          <a:latin typeface="Rockwell" panose="02060603020205020403" pitchFamily="18" charset="0"/>
                        </a:rPr>
                        <a:t>Albastru</a:t>
                      </a:r>
                      <a:endParaRPr lang="en-US" sz="1200" dirty="0">
                        <a:latin typeface="Rockwell" panose="02060603020205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  <a:hlinkClick r:id="rId7"/>
                        </a:rPr>
                        <a:t>https://www.emag.ro/ssd-extern-wd-my-passport-go-1tb-usb-3-0-negru-albastru-wdbmcg0010bbt-wesn/pd/DNSCWQBBM/?ref=fam</a:t>
                      </a:r>
                      <a:endParaRPr lang="en-US" sz="1200" dirty="0">
                        <a:latin typeface="Rockwell" panose="02060603020205020403" pitchFamily="18" charset="0"/>
                      </a:endParaRPr>
                    </a:p>
                    <a:p>
                      <a:pPr algn="ctr"/>
                      <a:endParaRPr lang="en-US" sz="1200" dirty="0">
                        <a:latin typeface="Rockwell" panose="02060603020205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</a:rPr>
                        <a:t>529.99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</a:rPr>
                        <a:t>1059.98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962544"/>
                  </a:ext>
                </a:extLst>
              </a:tr>
              <a:tr h="26834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Rockwell" panose="02060603020205020403" pitchFamily="18" charset="0"/>
                        </a:rPr>
                        <a:t>Alimentator Alb de 5 V, 3 A pentru Raspberry Pi 4 Model B, EU</a:t>
                      </a:r>
                      <a:endParaRPr lang="en-US" sz="1200" dirty="0">
                        <a:latin typeface="Rockwell" panose="02060603020205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  <a:hlinkClick r:id="rId8"/>
                        </a:rPr>
                        <a:t>https://www.optimusdigital.ro/ro/alimentatoare/8618-alimentator-alb-de-5-v-3-a-pentru-raspberry-pi-4-model-b-eu.html</a:t>
                      </a:r>
                      <a:endParaRPr lang="en-US" sz="1200" dirty="0">
                        <a:latin typeface="Rockwell" panose="02060603020205020403" pitchFamily="18" charset="0"/>
                      </a:endParaRPr>
                    </a:p>
                    <a:p>
                      <a:pPr algn="ctr"/>
                      <a:endParaRPr lang="en-US" sz="1200" dirty="0">
                        <a:latin typeface="Rockwell" panose="020606030202050204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</a:rPr>
                        <a:t>39.69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ckwell" panose="02060603020205020403" pitchFamily="18" charset="0"/>
                        </a:rPr>
                        <a:t>39.69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197216"/>
                  </a:ext>
                </a:extLst>
              </a:tr>
              <a:tr h="26834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Rockwell" panose="02060603020205020403" pitchFamily="18" charset="0"/>
                        </a:rPr>
                        <a:t>Total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Rockwell" panose="02060603020205020403" pitchFamily="18" charset="0"/>
                        </a:rPr>
                        <a:t>Componente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Rockwell" panose="02060603020205020403" pitchFamily="18" charset="0"/>
                        </a:rPr>
                        <a:t>(lei)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1858.67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174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271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E8EF-41B4-43C2-B745-C8ADD44E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28601"/>
            <a:ext cx="10018713" cy="1143000"/>
          </a:xfrm>
        </p:spPr>
        <p:txBody>
          <a:bodyPr/>
          <a:lstStyle/>
          <a:p>
            <a:r>
              <a:rPr lang="en-US" b="1" dirty="0" err="1">
                <a:latin typeface="Rockwell" panose="02060603020205020403" pitchFamily="18" charset="0"/>
              </a:rPr>
              <a:t>Concluzii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8D628-60AB-4391-BAC0-0D293BCB4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24000"/>
            <a:ext cx="10018713" cy="4495801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Rockwell" panose="02060603020205020403" pitchFamily="18" charset="0"/>
              </a:rPr>
              <a:t>	RPi-ul </a:t>
            </a:r>
            <a:r>
              <a:rPr lang="en-US" dirty="0" err="1">
                <a:latin typeface="Rockwell" panose="02060603020205020403" pitchFamily="18" charset="0"/>
              </a:rPr>
              <a:t>reprezint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o </a:t>
            </a:r>
            <a:r>
              <a:rPr lang="en-US" dirty="0" err="1">
                <a:latin typeface="Rockwell" panose="02060603020205020403" pitchFamily="18" charset="0"/>
              </a:rPr>
              <a:t>modalitate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eficient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mai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pu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>
                <a:latin typeface="Rockwell" panose="02060603020205020403" pitchFamily="18" charset="0"/>
              </a:rPr>
              <a:t>in </a:t>
            </a:r>
            <a:r>
              <a:rPr lang="en-US" dirty="0" err="1">
                <a:latin typeface="Rockwell" panose="02060603020205020403" pitchFamily="18" charset="0"/>
              </a:rPr>
              <a:t>costisitoare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a </a:t>
            </a:r>
            <a:r>
              <a:rPr lang="en-US" dirty="0" err="1">
                <a:latin typeface="Rockwell" panose="02060603020205020403" pitchFamily="18" charset="0"/>
              </a:rPr>
              <a:t>realiza</a:t>
            </a:r>
            <a:r>
              <a:rPr lang="en-US" dirty="0">
                <a:latin typeface="Rockwell" panose="02060603020205020403" pitchFamily="18" charset="0"/>
              </a:rPr>
              <a:t> un NAS. De </a:t>
            </a:r>
            <a:r>
              <a:rPr lang="en-US" dirty="0" err="1">
                <a:latin typeface="Rockwell" panose="02060603020205020403" pitchFamily="18" charset="0"/>
              </a:rPr>
              <a:t>asemenea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versatilitatea</a:t>
            </a:r>
            <a:r>
              <a:rPr lang="en-US" dirty="0">
                <a:latin typeface="Rockwell" panose="02060603020205020403" pitchFamily="18" charset="0"/>
              </a:rPr>
              <a:t> pe care </a:t>
            </a:r>
            <a:r>
              <a:rPr lang="en-US" dirty="0" err="1">
                <a:latin typeface="Rockwell" panose="02060603020205020403" pitchFamily="18" charset="0"/>
              </a:rPr>
              <a:t>acesta</a:t>
            </a:r>
            <a:r>
              <a:rPr lang="en-US" dirty="0">
                <a:latin typeface="Rockwell" panose="02060603020205020403" pitchFamily="18" charset="0"/>
              </a:rPr>
              <a:t> o </a:t>
            </a:r>
            <a:r>
              <a:rPr lang="en-US" dirty="0" err="1">
                <a:latin typeface="Rockwell" panose="02060603020205020403" pitchFamily="18" charset="0"/>
              </a:rPr>
              <a:t>aduce</a:t>
            </a:r>
            <a:r>
              <a:rPr lang="ro-RO" dirty="0">
                <a:latin typeface="Rockwell" panose="02060603020205020403" pitchFamily="18" charset="0"/>
              </a:rPr>
              <a:t> constituie</a:t>
            </a:r>
            <a:r>
              <a:rPr lang="en-US" dirty="0">
                <a:latin typeface="Rockwell" panose="02060603020205020403" pitchFamily="18" charset="0"/>
              </a:rPr>
              <a:t> un bonus de </a:t>
            </a:r>
            <a:r>
              <a:rPr lang="en-US" dirty="0" err="1">
                <a:latin typeface="Rockwell" panose="02060603020205020403" pitchFamily="18" charset="0"/>
              </a:rPr>
              <a:t>luat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</a:t>
            </a:r>
            <a:r>
              <a:rPr lang="en-US" dirty="0" err="1">
                <a:latin typeface="Rockwell" panose="02060603020205020403" pitchFamily="18" charset="0"/>
              </a:rPr>
              <a:t>calcul</a:t>
            </a:r>
            <a:r>
              <a:rPr lang="en-US" dirty="0">
                <a:latin typeface="Rockwell" panose="02060603020205020403" pitchFamily="18" charset="0"/>
              </a:rPr>
              <a:t>. </a:t>
            </a:r>
            <a:r>
              <a:rPr lang="en-US" dirty="0" err="1">
                <a:latin typeface="Rockwell" panose="02060603020205020403" pitchFamily="18" charset="0"/>
              </a:rPr>
              <a:t>Totodat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acest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proiect</a:t>
            </a:r>
            <a:r>
              <a:rPr lang="en-US" dirty="0">
                <a:latin typeface="Rockwell" panose="02060603020205020403" pitchFamily="18" charset="0"/>
              </a:rPr>
              <a:t> ne </a:t>
            </a:r>
            <a:r>
              <a:rPr lang="en-US" dirty="0" err="1">
                <a:latin typeface="Rockwell" panose="02060603020205020403" pitchFamily="18" charset="0"/>
              </a:rPr>
              <a:t>ajut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s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 err="1">
                <a:latin typeface="Rockwell" panose="02060603020205020403" pitchFamily="18" charset="0"/>
              </a:rPr>
              <a:t>elegem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modul</a:t>
            </a:r>
            <a:r>
              <a:rPr lang="en-US" dirty="0">
                <a:latin typeface="Rockwell" panose="02060603020205020403" pitchFamily="18" charset="0"/>
              </a:rPr>
              <a:t> de </a:t>
            </a:r>
            <a:r>
              <a:rPr lang="en-US" dirty="0" err="1">
                <a:latin typeface="Rockwell" panose="02060603020205020403" pitchFamily="18" charset="0"/>
              </a:rPr>
              <a:t>func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 err="1">
                <a:latin typeface="Rockwell" panose="02060603020205020403" pitchFamily="18" charset="0"/>
              </a:rPr>
              <a:t>ionare</a:t>
            </a:r>
            <a:r>
              <a:rPr lang="en-US" dirty="0">
                <a:latin typeface="Rockwell" panose="02060603020205020403" pitchFamily="18" charset="0"/>
              </a:rPr>
              <a:t> al </a:t>
            </a:r>
            <a:r>
              <a:rPr lang="en-US" dirty="0" err="1">
                <a:latin typeface="Rockwell" panose="02060603020205020403" pitchFamily="18" charset="0"/>
              </a:rPr>
              <a:t>elementelor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constituente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ne </a:t>
            </a:r>
            <a:r>
              <a:rPr lang="en-US" dirty="0" err="1">
                <a:latin typeface="Rockwell" panose="02060603020205020403" pitchFamily="18" charset="0"/>
              </a:rPr>
              <a:t>ofer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o idee general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despre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administrarea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datelor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special </a:t>
            </a:r>
            <a:r>
              <a:rPr lang="en-US" dirty="0" err="1">
                <a:latin typeface="Rockwell" panose="02060603020205020403" pitchFamily="18" charset="0"/>
              </a:rPr>
              <a:t>prin</a:t>
            </a:r>
            <a:r>
              <a:rPr lang="en-US" dirty="0">
                <a:latin typeface="Rockwell" panose="02060603020205020403" pitchFamily="18" charset="0"/>
              </a:rPr>
              <a:t> NAS.</a:t>
            </a:r>
          </a:p>
          <a:p>
            <a:pPr marL="0" indent="0" algn="just">
              <a:buNone/>
            </a:pPr>
            <a:r>
              <a:rPr lang="en-US" dirty="0">
                <a:latin typeface="Rockwell" panose="02060603020205020403" pitchFamily="18" charset="0"/>
              </a:rPr>
              <a:t>	</a:t>
            </a:r>
            <a:r>
              <a:rPr lang="en-US" dirty="0" err="1">
                <a:latin typeface="Rockwell" panose="02060603020205020403" pitchFamily="18" charset="0"/>
              </a:rPr>
              <a:t>Acest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proiect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poate</a:t>
            </a:r>
            <a:r>
              <a:rPr lang="en-US" dirty="0">
                <a:latin typeface="Rockwell" panose="02060603020205020403" pitchFamily="18" charset="0"/>
              </a:rPr>
              <a:t> fi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 err="1">
                <a:latin typeface="Rockwell" panose="02060603020205020403" pitchFamily="18" charset="0"/>
              </a:rPr>
              <a:t>mbun</a:t>
            </a:r>
            <a:r>
              <a:rPr lang="ro-RO" dirty="0">
                <a:latin typeface="Rockwell" panose="02060603020205020403" pitchFamily="18" charset="0"/>
              </a:rPr>
              <a:t>ătăț</a:t>
            </a:r>
            <a:r>
              <a:rPr lang="en-US" dirty="0">
                <a:latin typeface="Rockwell" panose="02060603020205020403" pitchFamily="18" charset="0"/>
              </a:rPr>
              <a:t>it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a </a:t>
            </a:r>
            <a:r>
              <a:rPr lang="en-US" dirty="0" err="1">
                <a:latin typeface="Rockwell" panose="02060603020205020403" pitchFamily="18" charset="0"/>
              </a:rPr>
              <a:t>oferi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performan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>
                <a:latin typeface="Rockwell" panose="02060603020205020403" pitchFamily="18" charset="0"/>
              </a:rPr>
              <a:t>e </a:t>
            </a:r>
            <a:r>
              <a:rPr lang="en-US" dirty="0" err="1">
                <a:latin typeface="Rockwell" panose="02060603020205020403" pitchFamily="18" charset="0"/>
              </a:rPr>
              <a:t>mai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bune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folosind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echipamente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tehnologii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mai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eficiente</a:t>
            </a:r>
            <a:r>
              <a:rPr lang="en-US" dirty="0">
                <a:latin typeface="Rockwell" panose="02060603020205020403" pitchFamily="18" charset="0"/>
              </a:rPr>
              <a:t>. </a:t>
            </a:r>
            <a:r>
              <a:rPr lang="en-US" dirty="0" err="1">
                <a:latin typeface="Rockwell" panose="02060603020205020403" pitchFamily="18" charset="0"/>
              </a:rPr>
              <a:t>Spre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exemplu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tehnologia</a:t>
            </a:r>
            <a:r>
              <a:rPr lang="en-US" dirty="0">
                <a:latin typeface="Rockwell" panose="02060603020205020403" pitchFamily="18" charset="0"/>
              </a:rPr>
              <a:t> NAS </a:t>
            </a:r>
            <a:r>
              <a:rPr lang="en-US" dirty="0" err="1">
                <a:latin typeface="Rockwell" panose="02060603020205020403" pitchFamily="18" charset="0"/>
              </a:rPr>
              <a:t>poate</a:t>
            </a:r>
            <a:r>
              <a:rPr lang="en-US" dirty="0">
                <a:latin typeface="Rockwell" panose="02060603020205020403" pitchFamily="18" charset="0"/>
              </a:rPr>
              <a:t> fi </a:t>
            </a:r>
            <a:r>
              <a:rPr lang="en-US" dirty="0" err="1">
                <a:latin typeface="Rockwell" panose="02060603020205020403" pitchFamily="18" charset="0"/>
              </a:rPr>
              <a:t>combinat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cu </a:t>
            </a:r>
            <a:r>
              <a:rPr lang="en-US" dirty="0" err="1">
                <a:latin typeface="Rockwell" panose="02060603020205020403" pitchFamily="18" charset="0"/>
              </a:rPr>
              <a:t>tehnologia</a:t>
            </a:r>
            <a:r>
              <a:rPr lang="en-US" dirty="0">
                <a:latin typeface="Rockwell" panose="02060603020205020403" pitchFamily="18" charset="0"/>
              </a:rPr>
              <a:t> RAID(</a:t>
            </a:r>
            <a:r>
              <a:rPr lang="en-US" dirty="0" err="1">
                <a:latin typeface="Rockwell" panose="02060603020205020403" pitchFamily="18" charset="0"/>
              </a:rPr>
              <a:t>configura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 err="1">
                <a:latin typeface="Rockwell" panose="02060603020205020403" pitchFamily="18" charset="0"/>
              </a:rPr>
              <a:t>iile</a:t>
            </a:r>
            <a:r>
              <a:rPr lang="en-US" dirty="0">
                <a:latin typeface="Rockwell" panose="02060603020205020403" pitchFamily="18" charset="0"/>
              </a:rPr>
              <a:t> RAID 1 –&gt; RAID 6, RAID 10/RAID 1+0, RAID 0+1, JBOD RAID N+N),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a </a:t>
            </a:r>
            <a:r>
              <a:rPr lang="en-US" dirty="0" err="1">
                <a:latin typeface="Rockwell" panose="02060603020205020403" pitchFamily="18" charset="0"/>
              </a:rPr>
              <a:t>cre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te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performan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 err="1">
                <a:latin typeface="Rockwell" panose="02060603020205020403" pitchFamily="18" charset="0"/>
              </a:rPr>
              <a:t>ele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capacitatea</a:t>
            </a:r>
            <a:r>
              <a:rPr lang="en-US" dirty="0">
                <a:latin typeface="Rockwell" panose="02060603020205020403" pitchFamily="18" charset="0"/>
              </a:rPr>
              <a:t> de </a:t>
            </a:r>
            <a:r>
              <a:rPr lang="en-US" dirty="0" err="1">
                <a:latin typeface="Rockwell" panose="02060603020205020403" pitchFamily="18" charset="0"/>
              </a:rPr>
              <a:t>stocare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a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 err="1">
                <a:latin typeface="Rockwell" panose="02060603020205020403" pitchFamily="18" charset="0"/>
              </a:rPr>
              <a:t>mbun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t</a:t>
            </a:r>
            <a:r>
              <a:rPr lang="ro-RO" dirty="0">
                <a:latin typeface="Rockwell" panose="02060603020205020403" pitchFamily="18" charset="0"/>
              </a:rPr>
              <a:t>ăț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securitatea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datelor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c</a:t>
            </a:r>
            <a:r>
              <a:rPr lang="ro-RO" dirty="0">
                <a:latin typeface="Rockwell" panose="02060603020205020403" pitchFamily="18" charset="0"/>
              </a:rPr>
              <a:t>ă,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</a:t>
            </a:r>
            <a:r>
              <a:rPr lang="en-US" dirty="0" err="1">
                <a:latin typeface="Rockwell" panose="02060603020205020403" pitchFamily="18" charset="0"/>
              </a:rPr>
              <a:t>cazul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care pic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un drive, </a:t>
            </a:r>
            <a:r>
              <a:rPr lang="en-US" dirty="0" err="1">
                <a:latin typeface="Rockwell" panose="02060603020205020403" pitchFamily="18" charset="0"/>
              </a:rPr>
              <a:t>acesta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poate</a:t>
            </a:r>
            <a:r>
              <a:rPr lang="en-US" dirty="0">
                <a:latin typeface="Rockwell" panose="02060603020205020403" pitchFamily="18" charset="0"/>
              </a:rPr>
              <a:t> fi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 err="1">
                <a:latin typeface="Rockwell" panose="02060603020205020403" pitchFamily="18" charset="0"/>
              </a:rPr>
              <a:t>nlocuit</a:t>
            </a:r>
            <a:r>
              <a:rPr lang="en-US" dirty="0">
                <a:latin typeface="Rockwell" panose="02060603020205020403" pitchFamily="18" charset="0"/>
              </a:rPr>
              <a:t> f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r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probleme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nefiind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necesar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o </a:t>
            </a:r>
            <a:r>
              <a:rPr lang="en-US" dirty="0" err="1">
                <a:latin typeface="Rockwell" panose="02060603020205020403" pitchFamily="18" charset="0"/>
              </a:rPr>
              <a:t>oprire</a:t>
            </a:r>
            <a:r>
              <a:rPr lang="en-US" dirty="0">
                <a:latin typeface="Rockwell" panose="02060603020205020403" pitchFamily="18" charset="0"/>
              </a:rPr>
              <a:t> a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 err="1">
                <a:latin typeface="Rockwell" panose="02060603020205020403" pitchFamily="18" charset="0"/>
              </a:rPr>
              <a:t>ntregului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sistem</a:t>
            </a:r>
            <a:r>
              <a:rPr lang="en-US" dirty="0">
                <a:latin typeface="Rockwell" panose="02060603020205020403" pitchFamily="18" charset="0"/>
              </a:rPr>
              <a:t>. Cu </a:t>
            </a:r>
            <a:r>
              <a:rPr lang="en-US" dirty="0" err="1">
                <a:latin typeface="Rockwell" panose="02060603020205020403" pitchFamily="18" charset="0"/>
              </a:rPr>
              <a:t>toate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acestea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tehnologia</a:t>
            </a:r>
            <a:r>
              <a:rPr lang="en-US" dirty="0">
                <a:latin typeface="Rockwell" panose="02060603020205020403" pitchFamily="18" charset="0"/>
              </a:rPr>
              <a:t> RAID 0, nu </a:t>
            </a:r>
            <a:r>
              <a:rPr lang="en-US" dirty="0" err="1">
                <a:latin typeface="Rockwell" panose="02060603020205020403" pitchFamily="18" charset="0"/>
              </a:rPr>
              <a:t>ofer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securitatea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datelor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adic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</a:t>
            </a:r>
            <a:r>
              <a:rPr lang="en-US" dirty="0" err="1">
                <a:latin typeface="Rockwell" panose="02060603020205020403" pitchFamily="18" charset="0"/>
              </a:rPr>
              <a:t>momentul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care </a:t>
            </a:r>
            <a:r>
              <a:rPr lang="en-US" dirty="0" err="1">
                <a:latin typeface="Rockwell" panose="02060603020205020403" pitchFamily="18" charset="0"/>
              </a:rPr>
              <a:t>unul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sau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mai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multe</a:t>
            </a:r>
            <a:r>
              <a:rPr lang="en-US" dirty="0">
                <a:latin typeface="Rockwell" panose="02060603020205020403" pitchFamily="18" charset="0"/>
              </a:rPr>
              <a:t> drive-</a:t>
            </a:r>
            <a:r>
              <a:rPr lang="en-US" dirty="0" err="1">
                <a:latin typeface="Rockwell" panose="02060603020205020403" pitchFamily="18" charset="0"/>
              </a:rPr>
              <a:t>uri</a:t>
            </a:r>
            <a:r>
              <a:rPr lang="en-US" dirty="0">
                <a:latin typeface="Rockwell" panose="02060603020205020403" pitchFamily="18" charset="0"/>
              </a:rPr>
              <a:t> pic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toate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datele</a:t>
            </a:r>
            <a:r>
              <a:rPr lang="en-US" dirty="0">
                <a:latin typeface="Rockwell" panose="02060603020205020403" pitchFamily="18" charset="0"/>
              </a:rPr>
              <a:t> o s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fie </a:t>
            </a:r>
            <a:r>
              <a:rPr lang="en-US" dirty="0" err="1">
                <a:latin typeface="Rockwell" panose="02060603020205020403" pitchFamily="18" charset="0"/>
              </a:rPr>
              <a:t>pierdute</a:t>
            </a:r>
            <a:r>
              <a:rPr lang="en-US" dirty="0">
                <a:latin typeface="Rockwell" panose="02060603020205020403" pitchFamily="18" charset="0"/>
              </a:rPr>
              <a:t>. O alt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tehnologie</a:t>
            </a:r>
            <a:r>
              <a:rPr lang="en-US" dirty="0">
                <a:latin typeface="Rockwell" panose="02060603020205020403" pitchFamily="18" charset="0"/>
              </a:rPr>
              <a:t> util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este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reprezentat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de LVM, Logical Volume Management, </a:t>
            </a:r>
            <a:r>
              <a:rPr lang="en-US" dirty="0" err="1">
                <a:latin typeface="Rockwell" panose="02060603020205020403" pitchFamily="18" charset="0"/>
              </a:rPr>
              <a:t>deoarece</a:t>
            </a:r>
            <a:r>
              <a:rPr lang="en-US" dirty="0">
                <a:latin typeface="Rockwell" panose="02060603020205020403" pitchFamily="18" charset="0"/>
              </a:rPr>
              <a:t> spore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te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flexibilitatea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controlul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cu </a:t>
            </a:r>
            <a:r>
              <a:rPr lang="en-US" dirty="0" err="1">
                <a:latin typeface="Rockwell" panose="02060603020205020403" pitchFamily="18" charset="0"/>
              </a:rPr>
              <a:t>ajutorul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acest</a:t>
            </a:r>
            <a:r>
              <a:rPr lang="ro-RO" dirty="0">
                <a:latin typeface="Rockwell" panose="02060603020205020403" pitchFamily="18" charset="0"/>
              </a:rPr>
              <a:t>e</a:t>
            </a:r>
            <a:r>
              <a:rPr lang="en-US" dirty="0" err="1">
                <a:latin typeface="Rockwell" panose="02060603020205020403" pitchFamily="18" charset="0"/>
              </a:rPr>
              <a:t>ia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putem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expanda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dinamic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capacitatea</a:t>
            </a:r>
            <a:r>
              <a:rPr lang="en-US" dirty="0">
                <a:latin typeface="Rockwell" panose="02060603020205020403" pitchFamily="18" charset="0"/>
              </a:rPr>
              <a:t> de </a:t>
            </a:r>
            <a:r>
              <a:rPr lang="en-US" dirty="0" err="1">
                <a:latin typeface="Rockwell" panose="02060603020205020403" pitchFamily="18" charset="0"/>
              </a:rPr>
              <a:t>stocare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dac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introducem</a:t>
            </a:r>
            <a:r>
              <a:rPr lang="en-US" dirty="0">
                <a:latin typeface="Rockwell" panose="02060603020205020403" pitchFamily="18" charset="0"/>
              </a:rPr>
              <a:t> un drive</a:t>
            </a:r>
            <a:r>
              <a:rPr lang="ro-RO">
                <a:latin typeface="Rockwell" panose="02060603020205020403" pitchFamily="18" charset="0"/>
              </a:rPr>
              <a:t> nou</a:t>
            </a:r>
            <a:r>
              <a:rPr lang="en-US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sau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creștem capacitatea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unui</a:t>
            </a:r>
            <a:r>
              <a:rPr lang="en-US" dirty="0">
                <a:latin typeface="Rockwell" panose="02060603020205020403" pitchFamily="18" charset="0"/>
              </a:rPr>
              <a:t> drive existent </a:t>
            </a:r>
            <a:r>
              <a:rPr lang="en-US" dirty="0" err="1">
                <a:latin typeface="Rockwell" panose="02060603020205020403" pitchFamily="18" charset="0"/>
              </a:rPr>
              <a:t>dac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nu a </a:t>
            </a:r>
            <a:r>
              <a:rPr lang="en-US" dirty="0" err="1">
                <a:latin typeface="Rockwell" panose="02060603020205020403" pitchFamily="18" charset="0"/>
              </a:rPr>
              <a:t>fost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alocat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toat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capacitatea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sa</a:t>
            </a:r>
            <a:r>
              <a:rPr lang="en-US" dirty="0">
                <a:latin typeface="Rockwell" panose="020606030202050204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841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5A9A-FB9A-496E-A54E-0B159A663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28600"/>
            <a:ext cx="10018713" cy="1371600"/>
          </a:xfrm>
        </p:spPr>
        <p:txBody>
          <a:bodyPr/>
          <a:lstStyle/>
          <a:p>
            <a:r>
              <a:rPr lang="en-US" b="1" dirty="0" err="1">
                <a:latin typeface="Rockwell" panose="02060603020205020403" pitchFamily="18" charset="0"/>
              </a:rPr>
              <a:t>Cuprins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D3E8E-7E3D-4DF6-928C-1ED179726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2600"/>
            <a:ext cx="10018713" cy="4267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Rockwell" panose="02060603020205020403" pitchFamily="18" charset="0"/>
              </a:rPr>
              <a:t>Scop/</a:t>
            </a:r>
            <a:r>
              <a:rPr lang="en-US" dirty="0" err="1">
                <a:latin typeface="Rockwell" panose="02060603020205020403" pitchFamily="18" charset="0"/>
              </a:rPr>
              <a:t>Sumar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sau</a:t>
            </a:r>
            <a:r>
              <a:rPr lang="en-US" dirty="0">
                <a:latin typeface="Rockwell" panose="02060603020205020403" pitchFamily="18" charset="0"/>
              </a:rPr>
              <a:t> Abstract</a:t>
            </a:r>
            <a:endParaRPr lang="ro-RO" dirty="0">
              <a:latin typeface="Rockwell" panose="02060603020205020403" pitchFamily="18" charset="0"/>
            </a:endParaRPr>
          </a:p>
          <a:p>
            <a:pPr algn="just"/>
            <a:r>
              <a:rPr lang="ro-RO" dirty="0">
                <a:latin typeface="Rockwell" panose="02060603020205020403" pitchFamily="18" charset="0"/>
              </a:rPr>
              <a:t>Descrierea detaliată a proiectului</a:t>
            </a:r>
            <a:endParaRPr lang="en-US" dirty="0">
              <a:latin typeface="Rockwell" panose="02060603020205020403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Rockwell" panose="02060603020205020403" pitchFamily="18" charset="0"/>
              </a:rPr>
              <a:t>Capitolul</a:t>
            </a:r>
            <a:r>
              <a:rPr lang="en-US" dirty="0">
                <a:latin typeface="Rockwell" panose="02060603020205020403" pitchFamily="18" charset="0"/>
              </a:rPr>
              <a:t> 1 – </a:t>
            </a:r>
            <a:r>
              <a:rPr lang="en-US" dirty="0" err="1">
                <a:latin typeface="Rockwell" panose="02060603020205020403" pitchFamily="18" charset="0"/>
              </a:rPr>
              <a:t>Ansamblul</a:t>
            </a:r>
            <a:endParaRPr lang="en-US" dirty="0">
              <a:latin typeface="Rockwell" panose="02060603020205020403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Rockwell" panose="02060603020205020403" pitchFamily="18" charset="0"/>
              </a:rPr>
              <a:t>Capitolul</a:t>
            </a:r>
            <a:r>
              <a:rPr lang="en-US" dirty="0">
                <a:latin typeface="Rockwell" panose="02060603020205020403" pitchFamily="18" charset="0"/>
              </a:rPr>
              <a:t> 2 – RPi OS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Rockwell" panose="02060603020205020403" pitchFamily="18" charset="0"/>
              </a:rPr>
              <a:t>Capitolul</a:t>
            </a:r>
            <a:r>
              <a:rPr lang="en-US" dirty="0">
                <a:latin typeface="Rockwell" panose="02060603020205020403" pitchFamily="18" charset="0"/>
              </a:rPr>
              <a:t> 3 - </a:t>
            </a:r>
            <a:r>
              <a:rPr lang="en-US" dirty="0" err="1">
                <a:latin typeface="Rockwell" panose="02060603020205020403" pitchFamily="18" charset="0"/>
              </a:rPr>
              <a:t>Conexiunea</a:t>
            </a:r>
            <a:endParaRPr lang="en-US" dirty="0">
              <a:latin typeface="Rockwell" panose="02060603020205020403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Rockwell" panose="02060603020205020403" pitchFamily="18" charset="0"/>
              </a:rPr>
              <a:t>Capitolul</a:t>
            </a:r>
            <a:r>
              <a:rPr lang="en-US" dirty="0">
                <a:latin typeface="Rockwell" panose="02060603020205020403" pitchFamily="18" charset="0"/>
              </a:rPr>
              <a:t> 4 - </a:t>
            </a:r>
            <a:r>
              <a:rPr lang="en-US" dirty="0" err="1">
                <a:latin typeface="Rockwell" panose="02060603020205020403" pitchFamily="18" charset="0"/>
              </a:rPr>
              <a:t>OpenMediaVault</a:t>
            </a:r>
            <a:endParaRPr lang="en-US" dirty="0">
              <a:latin typeface="Rockwell" panose="02060603020205020403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Rockwell" panose="02060603020205020403" pitchFamily="18" charset="0"/>
              </a:rPr>
              <a:t>Capitolul</a:t>
            </a:r>
            <a:r>
              <a:rPr lang="en-US" dirty="0">
                <a:latin typeface="Rockwell" panose="02060603020205020403" pitchFamily="18" charset="0"/>
              </a:rPr>
              <a:t> 5 – </a:t>
            </a:r>
            <a:r>
              <a:rPr lang="en-US" dirty="0" err="1">
                <a:latin typeface="Rockwell" panose="02060603020205020403" pitchFamily="18" charset="0"/>
              </a:rPr>
              <a:t>Schemele</a:t>
            </a:r>
            <a:endParaRPr lang="en-US" dirty="0">
              <a:latin typeface="Rockwell" panose="02060603020205020403" pitchFamily="18" charset="0"/>
            </a:endParaRPr>
          </a:p>
          <a:p>
            <a:pPr algn="just"/>
            <a:r>
              <a:rPr lang="ro-RO" dirty="0">
                <a:latin typeface="Rockwell" panose="02060603020205020403" pitchFamily="18" charset="0"/>
              </a:rPr>
              <a:t>Listă componente/subansamble</a:t>
            </a:r>
            <a:endParaRPr lang="en-US" dirty="0">
              <a:latin typeface="Rockwell" panose="02060603020205020403" pitchFamily="18" charset="0"/>
            </a:endParaRPr>
          </a:p>
          <a:p>
            <a:pPr algn="just"/>
            <a:r>
              <a:rPr lang="en-US" dirty="0" err="1">
                <a:latin typeface="Rockwell" panose="02060603020205020403" pitchFamily="18" charset="0"/>
              </a:rPr>
              <a:t>Concluzii</a:t>
            </a:r>
            <a:endParaRPr lang="ro-RO" dirty="0">
              <a:latin typeface="Rockwell" panose="02060603020205020403" pitchFamily="18" charset="0"/>
            </a:endParaRPr>
          </a:p>
          <a:p>
            <a:pPr algn="just"/>
            <a:r>
              <a:rPr lang="en-US" dirty="0" err="1">
                <a:latin typeface="Rockwell" panose="02060603020205020403" pitchFamily="18" charset="0"/>
              </a:rPr>
              <a:t>Bibliografie</a:t>
            </a:r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843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B8753-7EB9-4C0D-84B1-44D591C77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71601"/>
            <a:ext cx="10018713" cy="44196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>
                <a:latin typeface="Rockwell" panose="02060603020205020403" pitchFamily="18" charset="0"/>
              </a:rPr>
              <a:t>Un alt </a:t>
            </a:r>
            <a:r>
              <a:rPr lang="en-US" dirty="0" err="1">
                <a:latin typeface="Rockwell" panose="02060603020205020403" pitchFamily="18" charset="0"/>
              </a:rPr>
              <a:t>caz</a:t>
            </a:r>
            <a:r>
              <a:rPr lang="en-US" dirty="0">
                <a:latin typeface="Rockwell" panose="02060603020205020403" pitchFamily="18" charset="0"/>
              </a:rPr>
              <a:t> pe care </a:t>
            </a:r>
            <a:r>
              <a:rPr lang="en-US" dirty="0" err="1">
                <a:latin typeface="Rockwell" panose="02060603020205020403" pitchFamily="18" charset="0"/>
              </a:rPr>
              <a:t>ar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trebui</a:t>
            </a:r>
            <a:r>
              <a:rPr lang="en-US" dirty="0">
                <a:latin typeface="Rockwell" panose="02060603020205020403" pitchFamily="18" charset="0"/>
              </a:rPr>
              <a:t> s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-l </a:t>
            </a:r>
            <a:r>
              <a:rPr lang="en-US" dirty="0" err="1">
                <a:latin typeface="Rockwell" panose="02060603020205020403" pitchFamily="18" charset="0"/>
              </a:rPr>
              <a:t>luam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</a:t>
            </a:r>
            <a:r>
              <a:rPr lang="en-US" dirty="0" err="1">
                <a:latin typeface="Rockwell" panose="02060603020205020403" pitchFamily="18" charset="0"/>
              </a:rPr>
              <a:t>considerare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este</a:t>
            </a:r>
            <a:r>
              <a:rPr lang="en-US" dirty="0">
                <a:latin typeface="Rockwell" panose="02060603020205020403" pitchFamily="18" charset="0"/>
              </a:rPr>
              <a:t> f</a:t>
            </a:r>
            <a:r>
              <a:rPr lang="ro-RO" dirty="0">
                <a:latin typeface="Rockwell" panose="02060603020205020403" pitchFamily="18" charset="0"/>
              </a:rPr>
              <a:t>a</a:t>
            </a:r>
            <a:r>
              <a:rPr lang="en-US" dirty="0" err="1">
                <a:latin typeface="Rockwell" panose="02060603020205020403" pitchFamily="18" charset="0"/>
              </a:rPr>
              <a:t>ptul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că</a:t>
            </a:r>
            <a:r>
              <a:rPr lang="en-US" dirty="0">
                <a:latin typeface="Rockwell" panose="02060603020205020403" pitchFamily="18" charset="0"/>
              </a:rPr>
              <a:t> am </a:t>
            </a:r>
            <a:r>
              <a:rPr lang="en-US" dirty="0" err="1">
                <a:latin typeface="Rockwell" panose="02060603020205020403" pitchFamily="18" charset="0"/>
              </a:rPr>
              <a:t>putea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configura</a:t>
            </a:r>
            <a:r>
              <a:rPr lang="en-US" dirty="0">
                <a:latin typeface="Rockwell" panose="02060603020205020403" pitchFamily="18" charset="0"/>
              </a:rPr>
              <a:t> RPi-ul ca un server NAS, f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r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s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fie </a:t>
            </a:r>
            <a:r>
              <a:rPr lang="en-US" dirty="0" err="1">
                <a:latin typeface="Rockwell" panose="02060603020205020403" pitchFamily="18" charset="0"/>
              </a:rPr>
              <a:t>conectat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prin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portul</a:t>
            </a:r>
            <a:r>
              <a:rPr lang="en-US" dirty="0">
                <a:latin typeface="Rockwell" panose="02060603020205020403" pitchFamily="18" charset="0"/>
              </a:rPr>
              <a:t> ethernet la re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>
                <a:latin typeface="Rockwell" panose="02060603020205020403" pitchFamily="18" charset="0"/>
              </a:rPr>
              <a:t>ea. </a:t>
            </a:r>
            <a:r>
              <a:rPr lang="en-US" dirty="0" err="1">
                <a:latin typeface="Rockwell" panose="02060603020205020403" pitchFamily="18" charset="0"/>
              </a:rPr>
              <a:t>Astfel</a:t>
            </a:r>
            <a:r>
              <a:rPr lang="en-US" dirty="0">
                <a:latin typeface="Rockwell" panose="02060603020205020403" pitchFamily="18" charset="0"/>
              </a:rPr>
              <a:t>, am fi </a:t>
            </a:r>
            <a:r>
              <a:rPr lang="en-US" dirty="0" err="1">
                <a:latin typeface="Rockwell" panose="02060603020205020403" pitchFamily="18" charset="0"/>
              </a:rPr>
              <a:t>avut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nevoie</a:t>
            </a:r>
            <a:r>
              <a:rPr lang="en-US" dirty="0">
                <a:latin typeface="Rockwell" panose="02060603020205020403" pitchFamily="18" charset="0"/>
              </a:rPr>
              <a:t> de un adaptor Wi-Fi. De </a:t>
            </a:r>
            <a:r>
              <a:rPr lang="en-US" dirty="0" err="1">
                <a:latin typeface="Rockwell" panose="02060603020205020403" pitchFamily="18" charset="0"/>
              </a:rPr>
              <a:t>asemenea</a:t>
            </a:r>
            <a:r>
              <a:rPr lang="en-US" dirty="0">
                <a:latin typeface="Rockwell" panose="02060603020205020403" pitchFamily="18" charset="0"/>
              </a:rPr>
              <a:t>, am fi </a:t>
            </a:r>
            <a:r>
              <a:rPr lang="en-US" dirty="0" err="1">
                <a:latin typeface="Rockwell" panose="02060603020205020403" pitchFamily="18" charset="0"/>
              </a:rPr>
              <a:t>avut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nevoie</a:t>
            </a:r>
            <a:r>
              <a:rPr lang="en-US" dirty="0">
                <a:latin typeface="Rockwell" panose="02060603020205020403" pitchFamily="18" charset="0"/>
              </a:rPr>
              <a:t> de un monitor </a:t>
            </a:r>
            <a:r>
              <a:rPr lang="en-US" dirty="0" err="1">
                <a:latin typeface="Rockwell" panose="02060603020205020403" pitchFamily="18" charset="0"/>
              </a:rPr>
              <a:t>conectat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printr</a:t>
            </a:r>
            <a:r>
              <a:rPr lang="en-US" dirty="0">
                <a:latin typeface="Rockwell" panose="02060603020205020403" pitchFamily="18" charset="0"/>
              </a:rPr>
              <a:t>-un </a:t>
            </a:r>
            <a:r>
              <a:rPr lang="en-US" dirty="0" err="1">
                <a:latin typeface="Rockwell" panose="02060603020205020403" pitchFamily="18" charset="0"/>
              </a:rPr>
              <a:t>cablu</a:t>
            </a:r>
            <a:r>
              <a:rPr lang="en-US" dirty="0">
                <a:latin typeface="Rockwell" panose="02060603020205020403" pitchFamily="18" charset="0"/>
              </a:rPr>
              <a:t> micro HDMI la RPi, o </a:t>
            </a:r>
            <a:r>
              <a:rPr lang="en-US" dirty="0" err="1">
                <a:latin typeface="Rockwell" panose="02060603020205020403" pitchFamily="18" charset="0"/>
              </a:rPr>
              <a:t>tastatur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un mouse</a:t>
            </a:r>
            <a:r>
              <a:rPr lang="ro-RO" dirty="0">
                <a:latin typeface="Rockwell" panose="02060603020205020403" pitchFamily="18" charset="0"/>
              </a:rPr>
              <a:t>,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conectate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prin</a:t>
            </a:r>
            <a:r>
              <a:rPr lang="en-US" dirty="0">
                <a:latin typeface="Rockwell" panose="02060603020205020403" pitchFamily="18" charset="0"/>
              </a:rPr>
              <a:t> USB,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a </a:t>
            </a:r>
            <a:r>
              <a:rPr lang="en-US" dirty="0" err="1">
                <a:latin typeface="Rockwell" panose="02060603020205020403" pitchFamily="18" charset="0"/>
              </a:rPr>
              <a:t>putea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lucra</a:t>
            </a:r>
            <a:r>
              <a:rPr lang="en-US" dirty="0">
                <a:latin typeface="Rockwell" panose="02060603020205020403" pitchFamily="18" charset="0"/>
              </a:rPr>
              <a:t> direct pe RPi. Pa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>
                <a:latin typeface="Rockwell" panose="02060603020205020403" pitchFamily="18" charset="0"/>
              </a:rPr>
              <a:t>ii pe care 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-am </a:t>
            </a:r>
            <a:r>
              <a:rPr lang="en-US" dirty="0" err="1">
                <a:latin typeface="Rockwell" panose="02060603020205020403" pitchFamily="18" charset="0"/>
              </a:rPr>
              <a:t>parcurs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</a:t>
            </a:r>
            <a:r>
              <a:rPr lang="en-US" dirty="0" err="1">
                <a:latin typeface="Rockwell" panose="02060603020205020403" pitchFamily="18" charset="0"/>
              </a:rPr>
              <a:t>OpenMediaVault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</a:t>
            </a:r>
            <a:r>
              <a:rPr lang="en-US" dirty="0" err="1">
                <a:latin typeface="Rockwell" panose="02060603020205020403" pitchFamily="18" charset="0"/>
              </a:rPr>
              <a:t>instalarea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configurarea</a:t>
            </a:r>
            <a:r>
              <a:rPr lang="en-US" dirty="0">
                <a:latin typeface="Rockwell" panose="02060603020205020403" pitchFamily="18" charset="0"/>
              </a:rPr>
              <a:t> OS-</a:t>
            </a:r>
            <a:r>
              <a:rPr lang="en-US" dirty="0" err="1">
                <a:latin typeface="Rockwell" panose="02060603020205020403" pitchFamily="18" charset="0"/>
              </a:rPr>
              <a:t>ului</a:t>
            </a:r>
            <a:r>
              <a:rPr lang="en-US" dirty="0">
                <a:latin typeface="Rockwell" panose="02060603020205020403" pitchFamily="18" charset="0"/>
              </a:rPr>
              <a:t> sunt </a:t>
            </a:r>
            <a:r>
              <a:rPr lang="en-US" dirty="0" err="1">
                <a:latin typeface="Rockwell" panose="02060603020205020403" pitchFamily="18" charset="0"/>
              </a:rPr>
              <a:t>aceea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singura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diferen</a:t>
            </a:r>
            <a:r>
              <a:rPr lang="ro-RO" dirty="0">
                <a:latin typeface="Rockwell" panose="02060603020205020403" pitchFamily="18" charset="0"/>
              </a:rPr>
              <a:t>ță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fiind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faptul</a:t>
            </a:r>
            <a:r>
              <a:rPr lang="en-US" dirty="0">
                <a:latin typeface="Rockwell" panose="02060603020205020403" pitchFamily="18" charset="0"/>
              </a:rPr>
              <a:t> c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nu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folosi</a:t>
            </a:r>
            <a:r>
              <a:rPr lang="en-US" dirty="0">
                <a:latin typeface="Rockwell" panose="02060603020205020403" pitchFamily="18" charset="0"/>
              </a:rPr>
              <a:t> o </a:t>
            </a:r>
            <a:r>
              <a:rPr lang="en-US" dirty="0" err="1">
                <a:latin typeface="Rockwell" panose="02060603020205020403" pitchFamily="18" charset="0"/>
              </a:rPr>
              <a:t>conexiune</a:t>
            </a:r>
            <a:r>
              <a:rPr lang="en-US" dirty="0">
                <a:latin typeface="Rockwell" panose="02060603020205020403" pitchFamily="18" charset="0"/>
              </a:rPr>
              <a:t> SSH,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astfel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lucra</a:t>
            </a:r>
            <a:r>
              <a:rPr lang="en-US" dirty="0">
                <a:latin typeface="Rockwell" panose="02060603020205020403" pitchFamily="18" charset="0"/>
              </a:rPr>
              <a:t> direct din </a:t>
            </a:r>
            <a:r>
              <a:rPr lang="en-US" dirty="0" err="1">
                <a:latin typeface="Rockwell" panose="02060603020205020403" pitchFamily="18" charset="0"/>
              </a:rPr>
              <a:t>terminalul</a:t>
            </a:r>
            <a:r>
              <a:rPr lang="en-US" dirty="0">
                <a:latin typeface="Rockwell" panose="02060603020205020403" pitchFamily="18" charset="0"/>
              </a:rPr>
              <a:t> raspberry pi-</a:t>
            </a:r>
            <a:r>
              <a:rPr lang="en-US" dirty="0" err="1">
                <a:latin typeface="Rockwell" panose="02060603020205020403" pitchFamily="18" charset="0"/>
              </a:rPr>
              <a:t>ului</a:t>
            </a:r>
            <a:r>
              <a:rPr lang="en-US" dirty="0">
                <a:latin typeface="Rockwell" panose="02060603020205020403" pitchFamily="18" charset="0"/>
              </a:rPr>
              <a:t>. A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adar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serverul</a:t>
            </a:r>
            <a:r>
              <a:rPr lang="en-US" dirty="0">
                <a:latin typeface="Rockwell" panose="02060603020205020403" pitchFamily="18" charset="0"/>
              </a:rPr>
              <a:t> NAS </a:t>
            </a:r>
            <a:r>
              <a:rPr lang="en-US" dirty="0" err="1">
                <a:latin typeface="Rockwell" panose="02060603020205020403" pitchFamily="18" charset="0"/>
              </a:rPr>
              <a:t>poate</a:t>
            </a:r>
            <a:r>
              <a:rPr lang="en-US" dirty="0">
                <a:latin typeface="Rockwell" panose="02060603020205020403" pitchFamily="18" charset="0"/>
              </a:rPr>
              <a:t> fi </a:t>
            </a:r>
            <a:r>
              <a:rPr lang="en-US" dirty="0" err="1">
                <a:latin typeface="Rockwell" panose="02060603020205020403" pitchFamily="18" charset="0"/>
              </a:rPr>
              <a:t>considerat</a:t>
            </a:r>
            <a:r>
              <a:rPr lang="en-US" dirty="0">
                <a:latin typeface="Rockwell" panose="02060603020205020403" pitchFamily="18" charset="0"/>
              </a:rPr>
              <a:t> o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 err="1">
                <a:latin typeface="Rockwell" panose="02060603020205020403" pitchFamily="18" charset="0"/>
              </a:rPr>
              <a:t>mbun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t</a:t>
            </a:r>
            <a:r>
              <a:rPr lang="ro-RO" dirty="0">
                <a:latin typeface="Rockwell" panose="02060603020205020403" pitchFamily="18" charset="0"/>
              </a:rPr>
              <a:t>ăț</a:t>
            </a:r>
            <a:r>
              <a:rPr lang="en-US" dirty="0">
                <a:latin typeface="Rockwell" panose="02060603020205020403" pitchFamily="18" charset="0"/>
              </a:rPr>
              <a:t>ire, </a:t>
            </a:r>
            <a:r>
              <a:rPr lang="en-US" dirty="0" err="1">
                <a:latin typeface="Rockwell" panose="02060603020205020403" pitchFamily="18" charset="0"/>
              </a:rPr>
              <a:t>dar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acest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lucru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st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la </a:t>
            </a:r>
            <a:r>
              <a:rPr lang="en-US" dirty="0" err="1">
                <a:latin typeface="Rockwell" panose="02060603020205020403" pitchFamily="18" charset="0"/>
              </a:rPr>
              <a:t>latitudinea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fiec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 err="1">
                <a:latin typeface="Rockwell" panose="02060603020205020403" pitchFamily="18" charset="0"/>
              </a:rPr>
              <a:t>ruia</a:t>
            </a:r>
            <a:r>
              <a:rPr lang="en-US" dirty="0">
                <a:latin typeface="Rockwell" panose="02060603020205020403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latin typeface="Rockwell" panose="02060603020205020403" pitchFamily="18" charset="0"/>
              </a:rPr>
              <a:t>	De </a:t>
            </a:r>
            <a:r>
              <a:rPr lang="en-US" dirty="0" err="1">
                <a:latin typeface="Rockwell" panose="02060603020205020403" pitchFamily="18" charset="0"/>
              </a:rPr>
              <a:t>asemenea</a:t>
            </a:r>
            <a:r>
              <a:rPr lang="en-US" dirty="0">
                <a:latin typeface="Rockwell" panose="02060603020205020403" pitchFamily="18" charset="0"/>
              </a:rPr>
              <a:t>, o alt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 err="1">
                <a:latin typeface="Rockwell" panose="02060603020205020403" pitchFamily="18" charset="0"/>
              </a:rPr>
              <a:t>mbun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t</a:t>
            </a:r>
            <a:r>
              <a:rPr lang="ro-RO" dirty="0">
                <a:latin typeface="Rockwell" panose="02060603020205020403" pitchFamily="18" charset="0"/>
              </a:rPr>
              <a:t>ăț</a:t>
            </a:r>
            <a:r>
              <a:rPr lang="en-US" dirty="0">
                <a:latin typeface="Rockwell" panose="02060603020205020403" pitchFamily="18" charset="0"/>
              </a:rPr>
              <a:t>ire pe care o </a:t>
            </a:r>
            <a:r>
              <a:rPr lang="en-US" dirty="0" err="1">
                <a:latin typeface="Rockwell" panose="02060603020205020403" pitchFamily="18" charset="0"/>
              </a:rPr>
              <a:t>putem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aduce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unui</a:t>
            </a:r>
            <a:r>
              <a:rPr lang="en-US" dirty="0">
                <a:latin typeface="Rockwell" panose="02060603020205020403" pitchFamily="18" charset="0"/>
              </a:rPr>
              <a:t> NAS </a:t>
            </a:r>
            <a:r>
              <a:rPr lang="en-US" dirty="0" err="1">
                <a:latin typeface="Rockwell" panose="02060603020205020403" pitchFamily="18" charset="0"/>
              </a:rPr>
              <a:t>este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reprezentat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de </a:t>
            </a:r>
            <a:r>
              <a:rPr lang="en-US" dirty="0" err="1">
                <a:latin typeface="Rockwell" panose="02060603020205020403" pitchFamily="18" charset="0"/>
              </a:rPr>
              <a:t>cre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terea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nivelului</a:t>
            </a:r>
            <a:r>
              <a:rPr lang="en-US" dirty="0">
                <a:latin typeface="Rockwell" panose="02060603020205020403" pitchFamily="18" charset="0"/>
              </a:rPr>
              <a:t> de </a:t>
            </a:r>
            <a:r>
              <a:rPr lang="ro-RO" dirty="0">
                <a:latin typeface="Rockwell" panose="02060603020205020403" pitchFamily="18" charset="0"/>
              </a:rPr>
              <a:t>s</a:t>
            </a:r>
            <a:r>
              <a:rPr lang="en-US" dirty="0" err="1">
                <a:latin typeface="Rockwell" panose="02060603020205020403" pitchFamily="18" charset="0"/>
              </a:rPr>
              <a:t>ecuritate</a:t>
            </a:r>
            <a:r>
              <a:rPr lang="en-US" dirty="0">
                <a:latin typeface="Rockwell" panose="020606030202050204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556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422A-7D41-42DF-A041-80244038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6199"/>
            <a:ext cx="10018713" cy="914401"/>
          </a:xfrm>
        </p:spPr>
        <p:txBody>
          <a:bodyPr/>
          <a:lstStyle/>
          <a:p>
            <a:r>
              <a:rPr lang="en-US" b="1" dirty="0" err="1">
                <a:latin typeface="Rockwell" panose="02060603020205020403" pitchFamily="18" charset="0"/>
              </a:rPr>
              <a:t>Bibliografie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E605B-F399-43AB-A7B0-1BFA14CFC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43000"/>
            <a:ext cx="10018713" cy="5181600"/>
          </a:xfrm>
        </p:spPr>
        <p:txBody>
          <a:bodyPr>
            <a:noAutofit/>
          </a:bodyPr>
          <a:lstStyle/>
          <a:p>
            <a:pPr algn="just"/>
            <a:r>
              <a:rPr lang="ro-RO" sz="1400" dirty="0">
                <a:latin typeface="Rockwell" panose="02060603020205020403" pitchFamily="18" charset="0"/>
              </a:rPr>
              <a:t>Whitson Gordon, </a:t>
            </a:r>
            <a:r>
              <a:rPr lang="en-US" sz="1400" dirty="0">
                <a:latin typeface="Rockwell" panose="02060603020205020403" pitchFamily="18" charset="0"/>
              </a:rPr>
              <a:t>“How to Turn a Raspberry Pi Into a NAS for Whole-Home File Sharing”, </a:t>
            </a:r>
            <a:r>
              <a:rPr lang="en-US" sz="1400" dirty="0">
                <a:latin typeface="Rockwell" panose="02060603020205020403" pitchFamily="18" charset="0"/>
                <a:hlinkClick r:id="rId2"/>
              </a:rPr>
              <a:t>https://www.pcmag.com/how-to/how-to-turn-a-raspberry-pi-into-a-nas-for-whole-home-file-sharing</a:t>
            </a:r>
            <a:r>
              <a:rPr lang="en-US" sz="1400" dirty="0">
                <a:latin typeface="Rockwell" panose="02060603020205020403" pitchFamily="18" charset="0"/>
              </a:rPr>
              <a:t>, </a:t>
            </a:r>
            <a:r>
              <a:rPr lang="en-US" sz="1400" dirty="0" err="1">
                <a:latin typeface="Rockwell" panose="02060603020205020403" pitchFamily="18" charset="0"/>
              </a:rPr>
              <a:t>accesat</a:t>
            </a:r>
            <a:r>
              <a:rPr lang="en-US" sz="1400" dirty="0">
                <a:latin typeface="Rockwell" panose="02060603020205020403" pitchFamily="18" charset="0"/>
              </a:rPr>
              <a:t> ultima </a:t>
            </a:r>
            <a:r>
              <a:rPr lang="en-US" sz="1400" dirty="0" err="1">
                <a:latin typeface="Rockwell" panose="02060603020205020403" pitchFamily="18" charset="0"/>
              </a:rPr>
              <a:t>dat</a:t>
            </a:r>
            <a:r>
              <a:rPr lang="ro-RO" sz="1400" dirty="0">
                <a:latin typeface="Rockwell" panose="02060603020205020403" pitchFamily="18" charset="0"/>
              </a:rPr>
              <a:t>ă</a:t>
            </a:r>
            <a:r>
              <a:rPr lang="en-US" sz="1400" dirty="0">
                <a:latin typeface="Rockwell" panose="02060603020205020403" pitchFamily="18" charset="0"/>
              </a:rPr>
              <a:t> </a:t>
            </a:r>
            <a:r>
              <a:rPr lang="en-US" sz="1400" dirty="0" err="1">
                <a:latin typeface="Rockwell" panose="02060603020205020403" pitchFamily="18" charset="0"/>
              </a:rPr>
              <a:t>ianuarie</a:t>
            </a:r>
            <a:r>
              <a:rPr lang="en-US" sz="1400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ro-RO" sz="1400" dirty="0">
                <a:latin typeface="Rockwell" panose="02060603020205020403" pitchFamily="18" charset="0"/>
              </a:rPr>
              <a:t>Whitson Gordon, </a:t>
            </a:r>
            <a:r>
              <a:rPr lang="en-US" sz="1400" dirty="0">
                <a:latin typeface="Rockwell" panose="02060603020205020403" pitchFamily="18" charset="0"/>
              </a:rPr>
              <a:t>“Beginner's Guide: How to Get Started With Raspberry Pi”, </a:t>
            </a:r>
            <a:r>
              <a:rPr lang="en-US" sz="1400" dirty="0">
                <a:latin typeface="Rockwell" panose="02060603020205020403" pitchFamily="18" charset="0"/>
                <a:hlinkClick r:id="rId3"/>
              </a:rPr>
              <a:t>https://www.pcmag.com/how-to/beginners-guide-how-to-get-started-with-raspberry-pi</a:t>
            </a:r>
            <a:r>
              <a:rPr lang="en-US" sz="1400" dirty="0">
                <a:latin typeface="Rockwell" panose="02060603020205020403" pitchFamily="18" charset="0"/>
              </a:rPr>
              <a:t>, </a:t>
            </a:r>
            <a:r>
              <a:rPr lang="en-US" sz="1400" dirty="0" err="1">
                <a:latin typeface="Rockwell" panose="02060603020205020403" pitchFamily="18" charset="0"/>
              </a:rPr>
              <a:t>accesat</a:t>
            </a:r>
            <a:r>
              <a:rPr lang="en-US" sz="1400" dirty="0">
                <a:latin typeface="Rockwell" panose="02060603020205020403" pitchFamily="18" charset="0"/>
              </a:rPr>
              <a:t> ultima </a:t>
            </a:r>
            <a:r>
              <a:rPr lang="en-US" sz="1400" dirty="0" err="1">
                <a:latin typeface="Rockwell" panose="02060603020205020403" pitchFamily="18" charset="0"/>
              </a:rPr>
              <a:t>dat</a:t>
            </a:r>
            <a:r>
              <a:rPr lang="ro-RO" sz="1400" dirty="0">
                <a:latin typeface="Rockwell" panose="02060603020205020403" pitchFamily="18" charset="0"/>
              </a:rPr>
              <a:t>ă</a:t>
            </a:r>
            <a:r>
              <a:rPr lang="en-US" sz="1400" dirty="0">
                <a:latin typeface="Rockwell" panose="02060603020205020403" pitchFamily="18" charset="0"/>
              </a:rPr>
              <a:t> </a:t>
            </a:r>
            <a:r>
              <a:rPr lang="en-US" sz="1400" dirty="0" err="1">
                <a:latin typeface="Rockwell" panose="02060603020205020403" pitchFamily="18" charset="0"/>
              </a:rPr>
              <a:t>ianuarie</a:t>
            </a:r>
            <a:r>
              <a:rPr lang="en-US" sz="1400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ro-RO" sz="1400" dirty="0">
                <a:latin typeface="Rockwell" panose="02060603020205020403" pitchFamily="18" charset="0"/>
              </a:rPr>
              <a:t>Daniel Davis, </a:t>
            </a:r>
            <a:r>
              <a:rPr lang="en-US" sz="1400" dirty="0">
                <a:latin typeface="Rockwell" panose="02060603020205020403" pitchFamily="18" charset="0"/>
              </a:rPr>
              <a:t>“HOW TO MAKE A RASPBERRY PI NAS (NETWORK ATTACHED STORAGE)”, </a:t>
            </a:r>
            <a:r>
              <a:rPr lang="en-US" sz="1400" dirty="0">
                <a:latin typeface="Rockwell" panose="02060603020205020403" pitchFamily="18" charset="0"/>
                <a:hlinkClick r:id="rId4"/>
              </a:rPr>
              <a:t>https://www.tinkernut.com/portfolio/make-raspberry-pi-nas-network-attached-storage/</a:t>
            </a:r>
            <a:r>
              <a:rPr lang="en-US" sz="1400" dirty="0">
                <a:latin typeface="Rockwell" panose="02060603020205020403" pitchFamily="18" charset="0"/>
              </a:rPr>
              <a:t>, </a:t>
            </a:r>
            <a:r>
              <a:rPr lang="en-US" sz="1400" dirty="0" err="1">
                <a:latin typeface="Rockwell" panose="02060603020205020403" pitchFamily="18" charset="0"/>
              </a:rPr>
              <a:t>accesat</a:t>
            </a:r>
            <a:r>
              <a:rPr lang="en-US" sz="1400" dirty="0">
                <a:latin typeface="Rockwell" panose="02060603020205020403" pitchFamily="18" charset="0"/>
              </a:rPr>
              <a:t> ultima </a:t>
            </a:r>
            <a:r>
              <a:rPr lang="en-US" sz="1400" dirty="0" err="1">
                <a:latin typeface="Rockwell" panose="02060603020205020403" pitchFamily="18" charset="0"/>
              </a:rPr>
              <a:t>dat</a:t>
            </a:r>
            <a:r>
              <a:rPr lang="ro-RO" sz="1400" dirty="0">
                <a:latin typeface="Rockwell" panose="02060603020205020403" pitchFamily="18" charset="0"/>
              </a:rPr>
              <a:t>ă</a:t>
            </a:r>
            <a:r>
              <a:rPr lang="en-US" sz="1400" dirty="0">
                <a:latin typeface="Rockwell" panose="02060603020205020403" pitchFamily="18" charset="0"/>
              </a:rPr>
              <a:t> </a:t>
            </a:r>
            <a:r>
              <a:rPr lang="en-US" sz="1400" dirty="0" err="1">
                <a:latin typeface="Rockwell" panose="02060603020205020403" pitchFamily="18" charset="0"/>
              </a:rPr>
              <a:t>ianuarie</a:t>
            </a:r>
            <a:r>
              <a:rPr lang="en-US" sz="1400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ro-RO" sz="1400" dirty="0">
                <a:latin typeface="Rockwell" panose="02060603020205020403" pitchFamily="18" charset="0"/>
              </a:rPr>
              <a:t>webgeeks, </a:t>
            </a:r>
            <a:r>
              <a:rPr lang="en-US" sz="1400" dirty="0">
                <a:latin typeface="Rockwell" panose="02060603020205020403" pitchFamily="18" charset="0"/>
              </a:rPr>
              <a:t>“Raspberry Pi As a NAS (Network Attached Storage)”, </a:t>
            </a:r>
            <a:r>
              <a:rPr lang="en-US" sz="1400" dirty="0">
                <a:latin typeface="Rockwell" panose="02060603020205020403" pitchFamily="18" charset="0"/>
                <a:hlinkClick r:id="rId5"/>
              </a:rPr>
              <a:t>https://www.instructables.com/Raspberry-Pi-As-a-NAS-Network-Attached-Storage/</a:t>
            </a:r>
            <a:r>
              <a:rPr lang="en-US" sz="1400" dirty="0">
                <a:latin typeface="Rockwell" panose="02060603020205020403" pitchFamily="18" charset="0"/>
              </a:rPr>
              <a:t>, </a:t>
            </a:r>
            <a:r>
              <a:rPr lang="en-US" sz="1400" dirty="0" err="1">
                <a:latin typeface="Rockwell" panose="02060603020205020403" pitchFamily="18" charset="0"/>
              </a:rPr>
              <a:t>accesat</a:t>
            </a:r>
            <a:r>
              <a:rPr lang="en-US" sz="1400" dirty="0">
                <a:latin typeface="Rockwell" panose="02060603020205020403" pitchFamily="18" charset="0"/>
              </a:rPr>
              <a:t> ultima </a:t>
            </a:r>
            <a:r>
              <a:rPr lang="en-US" sz="1400" dirty="0" err="1">
                <a:latin typeface="Rockwell" panose="02060603020205020403" pitchFamily="18" charset="0"/>
              </a:rPr>
              <a:t>dat</a:t>
            </a:r>
            <a:r>
              <a:rPr lang="ro-RO" sz="1400" dirty="0">
                <a:latin typeface="Rockwell" panose="02060603020205020403" pitchFamily="18" charset="0"/>
              </a:rPr>
              <a:t>ă</a:t>
            </a:r>
            <a:r>
              <a:rPr lang="en-US" sz="1400" dirty="0">
                <a:latin typeface="Rockwell" panose="02060603020205020403" pitchFamily="18" charset="0"/>
              </a:rPr>
              <a:t> </a:t>
            </a:r>
            <a:r>
              <a:rPr lang="en-US" sz="1400" dirty="0" err="1">
                <a:latin typeface="Rockwell" panose="02060603020205020403" pitchFamily="18" charset="0"/>
              </a:rPr>
              <a:t>ianuarie</a:t>
            </a:r>
            <a:r>
              <a:rPr lang="en-US" sz="1400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ro-RO" sz="1400" dirty="0">
                <a:latin typeface="Rockwell" panose="02060603020205020403" pitchFamily="18" charset="0"/>
              </a:rPr>
              <a:t>Gary Explains, </a:t>
            </a:r>
            <a:r>
              <a:rPr lang="en-US" sz="1400" dirty="0">
                <a:latin typeface="Rockwell" panose="02060603020205020403" pitchFamily="18" charset="0"/>
              </a:rPr>
              <a:t>“How to create Network Attached Storage (NAS) using a Raspberry Pi”, </a:t>
            </a:r>
            <a:r>
              <a:rPr lang="en-US" sz="1400" dirty="0">
                <a:latin typeface="Rockwell" panose="02060603020205020403" pitchFamily="18" charset="0"/>
                <a:hlinkClick r:id="rId6"/>
              </a:rPr>
              <a:t>https://github.com/garyexplains/examples/blob/master/how-to-build-a-raspberry-pi-nas.md</a:t>
            </a:r>
            <a:r>
              <a:rPr lang="en-US" sz="1400" dirty="0">
                <a:latin typeface="Rockwell" panose="02060603020205020403" pitchFamily="18" charset="0"/>
              </a:rPr>
              <a:t>, </a:t>
            </a:r>
            <a:r>
              <a:rPr lang="en-US" sz="1400" dirty="0" err="1">
                <a:latin typeface="Rockwell" panose="02060603020205020403" pitchFamily="18" charset="0"/>
              </a:rPr>
              <a:t>accesat</a:t>
            </a:r>
            <a:r>
              <a:rPr lang="en-US" sz="1400" dirty="0">
                <a:latin typeface="Rockwell" panose="02060603020205020403" pitchFamily="18" charset="0"/>
              </a:rPr>
              <a:t> ultima </a:t>
            </a:r>
            <a:r>
              <a:rPr lang="en-US" sz="1400" dirty="0" err="1">
                <a:latin typeface="Rockwell" panose="02060603020205020403" pitchFamily="18" charset="0"/>
              </a:rPr>
              <a:t>dat</a:t>
            </a:r>
            <a:r>
              <a:rPr lang="ro-RO" sz="1400" dirty="0">
                <a:latin typeface="Rockwell" panose="02060603020205020403" pitchFamily="18" charset="0"/>
              </a:rPr>
              <a:t>ă</a:t>
            </a:r>
            <a:r>
              <a:rPr lang="en-US" sz="1400" dirty="0">
                <a:latin typeface="Rockwell" panose="02060603020205020403" pitchFamily="18" charset="0"/>
              </a:rPr>
              <a:t> </a:t>
            </a:r>
            <a:r>
              <a:rPr lang="en-US" sz="1400" dirty="0" err="1">
                <a:latin typeface="Rockwell" panose="02060603020205020403" pitchFamily="18" charset="0"/>
              </a:rPr>
              <a:t>ianuarie</a:t>
            </a:r>
            <a:r>
              <a:rPr lang="en-US" sz="1400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ro-RO" sz="1400" dirty="0">
                <a:latin typeface="Rockwell" panose="02060603020205020403" pitchFamily="18" charset="0"/>
              </a:rPr>
              <a:t>Gary Explains, </a:t>
            </a:r>
            <a:r>
              <a:rPr lang="en-US" sz="1400" dirty="0">
                <a:latin typeface="Rockwell" panose="02060603020205020403" pitchFamily="18" charset="0"/>
              </a:rPr>
              <a:t>“Use any Raspberry Pi to build a NAS - A step by step guide”, </a:t>
            </a:r>
            <a:r>
              <a:rPr lang="en-US" sz="1400" dirty="0">
                <a:latin typeface="Rockwell" panose="02060603020205020403" pitchFamily="18" charset="0"/>
                <a:hlinkClick r:id="rId7"/>
              </a:rPr>
              <a:t>https://www.youtube.com/watch?v=8fIeiZx4voU</a:t>
            </a:r>
            <a:r>
              <a:rPr lang="en-US" sz="1400" dirty="0">
                <a:latin typeface="Rockwell" panose="02060603020205020403" pitchFamily="18" charset="0"/>
              </a:rPr>
              <a:t>, </a:t>
            </a:r>
            <a:r>
              <a:rPr lang="en-US" sz="1400" dirty="0" err="1">
                <a:latin typeface="Rockwell" panose="02060603020205020403" pitchFamily="18" charset="0"/>
              </a:rPr>
              <a:t>accesat</a:t>
            </a:r>
            <a:r>
              <a:rPr lang="en-US" sz="1400" dirty="0">
                <a:latin typeface="Rockwell" panose="02060603020205020403" pitchFamily="18" charset="0"/>
              </a:rPr>
              <a:t> ultima </a:t>
            </a:r>
            <a:r>
              <a:rPr lang="en-US" sz="1400" dirty="0" err="1">
                <a:latin typeface="Rockwell" panose="02060603020205020403" pitchFamily="18" charset="0"/>
              </a:rPr>
              <a:t>dat</a:t>
            </a:r>
            <a:r>
              <a:rPr lang="ro-RO" sz="1400" dirty="0">
                <a:latin typeface="Rockwell" panose="02060603020205020403" pitchFamily="18" charset="0"/>
              </a:rPr>
              <a:t>ă</a:t>
            </a:r>
            <a:r>
              <a:rPr lang="en-US" sz="1400" dirty="0">
                <a:latin typeface="Rockwell" panose="02060603020205020403" pitchFamily="18" charset="0"/>
              </a:rPr>
              <a:t> </a:t>
            </a:r>
            <a:r>
              <a:rPr lang="en-US" sz="1400" dirty="0" err="1">
                <a:latin typeface="Rockwell" panose="02060603020205020403" pitchFamily="18" charset="0"/>
              </a:rPr>
              <a:t>ianuarie</a:t>
            </a:r>
            <a:r>
              <a:rPr lang="en-US" sz="1400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ro-RO" sz="1400" dirty="0">
                <a:latin typeface="Rockwell" panose="02060603020205020403" pitchFamily="18" charset="0"/>
              </a:rPr>
              <a:t>Digital Byte Computing, </a:t>
            </a:r>
            <a:r>
              <a:rPr lang="en-US" sz="1400" dirty="0">
                <a:latin typeface="Rockwell" panose="02060603020205020403" pitchFamily="18" charset="0"/>
              </a:rPr>
              <a:t>“How to create a SMB, NFS Share and NAS Server on EMC Unity SAN using </a:t>
            </a:r>
            <a:r>
              <a:rPr lang="en-US" sz="1400" dirty="0" err="1">
                <a:latin typeface="Rockwell" panose="02060603020205020403" pitchFamily="18" charset="0"/>
              </a:rPr>
              <a:t>Unisphere</a:t>
            </a:r>
            <a:r>
              <a:rPr lang="en-US" sz="1400" dirty="0">
                <a:latin typeface="Rockwell" panose="02060603020205020403" pitchFamily="18" charset="0"/>
              </a:rPr>
              <a:t>”, </a:t>
            </a:r>
            <a:r>
              <a:rPr lang="en-US" sz="1400" dirty="0">
                <a:latin typeface="Rockwell" panose="02060603020205020403" pitchFamily="18" charset="0"/>
                <a:hlinkClick r:id="rId8"/>
              </a:rPr>
              <a:t>https://www.youtube.com/watch?v=PkvXmIt0PPE</a:t>
            </a:r>
            <a:r>
              <a:rPr lang="en-US" sz="1400" dirty="0">
                <a:latin typeface="Rockwell" panose="02060603020205020403" pitchFamily="18" charset="0"/>
              </a:rPr>
              <a:t>, </a:t>
            </a:r>
            <a:r>
              <a:rPr lang="en-US" sz="1400" dirty="0" err="1">
                <a:latin typeface="Rockwell" panose="02060603020205020403" pitchFamily="18" charset="0"/>
              </a:rPr>
              <a:t>accesat</a:t>
            </a:r>
            <a:r>
              <a:rPr lang="en-US" sz="1400" dirty="0">
                <a:latin typeface="Rockwell" panose="02060603020205020403" pitchFamily="18" charset="0"/>
              </a:rPr>
              <a:t> ultima </a:t>
            </a:r>
            <a:r>
              <a:rPr lang="en-US" sz="1400" dirty="0" err="1">
                <a:latin typeface="Rockwell" panose="02060603020205020403" pitchFamily="18" charset="0"/>
              </a:rPr>
              <a:t>dat</a:t>
            </a:r>
            <a:r>
              <a:rPr lang="ro-RO" sz="1400" dirty="0">
                <a:latin typeface="Rockwell" panose="02060603020205020403" pitchFamily="18" charset="0"/>
              </a:rPr>
              <a:t>ă</a:t>
            </a:r>
            <a:r>
              <a:rPr lang="en-US" sz="1400" dirty="0">
                <a:latin typeface="Rockwell" panose="02060603020205020403" pitchFamily="18" charset="0"/>
              </a:rPr>
              <a:t> </a:t>
            </a:r>
            <a:r>
              <a:rPr lang="en-US" sz="1400" dirty="0" err="1">
                <a:latin typeface="Rockwell" panose="02060603020205020403" pitchFamily="18" charset="0"/>
              </a:rPr>
              <a:t>ianuarie</a:t>
            </a:r>
            <a:r>
              <a:rPr lang="en-US" sz="1400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en-US" sz="1400" dirty="0" err="1">
                <a:latin typeface="Rockwell" panose="02060603020205020403" pitchFamily="18" charset="0"/>
              </a:rPr>
              <a:t>ExplainingComputers</a:t>
            </a:r>
            <a:r>
              <a:rPr lang="ro-RO" sz="1400" dirty="0">
                <a:latin typeface="Rockwell" panose="02060603020205020403" pitchFamily="18" charset="0"/>
              </a:rPr>
              <a:t>, </a:t>
            </a:r>
            <a:r>
              <a:rPr lang="en-US" sz="1400" dirty="0">
                <a:latin typeface="Rockwell" panose="02060603020205020403" pitchFamily="18" charset="0"/>
              </a:rPr>
              <a:t>“Raspberry Pi OMV 5 NAS”, </a:t>
            </a:r>
            <a:r>
              <a:rPr lang="en-US" sz="1400" dirty="0">
                <a:latin typeface="Rockwell" panose="02060603020205020403" pitchFamily="18" charset="0"/>
                <a:hlinkClick r:id="rId9"/>
              </a:rPr>
              <a:t>https://www.youtube.com/watch?v=LOg4xfDQafc</a:t>
            </a:r>
            <a:r>
              <a:rPr lang="en-US" sz="1400" dirty="0">
                <a:latin typeface="Rockwell" panose="02060603020205020403" pitchFamily="18" charset="0"/>
              </a:rPr>
              <a:t>, </a:t>
            </a:r>
            <a:r>
              <a:rPr lang="en-US" sz="1400" dirty="0" err="1">
                <a:latin typeface="Rockwell" panose="02060603020205020403" pitchFamily="18" charset="0"/>
              </a:rPr>
              <a:t>accesat</a:t>
            </a:r>
            <a:r>
              <a:rPr lang="en-US" sz="1400" dirty="0">
                <a:latin typeface="Rockwell" panose="02060603020205020403" pitchFamily="18" charset="0"/>
              </a:rPr>
              <a:t> ultima </a:t>
            </a:r>
            <a:r>
              <a:rPr lang="en-US" sz="1400" dirty="0" err="1">
                <a:latin typeface="Rockwell" panose="02060603020205020403" pitchFamily="18" charset="0"/>
              </a:rPr>
              <a:t>dat</a:t>
            </a:r>
            <a:r>
              <a:rPr lang="ro-RO" sz="1400" dirty="0">
                <a:latin typeface="Rockwell" panose="02060603020205020403" pitchFamily="18" charset="0"/>
              </a:rPr>
              <a:t>ă</a:t>
            </a:r>
            <a:r>
              <a:rPr lang="en-US" sz="1400" dirty="0">
                <a:latin typeface="Rockwell" panose="02060603020205020403" pitchFamily="18" charset="0"/>
              </a:rPr>
              <a:t> </a:t>
            </a:r>
            <a:r>
              <a:rPr lang="en-US" sz="1400" dirty="0" err="1">
                <a:latin typeface="Rockwell" panose="02060603020205020403" pitchFamily="18" charset="0"/>
              </a:rPr>
              <a:t>ianuarie</a:t>
            </a:r>
            <a:r>
              <a:rPr lang="en-US" sz="1400" dirty="0">
                <a:latin typeface="Rockwell" panose="02060603020205020403" pitchFamily="18" charset="0"/>
              </a:rPr>
              <a:t> 2021;</a:t>
            </a:r>
          </a:p>
        </p:txBody>
      </p:sp>
    </p:spTree>
    <p:extLst>
      <p:ext uri="{BB962C8B-B14F-4D97-AF65-F5344CB8AC3E}">
        <p14:creationId xmlns:p14="http://schemas.microsoft.com/office/powerpoint/2010/main" val="1587239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CE026-BF12-4A6D-9D2D-9C96A5AB4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57200"/>
            <a:ext cx="10018713" cy="5714999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ro-RO" dirty="0">
                <a:latin typeface="Rockwell" panose="02060603020205020403" pitchFamily="18" charset="0"/>
              </a:rPr>
              <a:t>Digital Guide IONOS by 1&amp;1, </a:t>
            </a:r>
            <a:r>
              <a:rPr lang="en-US" dirty="0">
                <a:latin typeface="Rockwell" panose="02060603020205020403" pitchFamily="18" charset="0"/>
              </a:rPr>
              <a:t>“How to build a Raspberry Pi-powered NAS”, </a:t>
            </a:r>
            <a:r>
              <a:rPr lang="en-US" dirty="0">
                <a:latin typeface="Rockwell" panose="02060603020205020403" pitchFamily="18" charset="0"/>
                <a:hlinkClick r:id="rId2"/>
              </a:rPr>
              <a:t>https://www.ionos.com/digitalguide/server/configuration/raspberry-pi-nas/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ro-RO" dirty="0">
                <a:latin typeface="Rockwell" panose="02060603020205020403" pitchFamily="18" charset="0"/>
              </a:rPr>
              <a:t>Jeff Geerling, </a:t>
            </a:r>
            <a:r>
              <a:rPr lang="en-US" dirty="0">
                <a:latin typeface="Rockwell" panose="02060603020205020403" pitchFamily="18" charset="0"/>
              </a:rPr>
              <a:t>“Building the fastest Raspberry Pi NAS, with SATA RAID”, </a:t>
            </a:r>
            <a:r>
              <a:rPr lang="en-US" dirty="0">
                <a:latin typeface="Rockwell" panose="02060603020205020403" pitchFamily="18" charset="0"/>
                <a:hlinkClick r:id="rId3"/>
              </a:rPr>
              <a:t>https://www.jeffgeerling.com/blog/2020/building-fastest-raspberry-pi-nas-sata-raid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ro-RO" dirty="0">
                <a:latin typeface="Rockwell" panose="02060603020205020403" pitchFamily="18" charset="0"/>
              </a:rPr>
              <a:t>Emmet, </a:t>
            </a:r>
            <a:r>
              <a:rPr lang="en-US" dirty="0">
                <a:latin typeface="Rockwell" panose="02060603020205020403" pitchFamily="18" charset="0"/>
              </a:rPr>
              <a:t>“How to Setup a Raspberry Pi Samba Server”, </a:t>
            </a:r>
            <a:r>
              <a:rPr lang="en-US" dirty="0">
                <a:latin typeface="Rockwell" panose="02060603020205020403" pitchFamily="18" charset="0"/>
                <a:hlinkClick r:id="rId4"/>
              </a:rPr>
              <a:t>https://pimylifeup.com/raspberry-pi-samba/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ro-RO" dirty="0">
                <a:latin typeface="Rockwell" panose="02060603020205020403" pitchFamily="18" charset="0"/>
              </a:rPr>
              <a:t>Emmet, </a:t>
            </a:r>
            <a:r>
              <a:rPr lang="en-US" dirty="0">
                <a:latin typeface="Rockwell" panose="02060603020205020403" pitchFamily="18" charset="0"/>
              </a:rPr>
              <a:t>“How to Setup Raspberry Pi NFS Server”, </a:t>
            </a:r>
            <a:r>
              <a:rPr lang="en-US" dirty="0">
                <a:latin typeface="Rockwell" panose="02060603020205020403" pitchFamily="18" charset="0"/>
                <a:hlinkClick r:id="rId5"/>
              </a:rPr>
              <a:t>https://pimylifeup.com/raspberry-pi-nfs/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en-US" dirty="0">
                <a:latin typeface="Rockwell" panose="02060603020205020403" pitchFamily="18" charset="0"/>
              </a:rPr>
              <a:t>Raspberry Pi FR</a:t>
            </a:r>
            <a:r>
              <a:rPr lang="ro-RO" dirty="0">
                <a:latin typeface="Rockwell" panose="02060603020205020403" pitchFamily="18" charset="0"/>
              </a:rPr>
              <a:t>, </a:t>
            </a:r>
            <a:r>
              <a:rPr lang="en-US" dirty="0">
                <a:latin typeface="Rockwell" panose="02060603020205020403" pitchFamily="18" charset="0"/>
              </a:rPr>
              <a:t>“Create a NAS with your Raspberry Pi and Samba”, </a:t>
            </a:r>
            <a:r>
              <a:rPr lang="en-US" dirty="0">
                <a:latin typeface="Rockwell" panose="02060603020205020403" pitchFamily="18" charset="0"/>
                <a:hlinkClick r:id="rId6"/>
              </a:rPr>
              <a:t>https://howtoraspberrypi.com/create-a-nas-with-your-raspberry-pi-and-samba/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en-US" dirty="0">
                <a:latin typeface="Rockwell" panose="02060603020205020403" pitchFamily="18" charset="0"/>
              </a:rPr>
              <a:t>Shahriar Shovon</a:t>
            </a:r>
            <a:r>
              <a:rPr lang="ro-RO" dirty="0">
                <a:latin typeface="Rockwell" panose="02060603020205020403" pitchFamily="18" charset="0"/>
              </a:rPr>
              <a:t>, </a:t>
            </a:r>
            <a:r>
              <a:rPr lang="en-US" dirty="0">
                <a:latin typeface="Rockwell" panose="02060603020205020403" pitchFamily="18" charset="0"/>
              </a:rPr>
              <a:t>“Setup NAS Server on Raspberry Pi 3”, </a:t>
            </a:r>
            <a:r>
              <a:rPr lang="en-US" dirty="0">
                <a:latin typeface="Rockwell" panose="02060603020205020403" pitchFamily="18" charset="0"/>
                <a:hlinkClick r:id="rId7"/>
              </a:rPr>
              <a:t>https://linuxhint.com/setup_nas_server_rasperberry_pi/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ro-RO" dirty="0">
                <a:latin typeface="Rockwell" panose="02060603020205020403" pitchFamily="18" charset="0"/>
              </a:rPr>
              <a:t>Ksk Royal, </a:t>
            </a:r>
            <a:r>
              <a:rPr lang="en-US" dirty="0">
                <a:latin typeface="Rockwell" panose="02060603020205020403" pitchFamily="18" charset="0"/>
              </a:rPr>
              <a:t>“How to CREATE a NAS Server With Raspberry Pi 3 Using Multiple Drives ? || (Hard Drive + SSD)”, </a:t>
            </a:r>
            <a:r>
              <a:rPr lang="en-US" dirty="0">
                <a:latin typeface="Rockwell" panose="02060603020205020403" pitchFamily="18" charset="0"/>
                <a:hlinkClick r:id="rId8"/>
              </a:rPr>
              <a:t>https://www.youtube.com/watch?v=FV_4syYBuVM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ro-RO" dirty="0">
                <a:latin typeface="Rockwell" panose="02060603020205020403" pitchFamily="18" charset="0"/>
              </a:rPr>
              <a:t>Dial Pixel, </a:t>
            </a:r>
            <a:r>
              <a:rPr lang="en-US" dirty="0">
                <a:latin typeface="Rockwell" panose="02060603020205020403" pitchFamily="18" charset="0"/>
              </a:rPr>
              <a:t>“BUILD A NAS with the RASPBERRY PI 3! [Easy Method]”, </a:t>
            </a:r>
            <a:r>
              <a:rPr lang="en-US" dirty="0">
                <a:latin typeface="Rockwell" panose="02060603020205020403" pitchFamily="18" charset="0"/>
                <a:hlinkClick r:id="rId9"/>
              </a:rPr>
              <a:t>https://www.youtube.com/watch?v=lGXsPd8W3XU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ro-RO" dirty="0">
                <a:latin typeface="Rockwell" panose="02060603020205020403" pitchFamily="18" charset="0"/>
              </a:rPr>
              <a:t>Ksk Royal, </a:t>
            </a:r>
            <a:r>
              <a:rPr lang="en-US" dirty="0">
                <a:latin typeface="Rockwell" panose="02060603020205020403" pitchFamily="18" charset="0"/>
              </a:rPr>
              <a:t>“How To Create NAS (Network Attached Storage) Server With Raspberry Pi 3 ? || NAS With Pi”, </a:t>
            </a:r>
            <a:r>
              <a:rPr lang="en-US" dirty="0">
                <a:latin typeface="Rockwell" panose="02060603020205020403" pitchFamily="18" charset="0"/>
                <a:hlinkClick r:id="rId10"/>
              </a:rPr>
              <a:t>https://www.youtube.com/watch?v=EH6P6v3lxsE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ro-RO" dirty="0">
                <a:latin typeface="Rockwell" panose="02060603020205020403" pitchFamily="18" charset="0"/>
              </a:rPr>
              <a:t>misperry, </a:t>
            </a:r>
            <a:r>
              <a:rPr lang="en-US" dirty="0">
                <a:latin typeface="Rockwell" panose="02060603020205020403" pitchFamily="18" charset="0"/>
              </a:rPr>
              <a:t>“Make a NAS with Raspberry Pi and OMV”, </a:t>
            </a:r>
            <a:r>
              <a:rPr lang="en-US" dirty="0">
                <a:latin typeface="Rockwell" panose="02060603020205020403" pitchFamily="18" charset="0"/>
                <a:hlinkClick r:id="rId11"/>
              </a:rPr>
              <a:t>https://www.youtube.com/watch?v=dQdOJ7cb36U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  <a:endParaRPr lang="ro-RO" dirty="0">
              <a:latin typeface="Rockwell" panose="02060603020205020403" pitchFamily="18" charset="0"/>
            </a:endParaRPr>
          </a:p>
          <a:p>
            <a:pPr algn="just"/>
            <a:r>
              <a:rPr lang="ro-RO" sz="2400" dirty="0">
                <a:latin typeface="Rockwell" panose="02060603020205020403" pitchFamily="18" charset="0"/>
              </a:rPr>
              <a:t>DB Tech, </a:t>
            </a:r>
            <a:r>
              <a:rPr lang="en-US" sz="2400" dirty="0">
                <a:latin typeface="Rockwell" panose="02060603020205020403" pitchFamily="18" charset="0"/>
              </a:rPr>
              <a:t>“Raspberry Pi Home Server Episode 2: How To Install </a:t>
            </a:r>
            <a:r>
              <a:rPr lang="en-US" sz="2400" dirty="0" err="1">
                <a:latin typeface="Rockwell" panose="02060603020205020403" pitchFamily="18" charset="0"/>
              </a:rPr>
              <a:t>OpenMediaVault</a:t>
            </a:r>
            <a:r>
              <a:rPr lang="en-US" sz="2400" dirty="0">
                <a:latin typeface="Rockwell" panose="02060603020205020403" pitchFamily="18" charset="0"/>
              </a:rPr>
              <a:t> 5 on a Raspberry Pi”, </a:t>
            </a:r>
            <a:r>
              <a:rPr lang="en-US" sz="2400" dirty="0">
                <a:latin typeface="Rockwell" panose="02060603020205020403" pitchFamily="18" charset="0"/>
                <a:hlinkClick r:id="rId12"/>
              </a:rPr>
              <a:t>https://www.youtube.com/watch?v=4aBbrdrurYw</a:t>
            </a:r>
            <a:r>
              <a:rPr lang="en-US" sz="2400" dirty="0">
                <a:latin typeface="Rockwell" panose="02060603020205020403" pitchFamily="18" charset="0"/>
              </a:rPr>
              <a:t> , </a:t>
            </a:r>
            <a:r>
              <a:rPr lang="en-US" sz="2400" dirty="0" err="1">
                <a:latin typeface="Rockwell" panose="02060603020205020403" pitchFamily="18" charset="0"/>
              </a:rPr>
              <a:t>accesat</a:t>
            </a:r>
            <a:r>
              <a:rPr lang="en-US" sz="2400" dirty="0">
                <a:latin typeface="Rockwell" panose="02060603020205020403" pitchFamily="18" charset="0"/>
              </a:rPr>
              <a:t> ultima </a:t>
            </a:r>
            <a:r>
              <a:rPr lang="en-US" sz="2400" dirty="0" err="1">
                <a:latin typeface="Rockwell" panose="02060603020205020403" pitchFamily="18" charset="0"/>
              </a:rPr>
              <a:t>dat</a:t>
            </a:r>
            <a:r>
              <a:rPr lang="ro-RO" sz="2400" dirty="0">
                <a:latin typeface="Rockwell" panose="02060603020205020403" pitchFamily="18" charset="0"/>
              </a:rPr>
              <a:t>ă</a:t>
            </a:r>
            <a:r>
              <a:rPr lang="en-US" sz="2400" dirty="0">
                <a:latin typeface="Rockwell" panose="02060603020205020403" pitchFamily="18" charset="0"/>
              </a:rPr>
              <a:t> </a:t>
            </a:r>
            <a:r>
              <a:rPr lang="en-US" sz="2400" dirty="0" err="1">
                <a:latin typeface="Rockwell" panose="02060603020205020403" pitchFamily="18" charset="0"/>
              </a:rPr>
              <a:t>ianuarie</a:t>
            </a:r>
            <a:r>
              <a:rPr lang="en-US" sz="2400" dirty="0">
                <a:latin typeface="Rockwell" panose="02060603020205020403" pitchFamily="18" charset="0"/>
              </a:rPr>
              <a:t> 2021;</a:t>
            </a:r>
          </a:p>
        </p:txBody>
      </p:sp>
    </p:spTree>
    <p:extLst>
      <p:ext uri="{BB962C8B-B14F-4D97-AF65-F5344CB8AC3E}">
        <p14:creationId xmlns:p14="http://schemas.microsoft.com/office/powerpoint/2010/main" val="1773256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7A604-3537-4FC3-AFA0-FACA2C854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57200"/>
            <a:ext cx="10018713" cy="56388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ro-RO" dirty="0">
                <a:latin typeface="Rockwell" panose="02060603020205020403" pitchFamily="18" charset="0"/>
              </a:rPr>
              <a:t>Gary Explains, </a:t>
            </a:r>
            <a:r>
              <a:rPr lang="en-US" dirty="0">
                <a:latin typeface="Rockwell" panose="02060603020205020403" pitchFamily="18" charset="0"/>
              </a:rPr>
              <a:t>“Build a Raspberry Pi NAS with 4 Hard Drives and RAID”, </a:t>
            </a:r>
            <a:r>
              <a:rPr lang="en-US" dirty="0">
                <a:latin typeface="Rockwell" panose="02060603020205020403" pitchFamily="18" charset="0"/>
                <a:hlinkClick r:id="rId2"/>
              </a:rPr>
              <a:t>https://www.youtube.com/watch?v=O-FfOWdZAQ4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ro-RO" dirty="0">
                <a:latin typeface="Rockwell" panose="02060603020205020403" pitchFamily="18" charset="0"/>
              </a:rPr>
              <a:t>Ksk Royal, </a:t>
            </a:r>
            <a:r>
              <a:rPr lang="en-US" dirty="0">
                <a:latin typeface="Rockwell" panose="02060603020205020403" pitchFamily="18" charset="0"/>
              </a:rPr>
              <a:t>“RASPBERRY Pi 4 - How To Build POWERFUL NAS | ULTIMATE Raspberry Pi 4 NAS Server Setup 2020”, </a:t>
            </a:r>
            <a:r>
              <a:rPr lang="en-US" dirty="0">
                <a:latin typeface="Rockwell" panose="02060603020205020403" pitchFamily="18" charset="0"/>
                <a:hlinkClick r:id="rId3"/>
              </a:rPr>
              <a:t>https://www.youtube.com/watch?v=s0Sc2n3gUqA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ro-RO" dirty="0">
                <a:latin typeface="Rockwell" panose="02060603020205020403" pitchFamily="18" charset="0"/>
              </a:rPr>
              <a:t>quidsup, </a:t>
            </a:r>
            <a:r>
              <a:rPr lang="en-US" dirty="0">
                <a:latin typeface="Rockwell" panose="02060603020205020403" pitchFamily="18" charset="0"/>
              </a:rPr>
              <a:t>“How to Create a NAS with a </a:t>
            </a:r>
            <a:r>
              <a:rPr lang="en-US" dirty="0" err="1">
                <a:latin typeface="Rockwell" panose="02060603020205020403" pitchFamily="18" charset="0"/>
              </a:rPr>
              <a:t>RaspberryPi</a:t>
            </a:r>
            <a:r>
              <a:rPr lang="en-US" dirty="0">
                <a:latin typeface="Rockwell" panose="02060603020205020403" pitchFamily="18" charset="0"/>
              </a:rPr>
              <a:t> 4”, </a:t>
            </a:r>
            <a:r>
              <a:rPr lang="en-US" dirty="0">
                <a:latin typeface="Rockwell" panose="02060603020205020403" pitchFamily="18" charset="0"/>
                <a:hlinkClick r:id="rId4"/>
              </a:rPr>
              <a:t>https://www.youtube.com/watch?v=veSXgVoGpok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ro-RO" dirty="0">
                <a:latin typeface="Rockwell" panose="02060603020205020403" pitchFamily="18" charset="0"/>
              </a:rPr>
              <a:t>SpaceRex, </a:t>
            </a:r>
            <a:r>
              <a:rPr lang="en-US" dirty="0">
                <a:latin typeface="Rockwell" panose="02060603020205020403" pitchFamily="18" charset="0"/>
              </a:rPr>
              <a:t>“</a:t>
            </a:r>
            <a:r>
              <a:rPr lang="en-US" dirty="0" err="1">
                <a:latin typeface="Rockwell" panose="02060603020205020403" pitchFamily="18" charset="0"/>
              </a:rPr>
              <a:t>RaspberryPi</a:t>
            </a:r>
            <a:r>
              <a:rPr lang="en-US" dirty="0">
                <a:latin typeface="Rockwell" panose="02060603020205020403" pitchFamily="18" charset="0"/>
              </a:rPr>
              <a:t> Home NAS for both Mac &amp; PC! Tutorial + Speed Test! | 4K TUTORIAL” , </a:t>
            </a:r>
            <a:r>
              <a:rPr lang="en-US" dirty="0">
                <a:latin typeface="Rockwell" panose="02060603020205020403" pitchFamily="18" charset="0"/>
                <a:hlinkClick r:id="rId5"/>
              </a:rPr>
              <a:t>https://www.youtube.com/watch?v=Ff96FPJHq5o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ro-RO" dirty="0">
                <a:latin typeface="Rockwell" panose="02060603020205020403" pitchFamily="18" charset="0"/>
              </a:rPr>
              <a:t>Techquickie, </a:t>
            </a:r>
            <a:r>
              <a:rPr lang="en-US" dirty="0">
                <a:latin typeface="Rockwell" panose="02060603020205020403" pitchFamily="18" charset="0"/>
              </a:rPr>
              <a:t>“What is a NAS as Fast As Possible”, </a:t>
            </a:r>
            <a:r>
              <a:rPr lang="en-US" dirty="0">
                <a:latin typeface="Rockwell" panose="02060603020205020403" pitchFamily="18" charset="0"/>
                <a:hlinkClick r:id="rId6"/>
              </a:rPr>
              <a:t>https://www.youtube.com/watch?v=ZwhT-KI16jo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ro-RO" dirty="0">
                <a:latin typeface="Rockwell" panose="02060603020205020403" pitchFamily="18" charset="0"/>
              </a:rPr>
              <a:t>skiwithpete, </a:t>
            </a:r>
            <a:r>
              <a:rPr lang="en-US" dirty="0">
                <a:latin typeface="Rockwell" panose="02060603020205020403" pitchFamily="18" charset="0"/>
              </a:rPr>
              <a:t>“</a:t>
            </a:r>
            <a:r>
              <a:rPr lang="en-US" dirty="0" err="1">
                <a:latin typeface="Rockwell" panose="02060603020205020403" pitchFamily="18" charset="0"/>
              </a:rPr>
              <a:t>RaspberryPi</a:t>
            </a:r>
            <a:r>
              <a:rPr lang="en-US" dirty="0">
                <a:latin typeface="Rockwell" panose="02060603020205020403" pitchFamily="18" charset="0"/>
              </a:rPr>
              <a:t>: File Server / NAS Network Attached Storage how to step by step”, </a:t>
            </a:r>
            <a:r>
              <a:rPr lang="en-US" dirty="0">
                <a:latin typeface="Rockwell" panose="02060603020205020403" pitchFamily="18" charset="0"/>
                <a:hlinkClick r:id="rId7"/>
              </a:rPr>
              <a:t>https://www.youtube.com/watch?v=T5eKBfstpI0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ro-RO" dirty="0">
                <a:latin typeface="Rockwell" panose="02060603020205020403" pitchFamily="18" charset="0"/>
              </a:rPr>
              <a:t>Techquickie,</a:t>
            </a:r>
            <a:r>
              <a:rPr lang="en-US" dirty="0">
                <a:latin typeface="Rockwell" panose="02060603020205020403" pitchFamily="18" charset="0"/>
              </a:rPr>
              <a:t> “RAID 0, RAID 1, RAID 10 - All You Need to Know as Fast As Possible”, </a:t>
            </a:r>
            <a:r>
              <a:rPr lang="en-US" dirty="0">
                <a:latin typeface="Rockwell" panose="02060603020205020403" pitchFamily="18" charset="0"/>
                <a:hlinkClick r:id="rId8"/>
              </a:rPr>
              <a:t>https://www.youtube.com/watch?v=eE7Bfw9lFfs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en-US" dirty="0">
                <a:latin typeface="Rockwell" panose="02060603020205020403" pitchFamily="18" charset="0"/>
              </a:rPr>
              <a:t>Pedro Hernandez, “NAS vs RAID: How They Differ and Overlap”, </a:t>
            </a:r>
            <a:r>
              <a:rPr lang="en-US" dirty="0">
                <a:latin typeface="Rockwell" panose="02060603020205020403" pitchFamily="18" charset="0"/>
                <a:hlinkClick r:id="rId9"/>
              </a:rPr>
              <a:t>https://www.enterprisestorageforum.com/storage-networking/raid-vs-nas-how-they-differ-and-overlap.html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en-US" dirty="0">
                <a:latin typeface="Rockwell" panose="02060603020205020403" pitchFamily="18" charset="0"/>
              </a:rPr>
              <a:t>Gary Explains, “What is RAID (RAID 0,1,5,10)? - Gary Explains”, </a:t>
            </a:r>
            <a:r>
              <a:rPr lang="en-US" dirty="0">
                <a:latin typeface="Rockwell" panose="02060603020205020403" pitchFamily="18" charset="0"/>
                <a:hlinkClick r:id="rId10"/>
              </a:rPr>
              <a:t>https://www.youtube.com/watch?v=IbXPFB1kKuA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en-US" dirty="0" err="1">
                <a:latin typeface="Rockwell" panose="02060603020205020403" pitchFamily="18" charset="0"/>
              </a:rPr>
              <a:t>Techquickie</a:t>
            </a:r>
            <a:r>
              <a:rPr lang="en-US" dirty="0">
                <a:latin typeface="Rockwell" panose="02060603020205020403" pitchFamily="18" charset="0"/>
              </a:rPr>
              <a:t>, “RAID 5 &amp; RAID 6 - All You Need to Know as Fast As Possible”, </a:t>
            </a:r>
            <a:r>
              <a:rPr lang="en-US" dirty="0">
                <a:latin typeface="Rockwell" panose="02060603020205020403" pitchFamily="18" charset="0"/>
                <a:hlinkClick r:id="rId11"/>
              </a:rPr>
              <a:t>https://www.youtube.com/watch?v=1P8ZecG9iOI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en-US" dirty="0">
                <a:latin typeface="Rockwell" panose="02060603020205020403" pitchFamily="18" charset="0"/>
              </a:rPr>
              <a:t>Till Brehm, “Build your own NAS with </a:t>
            </a:r>
            <a:r>
              <a:rPr lang="en-US" dirty="0" err="1">
                <a:latin typeface="Rockwell" panose="02060603020205020403" pitchFamily="18" charset="0"/>
              </a:rPr>
              <a:t>OpenMediaVault</a:t>
            </a:r>
            <a:r>
              <a:rPr lang="en-US" dirty="0">
                <a:latin typeface="Rockwell" panose="02060603020205020403" pitchFamily="18" charset="0"/>
              </a:rPr>
              <a:t>”, </a:t>
            </a:r>
            <a:r>
              <a:rPr lang="en-US" dirty="0">
                <a:latin typeface="Rockwell" panose="02060603020205020403" pitchFamily="18" charset="0"/>
                <a:hlinkClick r:id="rId12"/>
              </a:rPr>
              <a:t>https://www.howtoforge.com/tutorial/install-open-media-vault-nas/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</p:txBody>
      </p:sp>
    </p:spTree>
    <p:extLst>
      <p:ext uri="{BB962C8B-B14F-4D97-AF65-F5344CB8AC3E}">
        <p14:creationId xmlns:p14="http://schemas.microsoft.com/office/powerpoint/2010/main" val="1355558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B459E-656F-49A3-9A86-6076F92B5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57200"/>
            <a:ext cx="10018713" cy="55626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>
                <a:latin typeface="Rockwell" panose="02060603020205020403" pitchFamily="18" charset="0"/>
              </a:rPr>
              <a:t>Chris Titus, “LVM (Logical Volume Management) – Combine Physical Drives and more!”, </a:t>
            </a:r>
            <a:r>
              <a:rPr lang="en-US" dirty="0">
                <a:latin typeface="Rockwell" panose="02060603020205020403" pitchFamily="18" charset="0"/>
                <a:hlinkClick r:id="rId2"/>
              </a:rPr>
              <a:t>https://christitus.com/lvm-guide/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en-US" dirty="0">
                <a:latin typeface="Rockwell" panose="02060603020205020403" pitchFamily="18" charset="0"/>
              </a:rPr>
              <a:t>Tyler Carrigan, “How to create a volume group in Linux with LVM”, </a:t>
            </a:r>
            <a:r>
              <a:rPr lang="en-US" dirty="0">
                <a:latin typeface="Rockwell" panose="02060603020205020403" pitchFamily="18" charset="0"/>
                <a:hlinkClick r:id="rId3"/>
              </a:rPr>
              <a:t>https://www.redhat.com/sysadmin/create-volume-group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en-US" dirty="0">
                <a:latin typeface="Rockwell" panose="02060603020205020403" pitchFamily="18" charset="0"/>
              </a:rPr>
              <a:t>Justin </a:t>
            </a:r>
            <a:r>
              <a:rPr lang="en-US" dirty="0" err="1">
                <a:latin typeface="Rockwell" panose="02060603020205020403" pitchFamily="18" charset="0"/>
              </a:rPr>
              <a:t>Ellingwood</a:t>
            </a:r>
            <a:r>
              <a:rPr lang="en-US" dirty="0">
                <a:latin typeface="Rockwell" panose="02060603020205020403" pitchFamily="18" charset="0"/>
              </a:rPr>
              <a:t>, “An Introduction to LVM Concepts, Terminology, and Operations”, </a:t>
            </a:r>
            <a:r>
              <a:rPr lang="en-US" dirty="0">
                <a:latin typeface="Rockwell" panose="02060603020205020403" pitchFamily="18" charset="0"/>
                <a:hlinkClick r:id="rId4"/>
              </a:rPr>
              <a:t>https://www.digitalocean.com/community/tutorials/an-introduction-to-lvm-concepts-terminology-and-operations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en-US" dirty="0">
                <a:latin typeface="Rockwell" panose="02060603020205020403" pitchFamily="18" charset="0"/>
              </a:rPr>
              <a:t>David Both, “A Linux user's guide to Logical Volume Management”, </a:t>
            </a:r>
            <a:r>
              <a:rPr lang="en-US" dirty="0">
                <a:latin typeface="Rockwell" panose="02060603020205020403" pitchFamily="18" charset="0"/>
                <a:hlinkClick r:id="rId5"/>
              </a:rPr>
              <a:t>https://opensource.com/business/16/9/linux-users-guide-lvm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en-US" dirty="0" err="1">
                <a:latin typeface="Rockwell" panose="02060603020205020403" pitchFamily="18" charset="0"/>
              </a:rPr>
              <a:t>SavvyNik</a:t>
            </a:r>
            <a:r>
              <a:rPr lang="en-US" dirty="0">
                <a:latin typeface="Rockwell" panose="02060603020205020403" pitchFamily="18" charset="0"/>
              </a:rPr>
              <a:t>, “Logical Volume Management (LVM) vs Standard Partition | 2021 | Beginners Guide”, </a:t>
            </a:r>
            <a:r>
              <a:rPr lang="en-US" dirty="0">
                <a:latin typeface="Rockwell" panose="02060603020205020403" pitchFamily="18" charset="0"/>
                <a:hlinkClick r:id="rId6"/>
              </a:rPr>
              <a:t>https://www.youtube.com/watch?v=N-vW06eHgJI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en-US" dirty="0">
                <a:latin typeface="Rockwell" panose="02060603020205020403" pitchFamily="18" charset="0"/>
              </a:rPr>
              <a:t>“Advantages and disadvantages of Logical Volume Manager (LVM)? And LVM vs encrypted LVM?”, </a:t>
            </a:r>
            <a:r>
              <a:rPr lang="en-US" dirty="0">
                <a:latin typeface="Rockwell" panose="02060603020205020403" pitchFamily="18" charset="0"/>
                <a:hlinkClick r:id="rId7"/>
              </a:rPr>
              <a:t>https://serverfault.com/questions/256896/advantages-and-disadvantages-of-logical-volume-manager-lvm-and-lvm-vs-encrypt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en-US" dirty="0">
                <a:latin typeface="Rockwell" panose="02060603020205020403" pitchFamily="18" charset="0"/>
              </a:rPr>
              <a:t>“What are the benefits of the Logical Volume Manager [closed]”, </a:t>
            </a:r>
            <a:r>
              <a:rPr lang="en-US" dirty="0">
                <a:latin typeface="Rockwell" panose="02060603020205020403" pitchFamily="18" charset="0"/>
                <a:hlinkClick r:id="rId8"/>
              </a:rPr>
              <a:t>https://serverfault.com/questions/272846/what-are-the-benefits-of-the-logical-volume-manager/279372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en-US" dirty="0">
                <a:latin typeface="Rockwell" panose="02060603020205020403" pitchFamily="18" charset="0"/>
              </a:rPr>
              <a:t>AJ </a:t>
            </a:r>
            <a:r>
              <a:rPr lang="en-US" dirty="0" err="1">
                <a:latin typeface="Rockwell" panose="02060603020205020403" pitchFamily="18" charset="0"/>
              </a:rPr>
              <a:t>Lewis,“LVM</a:t>
            </a:r>
            <a:r>
              <a:rPr lang="en-US" dirty="0">
                <a:latin typeface="Rockwell" panose="02060603020205020403" pitchFamily="18" charset="0"/>
              </a:rPr>
              <a:t> HOWTO”, </a:t>
            </a:r>
            <a:r>
              <a:rPr lang="en-US" dirty="0">
                <a:latin typeface="Rockwell" panose="02060603020205020403" pitchFamily="18" charset="0"/>
                <a:hlinkClick r:id="rId9"/>
              </a:rPr>
              <a:t>https://tldp.org/HOWTO/LVM-HOWTO/index.html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data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en-US" dirty="0">
                <a:latin typeface="Rockwell" panose="02060603020205020403" pitchFamily="18" charset="0"/>
              </a:rPr>
              <a:t>Texas Instruments, “TUSB8040 USB 3.0 Four Port Hub datasheet (Rev. I)”, </a:t>
            </a:r>
            <a:r>
              <a:rPr lang="en-US" dirty="0">
                <a:latin typeface="Rockwell" panose="02060603020205020403" pitchFamily="18" charset="0"/>
                <a:hlinkClick r:id="rId10"/>
              </a:rPr>
              <a:t>https://www.ti.com/lit/ds/sllse42i/sllse42i.pdf?ts=1610437722387&amp;ref_url=https%253A%252F%252Fwww.google.com%252F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</a:t>
            </a:r>
            <a:r>
              <a:rPr lang="ro-RO" dirty="0">
                <a:latin typeface="Rockwell" panose="02060603020205020403" pitchFamily="18" charset="0"/>
              </a:rPr>
              <a:t>; </a:t>
            </a:r>
            <a:r>
              <a:rPr lang="en-US" dirty="0">
                <a:latin typeface="Rockwell" panose="02060603020205020403" pitchFamily="18" charset="0"/>
              </a:rPr>
              <a:t>(</a:t>
            </a:r>
            <a:r>
              <a:rPr lang="en-US" dirty="0" err="1">
                <a:latin typeface="Rockwell" panose="02060603020205020403" pitchFamily="18" charset="0"/>
              </a:rPr>
              <a:t>dac</a:t>
            </a:r>
            <a:r>
              <a:rPr lang="ro-RO" dirty="0">
                <a:latin typeface="Rockwell" panose="02060603020205020403" pitchFamily="18" charset="0"/>
              </a:rPr>
              <a:t>ă link-ul se deschide greu sau va apărea o fereastră Contacting server for information, ar trebui apăsat Cancel și se va deschide link-ul respectiv</a:t>
            </a:r>
            <a:r>
              <a:rPr lang="en-US" dirty="0">
                <a:latin typeface="Rockwell" panose="020606030202050204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7573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8D810-35F7-4856-A3D3-7F89A58E5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57200"/>
            <a:ext cx="10018713" cy="55626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ro-RO" dirty="0">
                <a:latin typeface="Rockwell" panose="02060603020205020403" pitchFamily="18" charset="0"/>
              </a:rPr>
              <a:t>yida, </a:t>
            </a:r>
            <a:r>
              <a:rPr lang="en-US" dirty="0">
                <a:latin typeface="Rockwell" panose="02060603020205020403" pitchFamily="18" charset="0"/>
              </a:rPr>
              <a:t>“How to build a Raspberry Pi 4 NAS Server? – Samba and OMV”, </a:t>
            </a:r>
            <a:r>
              <a:rPr lang="en-US" dirty="0">
                <a:latin typeface="Rockwell" panose="02060603020205020403" pitchFamily="18" charset="0"/>
                <a:hlinkClick r:id="rId2"/>
              </a:rPr>
              <a:t>https://www.seeedstudio.com/blog/2019/12/24/how-to-build-a-raspberry-pi-4-nas-server-samba-and-omv/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ro-RO" dirty="0">
                <a:latin typeface="Rockwell" panose="02060603020205020403" pitchFamily="18" charset="0"/>
              </a:rPr>
              <a:t>CodeChamp, </a:t>
            </a:r>
            <a:r>
              <a:rPr lang="en-US" dirty="0">
                <a:latin typeface="Rockwell" panose="02060603020205020403" pitchFamily="18" charset="0"/>
              </a:rPr>
              <a:t>“NAS (Network Attached Storage) Using Raspberry Pi”, </a:t>
            </a:r>
            <a:r>
              <a:rPr lang="en-US" dirty="0">
                <a:latin typeface="Rockwell" panose="02060603020205020403" pitchFamily="18" charset="0"/>
                <a:hlinkClick r:id="rId3"/>
              </a:rPr>
              <a:t>https://www.instructables.com/NAS-Network-Attached-Storage-Using-Raspberry-Pi/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ro-RO" dirty="0">
                <a:latin typeface="Rockwell" panose="02060603020205020403" pitchFamily="18" charset="0"/>
              </a:rPr>
              <a:t>The Pi, </a:t>
            </a:r>
            <a:r>
              <a:rPr lang="en-US" dirty="0">
                <a:latin typeface="Rockwell" panose="02060603020205020403" pitchFamily="18" charset="0"/>
              </a:rPr>
              <a:t>“How to use your Raspberry Pi as a NAS box”, </a:t>
            </a:r>
            <a:r>
              <a:rPr lang="en-US" dirty="0">
                <a:latin typeface="Rockwell" panose="02060603020205020403" pitchFamily="18" charset="0"/>
                <a:hlinkClick r:id="rId4"/>
              </a:rPr>
              <a:t>https://thepi.io/how-to-use-your-raspberry-pi-as-a-nas-box/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ro-RO" dirty="0">
                <a:latin typeface="Rockwell" panose="02060603020205020403" pitchFamily="18" charset="0"/>
              </a:rPr>
              <a:t>Rich Edmonds, </a:t>
            </a:r>
            <a:r>
              <a:rPr lang="en-US" dirty="0">
                <a:latin typeface="Rockwell" panose="02060603020205020403" pitchFamily="18" charset="0"/>
              </a:rPr>
              <a:t>“How to build a Raspberry Pi-powered NAS on the cheap”, </a:t>
            </a:r>
            <a:r>
              <a:rPr lang="en-US" dirty="0">
                <a:latin typeface="Rockwell" panose="02060603020205020403" pitchFamily="18" charset="0"/>
                <a:hlinkClick r:id="rId5"/>
              </a:rPr>
              <a:t>https://www.windowscentral.com/how-build-raspberry-pi-powered-nas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ro-RO" dirty="0">
                <a:latin typeface="Rockwell" panose="02060603020205020403" pitchFamily="18" charset="0"/>
              </a:rPr>
              <a:t>LearnLinuxTV, </a:t>
            </a:r>
            <a:r>
              <a:rPr lang="en-US" dirty="0">
                <a:latin typeface="Rockwell" panose="02060603020205020403" pitchFamily="18" charset="0"/>
              </a:rPr>
              <a:t>“Building a Raspberry-Pi Storage Server with </a:t>
            </a:r>
            <a:r>
              <a:rPr lang="en-US" dirty="0" err="1">
                <a:latin typeface="Rockwell" panose="02060603020205020403" pitchFamily="18" charset="0"/>
              </a:rPr>
              <a:t>OpenMediaVault</a:t>
            </a:r>
            <a:r>
              <a:rPr lang="en-US" dirty="0">
                <a:latin typeface="Rockwell" panose="02060603020205020403" pitchFamily="18" charset="0"/>
              </a:rPr>
              <a:t>”, </a:t>
            </a:r>
            <a:r>
              <a:rPr lang="en-US" dirty="0">
                <a:latin typeface="Rockwell" panose="02060603020205020403" pitchFamily="18" charset="0"/>
                <a:hlinkClick r:id="rId6"/>
              </a:rPr>
              <a:t>https://www.youtube.com/watch?v=U2w5PgJ4uhE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Triple M, </a:t>
            </a:r>
            <a:r>
              <a:rPr lang="en-US" dirty="0">
                <a:latin typeface="Rockwell" panose="02060603020205020403" pitchFamily="18" charset="0"/>
              </a:rPr>
              <a:t>“RASPBERRY PI 4 - TURN IT INTO A CHEAP NETWORK ATTACHED STORAGE (NAS) | EASY 2020 SETUP!!”, </a:t>
            </a:r>
            <a:r>
              <a:rPr lang="en-US" dirty="0">
                <a:latin typeface="Rockwell" panose="02060603020205020403" pitchFamily="18" charset="0"/>
                <a:hlinkClick r:id="rId7"/>
              </a:rPr>
              <a:t>https://www.youtube.com/watch?v=HzvSLX4nl_Y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ro-RO" dirty="0">
                <a:latin typeface="Rockwell" panose="02060603020205020403" pitchFamily="18" charset="0"/>
              </a:rPr>
              <a:t>Top Spec, </a:t>
            </a:r>
            <a:r>
              <a:rPr lang="en-US" dirty="0">
                <a:latin typeface="Rockwell" panose="02060603020205020403" pitchFamily="18" charset="0"/>
              </a:rPr>
              <a:t>“How To Build a Raspberry Pi 4 NAS! (Pi 4/3/2B)”, </a:t>
            </a:r>
            <a:r>
              <a:rPr lang="en-US" dirty="0">
                <a:latin typeface="Rockwell" panose="02060603020205020403" pitchFamily="18" charset="0"/>
                <a:hlinkClick r:id="rId8"/>
              </a:rPr>
              <a:t>https://www.youtube.com/watch?v=8kHg17oDt-E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ro-RO" dirty="0">
                <a:latin typeface="Rockwell" panose="02060603020205020403" pitchFamily="18" charset="0"/>
              </a:rPr>
              <a:t>SpaceRex, </a:t>
            </a:r>
            <a:r>
              <a:rPr lang="en-US" dirty="0">
                <a:latin typeface="Rockwell" panose="02060603020205020403" pitchFamily="18" charset="0"/>
              </a:rPr>
              <a:t>“</a:t>
            </a:r>
            <a:r>
              <a:rPr lang="en-US" dirty="0" err="1">
                <a:latin typeface="Rockwell" panose="02060603020205020403" pitchFamily="18" charset="0"/>
              </a:rPr>
              <a:t>OpenMediaVault</a:t>
            </a:r>
            <a:r>
              <a:rPr lang="en-US" dirty="0">
                <a:latin typeface="Rockwell" panose="02060603020205020403" pitchFamily="18" charset="0"/>
              </a:rPr>
              <a:t> FULL Install! Use your Pi as a NAS (works with Mac, PC, and Linux) - 4K TUTORIAL”, </a:t>
            </a:r>
            <a:r>
              <a:rPr lang="en-US" dirty="0">
                <a:latin typeface="Rockwell" panose="02060603020205020403" pitchFamily="18" charset="0"/>
                <a:hlinkClick r:id="rId9"/>
              </a:rPr>
              <a:t>https://www.youtube.com/watch?v=wXFnCQyLASI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ro-RO" dirty="0">
                <a:latin typeface="Rockwell" panose="02060603020205020403" pitchFamily="18" charset="0"/>
              </a:rPr>
              <a:t>WunderTech, </a:t>
            </a:r>
            <a:r>
              <a:rPr lang="en-US" dirty="0">
                <a:latin typeface="Rockwell" panose="02060603020205020403" pitchFamily="18" charset="0"/>
              </a:rPr>
              <a:t>“Want to turn a Raspberry Pi into a NAS Server? Learn how with </a:t>
            </a:r>
            <a:r>
              <a:rPr lang="en-US" dirty="0" err="1">
                <a:latin typeface="Rockwell" panose="02060603020205020403" pitchFamily="18" charset="0"/>
              </a:rPr>
              <a:t>OpenMediaVault</a:t>
            </a:r>
            <a:r>
              <a:rPr lang="en-US" dirty="0">
                <a:latin typeface="Rockwell" panose="02060603020205020403" pitchFamily="18" charset="0"/>
              </a:rPr>
              <a:t>!”, </a:t>
            </a:r>
            <a:r>
              <a:rPr lang="en-US" dirty="0">
                <a:latin typeface="Rockwell" panose="02060603020205020403" pitchFamily="18" charset="0"/>
                <a:hlinkClick r:id="rId10"/>
              </a:rPr>
              <a:t>https://www.youtube.com/watch?v=h-IZrMcZeaw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ro-RO" dirty="0">
                <a:latin typeface="Rockwell" panose="02060603020205020403" pitchFamily="18" charset="0"/>
              </a:rPr>
              <a:t>PNPtutorials 2.0, </a:t>
            </a:r>
            <a:r>
              <a:rPr lang="en-US" dirty="0">
                <a:latin typeface="Rockwell" panose="02060603020205020403" pitchFamily="18" charset="0"/>
              </a:rPr>
              <a:t>“Make NAS server using Raspberry Pi 4 | Open Media Vault built on Raspbian OS”, </a:t>
            </a:r>
            <a:r>
              <a:rPr lang="en-US" dirty="0">
                <a:latin typeface="Rockwell" panose="02060603020205020403" pitchFamily="18" charset="0"/>
                <a:hlinkClick r:id="rId11"/>
              </a:rPr>
              <a:t>https://www.youtube.com/watch?v=eJQ97-T-4dA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2021;</a:t>
            </a:r>
          </a:p>
          <a:p>
            <a:pPr algn="just"/>
            <a:r>
              <a:rPr lang="ro-RO" dirty="0">
                <a:latin typeface="Rockwell" panose="02060603020205020403" pitchFamily="18" charset="0"/>
              </a:rPr>
              <a:t>Michaels Stuff, </a:t>
            </a:r>
            <a:r>
              <a:rPr lang="en-US" dirty="0">
                <a:latin typeface="Rockwell" panose="02060603020205020403" pitchFamily="18" charset="0"/>
              </a:rPr>
              <a:t>“Raspberry Pi 3 NAS 4TB - DIY Step by Step (MEHS) Episode 46”, </a:t>
            </a:r>
            <a:r>
              <a:rPr lang="en-US" dirty="0">
                <a:latin typeface="Rockwell" panose="02060603020205020403" pitchFamily="18" charset="0"/>
                <a:hlinkClick r:id="rId12"/>
              </a:rPr>
              <a:t>https://www.youtube.com/watch?v=SUbaJ-Tjg5s</a:t>
            </a:r>
            <a:r>
              <a:rPr lang="en-US" dirty="0">
                <a:latin typeface="Rockwell" panose="02060603020205020403" pitchFamily="18" charset="0"/>
              </a:rPr>
              <a:t> , </a:t>
            </a:r>
            <a:r>
              <a:rPr lang="en-US" dirty="0" err="1">
                <a:latin typeface="Rockwell" panose="02060603020205020403" pitchFamily="18" charset="0"/>
              </a:rPr>
              <a:t>accesat</a:t>
            </a:r>
            <a:r>
              <a:rPr lang="en-US" dirty="0">
                <a:latin typeface="Rockwell" panose="02060603020205020403" pitchFamily="18" charset="0"/>
              </a:rPr>
              <a:t> ultima </a:t>
            </a:r>
            <a:r>
              <a:rPr lang="en-US" dirty="0" err="1">
                <a:latin typeface="Rockwell" panose="02060603020205020403" pitchFamily="18" charset="0"/>
              </a:rPr>
              <a:t>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ianuarie</a:t>
            </a:r>
            <a:r>
              <a:rPr lang="en-US" dirty="0">
                <a:latin typeface="Rockwell" panose="02060603020205020403" pitchFamily="18" charset="0"/>
              </a:rPr>
              <a:t> 2021.</a:t>
            </a:r>
          </a:p>
        </p:txBody>
      </p:sp>
    </p:spTree>
    <p:extLst>
      <p:ext uri="{BB962C8B-B14F-4D97-AF65-F5344CB8AC3E}">
        <p14:creationId xmlns:p14="http://schemas.microsoft.com/office/powerpoint/2010/main" val="349882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4516-5B15-4680-B13A-D22D9DC6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81000"/>
            <a:ext cx="10018713" cy="1447800"/>
          </a:xfrm>
        </p:spPr>
        <p:txBody>
          <a:bodyPr/>
          <a:lstStyle/>
          <a:p>
            <a:r>
              <a:rPr lang="ro-RO" b="1" dirty="0">
                <a:latin typeface="Rockwell" panose="02060603020205020403" pitchFamily="18" charset="0"/>
              </a:rPr>
              <a:t>Scop/Sumar sau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93C59-A938-47CD-9AD1-E1EBB28B0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57400"/>
            <a:ext cx="10018713" cy="388619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Rockwell" panose="02060603020205020403" pitchFamily="18" charset="0"/>
              </a:rPr>
              <a:t>	Am </a:t>
            </a:r>
            <a:r>
              <a:rPr lang="en-US" dirty="0" err="1">
                <a:latin typeface="Rockwell" panose="02060603020205020403" pitchFamily="18" charset="0"/>
              </a:rPr>
              <a:t>decis</a:t>
            </a:r>
            <a:r>
              <a:rPr lang="en-US" dirty="0">
                <a:latin typeface="Rockwell" panose="02060603020205020403" pitchFamily="18" charset="0"/>
              </a:rPr>
              <a:t> s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implement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m un N</a:t>
            </a:r>
            <a:r>
              <a:rPr lang="ro-RO" dirty="0">
                <a:latin typeface="Rockwell" panose="02060603020205020403" pitchFamily="18" charset="0"/>
              </a:rPr>
              <a:t>etwork-</a:t>
            </a:r>
            <a:r>
              <a:rPr lang="en-US" dirty="0">
                <a:latin typeface="Rockwell" panose="02060603020205020403" pitchFamily="18" charset="0"/>
              </a:rPr>
              <a:t>A</a:t>
            </a:r>
            <a:r>
              <a:rPr lang="ro-RO" dirty="0">
                <a:latin typeface="Rockwell" panose="02060603020205020403" pitchFamily="18" charset="0"/>
              </a:rPr>
              <a:t>ttached </a:t>
            </a:r>
            <a:r>
              <a:rPr lang="en-US" dirty="0">
                <a:latin typeface="Rockwell" panose="02060603020205020403" pitchFamily="18" charset="0"/>
              </a:rPr>
              <a:t>S</a:t>
            </a:r>
            <a:r>
              <a:rPr lang="ro-RO" dirty="0">
                <a:latin typeface="Rockwell" panose="02060603020205020403" pitchFamily="18" charset="0"/>
              </a:rPr>
              <a:t>torage(NAS)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folosind</a:t>
            </a:r>
            <a:r>
              <a:rPr lang="en-US" dirty="0">
                <a:latin typeface="Rockwell" panose="02060603020205020403" pitchFamily="18" charset="0"/>
              </a:rPr>
              <a:t> Raspberry Pi </a:t>
            </a:r>
            <a:r>
              <a:rPr lang="en-US" dirty="0" err="1">
                <a:latin typeface="Rockwell" panose="02060603020205020403" pitchFamily="18" charset="0"/>
              </a:rPr>
              <a:t>deoarece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reprezint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o </a:t>
            </a:r>
            <a:r>
              <a:rPr lang="en-US" dirty="0" err="1">
                <a:latin typeface="Rockwell" panose="02060603020205020403" pitchFamily="18" charset="0"/>
              </a:rPr>
              <a:t>modalitate</a:t>
            </a:r>
            <a:r>
              <a:rPr lang="en-US" dirty="0">
                <a:latin typeface="Rockwell" panose="02060603020205020403" pitchFamily="18" charset="0"/>
              </a:rPr>
              <a:t> de </a:t>
            </a:r>
            <a:r>
              <a:rPr lang="en-US" dirty="0" err="1">
                <a:latin typeface="Rockwell" panose="02060603020205020403" pitchFamily="18" charset="0"/>
              </a:rPr>
              <a:t>stocare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eficient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a </a:t>
            </a:r>
            <a:r>
              <a:rPr lang="en-US" dirty="0" err="1">
                <a:latin typeface="Rockwell" panose="02060603020205020403" pitchFamily="18" charset="0"/>
              </a:rPr>
              <a:t>unui</a:t>
            </a:r>
            <a:r>
              <a:rPr lang="en-US" dirty="0">
                <a:latin typeface="Rockwell" panose="02060603020205020403" pitchFamily="18" charset="0"/>
              </a:rPr>
              <a:t> num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r mare de fi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iere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date pe drive-</a:t>
            </a:r>
            <a:r>
              <a:rPr lang="en-US" dirty="0" err="1">
                <a:latin typeface="Rockwell" panose="02060603020205020403" pitchFamily="18" charset="0"/>
              </a:rPr>
              <a:t>uri</a:t>
            </a:r>
            <a:r>
              <a:rPr lang="en-US" dirty="0">
                <a:latin typeface="Rockwell" panose="02060603020205020403" pitchFamily="18" charset="0"/>
              </a:rPr>
              <a:t> interne </a:t>
            </a:r>
            <a:r>
              <a:rPr lang="en-US" dirty="0" err="1">
                <a:latin typeface="Rockwell" panose="02060603020205020403" pitchFamily="18" charset="0"/>
              </a:rPr>
              <a:t>sau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externe</a:t>
            </a:r>
            <a:r>
              <a:rPr lang="en-US" dirty="0">
                <a:latin typeface="Rockwell" panose="02060603020205020403" pitchFamily="18" charset="0"/>
              </a:rPr>
              <a:t>. De </a:t>
            </a:r>
            <a:r>
              <a:rPr lang="en-US" dirty="0" err="1">
                <a:latin typeface="Rockwell" panose="02060603020205020403" pitchFamily="18" charset="0"/>
              </a:rPr>
              <a:t>asemenea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</a:t>
            </a:r>
            <a:r>
              <a:rPr lang="en-US" dirty="0" err="1">
                <a:latin typeface="Rockwell" panose="02060603020205020403" pitchFamily="18" charset="0"/>
              </a:rPr>
              <a:t>cazul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care </a:t>
            </a:r>
            <a:r>
              <a:rPr lang="en-US" dirty="0" err="1">
                <a:latin typeface="Rockwell" panose="02060603020205020403" pitchFamily="18" charset="0"/>
              </a:rPr>
              <a:t>este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necesar</a:t>
            </a:r>
            <a:r>
              <a:rPr lang="en-US" dirty="0">
                <a:latin typeface="Rockwell" panose="02060603020205020403" pitchFamily="18" charset="0"/>
              </a:rPr>
              <a:t> s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facem</a:t>
            </a:r>
            <a:r>
              <a:rPr lang="en-US" dirty="0">
                <a:latin typeface="Rockwell" panose="02060603020205020403" pitchFamily="18" charset="0"/>
              </a:rPr>
              <a:t> upload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o </a:t>
            </a:r>
            <a:r>
              <a:rPr lang="en-US" dirty="0" err="1">
                <a:latin typeface="Rockwell" panose="02060603020205020403" pitchFamily="18" charset="0"/>
              </a:rPr>
              <a:t>perioad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nelimitat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de </a:t>
            </a:r>
            <a:r>
              <a:rPr lang="en-US" dirty="0" err="1">
                <a:latin typeface="Rockwell" panose="02060603020205020403" pitchFamily="18" charset="0"/>
              </a:rPr>
              <a:t>timp</a:t>
            </a:r>
            <a:r>
              <a:rPr lang="ro-RO" dirty="0">
                <a:latin typeface="Rockwell" panose="02060603020205020403" pitchFamily="18" charset="0"/>
              </a:rPr>
              <a:t>,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acesta </a:t>
            </a:r>
            <a:r>
              <a:rPr lang="en-US" dirty="0" err="1">
                <a:latin typeface="Rockwell" panose="02060603020205020403" pitchFamily="18" charset="0"/>
              </a:rPr>
              <a:t>constituie</a:t>
            </a:r>
            <a:r>
              <a:rPr lang="en-US" dirty="0">
                <a:latin typeface="Rockwell" panose="02060603020205020403" pitchFamily="18" charset="0"/>
              </a:rPr>
              <a:t> o </a:t>
            </a:r>
            <a:r>
              <a:rPr lang="en-US" dirty="0" err="1">
                <a:latin typeface="Rockwell" panose="02060603020205020403" pitchFamily="18" charset="0"/>
              </a:rPr>
              <a:t>solu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 err="1">
                <a:latin typeface="Rockwell" panose="02060603020205020403" pitchFamily="18" charset="0"/>
              </a:rPr>
              <a:t>ie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optim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dirty="0">
                <a:latin typeface="Rockwell" panose="02060603020205020403" pitchFamily="18" charset="0"/>
              </a:rPr>
              <a:t>	</a:t>
            </a:r>
            <a:r>
              <a:rPr lang="en-US" dirty="0" err="1">
                <a:latin typeface="Rockwell" panose="02060603020205020403" pitchFamily="18" charset="0"/>
              </a:rPr>
              <a:t>Totodat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acesta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ofer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mai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mult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accesibilitate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datelor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adic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, le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putea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accesa</a:t>
            </a:r>
            <a:r>
              <a:rPr lang="en-US" dirty="0">
                <a:latin typeface="Rockwell" panose="02060603020205020403" pitchFamily="18" charset="0"/>
              </a:rPr>
              <a:t> de pe </a:t>
            </a:r>
            <a:r>
              <a:rPr lang="en-US" dirty="0" err="1">
                <a:latin typeface="Rockwell" panose="02060603020205020403" pitchFamily="18" charset="0"/>
              </a:rPr>
              <a:t>telefon</a:t>
            </a:r>
            <a:r>
              <a:rPr lang="en-US" dirty="0">
                <a:latin typeface="Rockwell" panose="02060603020205020403" pitchFamily="18" charset="0"/>
              </a:rPr>
              <a:t>, laptop </a:t>
            </a:r>
            <a:r>
              <a:rPr lang="en-US" dirty="0" err="1">
                <a:latin typeface="Rockwell" panose="02060603020205020403" pitchFamily="18" charset="0"/>
              </a:rPr>
              <a:t>sau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orice</a:t>
            </a:r>
            <a:r>
              <a:rPr lang="en-US" dirty="0">
                <a:latin typeface="Rockwell" panose="02060603020205020403" pitchFamily="18" charset="0"/>
              </a:rPr>
              <a:t> alt </a:t>
            </a:r>
            <a:r>
              <a:rPr lang="en-US" dirty="0" err="1">
                <a:latin typeface="Rockwell" panose="02060603020205020403" pitchFamily="18" charset="0"/>
              </a:rPr>
              <a:t>dispozitiv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conectat</a:t>
            </a:r>
            <a:r>
              <a:rPr lang="en-US" dirty="0">
                <a:latin typeface="Rockwell" panose="02060603020205020403" pitchFamily="18" charset="0"/>
              </a:rPr>
              <a:t> la re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 err="1">
                <a:latin typeface="Rockwell" panose="02060603020205020403" pitchFamily="18" charset="0"/>
              </a:rPr>
              <a:t>eaua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noastr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este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mult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mai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eficient</a:t>
            </a:r>
            <a:r>
              <a:rPr lang="en-US" dirty="0">
                <a:latin typeface="Rockwell" panose="02060603020205020403" pitchFamily="18" charset="0"/>
              </a:rPr>
              <a:t> ca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cost fa</a:t>
            </a:r>
            <a:r>
              <a:rPr lang="ro-RO" dirty="0">
                <a:latin typeface="Rockwell" panose="02060603020205020403" pitchFamily="18" charset="0"/>
              </a:rPr>
              <a:t>ță</a:t>
            </a:r>
            <a:r>
              <a:rPr lang="en-US" dirty="0">
                <a:latin typeface="Rockwell" panose="02060603020205020403" pitchFamily="18" charset="0"/>
              </a:rPr>
              <a:t> de un NAS </a:t>
            </a:r>
            <a:r>
              <a:rPr lang="ro-RO" dirty="0">
                <a:latin typeface="Rockwell" panose="02060603020205020403" pitchFamily="18" charset="0"/>
              </a:rPr>
              <a:t>de pe piață, construit și implementat de o firmă 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ofer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mai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mult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versatilitate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datorit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RPi-</a:t>
            </a:r>
            <a:r>
              <a:rPr lang="en-US" dirty="0" err="1">
                <a:latin typeface="Rockwell" panose="02060603020205020403" pitchFamily="18" charset="0"/>
              </a:rPr>
              <a:t>ului</a:t>
            </a:r>
            <a:r>
              <a:rPr lang="en-US" dirty="0">
                <a:latin typeface="Rockwell" panose="02060603020205020403" pitchFamily="18" charset="0"/>
              </a:rPr>
              <a:t>.</a:t>
            </a:r>
            <a:endParaRPr lang="ro-RO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3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A2E7-0632-4C8F-A567-09772A27F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/>
          <a:lstStyle/>
          <a:p>
            <a:r>
              <a:rPr lang="en-US" b="1" dirty="0" err="1">
                <a:latin typeface="Rockwell" panose="02060603020205020403" pitchFamily="18" charset="0"/>
              </a:rPr>
              <a:t>Descrierea</a:t>
            </a:r>
            <a:r>
              <a:rPr lang="en-US" b="1" dirty="0">
                <a:latin typeface="Rockwell" panose="02060603020205020403" pitchFamily="18" charset="0"/>
              </a:rPr>
              <a:t> </a:t>
            </a:r>
            <a:r>
              <a:rPr lang="en-US" b="1" dirty="0" err="1">
                <a:latin typeface="Rockwell" panose="02060603020205020403" pitchFamily="18" charset="0"/>
              </a:rPr>
              <a:t>detaliat</a:t>
            </a:r>
            <a:r>
              <a:rPr lang="ro-RO" b="1" dirty="0">
                <a:latin typeface="Rockwell" panose="02060603020205020403" pitchFamily="18" charset="0"/>
              </a:rPr>
              <a:t>ă</a:t>
            </a:r>
            <a:r>
              <a:rPr lang="en-US" b="1" dirty="0">
                <a:latin typeface="Rockwell" panose="02060603020205020403" pitchFamily="18" charset="0"/>
              </a:rPr>
              <a:t> a </a:t>
            </a:r>
            <a:r>
              <a:rPr lang="en-US" b="1" dirty="0" err="1">
                <a:latin typeface="Rockwell" panose="02060603020205020403" pitchFamily="18" charset="0"/>
              </a:rPr>
              <a:t>proiectului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8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AF9B-A745-490C-9615-90450123D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28600"/>
            <a:ext cx="10018713" cy="1219200"/>
          </a:xfrm>
        </p:spPr>
        <p:txBody>
          <a:bodyPr/>
          <a:lstStyle/>
          <a:p>
            <a:r>
              <a:rPr lang="en-US" b="1" dirty="0" err="1">
                <a:latin typeface="Rockwell" panose="02060603020205020403" pitchFamily="18" charset="0"/>
              </a:rPr>
              <a:t>Capitolul</a:t>
            </a:r>
            <a:r>
              <a:rPr lang="en-US" b="1" dirty="0">
                <a:latin typeface="Rockwell" panose="02060603020205020403" pitchFamily="18" charset="0"/>
              </a:rPr>
              <a:t> 1 - </a:t>
            </a:r>
            <a:r>
              <a:rPr lang="en-US" b="1" dirty="0" err="1">
                <a:latin typeface="Rockwell" panose="02060603020205020403" pitchFamily="18" charset="0"/>
              </a:rPr>
              <a:t>Ansamblul</a:t>
            </a:r>
            <a:endParaRPr lang="en-US" b="1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106D8-13CC-4C84-A4BB-6DB2CAF68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24000"/>
            <a:ext cx="10018713" cy="464820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Rockwell" panose="02060603020205020403" pitchFamily="18" charset="0"/>
              </a:rPr>
              <a:t>	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a </a:t>
            </a:r>
            <a:r>
              <a:rPr lang="en-US" dirty="0" err="1">
                <a:latin typeface="Rockwell" panose="02060603020205020403" pitchFamily="18" charset="0"/>
              </a:rPr>
              <a:t>realiza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acest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proiect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avea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nevoie</a:t>
            </a:r>
            <a:r>
              <a:rPr lang="en-US" dirty="0">
                <a:latin typeface="Rockwell" panose="02060603020205020403" pitchFamily="18" charset="0"/>
              </a:rPr>
              <a:t> de:</a:t>
            </a:r>
          </a:p>
          <a:p>
            <a:pPr algn="just"/>
            <a:r>
              <a:rPr lang="en-US" dirty="0">
                <a:latin typeface="Rockwell" panose="02060603020205020403" pitchFamily="18" charset="0"/>
              </a:rPr>
              <a:t>Un Raspberry Pi 4 model B</a:t>
            </a:r>
            <a:r>
              <a:rPr lang="ro-RO" dirty="0">
                <a:latin typeface="Rockwell" panose="02060603020205020403" pitchFamily="18" charset="0"/>
              </a:rPr>
              <a:t>, de preferat cu o memorie RAM de la 2GB în sus</a:t>
            </a:r>
            <a:r>
              <a:rPr lang="en-US" dirty="0">
                <a:latin typeface="Rockwell" panose="02060603020205020403" pitchFamily="18" charset="0"/>
              </a:rPr>
              <a:t>;</a:t>
            </a:r>
          </a:p>
          <a:p>
            <a:pPr algn="just"/>
            <a:r>
              <a:rPr lang="en-US" dirty="0">
                <a:latin typeface="Rockwell" panose="02060603020205020403" pitchFamily="18" charset="0"/>
              </a:rPr>
              <a:t>Un card microSD de </a:t>
            </a:r>
            <a:r>
              <a:rPr lang="en-US" dirty="0" err="1">
                <a:latin typeface="Rockwell" panose="02060603020205020403" pitchFamily="18" charset="0"/>
              </a:rPr>
              <a:t>peste</a:t>
            </a:r>
            <a:r>
              <a:rPr lang="en-US" dirty="0">
                <a:latin typeface="Rockwell" panose="02060603020205020403" pitchFamily="18" charset="0"/>
              </a:rPr>
              <a:t> 8GB, de </a:t>
            </a:r>
            <a:r>
              <a:rPr lang="en-US" dirty="0" err="1">
                <a:latin typeface="Rockwell" panose="02060603020205020403" pitchFamily="18" charset="0"/>
              </a:rPr>
              <a:t>preferat</a:t>
            </a:r>
            <a:r>
              <a:rPr lang="en-US" dirty="0">
                <a:latin typeface="Rockwell" panose="02060603020205020403" pitchFamily="18" charset="0"/>
              </a:rPr>
              <a:t> cu adaptor,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a </a:t>
            </a:r>
            <a:r>
              <a:rPr lang="en-US" dirty="0" err="1">
                <a:latin typeface="Rockwell" panose="02060603020205020403" pitchFamily="18" charset="0"/>
              </a:rPr>
              <a:t>putea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instala</a:t>
            </a:r>
            <a:r>
              <a:rPr lang="en-US" dirty="0">
                <a:latin typeface="Rockwell" panose="02060603020205020403" pitchFamily="18" charset="0"/>
              </a:rPr>
              <a:t> OS-ul pe </a:t>
            </a:r>
            <a:r>
              <a:rPr lang="en-US" dirty="0" err="1">
                <a:latin typeface="Rockwell" panose="02060603020205020403" pitchFamily="18" charset="0"/>
              </a:rPr>
              <a:t>acesta</a:t>
            </a:r>
            <a:r>
              <a:rPr lang="en-US" dirty="0">
                <a:latin typeface="Rockwell" panose="02060603020205020403" pitchFamily="18" charset="0"/>
              </a:rPr>
              <a:t>;</a:t>
            </a:r>
          </a:p>
          <a:p>
            <a:pPr algn="just"/>
            <a:r>
              <a:rPr lang="en-US" dirty="0">
                <a:latin typeface="Rockwell" panose="02060603020205020403" pitchFamily="18" charset="0"/>
              </a:rPr>
              <a:t>O </a:t>
            </a:r>
            <a:r>
              <a:rPr lang="en-US" dirty="0" err="1">
                <a:latin typeface="Rockwell" panose="02060603020205020403" pitchFamily="18" charset="0"/>
              </a:rPr>
              <a:t>carcas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Raspberry Pi cu r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cire </a:t>
            </a:r>
            <a:r>
              <a:rPr lang="en-US" dirty="0" err="1">
                <a:latin typeface="Rockwell" panose="02060603020205020403" pitchFamily="18" charset="0"/>
              </a:rPr>
              <a:t>activ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a </a:t>
            </a:r>
            <a:r>
              <a:rPr lang="en-US" dirty="0" err="1">
                <a:latin typeface="Rockwell" panose="02060603020205020403" pitchFamily="18" charset="0"/>
              </a:rPr>
              <a:t>putea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 err="1">
                <a:latin typeface="Rockwell" panose="02060603020205020403" pitchFamily="18" charset="0"/>
              </a:rPr>
              <a:t>ine</a:t>
            </a:r>
            <a:r>
              <a:rPr lang="en-US" dirty="0">
                <a:latin typeface="Rockwell" panose="02060603020205020403" pitchFamily="18" charset="0"/>
              </a:rPr>
              <a:t> NAS-ul</a:t>
            </a:r>
            <a:r>
              <a:rPr lang="ro-RO" dirty="0">
                <a:latin typeface="Rockwell" panose="02060603020205020403" pitchFamily="18" charset="0"/>
              </a:rPr>
              <a:t> mai mult timp activ, spre exemplu, pentru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a face </a:t>
            </a:r>
            <a:r>
              <a:rPr lang="en-US" dirty="0">
                <a:latin typeface="Rockwell" panose="02060603020205020403" pitchFamily="18" charset="0"/>
              </a:rPr>
              <a:t>upload</a:t>
            </a:r>
            <a:r>
              <a:rPr lang="ro-RO" dirty="0">
                <a:latin typeface="Rockwell" panose="02060603020205020403" pitchFamily="18" charset="0"/>
              </a:rPr>
              <a:t> sau pentru a-l folosi ca server</a:t>
            </a:r>
            <a:r>
              <a:rPr lang="en-US" dirty="0">
                <a:latin typeface="Rockwell" panose="02060603020205020403" pitchFamily="18" charset="0"/>
              </a:rPr>
              <a:t>;</a:t>
            </a:r>
          </a:p>
          <a:p>
            <a:pPr algn="just"/>
            <a:r>
              <a:rPr lang="en-US" dirty="0">
                <a:latin typeface="Rockwell" panose="02060603020205020403" pitchFamily="18" charset="0"/>
              </a:rPr>
              <a:t>Un router wi-fi cu </a:t>
            </a:r>
            <a:r>
              <a:rPr lang="en-US" dirty="0" err="1">
                <a:latin typeface="Rockwell" panose="02060603020205020403" pitchFamily="18" charset="0"/>
              </a:rPr>
              <a:t>conexiune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activ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la internet;</a:t>
            </a:r>
          </a:p>
          <a:p>
            <a:pPr algn="just"/>
            <a:r>
              <a:rPr lang="en-US" dirty="0">
                <a:latin typeface="Rockwell" panose="02060603020205020403" pitchFamily="18" charset="0"/>
              </a:rPr>
              <a:t>Un </a:t>
            </a:r>
            <a:r>
              <a:rPr lang="en-US" dirty="0" err="1">
                <a:latin typeface="Rockwell" panose="02060603020205020403" pitchFamily="18" charset="0"/>
              </a:rPr>
              <a:t>cablu</a:t>
            </a:r>
            <a:r>
              <a:rPr lang="en-US" dirty="0">
                <a:latin typeface="Rockwell" panose="02060603020205020403" pitchFamily="18" charset="0"/>
              </a:rPr>
              <a:t> ethernet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conexiunea</a:t>
            </a:r>
            <a:r>
              <a:rPr lang="en-US" dirty="0">
                <a:latin typeface="Rockwell" panose="02060603020205020403" pitchFamily="18" charset="0"/>
              </a:rPr>
              <a:t> la router</a:t>
            </a:r>
            <a:r>
              <a:rPr lang="ro-RO" dirty="0">
                <a:latin typeface="Rockwell" panose="02060603020205020403" pitchFamily="18" charset="0"/>
              </a:rPr>
              <a:t>, de preferat Foiled Twisted Pairs(FTP) sau S/FTP(</a:t>
            </a:r>
            <a:r>
              <a:rPr lang="en-US" dirty="0">
                <a:latin typeface="Rockwell" panose="02060603020205020403" pitchFamily="18" charset="0"/>
              </a:rPr>
              <a:t>S</a:t>
            </a:r>
            <a:r>
              <a:rPr lang="ro-RO" dirty="0">
                <a:latin typeface="Rockwell" panose="02060603020205020403" pitchFamily="18" charset="0"/>
              </a:rPr>
              <a:t>hielded</a:t>
            </a:r>
            <a:r>
              <a:rPr lang="en-US" dirty="0">
                <a:latin typeface="Rockwell" panose="02060603020205020403" pitchFamily="18" charset="0"/>
              </a:rPr>
              <a:t> W</a:t>
            </a:r>
            <a:r>
              <a:rPr lang="ro-RO" dirty="0">
                <a:latin typeface="Rockwell" panose="02060603020205020403" pitchFamily="18" charset="0"/>
              </a:rPr>
              <a:t>ith</a:t>
            </a:r>
            <a:r>
              <a:rPr lang="en-US" dirty="0">
                <a:latin typeface="Rockwell" panose="02060603020205020403" pitchFamily="18" charset="0"/>
              </a:rPr>
              <a:t> F</a:t>
            </a:r>
            <a:r>
              <a:rPr lang="ro-RO" dirty="0">
                <a:latin typeface="Rockwell" panose="02060603020205020403" pitchFamily="18" charset="0"/>
              </a:rPr>
              <a:t>oiled</a:t>
            </a:r>
            <a:r>
              <a:rPr lang="en-US" dirty="0">
                <a:latin typeface="Rockwell" panose="02060603020205020403" pitchFamily="18" charset="0"/>
              </a:rPr>
              <a:t> T</a:t>
            </a:r>
            <a:r>
              <a:rPr lang="ro-RO" dirty="0">
                <a:latin typeface="Rockwell" panose="02060603020205020403" pitchFamily="18" charset="0"/>
              </a:rPr>
              <a:t>wisted</a:t>
            </a:r>
            <a:r>
              <a:rPr lang="en-US" dirty="0">
                <a:latin typeface="Rockwell" panose="02060603020205020403" pitchFamily="18" charset="0"/>
              </a:rPr>
              <a:t> P</a:t>
            </a:r>
            <a:r>
              <a:rPr lang="ro-RO" dirty="0">
                <a:latin typeface="Rockwell" panose="02060603020205020403" pitchFamily="18" charset="0"/>
              </a:rPr>
              <a:t>airs)</a:t>
            </a:r>
            <a:r>
              <a:rPr lang="en-US" dirty="0">
                <a:latin typeface="Rockwell" panose="02060603020205020403" pitchFamily="18" charset="0"/>
              </a:rPr>
              <a:t>;</a:t>
            </a:r>
          </a:p>
          <a:p>
            <a:pPr algn="just"/>
            <a:r>
              <a:rPr lang="en-US" dirty="0">
                <a:latin typeface="Rockwell" panose="02060603020205020403" pitchFamily="18" charset="0"/>
              </a:rPr>
              <a:t>Un pc/laptop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configurare</a:t>
            </a:r>
            <a:r>
              <a:rPr lang="ro-RO" dirty="0">
                <a:latin typeface="Rockwell" panose="02060603020205020403" pitchFamily="18" charset="0"/>
              </a:rPr>
              <a:t>a echipamentului</a:t>
            </a:r>
            <a:r>
              <a:rPr lang="en-US" dirty="0">
                <a:latin typeface="Rockwell" panose="02060603020205020403" pitchFamily="18" charset="0"/>
              </a:rPr>
              <a:t>;</a:t>
            </a:r>
          </a:p>
          <a:p>
            <a:pPr algn="just"/>
            <a:r>
              <a:rPr lang="en-US" dirty="0">
                <a:latin typeface="Rockwell" panose="02060603020205020403" pitchFamily="18" charset="0"/>
              </a:rPr>
              <a:t>Dou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drive-uri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externe</a:t>
            </a:r>
            <a:r>
              <a:rPr lang="ro-RO" dirty="0">
                <a:latin typeface="Rockwell" panose="02060603020205020403" pitchFamily="18" charset="0"/>
              </a:rPr>
              <a:t>, de preferat ssd-uri</a:t>
            </a:r>
            <a:r>
              <a:rPr lang="en-US" dirty="0">
                <a:latin typeface="Rockwell" panose="02060603020205020403" pitchFamily="18" charset="0"/>
              </a:rPr>
              <a:t> de tip passport</a:t>
            </a:r>
            <a:r>
              <a:rPr lang="ro-RO" dirty="0">
                <a:latin typeface="Rockwell" panose="02060603020205020403" pitchFamily="18" charset="0"/>
              </a:rPr>
              <a:t>,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cu o capacitate de stocare cât mai mare, mai avantajos fiind de la 512GB în sus</a:t>
            </a:r>
            <a:r>
              <a:rPr lang="en-US" dirty="0">
                <a:latin typeface="Rockwell" panose="02060603020205020403" pitchFamily="18" charset="0"/>
              </a:rPr>
              <a:t>;</a:t>
            </a:r>
            <a:endParaRPr lang="ro-RO" dirty="0">
              <a:latin typeface="Rockwell" panose="02060603020205020403" pitchFamily="18" charset="0"/>
            </a:endParaRPr>
          </a:p>
          <a:p>
            <a:pPr algn="just"/>
            <a:r>
              <a:rPr lang="en-US" dirty="0">
                <a:latin typeface="Rockwell" panose="02060603020205020403" pitchFamily="18" charset="0"/>
              </a:rPr>
              <a:t>Un hub USB cu </a:t>
            </a:r>
            <a:r>
              <a:rPr lang="en-US" dirty="0" err="1">
                <a:latin typeface="Rockwell" panose="02060603020205020403" pitchFamily="18" charset="0"/>
              </a:rPr>
              <a:t>cel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pu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>
                <a:latin typeface="Rockwell" panose="02060603020205020403" pitchFamily="18" charset="0"/>
              </a:rPr>
              <a:t>in 4 </a:t>
            </a:r>
            <a:r>
              <a:rPr lang="en-US" dirty="0" err="1">
                <a:latin typeface="Rockwell" panose="02060603020205020403" pitchFamily="18" charset="0"/>
              </a:rPr>
              <a:t>porturi</a:t>
            </a:r>
            <a:r>
              <a:rPr lang="en-US" dirty="0">
                <a:latin typeface="Rockwell" panose="02060603020205020403" pitchFamily="18" charset="0"/>
              </a:rPr>
              <a:t>, de </a:t>
            </a:r>
            <a:r>
              <a:rPr lang="en-US" dirty="0" err="1">
                <a:latin typeface="Rockwell" panose="02060603020205020403" pitchFamily="18" charset="0"/>
              </a:rPr>
              <a:t>preferat</a:t>
            </a:r>
            <a:r>
              <a:rPr lang="en-US" dirty="0">
                <a:latin typeface="Rockwell" panose="02060603020205020403" pitchFamily="18" charset="0"/>
              </a:rPr>
              <a:t> 3.0, cu </a:t>
            </a:r>
            <a:r>
              <a:rPr lang="en-US" dirty="0" err="1">
                <a:latin typeface="Rockwell" panose="02060603020205020403" pitchFamily="18" charset="0"/>
              </a:rPr>
              <a:t>alimentator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propriu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a </a:t>
            </a:r>
            <a:r>
              <a:rPr lang="en-US" dirty="0" err="1">
                <a:latin typeface="Rockwell" panose="02060603020205020403" pitchFamily="18" charset="0"/>
              </a:rPr>
              <a:t>oferi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suficient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energie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cele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dou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ssd-uri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externe</a:t>
            </a:r>
            <a:r>
              <a:rPr lang="en-US" dirty="0">
                <a:latin typeface="Rockwell" panose="02060603020205020403" pitchFamily="18" charset="0"/>
              </a:rPr>
              <a:t>;</a:t>
            </a:r>
          </a:p>
          <a:p>
            <a:pPr algn="just"/>
            <a:r>
              <a:rPr lang="en-US" dirty="0">
                <a:latin typeface="Rockwell" panose="02060603020205020403" pitchFamily="18" charset="0"/>
              </a:rPr>
              <a:t>Un </a:t>
            </a:r>
            <a:r>
              <a:rPr lang="en-US" dirty="0" err="1">
                <a:latin typeface="Rockwell" panose="02060603020205020403" pitchFamily="18" charset="0"/>
              </a:rPr>
              <a:t>alimentator</a:t>
            </a:r>
            <a:r>
              <a:rPr lang="en-US" dirty="0">
                <a:latin typeface="Rockwell" panose="02060603020205020403" pitchFamily="18" charset="0"/>
              </a:rPr>
              <a:t> de 5V, 3A,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a men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 err="1">
                <a:latin typeface="Rockwell" panose="02060603020205020403" pitchFamily="18" charset="0"/>
              </a:rPr>
              <a:t>ine</a:t>
            </a:r>
            <a:r>
              <a:rPr lang="en-US" dirty="0">
                <a:latin typeface="Rockwell" panose="02060603020205020403" pitchFamily="18" charset="0"/>
              </a:rPr>
              <a:t> NAS-ul </a:t>
            </a:r>
            <a:r>
              <a:rPr lang="en-US" dirty="0" err="1">
                <a:latin typeface="Rockwell" panose="02060603020205020403" pitchFamily="18" charset="0"/>
              </a:rPr>
              <a:t>pornit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</a:t>
            </a:r>
            <a:r>
              <a:rPr lang="en-US" dirty="0" err="1">
                <a:latin typeface="Rockwell" panose="02060603020205020403" pitchFamily="18" charset="0"/>
              </a:rPr>
              <a:t>cazul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care nu </a:t>
            </a:r>
            <a:r>
              <a:rPr lang="en-US" dirty="0" err="1">
                <a:latin typeface="Rockwell" panose="02060603020205020403" pitchFamily="18" charset="0"/>
              </a:rPr>
              <a:t>dorim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alimentarea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sa</a:t>
            </a:r>
            <a:r>
              <a:rPr lang="en-US" dirty="0">
                <a:latin typeface="Rockwell" panose="02060603020205020403" pitchFamily="18" charset="0"/>
              </a:rPr>
              <a:t> de la un </a:t>
            </a:r>
            <a:r>
              <a:rPr lang="en-US" dirty="0" err="1">
                <a:latin typeface="Rockwell" panose="02060603020205020403" pitchFamily="18" charset="0"/>
              </a:rPr>
              <a:t>dispozitiv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prin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USB</a:t>
            </a:r>
            <a:r>
              <a:rPr lang="en-US" dirty="0">
                <a:latin typeface="Rockwell" panose="020606030202050204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964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BBFA7-CF13-4D7F-991F-135D75E0A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85800"/>
            <a:ext cx="10018713" cy="525779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Rockwell" panose="02060603020205020403" pitchFamily="18" charset="0"/>
              </a:rPr>
              <a:t>	 </a:t>
            </a:r>
            <a:r>
              <a:rPr lang="en-US" dirty="0" err="1">
                <a:latin typeface="Rockwell" panose="02060603020205020403" pitchFamily="18" charset="0"/>
              </a:rPr>
              <a:t>Elementele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alese</a:t>
            </a:r>
            <a:r>
              <a:rPr lang="en-US" dirty="0">
                <a:latin typeface="Rockwell" panose="02060603020205020403" pitchFamily="18" charset="0"/>
              </a:rPr>
              <a:t> de mine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acest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ansamblu</a:t>
            </a:r>
            <a:r>
              <a:rPr lang="en-US" dirty="0">
                <a:latin typeface="Rockwell" panose="02060603020205020403" pitchFamily="18" charset="0"/>
              </a:rPr>
              <a:t> sunt </a:t>
            </a:r>
            <a:r>
              <a:rPr lang="en-US" dirty="0" err="1">
                <a:latin typeface="Rockwell" panose="02060603020205020403" pitchFamily="18" charset="0"/>
              </a:rPr>
              <a:t>precizate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slide-ul </a:t>
            </a:r>
            <a:r>
              <a:rPr lang="ro-RO" dirty="0">
                <a:latin typeface="Rockwell" panose="02060603020205020403" pitchFamily="18" charset="0"/>
              </a:rPr>
              <a:t>18, numit </a:t>
            </a:r>
            <a:r>
              <a:rPr lang="ro-RO" dirty="0">
                <a:latin typeface="Rockwell" panose="02060603020205020403" pitchFamily="18" charset="0"/>
                <a:hlinkClick r:id="rId2" action="ppaction://hlinksldjump"/>
              </a:rPr>
              <a:t>Listă componente/subansamble</a:t>
            </a:r>
            <a:r>
              <a:rPr lang="en-US" dirty="0">
                <a:latin typeface="Rockwell" panose="02060603020205020403" pitchFamily="18" charset="0"/>
              </a:rPr>
              <a:t>.</a:t>
            </a:r>
            <a:endParaRPr lang="ro-RO" dirty="0">
              <a:latin typeface="Rockwell" panose="02060603020205020403" pitchFamily="18" charset="0"/>
            </a:endParaRPr>
          </a:p>
          <a:p>
            <a:pPr marL="0" indent="0" algn="just">
              <a:buNone/>
            </a:pPr>
            <a:r>
              <a:rPr lang="ro-RO" dirty="0">
                <a:latin typeface="Rockwell" panose="02060603020205020403" pitchFamily="18" charset="0"/>
              </a:rPr>
              <a:t>	Î</a:t>
            </a:r>
            <a:r>
              <a:rPr lang="en-US" dirty="0">
                <a:latin typeface="Rockwell" panose="02060603020205020403" pitchFamily="18" charset="0"/>
              </a:rPr>
              <a:t>n </a:t>
            </a:r>
            <a:r>
              <a:rPr lang="en-US" dirty="0" err="1">
                <a:latin typeface="Rockwell" panose="02060603020205020403" pitchFamily="18" charset="0"/>
              </a:rPr>
              <a:t>primul</a:t>
            </a:r>
            <a:r>
              <a:rPr lang="en-US" dirty="0">
                <a:latin typeface="Rockwell" panose="02060603020205020403" pitchFamily="18" charset="0"/>
              </a:rPr>
              <a:t> r</a:t>
            </a:r>
            <a:r>
              <a:rPr lang="ro-RO" dirty="0">
                <a:latin typeface="Rockwell" panose="02060603020205020403" pitchFamily="18" charset="0"/>
              </a:rPr>
              <a:t>â</a:t>
            </a:r>
            <a:r>
              <a:rPr lang="en-US" dirty="0" err="1">
                <a:latin typeface="Rockwell" panose="02060603020205020403" pitchFamily="18" charset="0"/>
              </a:rPr>
              <a:t>nd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asambla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carcasa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RPi, cu r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cire </a:t>
            </a:r>
            <a:r>
              <a:rPr lang="en-US" dirty="0" err="1">
                <a:latin typeface="Rockwell" panose="02060603020205020403" pitchFamily="18" charset="0"/>
              </a:rPr>
              <a:t>activ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prin</a:t>
            </a:r>
            <a:r>
              <a:rPr lang="en-US" dirty="0">
                <a:latin typeface="Rockwell" panose="02060603020205020403" pitchFamily="18" charset="0"/>
              </a:rPr>
              <a:t> fan-</a:t>
            </a:r>
            <a:r>
              <a:rPr lang="en-US" dirty="0" err="1">
                <a:latin typeface="Rockwell" panose="02060603020205020403" pitchFamily="18" charset="0"/>
              </a:rPr>
              <a:t>uri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pasiv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prin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radiatorul</a:t>
            </a:r>
            <a:r>
              <a:rPr lang="en-US" dirty="0">
                <a:latin typeface="Rockwell" panose="02060603020205020403" pitchFamily="18" charset="0"/>
              </a:rPr>
              <a:t> f</a:t>
            </a:r>
            <a:r>
              <a:rPr lang="ro-RO" dirty="0">
                <a:latin typeface="Rockwell" panose="02060603020205020403" pitchFamily="18" charset="0"/>
              </a:rPr>
              <a:t>abricat</a:t>
            </a:r>
            <a:r>
              <a:rPr lang="en-US" dirty="0">
                <a:latin typeface="Rockwell" panose="02060603020205020403" pitchFamily="18" charset="0"/>
              </a:rPr>
              <a:t> din </a:t>
            </a:r>
            <a:r>
              <a:rPr lang="en-US" dirty="0" err="1">
                <a:latin typeface="Rockwell" panose="02060603020205020403" pitchFamily="18" charset="0"/>
              </a:rPr>
              <a:t>aluminiu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apoi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conecta</a:t>
            </a:r>
            <a:r>
              <a:rPr lang="en-US" dirty="0">
                <a:latin typeface="Rockwell" panose="02060603020205020403" pitchFamily="18" charset="0"/>
              </a:rPr>
              <a:t> RPi-ul la router-ul Wi-Fi </a:t>
            </a:r>
            <a:r>
              <a:rPr lang="en-US" dirty="0" err="1">
                <a:latin typeface="Rockwell" panose="02060603020205020403" pitchFamily="18" charset="0"/>
              </a:rPr>
              <a:t>prin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cablul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S/FTP</a:t>
            </a:r>
            <a:r>
              <a:rPr lang="en-US" dirty="0">
                <a:latin typeface="Rockwell" panose="02060603020205020403" pitchFamily="18" charset="0"/>
              </a:rPr>
              <a:t> ethernet. </a:t>
            </a:r>
          </a:p>
          <a:p>
            <a:pPr marL="0" indent="0" algn="just">
              <a:buNone/>
            </a:pPr>
            <a:r>
              <a:rPr lang="en-US" dirty="0">
                <a:latin typeface="Rockwell" panose="02060603020205020403" pitchFamily="18" charset="0"/>
              </a:rPr>
              <a:t>	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</a:t>
            </a:r>
            <a:r>
              <a:rPr lang="en-US" dirty="0" err="1">
                <a:latin typeface="Rockwell" panose="02060603020205020403" pitchFamily="18" charset="0"/>
              </a:rPr>
              <a:t>continuare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conecta</a:t>
            </a:r>
            <a:r>
              <a:rPr lang="en-US" dirty="0">
                <a:latin typeface="Rockwell" panose="02060603020205020403" pitchFamily="18" charset="0"/>
              </a:rPr>
              <a:t> la </a:t>
            </a:r>
            <a:r>
              <a:rPr lang="en-US" dirty="0" err="1">
                <a:latin typeface="Rockwell" panose="02060603020205020403" pitchFamily="18" charset="0"/>
              </a:rPr>
              <a:t>unul</a:t>
            </a:r>
            <a:r>
              <a:rPr lang="en-US" dirty="0">
                <a:latin typeface="Rockwell" panose="02060603020205020403" pitchFamily="18" charset="0"/>
              </a:rPr>
              <a:t> din </a:t>
            </a:r>
            <a:r>
              <a:rPr lang="en-US" dirty="0" err="1">
                <a:latin typeface="Rockwell" panose="02060603020205020403" pitchFamily="18" charset="0"/>
              </a:rPr>
              <a:t>porturile</a:t>
            </a:r>
            <a:r>
              <a:rPr lang="en-US" dirty="0">
                <a:latin typeface="Rockwell" panose="02060603020205020403" pitchFamily="18" charset="0"/>
              </a:rPr>
              <a:t> USB 3.0 </a:t>
            </a:r>
            <a:r>
              <a:rPr lang="en-US" dirty="0" err="1">
                <a:latin typeface="Rockwell" panose="02060603020205020403" pitchFamily="18" charset="0"/>
              </a:rPr>
              <a:t>hubul</a:t>
            </a:r>
            <a:r>
              <a:rPr lang="en-US" dirty="0">
                <a:latin typeface="Rockwell" panose="02060603020205020403" pitchFamily="18" charset="0"/>
              </a:rPr>
              <a:t> USB. </a:t>
            </a:r>
            <a:r>
              <a:rPr lang="en-US" dirty="0" err="1">
                <a:latin typeface="Rockwell" panose="02060603020205020403" pitchFamily="18" charset="0"/>
              </a:rPr>
              <a:t>Acesta</a:t>
            </a:r>
            <a:r>
              <a:rPr lang="en-US" dirty="0">
                <a:latin typeface="Rockwell" panose="02060603020205020403" pitchFamily="18" charset="0"/>
              </a:rPr>
              <a:t> vine cu </a:t>
            </a:r>
            <a:r>
              <a:rPr lang="en-US" dirty="0" err="1">
                <a:latin typeface="Rockwell" panose="02060603020205020403" pitchFamily="18" charset="0"/>
              </a:rPr>
              <a:t>alimentare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proprie</a:t>
            </a:r>
            <a:r>
              <a:rPr lang="en-US" dirty="0">
                <a:latin typeface="Rockwell" panose="02060603020205020403" pitchFamily="18" charset="0"/>
              </a:rPr>
              <a:t>, a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>
                <a:latin typeface="Rockwell" panose="02060603020205020403" pitchFamily="18" charset="0"/>
              </a:rPr>
              <a:t>a c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va</a:t>
            </a:r>
            <a:r>
              <a:rPr lang="en-US" dirty="0">
                <a:latin typeface="Rockwell" panose="02060603020205020403" pitchFamily="18" charset="0"/>
              </a:rPr>
              <a:t> fi </a:t>
            </a:r>
            <a:r>
              <a:rPr lang="en-US" dirty="0" err="1">
                <a:latin typeface="Rockwell" panose="02060603020205020403" pitchFamily="18" charset="0"/>
              </a:rPr>
              <a:t>conectat</a:t>
            </a:r>
            <a:r>
              <a:rPr lang="en-US" dirty="0">
                <a:latin typeface="Rockwell" panose="02060603020205020403" pitchFamily="18" charset="0"/>
              </a:rPr>
              <a:t> la o </a:t>
            </a:r>
            <a:r>
              <a:rPr lang="en-US" dirty="0" err="1">
                <a:latin typeface="Rockwell" panose="02060603020205020403" pitchFamily="18" charset="0"/>
              </a:rPr>
              <a:t>priz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la </a:t>
            </a:r>
            <a:r>
              <a:rPr lang="en-US" dirty="0" err="1">
                <a:latin typeface="Rockwell" panose="02060603020205020403" pitchFamily="18" charset="0"/>
              </a:rPr>
              <a:t>acesta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conecta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cele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dou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ssd-uri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externe</a:t>
            </a:r>
            <a:r>
              <a:rPr lang="en-US" dirty="0">
                <a:latin typeface="Rockwell" panose="02060603020205020403" pitchFamily="18" charset="0"/>
              </a:rPr>
              <a:t> de tip passport </a:t>
            </a:r>
            <a:r>
              <a:rPr lang="en-US" dirty="0" err="1">
                <a:latin typeface="Rockwell" panose="02060603020205020403" pitchFamily="18" charset="0"/>
              </a:rPr>
              <a:t>prin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cabluri</a:t>
            </a:r>
            <a:r>
              <a:rPr lang="en-US" dirty="0">
                <a:latin typeface="Rockwell" panose="02060603020205020403" pitchFamily="18" charset="0"/>
              </a:rPr>
              <a:t> USB. </a:t>
            </a:r>
          </a:p>
          <a:p>
            <a:pPr marL="0" indent="0" algn="just">
              <a:buNone/>
            </a:pPr>
            <a:r>
              <a:rPr lang="en-US" dirty="0">
                <a:latin typeface="Rockwell" panose="02060603020205020403" pitchFamily="18" charset="0"/>
              </a:rPr>
              <a:t>	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alimentarea</a:t>
            </a:r>
            <a:r>
              <a:rPr lang="en-US" dirty="0">
                <a:latin typeface="Rockwell" panose="02060603020205020403" pitchFamily="18" charset="0"/>
              </a:rPr>
              <a:t> RPi-</a:t>
            </a:r>
            <a:r>
              <a:rPr lang="en-US" dirty="0" err="1">
                <a:latin typeface="Rockwell" panose="02060603020205020403" pitchFamily="18" charset="0"/>
              </a:rPr>
              <a:t>ului</a:t>
            </a:r>
            <a:r>
              <a:rPr lang="en-US" dirty="0">
                <a:latin typeface="Rockwell" panose="02060603020205020403" pitchFamily="18" charset="0"/>
              </a:rPr>
              <a:t> am </a:t>
            </a:r>
            <a:r>
              <a:rPr lang="en-US" dirty="0" err="1">
                <a:latin typeface="Rockwell" panose="02060603020205020403" pitchFamily="18" charset="0"/>
              </a:rPr>
              <a:t>folosit</a:t>
            </a:r>
            <a:r>
              <a:rPr lang="en-US" dirty="0">
                <a:latin typeface="Rockwell" panose="02060603020205020403" pitchFamily="18" charset="0"/>
              </a:rPr>
              <a:t> un </a:t>
            </a:r>
            <a:r>
              <a:rPr lang="en-US" dirty="0" err="1">
                <a:latin typeface="Rockwell" panose="02060603020205020403" pitchFamily="18" charset="0"/>
              </a:rPr>
              <a:t>alimentator</a:t>
            </a:r>
            <a:r>
              <a:rPr lang="en-US" dirty="0">
                <a:latin typeface="Rockwell" panose="02060603020205020403" pitchFamily="18" charset="0"/>
              </a:rPr>
              <a:t> pe care-l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conecta</a:t>
            </a:r>
            <a:r>
              <a:rPr lang="en-US" dirty="0">
                <a:latin typeface="Rockwell" panose="02060603020205020403" pitchFamily="18" charset="0"/>
              </a:rPr>
              <a:t> la </a:t>
            </a:r>
            <a:r>
              <a:rPr lang="en-US" dirty="0" err="1">
                <a:latin typeface="Rockwell" panose="02060603020205020403" pitchFamily="18" charset="0"/>
              </a:rPr>
              <a:t>portul</a:t>
            </a:r>
            <a:r>
              <a:rPr lang="en-US" dirty="0">
                <a:latin typeface="Rockwell" panose="02060603020205020403" pitchFamily="18" charset="0"/>
              </a:rPr>
              <a:t> USB de tip C al RPi-</a:t>
            </a:r>
            <a:r>
              <a:rPr lang="en-US" dirty="0" err="1">
                <a:latin typeface="Rockwell" panose="02060603020205020403" pitchFamily="18" charset="0"/>
              </a:rPr>
              <a:t>ului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la o </a:t>
            </a:r>
            <a:r>
              <a:rPr lang="en-US" dirty="0" err="1">
                <a:latin typeface="Rockwell" panose="02060603020205020403" pitchFamily="18" charset="0"/>
              </a:rPr>
              <a:t>priz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871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86AA-C7DE-42A6-A96E-7DE3A15B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001" y="190501"/>
            <a:ext cx="10018713" cy="1104900"/>
          </a:xfrm>
        </p:spPr>
        <p:txBody>
          <a:bodyPr/>
          <a:lstStyle/>
          <a:p>
            <a:r>
              <a:rPr lang="en-US" b="1" dirty="0" err="1">
                <a:latin typeface="Rockwell" panose="02060603020205020403" pitchFamily="18" charset="0"/>
              </a:rPr>
              <a:t>Capitolul</a:t>
            </a:r>
            <a:r>
              <a:rPr lang="en-US" b="1" dirty="0">
                <a:latin typeface="Rockwell" panose="02060603020205020403" pitchFamily="18" charset="0"/>
              </a:rPr>
              <a:t> 2 – RPi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9E2D0-9BC5-4EEF-8651-3195A39F2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2600"/>
            <a:ext cx="10018713" cy="4267199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Rockwell" panose="02060603020205020403" pitchFamily="18" charset="0"/>
              </a:rPr>
              <a:t>	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acest</a:t>
            </a:r>
            <a:r>
              <a:rPr lang="en-US" dirty="0">
                <a:latin typeface="Rockwell" panose="02060603020205020403" pitchFamily="18" charset="0"/>
              </a:rPr>
              <a:t> pas,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folosi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cardul</a:t>
            </a:r>
            <a:r>
              <a:rPr lang="en-US" dirty="0">
                <a:latin typeface="Rockwell" panose="02060603020205020403" pitchFamily="18" charset="0"/>
              </a:rPr>
              <a:t> microSD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un program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a </a:t>
            </a:r>
            <a:r>
              <a:rPr lang="en-US" dirty="0" err="1">
                <a:latin typeface="Rockwell" panose="02060603020205020403" pitchFamily="18" charset="0"/>
              </a:rPr>
              <a:t>crea</a:t>
            </a:r>
            <a:r>
              <a:rPr lang="en-US" dirty="0">
                <a:latin typeface="Rockwell" panose="02060603020205020403" pitchFamily="18" charset="0"/>
              </a:rPr>
              <a:t> o imagine pe </a:t>
            </a:r>
            <a:r>
              <a:rPr lang="en-US" dirty="0" err="1">
                <a:latin typeface="Rockwell" panose="02060603020205020403" pitchFamily="18" charset="0"/>
              </a:rPr>
              <a:t>acesta</a:t>
            </a:r>
            <a:r>
              <a:rPr lang="en-US" dirty="0">
                <a:latin typeface="Rockwell" panose="02060603020205020403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latin typeface="Rockwell" panose="02060603020205020403" pitchFamily="18" charset="0"/>
              </a:rPr>
              <a:t>	</a:t>
            </a:r>
            <a:r>
              <a:rPr lang="en-US" dirty="0" err="1">
                <a:latin typeface="Rockwell" panose="02060603020205020403" pitchFamily="18" charset="0"/>
              </a:rPr>
              <a:t>Astfel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conecta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cardul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folosind</a:t>
            </a:r>
            <a:r>
              <a:rPr lang="en-US" dirty="0">
                <a:latin typeface="Rockwell" panose="02060603020205020403" pitchFamily="18" charset="0"/>
              </a:rPr>
              <a:t> un adaptor la un pc </a:t>
            </a:r>
            <a:r>
              <a:rPr lang="en-US" dirty="0" err="1">
                <a:latin typeface="Rockwell" panose="02060603020205020403" pitchFamily="18" charset="0"/>
              </a:rPr>
              <a:t>sau</a:t>
            </a:r>
            <a:r>
              <a:rPr lang="ro-RO" dirty="0">
                <a:latin typeface="Rockwell" panose="02060603020205020403" pitchFamily="18" charset="0"/>
              </a:rPr>
              <a:t> un</a:t>
            </a:r>
            <a:r>
              <a:rPr lang="en-US" dirty="0">
                <a:latin typeface="Rockwell" panose="02060603020205020403" pitchFamily="18" charset="0"/>
              </a:rPr>
              <a:t> laptop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instala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unul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dintre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programele</a:t>
            </a:r>
            <a:r>
              <a:rPr lang="en-US" dirty="0">
                <a:latin typeface="Rockwell" panose="02060603020205020403" pitchFamily="18" charset="0"/>
              </a:rPr>
              <a:t> Raspberry Pi Imager/</a:t>
            </a:r>
            <a:r>
              <a:rPr lang="en-US" dirty="0" err="1">
                <a:latin typeface="Rockwell" panose="02060603020205020403" pitchFamily="18" charset="0"/>
              </a:rPr>
              <a:t>Balena</a:t>
            </a:r>
            <a:r>
              <a:rPr lang="en-US" dirty="0">
                <a:latin typeface="Rockwell" panose="02060603020205020403" pitchFamily="18" charset="0"/>
              </a:rPr>
              <a:t> Etcher/Win32 Disk Imager. De </a:t>
            </a:r>
            <a:r>
              <a:rPr lang="en-US" dirty="0" err="1">
                <a:latin typeface="Rockwell" panose="02060603020205020403" pitchFamily="18" charset="0"/>
              </a:rPr>
              <a:t>asemenea</a:t>
            </a:r>
            <a:r>
              <a:rPr lang="ro-RO" dirty="0">
                <a:latin typeface="Rockwell" panose="02060603020205020403" pitchFamily="18" charset="0"/>
              </a:rPr>
              <a:t>,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trebui</a:t>
            </a:r>
            <a:r>
              <a:rPr lang="en-US" dirty="0">
                <a:latin typeface="Rockwell" panose="02060603020205020403" pitchFamily="18" charset="0"/>
              </a:rPr>
              <a:t> s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desc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 err="1">
                <a:latin typeface="Rockwell" panose="02060603020205020403" pitchFamily="18" charset="0"/>
              </a:rPr>
              <a:t>rc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m </a:t>
            </a:r>
            <a:r>
              <a:rPr lang="en-US" dirty="0" err="1">
                <a:latin typeface="Rockwell" panose="02060603020205020403" pitchFamily="18" charset="0"/>
              </a:rPr>
              <a:t>imaginea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sistemul</a:t>
            </a:r>
            <a:r>
              <a:rPr lang="en-US" dirty="0">
                <a:latin typeface="Rockwell" panose="02060603020205020403" pitchFamily="18" charset="0"/>
              </a:rPr>
              <a:t> de </a:t>
            </a:r>
            <a:r>
              <a:rPr lang="en-US" dirty="0" err="1">
                <a:latin typeface="Rockwell" panose="02060603020205020403" pitchFamily="18" charset="0"/>
              </a:rPr>
              <a:t>operare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anume</a:t>
            </a:r>
            <a:r>
              <a:rPr lang="en-US" dirty="0">
                <a:latin typeface="Rockwell" panose="02060603020205020403" pitchFamily="18" charset="0"/>
              </a:rPr>
              <a:t>, Raspberry Pi OS.</a:t>
            </a:r>
          </a:p>
          <a:p>
            <a:pPr marL="0" indent="0" algn="just">
              <a:buNone/>
            </a:pPr>
            <a:r>
              <a:rPr lang="en-US" dirty="0">
                <a:latin typeface="Rockwell" panose="02060603020205020403" pitchFamily="18" charset="0"/>
              </a:rPr>
              <a:t>	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</a:t>
            </a:r>
            <a:r>
              <a:rPr lang="en-US" dirty="0" err="1">
                <a:latin typeface="Rockwell" panose="02060603020205020403" pitchFamily="18" charset="0"/>
              </a:rPr>
              <a:t>continuare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instala</a:t>
            </a:r>
            <a:r>
              <a:rPr lang="en-US" dirty="0">
                <a:latin typeface="Rockwell" panose="02060603020205020403" pitchFamily="18" charset="0"/>
              </a:rPr>
              <a:t> SD Card Formatter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a </a:t>
            </a:r>
            <a:r>
              <a:rPr lang="en-US" dirty="0" err="1">
                <a:latin typeface="Rockwell" panose="02060603020205020403" pitchFamily="18" charset="0"/>
              </a:rPr>
              <a:t>formata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cardul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respectiv</a:t>
            </a:r>
            <a:r>
              <a:rPr lang="en-US" dirty="0">
                <a:latin typeface="Rockwell" panose="02060603020205020403" pitchFamily="18" charset="0"/>
              </a:rPr>
              <a:t> ca s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fim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siguri</a:t>
            </a:r>
            <a:r>
              <a:rPr lang="en-US" dirty="0">
                <a:latin typeface="Rockwell" panose="02060603020205020403" pitchFamily="18" charset="0"/>
              </a:rPr>
              <a:t> c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nu sunt </a:t>
            </a:r>
            <a:r>
              <a:rPr lang="en-US" dirty="0" err="1">
                <a:latin typeface="Rockwell" panose="02060603020205020403" pitchFamily="18" charset="0"/>
              </a:rPr>
              <a:t>alte</a:t>
            </a:r>
            <a:r>
              <a:rPr lang="en-US" dirty="0">
                <a:latin typeface="Rockwell" panose="02060603020205020403" pitchFamily="18" charset="0"/>
              </a:rPr>
              <a:t> date pe el. </a:t>
            </a:r>
            <a:r>
              <a:rPr lang="en-US" dirty="0" err="1">
                <a:latin typeface="Rockwell" panose="02060603020205020403" pitchFamily="18" charset="0"/>
              </a:rPr>
              <a:t>Pasul</a:t>
            </a:r>
            <a:r>
              <a:rPr lang="en-US" dirty="0">
                <a:latin typeface="Rockwell" panose="02060603020205020403" pitchFamily="18" charset="0"/>
              </a:rPr>
              <a:t> anterior </a:t>
            </a:r>
            <a:r>
              <a:rPr lang="en-US" dirty="0" err="1">
                <a:latin typeface="Rockwell" panose="02060603020205020403" pitchFamily="18" charset="0"/>
              </a:rPr>
              <a:t>este</a:t>
            </a:r>
            <a:r>
              <a:rPr lang="en-US" dirty="0">
                <a:latin typeface="Rockwell" panose="02060603020205020403" pitchFamily="18" charset="0"/>
              </a:rPr>
              <a:t> op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 err="1">
                <a:latin typeface="Rockwell" panose="02060603020205020403" pitchFamily="18" charset="0"/>
              </a:rPr>
              <a:t>ional</a:t>
            </a:r>
            <a:r>
              <a:rPr lang="en-US" dirty="0">
                <a:latin typeface="Rockwell" panose="02060603020205020403" pitchFamily="18" charset="0"/>
              </a:rPr>
              <a:t>. Dup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aceea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folosi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unul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dintre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programele</a:t>
            </a:r>
            <a:r>
              <a:rPr lang="en-US" dirty="0">
                <a:latin typeface="Rockwell" panose="02060603020205020403" pitchFamily="18" charset="0"/>
              </a:rPr>
              <a:t> men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 err="1">
                <a:latin typeface="Rockwell" panose="02060603020205020403" pitchFamily="18" charset="0"/>
              </a:rPr>
              <a:t>ionate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mai</a:t>
            </a:r>
            <a:r>
              <a:rPr lang="en-US" dirty="0">
                <a:latin typeface="Rockwell" panose="02060603020205020403" pitchFamily="18" charset="0"/>
              </a:rPr>
              <a:t> sus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da burn la </a:t>
            </a:r>
            <a:r>
              <a:rPr lang="en-US" dirty="0" err="1">
                <a:latin typeface="Rockwell" panose="02060603020205020403" pitchFamily="18" charset="0"/>
              </a:rPr>
              <a:t>imaginea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respectiv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pe card. Dup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aceast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opera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 err="1">
                <a:latin typeface="Rockwell" panose="02060603020205020403" pitchFamily="18" charset="0"/>
              </a:rPr>
              <a:t>iune</a:t>
            </a:r>
            <a:r>
              <a:rPr lang="en-US" dirty="0">
                <a:latin typeface="Rockwell" panose="02060603020205020403" pitchFamily="18" charset="0"/>
              </a:rPr>
              <a:t> a </a:t>
            </a:r>
            <a:r>
              <a:rPr lang="en-US" dirty="0" err="1">
                <a:latin typeface="Rockwell" panose="02060603020205020403" pitchFamily="18" charset="0"/>
              </a:rPr>
              <a:t>fost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 err="1">
                <a:latin typeface="Rockwell" panose="02060603020205020403" pitchFamily="18" charset="0"/>
              </a:rPr>
              <a:t>ncheiat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trebui</a:t>
            </a:r>
            <a:r>
              <a:rPr lang="en-US" dirty="0">
                <a:latin typeface="Rockwell" panose="02060603020205020403" pitchFamily="18" charset="0"/>
              </a:rPr>
              <a:t> s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scoatem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cardul</a:t>
            </a:r>
            <a:r>
              <a:rPr lang="en-US" dirty="0">
                <a:latin typeface="Rockwell" panose="02060603020205020403" pitchFamily="18" charset="0"/>
              </a:rPr>
              <a:t> din </a:t>
            </a:r>
            <a:r>
              <a:rPr lang="ro-RO" dirty="0">
                <a:latin typeface="Rockwell" panose="02060603020205020403" pitchFamily="18" charset="0"/>
              </a:rPr>
              <a:t>pc/</a:t>
            </a:r>
            <a:r>
              <a:rPr lang="en-US" dirty="0">
                <a:latin typeface="Rockwell" panose="02060603020205020403" pitchFamily="18" charset="0"/>
              </a:rPr>
              <a:t>laptop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s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-l </a:t>
            </a:r>
            <a:r>
              <a:rPr lang="en-US" dirty="0" err="1">
                <a:latin typeface="Rockwell" panose="02060603020205020403" pitchFamily="18" charset="0"/>
              </a:rPr>
              <a:t>introducem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iar</a:t>
            </a:r>
            <a:r>
              <a:rPr lang="ro-RO" dirty="0">
                <a:latin typeface="Rockwell" panose="02060603020205020403" pitchFamily="18" charset="0"/>
              </a:rPr>
              <a:t>ăși</a:t>
            </a:r>
            <a:r>
              <a:rPr lang="en-US" dirty="0">
                <a:latin typeface="Rockwell" panose="02060603020205020403" pitchFamily="18" charset="0"/>
              </a:rPr>
              <a:t>, dup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care din file manager-ul </a:t>
            </a:r>
            <a:r>
              <a:rPr lang="en-US" dirty="0" err="1">
                <a:latin typeface="Rockwell" panose="02060603020205020403" pitchFamily="18" charset="0"/>
              </a:rPr>
              <a:t>nostru</a:t>
            </a:r>
            <a:r>
              <a:rPr lang="en-US" dirty="0">
                <a:latin typeface="Rockwell" panose="02060603020205020403" pitchFamily="18" charset="0"/>
              </a:rPr>
              <a:t>(</a:t>
            </a:r>
            <a:r>
              <a:rPr lang="en-US" dirty="0" err="1">
                <a:latin typeface="Rockwell" panose="02060603020205020403" pitchFamily="18" charset="0"/>
              </a:rPr>
              <a:t>spre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exemplu</a:t>
            </a:r>
            <a:r>
              <a:rPr lang="en-US" dirty="0">
                <a:latin typeface="Rockwell" panose="02060603020205020403" pitchFamily="18" charset="0"/>
              </a:rPr>
              <a:t>, File Explorer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Windows)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deschide</a:t>
            </a:r>
            <a:r>
              <a:rPr lang="en-US" dirty="0">
                <a:latin typeface="Rockwell" panose="02060603020205020403" pitchFamily="18" charset="0"/>
              </a:rPr>
              <a:t> folder-ul boot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crea</a:t>
            </a:r>
            <a:r>
              <a:rPr lang="en-US" dirty="0">
                <a:latin typeface="Rockwell" panose="02060603020205020403" pitchFamily="18" charset="0"/>
              </a:rPr>
              <a:t> un fi</a:t>
            </a:r>
            <a:r>
              <a:rPr lang="ro-RO" dirty="0">
                <a:latin typeface="Rockwell" panose="02060603020205020403" pitchFamily="18" charset="0"/>
              </a:rPr>
              <a:t>și</a:t>
            </a:r>
            <a:r>
              <a:rPr lang="en-US" dirty="0">
                <a:latin typeface="Rockwell" panose="02060603020205020403" pitchFamily="18" charset="0"/>
              </a:rPr>
              <a:t>er </a:t>
            </a:r>
            <a:r>
              <a:rPr lang="en-US" dirty="0" err="1">
                <a:latin typeface="Rockwell" panose="02060603020205020403" pitchFamily="18" charset="0"/>
              </a:rPr>
              <a:t>gol</a:t>
            </a:r>
            <a:r>
              <a:rPr lang="en-US" dirty="0">
                <a:latin typeface="Rockwell" panose="02060603020205020403" pitchFamily="18" charset="0"/>
              </a:rPr>
              <a:t>, txt, f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r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extensie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numit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ssh</a:t>
            </a:r>
            <a:r>
              <a:rPr lang="en-US" dirty="0">
                <a:latin typeface="Rockwell" panose="02060603020205020403" pitchFamily="18" charset="0"/>
              </a:rPr>
              <a:t>. </a:t>
            </a:r>
            <a:r>
              <a:rPr lang="en-US" dirty="0" err="1">
                <a:latin typeface="Rockwell" panose="02060603020205020403" pitchFamily="18" charset="0"/>
              </a:rPr>
              <a:t>Apoi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scoate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cardul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adaptorul</a:t>
            </a:r>
            <a:r>
              <a:rPr lang="en-US" dirty="0">
                <a:latin typeface="Rockwell" panose="02060603020205020403" pitchFamily="18" charset="0"/>
              </a:rPr>
              <a:t> s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u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-l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conecta</a:t>
            </a:r>
            <a:r>
              <a:rPr lang="en-US" dirty="0">
                <a:latin typeface="Rockwell" panose="02060603020205020403" pitchFamily="18" charset="0"/>
              </a:rPr>
              <a:t> la RPi, dup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care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porni</a:t>
            </a:r>
            <a:r>
              <a:rPr lang="en-US" dirty="0">
                <a:latin typeface="Rockwell" panose="02060603020205020403" pitchFamily="18" charset="0"/>
              </a:rPr>
              <a:t> RPi-ul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astepta</a:t>
            </a:r>
            <a:r>
              <a:rPr lang="en-US" dirty="0">
                <a:latin typeface="Rockwell" panose="02060603020205020403" pitchFamily="18" charset="0"/>
              </a:rPr>
              <a:t> s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booteze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sistemul</a:t>
            </a:r>
            <a:r>
              <a:rPr lang="en-US" dirty="0">
                <a:latin typeface="Rockwell" panose="02060603020205020403" pitchFamily="18" charset="0"/>
              </a:rPr>
              <a:t> de </a:t>
            </a:r>
            <a:r>
              <a:rPr lang="en-US" dirty="0" err="1">
                <a:latin typeface="Rockwell" panose="02060603020205020403" pitchFamily="18" charset="0"/>
              </a:rPr>
              <a:t>operare</a:t>
            </a:r>
            <a:r>
              <a:rPr lang="en-US" dirty="0">
                <a:latin typeface="Rockwell" panose="020606030202050204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547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6425-09C4-4AA1-B5B4-B1002C8E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6200"/>
            <a:ext cx="10018713" cy="1371600"/>
          </a:xfrm>
        </p:spPr>
        <p:txBody>
          <a:bodyPr/>
          <a:lstStyle/>
          <a:p>
            <a:r>
              <a:rPr lang="en-US" b="1" dirty="0" err="1">
                <a:latin typeface="Rockwell" panose="02060603020205020403" pitchFamily="18" charset="0"/>
              </a:rPr>
              <a:t>Capitolul</a:t>
            </a:r>
            <a:r>
              <a:rPr lang="en-US" b="1" dirty="0">
                <a:latin typeface="Rockwell" panose="02060603020205020403" pitchFamily="18" charset="0"/>
              </a:rPr>
              <a:t> 3 - </a:t>
            </a:r>
            <a:r>
              <a:rPr lang="en-US" b="1" dirty="0" err="1">
                <a:latin typeface="Rockwell" panose="02060603020205020403" pitchFamily="18" charset="0"/>
              </a:rPr>
              <a:t>Conexiunea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F98B5-8FD5-47AD-BF7A-B672B7177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00200"/>
            <a:ext cx="10018713" cy="449579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Rockwell" panose="02060603020205020403" pitchFamily="18" charset="0"/>
              </a:rPr>
              <a:t>	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a </a:t>
            </a:r>
            <a:r>
              <a:rPr lang="en-US" dirty="0" err="1">
                <a:latin typeface="Rockwell" panose="02060603020205020403" pitchFamily="18" charset="0"/>
              </a:rPr>
              <a:t>realiza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conexiunea</a:t>
            </a:r>
            <a:r>
              <a:rPr lang="en-US" dirty="0">
                <a:latin typeface="Rockwell" panose="02060603020205020403" pitchFamily="18" charset="0"/>
              </a:rPr>
              <a:t> cu RPi-ul </a:t>
            </a:r>
            <a:r>
              <a:rPr lang="en-US" dirty="0" err="1">
                <a:latin typeface="Rockwell" panose="02060603020205020403" pitchFamily="18" charset="0"/>
              </a:rPr>
              <a:t>va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trebui</a:t>
            </a:r>
            <a:r>
              <a:rPr lang="en-US" dirty="0">
                <a:latin typeface="Rockwell" panose="02060603020205020403" pitchFamily="18" charset="0"/>
              </a:rPr>
              <a:t> s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afl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m </a:t>
            </a:r>
            <a:r>
              <a:rPr lang="en-US" dirty="0" err="1">
                <a:latin typeface="Rockwell" panose="02060603020205020403" pitchFamily="18" charset="0"/>
              </a:rPr>
              <a:t>adresa</a:t>
            </a:r>
            <a:r>
              <a:rPr lang="en-US" dirty="0">
                <a:latin typeface="Rockwell" panose="02060603020205020403" pitchFamily="18" charset="0"/>
              </a:rPr>
              <a:t> IP a </a:t>
            </a:r>
            <a:r>
              <a:rPr lang="en-US" dirty="0" err="1">
                <a:latin typeface="Rockwell" panose="02060603020205020403" pitchFamily="18" charset="0"/>
              </a:rPr>
              <a:t>acestuia</a:t>
            </a:r>
            <a:r>
              <a:rPr lang="en-US" dirty="0">
                <a:latin typeface="Rockwell" panose="02060603020205020403" pitchFamily="18" charset="0"/>
              </a:rPr>
              <a:t>. </a:t>
            </a:r>
            <a:r>
              <a:rPr lang="en-US" dirty="0" err="1">
                <a:latin typeface="Rockwell" panose="02060603020205020403" pitchFamily="18" charset="0"/>
              </a:rPr>
              <a:t>Astfel</a:t>
            </a:r>
            <a:r>
              <a:rPr lang="en-US" dirty="0">
                <a:latin typeface="Rockwell" panose="02060603020205020403" pitchFamily="18" charset="0"/>
              </a:rPr>
              <a:t>, fie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instala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unul</a:t>
            </a:r>
            <a:r>
              <a:rPr lang="en-US" dirty="0">
                <a:latin typeface="Rockwell" panose="02060603020205020403" pitchFamily="18" charset="0"/>
              </a:rPr>
              <a:t> din </a:t>
            </a:r>
            <a:r>
              <a:rPr lang="en-US" dirty="0" err="1">
                <a:latin typeface="Rockwell" panose="02060603020205020403" pitchFamily="18" charset="0"/>
              </a:rPr>
              <a:t>programele</a:t>
            </a:r>
            <a:r>
              <a:rPr lang="en-US" dirty="0">
                <a:latin typeface="Rockwell" panose="02060603020205020403" pitchFamily="18" charset="0"/>
              </a:rPr>
              <a:t> Advanced IP Scanner/Angry IP Scanner, fie ne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conecta</a:t>
            </a:r>
            <a:r>
              <a:rPr lang="en-US" dirty="0">
                <a:latin typeface="Rockwell" panose="02060603020205020403" pitchFamily="18" charset="0"/>
              </a:rPr>
              <a:t> la router-ul wireless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afi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>
                <a:latin typeface="Rockwell" panose="02060603020205020403" pitchFamily="18" charset="0"/>
              </a:rPr>
              <a:t>a </a:t>
            </a:r>
            <a:r>
              <a:rPr lang="en-US" dirty="0" err="1">
                <a:latin typeface="Rockwell" panose="02060603020205020403" pitchFamily="18" charset="0"/>
              </a:rPr>
              <a:t>toate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adresele</a:t>
            </a:r>
            <a:r>
              <a:rPr lang="en-US" dirty="0">
                <a:latin typeface="Rockwell" panose="02060603020205020403" pitchFamily="18" charset="0"/>
              </a:rPr>
              <a:t> IP din re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 err="1">
                <a:latin typeface="Rockwell" panose="02060603020205020403" pitchFamily="18" charset="0"/>
              </a:rPr>
              <a:t>ea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reține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adresa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căutată</a:t>
            </a:r>
            <a:r>
              <a:rPr lang="en-US" dirty="0">
                <a:latin typeface="Rockwell" panose="02060603020205020403" pitchFamily="18" charset="0"/>
              </a:rPr>
              <a:t>.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</a:t>
            </a:r>
            <a:r>
              <a:rPr lang="en-US" dirty="0" err="1">
                <a:latin typeface="Rockwell" panose="02060603020205020403" pitchFamily="18" charset="0"/>
              </a:rPr>
              <a:t>cazul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care nu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tim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adresa</a:t>
            </a:r>
            <a:r>
              <a:rPr lang="en-US" dirty="0">
                <a:latin typeface="Rockwell" panose="02060603020205020403" pitchFamily="18" charset="0"/>
              </a:rPr>
              <a:t> IP a router-</a:t>
            </a:r>
            <a:r>
              <a:rPr lang="en-US" dirty="0" err="1">
                <a:latin typeface="Rockwell" panose="02060603020205020403" pitchFamily="18" charset="0"/>
              </a:rPr>
              <a:t>ului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folosi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ipconfig /all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</a:t>
            </a:r>
            <a:r>
              <a:rPr lang="ro-RO" dirty="0">
                <a:latin typeface="Rockwell" panose="02060603020205020403" pitchFamily="18" charset="0"/>
              </a:rPr>
              <a:t>Command Prompt(CMD)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iar</a:t>
            </a:r>
            <a:r>
              <a:rPr lang="en-US" dirty="0">
                <a:latin typeface="Rockwell" panose="02060603020205020403" pitchFamily="18" charset="0"/>
              </a:rPr>
              <a:t> a</a:t>
            </a:r>
            <a:r>
              <a:rPr lang="ro-RO" dirty="0">
                <a:latin typeface="Rockwell" panose="02060603020205020403" pitchFamily="18" charset="0"/>
              </a:rPr>
              <a:t>d</a:t>
            </a:r>
            <a:r>
              <a:rPr lang="en-US" dirty="0" err="1">
                <a:latin typeface="Rockwell" panose="02060603020205020403" pitchFamily="18" charset="0"/>
              </a:rPr>
              <a:t>resa</a:t>
            </a:r>
            <a:r>
              <a:rPr lang="en-US" dirty="0">
                <a:latin typeface="Rockwell" panose="02060603020205020403" pitchFamily="18" charset="0"/>
              </a:rPr>
              <a:t> IP a router-</a:t>
            </a:r>
            <a:r>
              <a:rPr lang="en-US" dirty="0" err="1">
                <a:latin typeface="Rockwell" panose="02060603020205020403" pitchFamily="18" charset="0"/>
              </a:rPr>
              <a:t>ului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este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adresa</a:t>
            </a:r>
            <a:r>
              <a:rPr lang="en-US" dirty="0">
                <a:latin typeface="Rockwell" panose="02060603020205020403" pitchFamily="18" charset="0"/>
              </a:rPr>
              <a:t> default gateway. De </a:t>
            </a:r>
            <a:r>
              <a:rPr lang="en-US" dirty="0" err="1">
                <a:latin typeface="Rockwell" panose="02060603020205020403" pitchFamily="18" charset="0"/>
              </a:rPr>
              <a:t>asemenea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ar</a:t>
            </a:r>
            <a:r>
              <a:rPr lang="en-US" dirty="0">
                <a:latin typeface="Rockwell" panose="02060603020205020403" pitchFamily="18" charset="0"/>
              </a:rPr>
              <a:t> fi bine s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ne </a:t>
            </a:r>
            <a:r>
              <a:rPr lang="en-US" dirty="0" err="1">
                <a:latin typeface="Rockwell" panose="02060603020205020403" pitchFamily="18" charset="0"/>
              </a:rPr>
              <a:t>asigur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m c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adresa</a:t>
            </a:r>
            <a:r>
              <a:rPr lang="en-US" dirty="0">
                <a:latin typeface="Rockwell" panose="02060603020205020403" pitchFamily="18" charset="0"/>
              </a:rPr>
              <a:t> IP a RPi-</a:t>
            </a:r>
            <a:r>
              <a:rPr lang="en-US" dirty="0" err="1">
                <a:latin typeface="Rockwell" panose="02060603020205020403" pitchFamily="18" charset="0"/>
              </a:rPr>
              <a:t>ului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este</a:t>
            </a:r>
            <a:r>
              <a:rPr lang="en-US" dirty="0">
                <a:latin typeface="Rockwell" panose="02060603020205020403" pitchFamily="18" charset="0"/>
              </a:rPr>
              <a:t> una static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latin typeface="Rockwell" panose="02060603020205020403" pitchFamily="18" charset="0"/>
              </a:rPr>
              <a:t>	Dup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ce</a:t>
            </a:r>
            <a:r>
              <a:rPr lang="en-US" dirty="0">
                <a:latin typeface="Rockwell" panose="02060603020205020403" pitchFamily="18" charset="0"/>
              </a:rPr>
              <a:t> am </a:t>
            </a:r>
            <a:r>
              <a:rPr lang="en-US" dirty="0" err="1">
                <a:latin typeface="Rockwell" panose="02060603020205020403" pitchFamily="18" charset="0"/>
              </a:rPr>
              <a:t>ob</a:t>
            </a:r>
            <a:r>
              <a:rPr lang="ro-RO" dirty="0">
                <a:latin typeface="Rockwell" panose="02060603020205020403" pitchFamily="18" charset="0"/>
              </a:rPr>
              <a:t>ț</a:t>
            </a:r>
            <a:r>
              <a:rPr lang="en-US" dirty="0" err="1">
                <a:latin typeface="Rockwell" panose="02060603020205020403" pitchFamily="18" charset="0"/>
              </a:rPr>
              <a:t>inut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adresa</a:t>
            </a:r>
            <a:r>
              <a:rPr lang="en-US" dirty="0">
                <a:latin typeface="Rockwell" panose="02060603020205020403" pitchFamily="18" charset="0"/>
              </a:rPr>
              <a:t> IP</a:t>
            </a:r>
            <a:r>
              <a:rPr lang="ro-RO" dirty="0">
                <a:latin typeface="Rockwell" panose="02060603020205020403" pitchFamily="18" charset="0"/>
              </a:rPr>
              <a:t>,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avea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nevoie</a:t>
            </a:r>
            <a:r>
              <a:rPr lang="en-US" dirty="0">
                <a:latin typeface="Rockwell" panose="02060603020205020403" pitchFamily="18" charset="0"/>
              </a:rPr>
              <a:t> de PuTTY </a:t>
            </a:r>
            <a:r>
              <a:rPr lang="en-US" dirty="0" err="1">
                <a:latin typeface="Rockwell" panose="02060603020205020403" pitchFamily="18" charset="0"/>
              </a:rPr>
              <a:t>sau</a:t>
            </a:r>
            <a:r>
              <a:rPr lang="en-US" dirty="0">
                <a:latin typeface="Rockwell" panose="02060603020205020403" pitchFamily="18" charset="0"/>
              </a:rPr>
              <a:t> CMD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a </a:t>
            </a:r>
            <a:r>
              <a:rPr lang="en-US" dirty="0" err="1">
                <a:latin typeface="Rockwell" panose="02060603020205020403" pitchFamily="18" charset="0"/>
              </a:rPr>
              <a:t>realiza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conexiunea</a:t>
            </a:r>
            <a:r>
              <a:rPr lang="en-US" dirty="0">
                <a:latin typeface="Rockwell" panose="02060603020205020403" pitchFamily="18" charset="0"/>
              </a:rPr>
              <a:t> la RPi </a:t>
            </a:r>
            <a:r>
              <a:rPr lang="en-US" dirty="0" err="1">
                <a:latin typeface="Rockwell" panose="02060603020205020403" pitchFamily="18" charset="0"/>
              </a:rPr>
              <a:t>prin</a:t>
            </a:r>
            <a:r>
              <a:rPr lang="en-US" dirty="0">
                <a:latin typeface="Rockwell" panose="02060603020205020403" pitchFamily="18" charset="0"/>
              </a:rPr>
              <a:t> SSH. </a:t>
            </a:r>
            <a:r>
              <a:rPr lang="en-US" dirty="0" err="1">
                <a:latin typeface="Rockwell" panose="02060603020205020403" pitchFamily="18" charset="0"/>
              </a:rPr>
              <a:t>Dac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folosi</a:t>
            </a:r>
            <a:r>
              <a:rPr lang="en-US" dirty="0">
                <a:latin typeface="Rockwell" panose="02060603020205020403" pitchFamily="18" charset="0"/>
              </a:rPr>
              <a:t> PuTTY, </a:t>
            </a:r>
            <a:r>
              <a:rPr lang="en-US" dirty="0" err="1">
                <a:latin typeface="Rockwell" panose="02060603020205020403" pitchFamily="18" charset="0"/>
              </a:rPr>
              <a:t>va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trebui</a:t>
            </a:r>
            <a:r>
              <a:rPr lang="en-US" dirty="0">
                <a:latin typeface="Rockwell" panose="02060603020205020403" pitchFamily="18" charset="0"/>
              </a:rPr>
              <a:t> s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introducem</a:t>
            </a:r>
            <a:r>
              <a:rPr lang="en-US" dirty="0">
                <a:latin typeface="Rockwell" panose="02060603020205020403" pitchFamily="18" charset="0"/>
              </a:rPr>
              <a:t> fie </a:t>
            </a:r>
            <a:r>
              <a:rPr lang="en-US" dirty="0" err="1">
                <a:latin typeface="Rockwell" panose="02060603020205020403" pitchFamily="18" charset="0"/>
              </a:rPr>
              <a:t>adresa</a:t>
            </a:r>
            <a:r>
              <a:rPr lang="en-US" dirty="0">
                <a:latin typeface="Rockwell" panose="02060603020205020403" pitchFamily="18" charset="0"/>
              </a:rPr>
              <a:t> IP, fie hostname-ul,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l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 err="1">
                <a:latin typeface="Rockwell" panose="02060603020205020403" pitchFamily="18" charset="0"/>
              </a:rPr>
              <a:t>sa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portul</a:t>
            </a:r>
            <a:r>
              <a:rPr lang="en-US" dirty="0">
                <a:latin typeface="Rockwell" panose="02060603020205020403" pitchFamily="18" charset="0"/>
              </a:rPr>
              <a:t> default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tipul</a:t>
            </a:r>
            <a:r>
              <a:rPr lang="en-US" dirty="0">
                <a:latin typeface="Rockwell" panose="02060603020205020403" pitchFamily="18" charset="0"/>
              </a:rPr>
              <a:t> de </a:t>
            </a:r>
            <a:r>
              <a:rPr lang="en-US" dirty="0" err="1">
                <a:latin typeface="Rockwell" panose="02060603020205020403" pitchFamily="18" charset="0"/>
              </a:rPr>
              <a:t>conexiune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va</a:t>
            </a:r>
            <a:r>
              <a:rPr lang="en-US" dirty="0">
                <a:latin typeface="Rockwell" panose="02060603020205020403" pitchFamily="18" charset="0"/>
              </a:rPr>
              <a:t> fi SSH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ap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 err="1">
                <a:latin typeface="Rockwell" panose="02060603020205020403" pitchFamily="18" charset="0"/>
              </a:rPr>
              <a:t>sa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butonul</a:t>
            </a:r>
            <a:r>
              <a:rPr lang="en-US" dirty="0">
                <a:latin typeface="Rockwell" panose="02060603020205020403" pitchFamily="18" charset="0"/>
              </a:rPr>
              <a:t> OPEN. </a:t>
            </a:r>
            <a:r>
              <a:rPr lang="en-US" dirty="0" err="1">
                <a:latin typeface="Rockwell" panose="02060603020205020403" pitchFamily="18" charset="0"/>
              </a:rPr>
              <a:t>Dac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folosi</a:t>
            </a:r>
            <a:r>
              <a:rPr lang="en-US" dirty="0">
                <a:latin typeface="Rockwell" panose="02060603020205020403" pitchFamily="18" charset="0"/>
              </a:rPr>
              <a:t> CMD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da </a:t>
            </a:r>
            <a:r>
              <a:rPr lang="en-US" dirty="0" err="1">
                <a:latin typeface="Rockwell" panose="02060603020205020403" pitchFamily="18" charset="0"/>
              </a:rPr>
              <a:t>comanda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–l hostname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ip_rpi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ro-RO" dirty="0">
                <a:latin typeface="Rockwell" panose="02060603020205020403" pitchFamily="18" charset="0"/>
              </a:rPr>
              <a:t>ș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apoi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introduce </a:t>
            </a:r>
            <a:r>
              <a:rPr lang="en-US" dirty="0" err="1">
                <a:latin typeface="Rockwell" panose="02060603020205020403" pitchFamily="18" charset="0"/>
              </a:rPr>
              <a:t>parola</a:t>
            </a:r>
            <a:r>
              <a:rPr lang="en-US" dirty="0">
                <a:latin typeface="Rockwell" panose="02060603020205020403" pitchFamily="18" charset="0"/>
              </a:rPr>
              <a:t>. Default hostname </a:t>
            </a:r>
            <a:r>
              <a:rPr lang="en-US" dirty="0" err="1">
                <a:latin typeface="Rockwell" panose="02060603020205020403" pitchFamily="18" charset="0"/>
              </a:rPr>
              <a:t>este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b="1" dirty="0">
                <a:latin typeface="Rockwell" panose="02060603020205020403" pitchFamily="18" charset="0"/>
              </a:rPr>
              <a:t>pi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iar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parola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este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b="1" dirty="0">
                <a:latin typeface="Rockwell" panose="02060603020205020403" pitchFamily="18" charset="0"/>
              </a:rPr>
              <a:t>raspberry</a:t>
            </a:r>
            <a:r>
              <a:rPr lang="en-US" dirty="0">
                <a:latin typeface="Rockwell" panose="020606030202050204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50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5A5C-DA04-48DC-947C-8F386CD88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52401"/>
            <a:ext cx="10018713" cy="1066800"/>
          </a:xfrm>
        </p:spPr>
        <p:txBody>
          <a:bodyPr/>
          <a:lstStyle/>
          <a:p>
            <a:r>
              <a:rPr lang="en-US" b="1" dirty="0" err="1">
                <a:latin typeface="Rockwell" panose="02060603020205020403" pitchFamily="18" charset="0"/>
              </a:rPr>
              <a:t>Capitolul</a:t>
            </a:r>
            <a:r>
              <a:rPr lang="en-US" b="1" dirty="0">
                <a:latin typeface="Rockwell" panose="02060603020205020403" pitchFamily="18" charset="0"/>
              </a:rPr>
              <a:t> 4 - </a:t>
            </a:r>
            <a:r>
              <a:rPr lang="en-US" b="1" dirty="0" err="1">
                <a:latin typeface="Rockwell" panose="02060603020205020403" pitchFamily="18" charset="0"/>
              </a:rPr>
              <a:t>OpenMediaVault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17D2-BFBF-4350-A1C1-5C81B6E61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95400"/>
            <a:ext cx="10018713" cy="48768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Rockwell" panose="02060603020205020403" pitchFamily="18" charset="0"/>
              </a:rPr>
              <a:t>	Dup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ce</a:t>
            </a:r>
            <a:r>
              <a:rPr lang="en-US" dirty="0">
                <a:latin typeface="Rockwell" panose="02060603020205020403" pitchFamily="18" charset="0"/>
              </a:rPr>
              <a:t> am </a:t>
            </a:r>
            <a:r>
              <a:rPr lang="en-US" dirty="0" err="1">
                <a:latin typeface="Rockwell" panose="02060603020205020403" pitchFamily="18" charset="0"/>
              </a:rPr>
              <a:t>realizat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conexiunea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va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trebui</a:t>
            </a:r>
            <a:r>
              <a:rPr lang="en-US" dirty="0">
                <a:latin typeface="Rockwell" panose="02060603020205020403" pitchFamily="18" charset="0"/>
              </a:rPr>
              <a:t> s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instal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m tool-ul </a:t>
            </a:r>
            <a:r>
              <a:rPr lang="en-US" dirty="0" err="1">
                <a:latin typeface="Rockwell" panose="02060603020205020403" pitchFamily="18" charset="0"/>
              </a:rPr>
              <a:t>OpenMediaVault</a:t>
            </a:r>
            <a:r>
              <a:rPr lang="en-US" dirty="0">
                <a:latin typeface="Rockwell" panose="02060603020205020403" pitchFamily="18" charset="0"/>
              </a:rPr>
              <a:t>.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aceasta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intra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>
                <a:latin typeface="Rockwell" panose="02060603020205020403" pitchFamily="18" charset="0"/>
              </a:rPr>
              <a:t>n terminal </a:t>
            </a:r>
            <a:r>
              <a:rPr lang="ro-RO" dirty="0">
                <a:latin typeface="Rockwell" panose="02060603020205020403" pitchFamily="18" charset="0"/>
              </a:rPr>
              <a:t>și </a:t>
            </a:r>
            <a:r>
              <a:rPr lang="en-US" dirty="0">
                <a:latin typeface="Rockwell" panose="02060603020205020403" pitchFamily="18" charset="0"/>
              </a:rPr>
              <a:t>ne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asigura</a:t>
            </a:r>
            <a:r>
              <a:rPr lang="en-US" dirty="0">
                <a:latin typeface="Rockwell" panose="02060603020205020403" pitchFamily="18" charset="0"/>
              </a:rPr>
              <a:t> c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sistemul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este</a:t>
            </a:r>
            <a:r>
              <a:rPr lang="en-US" dirty="0">
                <a:latin typeface="Rockwell" panose="02060603020205020403" pitchFamily="18" charset="0"/>
              </a:rPr>
              <a:t> la </a:t>
            </a:r>
            <a:r>
              <a:rPr lang="en-US" dirty="0" err="1">
                <a:latin typeface="Rockwell" panose="02060603020205020403" pitchFamily="18" charset="0"/>
              </a:rPr>
              <a:t>zi</a:t>
            </a:r>
            <a:r>
              <a:rPr lang="en-US" dirty="0">
                <a:latin typeface="Rockwell" panose="02060603020205020403" pitchFamily="18" charset="0"/>
              </a:rPr>
              <a:t> cu update-urile </a:t>
            </a:r>
            <a:r>
              <a:rPr lang="en-US" dirty="0" err="1">
                <a:latin typeface="Rockwell" panose="02060603020205020403" pitchFamily="18" charset="0"/>
              </a:rPr>
              <a:t>prin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comenzile</a:t>
            </a:r>
            <a:r>
              <a:rPr lang="en-US" dirty="0">
                <a:latin typeface="Rockwell" panose="02060603020205020403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latin typeface="Rockwell" panose="02060603020205020403" pitchFamily="18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apt-get update</a:t>
            </a:r>
          </a:p>
          <a:p>
            <a:pPr marL="0" indent="0" algn="just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apt-get upgrade</a:t>
            </a:r>
          </a:p>
          <a:p>
            <a:pPr marL="0" indent="0" algn="just">
              <a:buNone/>
            </a:pPr>
            <a:r>
              <a:rPr lang="en-US" dirty="0">
                <a:latin typeface="Rockwell" panose="02060603020205020403" pitchFamily="18" charset="0"/>
              </a:rPr>
              <a:t>	Dup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finalizarea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acestor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comenzi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vom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lansa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comanda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wget -O - https://github.com/OpenMediaVault-Plugin-Developers/installScript/raw/master/install |sudo bash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pentru</a:t>
            </a:r>
            <a:r>
              <a:rPr lang="en-US" dirty="0">
                <a:latin typeface="Rockwell" panose="02060603020205020403" pitchFamily="18" charset="0"/>
              </a:rPr>
              <a:t> a </a:t>
            </a:r>
            <a:r>
              <a:rPr lang="en-US" dirty="0" err="1">
                <a:latin typeface="Rockwell" panose="02060603020205020403" pitchFamily="18" charset="0"/>
              </a:rPr>
              <a:t>instala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OpenMediaVault</a:t>
            </a:r>
            <a:r>
              <a:rPr lang="en-US" dirty="0">
                <a:latin typeface="Rockwell" panose="02060603020205020403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latin typeface="Rockwell" panose="02060603020205020403" pitchFamily="18" charset="0"/>
              </a:rPr>
              <a:t>	Dup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aceast</a:t>
            </a:r>
            <a:r>
              <a:rPr lang="ro-RO" dirty="0">
                <a:latin typeface="Rockwell" panose="02060603020205020403" pitchFamily="18" charset="0"/>
              </a:rPr>
              <a:t>ă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comand</a:t>
            </a:r>
            <a:r>
              <a:rPr lang="ro-RO" dirty="0">
                <a:latin typeface="Rockwell" panose="02060603020205020403" pitchFamily="18" charset="0"/>
              </a:rPr>
              <a:t>ă,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va</a:t>
            </a:r>
            <a:r>
              <a:rPr lang="en-US" dirty="0">
                <a:latin typeface="Rockwell" panose="02060603020205020403" pitchFamily="18" charset="0"/>
              </a:rPr>
              <a:t> fi </a:t>
            </a:r>
            <a:r>
              <a:rPr lang="en-US" dirty="0" err="1">
                <a:latin typeface="Rockwell" panose="02060603020205020403" pitchFamily="18" charset="0"/>
              </a:rPr>
              <a:t>necesar</a:t>
            </a:r>
            <a:r>
              <a:rPr lang="en-US" dirty="0">
                <a:latin typeface="Rockwell" panose="02060603020205020403" pitchFamily="18" charset="0"/>
              </a:rPr>
              <a:t> un reboot al RPi-</a:t>
            </a:r>
            <a:r>
              <a:rPr lang="en-US" dirty="0" err="1">
                <a:latin typeface="Rockwell" panose="02060603020205020403" pitchFamily="18" charset="0"/>
              </a:rPr>
              <a:t>ului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 err="1">
                <a:latin typeface="Rockwell" panose="02060603020205020403" pitchFamily="18" charset="0"/>
              </a:rPr>
              <a:t>iar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dacă </a:t>
            </a:r>
            <a:r>
              <a:rPr lang="en-US" dirty="0" err="1">
                <a:latin typeface="Rockwell" panose="02060603020205020403" pitchFamily="18" charset="0"/>
              </a:rPr>
              <a:t>acest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lucru</a:t>
            </a:r>
            <a:r>
              <a:rPr lang="en-US" dirty="0">
                <a:latin typeface="Rockwell" panose="02060603020205020403" pitchFamily="18" charset="0"/>
              </a:rPr>
              <a:t> nu se </a:t>
            </a:r>
            <a:r>
              <a:rPr lang="en-US" dirty="0" err="1">
                <a:latin typeface="Rockwell" panose="02060603020205020403" pitchFamily="18" charset="0"/>
              </a:rPr>
              <a:t>va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ro-RO" dirty="0">
                <a:latin typeface="Rockwell" panose="02060603020205020403" pitchFamily="18" charset="0"/>
              </a:rPr>
              <a:t>î</a:t>
            </a:r>
            <a:r>
              <a:rPr lang="en-US" dirty="0" err="1">
                <a:latin typeface="Rockwell" panose="02060603020205020403" pitchFamily="18" charset="0"/>
              </a:rPr>
              <a:t>ntampla</a:t>
            </a:r>
            <a:r>
              <a:rPr lang="en-US" dirty="0">
                <a:latin typeface="Rockwell" panose="02060603020205020403" pitchFamily="18" charset="0"/>
              </a:rPr>
              <a:t> automat se </a:t>
            </a:r>
            <a:r>
              <a:rPr lang="en-US" dirty="0" err="1">
                <a:latin typeface="Rockwell" panose="02060603020205020403" pitchFamily="18" charset="0"/>
              </a:rPr>
              <a:t>va</a:t>
            </a:r>
            <a:r>
              <a:rPr lang="en-US" dirty="0">
                <a:latin typeface="Rockwell" panose="02060603020205020403" pitchFamily="18" charset="0"/>
              </a:rPr>
              <a:t> face </a:t>
            </a:r>
            <a:r>
              <a:rPr lang="en-US" dirty="0" err="1">
                <a:latin typeface="Rockwell" panose="02060603020205020403" pitchFamily="18" charset="0"/>
              </a:rPr>
              <a:t>prin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reboot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. De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asemenea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ar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trebui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s</a:t>
            </a:r>
            <a:r>
              <a:rPr lang="ro-RO" dirty="0">
                <a:latin typeface="Rockwell" panose="02060603020205020403" pitchFamily="18" charset="0"/>
                <a:cs typeface="Courier New" panose="02070309020205020404" pitchFamily="49" charset="0"/>
              </a:rPr>
              <a:t>ă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verific</a:t>
            </a:r>
            <a:r>
              <a:rPr lang="ro-RO" dirty="0">
                <a:latin typeface="Rockwell" panose="02060603020205020403" pitchFamily="18" charset="0"/>
                <a:cs typeface="Courier New" panose="02070309020205020404" pitchFamily="49" charset="0"/>
              </a:rPr>
              <a:t>ă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m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dac</a:t>
            </a:r>
            <a:r>
              <a:rPr lang="ro-RO" dirty="0">
                <a:latin typeface="Rockwell" panose="02060603020205020403" pitchFamily="18" charset="0"/>
                <a:cs typeface="Courier New" panose="02070309020205020404" pitchFamily="49" charset="0"/>
              </a:rPr>
              <a:t>ă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adresa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IP a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acestuia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este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aceea</a:t>
            </a:r>
            <a:r>
              <a:rPr lang="ro-RO" dirty="0">
                <a:latin typeface="Rockwell" panose="02060603020205020403" pitchFamily="18" charset="0"/>
                <a:cs typeface="Courier New" panose="02070309020205020404" pitchFamily="49" charset="0"/>
              </a:rPr>
              <a:t>ș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i</a:t>
            </a:r>
            <a:r>
              <a:rPr lang="ro-RO" dirty="0">
                <a:latin typeface="Rockwell" panose="02060603020205020403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</a:t>
            </a:r>
            <a:r>
              <a:rPr lang="ro-RO" dirty="0">
                <a:latin typeface="Rockwell" panose="02060603020205020403" pitchFamily="18" charset="0"/>
                <a:cs typeface="Courier New" panose="02070309020205020404" pitchFamily="49" charset="0"/>
              </a:rPr>
              <a:t>î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n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cazul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</a:t>
            </a:r>
            <a:r>
              <a:rPr lang="ro-RO" dirty="0">
                <a:latin typeface="Rockwell" panose="02060603020205020403" pitchFamily="18" charset="0"/>
                <a:cs typeface="Courier New" panose="02070309020205020404" pitchFamily="49" charset="0"/>
              </a:rPr>
              <a:t>î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n care a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fost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ob</a:t>
            </a:r>
            <a:r>
              <a:rPr lang="ro-RO" dirty="0">
                <a:latin typeface="Rockwell" panose="02060603020205020403" pitchFamily="18" charset="0"/>
                <a:cs typeface="Courier New" panose="02070309020205020404" pitchFamily="49" charset="0"/>
              </a:rPr>
              <a:t>ț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inut</a:t>
            </a:r>
            <a:r>
              <a:rPr lang="ro-RO" dirty="0">
                <a:latin typeface="Rockwell" panose="02060603020205020403" pitchFamily="18" charset="0"/>
                <a:cs typeface="Courier New" panose="02070309020205020404" pitchFamily="49" charset="0"/>
              </a:rPr>
              <a:t>ă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prin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Dynamic Host Configuration Protocol(DHCP),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aplic</a:t>
            </a:r>
            <a:r>
              <a:rPr lang="ro-RO" dirty="0">
                <a:latin typeface="Rockwell" panose="02060603020205020403" pitchFamily="18" charset="0"/>
                <a:cs typeface="Courier New" panose="02070309020205020404" pitchFamily="49" charset="0"/>
              </a:rPr>
              <a:t>â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nd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una din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metodele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prezentate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</a:t>
            </a:r>
            <a:r>
              <a:rPr lang="ro-RO" dirty="0">
                <a:latin typeface="Rockwell" panose="02060603020205020403" pitchFamily="18" charset="0"/>
                <a:cs typeface="Courier New" panose="02070309020205020404" pitchFamily="49" charset="0"/>
              </a:rPr>
              <a:t>î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n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  <a:hlinkClick r:id="rId2" action="ppaction://hlinksldjump"/>
              </a:rPr>
              <a:t>Capitolul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  <a:hlinkClick r:id="rId2" action="ppaction://hlinksldjump"/>
              </a:rPr>
              <a:t> 3 –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  <a:hlinkClick r:id="rId2" action="ppaction://hlinksldjump"/>
              </a:rPr>
              <a:t>Conexiunea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sau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prin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comanda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ifconfig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	</a:t>
            </a:r>
            <a:r>
              <a:rPr lang="ro-RO" dirty="0">
                <a:latin typeface="Rockwell" panose="02060603020205020403" pitchFamily="18" charset="0"/>
                <a:cs typeface="Courier New" panose="02070309020205020404" pitchFamily="49" charset="0"/>
              </a:rPr>
              <a:t>Î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n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continuare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va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trebui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s</a:t>
            </a:r>
            <a:r>
              <a:rPr lang="ro-RO" dirty="0">
                <a:latin typeface="Rockwell" panose="02060603020205020403" pitchFamily="18" charset="0"/>
                <a:cs typeface="Courier New" panose="02070309020205020404" pitchFamily="49" charset="0"/>
              </a:rPr>
              <a:t>ă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intram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</a:t>
            </a:r>
            <a:r>
              <a:rPr lang="ro-RO" dirty="0">
                <a:latin typeface="Rockwell" panose="02060603020205020403" pitchFamily="18" charset="0"/>
                <a:cs typeface="Courier New" panose="02070309020205020404" pitchFamily="49" charset="0"/>
              </a:rPr>
              <a:t>î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ntr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-un browser </a:t>
            </a:r>
            <a:r>
              <a:rPr lang="ro-RO" dirty="0">
                <a:latin typeface="Rockwell" panose="02060603020205020403" pitchFamily="18" charset="0"/>
                <a:cs typeface="Courier New" panose="02070309020205020404" pitchFamily="49" charset="0"/>
              </a:rPr>
              <a:t>ș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s</a:t>
            </a:r>
            <a:r>
              <a:rPr lang="ro-RO" dirty="0">
                <a:latin typeface="Rockwell" panose="02060603020205020403" pitchFamily="18" charset="0"/>
                <a:cs typeface="Courier New" panose="02070309020205020404" pitchFamily="49" charset="0"/>
              </a:rPr>
              <a:t>ă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introducem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adresa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IP a RPi-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ului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, dup</a:t>
            </a:r>
            <a:r>
              <a:rPr lang="ro-RO" dirty="0">
                <a:latin typeface="Rockwell" panose="02060603020205020403" pitchFamily="18" charset="0"/>
                <a:cs typeface="Courier New" panose="02070309020205020404" pitchFamily="49" charset="0"/>
              </a:rPr>
              <a:t>ă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care ne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vom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alege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limba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pentru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OpenMediaVault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englez</a:t>
            </a:r>
            <a:r>
              <a:rPr lang="ro-RO" dirty="0">
                <a:latin typeface="Rockwell" panose="02060603020205020403" pitchFamily="18" charset="0"/>
                <a:cs typeface="Courier New" panose="02070309020205020404" pitchFamily="49" charset="0"/>
              </a:rPr>
              <a:t>ă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de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exemplu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</a:t>
            </a:r>
            <a:r>
              <a:rPr lang="ro-RO" dirty="0">
                <a:latin typeface="Rockwell" panose="02060603020205020403" pitchFamily="18" charset="0"/>
                <a:cs typeface="Courier New" panose="02070309020205020404" pitchFamily="49" charset="0"/>
              </a:rPr>
              <a:t>ș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vom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introduce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creden</a:t>
            </a:r>
            <a:r>
              <a:rPr lang="ro-RO" dirty="0">
                <a:latin typeface="Rockwell" panose="02060603020205020403" pitchFamily="18" charset="0"/>
                <a:cs typeface="Courier New" panose="02070309020205020404" pitchFamily="49" charset="0"/>
              </a:rPr>
              <a:t>ț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ialele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Rockwell" panose="02060603020205020403" pitchFamily="18" charset="0"/>
                <a:cs typeface="Courier New" panose="02070309020205020404" pitchFamily="49" charset="0"/>
              </a:rPr>
              <a:t>admin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pentru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username </a:t>
            </a:r>
            <a:r>
              <a:rPr lang="ro-RO" dirty="0">
                <a:latin typeface="Rockwell" panose="02060603020205020403" pitchFamily="18" charset="0"/>
                <a:cs typeface="Courier New" panose="02070309020205020404" pitchFamily="49" charset="0"/>
              </a:rPr>
              <a:t>ș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Rockwell" panose="02060603020205020403" pitchFamily="18" charset="0"/>
                <a:cs typeface="Courier New" panose="02070309020205020404" pitchFamily="49" charset="0"/>
              </a:rPr>
              <a:t>openmediavault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Rockwell" panose="02060603020205020403" pitchFamily="18" charset="0"/>
                <a:cs typeface="Courier New" panose="02070309020205020404" pitchFamily="49" charset="0"/>
              </a:rPr>
              <a:t>pentru</a:t>
            </a:r>
            <a:r>
              <a:rPr lang="en-US" dirty="0">
                <a:latin typeface="Rockwell" panose="02060603020205020403" pitchFamily="18" charset="0"/>
                <a:cs typeface="Courier New" panose="02070309020205020404" pitchFamily="49" charset="0"/>
              </a:rPr>
              <a:t> password.</a:t>
            </a:r>
          </a:p>
        </p:txBody>
      </p:sp>
    </p:spTree>
    <p:extLst>
      <p:ext uri="{BB962C8B-B14F-4D97-AF65-F5344CB8AC3E}">
        <p14:creationId xmlns:p14="http://schemas.microsoft.com/office/powerpoint/2010/main" val="2486719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2805</TotalTime>
  <Words>5256</Words>
  <Application>Microsoft Office PowerPoint</Application>
  <PresentationFormat>Widescreen</PresentationFormat>
  <Paragraphs>168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Corbel</vt:lpstr>
      <vt:lpstr>Courier New</vt:lpstr>
      <vt:lpstr>Rockwell</vt:lpstr>
      <vt:lpstr>Wingdings</vt:lpstr>
      <vt:lpstr>Parallax</vt:lpstr>
      <vt:lpstr>Studiu privind construirea unui NAS cu RPi</vt:lpstr>
      <vt:lpstr>Cuprins</vt:lpstr>
      <vt:lpstr>Scop/Sumar sau Abstract</vt:lpstr>
      <vt:lpstr>Descrierea detaliată a proiectului</vt:lpstr>
      <vt:lpstr>Capitolul 1 - Ansamblul</vt:lpstr>
      <vt:lpstr>PowerPoint Presentation</vt:lpstr>
      <vt:lpstr>Capitolul 2 – RPi OS</vt:lpstr>
      <vt:lpstr>Capitolul 3 - Conexiunea</vt:lpstr>
      <vt:lpstr>Capitolul 4 - OpenMediaVault</vt:lpstr>
      <vt:lpstr>PowerPoint Presentation</vt:lpstr>
      <vt:lpstr>PowerPoint Presentation</vt:lpstr>
      <vt:lpstr>PowerPoint Presentation</vt:lpstr>
      <vt:lpstr>PowerPoint Presentation</vt:lpstr>
      <vt:lpstr>Capitolul 5 - Schemele</vt:lpstr>
      <vt:lpstr>Schema bloc a proiectului</vt:lpstr>
      <vt:lpstr>Schema electrică Alimentare HUB USB</vt:lpstr>
      <vt:lpstr>Schema electrică Alimentare RPi</vt:lpstr>
      <vt:lpstr>Listă componente/subansamble</vt:lpstr>
      <vt:lpstr>Concluzii</vt:lpstr>
      <vt:lpstr>PowerPoint Presentation</vt:lpstr>
      <vt:lpstr>Bibliografie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Titlu proiect</dc:title>
  <dc:creator>NCM</dc:creator>
  <cp:lastModifiedBy>Catalin Mr</cp:lastModifiedBy>
  <cp:revision>193</cp:revision>
  <dcterms:created xsi:type="dcterms:W3CDTF">2013-12-12T03:06:00Z</dcterms:created>
  <dcterms:modified xsi:type="dcterms:W3CDTF">2021-01-13T14:32:11Z</dcterms:modified>
</cp:coreProperties>
</file>