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4" r:id="rId8"/>
    <p:sldId id="259" r:id="rId9"/>
    <p:sldId id="262" r:id="rId10"/>
    <p:sldId id="265" r:id="rId11"/>
    <p:sldId id="266"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74C9F05E-F35C-4077-96CD-F2A44A60B030}" type="datetimeFigureOut">
              <a:rPr lang="de-DE" smtClean="0"/>
              <a:t>06.06.2018</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69EACA23-62BF-4487-8EAD-0C540C5B2C48}"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9EACA23-62BF-4487-8EAD-0C540C5B2C48}"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9EACA23-62BF-4487-8EAD-0C540C5B2C48}"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9EACA23-62BF-4487-8EAD-0C540C5B2C48}" type="slidenum">
              <a:rPr lang="de-DE" smtClean="0"/>
              <a:t>‹Nr.›</a:t>
            </a:fld>
            <a:endParaRPr lang="de-DE"/>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9EACA23-62BF-4487-8EAD-0C540C5B2C48}" type="slidenum">
              <a:rPr lang="de-DE" smtClean="0"/>
              <a:t>‹Nr.›</a:t>
            </a:fld>
            <a:endParaRPr lang="de-DE"/>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6" name="Fußzeilenplatzhalter 5"/>
          <p:cNvSpPr>
            <a:spLocks noGrp="1"/>
          </p:cNvSpPr>
          <p:nvPr>
            <p:ph type="ftr" sz="quarter" idx="11"/>
          </p:nvPr>
        </p:nvSpPr>
        <p:spPr/>
        <p:txBody>
          <a:bodyPr/>
          <a:lstStyle>
            <a:extLst/>
          </a:lstStyle>
          <a:p>
            <a:endParaRPr lang="de-DE"/>
          </a:p>
        </p:txBody>
      </p:sp>
      <p:sp>
        <p:nvSpPr>
          <p:cNvPr id="7" name="Foliennummernplatzhalter 6"/>
          <p:cNvSpPr>
            <a:spLocks noGrp="1"/>
          </p:cNvSpPr>
          <p:nvPr>
            <p:ph type="sldNum" sz="quarter" idx="12"/>
          </p:nvPr>
        </p:nvSpPr>
        <p:spPr/>
        <p:txBody>
          <a:bodyPr/>
          <a:lstStyle>
            <a:extLst/>
          </a:lstStyle>
          <a:p>
            <a:fld id="{69EACA23-62BF-4487-8EAD-0C540C5B2C48}" type="slidenum">
              <a:rPr lang="de-DE" smtClean="0"/>
              <a:t>‹Nr.›</a:t>
            </a:fld>
            <a:endParaRPr lang="de-DE"/>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8" name="Fußzeilenplatzhalter 7"/>
          <p:cNvSpPr>
            <a:spLocks noGrp="1"/>
          </p:cNvSpPr>
          <p:nvPr>
            <p:ph type="ftr" sz="quarter" idx="11"/>
          </p:nvPr>
        </p:nvSpPr>
        <p:spPr/>
        <p:txBody>
          <a:bodyPr/>
          <a:lstStyle>
            <a:extLst/>
          </a:lstStyle>
          <a:p>
            <a:endParaRPr lang="de-DE"/>
          </a:p>
        </p:txBody>
      </p:sp>
      <p:sp>
        <p:nvSpPr>
          <p:cNvPr id="9" name="Foliennummernplatzhalter 8"/>
          <p:cNvSpPr>
            <a:spLocks noGrp="1"/>
          </p:cNvSpPr>
          <p:nvPr>
            <p:ph type="sldNum" sz="quarter" idx="12"/>
          </p:nvPr>
        </p:nvSpPr>
        <p:spPr/>
        <p:txBody>
          <a:bodyPr/>
          <a:lstStyle>
            <a:extLst/>
          </a:lstStyle>
          <a:p>
            <a:fld id="{69EACA23-62BF-4487-8EAD-0C540C5B2C48}"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4" name="Fußzeilenplatzhalter 3"/>
          <p:cNvSpPr>
            <a:spLocks noGrp="1"/>
          </p:cNvSpPr>
          <p:nvPr>
            <p:ph type="ftr" sz="quarter" idx="11"/>
          </p:nvPr>
        </p:nvSpPr>
        <p:spPr/>
        <p:txBody>
          <a:bodyPr/>
          <a:lstStyle>
            <a:extLst/>
          </a:lstStyle>
          <a:p>
            <a:endParaRPr lang="de-DE"/>
          </a:p>
        </p:txBody>
      </p:sp>
      <p:sp>
        <p:nvSpPr>
          <p:cNvPr id="5" name="Foliennummernplatzhalter 4"/>
          <p:cNvSpPr>
            <a:spLocks noGrp="1"/>
          </p:cNvSpPr>
          <p:nvPr>
            <p:ph type="sldNum" sz="quarter" idx="12"/>
          </p:nvPr>
        </p:nvSpPr>
        <p:spPr/>
        <p:txBody>
          <a:bodyPr/>
          <a:lstStyle>
            <a:extLst/>
          </a:lstStyle>
          <a:p>
            <a:fld id="{69EACA23-62BF-4487-8EAD-0C540C5B2C48}" type="slidenum">
              <a:rPr lang="de-DE" smtClean="0"/>
              <a:t>‹Nr.›</a:t>
            </a:fld>
            <a:endParaRPr lang="de-DE"/>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74C9F05E-F35C-4077-96CD-F2A44A60B030}" type="datetimeFigureOut">
              <a:rPr lang="de-DE" smtClean="0"/>
              <a:t>06.06.2018</a:t>
            </a:fld>
            <a:endParaRPr lang="de-DE"/>
          </a:p>
        </p:txBody>
      </p:sp>
      <p:sp>
        <p:nvSpPr>
          <p:cNvPr id="3" name="Fußzeilenplatzhalter 2"/>
          <p:cNvSpPr>
            <a:spLocks noGrp="1"/>
          </p:cNvSpPr>
          <p:nvPr>
            <p:ph type="ftr" sz="quarter" idx="11"/>
          </p:nvPr>
        </p:nvSpPr>
        <p:spPr/>
        <p:txBody>
          <a:bodyPr/>
          <a:lstStyle>
            <a:extLst/>
          </a:lstStyle>
          <a:p>
            <a:endParaRPr lang="de-DE"/>
          </a:p>
        </p:txBody>
      </p:sp>
      <p:sp>
        <p:nvSpPr>
          <p:cNvPr id="4" name="Foliennummernplatzhalter 3"/>
          <p:cNvSpPr>
            <a:spLocks noGrp="1"/>
          </p:cNvSpPr>
          <p:nvPr>
            <p:ph type="sldNum" sz="quarter" idx="12"/>
          </p:nvPr>
        </p:nvSpPr>
        <p:spPr/>
        <p:txBody>
          <a:bodyPr/>
          <a:lstStyle>
            <a:extLst/>
          </a:lstStyle>
          <a:p>
            <a:fld id="{69EACA23-62BF-4487-8EAD-0C540C5B2C48}"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74C9F05E-F35C-4077-96CD-F2A44A60B030}" type="datetimeFigureOut">
              <a:rPr lang="de-DE" smtClean="0"/>
              <a:t>06.06.2018</a:t>
            </a:fld>
            <a:endParaRPr lang="de-DE"/>
          </a:p>
        </p:txBody>
      </p:sp>
      <p:sp>
        <p:nvSpPr>
          <p:cNvPr id="6" name="Fußzeilenplatzhalter 5"/>
          <p:cNvSpPr>
            <a:spLocks noGrp="1"/>
          </p:cNvSpPr>
          <p:nvPr>
            <p:ph type="ftr" sz="quarter" idx="11"/>
          </p:nvPr>
        </p:nvSpPr>
        <p:spPr/>
        <p:txBody>
          <a:bodyPr/>
          <a:lstStyle>
            <a:extLst/>
          </a:lstStyle>
          <a:p>
            <a:endParaRPr lang="de-DE"/>
          </a:p>
        </p:txBody>
      </p:sp>
      <p:sp>
        <p:nvSpPr>
          <p:cNvPr id="7" name="Foliennummernplatzhalter 6"/>
          <p:cNvSpPr>
            <a:spLocks noGrp="1"/>
          </p:cNvSpPr>
          <p:nvPr>
            <p:ph type="sldNum" sz="quarter" idx="12"/>
          </p:nvPr>
        </p:nvSpPr>
        <p:spPr/>
        <p:txBody>
          <a:bodyPr/>
          <a:lstStyle>
            <a:extLst/>
          </a:lstStyle>
          <a:p>
            <a:fld id="{69EACA23-62BF-4487-8EAD-0C540C5B2C48}"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Textmasterformate durch Klicken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74C9F05E-F35C-4077-96CD-F2A44A60B030}" type="datetimeFigureOut">
              <a:rPr lang="de-DE" smtClean="0"/>
              <a:t>06.06.2018</a:t>
            </a:fld>
            <a:endParaRPr lang="de-DE"/>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DE"/>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69EACA23-62BF-4487-8EAD-0C540C5B2C48}" type="slidenum">
              <a:rPr lang="de-DE" smtClean="0"/>
              <a:t>‹Nr.›</a:t>
            </a:fld>
            <a:endParaRPr lang="de-D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C9F05E-F35C-4077-96CD-F2A44A60B030}" type="datetimeFigureOut">
              <a:rPr lang="de-DE" smtClean="0"/>
              <a:t>06.06.2018</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EACA23-62BF-4487-8EAD-0C540C5B2C48}"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Entwurfsmuster</a:t>
            </a:r>
            <a:endParaRPr lang="de-DE" dirty="0"/>
          </a:p>
        </p:txBody>
      </p:sp>
      <p:sp>
        <p:nvSpPr>
          <p:cNvPr id="3" name="Untertitel 2"/>
          <p:cNvSpPr>
            <a:spLocks noGrp="1"/>
          </p:cNvSpPr>
          <p:nvPr>
            <p:ph type="subTitle" idx="1"/>
          </p:nvPr>
        </p:nvSpPr>
        <p:spPr/>
        <p:txBody>
          <a:bodyPr/>
          <a:lstStyle/>
          <a:p>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lnSpcReduction="10000"/>
          </a:bodyPr>
          <a:lstStyle/>
          <a:p>
            <a:r>
              <a:rPr lang="de-DE" dirty="0" smtClean="0"/>
              <a:t>Voraussetzung</a:t>
            </a:r>
          </a:p>
          <a:p>
            <a:pPr lvl="1"/>
            <a:r>
              <a:rPr lang="de-DE" dirty="0" smtClean="0"/>
              <a:t>Eine Schar von Objekten ist von Änderungen an einem einzelnen Objekt betroffen. Alle müssen im Falle einer Änderung benachrichtigt werden</a:t>
            </a:r>
            <a:endParaRPr lang="de-DE" dirty="0" smtClean="0"/>
          </a:p>
          <a:p>
            <a:r>
              <a:rPr lang="de-DE" dirty="0" smtClean="0"/>
              <a:t>Herangehensweise</a:t>
            </a:r>
          </a:p>
          <a:p>
            <a:pPr lvl="1"/>
            <a:r>
              <a:rPr lang="de-DE" dirty="0" smtClean="0"/>
              <a:t>Ein </a:t>
            </a:r>
            <a:r>
              <a:rPr lang="de-DE" dirty="0" err="1" smtClean="0"/>
              <a:t>Observer</a:t>
            </a:r>
            <a:r>
              <a:rPr lang="de-DE" dirty="0" smtClean="0"/>
              <a:t> „beobachtet“ das Objekt und benachrichtigt alle anderen Objekte bei Änderungen</a:t>
            </a:r>
            <a:endParaRPr lang="de-DE" dirty="0" smtClean="0"/>
          </a:p>
          <a:p>
            <a:r>
              <a:rPr lang="de-DE" dirty="0" smtClean="0"/>
              <a:t>Ziel</a:t>
            </a:r>
          </a:p>
          <a:p>
            <a:pPr lvl="1"/>
            <a:r>
              <a:rPr lang="de-DE" dirty="0" smtClean="0"/>
              <a:t>Entkopplung des Objekts und der abhängigen Gruppe z. B. in nebenläufigen Systemen </a:t>
            </a:r>
          </a:p>
          <a:p>
            <a:pPr lvl="1"/>
            <a:r>
              <a:rPr lang="de-DE" dirty="0" smtClean="0"/>
              <a:t>Unabhängigkeit der Gruppenmitglieder zum Zielobjekt, es muss nicht alle kennen, Gruppenmitglieder sind austauschbar</a:t>
            </a:r>
            <a:endParaRPr lang="de-DE" dirty="0" smtClean="0"/>
          </a:p>
          <a:p>
            <a:endParaRPr lang="de-DE" dirty="0"/>
          </a:p>
        </p:txBody>
      </p:sp>
      <p:sp>
        <p:nvSpPr>
          <p:cNvPr id="2" name="Titel 1"/>
          <p:cNvSpPr>
            <a:spLocks noGrp="1"/>
          </p:cNvSpPr>
          <p:nvPr>
            <p:ph type="title"/>
          </p:nvPr>
        </p:nvSpPr>
        <p:spPr/>
        <p:txBody>
          <a:bodyPr/>
          <a:lstStyle/>
          <a:p>
            <a:r>
              <a:rPr lang="de-DE" dirty="0" smtClean="0"/>
              <a:t>Beobachter (</a:t>
            </a:r>
            <a:r>
              <a:rPr lang="de-DE" dirty="0" err="1" smtClean="0"/>
              <a:t>Observer</a:t>
            </a:r>
            <a:r>
              <a:rPr lang="de-DE" dirty="0" smtClean="0"/>
              <a:t>)</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Drei Kommunikationsmöglichkeiten</a:t>
            </a:r>
          </a:p>
          <a:p>
            <a:pPr lvl="1"/>
            <a:r>
              <a:rPr lang="de-DE" dirty="0" smtClean="0"/>
              <a:t>Push </a:t>
            </a:r>
            <a:r>
              <a:rPr lang="de-DE" dirty="0" err="1" smtClean="0"/>
              <a:t>notification</a:t>
            </a:r>
            <a:r>
              <a:rPr lang="de-DE" dirty="0" smtClean="0"/>
              <a:t>: </a:t>
            </a:r>
            <a:r>
              <a:rPr lang="de-DE" dirty="0" err="1" smtClean="0"/>
              <a:t>Observer</a:t>
            </a:r>
            <a:r>
              <a:rPr lang="de-DE" dirty="0" smtClean="0"/>
              <a:t> wird vom Objekt wegen Änderung benachrichtigt und informiert die Gruppe der Abhängigen, die dann die Informationen einholen</a:t>
            </a:r>
          </a:p>
          <a:p>
            <a:pPr lvl="1"/>
            <a:r>
              <a:rPr lang="de-DE" dirty="0" smtClean="0"/>
              <a:t>Push-Update </a:t>
            </a:r>
            <a:r>
              <a:rPr lang="de-DE" dirty="0" err="1" smtClean="0"/>
              <a:t>notification</a:t>
            </a:r>
            <a:r>
              <a:rPr lang="de-DE" dirty="0" smtClean="0"/>
              <a:t>: wie Push nur, dass die nötigen Informationen gleich an den </a:t>
            </a:r>
            <a:r>
              <a:rPr lang="de-DE" dirty="0" err="1" smtClean="0"/>
              <a:t>Observer</a:t>
            </a:r>
            <a:r>
              <a:rPr lang="de-DE" dirty="0" smtClean="0"/>
              <a:t> mitgeliefert werden und von ihm verteilt werden</a:t>
            </a:r>
          </a:p>
          <a:p>
            <a:pPr lvl="1"/>
            <a:r>
              <a:rPr lang="de-DE" dirty="0" smtClean="0"/>
              <a:t>Pull </a:t>
            </a:r>
            <a:r>
              <a:rPr lang="de-DE" dirty="0" err="1" smtClean="0"/>
              <a:t>notification</a:t>
            </a:r>
            <a:r>
              <a:rPr lang="de-DE" dirty="0" smtClean="0"/>
              <a:t>: </a:t>
            </a:r>
            <a:r>
              <a:rPr lang="de-DE" dirty="0" err="1" smtClean="0"/>
              <a:t>Observer</a:t>
            </a:r>
            <a:r>
              <a:rPr lang="de-DE" dirty="0" smtClean="0"/>
              <a:t> tastet das Objekt selbstständig ab und erkennt Änderungen um dann die Gruppe der Abhängigen zu informieren</a:t>
            </a:r>
            <a:endParaRPr lang="de-DE" dirty="0"/>
          </a:p>
        </p:txBody>
      </p:sp>
      <p:sp>
        <p:nvSpPr>
          <p:cNvPr id="2" name="Titel 1"/>
          <p:cNvSpPr>
            <a:spLocks noGrp="1"/>
          </p:cNvSpPr>
          <p:nvPr>
            <p:ph type="title"/>
          </p:nvPr>
        </p:nvSpPr>
        <p:spPr/>
        <p:txBody>
          <a:bodyPr/>
          <a:lstStyle/>
          <a:p>
            <a:r>
              <a:rPr lang="de-DE" dirty="0" smtClean="0"/>
              <a:t>Beobachter (</a:t>
            </a:r>
            <a:r>
              <a:rPr lang="de-DE" dirty="0" err="1" smtClean="0"/>
              <a:t>Observer</a:t>
            </a:r>
            <a:r>
              <a:rPr lang="de-DE" dirty="0" smtClean="0"/>
              <a:t>)</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Dienen der Erzeugung von Objekten. Sie entkoppeln die Konstruktion eines Objekts von seiner Repräsentation. Die Objekterzeugung wird gekapselt und ausgelagert, um den Kontext der Objekterzeugung unabhängig von der konkreten Implementierung zu halten, gemäß der Regel: „Programmiere auf die Schnittstelle, nicht auf die Implementierung</a:t>
            </a:r>
            <a:r>
              <a:rPr lang="de-DE" dirty="0" smtClean="0"/>
              <a:t>!“</a:t>
            </a:r>
          </a:p>
          <a:p>
            <a:pPr lvl="1"/>
            <a:r>
              <a:rPr lang="de-DE" sz="1000" dirty="0" err="1" smtClean="0"/>
              <a:t>Wikipedia</a:t>
            </a:r>
            <a:endParaRPr lang="de-DE" sz="1000" dirty="0"/>
          </a:p>
        </p:txBody>
      </p:sp>
      <p:sp>
        <p:nvSpPr>
          <p:cNvPr id="2" name="Titel 1"/>
          <p:cNvSpPr>
            <a:spLocks noGrp="1"/>
          </p:cNvSpPr>
          <p:nvPr>
            <p:ph type="title"/>
          </p:nvPr>
        </p:nvSpPr>
        <p:spPr/>
        <p:txBody>
          <a:bodyPr/>
          <a:lstStyle/>
          <a:p>
            <a:r>
              <a:rPr lang="de-DE" dirty="0" smtClean="0"/>
              <a:t>Erzeugungsmuster</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Abstract </a:t>
            </a:r>
            <a:r>
              <a:rPr lang="de-DE" dirty="0" err="1" smtClean="0"/>
              <a:t>factory</a:t>
            </a:r>
            <a:endParaRPr lang="de-DE" dirty="0" smtClean="0"/>
          </a:p>
          <a:p>
            <a:r>
              <a:rPr lang="de-DE" u="sng" dirty="0" smtClean="0"/>
              <a:t>Singelton</a:t>
            </a:r>
          </a:p>
          <a:p>
            <a:r>
              <a:rPr lang="de-DE" dirty="0" err="1" smtClean="0"/>
              <a:t>Builder</a:t>
            </a:r>
            <a:endParaRPr lang="de-DE" dirty="0" smtClean="0"/>
          </a:p>
          <a:p>
            <a:r>
              <a:rPr lang="de-DE" dirty="0" smtClean="0"/>
              <a:t>Factory</a:t>
            </a:r>
          </a:p>
          <a:p>
            <a:r>
              <a:rPr lang="de-DE" dirty="0" smtClean="0"/>
              <a:t>Prototype</a:t>
            </a:r>
          </a:p>
          <a:p>
            <a:pPr>
              <a:buNone/>
            </a:pPr>
            <a:endParaRPr lang="de-DE" dirty="0"/>
          </a:p>
        </p:txBody>
      </p:sp>
      <p:sp>
        <p:nvSpPr>
          <p:cNvPr id="2" name="Titel 1"/>
          <p:cNvSpPr>
            <a:spLocks noGrp="1"/>
          </p:cNvSpPr>
          <p:nvPr>
            <p:ph type="title"/>
          </p:nvPr>
        </p:nvSpPr>
        <p:spPr/>
        <p:txBody>
          <a:bodyPr/>
          <a:lstStyle/>
          <a:p>
            <a:r>
              <a:rPr lang="de-DE" dirty="0" smtClean="0"/>
              <a:t>Beispiele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Erleichtern den Entwurf von Software durch vorgefertigte Schablonen für Beziehungen zwischen Klassen</a:t>
            </a:r>
            <a:r>
              <a:rPr lang="de-DE" dirty="0" smtClean="0"/>
              <a:t>.</a:t>
            </a:r>
          </a:p>
          <a:p>
            <a:pPr lvl="1"/>
            <a:r>
              <a:rPr lang="de-DE" sz="1000" dirty="0" err="1" smtClean="0"/>
              <a:t>Wikipedia</a:t>
            </a:r>
            <a:endParaRPr lang="de-DE" sz="1000" dirty="0"/>
          </a:p>
        </p:txBody>
      </p:sp>
      <p:sp>
        <p:nvSpPr>
          <p:cNvPr id="2" name="Titel 1"/>
          <p:cNvSpPr>
            <a:spLocks noGrp="1"/>
          </p:cNvSpPr>
          <p:nvPr>
            <p:ph type="title"/>
          </p:nvPr>
        </p:nvSpPr>
        <p:spPr/>
        <p:txBody>
          <a:bodyPr/>
          <a:lstStyle/>
          <a:p>
            <a:r>
              <a:rPr lang="de-DE" dirty="0" smtClean="0"/>
              <a:t>Strukturmuster</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Adapter</a:t>
            </a:r>
          </a:p>
          <a:p>
            <a:r>
              <a:rPr lang="de-DE" dirty="0" smtClean="0"/>
              <a:t>Bridge</a:t>
            </a:r>
          </a:p>
          <a:p>
            <a:r>
              <a:rPr lang="de-DE" dirty="0" smtClean="0"/>
              <a:t>Composite*</a:t>
            </a:r>
          </a:p>
          <a:p>
            <a:r>
              <a:rPr lang="de-DE" dirty="0" err="1" smtClean="0"/>
              <a:t>Decorator</a:t>
            </a:r>
            <a:r>
              <a:rPr lang="de-DE" dirty="0" smtClean="0"/>
              <a:t>*</a:t>
            </a:r>
          </a:p>
          <a:p>
            <a:r>
              <a:rPr lang="de-DE" u="sng" dirty="0" err="1" smtClean="0"/>
              <a:t>Facade</a:t>
            </a:r>
            <a:endParaRPr lang="de-DE" u="sng" dirty="0" smtClean="0"/>
          </a:p>
          <a:p>
            <a:pPr>
              <a:buNone/>
            </a:pPr>
            <a:endParaRPr lang="de-DE" u="sng" dirty="0"/>
          </a:p>
        </p:txBody>
      </p:sp>
      <p:sp>
        <p:nvSpPr>
          <p:cNvPr id="2" name="Titel 1"/>
          <p:cNvSpPr>
            <a:spLocks noGrp="1"/>
          </p:cNvSpPr>
          <p:nvPr>
            <p:ph type="title"/>
          </p:nvPr>
        </p:nvSpPr>
        <p:spPr/>
        <p:txBody>
          <a:bodyPr/>
          <a:lstStyle/>
          <a:p>
            <a:r>
              <a:rPr lang="de-DE" dirty="0" smtClean="0"/>
              <a:t>Beispiele</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lnSpcReduction="10000"/>
          </a:bodyPr>
          <a:lstStyle/>
          <a:p>
            <a:r>
              <a:rPr lang="de-DE" dirty="0" smtClean="0"/>
              <a:t>Voraussetzung</a:t>
            </a:r>
          </a:p>
          <a:p>
            <a:pPr lvl="1"/>
            <a:r>
              <a:rPr lang="de-DE" dirty="0" smtClean="0"/>
              <a:t>Subsystem bestehend aus mehreren Klassen und Menge an Methoden die während der Laufzeit </a:t>
            </a:r>
            <a:r>
              <a:rPr lang="de-DE" dirty="0"/>
              <a:t>r</a:t>
            </a:r>
            <a:r>
              <a:rPr lang="de-DE" dirty="0" smtClean="0"/>
              <a:t>egelmäßig von außen genutzt werden</a:t>
            </a:r>
          </a:p>
          <a:p>
            <a:r>
              <a:rPr lang="de-DE" dirty="0" smtClean="0"/>
              <a:t>Herangehensweise</a:t>
            </a:r>
          </a:p>
          <a:p>
            <a:pPr lvl="1"/>
            <a:r>
              <a:rPr lang="de-DE" dirty="0" smtClean="0"/>
              <a:t>Erstellen einer Klasse, die alle nach außen kommunizierenden Objekte kennt und die deren Methoden selbst abbildet</a:t>
            </a:r>
          </a:p>
          <a:p>
            <a:r>
              <a:rPr lang="de-DE" dirty="0" smtClean="0"/>
              <a:t>Ziel</a:t>
            </a:r>
          </a:p>
          <a:p>
            <a:pPr lvl="1"/>
            <a:r>
              <a:rPr lang="de-DE" dirty="0" smtClean="0"/>
              <a:t>Förderung der „losen Kopplung“ Subsystem wird versteckt, Aufbau und Funktionsweise müssen nicht bekannt sein, Verringerung der Komplexität</a:t>
            </a:r>
          </a:p>
        </p:txBody>
      </p:sp>
      <p:sp>
        <p:nvSpPr>
          <p:cNvPr id="2" name="Titel 1"/>
          <p:cNvSpPr>
            <a:spLocks noGrp="1"/>
          </p:cNvSpPr>
          <p:nvPr>
            <p:ph type="title"/>
          </p:nvPr>
        </p:nvSpPr>
        <p:spPr/>
        <p:txBody>
          <a:bodyPr/>
          <a:lstStyle/>
          <a:p>
            <a:r>
              <a:rPr lang="de-DE" dirty="0" smtClean="0"/>
              <a:t>Fassade (</a:t>
            </a:r>
            <a:r>
              <a:rPr lang="de-DE" dirty="0" err="1" smtClean="0"/>
              <a:t>Facade</a:t>
            </a:r>
            <a:r>
              <a:rPr lang="de-DE" dirty="0" smtClean="0"/>
              <a:t>)</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Wir verkleiden also die Struktur hinter einer Fassade, nur diese eine Klasse muss nach außen (Nutzung wie Entwicklung) bekannt sein.</a:t>
            </a:r>
          </a:p>
          <a:p>
            <a:r>
              <a:rPr lang="de-DE" dirty="0" smtClean="0"/>
              <a:t>Sie bietet die nötigen Schnittstellen zur Kommunikation und Interaktion.</a:t>
            </a:r>
            <a:endParaRPr lang="de-DE" dirty="0"/>
          </a:p>
        </p:txBody>
      </p:sp>
      <p:sp>
        <p:nvSpPr>
          <p:cNvPr id="2" name="Titel 1"/>
          <p:cNvSpPr>
            <a:spLocks noGrp="1"/>
          </p:cNvSpPr>
          <p:nvPr>
            <p:ph type="title"/>
          </p:nvPr>
        </p:nvSpPr>
        <p:spPr/>
        <p:txBody>
          <a:bodyPr/>
          <a:lstStyle/>
          <a:p>
            <a:r>
              <a:rPr lang="de-DE" dirty="0" smtClean="0"/>
              <a:t>Fassade (</a:t>
            </a:r>
            <a:r>
              <a:rPr lang="de-DE" dirty="0" err="1" smtClean="0"/>
              <a:t>Facade</a:t>
            </a:r>
            <a:r>
              <a:rPr lang="de-DE" dirty="0" smtClean="0"/>
              <a:t>)</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Modellieren komplexes Verhalten der Software und erhöhen damit die Flexibilität der Software hinsichtlich ihres Verhaltens</a:t>
            </a:r>
            <a:r>
              <a:rPr lang="de-DE" dirty="0" smtClean="0"/>
              <a:t>.</a:t>
            </a:r>
          </a:p>
          <a:p>
            <a:pPr lvl="1"/>
            <a:r>
              <a:rPr lang="de-DE" sz="1000" dirty="0" err="1" smtClean="0"/>
              <a:t>Wikipedia</a:t>
            </a:r>
            <a:endParaRPr lang="de-DE" sz="1000" dirty="0"/>
          </a:p>
        </p:txBody>
      </p:sp>
      <p:sp>
        <p:nvSpPr>
          <p:cNvPr id="2" name="Titel 1"/>
          <p:cNvSpPr>
            <a:spLocks noGrp="1"/>
          </p:cNvSpPr>
          <p:nvPr>
            <p:ph type="title"/>
          </p:nvPr>
        </p:nvSpPr>
        <p:spPr/>
        <p:txBody>
          <a:bodyPr/>
          <a:lstStyle/>
          <a:p>
            <a:r>
              <a:rPr lang="de-DE" dirty="0" smtClean="0"/>
              <a:t>Verhaltensmuster</a:t>
            </a: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u="sng" dirty="0" err="1" smtClean="0"/>
              <a:t>Observer</a:t>
            </a:r>
            <a:endParaRPr lang="de-DE" u="sng" dirty="0" smtClean="0"/>
          </a:p>
          <a:p>
            <a:r>
              <a:rPr lang="de-DE" dirty="0" err="1" smtClean="0"/>
              <a:t>Visitor</a:t>
            </a:r>
            <a:endParaRPr lang="de-DE" dirty="0" smtClean="0"/>
          </a:p>
          <a:p>
            <a:r>
              <a:rPr lang="de-DE" dirty="0" err="1" smtClean="0"/>
              <a:t>Strategy</a:t>
            </a:r>
            <a:r>
              <a:rPr lang="de-DE" dirty="0" smtClean="0"/>
              <a:t>*</a:t>
            </a:r>
          </a:p>
          <a:p>
            <a:r>
              <a:rPr lang="de-DE" dirty="0" smtClean="0"/>
              <a:t>Interpreter</a:t>
            </a:r>
          </a:p>
          <a:p>
            <a:r>
              <a:rPr lang="de-DE" dirty="0" smtClean="0"/>
              <a:t>Command</a:t>
            </a:r>
          </a:p>
          <a:p>
            <a:endParaRPr lang="de-DE" dirty="0"/>
          </a:p>
        </p:txBody>
      </p:sp>
      <p:sp>
        <p:nvSpPr>
          <p:cNvPr id="2" name="Titel 1"/>
          <p:cNvSpPr>
            <a:spLocks noGrp="1"/>
          </p:cNvSpPr>
          <p:nvPr>
            <p:ph type="title"/>
          </p:nvPr>
        </p:nvSpPr>
        <p:spPr/>
        <p:txBody>
          <a:bodyPr/>
          <a:lstStyle/>
          <a:p>
            <a:r>
              <a:rPr lang="de-DE" dirty="0" smtClean="0"/>
              <a:t>Beispiele</a:t>
            </a:r>
            <a:endParaRPr lang="de-D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351</Words>
  <Application>Microsoft Office PowerPoint</Application>
  <PresentationFormat>Bildschirmpräsentation (4:3)</PresentationFormat>
  <Paragraphs>51</Paragraphs>
  <Slides>11</Slides>
  <Notes>0</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Deimos</vt:lpstr>
      <vt:lpstr>Entwurfsmuster</vt:lpstr>
      <vt:lpstr>Erzeugungsmuster</vt:lpstr>
      <vt:lpstr>Beispiele</vt:lpstr>
      <vt:lpstr>Strukturmuster</vt:lpstr>
      <vt:lpstr>Beispiele</vt:lpstr>
      <vt:lpstr>Fassade (Facade)</vt:lpstr>
      <vt:lpstr>Fassade (Facade)</vt:lpstr>
      <vt:lpstr>Verhaltensmuster</vt:lpstr>
      <vt:lpstr>Beispiele</vt:lpstr>
      <vt:lpstr>Beobachter (Observer)</vt:lpstr>
      <vt:lpstr>Beobachter (Observer)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Entwurfsmuster</dc:title>
  <dc:creator>Oliver</dc:creator>
  <cp:lastModifiedBy>Oliver</cp:lastModifiedBy>
  <cp:revision>15</cp:revision>
  <dcterms:created xsi:type="dcterms:W3CDTF">2018-06-06T04:43:34Z</dcterms:created>
  <dcterms:modified xsi:type="dcterms:W3CDTF">2018-06-06T05:58:21Z</dcterms:modified>
</cp:coreProperties>
</file>