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8"/>
  </p:notesMasterIdLst>
  <p:sldIdLst>
    <p:sldId id="256" r:id="rId2"/>
    <p:sldId id="280" r:id="rId3"/>
    <p:sldId id="281" r:id="rId4"/>
    <p:sldId id="282" r:id="rId5"/>
    <p:sldId id="283" r:id="rId6"/>
    <p:sldId id="284" r:id="rId7"/>
    <p:sldId id="285" r:id="rId8"/>
    <p:sldId id="286" r:id="rId9"/>
    <p:sldId id="287" r:id="rId10"/>
    <p:sldId id="288" r:id="rId11"/>
    <p:sldId id="291" r:id="rId12"/>
    <p:sldId id="290" r:id="rId13"/>
    <p:sldId id="289" r:id="rId14"/>
    <p:sldId id="292" r:id="rId15"/>
    <p:sldId id="293" r:id="rId16"/>
    <p:sldId id="294" r:id="rId17"/>
  </p:sldIdLst>
  <p:sldSz cx="12192000" cy="6858000"/>
  <p:notesSz cx="6858000" cy="9144000"/>
  <p:embeddedFontLst>
    <p:embeddedFont>
      <p:font typeface="Arial Black" panose="020B0A04020102020204" pitchFamily="34" charset="0"/>
      <p:bold r:id="rId19"/>
    </p:embeddedFont>
    <p:embeddedFont>
      <p:font typeface="Barlow Condensed" panose="00000506000000000000" pitchFamily="2"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DM Sans"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19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441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483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582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426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91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77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10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2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551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732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179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76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977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43;p2"/>
          <p:cNvSpPr txBox="1">
            <a:spLocks noGrp="1"/>
          </p:cNvSpPr>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44" name="Google Shape;44;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45" name="Google Shape;45;p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92929"/>
            </a:gs>
            <a:gs pos="100000">
              <a:srgbClr val="01010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Lst>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hyperlink" Target="https://sparxsystems.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gs>
            <a:gs pos="100000">
              <a:srgbClr val="292929">
                <a:lumMod val="100000"/>
              </a:srgbClr>
            </a:gs>
            <a:gs pos="78000">
              <a:srgbClr val="010101"/>
            </a:gs>
          </a:gsLst>
          <a:path path="circle">
            <a:fillToRect l="100000" t="100000"/>
          </a:path>
          <a:tileRect r="-100000" b="-100000"/>
        </a:gradFill>
        <a:effectLst/>
      </p:bgPr>
    </p:bg>
    <p:spTree>
      <p:nvGrpSpPr>
        <p:cNvPr id="1" name="Shape 741"/>
        <p:cNvGrpSpPr/>
        <p:nvPr/>
      </p:nvGrpSpPr>
      <p:grpSpPr>
        <a:xfrm>
          <a:off x="0" y="0"/>
          <a:ext cx="0" cy="0"/>
          <a:chOff x="0" y="0"/>
          <a:chExt cx="0" cy="0"/>
        </a:xfrm>
      </p:grpSpPr>
      <p:sp>
        <p:nvSpPr>
          <p:cNvPr id="742" name="Google Shape;742;p22"/>
          <p:cNvSpPr/>
          <p:nvPr/>
        </p:nvSpPr>
        <p:spPr>
          <a:xfrm>
            <a:off x="-576848" y="5757383"/>
            <a:ext cx="4628560" cy="1100617"/>
          </a:xfrm>
          <a:prstGeom prst="roundRect">
            <a:avLst>
              <a:gd name="adj" fmla="val 50000"/>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6" name="TextBox 5">
            <a:extLst>
              <a:ext uri="{FF2B5EF4-FFF2-40B4-BE49-F238E27FC236}">
                <a16:creationId xmlns:a16="http://schemas.microsoft.com/office/drawing/2014/main" id="{76CDF777-1D58-4F8C-949E-855B32B5B178}"/>
              </a:ext>
            </a:extLst>
          </p:cNvPr>
          <p:cNvSpPr txBox="1"/>
          <p:nvPr/>
        </p:nvSpPr>
        <p:spPr>
          <a:xfrm>
            <a:off x="172845" y="5755240"/>
            <a:ext cx="4793692"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 </a:t>
            </a:r>
            <a:r>
              <a:rPr lang="en-US" sz="1600" b="1" dirty="0" err="1">
                <a:latin typeface="Times New Roman" panose="02020603050405020304" pitchFamily="18" charset="0"/>
                <a:cs typeface="Times New Roman" panose="02020603050405020304" pitchFamily="18" charset="0"/>
              </a:rPr>
              <a:t>efectuat</a:t>
            </a:r>
            <a:r>
              <a:rPr lang="en-US" sz="1600" b="1" dirty="0">
                <a:latin typeface="Times New Roman" panose="02020603050405020304" pitchFamily="18" charset="0"/>
                <a:cs typeface="Times New Roman" panose="02020603050405020304" pitchFamily="18" charset="0"/>
              </a:rPr>
              <a:t>: Popa</a:t>
            </a:r>
            <a:r>
              <a:rPr lang="ro-RO" sz="1600" b="1" dirty="0">
                <a:latin typeface="Times New Roman" panose="02020603050405020304" pitchFamily="18" charset="0"/>
                <a:cs typeface="Times New Roman" panose="02020603050405020304" pitchFamily="18" charset="0"/>
              </a:rPr>
              <a:t> Cătălin, st. gr. TI-211</a:t>
            </a:r>
          </a:p>
          <a:p>
            <a:endParaRPr lang="ro-RO" sz="1600" b="1" dirty="0">
              <a:latin typeface="Times New Roman" panose="02020603050405020304" pitchFamily="18" charset="0"/>
              <a:cs typeface="Times New Roman" panose="02020603050405020304" pitchFamily="18" charset="0"/>
            </a:endParaRPr>
          </a:p>
          <a:p>
            <a:r>
              <a:rPr lang="ro-RO" sz="1600" b="1" dirty="0">
                <a:latin typeface="Times New Roman" panose="02020603050405020304" pitchFamily="18" charset="0"/>
                <a:cs typeface="Times New Roman" panose="02020603050405020304" pitchFamily="18" charset="0"/>
              </a:rPr>
              <a:t>A verificat</a:t>
            </a:r>
            <a:r>
              <a:rPr lang="en-US" sz="1600" b="1" dirty="0">
                <a:latin typeface="Times New Roman" panose="02020603050405020304" pitchFamily="18" charset="0"/>
                <a:cs typeface="Times New Roman" panose="02020603050405020304" pitchFamily="18" charset="0"/>
              </a:rPr>
              <a:t>:</a:t>
            </a:r>
            <a:r>
              <a:rPr lang="ro-RO" sz="1600" b="1" dirty="0">
                <a:latin typeface="Times New Roman" panose="02020603050405020304" pitchFamily="18" charset="0"/>
                <a:cs typeface="Times New Roman" panose="02020603050405020304" pitchFamily="18" charset="0"/>
              </a:rPr>
              <a:t> asist. univ. Sava Nina,</a:t>
            </a:r>
          </a:p>
          <a:p>
            <a:r>
              <a:rPr lang="ro-RO" sz="1600" b="1" dirty="0">
                <a:latin typeface="Times New Roman" panose="02020603050405020304" pitchFamily="18" charset="0"/>
                <a:cs typeface="Times New Roman" panose="02020603050405020304" pitchFamily="18" charset="0"/>
              </a:rPr>
              <a:t>	lector univ. Radu Melnic.</a:t>
            </a:r>
            <a:endParaRPr lang="ru-MD" sz="16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5BC19B6-9A44-4B98-8170-5F7D2E2AC8CA}"/>
              </a:ext>
            </a:extLst>
          </p:cNvPr>
          <p:cNvSpPr txBox="1"/>
          <p:nvPr/>
        </p:nvSpPr>
        <p:spPr>
          <a:xfrm>
            <a:off x="1960774" y="1800519"/>
            <a:ext cx="8606673" cy="1938992"/>
          </a:xfrm>
          <a:prstGeom prst="rect">
            <a:avLst/>
          </a:prstGeom>
          <a:noFill/>
        </p:spPr>
        <p:txBody>
          <a:bodyPr wrap="square" rtlCol="0">
            <a:spAutoFit/>
          </a:bodyPr>
          <a:lstStyle/>
          <a:p>
            <a:pPr algn="ctr"/>
            <a:r>
              <a:rPr lang="ro-RO" sz="4000" b="1" dirty="0">
                <a:solidFill>
                  <a:schemeClr val="bg2"/>
                </a:solidFill>
                <a:latin typeface="Arial Black" panose="020B0A04020102020204" pitchFamily="34" charset="0"/>
                <a:cs typeface="Times New Roman" panose="02020603050405020304" pitchFamily="18" charset="0"/>
              </a:rPr>
              <a:t>S</a:t>
            </a:r>
            <a:r>
              <a:rPr lang="en-US" sz="4000" b="1" i="0" dirty="0" err="1">
                <a:solidFill>
                  <a:schemeClr val="bg2"/>
                </a:solidFill>
                <a:effectLst/>
                <a:latin typeface="Arial Black" panose="020B0A04020102020204" pitchFamily="34" charset="0"/>
                <a:cs typeface="Times New Roman" panose="02020603050405020304" pitchFamily="18" charset="0"/>
              </a:rPr>
              <a:t>tudierea</a:t>
            </a:r>
            <a:r>
              <a:rPr lang="en-US" sz="4000" b="1" i="0" dirty="0">
                <a:solidFill>
                  <a:schemeClr val="bg2"/>
                </a:solidFill>
                <a:effectLst/>
                <a:latin typeface="Arial Black" panose="020B0A04020102020204" pitchFamily="34" charset="0"/>
                <a:cs typeface="Times New Roman" panose="02020603050405020304" pitchFamily="18" charset="0"/>
              </a:rPr>
              <a:t> </a:t>
            </a:r>
            <a:r>
              <a:rPr lang="en-US" sz="4000" b="1" i="0" dirty="0" err="1">
                <a:solidFill>
                  <a:schemeClr val="bg2"/>
                </a:solidFill>
                <a:effectLst/>
                <a:latin typeface="Arial Black" panose="020B0A04020102020204" pitchFamily="34" charset="0"/>
                <a:cs typeface="Times New Roman" panose="02020603050405020304" pitchFamily="18" charset="0"/>
              </a:rPr>
              <a:t>elementelor</a:t>
            </a:r>
            <a:r>
              <a:rPr lang="en-US" sz="4000" b="1" i="0" dirty="0">
                <a:solidFill>
                  <a:schemeClr val="bg2"/>
                </a:solidFill>
                <a:effectLst/>
                <a:latin typeface="Arial Black" panose="020B0A04020102020204" pitchFamily="34" charset="0"/>
                <a:cs typeface="Times New Roman" panose="02020603050405020304" pitchFamily="18" charset="0"/>
              </a:rPr>
              <a:t> </a:t>
            </a:r>
            <a:r>
              <a:rPr lang="en-US" sz="4000" b="1" i="0" dirty="0" err="1">
                <a:solidFill>
                  <a:schemeClr val="bg2"/>
                </a:solidFill>
                <a:effectLst/>
                <a:latin typeface="Arial Black" panose="020B0A04020102020204" pitchFamily="34" charset="0"/>
                <a:cs typeface="Times New Roman" panose="02020603050405020304" pitchFamily="18" charset="0"/>
              </a:rPr>
              <a:t>și</a:t>
            </a:r>
            <a:r>
              <a:rPr lang="en-US" sz="4000" b="1" i="0" dirty="0">
                <a:solidFill>
                  <a:schemeClr val="bg2"/>
                </a:solidFill>
                <a:effectLst/>
                <a:latin typeface="Arial Black" panose="020B0A04020102020204" pitchFamily="34" charset="0"/>
                <a:cs typeface="Times New Roman" panose="02020603050405020304" pitchFamily="18" charset="0"/>
              </a:rPr>
              <a:t> </a:t>
            </a:r>
            <a:r>
              <a:rPr lang="en-US" sz="4000" b="1" i="0" dirty="0" err="1">
                <a:solidFill>
                  <a:schemeClr val="bg2"/>
                </a:solidFill>
                <a:effectLst/>
                <a:latin typeface="Arial Black" panose="020B0A04020102020204" pitchFamily="34" charset="0"/>
                <a:cs typeface="Times New Roman" panose="02020603050405020304" pitchFamily="18" charset="0"/>
              </a:rPr>
              <a:t>entităților</a:t>
            </a:r>
            <a:r>
              <a:rPr lang="en-US" sz="4000" b="1" i="0" dirty="0">
                <a:solidFill>
                  <a:schemeClr val="bg2"/>
                </a:solidFill>
                <a:effectLst/>
                <a:latin typeface="Arial Black" panose="020B0A04020102020204" pitchFamily="34" charset="0"/>
                <a:cs typeface="Times New Roman" panose="02020603050405020304" pitchFamily="18" charset="0"/>
              </a:rPr>
              <a:t> </a:t>
            </a:r>
            <a:r>
              <a:rPr lang="en-US" sz="4000" b="1" i="0" dirty="0" err="1">
                <a:solidFill>
                  <a:schemeClr val="bg2"/>
                </a:solidFill>
                <a:effectLst/>
                <a:latin typeface="Arial Black" panose="020B0A04020102020204" pitchFamily="34" charset="0"/>
                <a:cs typeface="Times New Roman" panose="02020603050405020304" pitchFamily="18" charset="0"/>
              </a:rPr>
              <a:t>instrumentului</a:t>
            </a:r>
            <a:r>
              <a:rPr lang="en-US" sz="4000" b="1" i="0" dirty="0">
                <a:solidFill>
                  <a:schemeClr val="bg2"/>
                </a:solidFill>
                <a:effectLst/>
                <a:latin typeface="Arial Black" panose="020B0A04020102020204" pitchFamily="34" charset="0"/>
                <a:cs typeface="Times New Roman" panose="02020603050405020304" pitchFamily="18" charset="0"/>
              </a:rPr>
              <a:t> de </a:t>
            </a:r>
            <a:r>
              <a:rPr lang="en-US" sz="4000" b="1" i="0" dirty="0" err="1">
                <a:solidFill>
                  <a:schemeClr val="bg2"/>
                </a:solidFill>
                <a:effectLst/>
                <a:latin typeface="Arial Black" panose="020B0A04020102020204" pitchFamily="34" charset="0"/>
                <a:cs typeface="Times New Roman" panose="02020603050405020304" pitchFamily="18" charset="0"/>
              </a:rPr>
              <a:t>modelare</a:t>
            </a:r>
            <a:r>
              <a:rPr lang="en-US" sz="4000" b="1" i="0" dirty="0">
                <a:solidFill>
                  <a:schemeClr val="bg2"/>
                </a:solidFill>
                <a:effectLst/>
                <a:latin typeface="Arial Black" panose="020B0A04020102020204" pitchFamily="34" charset="0"/>
                <a:cs typeface="Times New Roman" panose="02020603050405020304" pitchFamily="18" charset="0"/>
              </a:rPr>
              <a:t> Enterprise Architect</a:t>
            </a:r>
            <a:endParaRPr lang="ru-MD" sz="4000" b="1" dirty="0">
              <a:solidFill>
                <a:schemeClr val="bg2"/>
              </a:solidFill>
              <a:latin typeface="Arial Black" panose="020B0A0402010202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187FEA6A-2068-422B-ACF1-04D1A8E23290}"/>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63AEC970-676A-4900-BA30-47349BF32A7C}"/>
              </a:ext>
            </a:extLst>
          </p:cNvPr>
          <p:cNvSpPr txBox="1"/>
          <p:nvPr/>
        </p:nvSpPr>
        <p:spPr>
          <a:xfrm>
            <a:off x="11698665" y="6407725"/>
            <a:ext cx="471340" cy="400110"/>
          </a:xfrm>
          <a:prstGeom prst="rect">
            <a:avLst/>
          </a:prstGeom>
          <a:noFill/>
        </p:spPr>
        <p:txBody>
          <a:bodyPr wrap="square" rtlCol="0">
            <a:spAutoFit/>
          </a:bodyPr>
          <a:lstStyle/>
          <a:p>
            <a:r>
              <a:rPr lang="ro-RO" sz="2000" dirty="0"/>
              <a:t>9</a:t>
            </a:r>
            <a:endParaRPr lang="ru-MD" dirty="0"/>
          </a:p>
        </p:txBody>
      </p:sp>
      <p:sp>
        <p:nvSpPr>
          <p:cNvPr id="11" name="Rectangle: Rounded Corners 10">
            <a:extLst>
              <a:ext uri="{FF2B5EF4-FFF2-40B4-BE49-F238E27FC236}">
                <a16:creationId xmlns:a16="http://schemas.microsoft.com/office/drawing/2014/main" id="{D0207679-8DDD-4256-8BDD-D9E933C0189F}"/>
              </a:ext>
            </a:extLst>
          </p:cNvPr>
          <p:cNvSpPr/>
          <p:nvPr/>
        </p:nvSpPr>
        <p:spPr>
          <a:xfrm>
            <a:off x="6889908" y="1917792"/>
            <a:ext cx="5173087" cy="3438301"/>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pic>
        <p:nvPicPr>
          <p:cNvPr id="7" name="Picture 6">
            <a:extLst>
              <a:ext uri="{FF2B5EF4-FFF2-40B4-BE49-F238E27FC236}">
                <a16:creationId xmlns:a16="http://schemas.microsoft.com/office/drawing/2014/main" id="{17C23A03-FD13-4E7C-9679-E718BDDA9974}"/>
              </a:ext>
            </a:extLst>
          </p:cNvPr>
          <p:cNvPicPr>
            <a:picLocks noChangeAspect="1"/>
          </p:cNvPicPr>
          <p:nvPr/>
        </p:nvPicPr>
        <p:blipFill>
          <a:blip r:embed="rId5"/>
          <a:stretch>
            <a:fillRect/>
          </a:stretch>
        </p:blipFill>
        <p:spPr>
          <a:xfrm>
            <a:off x="660975" y="2828509"/>
            <a:ext cx="5615914" cy="1616866"/>
          </a:xfrm>
          <a:prstGeom prst="rect">
            <a:avLst/>
          </a:prstGeom>
        </p:spPr>
      </p:pic>
      <p:sp>
        <p:nvSpPr>
          <p:cNvPr id="12" name="TextBox 11">
            <a:extLst>
              <a:ext uri="{FF2B5EF4-FFF2-40B4-BE49-F238E27FC236}">
                <a16:creationId xmlns:a16="http://schemas.microsoft.com/office/drawing/2014/main" id="{7B33B7B2-109E-4354-AD87-D68B5B5E191D}"/>
              </a:ext>
            </a:extLst>
          </p:cNvPr>
          <p:cNvSpPr txBox="1"/>
          <p:nvPr/>
        </p:nvSpPr>
        <p:spPr>
          <a:xfrm>
            <a:off x="7254240" y="2621280"/>
            <a:ext cx="4444425" cy="2308324"/>
          </a:xfrm>
          <a:prstGeom prst="rect">
            <a:avLst/>
          </a:prstGeom>
          <a:noFill/>
        </p:spPr>
        <p:txBody>
          <a:bodyPr wrap="square" rtlCol="0">
            <a:spAutoFit/>
          </a:bodyPr>
          <a:lstStyle/>
          <a:p>
            <a:pPr algn="just"/>
            <a:r>
              <a:rPr lang="ro-RO" sz="1600" dirty="0"/>
              <a:t>	</a:t>
            </a:r>
            <a:r>
              <a:rPr lang="ro-RO" sz="2400" dirty="0">
                <a:solidFill>
                  <a:schemeClr val="bg2"/>
                </a:solidFill>
                <a:latin typeface="Times New Roman" panose="02020603050405020304" pitchFamily="18" charset="0"/>
                <a:cs typeface="Times New Roman" panose="02020603050405020304" pitchFamily="18" charset="0"/>
              </a:rPr>
              <a:t>Diagrama cazurilor de utilizare este alcătuită din usecase, actori și relații de asociere, generalizare, dependență.</a:t>
            </a:r>
          </a:p>
          <a:p>
            <a:pPr algn="just"/>
            <a:r>
              <a:rPr lang="ro-RO" sz="2400" dirty="0">
                <a:solidFill>
                  <a:schemeClr val="bg2"/>
                </a:solidFill>
                <a:latin typeface="Times New Roman" panose="02020603050405020304" pitchFamily="18" charset="0"/>
                <a:cs typeface="Times New Roman" panose="02020603050405020304" pitchFamily="18" charset="0"/>
              </a:rPr>
              <a:t>	Putem observa exemplu din figura 11.</a:t>
            </a:r>
            <a:endParaRPr lang="ro-RO" sz="1600" dirty="0">
              <a:solidFill>
                <a:schemeClr val="bg2"/>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04ACA6A-FB2B-44CC-997F-AC4838BB65F5}"/>
              </a:ext>
            </a:extLst>
          </p:cNvPr>
          <p:cNvSpPr txBox="1"/>
          <p:nvPr/>
        </p:nvSpPr>
        <p:spPr>
          <a:xfrm>
            <a:off x="1302045" y="4536775"/>
            <a:ext cx="4333773" cy="338554"/>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11. Diagrama cazurilor de utilizare</a:t>
            </a:r>
            <a:endParaRPr lang="ru-MD"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452475"/>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165498"/>
            <a:ext cx="8140288" cy="1100617"/>
          </a:xfrm>
          <a:prstGeom prst="rect">
            <a:avLst/>
          </a:prstGeom>
        </p:spPr>
      </p:pic>
      <p:sp>
        <p:nvSpPr>
          <p:cNvPr id="8" name="Rectangle: Rounded Corners 7">
            <a:extLst>
              <a:ext uri="{FF2B5EF4-FFF2-40B4-BE49-F238E27FC236}">
                <a16:creationId xmlns:a16="http://schemas.microsoft.com/office/drawing/2014/main" id="{187FEA6A-2068-422B-ACF1-04D1A8E23290}"/>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F63F1703-6522-4E3C-A2DF-4C107EAF2EFA}"/>
              </a:ext>
            </a:extLst>
          </p:cNvPr>
          <p:cNvSpPr txBox="1"/>
          <p:nvPr/>
        </p:nvSpPr>
        <p:spPr>
          <a:xfrm>
            <a:off x="11624820" y="6407725"/>
            <a:ext cx="471340" cy="400110"/>
          </a:xfrm>
          <a:prstGeom prst="rect">
            <a:avLst/>
          </a:prstGeom>
          <a:noFill/>
        </p:spPr>
        <p:txBody>
          <a:bodyPr wrap="square" rtlCol="0">
            <a:spAutoFit/>
          </a:bodyPr>
          <a:lstStyle/>
          <a:p>
            <a:r>
              <a:rPr lang="ro-RO" sz="2000" dirty="0"/>
              <a:t>10</a:t>
            </a:r>
            <a:endParaRPr lang="ru-MD" dirty="0"/>
          </a:p>
        </p:txBody>
      </p:sp>
      <p:sp>
        <p:nvSpPr>
          <p:cNvPr id="11" name="Rectangle: Rounded Corners 10">
            <a:extLst>
              <a:ext uri="{FF2B5EF4-FFF2-40B4-BE49-F238E27FC236}">
                <a16:creationId xmlns:a16="http://schemas.microsoft.com/office/drawing/2014/main" id="{61ABEF70-682D-4C4B-B490-C68947499CDF}"/>
              </a:ext>
            </a:extLst>
          </p:cNvPr>
          <p:cNvSpPr/>
          <p:nvPr/>
        </p:nvSpPr>
        <p:spPr>
          <a:xfrm>
            <a:off x="3291840" y="2341793"/>
            <a:ext cx="8568650" cy="4065932"/>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sp>
        <p:nvSpPr>
          <p:cNvPr id="14" name="Google Shape;742;p22">
            <a:extLst>
              <a:ext uri="{FF2B5EF4-FFF2-40B4-BE49-F238E27FC236}">
                <a16:creationId xmlns:a16="http://schemas.microsoft.com/office/drawing/2014/main" id="{69417345-E7F7-4C43-BAF6-6479EE1857E7}"/>
              </a:ext>
            </a:extLst>
          </p:cNvPr>
          <p:cNvSpPr/>
          <p:nvPr/>
        </p:nvSpPr>
        <p:spPr>
          <a:xfrm>
            <a:off x="-322288" y="1272127"/>
            <a:ext cx="4374000" cy="635400"/>
          </a:xfrm>
          <a:prstGeom prst="roundRect">
            <a:avLst>
              <a:gd name="adj" fmla="val 50000"/>
            </a:avLst>
          </a:pr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BB742E78-83B7-4BE2-B421-83E2DE1950E3}"/>
              </a:ext>
            </a:extLst>
          </p:cNvPr>
          <p:cNvSpPr txBox="1"/>
          <p:nvPr/>
        </p:nvSpPr>
        <p:spPr>
          <a:xfrm>
            <a:off x="622712" y="1297439"/>
            <a:ext cx="3429000" cy="584775"/>
          </a:xfrm>
          <a:prstGeom prst="rect">
            <a:avLst/>
          </a:prstGeom>
          <a:noFill/>
        </p:spPr>
        <p:txBody>
          <a:bodyPr wrap="square" rtlCol="0">
            <a:spAutoFit/>
          </a:bodyPr>
          <a:lstStyle/>
          <a:p>
            <a:r>
              <a:rPr lang="ro-RO" sz="1600" b="1" dirty="0">
                <a:latin typeface="Times New Roman" panose="02020603050405020304" pitchFamily="18" charset="0"/>
                <a:cs typeface="Times New Roman" panose="02020603050405020304" pitchFamily="18" charset="0"/>
              </a:rPr>
              <a:t>Tipurile de relații și sintaxa diagramei use-case</a:t>
            </a:r>
            <a:endParaRPr lang="ru-MD" sz="1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7F1CBFE-7B4D-4685-92B8-2AF801B27BA4}"/>
              </a:ext>
            </a:extLst>
          </p:cNvPr>
          <p:cNvSpPr txBox="1"/>
          <p:nvPr/>
        </p:nvSpPr>
        <p:spPr>
          <a:xfrm>
            <a:off x="3791460" y="3005153"/>
            <a:ext cx="7833360" cy="3570208"/>
          </a:xfrm>
          <a:prstGeom prst="rect">
            <a:avLst/>
          </a:prstGeom>
          <a:noFill/>
        </p:spPr>
        <p:txBody>
          <a:bodyPr wrap="square" rtlCol="0">
            <a:spAutoFit/>
          </a:bodyPr>
          <a:lstStyle/>
          <a:p>
            <a:r>
              <a:rPr lang="ro-RO" sz="1800" dirty="0">
                <a:solidFill>
                  <a:schemeClr val="bg2"/>
                </a:solidFill>
                <a:latin typeface="Times New Roman" panose="02020603050405020304" pitchFamily="18" charset="0"/>
                <a:cs typeface="Times New Roman" panose="02020603050405020304" pitchFamily="18" charset="0"/>
              </a:rPr>
              <a:t>Asociere bidirecțională – întotdeauna se folosește între Actor și Cazul de utilizare.</a:t>
            </a:r>
          </a:p>
          <a:p>
            <a:endParaRPr lang="ro-RO" sz="1800" dirty="0">
              <a:solidFill>
                <a:schemeClr val="bg2"/>
              </a:solidFill>
              <a:latin typeface="Times New Roman" panose="02020603050405020304" pitchFamily="18" charset="0"/>
              <a:cs typeface="Times New Roman" panose="02020603050405020304" pitchFamily="18" charset="0"/>
            </a:endParaRPr>
          </a:p>
          <a:p>
            <a:endParaRPr lang="ro-RO" sz="1800" dirty="0">
              <a:solidFill>
                <a:schemeClr val="bg2"/>
              </a:solidFill>
              <a:latin typeface="Times New Roman" panose="02020603050405020304" pitchFamily="18" charset="0"/>
              <a:cs typeface="Times New Roman" panose="02020603050405020304" pitchFamily="18" charset="0"/>
            </a:endParaRPr>
          </a:p>
          <a:p>
            <a:endParaRPr lang="ro-RO" sz="1800" dirty="0">
              <a:solidFill>
                <a:schemeClr val="bg2"/>
              </a:solidFill>
              <a:latin typeface="Times New Roman" panose="02020603050405020304" pitchFamily="18" charset="0"/>
              <a:cs typeface="Times New Roman" panose="02020603050405020304" pitchFamily="18" charset="0"/>
            </a:endParaRPr>
          </a:p>
          <a:p>
            <a:r>
              <a:rPr lang="ro-RO" sz="1800" dirty="0">
                <a:solidFill>
                  <a:schemeClr val="bg2"/>
                </a:solidFill>
                <a:latin typeface="Times New Roman" panose="02020603050405020304" pitchFamily="18" charset="0"/>
                <a:cs typeface="Times New Roman" panose="02020603050405020304" pitchFamily="18" charset="0"/>
              </a:rPr>
              <a:t>Dependența – poate fi utilizată atât între 2 Actori cât și între 2 Cazuri de utilizare.</a:t>
            </a:r>
          </a:p>
          <a:p>
            <a:endParaRPr lang="ro-RO" sz="1800" dirty="0">
              <a:solidFill>
                <a:schemeClr val="bg2"/>
              </a:solidFill>
              <a:latin typeface="Times New Roman" panose="02020603050405020304" pitchFamily="18" charset="0"/>
              <a:cs typeface="Times New Roman" panose="02020603050405020304" pitchFamily="18" charset="0"/>
            </a:endParaRPr>
          </a:p>
          <a:p>
            <a:endParaRPr lang="ro-RO" sz="1800" dirty="0">
              <a:solidFill>
                <a:schemeClr val="bg2"/>
              </a:solidFill>
              <a:latin typeface="Times New Roman" panose="02020603050405020304" pitchFamily="18" charset="0"/>
              <a:cs typeface="Times New Roman" panose="02020603050405020304" pitchFamily="18" charset="0"/>
            </a:endParaRPr>
          </a:p>
          <a:p>
            <a:endParaRPr lang="ro-RO" sz="1800" dirty="0">
              <a:solidFill>
                <a:schemeClr val="bg2"/>
              </a:solidFill>
              <a:latin typeface="Times New Roman" panose="02020603050405020304" pitchFamily="18" charset="0"/>
              <a:cs typeface="Times New Roman" panose="02020603050405020304" pitchFamily="18" charset="0"/>
            </a:endParaRPr>
          </a:p>
          <a:p>
            <a:endParaRPr lang="ro-RO" sz="1800" dirty="0">
              <a:solidFill>
                <a:schemeClr val="bg2"/>
              </a:solidFill>
              <a:latin typeface="Times New Roman" panose="02020603050405020304" pitchFamily="18" charset="0"/>
              <a:cs typeface="Times New Roman" panose="02020603050405020304" pitchFamily="18" charset="0"/>
            </a:endParaRPr>
          </a:p>
          <a:p>
            <a:r>
              <a:rPr lang="ro-RO" sz="1800" dirty="0">
                <a:solidFill>
                  <a:schemeClr val="bg2"/>
                </a:solidFill>
                <a:latin typeface="Times New Roman" panose="02020603050405020304" pitchFamily="18" charset="0"/>
                <a:cs typeface="Times New Roman" panose="02020603050405020304" pitchFamily="18" charset="0"/>
              </a:rPr>
              <a:t>Generalizarea (moștenirea) – poate fi utilizată între cel puțin 3 Actori sau între cel puțin 3 Cazuri de utilizare.</a:t>
            </a:r>
          </a:p>
          <a:p>
            <a:endParaRPr lang="ro-RO" dirty="0">
              <a:solidFill>
                <a:schemeClr val="bg2"/>
              </a:solidFill>
            </a:endParaRPr>
          </a:p>
          <a:p>
            <a:endParaRPr lang="ro-RO" dirty="0">
              <a:solidFill>
                <a:schemeClr val="bg2"/>
              </a:solidFill>
            </a:endParaRPr>
          </a:p>
        </p:txBody>
      </p:sp>
      <p:pic>
        <p:nvPicPr>
          <p:cNvPr id="13" name="Picture 12">
            <a:extLst>
              <a:ext uri="{FF2B5EF4-FFF2-40B4-BE49-F238E27FC236}">
                <a16:creationId xmlns:a16="http://schemas.microsoft.com/office/drawing/2014/main" id="{6FFEA15F-10C9-4354-89D8-9FA33BAF0A49}"/>
              </a:ext>
            </a:extLst>
          </p:cNvPr>
          <p:cNvPicPr>
            <a:picLocks noChangeAspect="1"/>
          </p:cNvPicPr>
          <p:nvPr/>
        </p:nvPicPr>
        <p:blipFill>
          <a:blip r:embed="rId5"/>
          <a:stretch>
            <a:fillRect/>
          </a:stretch>
        </p:blipFill>
        <p:spPr>
          <a:xfrm>
            <a:off x="910630" y="2768547"/>
            <a:ext cx="1923582" cy="772462"/>
          </a:xfrm>
          <a:prstGeom prst="rect">
            <a:avLst/>
          </a:prstGeom>
        </p:spPr>
      </p:pic>
      <p:pic>
        <p:nvPicPr>
          <p:cNvPr id="16" name="Picture 15">
            <a:extLst>
              <a:ext uri="{FF2B5EF4-FFF2-40B4-BE49-F238E27FC236}">
                <a16:creationId xmlns:a16="http://schemas.microsoft.com/office/drawing/2014/main" id="{4148B5CA-366D-4A3F-A6B8-AA410E23CBC3}"/>
              </a:ext>
            </a:extLst>
          </p:cNvPr>
          <p:cNvPicPr>
            <a:picLocks noChangeAspect="1"/>
          </p:cNvPicPr>
          <p:nvPr/>
        </p:nvPicPr>
        <p:blipFill>
          <a:blip r:embed="rId6"/>
          <a:stretch>
            <a:fillRect/>
          </a:stretch>
        </p:blipFill>
        <p:spPr>
          <a:xfrm>
            <a:off x="910630" y="3965956"/>
            <a:ext cx="1923582" cy="893535"/>
          </a:xfrm>
          <a:prstGeom prst="rect">
            <a:avLst/>
          </a:prstGeom>
        </p:spPr>
      </p:pic>
      <p:pic>
        <p:nvPicPr>
          <p:cNvPr id="18" name="Picture 17">
            <a:extLst>
              <a:ext uri="{FF2B5EF4-FFF2-40B4-BE49-F238E27FC236}">
                <a16:creationId xmlns:a16="http://schemas.microsoft.com/office/drawing/2014/main" id="{55610657-0901-4218-9A40-9539762E3627}"/>
              </a:ext>
            </a:extLst>
          </p:cNvPr>
          <p:cNvPicPr>
            <a:picLocks noChangeAspect="1"/>
          </p:cNvPicPr>
          <p:nvPr/>
        </p:nvPicPr>
        <p:blipFill>
          <a:blip r:embed="rId7"/>
          <a:stretch>
            <a:fillRect/>
          </a:stretch>
        </p:blipFill>
        <p:spPr>
          <a:xfrm>
            <a:off x="910631" y="5289767"/>
            <a:ext cx="2030122" cy="1008596"/>
          </a:xfrm>
          <a:prstGeom prst="rect">
            <a:avLst/>
          </a:prstGeom>
        </p:spPr>
      </p:pic>
    </p:spTree>
    <p:extLst>
      <p:ext uri="{BB962C8B-B14F-4D97-AF65-F5344CB8AC3E}">
        <p14:creationId xmlns:p14="http://schemas.microsoft.com/office/powerpoint/2010/main" val="2555922054"/>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187FEA6A-2068-422B-ACF1-04D1A8E23290}"/>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871E20C4-812C-49DB-AB56-A8E98112C5BE}"/>
              </a:ext>
            </a:extLst>
          </p:cNvPr>
          <p:cNvSpPr txBox="1"/>
          <p:nvPr/>
        </p:nvSpPr>
        <p:spPr>
          <a:xfrm>
            <a:off x="11624820" y="6407725"/>
            <a:ext cx="471340" cy="400110"/>
          </a:xfrm>
          <a:prstGeom prst="rect">
            <a:avLst/>
          </a:prstGeom>
          <a:noFill/>
        </p:spPr>
        <p:txBody>
          <a:bodyPr wrap="square" rtlCol="0">
            <a:spAutoFit/>
          </a:bodyPr>
          <a:lstStyle/>
          <a:p>
            <a:r>
              <a:rPr lang="ro-RO" sz="2000" dirty="0"/>
              <a:t>11</a:t>
            </a:r>
            <a:endParaRPr lang="ru-MD" dirty="0"/>
          </a:p>
        </p:txBody>
      </p:sp>
      <p:sp>
        <p:nvSpPr>
          <p:cNvPr id="11" name="Rectangle: Rounded Corners 10">
            <a:extLst>
              <a:ext uri="{FF2B5EF4-FFF2-40B4-BE49-F238E27FC236}">
                <a16:creationId xmlns:a16="http://schemas.microsoft.com/office/drawing/2014/main" id="{ADC51E93-6A81-46DB-B3E7-7E4FAF87119C}"/>
              </a:ext>
            </a:extLst>
          </p:cNvPr>
          <p:cNvSpPr/>
          <p:nvPr/>
        </p:nvSpPr>
        <p:spPr>
          <a:xfrm>
            <a:off x="446762" y="1732803"/>
            <a:ext cx="7462798" cy="492707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sp>
        <p:nvSpPr>
          <p:cNvPr id="14" name="TextBox 13">
            <a:extLst>
              <a:ext uri="{FF2B5EF4-FFF2-40B4-BE49-F238E27FC236}">
                <a16:creationId xmlns:a16="http://schemas.microsoft.com/office/drawing/2014/main" id="{F6CC5896-8967-4385-835F-5ACB6377AAD4}"/>
              </a:ext>
            </a:extLst>
          </p:cNvPr>
          <p:cNvSpPr txBox="1"/>
          <p:nvPr/>
        </p:nvSpPr>
        <p:spPr>
          <a:xfrm>
            <a:off x="839979" y="2283519"/>
            <a:ext cx="6761758" cy="4524315"/>
          </a:xfrm>
          <a:prstGeom prst="rect">
            <a:avLst/>
          </a:prstGeom>
          <a:noFill/>
        </p:spPr>
        <p:txBody>
          <a:bodyPr wrap="square" rtlCol="0">
            <a:spAutoFit/>
          </a:bodyPr>
          <a:lstStyle/>
          <a:p>
            <a:r>
              <a:rPr lang="ro-RO" sz="2000" dirty="0">
                <a:solidFill>
                  <a:schemeClr val="bg2"/>
                </a:solidFill>
                <a:latin typeface="Times New Roman" panose="02020603050405020304" pitchFamily="18" charset="0"/>
                <a:cs typeface="Times New Roman" panose="02020603050405020304" pitchFamily="18" charset="0"/>
              </a:rPr>
              <a:t>Dependența cu stereotip include </a:t>
            </a:r>
          </a:p>
          <a:p>
            <a:pPr algn="just"/>
            <a:r>
              <a:rPr lang="ro-RO" sz="2000" dirty="0">
                <a:solidFill>
                  <a:schemeClr val="bg2"/>
                </a:solidFill>
                <a:latin typeface="Times New Roman" panose="02020603050405020304" pitchFamily="18" charset="0"/>
                <a:cs typeface="Times New Roman" panose="02020603050405020304" pitchFamily="18" charset="0"/>
              </a:rPr>
              <a:t>	- se folosește doar între Cazuri de utilizare. Este direcționată întotdeauna de la Cazul de utilizare de bază, către Cazul de utilizare care îi urmează. Este o funcție obligatorie pentru ca sistemul să funcționeze. </a:t>
            </a:r>
          </a:p>
          <a:p>
            <a:endParaRPr lang="ro-RO" sz="2000" dirty="0">
              <a:solidFill>
                <a:schemeClr val="bg2"/>
              </a:solidFill>
              <a:latin typeface="Times New Roman" panose="02020603050405020304" pitchFamily="18" charset="0"/>
              <a:cs typeface="Times New Roman" panose="02020603050405020304" pitchFamily="18" charset="0"/>
            </a:endParaRPr>
          </a:p>
          <a:p>
            <a:endParaRPr lang="ro-RO" sz="2000" dirty="0">
              <a:solidFill>
                <a:schemeClr val="bg2"/>
              </a:solidFill>
              <a:latin typeface="Times New Roman" panose="02020603050405020304" pitchFamily="18" charset="0"/>
              <a:cs typeface="Times New Roman" panose="02020603050405020304" pitchFamily="18" charset="0"/>
            </a:endParaRPr>
          </a:p>
          <a:p>
            <a:r>
              <a:rPr lang="ro-RO" sz="2000" dirty="0">
                <a:solidFill>
                  <a:schemeClr val="bg2"/>
                </a:solidFill>
                <a:latin typeface="Times New Roman" panose="02020603050405020304" pitchFamily="18" charset="0"/>
                <a:cs typeface="Times New Roman" panose="02020603050405020304" pitchFamily="18" charset="0"/>
              </a:rPr>
              <a:t>Dependența cu stereotip extend</a:t>
            </a:r>
          </a:p>
          <a:p>
            <a:pPr algn="just"/>
            <a:r>
              <a:rPr lang="ro-RO" sz="2000" dirty="0">
                <a:solidFill>
                  <a:schemeClr val="bg2"/>
                </a:solidFill>
                <a:latin typeface="Times New Roman" panose="02020603050405020304" pitchFamily="18" charset="0"/>
                <a:cs typeface="Times New Roman" panose="02020603050405020304" pitchFamily="18" charset="0"/>
              </a:rPr>
              <a:t>	 – se folosește doar între Cazuri de utilizare. Este direcționată de la Cazul de utilizare copil cătree Cazul de utilizare de bază, adică este inversă ca direcție de Dependență cu stereotip include. Este o funcție opțională pentru ca sistemul să funcționeze.</a:t>
            </a:r>
          </a:p>
          <a:p>
            <a:endParaRPr lang="ro-RO" dirty="0">
              <a:solidFill>
                <a:schemeClr val="bg2"/>
              </a:solidFill>
            </a:endParaRPr>
          </a:p>
          <a:p>
            <a:endParaRPr lang="ro-RO" dirty="0">
              <a:solidFill>
                <a:schemeClr val="bg2"/>
              </a:solidFill>
            </a:endParaRPr>
          </a:p>
        </p:txBody>
      </p:sp>
      <p:pic>
        <p:nvPicPr>
          <p:cNvPr id="7" name="Picture 6">
            <a:extLst>
              <a:ext uri="{FF2B5EF4-FFF2-40B4-BE49-F238E27FC236}">
                <a16:creationId xmlns:a16="http://schemas.microsoft.com/office/drawing/2014/main" id="{18D36FF9-E967-462C-BF1A-395975833191}"/>
              </a:ext>
            </a:extLst>
          </p:cNvPr>
          <p:cNvPicPr>
            <a:picLocks noChangeAspect="1"/>
          </p:cNvPicPr>
          <p:nvPr/>
        </p:nvPicPr>
        <p:blipFill>
          <a:blip r:embed="rId5"/>
          <a:stretch>
            <a:fillRect/>
          </a:stretch>
        </p:blipFill>
        <p:spPr>
          <a:xfrm>
            <a:off x="8678589" y="2582996"/>
            <a:ext cx="2946231" cy="1143073"/>
          </a:xfrm>
          <a:prstGeom prst="rect">
            <a:avLst/>
          </a:prstGeom>
        </p:spPr>
      </p:pic>
      <p:pic>
        <p:nvPicPr>
          <p:cNvPr id="13" name="Picture 12">
            <a:extLst>
              <a:ext uri="{FF2B5EF4-FFF2-40B4-BE49-F238E27FC236}">
                <a16:creationId xmlns:a16="http://schemas.microsoft.com/office/drawing/2014/main" id="{E8C3DA43-911A-42AA-8A61-08BA6BF43479}"/>
              </a:ext>
            </a:extLst>
          </p:cNvPr>
          <p:cNvPicPr>
            <a:picLocks noChangeAspect="1"/>
          </p:cNvPicPr>
          <p:nvPr/>
        </p:nvPicPr>
        <p:blipFill>
          <a:blip r:embed="rId6"/>
          <a:stretch>
            <a:fillRect/>
          </a:stretch>
        </p:blipFill>
        <p:spPr>
          <a:xfrm>
            <a:off x="8678589" y="4729770"/>
            <a:ext cx="3055660" cy="1100617"/>
          </a:xfrm>
          <a:prstGeom prst="rect">
            <a:avLst/>
          </a:prstGeom>
        </p:spPr>
      </p:pic>
    </p:spTree>
    <p:extLst>
      <p:ext uri="{BB962C8B-B14F-4D97-AF65-F5344CB8AC3E}">
        <p14:creationId xmlns:p14="http://schemas.microsoft.com/office/powerpoint/2010/main" val="1068717793"/>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187FEA6A-2068-422B-ACF1-04D1A8E23290}"/>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86296285-63EA-4A78-812C-49E24195048B}"/>
              </a:ext>
            </a:extLst>
          </p:cNvPr>
          <p:cNvSpPr txBox="1"/>
          <p:nvPr/>
        </p:nvSpPr>
        <p:spPr>
          <a:xfrm>
            <a:off x="11624820" y="6407725"/>
            <a:ext cx="471340" cy="400110"/>
          </a:xfrm>
          <a:prstGeom prst="rect">
            <a:avLst/>
          </a:prstGeom>
          <a:noFill/>
        </p:spPr>
        <p:txBody>
          <a:bodyPr wrap="square" rtlCol="0">
            <a:spAutoFit/>
          </a:bodyPr>
          <a:lstStyle/>
          <a:p>
            <a:r>
              <a:rPr lang="ro-RO" sz="2000" dirty="0"/>
              <a:t>12</a:t>
            </a:r>
            <a:endParaRPr lang="ru-MD" dirty="0"/>
          </a:p>
        </p:txBody>
      </p:sp>
      <p:pic>
        <p:nvPicPr>
          <p:cNvPr id="7" name="Picture 6">
            <a:extLst>
              <a:ext uri="{FF2B5EF4-FFF2-40B4-BE49-F238E27FC236}">
                <a16:creationId xmlns:a16="http://schemas.microsoft.com/office/drawing/2014/main" id="{F9CD2061-2A1C-48EF-87FB-69D3FEB3EC88}"/>
              </a:ext>
            </a:extLst>
          </p:cNvPr>
          <p:cNvPicPr>
            <a:picLocks noChangeAspect="1"/>
          </p:cNvPicPr>
          <p:nvPr/>
        </p:nvPicPr>
        <p:blipFill>
          <a:blip r:embed="rId5"/>
          <a:stretch>
            <a:fillRect/>
          </a:stretch>
        </p:blipFill>
        <p:spPr>
          <a:xfrm>
            <a:off x="537328" y="2144195"/>
            <a:ext cx="5318550" cy="3502460"/>
          </a:xfrm>
          <a:prstGeom prst="rect">
            <a:avLst/>
          </a:prstGeom>
          <a:ln>
            <a:noFill/>
          </a:ln>
          <a:effectLst>
            <a:softEdge rad="112500"/>
          </a:effectLst>
        </p:spPr>
      </p:pic>
      <p:pic>
        <p:nvPicPr>
          <p:cNvPr id="13" name="Picture 12">
            <a:extLst>
              <a:ext uri="{FF2B5EF4-FFF2-40B4-BE49-F238E27FC236}">
                <a16:creationId xmlns:a16="http://schemas.microsoft.com/office/drawing/2014/main" id="{7AD40AC7-53FA-44AE-9E27-2CC6E27656C2}"/>
              </a:ext>
            </a:extLst>
          </p:cNvPr>
          <p:cNvPicPr>
            <a:picLocks noChangeAspect="1"/>
          </p:cNvPicPr>
          <p:nvPr/>
        </p:nvPicPr>
        <p:blipFill>
          <a:blip r:embed="rId6"/>
          <a:stretch>
            <a:fillRect/>
          </a:stretch>
        </p:blipFill>
        <p:spPr>
          <a:xfrm>
            <a:off x="6336124" y="1486826"/>
            <a:ext cx="4250359" cy="4400295"/>
          </a:xfrm>
          <a:prstGeom prst="rect">
            <a:avLst/>
          </a:prstGeom>
          <a:ln>
            <a:noFill/>
          </a:ln>
          <a:effectLst>
            <a:softEdge rad="112500"/>
          </a:effectLst>
        </p:spPr>
      </p:pic>
      <p:sp>
        <p:nvSpPr>
          <p:cNvPr id="2" name="TextBox 1">
            <a:extLst>
              <a:ext uri="{FF2B5EF4-FFF2-40B4-BE49-F238E27FC236}">
                <a16:creationId xmlns:a16="http://schemas.microsoft.com/office/drawing/2014/main" id="{BBCD2AAD-238B-4548-9008-68D833DC4852}"/>
              </a:ext>
            </a:extLst>
          </p:cNvPr>
          <p:cNvSpPr txBox="1"/>
          <p:nvPr/>
        </p:nvSpPr>
        <p:spPr>
          <a:xfrm>
            <a:off x="1170565" y="5630447"/>
            <a:ext cx="4299284" cy="58477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12. Descompunerea sistemului pe pachete</a:t>
            </a:r>
            <a:endParaRPr lang="ru-MD" b="1" dirty="0">
              <a:solidFill>
                <a:schemeClr val="bg2"/>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84CE4E6-7B6F-4947-AD26-DF64F6C39A1B}"/>
              </a:ext>
            </a:extLst>
          </p:cNvPr>
          <p:cNvSpPr txBox="1"/>
          <p:nvPr/>
        </p:nvSpPr>
        <p:spPr>
          <a:xfrm>
            <a:off x="6336124" y="5846599"/>
            <a:ext cx="4419860" cy="58477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13. Principiul de funcționare al sistemului SIMU, UTM.</a:t>
            </a:r>
            <a:endParaRPr lang="ru-MD" sz="16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380064"/>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187FEA6A-2068-422B-ACF1-04D1A8E23290}"/>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86296285-63EA-4A78-812C-49E24195048B}"/>
              </a:ext>
            </a:extLst>
          </p:cNvPr>
          <p:cNvSpPr txBox="1"/>
          <p:nvPr/>
        </p:nvSpPr>
        <p:spPr>
          <a:xfrm>
            <a:off x="11624820" y="6407725"/>
            <a:ext cx="471340" cy="400110"/>
          </a:xfrm>
          <a:prstGeom prst="rect">
            <a:avLst/>
          </a:prstGeom>
          <a:noFill/>
        </p:spPr>
        <p:txBody>
          <a:bodyPr wrap="square" rtlCol="0">
            <a:spAutoFit/>
          </a:bodyPr>
          <a:lstStyle/>
          <a:p>
            <a:r>
              <a:rPr lang="ro-RO" sz="2000" dirty="0"/>
              <a:t>13</a:t>
            </a:r>
            <a:endParaRPr lang="ru-MD" dirty="0"/>
          </a:p>
        </p:txBody>
      </p:sp>
      <p:pic>
        <p:nvPicPr>
          <p:cNvPr id="7" name="Picture 6">
            <a:extLst>
              <a:ext uri="{FF2B5EF4-FFF2-40B4-BE49-F238E27FC236}">
                <a16:creationId xmlns:a16="http://schemas.microsoft.com/office/drawing/2014/main" id="{80388C7B-F4C5-4A3D-B7F8-975AFFD430CA}"/>
              </a:ext>
            </a:extLst>
          </p:cNvPr>
          <p:cNvPicPr>
            <a:picLocks noChangeAspect="1"/>
          </p:cNvPicPr>
          <p:nvPr/>
        </p:nvPicPr>
        <p:blipFill>
          <a:blip r:embed="rId5"/>
          <a:stretch>
            <a:fillRect/>
          </a:stretch>
        </p:blipFill>
        <p:spPr>
          <a:xfrm>
            <a:off x="1014559" y="1098475"/>
            <a:ext cx="9861223" cy="5025787"/>
          </a:xfrm>
          <a:prstGeom prst="rect">
            <a:avLst/>
          </a:prstGeom>
          <a:ln>
            <a:noFill/>
          </a:ln>
          <a:effectLst>
            <a:softEdge rad="112500"/>
          </a:effectLst>
        </p:spPr>
      </p:pic>
      <p:sp>
        <p:nvSpPr>
          <p:cNvPr id="10" name="TextBox 9">
            <a:extLst>
              <a:ext uri="{FF2B5EF4-FFF2-40B4-BE49-F238E27FC236}">
                <a16:creationId xmlns:a16="http://schemas.microsoft.com/office/drawing/2014/main" id="{498C80C2-7E61-4975-B0BA-7CC10B29F961}"/>
              </a:ext>
            </a:extLst>
          </p:cNvPr>
          <p:cNvSpPr txBox="1"/>
          <p:nvPr/>
        </p:nvSpPr>
        <p:spPr>
          <a:xfrm>
            <a:off x="3946358" y="6124262"/>
            <a:ext cx="4299284" cy="338554"/>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14. Functii de baza a sistemului SIMU</a:t>
            </a:r>
            <a:endParaRPr lang="ru-MD"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915140"/>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7" name="Google Shape;742;p22">
            <a:extLst>
              <a:ext uri="{FF2B5EF4-FFF2-40B4-BE49-F238E27FC236}">
                <a16:creationId xmlns:a16="http://schemas.microsoft.com/office/drawing/2014/main" id="{EB0BBDA5-574E-4F48-A723-5019BE0E8539}"/>
              </a:ext>
            </a:extLst>
          </p:cNvPr>
          <p:cNvSpPr/>
          <p:nvPr/>
        </p:nvSpPr>
        <p:spPr>
          <a:xfrm>
            <a:off x="-567385" y="1309834"/>
            <a:ext cx="4374000" cy="635400"/>
          </a:xfrm>
          <a:prstGeom prst="roundRect">
            <a:avLst>
              <a:gd name="adj" fmla="val 50000"/>
            </a:avLst>
          </a:pr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5658086C-FCD5-4C2D-A303-B4F71CFF06B6}"/>
              </a:ext>
            </a:extLst>
          </p:cNvPr>
          <p:cNvSpPr txBox="1"/>
          <p:nvPr/>
        </p:nvSpPr>
        <p:spPr>
          <a:xfrm>
            <a:off x="917057" y="1442868"/>
            <a:ext cx="2300140" cy="369332"/>
          </a:xfrm>
          <a:prstGeom prst="rect">
            <a:avLst/>
          </a:prstGeom>
          <a:noFill/>
        </p:spPr>
        <p:txBody>
          <a:bodyPr wrap="square" rtlCol="0">
            <a:spAutoFit/>
          </a:bodyPr>
          <a:lstStyle/>
          <a:p>
            <a:r>
              <a:rPr lang="ro-RO" sz="1800" b="1" dirty="0">
                <a:latin typeface="Times New Roman" panose="02020603050405020304" pitchFamily="18" charset="0"/>
                <a:cs typeface="Times New Roman" panose="02020603050405020304" pitchFamily="18" charset="0"/>
              </a:rPr>
              <a:t>Concluzii</a:t>
            </a:r>
            <a:endParaRPr lang="ru-MD" sz="1600" b="1"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CB126852-7B84-415A-9369-54E03AC888A3}"/>
              </a:ext>
            </a:extLst>
          </p:cNvPr>
          <p:cNvSpPr/>
          <p:nvPr/>
        </p:nvSpPr>
        <p:spPr>
          <a:xfrm>
            <a:off x="1619615" y="2154450"/>
            <a:ext cx="9543937" cy="4570441"/>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sp>
        <p:nvSpPr>
          <p:cNvPr id="4" name="TextBox 3">
            <a:extLst>
              <a:ext uri="{FF2B5EF4-FFF2-40B4-BE49-F238E27FC236}">
                <a16:creationId xmlns:a16="http://schemas.microsoft.com/office/drawing/2014/main" id="{13E1B4BF-91DB-4C1E-B1EB-A0BF80892278}"/>
              </a:ext>
            </a:extLst>
          </p:cNvPr>
          <p:cNvSpPr txBox="1"/>
          <p:nvPr/>
        </p:nvSpPr>
        <p:spPr>
          <a:xfrm>
            <a:off x="2598619" y="2392956"/>
            <a:ext cx="7331242" cy="4093428"/>
          </a:xfrm>
          <a:prstGeom prst="rect">
            <a:avLst/>
          </a:prstGeom>
          <a:noFill/>
        </p:spPr>
        <p:txBody>
          <a:bodyPr wrap="square" rtlCol="0">
            <a:spAutoFit/>
          </a:bodyPr>
          <a:lstStyle/>
          <a:p>
            <a:pPr algn="just"/>
            <a:r>
              <a:rPr lang="ro-RO" dirty="0">
                <a:solidFill>
                  <a:schemeClr val="bg2"/>
                </a:solidFill>
              </a:rPr>
              <a:t>	</a:t>
            </a:r>
            <a:r>
              <a:rPr lang="ro-RO" sz="2000" dirty="0">
                <a:solidFill>
                  <a:schemeClr val="bg2"/>
                </a:solidFill>
                <a:latin typeface="Times New Roman" panose="02020603050405020304" pitchFamily="18" charset="0"/>
                <a:cs typeface="Times New Roman" panose="02020603050405020304" pitchFamily="18" charset="0"/>
              </a:rPr>
              <a:t>Enterprise Architect este o soluție software utilizată pentru modelarea și proiectarea arhitecturii întreprinderii. Acest instrument poate fi folosit pentru a proiecta modele de arhitectură în diferite domenii. Avantajele utilizării sunt faptul că acesta oferă o abordare holistică a proiecării arhitecturii întreprinderii, permițând utilizatorilor să modeleze și să gestioneze informațiile despre toate aspectele arhitecturii întreprinderii într-un singur loc. De asemenea, Enterprise Architect este o soluție flexibilă, care poate fi personalizată pentru a fi aplicate nevoile specifice ale fiecărei organizații.</a:t>
            </a:r>
          </a:p>
          <a:p>
            <a:pPr algn="just"/>
            <a:r>
              <a:rPr lang="ro-RO" sz="2000" dirty="0">
                <a:solidFill>
                  <a:schemeClr val="bg2"/>
                </a:solidFill>
                <a:latin typeface="Times New Roman" panose="02020603050405020304" pitchFamily="18" charset="0"/>
                <a:cs typeface="Times New Roman" panose="02020603050405020304" pitchFamily="18" charset="0"/>
              </a:rPr>
              <a:t>	În general, Enterprise Architect poate fi un instrument valoros pentru proectarea și gestionarea arhitecturii întreprinderii, dar utilizarea sa eficientă necesită investiții semnificative în timp și efort pentru a învăța și a înțtelege bine această soluție software.</a:t>
            </a:r>
            <a:endParaRPr lang="ru-MD" sz="2000" dirty="0">
              <a:solidFill>
                <a:schemeClr val="bg2"/>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2590BF79-F908-4F14-931E-6F40264B7022}"/>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11" name="TextBox 10">
            <a:extLst>
              <a:ext uri="{FF2B5EF4-FFF2-40B4-BE49-F238E27FC236}">
                <a16:creationId xmlns:a16="http://schemas.microsoft.com/office/drawing/2014/main" id="{FA690BD7-AE26-4A71-AF34-C09C1FF9DFBD}"/>
              </a:ext>
            </a:extLst>
          </p:cNvPr>
          <p:cNvSpPr txBox="1"/>
          <p:nvPr/>
        </p:nvSpPr>
        <p:spPr>
          <a:xfrm>
            <a:off x="11624820" y="6407725"/>
            <a:ext cx="471340" cy="400110"/>
          </a:xfrm>
          <a:prstGeom prst="rect">
            <a:avLst/>
          </a:prstGeom>
          <a:noFill/>
        </p:spPr>
        <p:txBody>
          <a:bodyPr wrap="square" rtlCol="0">
            <a:spAutoFit/>
          </a:bodyPr>
          <a:lstStyle/>
          <a:p>
            <a:r>
              <a:rPr lang="ro-RO" sz="2000" dirty="0"/>
              <a:t>14</a:t>
            </a:r>
            <a:endParaRPr lang="ru-MD" dirty="0"/>
          </a:p>
        </p:txBody>
      </p:sp>
    </p:spTree>
    <p:extLst>
      <p:ext uri="{BB962C8B-B14F-4D97-AF65-F5344CB8AC3E}">
        <p14:creationId xmlns:p14="http://schemas.microsoft.com/office/powerpoint/2010/main" val="158171856"/>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42;p22">
            <a:extLst>
              <a:ext uri="{FF2B5EF4-FFF2-40B4-BE49-F238E27FC236}">
                <a16:creationId xmlns:a16="http://schemas.microsoft.com/office/drawing/2014/main" id="{D446A483-90AE-4AC3-A6AB-0CE27B7C5293}"/>
              </a:ext>
            </a:extLst>
          </p:cNvPr>
          <p:cNvSpPr/>
          <p:nvPr/>
        </p:nvSpPr>
        <p:spPr>
          <a:xfrm>
            <a:off x="-369422" y="423714"/>
            <a:ext cx="4374000" cy="635400"/>
          </a:xfrm>
          <a:prstGeom prst="roundRect">
            <a:avLst>
              <a:gd name="adj" fmla="val 50000"/>
            </a:avLst>
          </a:pr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018749E-6C16-4D16-848A-A6E865B9C39C}"/>
              </a:ext>
            </a:extLst>
          </p:cNvPr>
          <p:cNvSpPr txBox="1"/>
          <p:nvPr/>
        </p:nvSpPr>
        <p:spPr>
          <a:xfrm>
            <a:off x="1197204" y="546755"/>
            <a:ext cx="2300140" cy="369332"/>
          </a:xfrm>
          <a:prstGeom prst="rect">
            <a:avLst/>
          </a:prstGeom>
          <a:noFill/>
        </p:spPr>
        <p:txBody>
          <a:bodyPr wrap="square" rtlCol="0">
            <a:spAutoFit/>
          </a:bodyPr>
          <a:lstStyle/>
          <a:p>
            <a:r>
              <a:rPr lang="en-US" sz="1800" b="1" dirty="0" err="1">
                <a:latin typeface="Times New Roman" panose="02020603050405020304" pitchFamily="18" charset="0"/>
                <a:cs typeface="Times New Roman" panose="02020603050405020304" pitchFamily="18" charset="0"/>
              </a:rPr>
              <a:t>Bibliografie</a:t>
            </a:r>
            <a:endParaRPr lang="ru-MD" sz="1600" b="1"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2083584-B6A5-4D38-9A33-7E3535E55BDA}"/>
              </a:ext>
            </a:extLst>
          </p:cNvPr>
          <p:cNvSpPr/>
          <p:nvPr/>
        </p:nvSpPr>
        <p:spPr>
          <a:xfrm>
            <a:off x="2435818" y="1384168"/>
            <a:ext cx="7462798" cy="492707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sp>
        <p:nvSpPr>
          <p:cNvPr id="7" name="TextBox 6">
            <a:extLst>
              <a:ext uri="{FF2B5EF4-FFF2-40B4-BE49-F238E27FC236}">
                <a16:creationId xmlns:a16="http://schemas.microsoft.com/office/drawing/2014/main" id="{DC42A856-14FA-46D4-87C8-7AF65E5F716F}"/>
              </a:ext>
            </a:extLst>
          </p:cNvPr>
          <p:cNvSpPr txBox="1"/>
          <p:nvPr/>
        </p:nvSpPr>
        <p:spPr>
          <a:xfrm>
            <a:off x="3303915" y="1761975"/>
            <a:ext cx="5897958" cy="9233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800" dirty="0">
                <a:solidFill>
                  <a:schemeClr val="bg2"/>
                </a:solidFill>
              </a:rPr>
              <a:t>1. </a:t>
            </a:r>
            <a:r>
              <a:rPr lang="en-US" sz="1800" dirty="0" err="1">
                <a:solidFill>
                  <a:schemeClr val="bg2"/>
                </a:solidFill>
              </a:rPr>
              <a:t>Ghid</a:t>
            </a:r>
            <a:r>
              <a:rPr lang="en-US" sz="1800" dirty="0">
                <a:solidFill>
                  <a:schemeClr val="bg2"/>
                </a:solidFill>
              </a:rPr>
              <a:t> </a:t>
            </a:r>
            <a:r>
              <a:rPr lang="en-US" sz="1800" dirty="0" err="1">
                <a:solidFill>
                  <a:schemeClr val="bg2"/>
                </a:solidFill>
              </a:rPr>
              <a:t>utilizare</a:t>
            </a:r>
            <a:r>
              <a:rPr lang="en-US" sz="1800" dirty="0">
                <a:solidFill>
                  <a:schemeClr val="bg2"/>
                </a:solidFill>
              </a:rPr>
              <a:t> EA (</a:t>
            </a:r>
            <a:r>
              <a:rPr lang="en-US" sz="1800" dirty="0" err="1">
                <a:solidFill>
                  <a:schemeClr val="bg2"/>
                </a:solidFill>
              </a:rPr>
              <a:t>surs</a:t>
            </a:r>
            <a:r>
              <a:rPr lang="ro-RO" sz="1800" dirty="0">
                <a:solidFill>
                  <a:schemeClr val="bg2"/>
                </a:solidFill>
              </a:rPr>
              <a:t>ă</a:t>
            </a:r>
            <a:r>
              <a:rPr lang="en-US" sz="1800" dirty="0">
                <a:solidFill>
                  <a:schemeClr val="bg2"/>
                </a:solidFill>
              </a:rPr>
              <a:t> electronic</a:t>
            </a:r>
            <a:r>
              <a:rPr lang="ro-RO" sz="1800" dirty="0">
                <a:solidFill>
                  <a:schemeClr val="bg2"/>
                </a:solidFill>
              </a:rPr>
              <a:t>ă</a:t>
            </a:r>
            <a:r>
              <a:rPr lang="en-US" sz="1800" dirty="0">
                <a:solidFill>
                  <a:schemeClr val="bg2"/>
                </a:solidFill>
              </a:rPr>
              <a:t>).</a:t>
            </a:r>
          </a:p>
          <a:p>
            <a:r>
              <a:rPr lang="en-US" sz="1800" dirty="0">
                <a:solidFill>
                  <a:schemeClr val="bg2"/>
                </a:solidFill>
              </a:rPr>
              <a:t>2. </a:t>
            </a:r>
            <a:r>
              <a:rPr lang="ro-RO" sz="1800" dirty="0">
                <a:solidFill>
                  <a:schemeClr val="bg2"/>
                </a:solidFill>
              </a:rPr>
              <a:t>SparxSystem - </a:t>
            </a:r>
            <a:r>
              <a:rPr lang="en-US" sz="1800" dirty="0">
                <a:solidFill>
                  <a:schemeClr val="bg2"/>
                </a:solidFill>
                <a:hlinkClick r:id="rId2"/>
              </a:rPr>
              <a:t>https://sparxsystems.com</a:t>
            </a:r>
            <a:r>
              <a:rPr lang="en-US" sz="1800" dirty="0">
                <a:solidFill>
                  <a:schemeClr val="bg2"/>
                </a:solidFill>
              </a:rPr>
              <a:t> (</a:t>
            </a:r>
            <a:r>
              <a:rPr lang="en-US" sz="1800" dirty="0" err="1">
                <a:solidFill>
                  <a:schemeClr val="bg2"/>
                </a:solidFill>
              </a:rPr>
              <a:t>surs</a:t>
            </a:r>
            <a:r>
              <a:rPr lang="ro-RO" sz="1800" dirty="0">
                <a:solidFill>
                  <a:schemeClr val="bg2"/>
                </a:solidFill>
              </a:rPr>
              <a:t>ă</a:t>
            </a:r>
            <a:r>
              <a:rPr lang="en-US" sz="1800" dirty="0">
                <a:solidFill>
                  <a:schemeClr val="bg2"/>
                </a:solidFill>
              </a:rPr>
              <a:t> electronic</a:t>
            </a:r>
            <a:r>
              <a:rPr lang="ro-RO" sz="1800" dirty="0">
                <a:solidFill>
                  <a:schemeClr val="bg2"/>
                </a:solidFill>
              </a:rPr>
              <a:t>ă</a:t>
            </a:r>
            <a:r>
              <a:rPr lang="en-US" sz="1800" dirty="0">
                <a:solidFill>
                  <a:schemeClr val="bg2"/>
                </a:solidFill>
              </a:rPr>
              <a:t>).</a:t>
            </a:r>
            <a:endParaRPr lang="ru-MD" sz="1800" dirty="0">
              <a:solidFill>
                <a:schemeClr val="bg2"/>
              </a:solidFill>
            </a:endParaRPr>
          </a:p>
        </p:txBody>
      </p:sp>
    </p:spTree>
    <p:extLst>
      <p:ext uri="{BB962C8B-B14F-4D97-AF65-F5344CB8AC3E}">
        <p14:creationId xmlns:p14="http://schemas.microsoft.com/office/powerpoint/2010/main" val="4117746892"/>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F4FAF605-E746-4D72-AAFE-31DDAAA2DBA9}"/>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D7ABB9F0-5156-4948-A195-FB5B82366473}"/>
              </a:ext>
            </a:extLst>
          </p:cNvPr>
          <p:cNvSpPr txBox="1"/>
          <p:nvPr/>
        </p:nvSpPr>
        <p:spPr>
          <a:xfrm>
            <a:off x="11698665" y="6407725"/>
            <a:ext cx="471340" cy="400110"/>
          </a:xfrm>
          <a:prstGeom prst="rect">
            <a:avLst/>
          </a:prstGeom>
          <a:noFill/>
        </p:spPr>
        <p:txBody>
          <a:bodyPr wrap="square" rtlCol="0">
            <a:spAutoFit/>
          </a:bodyPr>
          <a:lstStyle/>
          <a:p>
            <a:r>
              <a:rPr lang="ro-RO" sz="2000" dirty="0"/>
              <a:t>1</a:t>
            </a:r>
            <a:endParaRPr lang="ru-MD" dirty="0"/>
          </a:p>
        </p:txBody>
      </p:sp>
      <p:sp>
        <p:nvSpPr>
          <p:cNvPr id="10" name="Google Shape;742;p22">
            <a:extLst>
              <a:ext uri="{FF2B5EF4-FFF2-40B4-BE49-F238E27FC236}">
                <a16:creationId xmlns:a16="http://schemas.microsoft.com/office/drawing/2014/main" id="{4E7ABB61-BE8F-4BF6-A530-45954D9D2A02}"/>
              </a:ext>
            </a:extLst>
          </p:cNvPr>
          <p:cNvSpPr/>
          <p:nvPr/>
        </p:nvSpPr>
        <p:spPr>
          <a:xfrm>
            <a:off x="-322288" y="1184275"/>
            <a:ext cx="4374000" cy="635400"/>
          </a:xfrm>
          <a:prstGeom prst="roundRect">
            <a:avLst>
              <a:gd name="adj" fmla="val 50000"/>
            </a:avLst>
          </a:pr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3;p22">
            <a:extLst>
              <a:ext uri="{FF2B5EF4-FFF2-40B4-BE49-F238E27FC236}">
                <a16:creationId xmlns:a16="http://schemas.microsoft.com/office/drawing/2014/main" id="{0E8FDDC2-7775-4260-9817-A36085E5418B}"/>
              </a:ext>
            </a:extLst>
          </p:cNvPr>
          <p:cNvSpPr txBox="1">
            <a:spLocks noGrp="1"/>
          </p:cNvSpPr>
          <p:nvPr>
            <p:ph type="subTitle" idx="1"/>
          </p:nvPr>
        </p:nvSpPr>
        <p:spPr>
          <a:xfrm>
            <a:off x="192505" y="1281025"/>
            <a:ext cx="4086300" cy="4419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ro-RO" sz="2400" b="1" dirty="0">
                <a:solidFill>
                  <a:schemeClr val="tx1"/>
                </a:solidFill>
                <a:latin typeface="Times New Roman" panose="02020603050405020304" pitchFamily="18" charset="0"/>
                <a:cs typeface="Times New Roman" panose="02020603050405020304" pitchFamily="18" charset="0"/>
              </a:rPr>
              <a:t>Enterprise Architect</a:t>
            </a:r>
            <a:endParaRPr sz="2400" b="1" dirty="0">
              <a:solidFill>
                <a:schemeClr val="tx1"/>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BBD113C1-D5D4-495E-BA57-156BD6F577C8}"/>
              </a:ext>
            </a:extLst>
          </p:cNvPr>
          <p:cNvSpPr/>
          <p:nvPr/>
        </p:nvSpPr>
        <p:spPr>
          <a:xfrm>
            <a:off x="465221" y="2083325"/>
            <a:ext cx="7896459" cy="418539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sp>
        <p:nvSpPr>
          <p:cNvPr id="7" name="TextBox 6">
            <a:extLst>
              <a:ext uri="{FF2B5EF4-FFF2-40B4-BE49-F238E27FC236}">
                <a16:creationId xmlns:a16="http://schemas.microsoft.com/office/drawing/2014/main" id="{342E5DD0-306C-49A0-A619-FFBBC369C359}"/>
              </a:ext>
            </a:extLst>
          </p:cNvPr>
          <p:cNvSpPr txBox="1"/>
          <p:nvPr/>
        </p:nvSpPr>
        <p:spPr>
          <a:xfrm>
            <a:off x="780824" y="2268354"/>
            <a:ext cx="6995962" cy="3693319"/>
          </a:xfrm>
          <a:prstGeom prst="rect">
            <a:avLst/>
          </a:prstGeom>
          <a:noFill/>
        </p:spPr>
        <p:txBody>
          <a:bodyPr wrap="square" rtlCol="0">
            <a:spAutoFit/>
          </a:bodyPr>
          <a:lstStyle/>
          <a:p>
            <a:pPr algn="just"/>
            <a:r>
              <a:rPr lang="ro-RO" dirty="0">
                <a:solidFill>
                  <a:schemeClr val="bg2"/>
                </a:solidFill>
              </a:rPr>
              <a:t>	</a:t>
            </a:r>
            <a:r>
              <a:rPr lang="ro-RO" sz="1800" dirty="0">
                <a:solidFill>
                  <a:schemeClr val="bg2"/>
                </a:solidFill>
                <a:latin typeface="Times New Roman" panose="02020603050405020304" pitchFamily="18" charset="0"/>
                <a:cs typeface="Times New Roman" panose="02020603050405020304" pitchFamily="18" charset="0"/>
              </a:rPr>
              <a:t>Enterprise Architect este o aplicație pentru reprezentarea diagramelor și desenarea acestora, precum și un instrument care depozitează datele din diagrame. Prin intermediul ei, utilizatorii pot crea diagrame UML, diagrame de flux, diagrame de secvență și multe alte tipuri de diagrame. Aceste diagrame pot fi utilizate pentru a defini specificații, pentru a comunica idei sau pentru a urmări evoluția unui proiect de-a lungul timpului.</a:t>
            </a:r>
          </a:p>
          <a:p>
            <a:pPr algn="just"/>
            <a:r>
              <a:rPr lang="ro-RO" sz="1800" dirty="0">
                <a:solidFill>
                  <a:schemeClr val="bg2"/>
                </a:solidFill>
                <a:latin typeface="Times New Roman" panose="02020603050405020304" pitchFamily="18" charset="0"/>
                <a:cs typeface="Times New Roman" panose="02020603050405020304" pitchFamily="18" charset="0"/>
              </a:rPr>
              <a:t>	Aplicația oferă, de asemenea, suport pentru diverse limbaje de programare, cum ar fi C++, C#, Java, PHP, Python, Visual Basic, și poate fi integrat cu alte aplicații precum Microsoft Office și Eclipse.</a:t>
            </a:r>
          </a:p>
          <a:p>
            <a:pPr algn="just"/>
            <a:endParaRPr lang="ro-RO" sz="1800" dirty="0">
              <a:solidFill>
                <a:schemeClr val="bg2"/>
              </a:solidFill>
              <a:latin typeface="Times New Roman" panose="02020603050405020304" pitchFamily="18" charset="0"/>
              <a:cs typeface="Times New Roman" panose="02020603050405020304" pitchFamily="18" charset="0"/>
            </a:endParaRPr>
          </a:p>
          <a:p>
            <a:pPr algn="just"/>
            <a:r>
              <a:rPr lang="ro-RO" sz="1800" dirty="0">
                <a:solidFill>
                  <a:schemeClr val="bg2"/>
                </a:solidFill>
                <a:latin typeface="Times New Roman" panose="02020603050405020304" pitchFamily="18" charset="0"/>
                <a:cs typeface="Times New Roman" panose="02020603050405020304" pitchFamily="18" charset="0"/>
              </a:rPr>
              <a:t>	Enterprise Architect este disponibilă pentru utilizare pe sistemele de operare Windows și Linux.</a:t>
            </a:r>
            <a:endParaRPr lang="ru-MD" sz="1800" dirty="0">
              <a:solidFill>
                <a:schemeClr val="bg2"/>
              </a:solidFill>
              <a:latin typeface="Times New Roman" panose="02020603050405020304" pitchFamily="18" charset="0"/>
              <a:cs typeface="Times New Roman" panose="02020603050405020304" pitchFamily="18" charset="0"/>
            </a:endParaRPr>
          </a:p>
        </p:txBody>
      </p:sp>
      <p:pic>
        <p:nvPicPr>
          <p:cNvPr id="1026" name="Picture 2" descr="Enterprise Architect • Catch Software">
            <a:extLst>
              <a:ext uri="{FF2B5EF4-FFF2-40B4-BE49-F238E27FC236}">
                <a16:creationId xmlns:a16="http://schemas.microsoft.com/office/drawing/2014/main" id="{DAF2D7F3-9A4E-4D22-B2C5-1063A82E8B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2800" y="3429000"/>
            <a:ext cx="3737205" cy="121167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935061"/>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sp>
        <p:nvSpPr>
          <p:cNvPr id="742" name="Google Shape;742;p22"/>
          <p:cNvSpPr/>
          <p:nvPr/>
        </p:nvSpPr>
        <p:spPr>
          <a:xfrm>
            <a:off x="-594614" y="1184275"/>
            <a:ext cx="4374000" cy="635400"/>
          </a:xfrm>
          <a:prstGeom prst="roundRect">
            <a:avLst>
              <a:gd name="adj" fmla="val 50000"/>
            </a:avLst>
          </a:pr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2"/>
          <p:cNvSpPr txBox="1">
            <a:spLocks noGrp="1"/>
          </p:cNvSpPr>
          <p:nvPr>
            <p:ph type="subTitle" idx="1"/>
          </p:nvPr>
        </p:nvSpPr>
        <p:spPr>
          <a:xfrm>
            <a:off x="802640" y="1247029"/>
            <a:ext cx="4086300" cy="4419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ro-RO" b="1" dirty="0">
                <a:solidFill>
                  <a:schemeClr val="tx1"/>
                </a:solidFill>
                <a:latin typeface="Times New Roman" panose="02020603050405020304" pitchFamily="18" charset="0"/>
                <a:cs typeface="Times New Roman" panose="02020603050405020304" pitchFamily="18" charset="0"/>
              </a:rPr>
              <a:t>Interfața - EA</a:t>
            </a:r>
            <a:endParaRPr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87E0E0C6-E0E1-48F8-BC7E-F1CF5DE6CDC7}"/>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32BF44DB-6E5C-4533-A9CC-F51BD013BA41}"/>
              </a:ext>
            </a:extLst>
          </p:cNvPr>
          <p:cNvSpPr txBox="1"/>
          <p:nvPr/>
        </p:nvSpPr>
        <p:spPr>
          <a:xfrm>
            <a:off x="11698665" y="6407725"/>
            <a:ext cx="471340" cy="400110"/>
          </a:xfrm>
          <a:prstGeom prst="rect">
            <a:avLst/>
          </a:prstGeom>
          <a:noFill/>
        </p:spPr>
        <p:txBody>
          <a:bodyPr wrap="square" rtlCol="0">
            <a:spAutoFit/>
          </a:bodyPr>
          <a:lstStyle/>
          <a:p>
            <a:r>
              <a:rPr lang="ro-RO" sz="2000" dirty="0"/>
              <a:t>2</a:t>
            </a:r>
            <a:endParaRPr lang="ru-MD" dirty="0"/>
          </a:p>
        </p:txBody>
      </p:sp>
      <p:sp>
        <p:nvSpPr>
          <p:cNvPr id="10" name="Rectangle: Rounded Corners 9">
            <a:extLst>
              <a:ext uri="{FF2B5EF4-FFF2-40B4-BE49-F238E27FC236}">
                <a16:creationId xmlns:a16="http://schemas.microsoft.com/office/drawing/2014/main" id="{4F91CBD8-4250-4682-A100-C92429A645BA}"/>
              </a:ext>
            </a:extLst>
          </p:cNvPr>
          <p:cNvSpPr/>
          <p:nvPr/>
        </p:nvSpPr>
        <p:spPr>
          <a:xfrm>
            <a:off x="7846472" y="1722926"/>
            <a:ext cx="4165600" cy="4576678"/>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sp>
        <p:nvSpPr>
          <p:cNvPr id="11" name="TextBox 10">
            <a:extLst>
              <a:ext uri="{FF2B5EF4-FFF2-40B4-BE49-F238E27FC236}">
                <a16:creationId xmlns:a16="http://schemas.microsoft.com/office/drawing/2014/main" id="{F823370B-D678-4975-A7FB-E9F01FB553E9}"/>
              </a:ext>
            </a:extLst>
          </p:cNvPr>
          <p:cNvSpPr txBox="1"/>
          <p:nvPr/>
        </p:nvSpPr>
        <p:spPr>
          <a:xfrm>
            <a:off x="8024272" y="2590790"/>
            <a:ext cx="3809999" cy="2308324"/>
          </a:xfrm>
          <a:prstGeom prst="rect">
            <a:avLst/>
          </a:prstGeom>
          <a:noFill/>
        </p:spPr>
        <p:txBody>
          <a:bodyPr wrap="square" rtlCol="0">
            <a:spAutoFit/>
          </a:bodyPr>
          <a:lstStyle/>
          <a:p>
            <a:pPr algn="just"/>
            <a:r>
              <a:rPr lang="ro-RO" sz="1800" dirty="0">
                <a:solidFill>
                  <a:schemeClr val="bg2"/>
                </a:solidFill>
                <a:latin typeface="Times New Roman" panose="02020603050405020304" pitchFamily="18" charset="0"/>
                <a:cs typeface="Times New Roman" panose="02020603050405020304" pitchFamily="18" charset="0"/>
              </a:rPr>
              <a:t>	La primul pas de folosire a aplicației, mai întâi este nevoie de a alege un repozitoriu unde se vor salva datele, după care creem un poriect nou și îi acordăm un nume.</a:t>
            </a:r>
          </a:p>
          <a:p>
            <a:pPr algn="just"/>
            <a:r>
              <a:rPr lang="ro-RO" sz="1800" dirty="0">
                <a:solidFill>
                  <a:schemeClr val="bg2"/>
                </a:solidFill>
                <a:latin typeface="Times New Roman" panose="02020603050405020304" pitchFamily="18" charset="0"/>
                <a:cs typeface="Times New Roman" panose="02020603050405020304" pitchFamily="18" charset="0"/>
              </a:rPr>
              <a:t>	</a:t>
            </a:r>
          </a:p>
          <a:p>
            <a:pPr algn="just"/>
            <a:r>
              <a:rPr lang="ro-RO" sz="1800" dirty="0">
                <a:solidFill>
                  <a:schemeClr val="bg2"/>
                </a:solidFill>
                <a:latin typeface="Times New Roman" panose="02020603050405020304" pitchFamily="18" charset="0"/>
                <a:cs typeface="Times New Roman" panose="02020603050405020304" pitchFamily="18" charset="0"/>
              </a:rPr>
              <a:t>	În figura 1 este reprezentată interfața aplicației respective.</a:t>
            </a:r>
          </a:p>
        </p:txBody>
      </p:sp>
      <p:pic>
        <p:nvPicPr>
          <p:cNvPr id="4" name="Picture 3">
            <a:extLst>
              <a:ext uri="{FF2B5EF4-FFF2-40B4-BE49-F238E27FC236}">
                <a16:creationId xmlns:a16="http://schemas.microsoft.com/office/drawing/2014/main" id="{08C308B9-473A-4BAA-A129-408BF30B3203}"/>
              </a:ext>
            </a:extLst>
          </p:cNvPr>
          <p:cNvPicPr>
            <a:picLocks noChangeAspect="1"/>
          </p:cNvPicPr>
          <p:nvPr/>
        </p:nvPicPr>
        <p:blipFill>
          <a:blip r:embed="rId5"/>
          <a:stretch>
            <a:fillRect/>
          </a:stretch>
        </p:blipFill>
        <p:spPr>
          <a:xfrm>
            <a:off x="256952" y="2000082"/>
            <a:ext cx="7589520" cy="4085508"/>
          </a:xfrm>
          <a:prstGeom prst="rect">
            <a:avLst/>
          </a:prstGeom>
          <a:ln>
            <a:noFill/>
          </a:ln>
          <a:effectLst>
            <a:softEdge rad="112500"/>
          </a:effectLst>
        </p:spPr>
      </p:pic>
      <p:sp>
        <p:nvSpPr>
          <p:cNvPr id="12" name="TextBox 11">
            <a:extLst>
              <a:ext uri="{FF2B5EF4-FFF2-40B4-BE49-F238E27FC236}">
                <a16:creationId xmlns:a16="http://schemas.microsoft.com/office/drawing/2014/main" id="{1344923F-6A0E-4073-987A-CE48489CB6FB}"/>
              </a:ext>
            </a:extLst>
          </p:cNvPr>
          <p:cNvSpPr txBox="1"/>
          <p:nvPr/>
        </p:nvSpPr>
        <p:spPr>
          <a:xfrm>
            <a:off x="3001384" y="6130327"/>
            <a:ext cx="2265741" cy="3385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1. Interfața EA</a:t>
            </a:r>
            <a:endParaRPr lang="ru-MD"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8464"/>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187FEA6A-2068-422B-ACF1-04D1A8E23290}"/>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359050DA-E0DE-42B4-9A7E-20951A444485}"/>
              </a:ext>
            </a:extLst>
          </p:cNvPr>
          <p:cNvSpPr txBox="1"/>
          <p:nvPr/>
        </p:nvSpPr>
        <p:spPr>
          <a:xfrm>
            <a:off x="11698665" y="6407725"/>
            <a:ext cx="471340" cy="400110"/>
          </a:xfrm>
          <a:prstGeom prst="rect">
            <a:avLst/>
          </a:prstGeom>
          <a:noFill/>
        </p:spPr>
        <p:txBody>
          <a:bodyPr wrap="square" rtlCol="0">
            <a:spAutoFit/>
          </a:bodyPr>
          <a:lstStyle/>
          <a:p>
            <a:r>
              <a:rPr lang="ro-RO" sz="2000" dirty="0"/>
              <a:t>3</a:t>
            </a:r>
            <a:endParaRPr lang="ru-MD" dirty="0"/>
          </a:p>
        </p:txBody>
      </p:sp>
      <p:sp>
        <p:nvSpPr>
          <p:cNvPr id="10" name="Google Shape;742;p22">
            <a:extLst>
              <a:ext uri="{FF2B5EF4-FFF2-40B4-BE49-F238E27FC236}">
                <a16:creationId xmlns:a16="http://schemas.microsoft.com/office/drawing/2014/main" id="{368B91E5-70BB-448E-98C3-0BBFA71D2608}"/>
              </a:ext>
            </a:extLst>
          </p:cNvPr>
          <p:cNvSpPr/>
          <p:nvPr/>
        </p:nvSpPr>
        <p:spPr>
          <a:xfrm>
            <a:off x="-239745" y="1231424"/>
            <a:ext cx="4374000" cy="635400"/>
          </a:xfrm>
          <a:prstGeom prst="roundRect">
            <a:avLst>
              <a:gd name="adj" fmla="val 50000"/>
            </a:avLst>
          </a:pr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angle: Rounded Corners 10">
            <a:extLst>
              <a:ext uri="{FF2B5EF4-FFF2-40B4-BE49-F238E27FC236}">
                <a16:creationId xmlns:a16="http://schemas.microsoft.com/office/drawing/2014/main" id="{3B56C400-0404-4501-AFBE-65700E4E478E}"/>
              </a:ext>
            </a:extLst>
          </p:cNvPr>
          <p:cNvSpPr/>
          <p:nvPr/>
        </p:nvSpPr>
        <p:spPr>
          <a:xfrm>
            <a:off x="275007" y="2234153"/>
            <a:ext cx="9051739" cy="4173572"/>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sp>
        <p:nvSpPr>
          <p:cNvPr id="12" name="TextBox 11">
            <a:extLst>
              <a:ext uri="{FF2B5EF4-FFF2-40B4-BE49-F238E27FC236}">
                <a16:creationId xmlns:a16="http://schemas.microsoft.com/office/drawing/2014/main" id="{D701C0B9-5215-473F-8571-02AA894B8105}"/>
              </a:ext>
            </a:extLst>
          </p:cNvPr>
          <p:cNvSpPr txBox="1"/>
          <p:nvPr/>
        </p:nvSpPr>
        <p:spPr>
          <a:xfrm>
            <a:off x="980784" y="1331536"/>
            <a:ext cx="3373120" cy="400110"/>
          </a:xfrm>
          <a:prstGeom prst="rect">
            <a:avLst/>
          </a:prstGeom>
          <a:noFill/>
        </p:spPr>
        <p:txBody>
          <a:bodyPr wrap="square" rtlCol="0">
            <a:spAutoFit/>
          </a:bodyPr>
          <a:lstStyle/>
          <a:p>
            <a:r>
              <a:rPr lang="ro-RO" sz="2000" b="1" dirty="0">
                <a:latin typeface="Times New Roman" panose="02020603050405020304" pitchFamily="18" charset="0"/>
                <a:cs typeface="Times New Roman" panose="02020603050405020304" pitchFamily="18" charset="0"/>
              </a:rPr>
              <a:t>Entități de bază</a:t>
            </a:r>
            <a:endParaRPr lang="ru-MD" sz="20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1361EEEE-3653-4DE0-BCA6-627A8180D6CC}"/>
              </a:ext>
            </a:extLst>
          </p:cNvPr>
          <p:cNvPicPr>
            <a:picLocks noChangeAspect="1"/>
          </p:cNvPicPr>
          <p:nvPr/>
        </p:nvPicPr>
        <p:blipFill>
          <a:blip r:embed="rId5"/>
          <a:stretch>
            <a:fillRect/>
          </a:stretch>
        </p:blipFill>
        <p:spPr>
          <a:xfrm>
            <a:off x="9348741" y="2625454"/>
            <a:ext cx="2843258" cy="1100616"/>
          </a:xfrm>
          <a:prstGeom prst="rect">
            <a:avLst/>
          </a:prstGeom>
          <a:ln>
            <a:noFill/>
          </a:ln>
          <a:effectLst>
            <a:softEdge rad="112500"/>
          </a:effectLst>
        </p:spPr>
      </p:pic>
      <p:sp>
        <p:nvSpPr>
          <p:cNvPr id="15" name="TextBox 14">
            <a:extLst>
              <a:ext uri="{FF2B5EF4-FFF2-40B4-BE49-F238E27FC236}">
                <a16:creationId xmlns:a16="http://schemas.microsoft.com/office/drawing/2014/main" id="{D9C8EE6C-24DB-46CA-9BCD-771DA7A81371}"/>
              </a:ext>
            </a:extLst>
          </p:cNvPr>
          <p:cNvSpPr txBox="1"/>
          <p:nvPr/>
        </p:nvSpPr>
        <p:spPr>
          <a:xfrm>
            <a:off x="796571" y="2867324"/>
            <a:ext cx="8226870" cy="3293209"/>
          </a:xfrm>
          <a:prstGeom prst="rect">
            <a:avLst/>
          </a:prstGeom>
          <a:noFill/>
        </p:spPr>
        <p:txBody>
          <a:bodyPr wrap="square" rtlCol="0">
            <a:spAutoFit/>
          </a:bodyPr>
          <a:lstStyle/>
          <a:p>
            <a:r>
              <a:rPr lang="ro-RO" sz="1800" dirty="0">
                <a:latin typeface="Times New Roman" panose="02020603050405020304" pitchFamily="18" charset="0"/>
                <a:cs typeface="Times New Roman" panose="02020603050405020304" pitchFamily="18" charset="0"/>
              </a:rPr>
              <a:t>	</a:t>
            </a:r>
            <a:r>
              <a:rPr lang="ro-RO" sz="1800" dirty="0">
                <a:solidFill>
                  <a:schemeClr val="bg2"/>
                </a:solidFill>
                <a:latin typeface="Times New Roman" panose="02020603050405020304" pitchFamily="18" charset="0"/>
                <a:cs typeface="Times New Roman" panose="02020603050405020304" pitchFamily="18" charset="0"/>
              </a:rPr>
              <a:t>Actorul -reprezintă atât persoana care lucrează cu sistemul, cât și sistemul, sau anumite părți ale sistemului. Denumirea actorului întotdeauna va fi un substantiv.</a:t>
            </a:r>
          </a:p>
          <a:p>
            <a:r>
              <a:rPr lang="ro-RO" sz="1800" dirty="0">
                <a:solidFill>
                  <a:schemeClr val="bg2"/>
                </a:solidFill>
                <a:latin typeface="Times New Roman" panose="02020603050405020304" pitchFamily="18" charset="0"/>
                <a:cs typeface="Times New Roman" panose="02020603050405020304" pitchFamily="18" charset="0"/>
              </a:rPr>
              <a:t>Observăm acotrul în figura 2.</a:t>
            </a:r>
          </a:p>
          <a:p>
            <a:r>
              <a:rPr lang="ro-RO" sz="1800" dirty="0">
                <a:solidFill>
                  <a:schemeClr val="bg2"/>
                </a:solidFill>
                <a:latin typeface="Times New Roman" panose="02020603050405020304" pitchFamily="18" charset="0"/>
                <a:cs typeface="Times New Roman" panose="02020603050405020304" pitchFamily="18" charset="0"/>
              </a:rPr>
              <a:t>	</a:t>
            </a:r>
          </a:p>
          <a:p>
            <a:endParaRPr lang="ro-RO" sz="1800" dirty="0">
              <a:solidFill>
                <a:schemeClr val="bg2"/>
              </a:solidFill>
              <a:latin typeface="Times New Roman" panose="02020603050405020304" pitchFamily="18" charset="0"/>
              <a:cs typeface="Times New Roman" panose="02020603050405020304" pitchFamily="18" charset="0"/>
            </a:endParaRPr>
          </a:p>
          <a:p>
            <a:endParaRPr lang="ro-RO" sz="1800" dirty="0">
              <a:solidFill>
                <a:schemeClr val="bg2"/>
              </a:solidFill>
              <a:latin typeface="Times New Roman" panose="02020603050405020304" pitchFamily="18" charset="0"/>
              <a:cs typeface="Times New Roman" panose="02020603050405020304" pitchFamily="18" charset="0"/>
            </a:endParaRPr>
          </a:p>
          <a:p>
            <a:r>
              <a:rPr lang="ro-RO" sz="1800" dirty="0">
                <a:solidFill>
                  <a:schemeClr val="bg2"/>
                </a:solidFill>
                <a:latin typeface="Times New Roman" panose="02020603050405020304" pitchFamily="18" charset="0"/>
                <a:cs typeface="Times New Roman" panose="02020603050405020304" pitchFamily="18" charset="0"/>
              </a:rPr>
              <a:t>	Caz de utilizare – reprezintă o funcție îndeplinită de sistem. Denumirea unui caz de utilizare va fi mereu un verb la infinitiv (ex. Logare), sau un verb conjugat (ex. Șterge date), de asemenea lungimea maximă trebuie sa fie de 3 cuvinte. Observăm reprezentarea în figura 3.</a:t>
            </a:r>
          </a:p>
          <a:p>
            <a:endParaRPr lang="ro-RO" dirty="0">
              <a:solidFill>
                <a:schemeClr val="bg2"/>
              </a:solidFill>
            </a:endParaRPr>
          </a:p>
          <a:p>
            <a:r>
              <a:rPr lang="ro-RO" dirty="0">
                <a:solidFill>
                  <a:schemeClr val="bg2"/>
                </a:solidFill>
              </a:rPr>
              <a:t>	</a:t>
            </a:r>
            <a:endParaRPr lang="ru-MD" dirty="0"/>
          </a:p>
        </p:txBody>
      </p:sp>
      <p:pic>
        <p:nvPicPr>
          <p:cNvPr id="22" name="Picture 21">
            <a:extLst>
              <a:ext uri="{FF2B5EF4-FFF2-40B4-BE49-F238E27FC236}">
                <a16:creationId xmlns:a16="http://schemas.microsoft.com/office/drawing/2014/main" id="{75C0C64B-BB8E-45C2-A0AD-E1345B19463C}"/>
              </a:ext>
            </a:extLst>
          </p:cNvPr>
          <p:cNvPicPr>
            <a:picLocks noChangeAspect="1"/>
          </p:cNvPicPr>
          <p:nvPr/>
        </p:nvPicPr>
        <p:blipFill>
          <a:blip r:embed="rId6"/>
          <a:stretch>
            <a:fillRect/>
          </a:stretch>
        </p:blipFill>
        <p:spPr>
          <a:xfrm>
            <a:off x="9475940" y="4678921"/>
            <a:ext cx="2588859" cy="721893"/>
          </a:xfrm>
          <a:prstGeom prst="rect">
            <a:avLst/>
          </a:prstGeom>
          <a:ln>
            <a:noFill/>
          </a:ln>
          <a:effectLst>
            <a:softEdge rad="112500"/>
          </a:effectLst>
        </p:spPr>
      </p:pic>
      <p:sp>
        <p:nvSpPr>
          <p:cNvPr id="13" name="TextBox 12">
            <a:extLst>
              <a:ext uri="{FF2B5EF4-FFF2-40B4-BE49-F238E27FC236}">
                <a16:creationId xmlns:a16="http://schemas.microsoft.com/office/drawing/2014/main" id="{73645FF0-2DC4-4009-9BAE-FE8A86F8CDB8}"/>
              </a:ext>
            </a:extLst>
          </p:cNvPr>
          <p:cNvSpPr txBox="1"/>
          <p:nvPr/>
        </p:nvSpPr>
        <p:spPr>
          <a:xfrm>
            <a:off x="9990633" y="3726070"/>
            <a:ext cx="1559472" cy="33854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2. Actor</a:t>
            </a:r>
            <a:endParaRPr lang="ru-MD" b="1" dirty="0">
              <a:solidFill>
                <a:schemeClr val="bg2"/>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5936896-B87C-4CFF-B924-713637F4DE67}"/>
              </a:ext>
            </a:extLst>
          </p:cNvPr>
          <p:cNvSpPr txBox="1"/>
          <p:nvPr/>
        </p:nvSpPr>
        <p:spPr>
          <a:xfrm>
            <a:off x="9573350" y="5454874"/>
            <a:ext cx="2588858" cy="338554"/>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3. Caz de utilizare</a:t>
            </a:r>
            <a:endParaRPr lang="ru-MD"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666145"/>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187FEA6A-2068-422B-ACF1-04D1A8E23290}"/>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129692C3-5AFE-4B94-8A52-E9F4F83B84ED}"/>
              </a:ext>
            </a:extLst>
          </p:cNvPr>
          <p:cNvSpPr txBox="1"/>
          <p:nvPr/>
        </p:nvSpPr>
        <p:spPr>
          <a:xfrm>
            <a:off x="11698665" y="6407725"/>
            <a:ext cx="471340" cy="400110"/>
          </a:xfrm>
          <a:prstGeom prst="rect">
            <a:avLst/>
          </a:prstGeom>
          <a:noFill/>
        </p:spPr>
        <p:txBody>
          <a:bodyPr wrap="square" rtlCol="0">
            <a:spAutoFit/>
          </a:bodyPr>
          <a:lstStyle/>
          <a:p>
            <a:r>
              <a:rPr lang="ro-RO" sz="2000" dirty="0"/>
              <a:t>4</a:t>
            </a:r>
            <a:endParaRPr lang="ru-MD" dirty="0"/>
          </a:p>
        </p:txBody>
      </p:sp>
      <p:sp>
        <p:nvSpPr>
          <p:cNvPr id="11" name="Rectangle: Rounded Corners 10">
            <a:extLst>
              <a:ext uri="{FF2B5EF4-FFF2-40B4-BE49-F238E27FC236}">
                <a16:creationId xmlns:a16="http://schemas.microsoft.com/office/drawing/2014/main" id="{46010E9C-2108-4FA7-B01C-4FF76EE2DB89}"/>
              </a:ext>
            </a:extLst>
          </p:cNvPr>
          <p:cNvSpPr/>
          <p:nvPr/>
        </p:nvSpPr>
        <p:spPr>
          <a:xfrm>
            <a:off x="3794045" y="1694594"/>
            <a:ext cx="8140289" cy="4417448"/>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pic>
        <p:nvPicPr>
          <p:cNvPr id="13" name="Picture 12">
            <a:extLst>
              <a:ext uri="{FF2B5EF4-FFF2-40B4-BE49-F238E27FC236}">
                <a16:creationId xmlns:a16="http://schemas.microsoft.com/office/drawing/2014/main" id="{5867EEE6-97FB-4F29-9CA8-2B8E52746713}"/>
              </a:ext>
            </a:extLst>
          </p:cNvPr>
          <p:cNvPicPr>
            <a:picLocks noChangeAspect="1"/>
          </p:cNvPicPr>
          <p:nvPr/>
        </p:nvPicPr>
        <p:blipFill>
          <a:blip r:embed="rId5"/>
          <a:stretch>
            <a:fillRect/>
          </a:stretch>
        </p:blipFill>
        <p:spPr>
          <a:xfrm>
            <a:off x="369967" y="1908106"/>
            <a:ext cx="3394320" cy="817151"/>
          </a:xfrm>
          <a:prstGeom prst="rect">
            <a:avLst/>
          </a:prstGeom>
          <a:ln>
            <a:noFill/>
          </a:ln>
          <a:effectLst>
            <a:softEdge rad="112500"/>
          </a:effectLst>
        </p:spPr>
      </p:pic>
      <p:sp>
        <p:nvSpPr>
          <p:cNvPr id="14" name="TextBox 13">
            <a:extLst>
              <a:ext uri="{FF2B5EF4-FFF2-40B4-BE49-F238E27FC236}">
                <a16:creationId xmlns:a16="http://schemas.microsoft.com/office/drawing/2014/main" id="{5AE8107A-A877-4915-B8B5-C93177DC9200}"/>
              </a:ext>
            </a:extLst>
          </p:cNvPr>
          <p:cNvSpPr txBox="1"/>
          <p:nvPr/>
        </p:nvSpPr>
        <p:spPr>
          <a:xfrm>
            <a:off x="4700337" y="1910007"/>
            <a:ext cx="6641431" cy="4308872"/>
          </a:xfrm>
          <a:prstGeom prst="rect">
            <a:avLst/>
          </a:prstGeom>
          <a:noFill/>
        </p:spPr>
        <p:txBody>
          <a:bodyPr wrap="square" rtlCol="0">
            <a:spAutoFit/>
          </a:bodyPr>
          <a:lstStyle/>
          <a:p>
            <a:r>
              <a:rPr lang="ro-RO" dirty="0">
                <a:solidFill>
                  <a:schemeClr val="bg2"/>
                </a:solidFill>
              </a:rPr>
              <a:t>	</a:t>
            </a:r>
            <a:endParaRPr lang="ro-RO" sz="2000" dirty="0">
              <a:solidFill>
                <a:schemeClr val="bg2"/>
              </a:solidFill>
              <a:latin typeface="Times New Roman" panose="02020603050405020304" pitchFamily="18" charset="0"/>
              <a:cs typeface="Times New Roman" panose="02020603050405020304" pitchFamily="18" charset="0"/>
            </a:endParaRPr>
          </a:p>
          <a:p>
            <a:r>
              <a:rPr lang="ro-RO" sz="2000" dirty="0">
                <a:solidFill>
                  <a:schemeClr val="bg2"/>
                </a:solidFill>
                <a:latin typeface="Times New Roman" panose="02020603050405020304" pitchFamily="18" charset="0"/>
                <a:cs typeface="Times New Roman" panose="02020603050405020304" pitchFamily="18" charset="0"/>
              </a:rPr>
              <a:t>Boundary(figura 4) – are ca scop, gruparea anumitor funcționalități ale sistemului într-un tot întreg. Denumirea va fi un substantiv.</a:t>
            </a:r>
          </a:p>
          <a:p>
            <a:endParaRPr lang="ro-RO" sz="2000" dirty="0">
              <a:solidFill>
                <a:schemeClr val="bg2"/>
              </a:solidFill>
              <a:latin typeface="Times New Roman" panose="02020603050405020304" pitchFamily="18" charset="0"/>
              <a:cs typeface="Times New Roman" panose="02020603050405020304" pitchFamily="18" charset="0"/>
            </a:endParaRPr>
          </a:p>
          <a:p>
            <a:endParaRPr lang="ro-RO" sz="2000" dirty="0">
              <a:solidFill>
                <a:schemeClr val="bg2"/>
              </a:solidFill>
              <a:latin typeface="Times New Roman" panose="02020603050405020304" pitchFamily="18" charset="0"/>
              <a:cs typeface="Times New Roman" panose="02020603050405020304" pitchFamily="18" charset="0"/>
            </a:endParaRPr>
          </a:p>
          <a:p>
            <a:endParaRPr lang="ro-RO" sz="2000" dirty="0">
              <a:solidFill>
                <a:schemeClr val="bg2"/>
              </a:solidFill>
              <a:latin typeface="Times New Roman" panose="02020603050405020304" pitchFamily="18" charset="0"/>
              <a:cs typeface="Times New Roman" panose="02020603050405020304" pitchFamily="18" charset="0"/>
            </a:endParaRPr>
          </a:p>
          <a:p>
            <a:r>
              <a:rPr lang="ro-RO" sz="2000" dirty="0">
                <a:solidFill>
                  <a:schemeClr val="bg2"/>
                </a:solidFill>
                <a:latin typeface="Times New Roman" panose="02020603050405020304" pitchFamily="18" charset="0"/>
                <a:cs typeface="Times New Roman" panose="02020603050405020304" pitchFamily="18" charset="0"/>
              </a:rPr>
              <a:t>Pachetul(figura 5) – oferă posibilitatea de a împărți sistemul în părți componente. Denumirea pachetului întotdeauna va fi un substantiv. </a:t>
            </a:r>
          </a:p>
          <a:p>
            <a:endParaRPr lang="ro-RO" sz="2000" dirty="0">
              <a:solidFill>
                <a:schemeClr val="bg2"/>
              </a:solidFill>
              <a:latin typeface="Times New Roman" panose="02020603050405020304" pitchFamily="18" charset="0"/>
              <a:cs typeface="Times New Roman" panose="02020603050405020304" pitchFamily="18" charset="0"/>
            </a:endParaRPr>
          </a:p>
          <a:p>
            <a:endParaRPr lang="ro-RO" sz="2000" dirty="0">
              <a:solidFill>
                <a:schemeClr val="bg2"/>
              </a:solidFill>
              <a:latin typeface="Times New Roman" panose="02020603050405020304" pitchFamily="18" charset="0"/>
              <a:cs typeface="Times New Roman" panose="02020603050405020304" pitchFamily="18" charset="0"/>
            </a:endParaRPr>
          </a:p>
          <a:p>
            <a:r>
              <a:rPr lang="ro-RO" sz="2000" dirty="0">
                <a:solidFill>
                  <a:schemeClr val="bg2"/>
                </a:solidFill>
                <a:latin typeface="Times New Roman" panose="02020603050405020304" pitchFamily="18" charset="0"/>
                <a:cs typeface="Times New Roman" panose="02020603050405020304" pitchFamily="18" charset="0"/>
              </a:rPr>
              <a:t>Note(figura 6) – permite comentarea oricărei entități de pe diagramă.</a:t>
            </a:r>
          </a:p>
        </p:txBody>
      </p:sp>
      <p:pic>
        <p:nvPicPr>
          <p:cNvPr id="18" name="Picture 17">
            <a:extLst>
              <a:ext uri="{FF2B5EF4-FFF2-40B4-BE49-F238E27FC236}">
                <a16:creationId xmlns:a16="http://schemas.microsoft.com/office/drawing/2014/main" id="{00F43D6E-E3A4-48B3-808D-2EB99726E51D}"/>
              </a:ext>
            </a:extLst>
          </p:cNvPr>
          <p:cNvPicPr>
            <a:picLocks noChangeAspect="1"/>
          </p:cNvPicPr>
          <p:nvPr/>
        </p:nvPicPr>
        <p:blipFill>
          <a:blip r:embed="rId6"/>
          <a:stretch>
            <a:fillRect/>
          </a:stretch>
        </p:blipFill>
        <p:spPr>
          <a:xfrm>
            <a:off x="1207113" y="3429000"/>
            <a:ext cx="1495425" cy="1009650"/>
          </a:xfrm>
          <a:prstGeom prst="rect">
            <a:avLst/>
          </a:prstGeom>
        </p:spPr>
      </p:pic>
      <p:pic>
        <p:nvPicPr>
          <p:cNvPr id="20" name="Picture 19">
            <a:extLst>
              <a:ext uri="{FF2B5EF4-FFF2-40B4-BE49-F238E27FC236}">
                <a16:creationId xmlns:a16="http://schemas.microsoft.com/office/drawing/2014/main" id="{E9B9BC06-1CAB-4416-8CAC-F61943066193}"/>
              </a:ext>
            </a:extLst>
          </p:cNvPr>
          <p:cNvPicPr>
            <a:picLocks noChangeAspect="1"/>
          </p:cNvPicPr>
          <p:nvPr/>
        </p:nvPicPr>
        <p:blipFill>
          <a:blip r:embed="rId7"/>
          <a:stretch>
            <a:fillRect/>
          </a:stretch>
        </p:blipFill>
        <p:spPr>
          <a:xfrm>
            <a:off x="1264262" y="5246138"/>
            <a:ext cx="1381125" cy="714375"/>
          </a:xfrm>
          <a:prstGeom prst="rect">
            <a:avLst/>
          </a:prstGeom>
        </p:spPr>
      </p:pic>
      <p:sp>
        <p:nvSpPr>
          <p:cNvPr id="12" name="TextBox 11">
            <a:extLst>
              <a:ext uri="{FF2B5EF4-FFF2-40B4-BE49-F238E27FC236}">
                <a16:creationId xmlns:a16="http://schemas.microsoft.com/office/drawing/2014/main" id="{C83C1DF4-A58F-4DCC-B430-0CCE050D9BFE}"/>
              </a:ext>
            </a:extLst>
          </p:cNvPr>
          <p:cNvSpPr txBox="1"/>
          <p:nvPr/>
        </p:nvSpPr>
        <p:spPr>
          <a:xfrm>
            <a:off x="958971" y="2809181"/>
            <a:ext cx="1991706" cy="33970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4. Boundary</a:t>
            </a:r>
            <a:endParaRPr lang="ru-MD" b="1" dirty="0">
              <a:solidFill>
                <a:schemeClr val="bg2"/>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5467E4C-0566-4179-A968-FE91AC07CFC8}"/>
              </a:ext>
            </a:extLst>
          </p:cNvPr>
          <p:cNvSpPr txBox="1"/>
          <p:nvPr/>
        </p:nvSpPr>
        <p:spPr>
          <a:xfrm>
            <a:off x="1007633" y="4528469"/>
            <a:ext cx="1920645" cy="338554"/>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5. Pachetul</a:t>
            </a:r>
            <a:endParaRPr lang="ru-MD" b="1" dirty="0">
              <a:solidFill>
                <a:schemeClr val="bg2"/>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AFE292C-57AB-409B-B360-144C4485692B}"/>
              </a:ext>
            </a:extLst>
          </p:cNvPr>
          <p:cNvSpPr txBox="1"/>
          <p:nvPr/>
        </p:nvSpPr>
        <p:spPr>
          <a:xfrm>
            <a:off x="1143066" y="6170353"/>
            <a:ext cx="1559472" cy="33854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6. Note</a:t>
            </a:r>
            <a:endParaRPr lang="ru-MD"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318300"/>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sp>
        <p:nvSpPr>
          <p:cNvPr id="743" name="Google Shape;743;p22"/>
          <p:cNvSpPr txBox="1">
            <a:spLocks noGrp="1"/>
          </p:cNvSpPr>
          <p:nvPr>
            <p:ph type="subTitle" idx="1"/>
          </p:nvPr>
        </p:nvSpPr>
        <p:spPr>
          <a:xfrm>
            <a:off x="23977" y="1396629"/>
            <a:ext cx="4086300" cy="4419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dirty="0"/>
              <a:t>And here you can write a subtitle.</a:t>
            </a:r>
            <a:endParaRPr dirty="0"/>
          </a:p>
        </p:txBody>
      </p:sp>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187FEA6A-2068-422B-ACF1-04D1A8E23290}"/>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A0C4D47C-4DE6-44F2-9140-565946593031}"/>
              </a:ext>
            </a:extLst>
          </p:cNvPr>
          <p:cNvSpPr txBox="1"/>
          <p:nvPr/>
        </p:nvSpPr>
        <p:spPr>
          <a:xfrm>
            <a:off x="11698665" y="6407725"/>
            <a:ext cx="471340" cy="400110"/>
          </a:xfrm>
          <a:prstGeom prst="rect">
            <a:avLst/>
          </a:prstGeom>
          <a:noFill/>
        </p:spPr>
        <p:txBody>
          <a:bodyPr wrap="square" rtlCol="0">
            <a:spAutoFit/>
          </a:bodyPr>
          <a:lstStyle/>
          <a:p>
            <a:r>
              <a:rPr lang="ro-RO" sz="2000" dirty="0"/>
              <a:t>5</a:t>
            </a:r>
            <a:endParaRPr lang="ru-MD" dirty="0"/>
          </a:p>
        </p:txBody>
      </p:sp>
      <p:sp>
        <p:nvSpPr>
          <p:cNvPr id="10" name="Google Shape;742;p22">
            <a:extLst>
              <a:ext uri="{FF2B5EF4-FFF2-40B4-BE49-F238E27FC236}">
                <a16:creationId xmlns:a16="http://schemas.microsoft.com/office/drawing/2014/main" id="{A1B89EFE-439F-418F-B69F-ED473F67F7A2}"/>
              </a:ext>
            </a:extLst>
          </p:cNvPr>
          <p:cNvSpPr/>
          <p:nvPr/>
        </p:nvSpPr>
        <p:spPr>
          <a:xfrm>
            <a:off x="-322288" y="1203129"/>
            <a:ext cx="4374000" cy="635400"/>
          </a:xfrm>
          <a:prstGeom prst="roundRect">
            <a:avLst>
              <a:gd name="adj" fmla="val 50000"/>
            </a:avLst>
          </a:pr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r>
              <a:rPr lang="ro-RO" sz="1800" b="1" dirty="0">
                <a:latin typeface="Times New Roman" panose="02020603050405020304" pitchFamily="18" charset="0"/>
                <a:cs typeface="Times New Roman" panose="02020603050405020304" pitchFamily="18" charset="0"/>
              </a:rPr>
              <a:t>	Crearea unui pachet</a:t>
            </a:r>
            <a:endParaRPr sz="1800" b="1"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A5046AB1-4392-4CF2-9CB7-2E0B70DB635C}"/>
              </a:ext>
            </a:extLst>
          </p:cNvPr>
          <p:cNvSpPr/>
          <p:nvPr/>
        </p:nvSpPr>
        <p:spPr>
          <a:xfrm>
            <a:off x="6372519" y="2630078"/>
            <a:ext cx="5156462" cy="29223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pic>
        <p:nvPicPr>
          <p:cNvPr id="12" name="Picture 11">
            <a:extLst>
              <a:ext uri="{FF2B5EF4-FFF2-40B4-BE49-F238E27FC236}">
                <a16:creationId xmlns:a16="http://schemas.microsoft.com/office/drawing/2014/main" id="{940D458A-8A69-4C79-977A-A20686390D01}"/>
              </a:ext>
            </a:extLst>
          </p:cNvPr>
          <p:cNvPicPr>
            <a:picLocks noChangeAspect="1"/>
          </p:cNvPicPr>
          <p:nvPr/>
        </p:nvPicPr>
        <p:blipFill>
          <a:blip r:embed="rId5"/>
          <a:stretch>
            <a:fillRect/>
          </a:stretch>
        </p:blipFill>
        <p:spPr>
          <a:xfrm>
            <a:off x="265521" y="1941040"/>
            <a:ext cx="5747208" cy="4506467"/>
          </a:xfrm>
          <a:prstGeom prst="rect">
            <a:avLst/>
          </a:prstGeom>
          <a:ln>
            <a:noFill/>
          </a:ln>
          <a:effectLst>
            <a:softEdge rad="112500"/>
          </a:effectLst>
        </p:spPr>
      </p:pic>
      <p:sp>
        <p:nvSpPr>
          <p:cNvPr id="2" name="TextBox 1">
            <a:extLst>
              <a:ext uri="{FF2B5EF4-FFF2-40B4-BE49-F238E27FC236}">
                <a16:creationId xmlns:a16="http://schemas.microsoft.com/office/drawing/2014/main" id="{372C9163-945C-4ECB-980A-B9DA71065F12}"/>
              </a:ext>
            </a:extLst>
          </p:cNvPr>
          <p:cNvSpPr txBox="1"/>
          <p:nvPr/>
        </p:nvSpPr>
        <p:spPr>
          <a:xfrm>
            <a:off x="6732308" y="3120742"/>
            <a:ext cx="4436883" cy="2031325"/>
          </a:xfrm>
          <a:prstGeom prst="rect">
            <a:avLst/>
          </a:prstGeom>
          <a:noFill/>
        </p:spPr>
        <p:txBody>
          <a:bodyPr wrap="square" rtlCol="0">
            <a:spAutoFit/>
          </a:bodyPr>
          <a:lstStyle/>
          <a:p>
            <a:pPr algn="just"/>
            <a:r>
              <a:rPr lang="ro-RO" sz="1800" dirty="0">
                <a:solidFill>
                  <a:schemeClr val="bg2"/>
                </a:solidFill>
                <a:latin typeface="Times New Roman" panose="02020603050405020304" pitchFamily="18" charset="0"/>
                <a:cs typeface="Times New Roman" panose="02020603050405020304" pitchFamily="18" charset="0"/>
              </a:rPr>
              <a:t>Pentru a crea un pachet, mai întâi se tastează pe butonul în formă de mapă, cum este reprezentat în figura 7, care este amplasat în meniul Browser, după care se va afișa o nouă fereastră. În fereastra respectivă, este necesar de a introduce o denumirea pachetului, după care se tastează ok.</a:t>
            </a:r>
            <a:endParaRPr lang="ru-MD" sz="1800" dirty="0">
              <a:solidFill>
                <a:schemeClr val="bg2"/>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51D5B8-3CA1-4B19-AA83-75E722E7C7E2}"/>
              </a:ext>
            </a:extLst>
          </p:cNvPr>
          <p:cNvSpPr txBox="1"/>
          <p:nvPr/>
        </p:nvSpPr>
        <p:spPr>
          <a:xfrm>
            <a:off x="1770458" y="6438503"/>
            <a:ext cx="2895809" cy="338554"/>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7. Creare pachet nou</a:t>
            </a:r>
            <a:endParaRPr lang="ru-MD"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55811"/>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sp>
        <p:nvSpPr>
          <p:cNvPr id="743" name="Google Shape;743;p22"/>
          <p:cNvSpPr txBox="1">
            <a:spLocks noGrp="1"/>
          </p:cNvSpPr>
          <p:nvPr>
            <p:ph type="subTitle" idx="1"/>
          </p:nvPr>
        </p:nvSpPr>
        <p:spPr>
          <a:xfrm>
            <a:off x="-34588" y="1314363"/>
            <a:ext cx="4086300" cy="4419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dirty="0"/>
              <a:t>And here you can write a subtitle.</a:t>
            </a:r>
            <a:endParaRPr dirty="0"/>
          </a:p>
        </p:txBody>
      </p:sp>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187FEA6A-2068-422B-ACF1-04D1A8E23290}"/>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D17AF728-6957-4FCF-AB9D-1EFB26B4AA2C}"/>
              </a:ext>
            </a:extLst>
          </p:cNvPr>
          <p:cNvSpPr txBox="1"/>
          <p:nvPr/>
        </p:nvSpPr>
        <p:spPr>
          <a:xfrm>
            <a:off x="11698665" y="6407725"/>
            <a:ext cx="471340" cy="400110"/>
          </a:xfrm>
          <a:prstGeom prst="rect">
            <a:avLst/>
          </a:prstGeom>
          <a:noFill/>
        </p:spPr>
        <p:txBody>
          <a:bodyPr wrap="square" rtlCol="0">
            <a:spAutoFit/>
          </a:bodyPr>
          <a:lstStyle/>
          <a:p>
            <a:r>
              <a:rPr lang="ro-RO" sz="2000" dirty="0"/>
              <a:t>6</a:t>
            </a:r>
            <a:endParaRPr lang="ru-MD" dirty="0"/>
          </a:p>
        </p:txBody>
      </p:sp>
      <p:sp>
        <p:nvSpPr>
          <p:cNvPr id="10" name="Google Shape;742;p22">
            <a:extLst>
              <a:ext uri="{FF2B5EF4-FFF2-40B4-BE49-F238E27FC236}">
                <a16:creationId xmlns:a16="http://schemas.microsoft.com/office/drawing/2014/main" id="{96AD7FDC-768A-40C2-AC11-44567BFFDBCB}"/>
              </a:ext>
            </a:extLst>
          </p:cNvPr>
          <p:cNvSpPr/>
          <p:nvPr/>
        </p:nvSpPr>
        <p:spPr>
          <a:xfrm>
            <a:off x="-322288" y="1184275"/>
            <a:ext cx="4374000" cy="635400"/>
          </a:xfrm>
          <a:prstGeom prst="roundRect">
            <a:avLst>
              <a:gd name="adj" fmla="val 50000"/>
            </a:avLst>
          </a:pr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angle: Rounded Corners 10">
            <a:extLst>
              <a:ext uri="{FF2B5EF4-FFF2-40B4-BE49-F238E27FC236}">
                <a16:creationId xmlns:a16="http://schemas.microsoft.com/office/drawing/2014/main" id="{5C66E7FD-4332-4B25-82F6-A8CE5D453DB7}"/>
              </a:ext>
            </a:extLst>
          </p:cNvPr>
          <p:cNvSpPr/>
          <p:nvPr/>
        </p:nvSpPr>
        <p:spPr>
          <a:xfrm>
            <a:off x="465221" y="2083325"/>
            <a:ext cx="4012511" cy="3733014"/>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pic>
        <p:nvPicPr>
          <p:cNvPr id="12" name="Picture 11">
            <a:extLst>
              <a:ext uri="{FF2B5EF4-FFF2-40B4-BE49-F238E27FC236}">
                <a16:creationId xmlns:a16="http://schemas.microsoft.com/office/drawing/2014/main" id="{3D6065ED-7DC5-41BA-85E2-C8B9643D7868}"/>
              </a:ext>
            </a:extLst>
          </p:cNvPr>
          <p:cNvPicPr>
            <a:picLocks noChangeAspect="1"/>
          </p:cNvPicPr>
          <p:nvPr/>
        </p:nvPicPr>
        <p:blipFill>
          <a:blip r:embed="rId5"/>
          <a:stretch>
            <a:fillRect/>
          </a:stretch>
        </p:blipFill>
        <p:spPr>
          <a:xfrm>
            <a:off x="4711830" y="1449880"/>
            <a:ext cx="7148660" cy="4552380"/>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D94A723B-9FE2-4B6F-BDF3-766AE196FC14}"/>
              </a:ext>
            </a:extLst>
          </p:cNvPr>
          <p:cNvSpPr txBox="1"/>
          <p:nvPr/>
        </p:nvSpPr>
        <p:spPr>
          <a:xfrm>
            <a:off x="871982" y="1313258"/>
            <a:ext cx="3572758" cy="369332"/>
          </a:xfrm>
          <a:prstGeom prst="rect">
            <a:avLst/>
          </a:prstGeom>
          <a:noFill/>
        </p:spPr>
        <p:txBody>
          <a:bodyPr wrap="square" rtlCol="0">
            <a:spAutoFit/>
          </a:bodyPr>
          <a:lstStyle/>
          <a:p>
            <a:r>
              <a:rPr lang="ro-RO" sz="1800" b="1" dirty="0">
                <a:latin typeface="Times New Roman" panose="02020603050405020304" pitchFamily="18" charset="0"/>
                <a:cs typeface="Times New Roman" panose="02020603050405020304" pitchFamily="18" charset="0"/>
              </a:rPr>
              <a:t>Crearea diagramei</a:t>
            </a:r>
            <a:endParaRPr lang="ru-MD" sz="1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4E7311-0F07-4FE1-8AAF-F6BE1EBAE987}"/>
              </a:ext>
            </a:extLst>
          </p:cNvPr>
          <p:cNvSpPr txBox="1"/>
          <p:nvPr/>
        </p:nvSpPr>
        <p:spPr>
          <a:xfrm>
            <a:off x="768288" y="2592253"/>
            <a:ext cx="3179730" cy="2862322"/>
          </a:xfrm>
          <a:prstGeom prst="rect">
            <a:avLst/>
          </a:prstGeom>
          <a:noFill/>
        </p:spPr>
        <p:txBody>
          <a:bodyPr wrap="square" rtlCol="0">
            <a:spAutoFit/>
          </a:bodyPr>
          <a:lstStyle/>
          <a:p>
            <a:pPr algn="just"/>
            <a:r>
              <a:rPr lang="ro-RO" sz="1600" dirty="0">
                <a:solidFill>
                  <a:schemeClr val="bg2"/>
                </a:solidFill>
                <a:latin typeface="Times New Roman" panose="02020603050405020304" pitchFamily="18" charset="0"/>
                <a:cs typeface="Times New Roman" panose="02020603050405020304" pitchFamily="18" charset="0"/>
              </a:rPr>
              <a:t>	</a:t>
            </a:r>
            <a:r>
              <a:rPr lang="ro-RO" sz="1800" dirty="0">
                <a:solidFill>
                  <a:schemeClr val="bg2"/>
                </a:solidFill>
                <a:latin typeface="Times New Roman" panose="02020603050405020304" pitchFamily="18" charset="0"/>
                <a:cs typeface="Times New Roman" panose="02020603050405020304" pitchFamily="18" charset="0"/>
              </a:rPr>
              <a:t>În continuare vom crea o diagramă nouă. Pentru aceasta tastăm pe butonul aplasat în partea stângă, din figura 8, menționat cu săgeată. Apoi, introducem o denumire diagramei, alegem punctul use case din caseta tipului de diagramă și UML Behavioral și tastăm ok.</a:t>
            </a:r>
            <a:endParaRPr lang="ru-MD" sz="1600" dirty="0">
              <a:solidFill>
                <a:schemeClr val="bg2"/>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E1C577B-D98D-4CED-923C-1E8851E8C547}"/>
              </a:ext>
            </a:extLst>
          </p:cNvPr>
          <p:cNvSpPr txBox="1"/>
          <p:nvPr/>
        </p:nvSpPr>
        <p:spPr>
          <a:xfrm>
            <a:off x="7200298" y="6069171"/>
            <a:ext cx="2810967" cy="338554"/>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8. Creare diagramă</a:t>
            </a:r>
            <a:endParaRPr lang="ru-MD"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340262"/>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187FEA6A-2068-422B-ACF1-04D1A8E23290}"/>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72D30B96-4049-4BF6-BFFE-C9A2866F4003}"/>
              </a:ext>
            </a:extLst>
          </p:cNvPr>
          <p:cNvSpPr txBox="1"/>
          <p:nvPr/>
        </p:nvSpPr>
        <p:spPr>
          <a:xfrm>
            <a:off x="11698665" y="6407725"/>
            <a:ext cx="471340" cy="400110"/>
          </a:xfrm>
          <a:prstGeom prst="rect">
            <a:avLst/>
          </a:prstGeom>
          <a:noFill/>
        </p:spPr>
        <p:txBody>
          <a:bodyPr wrap="square" rtlCol="0">
            <a:spAutoFit/>
          </a:bodyPr>
          <a:lstStyle/>
          <a:p>
            <a:r>
              <a:rPr lang="ro-RO" sz="2000" dirty="0"/>
              <a:t>7</a:t>
            </a:r>
            <a:endParaRPr lang="ru-MD" dirty="0"/>
          </a:p>
        </p:txBody>
      </p:sp>
      <p:sp>
        <p:nvSpPr>
          <p:cNvPr id="11" name="Rectangle: Rounded Corners 10">
            <a:extLst>
              <a:ext uri="{FF2B5EF4-FFF2-40B4-BE49-F238E27FC236}">
                <a16:creationId xmlns:a16="http://schemas.microsoft.com/office/drawing/2014/main" id="{EECA1C32-33E0-4BC5-A3EE-190B359DA88B}"/>
              </a:ext>
            </a:extLst>
          </p:cNvPr>
          <p:cNvSpPr/>
          <p:nvPr/>
        </p:nvSpPr>
        <p:spPr>
          <a:xfrm>
            <a:off x="141238" y="1693208"/>
            <a:ext cx="4262569" cy="4466694"/>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sp>
        <p:nvSpPr>
          <p:cNvPr id="6" name="TextBox 5">
            <a:extLst>
              <a:ext uri="{FF2B5EF4-FFF2-40B4-BE49-F238E27FC236}">
                <a16:creationId xmlns:a16="http://schemas.microsoft.com/office/drawing/2014/main" id="{C248EBF5-706C-40A7-8C49-B49C9A15502A}"/>
              </a:ext>
            </a:extLst>
          </p:cNvPr>
          <p:cNvSpPr txBox="1"/>
          <p:nvPr/>
        </p:nvSpPr>
        <p:spPr>
          <a:xfrm>
            <a:off x="493335" y="2341506"/>
            <a:ext cx="3558377" cy="3170099"/>
          </a:xfrm>
          <a:prstGeom prst="rect">
            <a:avLst/>
          </a:prstGeom>
          <a:noFill/>
        </p:spPr>
        <p:txBody>
          <a:bodyPr wrap="square" rtlCol="0">
            <a:spAutoFit/>
          </a:bodyPr>
          <a:lstStyle/>
          <a:p>
            <a:pPr algn="just"/>
            <a:r>
              <a:rPr lang="ro-RO" sz="2000" dirty="0">
                <a:latin typeface="Times New Roman" panose="02020603050405020304" pitchFamily="18" charset="0"/>
                <a:cs typeface="Times New Roman" panose="02020603050405020304" pitchFamily="18" charset="0"/>
              </a:rPr>
              <a:t>	</a:t>
            </a:r>
            <a:r>
              <a:rPr lang="ro-RO" sz="2000" dirty="0">
                <a:solidFill>
                  <a:schemeClr val="bg2"/>
                </a:solidFill>
                <a:latin typeface="Times New Roman" panose="02020603050405020304" pitchFamily="18" charset="0"/>
                <a:cs typeface="Times New Roman" panose="02020603050405020304" pitchFamily="18" charset="0"/>
              </a:rPr>
              <a:t>Fiecare pachet, diagramă sau proiect poate fi modificat. Pentru a efectua o modificare a unui detaliu sau entități, se face dublu click pe ea, sau o alternativă ar fi dând click dreapta pe ceea ce dorim să modificăm și să fie selectat butonul Properties din fereastra afișată, cum este in figura 9. </a:t>
            </a:r>
            <a:endParaRPr lang="ru-MD"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A9F46D1-9A75-4471-94AA-2EB2A2726E4A}"/>
              </a:ext>
            </a:extLst>
          </p:cNvPr>
          <p:cNvPicPr>
            <a:picLocks noChangeAspect="1"/>
          </p:cNvPicPr>
          <p:nvPr/>
        </p:nvPicPr>
        <p:blipFill>
          <a:blip r:embed="rId5"/>
          <a:stretch>
            <a:fillRect/>
          </a:stretch>
        </p:blipFill>
        <p:spPr>
          <a:xfrm>
            <a:off x="5709576" y="1848937"/>
            <a:ext cx="5819405" cy="3077167"/>
          </a:xfrm>
          <a:prstGeom prst="rect">
            <a:avLst/>
          </a:prstGeom>
        </p:spPr>
      </p:pic>
      <p:sp>
        <p:nvSpPr>
          <p:cNvPr id="10" name="TextBox 9">
            <a:extLst>
              <a:ext uri="{FF2B5EF4-FFF2-40B4-BE49-F238E27FC236}">
                <a16:creationId xmlns:a16="http://schemas.microsoft.com/office/drawing/2014/main" id="{508BE47D-E759-4D28-A54A-71608379AE5C}"/>
              </a:ext>
            </a:extLst>
          </p:cNvPr>
          <p:cNvSpPr txBox="1"/>
          <p:nvPr/>
        </p:nvSpPr>
        <p:spPr>
          <a:xfrm>
            <a:off x="7660433" y="5047221"/>
            <a:ext cx="2284846" cy="338554"/>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9. Modificarea</a:t>
            </a:r>
            <a:endParaRPr lang="ru-MD"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484977"/>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7000">
              <a:srgbClr val="292929"/>
            </a:gs>
            <a:gs pos="100000">
              <a:srgbClr val="010101"/>
            </a:gs>
          </a:gsLst>
          <a:lin ang="13500032" scaled="0"/>
        </a:gradFill>
        <a:effectLst/>
      </p:bgPr>
    </p:bg>
    <p:spTree>
      <p:nvGrpSpPr>
        <p:cNvPr id="1" name="Shape 741"/>
        <p:cNvGrpSpPr/>
        <p:nvPr/>
      </p:nvGrpSpPr>
      <p:grpSpPr>
        <a:xfrm>
          <a:off x="0" y="0"/>
          <a:ext cx="0" cy="0"/>
          <a:chOff x="0" y="0"/>
          <a:chExt cx="0" cy="0"/>
        </a:xfrm>
      </p:grpSpPr>
      <p:pic>
        <p:nvPicPr>
          <p:cNvPr id="3" name="Picture 2">
            <a:extLst>
              <a:ext uri="{FF2B5EF4-FFF2-40B4-BE49-F238E27FC236}">
                <a16:creationId xmlns:a16="http://schemas.microsoft.com/office/drawing/2014/main" id="{5B438645-83F4-458F-B7EB-A2B45E305C16}"/>
              </a:ext>
            </a:extLst>
          </p:cNvPr>
          <p:cNvPicPr>
            <a:picLocks noChangeAspect="1"/>
          </p:cNvPicPr>
          <p:nvPr/>
        </p:nvPicPr>
        <p:blipFill>
          <a:blip r:embed="rId3"/>
          <a:stretch>
            <a:fillRect/>
          </a:stretch>
        </p:blipFill>
        <p:spPr>
          <a:xfrm>
            <a:off x="0" y="0"/>
            <a:ext cx="4134255" cy="1100618"/>
          </a:xfrm>
          <a:prstGeom prst="rect">
            <a:avLst/>
          </a:prstGeom>
        </p:spPr>
      </p:pic>
      <p:pic>
        <p:nvPicPr>
          <p:cNvPr id="5" name="Picture 4">
            <a:extLst>
              <a:ext uri="{FF2B5EF4-FFF2-40B4-BE49-F238E27FC236}">
                <a16:creationId xmlns:a16="http://schemas.microsoft.com/office/drawing/2014/main" id="{572269A5-53C2-4317-A3B7-F9EC9EC9FFA9}"/>
              </a:ext>
            </a:extLst>
          </p:cNvPr>
          <p:cNvPicPr>
            <a:picLocks noChangeAspect="1"/>
          </p:cNvPicPr>
          <p:nvPr/>
        </p:nvPicPr>
        <p:blipFill>
          <a:blip r:embed="rId4"/>
          <a:stretch>
            <a:fillRect/>
          </a:stretch>
        </p:blipFill>
        <p:spPr>
          <a:xfrm>
            <a:off x="4051712" y="-2142"/>
            <a:ext cx="8140288" cy="1100617"/>
          </a:xfrm>
          <a:prstGeom prst="rect">
            <a:avLst/>
          </a:prstGeom>
        </p:spPr>
      </p:pic>
      <p:sp>
        <p:nvSpPr>
          <p:cNvPr id="8" name="Rectangle: Rounded Corners 7">
            <a:extLst>
              <a:ext uri="{FF2B5EF4-FFF2-40B4-BE49-F238E27FC236}">
                <a16:creationId xmlns:a16="http://schemas.microsoft.com/office/drawing/2014/main" id="{187FEA6A-2068-422B-ACF1-04D1A8E23290}"/>
              </a:ext>
            </a:extLst>
          </p:cNvPr>
          <p:cNvSpPr/>
          <p:nvPr/>
        </p:nvSpPr>
        <p:spPr>
          <a:xfrm>
            <a:off x="11528981" y="6353665"/>
            <a:ext cx="663018" cy="508231"/>
          </a:xfrm>
          <a:prstGeom prst="roundRect">
            <a:avLst/>
          </a:prstGeom>
          <a:solidFill>
            <a:schemeClr val="bg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MD"/>
          </a:p>
        </p:txBody>
      </p:sp>
      <p:sp>
        <p:nvSpPr>
          <p:cNvPr id="9" name="TextBox 8">
            <a:extLst>
              <a:ext uri="{FF2B5EF4-FFF2-40B4-BE49-F238E27FC236}">
                <a16:creationId xmlns:a16="http://schemas.microsoft.com/office/drawing/2014/main" id="{176A5010-7604-4BEE-B725-1D2B513351FB}"/>
              </a:ext>
            </a:extLst>
          </p:cNvPr>
          <p:cNvSpPr txBox="1"/>
          <p:nvPr/>
        </p:nvSpPr>
        <p:spPr>
          <a:xfrm>
            <a:off x="11698665" y="6407725"/>
            <a:ext cx="471340" cy="400110"/>
          </a:xfrm>
          <a:prstGeom prst="rect">
            <a:avLst/>
          </a:prstGeom>
          <a:noFill/>
        </p:spPr>
        <p:txBody>
          <a:bodyPr wrap="square" rtlCol="0">
            <a:spAutoFit/>
          </a:bodyPr>
          <a:lstStyle/>
          <a:p>
            <a:r>
              <a:rPr lang="ro-RO" sz="2000" dirty="0"/>
              <a:t>8</a:t>
            </a:r>
            <a:endParaRPr lang="ru-MD" dirty="0"/>
          </a:p>
        </p:txBody>
      </p:sp>
      <p:sp>
        <p:nvSpPr>
          <p:cNvPr id="12" name="Rectangle: Rounded Corners 11">
            <a:extLst>
              <a:ext uri="{FF2B5EF4-FFF2-40B4-BE49-F238E27FC236}">
                <a16:creationId xmlns:a16="http://schemas.microsoft.com/office/drawing/2014/main" id="{02C148E0-806E-4A76-8CA6-A8FE0D425D57}"/>
              </a:ext>
            </a:extLst>
          </p:cNvPr>
          <p:cNvSpPr/>
          <p:nvPr/>
        </p:nvSpPr>
        <p:spPr>
          <a:xfrm>
            <a:off x="521699" y="2010039"/>
            <a:ext cx="5010421" cy="3796401"/>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MD">
              <a:ln>
                <a:solidFill>
                  <a:schemeClr val="tx1"/>
                </a:solidFill>
              </a:ln>
            </a:endParaRPr>
          </a:p>
        </p:txBody>
      </p:sp>
      <p:sp>
        <p:nvSpPr>
          <p:cNvPr id="6" name="TextBox 5">
            <a:extLst>
              <a:ext uri="{FF2B5EF4-FFF2-40B4-BE49-F238E27FC236}">
                <a16:creationId xmlns:a16="http://schemas.microsoft.com/office/drawing/2014/main" id="{AEBA10D0-B47B-46FB-83E0-76A97096D608}"/>
              </a:ext>
            </a:extLst>
          </p:cNvPr>
          <p:cNvSpPr txBox="1"/>
          <p:nvPr/>
        </p:nvSpPr>
        <p:spPr>
          <a:xfrm>
            <a:off x="1076189" y="2323189"/>
            <a:ext cx="3901440" cy="3170099"/>
          </a:xfrm>
          <a:prstGeom prst="rect">
            <a:avLst/>
          </a:prstGeom>
          <a:noFill/>
        </p:spPr>
        <p:txBody>
          <a:bodyPr wrap="square" rtlCol="0">
            <a:spAutoFit/>
          </a:bodyPr>
          <a:lstStyle/>
          <a:p>
            <a:r>
              <a:rPr lang="ro-RO" dirty="0">
                <a:solidFill>
                  <a:schemeClr val="bg2"/>
                </a:solidFill>
              </a:rPr>
              <a:t>	</a:t>
            </a:r>
            <a:r>
              <a:rPr lang="ro-RO" sz="2000" dirty="0">
                <a:solidFill>
                  <a:schemeClr val="bg2"/>
                </a:solidFill>
                <a:latin typeface="Times New Roman" panose="02020603050405020304" pitchFamily="18" charset="0"/>
                <a:cs typeface="Times New Roman" panose="02020603050405020304" pitchFamily="18" charset="0"/>
              </a:rPr>
              <a:t>Pentru a șterge un pachet sau o diagramă, se accesează botonul delete de la tastatură sau dând click dreapta și selectând botonul delete, cum este afișsat în figura 10. </a:t>
            </a:r>
          </a:p>
          <a:p>
            <a:endParaRPr lang="ro-RO" sz="2000" dirty="0">
              <a:solidFill>
                <a:schemeClr val="bg2"/>
              </a:solidFill>
              <a:latin typeface="Times New Roman" panose="02020603050405020304" pitchFamily="18" charset="0"/>
              <a:cs typeface="Times New Roman" panose="02020603050405020304" pitchFamily="18" charset="0"/>
            </a:endParaRPr>
          </a:p>
          <a:p>
            <a:r>
              <a:rPr lang="ro-RO" sz="2000" dirty="0">
                <a:solidFill>
                  <a:schemeClr val="bg2"/>
                </a:solidFill>
                <a:latin typeface="Times New Roman" panose="02020603050405020304" pitchFamily="18" charset="0"/>
                <a:cs typeface="Times New Roman" panose="02020603050405020304" pitchFamily="18" charset="0"/>
              </a:rPr>
              <a:t>	De asemenea, poți ștergi și prin folosirea combinației de la tastatură Ctrl+D.</a:t>
            </a:r>
            <a:endParaRPr lang="ru-MD" sz="2000" dirty="0">
              <a:solidFill>
                <a:schemeClr val="bg2"/>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038B95A6-63B6-49C6-ADD9-E5742C748CFF}"/>
              </a:ext>
            </a:extLst>
          </p:cNvPr>
          <p:cNvPicPr>
            <a:picLocks noChangeAspect="1"/>
          </p:cNvPicPr>
          <p:nvPr/>
        </p:nvPicPr>
        <p:blipFill>
          <a:blip r:embed="rId5"/>
          <a:stretch>
            <a:fillRect/>
          </a:stretch>
        </p:blipFill>
        <p:spPr>
          <a:xfrm>
            <a:off x="5928245" y="2259097"/>
            <a:ext cx="6025298" cy="3213492"/>
          </a:xfrm>
          <a:prstGeom prst="rect">
            <a:avLst/>
          </a:prstGeom>
        </p:spPr>
      </p:pic>
      <p:sp>
        <p:nvSpPr>
          <p:cNvPr id="10" name="TextBox 9">
            <a:extLst>
              <a:ext uri="{FF2B5EF4-FFF2-40B4-BE49-F238E27FC236}">
                <a16:creationId xmlns:a16="http://schemas.microsoft.com/office/drawing/2014/main" id="{0C890FBB-EC30-4EC0-B3C9-271B47BA69D9}"/>
              </a:ext>
            </a:extLst>
          </p:cNvPr>
          <p:cNvSpPr txBox="1"/>
          <p:nvPr/>
        </p:nvSpPr>
        <p:spPr>
          <a:xfrm>
            <a:off x="7603147" y="5574573"/>
            <a:ext cx="3105702" cy="338554"/>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1600" b="1" dirty="0">
                <a:solidFill>
                  <a:schemeClr val="bg2"/>
                </a:solidFill>
                <a:latin typeface="Times New Roman" panose="02020603050405020304" pitchFamily="18" charset="0"/>
                <a:cs typeface="Times New Roman" panose="02020603050405020304" pitchFamily="18" charset="0"/>
              </a:rPr>
              <a:t>Figura 10. Stergerea pachetului</a:t>
            </a:r>
            <a:endParaRPr lang="ru-MD"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530360"/>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theme/theme1.xml><?xml version="1.0" encoding="utf-8"?>
<a:theme xmlns:a="http://schemas.openxmlformats.org/drawingml/2006/main"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419</TotalTime>
  <Words>1051</Words>
  <Application>Microsoft Office PowerPoint</Application>
  <PresentationFormat>Widescreen</PresentationFormat>
  <Paragraphs>95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vt:lpstr>
      <vt:lpstr>DM Sans</vt:lpstr>
      <vt:lpstr>Arial</vt:lpstr>
      <vt:lpstr>Barlow Condensed</vt:lpstr>
      <vt:lpstr>Arial Black</vt:lpstr>
      <vt:lpstr>Calibri</vt:lpstr>
      <vt:lpstr>SlidesMania · Modern Dark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Catalin</dc:creator>
  <cp:lastModifiedBy>Catalin Popa</cp:lastModifiedBy>
  <cp:revision>81</cp:revision>
  <dcterms:modified xsi:type="dcterms:W3CDTF">2023-02-20T12:22:09Z</dcterms:modified>
</cp:coreProperties>
</file>