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1794"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4/12/2022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267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Панорамная фотография с подписью">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3A1CC3-2375-41D4-9E03-427CAF2A4C1A}"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761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FF16868-8199-4C2C-A5B1-63AEE139F88E}"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54584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ru-RU" smtClean="0"/>
              <a:t>Образец заголовка</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AD9FF7F-6988-44CC-821B-644E70CD2F73}"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29218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C12C299-16B2-4475-990D-751901EACC14}"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162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7408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549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1144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425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4/12/2022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773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smtClean="0"/>
              <a:t>4/12/2022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8766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0803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035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385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51979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1696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2842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4/12/2022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516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Чем полезен посредник в разрешении конфликта: функции медиатора, способы и  особенности урегулирования ситуации"/>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279" b="100000" l="3714" r="93857">
                        <a14:backgroundMark x1="26000" y1="79284" x2="24714" y2="99233"/>
                        <a14:backgroundMark x1="59857" y1="93350" x2="66714" y2="96164"/>
                        <a14:backgroundMark x1="29571" y1="47570" x2="27571" y2="52430"/>
                        <a14:backgroundMark x1="71000" y1="45780" x2="71429" y2="52941"/>
                      </a14:backgroundRemoval>
                    </a14:imgEffect>
                  </a14:imgLayer>
                </a14:imgProps>
              </a:ext>
              <a:ext uri="{28A0092B-C50C-407E-A947-70E740481C1C}">
                <a14:useLocalDpi xmlns:a14="http://schemas.microsoft.com/office/drawing/2010/main" val="0"/>
              </a:ext>
            </a:extLst>
          </a:blip>
          <a:srcRect/>
          <a:stretch>
            <a:fillRect/>
          </a:stretch>
        </p:blipFill>
        <p:spPr bwMode="auto">
          <a:xfrm>
            <a:off x="4551588" y="3351948"/>
            <a:ext cx="3077936" cy="1719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80064" y="2326823"/>
            <a:ext cx="4620985" cy="830997"/>
          </a:xfrm>
          <a:prstGeom prst="rect">
            <a:avLst/>
          </a:prstGeom>
          <a:noFill/>
        </p:spPr>
        <p:txBody>
          <a:bodyPr wrap="square" rtlCol="0">
            <a:spAutoFit/>
          </a:bodyPr>
          <a:lstStyle/>
          <a:p>
            <a:r>
              <a:rPr lang="en-US" sz="4800" b="1" i="1" dirty="0" smtClean="0">
                <a:solidFill>
                  <a:schemeClr val="bg1">
                    <a:lumMod val="85000"/>
                  </a:schemeClr>
                </a:solidFill>
                <a:latin typeface="Georgia" panose="02040502050405020303" pitchFamily="18" charset="0"/>
              </a:rPr>
              <a:t>CONFLICTUL</a:t>
            </a:r>
            <a:endParaRPr lang="ru-RU" sz="4800" b="1" i="1" dirty="0">
              <a:solidFill>
                <a:schemeClr val="bg1">
                  <a:lumMod val="85000"/>
                </a:schemeClr>
              </a:solidFill>
              <a:latin typeface="Georgia" panose="02040502050405020303" pitchFamily="18" charset="0"/>
            </a:endParaRPr>
          </a:p>
        </p:txBody>
      </p:sp>
      <p:sp>
        <p:nvSpPr>
          <p:cNvPr id="5" name="TextBox 4"/>
          <p:cNvSpPr txBox="1"/>
          <p:nvPr/>
        </p:nvSpPr>
        <p:spPr>
          <a:xfrm>
            <a:off x="9650185" y="5257800"/>
            <a:ext cx="2220686" cy="369332"/>
          </a:xfrm>
          <a:prstGeom prst="rect">
            <a:avLst/>
          </a:prstGeom>
          <a:noFill/>
        </p:spPr>
        <p:txBody>
          <a:bodyPr wrap="square" rtlCol="0">
            <a:spAutoFit/>
          </a:bodyPr>
          <a:lstStyle/>
          <a:p>
            <a:r>
              <a:rPr lang="en-US" b="1" dirty="0" err="1" smtClean="0">
                <a:solidFill>
                  <a:schemeClr val="bg1">
                    <a:lumMod val="75000"/>
                  </a:schemeClr>
                </a:solidFill>
              </a:rPr>
              <a:t>Grupa</a:t>
            </a:r>
            <a:r>
              <a:rPr lang="en-US" b="1" dirty="0" smtClean="0">
                <a:solidFill>
                  <a:schemeClr val="bg1">
                    <a:lumMod val="75000"/>
                  </a:schemeClr>
                </a:solidFill>
              </a:rPr>
              <a:t>: TI-211</a:t>
            </a:r>
            <a:endParaRPr lang="ru-RU" b="1" dirty="0">
              <a:solidFill>
                <a:schemeClr val="bg1">
                  <a:lumMod val="75000"/>
                </a:schemeClr>
              </a:solidFill>
            </a:endParaRPr>
          </a:p>
        </p:txBody>
      </p:sp>
      <p:sp>
        <p:nvSpPr>
          <p:cNvPr id="6" name="TextBox 5"/>
          <p:cNvSpPr txBox="1"/>
          <p:nvPr/>
        </p:nvSpPr>
        <p:spPr>
          <a:xfrm>
            <a:off x="9650185" y="5627132"/>
            <a:ext cx="2032908" cy="369332"/>
          </a:xfrm>
          <a:prstGeom prst="rect">
            <a:avLst/>
          </a:prstGeom>
          <a:noFill/>
        </p:spPr>
        <p:txBody>
          <a:bodyPr wrap="square" rtlCol="0">
            <a:spAutoFit/>
          </a:bodyPr>
          <a:lstStyle/>
          <a:p>
            <a:r>
              <a:rPr lang="en-US" b="1" dirty="0" err="1" smtClean="0">
                <a:solidFill>
                  <a:schemeClr val="bg1">
                    <a:lumMod val="75000"/>
                  </a:schemeClr>
                </a:solidFill>
              </a:rPr>
              <a:t>Popa</a:t>
            </a:r>
            <a:r>
              <a:rPr lang="en-US" b="1" dirty="0" smtClean="0">
                <a:solidFill>
                  <a:schemeClr val="bg1">
                    <a:lumMod val="75000"/>
                  </a:schemeClr>
                </a:solidFill>
              </a:rPr>
              <a:t> </a:t>
            </a:r>
            <a:r>
              <a:rPr lang="ro-RO" b="1" dirty="0" smtClean="0">
                <a:solidFill>
                  <a:schemeClr val="bg1">
                    <a:lumMod val="75000"/>
                  </a:schemeClr>
                </a:solidFill>
              </a:rPr>
              <a:t>Cătălin</a:t>
            </a:r>
            <a:endParaRPr lang="ru-RU" b="1" dirty="0">
              <a:solidFill>
                <a:schemeClr val="bg1">
                  <a:lumMod val="75000"/>
                </a:schemeClr>
              </a:solidFill>
            </a:endParaRPr>
          </a:p>
        </p:txBody>
      </p:sp>
      <p:sp>
        <p:nvSpPr>
          <p:cNvPr id="7" name="TextBox 6"/>
          <p:cNvSpPr txBox="1"/>
          <p:nvPr/>
        </p:nvSpPr>
        <p:spPr>
          <a:xfrm>
            <a:off x="9650185" y="4886529"/>
            <a:ext cx="1477735" cy="369332"/>
          </a:xfrm>
          <a:prstGeom prst="rect">
            <a:avLst/>
          </a:prstGeom>
          <a:noFill/>
        </p:spPr>
        <p:txBody>
          <a:bodyPr wrap="square" rtlCol="0">
            <a:spAutoFit/>
          </a:bodyPr>
          <a:lstStyle/>
          <a:p>
            <a:r>
              <a:rPr lang="en-US" b="1" dirty="0" smtClean="0">
                <a:solidFill>
                  <a:schemeClr val="bg1">
                    <a:lumMod val="75000"/>
                  </a:schemeClr>
                </a:solidFill>
              </a:rPr>
              <a:t>FCIM</a:t>
            </a:r>
            <a:endParaRPr lang="ru-RU" b="1" dirty="0">
              <a:solidFill>
                <a:schemeClr val="bg1">
                  <a:lumMod val="75000"/>
                </a:schemeClr>
              </a:solidFill>
            </a:endParaRPr>
          </a:p>
        </p:txBody>
      </p:sp>
    </p:spTree>
    <p:extLst>
      <p:ext uri="{BB962C8B-B14F-4D97-AF65-F5344CB8AC3E}">
        <p14:creationId xmlns:p14="http://schemas.microsoft.com/office/powerpoint/2010/main" val="26773709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by="(-#ppt_w*2)" calcmode="lin" valueType="num">
                                      <p:cBhvr rctx="PPT">
                                        <p:cTn id="7" dur="375" autoRev="1" fill="hold">
                                          <p:stCondLst>
                                            <p:cond delay="0"/>
                                          </p:stCondLst>
                                        </p:cTn>
                                        <p:tgtEl>
                                          <p:spTgt spid="4">
                                            <p:txEl>
                                              <p:pRg st="0" end="0"/>
                                            </p:txEl>
                                          </p:spTgt>
                                        </p:tgtEl>
                                        <p:attrNameLst>
                                          <p:attrName>ppt_w</p:attrName>
                                        </p:attrNameLst>
                                      </p:cBhvr>
                                    </p:anim>
                                    <p:anim by="(#ppt_w*0.50)" calcmode="lin" valueType="num">
                                      <p:cBhvr>
                                        <p:cTn id="8" dur="375" decel="50000" autoRev="1" fill="hold">
                                          <p:stCondLst>
                                            <p:cond delay="0"/>
                                          </p:stCondLst>
                                        </p:cTn>
                                        <p:tgtEl>
                                          <p:spTgt spid="4">
                                            <p:txEl>
                                              <p:pRg st="0" end="0"/>
                                            </p:txEl>
                                          </p:spTgt>
                                        </p:tgtEl>
                                        <p:attrNameLst>
                                          <p:attrName>ppt_x</p:attrName>
                                        </p:attrNameLst>
                                      </p:cBhvr>
                                    </p:anim>
                                    <p:anim from="(-#ppt_h/2)" to="(#ppt_y)" calcmode="lin" valueType="num">
                                      <p:cBhvr>
                                        <p:cTn id="9" dur="750" fill="hold">
                                          <p:stCondLst>
                                            <p:cond delay="0"/>
                                          </p:stCondLst>
                                        </p:cTn>
                                        <p:tgtEl>
                                          <p:spTgt spid="4">
                                            <p:txEl>
                                              <p:pRg st="0" end="0"/>
                                            </p:txEl>
                                          </p:spTgt>
                                        </p:tgtEl>
                                        <p:attrNameLst>
                                          <p:attrName>ppt_y</p:attrName>
                                        </p:attrNameLst>
                                      </p:cBhvr>
                                    </p:anim>
                                    <p:animRot by="21600000">
                                      <p:cBhvr>
                                        <p:cTn id="10" dur="750" fill="hold">
                                          <p:stCondLst>
                                            <p:cond delay="0"/>
                                          </p:stCondLst>
                                        </p:cTn>
                                        <p:tgtEl>
                                          <p:spTgt spid="4">
                                            <p:txEl>
                                              <p:pRg st="0" end="0"/>
                                            </p:txEl>
                                          </p:spTgt>
                                        </p:tgtEl>
                                        <p:attrNameLst>
                                          <p:attrName>r</p:attrName>
                                        </p:attrNameLst>
                                      </p:cBhvr>
                                    </p:animRot>
                                  </p:childTnLst>
                                </p:cTn>
                              </p:par>
                              <p:par>
                                <p:cTn id="11" presetID="14" presetClass="entr" presetSubtype="1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randombar(horizontal)">
                                      <p:cBhvr>
                                        <p:cTn id="13" dur="1500"/>
                                        <p:tgtEl>
                                          <p:spTgt spid="5124"/>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750"/>
                                        <p:tgtEl>
                                          <p:spTgt spid="7"/>
                                        </p:tgtEl>
                                      </p:cBhvr>
                                    </p:animEffect>
                                  </p:childTnLst>
                                </p:cTn>
                              </p:par>
                              <p:par>
                                <p:cTn id="18" presetID="14" presetClass="entr" presetSubtype="10" fill="hold" grpId="1"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75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p:tgtEl>
                                          <p:spTgt spid="5"/>
                                        </p:tgtEl>
                                        <p:attrNameLst>
                                          <p:attrName>ppt_y</p:attrName>
                                        </p:attrNameLst>
                                      </p:cBhvr>
                                      <p:tavLst>
                                        <p:tav tm="0">
                                          <p:val>
                                            <p:strVal val="#ppt_y+#ppt_h*1.125000"/>
                                          </p:val>
                                        </p:tav>
                                        <p:tav tm="100000">
                                          <p:val>
                                            <p:strVal val="#ppt_y"/>
                                          </p:val>
                                        </p:tav>
                                      </p:tavLst>
                                    </p:anim>
                                    <p:animEffect transition="in" filter="wipe(up)">
                                      <p:cBhvr>
                                        <p:cTn id="24" dur="750"/>
                                        <p:tgtEl>
                                          <p:spTgt spid="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50"/>
                                        <p:tgtEl>
                                          <p:spTgt spid="6"/>
                                        </p:tgtEl>
                                        <p:attrNameLst>
                                          <p:attrName>ppt_y</p:attrName>
                                        </p:attrNameLst>
                                      </p:cBhvr>
                                      <p:tavLst>
                                        <p:tav tm="0">
                                          <p:val>
                                            <p:strVal val="#ppt_y+#ppt_h*1.125000"/>
                                          </p:val>
                                        </p:tav>
                                        <p:tav tm="100000">
                                          <p:val>
                                            <p:strVal val="#ppt_y"/>
                                          </p:val>
                                        </p:tav>
                                      </p:tavLst>
                                    </p:anim>
                                    <p:animEffect transition="in" filter="wipe(up)">
                                      <p:cBhvr>
                                        <p:cTn id="28"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37484" y="854242"/>
            <a:ext cx="3236494" cy="646331"/>
          </a:xfrm>
          <a:prstGeom prst="rect">
            <a:avLst/>
          </a:prstGeom>
          <a:noFill/>
        </p:spPr>
        <p:txBody>
          <a:bodyPr wrap="square" rtlCol="0">
            <a:spAutoFit/>
          </a:bodyPr>
          <a:lstStyle/>
          <a:p>
            <a:r>
              <a:rPr lang="en-US" sz="3600" b="1" dirty="0" err="1" smtClean="0">
                <a:solidFill>
                  <a:schemeClr val="bg1">
                    <a:lumMod val="75000"/>
                  </a:schemeClr>
                </a:solidFill>
                <a:latin typeface="Georgia" panose="02040502050405020303" pitchFamily="18" charset="0"/>
              </a:rPr>
              <a:t>Definirea</a:t>
            </a:r>
            <a:endParaRPr lang="ru-RU" sz="3600" b="1" dirty="0">
              <a:solidFill>
                <a:schemeClr val="bg1">
                  <a:lumMod val="75000"/>
                </a:schemeClr>
              </a:solidFill>
              <a:latin typeface="Georgia" panose="02040502050405020303" pitchFamily="18" charset="0"/>
            </a:endParaRPr>
          </a:p>
        </p:txBody>
      </p:sp>
      <p:sp>
        <p:nvSpPr>
          <p:cNvPr id="5" name="TextBox 4"/>
          <p:cNvSpPr txBox="1"/>
          <p:nvPr/>
        </p:nvSpPr>
        <p:spPr>
          <a:xfrm>
            <a:off x="1010654" y="3308683"/>
            <a:ext cx="5486399" cy="184665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Conflictului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reprezintă</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drept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lipsa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unei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înţelegeri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între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două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multe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părţi</a:t>
            </a:r>
            <a:r>
              <a:rPr lang="en-US" sz="2400" b="1" dirty="0">
                <a:latin typeface="Times New Roman" panose="02020603050405020304" pitchFamily="18" charset="0"/>
                <a:cs typeface="Times New Roman" panose="02020603050405020304" pitchFamily="18" charset="0"/>
              </a:rPr>
              <a:t>, care pot fi, fie </a:t>
            </a:r>
            <a:r>
              <a:rPr lang="en-US" sz="2400" b="1" dirty="0" err="1">
                <a:latin typeface="Times New Roman" panose="02020603050405020304" pitchFamily="18" charset="0"/>
                <a:cs typeface="Times New Roman" panose="02020603050405020304" pitchFamily="18" charset="0"/>
              </a:rPr>
              <a:t>persoane</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individuale</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sau</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fie </a:t>
            </a:r>
            <a:r>
              <a:rPr lang="en-US" sz="2400" b="1" dirty="0" err="1" smtClean="0">
                <a:latin typeface="Times New Roman" panose="02020603050405020304" pitchFamily="18" charset="0"/>
                <a:cs typeface="Times New Roman" panose="02020603050405020304" pitchFamily="18" charset="0"/>
              </a:rPr>
              <a:t>grupuri</a:t>
            </a:r>
            <a:r>
              <a:rPr lang="en-US" sz="2400"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ru-RU" b="1" dirty="0">
              <a:latin typeface="Times New Roman" panose="02020603050405020304" pitchFamily="18" charset="0"/>
              <a:cs typeface="Times New Roman" panose="02020603050405020304" pitchFamily="18" charset="0"/>
            </a:endParaRPr>
          </a:p>
        </p:txBody>
      </p:sp>
      <p:pic>
        <p:nvPicPr>
          <p:cNvPr id="1026" name="Picture 2" descr="Conflictul face parte din viata noastra, dar cum il gestionam? - Macro  Training - Cursuri Online de Formare Profesionala și Dezvoltare Personal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53" y="3043989"/>
            <a:ext cx="4853027"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5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57523" y="961637"/>
            <a:ext cx="5113497" cy="518247"/>
          </a:xfrm>
        </p:spPr>
        <p:txBody>
          <a:bodyPr/>
          <a:lstStyle/>
          <a:p>
            <a:r>
              <a:rPr lang="en-US" b="1" dirty="0" err="1" smtClean="0">
                <a:latin typeface="Georgia" panose="02040502050405020303" pitchFamily="18" charset="0"/>
              </a:rPr>
              <a:t>Func</a:t>
            </a:r>
            <a:r>
              <a:rPr lang="ro-RO" b="1" dirty="0" smtClean="0">
                <a:latin typeface="Georgia" panose="02040502050405020303" pitchFamily="18" charset="0"/>
              </a:rPr>
              <a:t>țiile conflictului</a:t>
            </a:r>
            <a:endParaRPr lang="ru-RU" b="1" dirty="0">
              <a:latin typeface="Georgia" panose="02040502050405020303" pitchFamily="18" charset="0"/>
            </a:endParaRPr>
          </a:p>
        </p:txBody>
      </p:sp>
      <p:sp>
        <p:nvSpPr>
          <p:cNvPr id="4" name="TextBox 3"/>
          <p:cNvSpPr txBox="1"/>
          <p:nvPr/>
        </p:nvSpPr>
        <p:spPr>
          <a:xfrm>
            <a:off x="1070810" y="2861370"/>
            <a:ext cx="10214811" cy="646331"/>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Conflictele gestionate pot duce la pace şi cooperare pe termen lung. De multe ori, conflictele contribuie la coeziunea de grup, stimulează interesul şi curiozitatea oamenilor.</a:t>
            </a:r>
            <a:endParaRPr lang="ru-RU"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5009" y="2365383"/>
            <a:ext cx="2562727"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Beneficiile colective</a:t>
            </a:r>
            <a:endParaRPr lang="ru-RU" b="1" dirty="0">
              <a:latin typeface="Georgia" panose="02040502050405020303" pitchFamily="18" charset="0"/>
              <a:cs typeface="Times New Roman" panose="02020603050405020304" pitchFamily="18" charset="0"/>
            </a:endParaRPr>
          </a:p>
        </p:txBody>
      </p:sp>
      <p:sp>
        <p:nvSpPr>
          <p:cNvPr id="6" name="TextBox 5"/>
          <p:cNvSpPr txBox="1"/>
          <p:nvPr/>
        </p:nvSpPr>
        <p:spPr>
          <a:xfrm>
            <a:off x="385009" y="3752116"/>
            <a:ext cx="2911644"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Beneficiile psigologice</a:t>
            </a:r>
            <a:endParaRPr lang="ru-RU" b="1" dirty="0">
              <a:latin typeface="Georgia" panose="02040502050405020303" pitchFamily="18" charset="0"/>
              <a:cs typeface="Times New Roman" panose="02020603050405020304" pitchFamily="18" charset="0"/>
            </a:endParaRPr>
          </a:p>
        </p:txBody>
      </p:sp>
      <p:sp>
        <p:nvSpPr>
          <p:cNvPr id="7" name="TextBox 6"/>
          <p:cNvSpPr txBox="1"/>
          <p:nvPr/>
        </p:nvSpPr>
        <p:spPr>
          <a:xfrm>
            <a:off x="1034637" y="4143773"/>
            <a:ext cx="10214812" cy="923330"/>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Conflictul </a:t>
            </a:r>
            <a:r>
              <a:rPr lang="ro-RO" dirty="0">
                <a:latin typeface="Times New Roman" panose="02020603050405020304" pitchFamily="18" charset="0"/>
                <a:cs typeface="Times New Roman" panose="02020603050405020304" pitchFamily="18" charset="0"/>
              </a:rPr>
              <a:t>poate declanşa un proces prin care indivizii să îşi dea seama că au interese comune, ajută la dezvoltarea personalităţii oamenilor, ajută oamenii să se adapteze unor situaţii noi sau să inventeze soluţii noi unor probleme vechi.</a:t>
            </a:r>
            <a:endParaRPr lang="ru-RU"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5009" y="5320413"/>
            <a:ext cx="2911644"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Beneficiile materiale</a:t>
            </a:r>
            <a:endParaRPr lang="ru-RU" b="1" dirty="0">
              <a:latin typeface="Georgia" panose="02040502050405020303" pitchFamily="18" charset="0"/>
              <a:cs typeface="Times New Roman" panose="02020603050405020304" pitchFamily="18" charset="0"/>
            </a:endParaRPr>
          </a:p>
        </p:txBody>
      </p:sp>
      <p:sp>
        <p:nvSpPr>
          <p:cNvPr id="10" name="TextBox 9"/>
          <p:cNvSpPr txBox="1"/>
          <p:nvPr/>
        </p:nvSpPr>
        <p:spPr>
          <a:xfrm>
            <a:off x="1070809" y="5813604"/>
            <a:ext cx="10214812" cy="369332"/>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Deseori, după rezolvarea unui conflict, urmează recompense materiale.</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79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84544" y="973669"/>
            <a:ext cx="5582730" cy="337773"/>
          </a:xfrm>
        </p:spPr>
        <p:txBody>
          <a:bodyPr/>
          <a:lstStyle/>
          <a:p>
            <a:r>
              <a:rPr lang="ro-RO" b="1" dirty="0" smtClean="0">
                <a:latin typeface="Georgia" panose="02040502050405020303" pitchFamily="18" charset="0"/>
              </a:rPr>
              <a:t>Structura conflictului</a:t>
            </a:r>
            <a:endParaRPr lang="ru-RU" b="1" dirty="0">
              <a:latin typeface="Georgia" panose="02040502050405020303" pitchFamily="18" charset="0"/>
            </a:endParaRPr>
          </a:p>
        </p:txBody>
      </p:sp>
      <p:sp>
        <p:nvSpPr>
          <p:cNvPr id="4" name="TextBox 3"/>
          <p:cNvSpPr txBox="1"/>
          <p:nvPr/>
        </p:nvSpPr>
        <p:spPr>
          <a:xfrm>
            <a:off x="4646426" y="2839454"/>
            <a:ext cx="9589168" cy="3693319"/>
          </a:xfrm>
          <a:prstGeom prst="rect">
            <a:avLst/>
          </a:prstGeom>
          <a:noFill/>
        </p:spPr>
        <p:txBody>
          <a:bodyPr wrap="square" rtlCol="0">
            <a:spAutoFit/>
          </a:bodyPr>
          <a:lstStyle/>
          <a:p>
            <a:pPr marL="342900" indent="-342900">
              <a:buAutoNum type="arabicPeriod"/>
            </a:pPr>
            <a:r>
              <a:rPr lang="ro-RO" b="1" dirty="0" smtClean="0">
                <a:latin typeface="Georgia" panose="02040502050405020303" pitchFamily="18" charset="0"/>
              </a:rPr>
              <a:t>Solul</a:t>
            </a:r>
            <a:r>
              <a:rPr lang="ro-RO" dirty="0" smtClean="0">
                <a:latin typeface="Georgia" panose="02040502050405020303" pitchFamily="18" charset="0"/>
              </a:rPr>
              <a:t> – mediul in care izbucnește conflictul.</a:t>
            </a:r>
          </a:p>
          <a:p>
            <a:pPr marL="342900" indent="-342900">
              <a:buAutoNum type="arabicPeriod"/>
            </a:pPr>
            <a:endParaRPr lang="ro-RO" dirty="0" smtClean="0">
              <a:latin typeface="Georgia" panose="02040502050405020303" pitchFamily="18" charset="0"/>
            </a:endParaRPr>
          </a:p>
          <a:p>
            <a:pPr marL="342900" indent="-342900">
              <a:buAutoNum type="arabicPeriod"/>
            </a:pPr>
            <a:r>
              <a:rPr lang="ro-RO" b="1" dirty="0" smtClean="0">
                <a:latin typeface="Georgia" panose="02040502050405020303" pitchFamily="18" charset="0"/>
              </a:rPr>
              <a:t>Rădăcina</a:t>
            </a:r>
            <a:r>
              <a:rPr lang="ro-RO" dirty="0" smtClean="0">
                <a:latin typeface="Georgia" panose="02040502050405020303" pitchFamily="18" charset="0"/>
              </a:rPr>
              <a:t> – cauzele conflictului.</a:t>
            </a:r>
          </a:p>
          <a:p>
            <a:pPr marL="342900" indent="-342900">
              <a:buAutoNum type="arabicPeriod"/>
            </a:pPr>
            <a:endParaRPr lang="ro-RO" dirty="0" smtClean="0">
              <a:latin typeface="Georgia" panose="02040502050405020303" pitchFamily="18" charset="0"/>
            </a:endParaRPr>
          </a:p>
          <a:p>
            <a:pPr marL="342900" indent="-342900">
              <a:buAutoNum type="arabicPeriod"/>
            </a:pPr>
            <a:r>
              <a:rPr lang="ro-RO" b="1" dirty="0" smtClean="0">
                <a:latin typeface="Georgia" panose="02040502050405020303" pitchFamily="18" charset="0"/>
              </a:rPr>
              <a:t>Tulpina</a:t>
            </a:r>
            <a:r>
              <a:rPr lang="ro-RO" dirty="0" smtClean="0">
                <a:latin typeface="Georgia" panose="02040502050405020303" pitchFamily="18" charset="0"/>
              </a:rPr>
              <a:t> – părțile implicate.</a:t>
            </a:r>
          </a:p>
          <a:p>
            <a:pPr marL="342900" indent="-342900">
              <a:buAutoNum type="arabicPeriod"/>
            </a:pPr>
            <a:endParaRPr lang="ro-RO" dirty="0" smtClean="0">
              <a:latin typeface="Georgia" panose="02040502050405020303" pitchFamily="18" charset="0"/>
            </a:endParaRPr>
          </a:p>
          <a:p>
            <a:pPr marL="342900" indent="-342900">
              <a:buAutoNum type="arabicPeriod"/>
            </a:pPr>
            <a:r>
              <a:rPr lang="ro-RO" b="1" dirty="0" smtClean="0">
                <a:latin typeface="Georgia" panose="02040502050405020303" pitchFamily="18" charset="0"/>
              </a:rPr>
              <a:t>Scorbura</a:t>
            </a:r>
            <a:r>
              <a:rPr lang="ro-RO" dirty="0" smtClean="0">
                <a:latin typeface="Georgia" panose="02040502050405020303" pitchFamily="18" charset="0"/>
              </a:rPr>
              <a:t> – problema clar definită.</a:t>
            </a:r>
          </a:p>
          <a:p>
            <a:pPr marL="342900" indent="-342900">
              <a:buAutoNum type="arabicPeriod"/>
            </a:pPr>
            <a:endParaRPr lang="ro-RO" dirty="0" smtClean="0">
              <a:latin typeface="Georgia" panose="02040502050405020303" pitchFamily="18" charset="0"/>
            </a:endParaRPr>
          </a:p>
          <a:p>
            <a:pPr marL="342900" indent="-342900">
              <a:buAutoNum type="arabicPeriod"/>
            </a:pPr>
            <a:r>
              <a:rPr lang="ro-RO" b="1" dirty="0" smtClean="0">
                <a:latin typeface="Georgia" panose="02040502050405020303" pitchFamily="18" charset="0"/>
              </a:rPr>
              <a:t>Florile</a:t>
            </a:r>
            <a:r>
              <a:rPr lang="ro-RO" dirty="0" smtClean="0">
                <a:latin typeface="Georgia" panose="02040502050405020303" pitchFamily="18" charset="0"/>
              </a:rPr>
              <a:t> – emoțiile pozitive si negative ale celor implicați in conflict.</a:t>
            </a:r>
          </a:p>
          <a:p>
            <a:pPr marL="342900" indent="-342900">
              <a:buAutoNum type="arabicPeriod"/>
            </a:pPr>
            <a:endParaRPr lang="ro-RO" dirty="0" smtClean="0">
              <a:latin typeface="Georgia" panose="02040502050405020303" pitchFamily="18" charset="0"/>
            </a:endParaRPr>
          </a:p>
          <a:p>
            <a:pPr marL="342900" indent="-342900">
              <a:buAutoNum type="arabicPeriod"/>
            </a:pPr>
            <a:r>
              <a:rPr lang="ro-RO" b="1" dirty="0" smtClean="0">
                <a:latin typeface="Georgia" panose="02040502050405020303" pitchFamily="18" charset="0"/>
              </a:rPr>
              <a:t>Frunzele</a:t>
            </a:r>
            <a:r>
              <a:rPr lang="ro-RO" dirty="0" smtClean="0">
                <a:latin typeface="Georgia" panose="02040502050405020303" pitchFamily="18" charset="0"/>
              </a:rPr>
              <a:t> – acțiunile persoanelor.</a:t>
            </a:r>
          </a:p>
          <a:p>
            <a:pPr marL="342900" indent="-342900">
              <a:buAutoNum type="arabicPeriod"/>
            </a:pPr>
            <a:endParaRPr lang="ro-RO" dirty="0" smtClean="0">
              <a:latin typeface="Georgia" panose="02040502050405020303" pitchFamily="18" charset="0"/>
            </a:endParaRPr>
          </a:p>
          <a:p>
            <a:pPr marL="342900" indent="-342900">
              <a:buAutoNum type="arabicPeriod"/>
            </a:pPr>
            <a:r>
              <a:rPr lang="ro-RO" b="1" dirty="0" smtClean="0">
                <a:latin typeface="Georgia" panose="02040502050405020303" pitchFamily="18" charset="0"/>
              </a:rPr>
              <a:t>Fructul</a:t>
            </a:r>
            <a:r>
              <a:rPr lang="ro-RO" dirty="0" smtClean="0">
                <a:latin typeface="Georgia" panose="02040502050405020303" pitchFamily="18" charset="0"/>
              </a:rPr>
              <a:t> – soluția, rezolvarea problemei.</a:t>
            </a:r>
            <a:endParaRPr lang="ru-RU" dirty="0">
              <a:latin typeface="Georgia" panose="02040502050405020303" pitchFamily="18" charset="0"/>
            </a:endParaRPr>
          </a:p>
        </p:txBody>
      </p:sp>
      <p:pic>
        <p:nvPicPr>
          <p:cNvPr id="2050" name="Picture 2" descr="Conflictul. Ce facem cu el? - Educatie Priv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8" y="4172525"/>
            <a:ext cx="4034128" cy="268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19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3933" y="1009764"/>
            <a:ext cx="4668330" cy="530278"/>
          </a:xfrm>
        </p:spPr>
        <p:txBody>
          <a:bodyPr/>
          <a:lstStyle/>
          <a:p>
            <a:r>
              <a:rPr lang="ro-RO" b="1" dirty="0" smtClean="0">
                <a:latin typeface="Georgia" panose="02040502050405020303" pitchFamily="18" charset="0"/>
              </a:rPr>
              <a:t>Tipuri de conflicte</a:t>
            </a:r>
            <a:endParaRPr lang="ru-RU" b="1" dirty="0">
              <a:latin typeface="Georgia" panose="02040502050405020303" pitchFamily="18" charset="0"/>
            </a:endParaRPr>
          </a:p>
        </p:txBody>
      </p:sp>
      <p:sp>
        <p:nvSpPr>
          <p:cNvPr id="4" name="TextBox 3"/>
          <p:cNvSpPr txBox="1"/>
          <p:nvPr/>
        </p:nvSpPr>
        <p:spPr>
          <a:xfrm>
            <a:off x="625640" y="2295949"/>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individuale</a:t>
            </a:r>
            <a:endParaRPr lang="ru-RU" b="1" dirty="0">
              <a:latin typeface="Georgia" panose="02040502050405020303" pitchFamily="18" charset="0"/>
              <a:cs typeface="Times New Roman" panose="02020603050405020304" pitchFamily="18" charset="0"/>
            </a:endParaRPr>
          </a:p>
        </p:txBody>
      </p:sp>
      <p:sp>
        <p:nvSpPr>
          <p:cNvPr id="5" name="TextBox 4"/>
          <p:cNvSpPr txBox="1"/>
          <p:nvPr/>
        </p:nvSpPr>
        <p:spPr>
          <a:xfrm>
            <a:off x="1319382" y="4802520"/>
            <a:ext cx="6428955" cy="646331"/>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 Reflectă tensiunile sau contradicțiile dintre individ și organizația din care face parte sau între membrii organizației.</a:t>
            </a:r>
            <a:endParaRPr lang="ru-RU"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25640" y="4279056"/>
            <a:ext cx="3392908"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organizationale</a:t>
            </a:r>
            <a:endParaRPr lang="ru-RU" b="1" dirty="0">
              <a:latin typeface="Georgia" panose="02040502050405020303" pitchFamily="18" charset="0"/>
              <a:cs typeface="Times New Roman" panose="02020603050405020304" pitchFamily="18" charset="0"/>
            </a:endParaRPr>
          </a:p>
        </p:txBody>
      </p:sp>
      <p:sp>
        <p:nvSpPr>
          <p:cNvPr id="7" name="TextBox 6"/>
          <p:cNvSpPr txBox="1"/>
          <p:nvPr/>
        </p:nvSpPr>
        <p:spPr>
          <a:xfrm>
            <a:off x="1319381" y="2786742"/>
            <a:ext cx="10214811" cy="369332"/>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Prevede luarea deciziei personale.</a:t>
            </a:r>
            <a:endParaRPr lang="ru-RU"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25640" y="5664359"/>
            <a:ext cx="3958392"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inter-organizationale</a:t>
            </a:r>
            <a:endParaRPr lang="ru-RU" b="1" dirty="0">
              <a:latin typeface="Georgia" panose="02040502050405020303" pitchFamily="18" charset="0"/>
              <a:cs typeface="Times New Roman" panose="02020603050405020304" pitchFamily="18" charset="0"/>
            </a:endParaRPr>
          </a:p>
        </p:txBody>
      </p:sp>
      <p:sp>
        <p:nvSpPr>
          <p:cNvPr id="10" name="TextBox 9"/>
          <p:cNvSpPr txBox="1"/>
          <p:nvPr/>
        </p:nvSpPr>
        <p:spPr>
          <a:xfrm>
            <a:off x="1319382" y="6227652"/>
            <a:ext cx="10214811" cy="369332"/>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Privește confruntarea dintre două sau mai multe organizații.</a:t>
            </a:r>
            <a:endParaRPr lang="ru-RU"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25640" y="3193197"/>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colective</a:t>
            </a:r>
            <a:endParaRPr lang="ru-RU" b="1" dirty="0">
              <a:latin typeface="Georgia" panose="02040502050405020303" pitchFamily="18" charset="0"/>
              <a:cs typeface="Times New Roman" panose="02020603050405020304" pitchFamily="18" charset="0"/>
            </a:endParaRPr>
          </a:p>
        </p:txBody>
      </p:sp>
      <p:sp>
        <p:nvSpPr>
          <p:cNvPr id="12" name="TextBox 11"/>
          <p:cNvSpPr txBox="1"/>
          <p:nvPr/>
        </p:nvSpPr>
        <p:spPr>
          <a:xfrm>
            <a:off x="1319381" y="3686601"/>
            <a:ext cx="10214811" cy="369332"/>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Reprezintă o neînțelegere intre două sau mai multe persoane.</a:t>
            </a:r>
            <a:endParaRPr lang="ru-RU" dirty="0">
              <a:latin typeface="Times New Roman" panose="02020603050405020304" pitchFamily="18" charset="0"/>
              <a:cs typeface="Times New Roman" panose="02020603050405020304" pitchFamily="18" charset="0"/>
            </a:endParaRPr>
          </a:p>
        </p:txBody>
      </p:sp>
      <p:pic>
        <p:nvPicPr>
          <p:cNvPr id="3074" name="Picture 2" descr="Conflictul și valoarea lui în viața ta - PSIHOLOG DANIEL MO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337" y="3193197"/>
            <a:ext cx="4356965" cy="228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576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1149" y="901478"/>
            <a:ext cx="8073267" cy="614500"/>
          </a:xfrm>
        </p:spPr>
        <p:txBody>
          <a:bodyPr/>
          <a:lstStyle/>
          <a:p>
            <a:r>
              <a:rPr lang="ro-RO" sz="2800" b="1" dirty="0" smtClean="0">
                <a:latin typeface="Georgia" panose="02040502050405020303" pitchFamily="18" charset="0"/>
              </a:rPr>
              <a:t>Din punct de vedere al duratei și evoluției</a:t>
            </a:r>
            <a:endParaRPr lang="ru-RU" sz="2800" b="1" dirty="0">
              <a:latin typeface="Georgia" panose="02040502050405020303" pitchFamily="18" charset="0"/>
            </a:endParaRPr>
          </a:p>
        </p:txBody>
      </p:sp>
      <p:sp>
        <p:nvSpPr>
          <p:cNvPr id="5" name="TextBox 4"/>
          <p:cNvSpPr txBox="1"/>
          <p:nvPr/>
        </p:nvSpPr>
        <p:spPr>
          <a:xfrm>
            <a:off x="673765" y="2183374"/>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spontane</a:t>
            </a:r>
            <a:endParaRPr lang="ru-RU" b="1" dirty="0">
              <a:latin typeface="Georgia" panose="02040502050405020303" pitchFamily="18" charset="0"/>
              <a:cs typeface="Times New Roman" panose="02020603050405020304" pitchFamily="18" charset="0"/>
            </a:endParaRPr>
          </a:p>
        </p:txBody>
      </p:sp>
      <p:sp>
        <p:nvSpPr>
          <p:cNvPr id="6" name="TextBox 5"/>
          <p:cNvSpPr txBox="1"/>
          <p:nvPr/>
        </p:nvSpPr>
        <p:spPr>
          <a:xfrm>
            <a:off x="1415632" y="2593280"/>
            <a:ext cx="10214811" cy="369332"/>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Apar brusc, sunt greu de prevăzut și de obicei sunt de scurtă durată.</a:t>
            </a:r>
            <a:endParaRPr lang="ru-RU"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73765" y="2976947"/>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acute</a:t>
            </a:r>
            <a:endParaRPr lang="ru-RU" b="1" dirty="0">
              <a:latin typeface="Georgia" panose="02040502050405020303" pitchFamily="18" charset="0"/>
              <a:cs typeface="Times New Roman" panose="02020603050405020304" pitchFamily="18" charset="0"/>
            </a:endParaRPr>
          </a:p>
        </p:txBody>
      </p:sp>
      <p:sp>
        <p:nvSpPr>
          <p:cNvPr id="8" name="TextBox 7"/>
          <p:cNvSpPr txBox="1"/>
          <p:nvPr/>
        </p:nvSpPr>
        <p:spPr>
          <a:xfrm>
            <a:off x="1415632" y="3366662"/>
            <a:ext cx="10214811" cy="369332"/>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Au o evoluție scurtă, dar sunt deosebit de intense.</a:t>
            </a:r>
            <a:endParaRPr lang="ru-RU"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3765" y="3773277"/>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cronice</a:t>
            </a:r>
            <a:endParaRPr lang="ru-RU" b="1" dirty="0">
              <a:latin typeface="Georgia" panose="02040502050405020303" pitchFamily="18" charset="0"/>
              <a:cs typeface="Times New Roman" panose="02020603050405020304" pitchFamily="18" charset="0"/>
            </a:endParaRPr>
          </a:p>
        </p:txBody>
      </p:sp>
      <p:sp>
        <p:nvSpPr>
          <p:cNvPr id="10" name="TextBox 9"/>
          <p:cNvSpPr txBox="1"/>
          <p:nvPr/>
        </p:nvSpPr>
        <p:spPr>
          <a:xfrm>
            <a:off x="1415632" y="4223757"/>
            <a:ext cx="10214811" cy="369332"/>
          </a:xfrm>
          <a:prstGeom prst="rect">
            <a:avLst/>
          </a:prstGeom>
          <a:noFill/>
        </p:spPr>
        <p:txBody>
          <a:bodyPr wrap="square" rtlCol="0">
            <a:spAutoFit/>
          </a:bodyPr>
          <a:lstStyle/>
          <a:p>
            <a:r>
              <a:rPr lang="ro-RO" dirty="0"/>
              <a:t>	</a:t>
            </a: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Au cauze ascunse, greu de indentificat și sunt de lungă durată.</a:t>
            </a:r>
            <a:endParaRPr lang="ru-RU"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73765" y="4644546"/>
            <a:ext cx="3368846"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de termen scurt</a:t>
            </a:r>
            <a:endParaRPr lang="ru-RU" b="1" dirty="0">
              <a:latin typeface="Georgia" panose="02040502050405020303" pitchFamily="18" charset="0"/>
              <a:cs typeface="Times New Roman" panose="02020603050405020304" pitchFamily="18" charset="0"/>
            </a:endParaRPr>
          </a:p>
        </p:txBody>
      </p:sp>
      <p:sp>
        <p:nvSpPr>
          <p:cNvPr id="12" name="TextBox 11"/>
          <p:cNvSpPr txBox="1"/>
          <p:nvPr/>
        </p:nvSpPr>
        <p:spPr>
          <a:xfrm>
            <a:off x="1415632" y="5122226"/>
            <a:ext cx="10214811" cy="369332"/>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 Pot fi soluționate relativ ușor , căci implică interese negociabile.</a:t>
            </a:r>
            <a:endParaRPr lang="ru-RU"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73765" y="5619937"/>
            <a:ext cx="3368846"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Conflicte de termen lung</a:t>
            </a:r>
            <a:endParaRPr lang="ru-RU" b="1" dirty="0">
              <a:latin typeface="Georgia" panose="02040502050405020303" pitchFamily="18" charset="0"/>
              <a:cs typeface="Times New Roman" panose="02020603050405020304" pitchFamily="18" charset="0"/>
            </a:endParaRPr>
          </a:p>
        </p:txBody>
      </p:sp>
      <p:sp>
        <p:nvSpPr>
          <p:cNvPr id="14" name="TextBox 13"/>
          <p:cNvSpPr txBox="1"/>
          <p:nvPr/>
        </p:nvSpPr>
        <p:spPr>
          <a:xfrm>
            <a:off x="1319379" y="6101844"/>
            <a:ext cx="10214811" cy="369332"/>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 Implică de obicei probleme mai intense, care nu pot fi negociate.</a:t>
            </a:r>
            <a:endParaRPr lang="ru-RU" dirty="0">
              <a:latin typeface="Times New Roman" panose="02020603050405020304" pitchFamily="18" charset="0"/>
              <a:cs typeface="Times New Roman" panose="02020603050405020304" pitchFamily="18" charset="0"/>
            </a:endParaRPr>
          </a:p>
        </p:txBody>
      </p:sp>
      <p:pic>
        <p:nvPicPr>
          <p:cNvPr id="4098" name="Picture 2" descr="Conflictul in relatii: cauze si solut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4337" y="2974163"/>
            <a:ext cx="3309853" cy="2284408"/>
          </a:xfrm>
          <a:prstGeom prst="rect">
            <a:avLst/>
          </a:prstGeom>
          <a:ln>
            <a:noFill/>
          </a:ln>
          <a:effectLst>
            <a:softEdge rad="112500"/>
          </a:effectLst>
          <a:scene3d>
            <a:camera prst="isometricOffAxis1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6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2154" y="961638"/>
            <a:ext cx="9324551" cy="638563"/>
          </a:xfrm>
        </p:spPr>
        <p:txBody>
          <a:bodyPr/>
          <a:lstStyle/>
          <a:p>
            <a:r>
              <a:rPr lang="ro-RO" sz="3200" b="1" dirty="0" smtClean="0">
                <a:latin typeface="Georgia" panose="02040502050405020303" pitchFamily="18" charset="0"/>
              </a:rPr>
              <a:t>Strategii de soluționare a conflictelor</a:t>
            </a:r>
            <a:endParaRPr lang="ru-RU" sz="3200" b="1" dirty="0">
              <a:latin typeface="Georgia" panose="02040502050405020303" pitchFamily="18" charset="0"/>
            </a:endParaRPr>
          </a:p>
        </p:txBody>
      </p:sp>
      <p:sp>
        <p:nvSpPr>
          <p:cNvPr id="4" name="TextBox 3"/>
          <p:cNvSpPr txBox="1"/>
          <p:nvPr/>
        </p:nvSpPr>
        <p:spPr>
          <a:xfrm>
            <a:off x="493290" y="2192623"/>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Strategia concurenței</a:t>
            </a:r>
            <a:endParaRPr lang="ru-RU" b="1" dirty="0">
              <a:latin typeface="Georgia" panose="02040502050405020303" pitchFamily="18" charset="0"/>
              <a:cs typeface="Times New Roman" panose="02020603050405020304" pitchFamily="18" charset="0"/>
            </a:endParaRPr>
          </a:p>
        </p:txBody>
      </p:sp>
      <p:sp>
        <p:nvSpPr>
          <p:cNvPr id="5" name="TextBox 4"/>
          <p:cNvSpPr txBox="1"/>
          <p:nvPr/>
        </p:nvSpPr>
        <p:spPr>
          <a:xfrm>
            <a:off x="721893" y="2609813"/>
            <a:ext cx="10214811" cy="646331"/>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Este aplicată de o persoană care are o voință puternică, care nu este interesată să coopereze cu partea adversă, dar face eforturi pentru satisfacerea intereselor proprii.</a:t>
            </a:r>
            <a:endParaRPr lang="ru-RU"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41411" y="3253741"/>
            <a:ext cx="2731171"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Strategia cooperării</a:t>
            </a:r>
            <a:endParaRPr lang="ru-RU" b="1" dirty="0">
              <a:latin typeface="Georgia" panose="02040502050405020303" pitchFamily="18" charset="0"/>
              <a:cs typeface="Times New Roman" panose="02020603050405020304" pitchFamily="18" charset="0"/>
            </a:endParaRPr>
          </a:p>
        </p:txBody>
      </p:sp>
      <p:sp>
        <p:nvSpPr>
          <p:cNvPr id="7" name="TextBox 6"/>
          <p:cNvSpPr txBox="1"/>
          <p:nvPr/>
        </p:nvSpPr>
        <p:spPr>
          <a:xfrm>
            <a:off x="721893" y="3554801"/>
            <a:ext cx="10214811" cy="646331"/>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Apărând interesele unei părți, trebuie să se ia în calcul și interesele celeilalte părți. Această strategie necesită un timp mai îndelungat.</a:t>
            </a:r>
            <a:endParaRPr lang="ru-RU"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3289" y="4248990"/>
            <a:ext cx="3224469"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Strategia compromisului</a:t>
            </a:r>
            <a:endParaRPr lang="ru-RU" b="1" dirty="0">
              <a:latin typeface="Georgia" panose="02040502050405020303" pitchFamily="18" charset="0"/>
              <a:cs typeface="Times New Roman" panose="02020603050405020304" pitchFamily="18" charset="0"/>
            </a:endParaRPr>
          </a:p>
        </p:txBody>
      </p:sp>
      <p:sp>
        <p:nvSpPr>
          <p:cNvPr id="9" name="TextBox 8"/>
          <p:cNvSpPr txBox="1"/>
          <p:nvPr/>
        </p:nvSpPr>
        <p:spPr>
          <a:xfrm>
            <a:off x="721893" y="4640753"/>
            <a:ext cx="10214811" cy="369332"/>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Părțile tind să soluționeze conflictul prin cedări reciproce.</a:t>
            </a:r>
            <a:endParaRPr lang="ru-RU"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3287" y="5013402"/>
            <a:ext cx="3224469"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Strategia adaptării</a:t>
            </a:r>
            <a:endParaRPr lang="ru-RU" b="1" dirty="0">
              <a:latin typeface="Georgia" panose="02040502050405020303" pitchFamily="18" charset="0"/>
              <a:cs typeface="Times New Roman" panose="02020603050405020304" pitchFamily="18" charset="0"/>
            </a:endParaRPr>
          </a:p>
        </p:txBody>
      </p:sp>
      <p:sp>
        <p:nvSpPr>
          <p:cNvPr id="11" name="TextBox 10"/>
          <p:cNvSpPr txBox="1"/>
          <p:nvPr/>
        </p:nvSpPr>
        <p:spPr>
          <a:xfrm>
            <a:off x="721893" y="5391876"/>
            <a:ext cx="10214811" cy="369332"/>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Presupune ca o parte să acționeze în concordanță cu cealaltă parte.</a:t>
            </a:r>
            <a:endParaRPr lang="ru-RU"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93287" y="5803570"/>
            <a:ext cx="3224469" cy="369332"/>
          </a:xfrm>
          <a:prstGeom prst="rect">
            <a:avLst/>
          </a:prstGeom>
          <a:noFill/>
        </p:spPr>
        <p:txBody>
          <a:bodyPr wrap="square" rtlCol="0">
            <a:spAutoFit/>
          </a:bodyPr>
          <a:lstStyle/>
          <a:p>
            <a:r>
              <a:rPr lang="ro-RO" b="1" dirty="0" smtClean="0">
                <a:latin typeface="Georgia" panose="02040502050405020303" pitchFamily="18" charset="0"/>
                <a:cs typeface="Times New Roman" panose="02020603050405020304" pitchFamily="18" charset="0"/>
              </a:rPr>
              <a:t>Strategia ignorării</a:t>
            </a:r>
            <a:endParaRPr lang="ru-RU" b="1" dirty="0">
              <a:latin typeface="Georgia" panose="02040502050405020303" pitchFamily="18" charset="0"/>
              <a:cs typeface="Times New Roman" panose="02020603050405020304" pitchFamily="18" charset="0"/>
            </a:endParaRPr>
          </a:p>
        </p:txBody>
      </p:sp>
      <p:sp>
        <p:nvSpPr>
          <p:cNvPr id="14" name="TextBox 13"/>
          <p:cNvSpPr txBox="1"/>
          <p:nvPr/>
        </p:nvSpPr>
        <p:spPr>
          <a:xfrm>
            <a:off x="721894" y="6219068"/>
            <a:ext cx="10214811" cy="369332"/>
          </a:xfrm>
          <a:prstGeom prst="rect">
            <a:avLst/>
          </a:prstGeom>
          <a:noFill/>
        </p:spPr>
        <p:txBody>
          <a:bodyPr wrap="square" rtlCol="0">
            <a:spAutoFit/>
          </a:bodyPr>
          <a:lstStyle/>
          <a:p>
            <a:r>
              <a:rPr lang="ro-RO" dirty="0"/>
              <a:t>	</a:t>
            </a:r>
            <a:r>
              <a:rPr lang="ro-RO" dirty="0" smtClean="0">
                <a:latin typeface="Times New Roman" panose="02020603050405020304" pitchFamily="18" charset="0"/>
                <a:cs typeface="Times New Roman" panose="02020603050405020304" pitchFamily="18" charset="0"/>
              </a:rPr>
              <a:t>Această strategie se aplică atunci când problema nu este importantă pentru una dintre părți.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656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629" y="3524363"/>
            <a:ext cx="8771098" cy="734815"/>
          </a:xfrm>
        </p:spPr>
        <p:txBody>
          <a:bodyPr/>
          <a:lstStyle/>
          <a:p>
            <a:r>
              <a:rPr lang="ro-RO" sz="4400" b="1" dirty="0" smtClean="0">
                <a:solidFill>
                  <a:srgbClr val="FF0000"/>
                </a:solidFill>
                <a:latin typeface="Georgia" panose="02040502050405020303" pitchFamily="18" charset="0"/>
              </a:rPr>
              <a:t>Vă mulțumesc pentru atenție!</a:t>
            </a:r>
            <a:endParaRPr lang="ru-RU" sz="44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2749939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Совет директоров">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овет директоров">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83</TotalTime>
  <Words>120</Words>
  <Application>Microsoft Office PowerPoint</Application>
  <PresentationFormat>Широкоэкранный</PresentationFormat>
  <Paragraphs>59</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Century Gothic</vt:lpstr>
      <vt:lpstr>Georgia</vt:lpstr>
      <vt:lpstr>Times New Roman</vt:lpstr>
      <vt:lpstr>Wingdings 3</vt:lpstr>
      <vt:lpstr>Совет директоров</vt:lpstr>
      <vt:lpstr>Презентация PowerPoint</vt:lpstr>
      <vt:lpstr>Презентация PowerPoint</vt:lpstr>
      <vt:lpstr>Funcțiile conflictului</vt:lpstr>
      <vt:lpstr>Structura conflictului</vt:lpstr>
      <vt:lpstr>Tipuri de conflicte</vt:lpstr>
      <vt:lpstr>Din punct de vedere al duratei și evoluției</vt:lpstr>
      <vt:lpstr>Strategii de soluționare a conflictelor</vt:lpstr>
      <vt:lpstr>Vă mulțumesc pentru atenție!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Catalin</dc:creator>
  <cp:lastModifiedBy>Catalin</cp:lastModifiedBy>
  <cp:revision>39</cp:revision>
  <dcterms:created xsi:type="dcterms:W3CDTF">2022-04-12T18:55:33Z</dcterms:created>
  <dcterms:modified xsi:type="dcterms:W3CDTF">2022-04-12T20:18:51Z</dcterms:modified>
</cp:coreProperties>
</file>